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5" r:id="rId3"/>
    <p:sldMasterId id="2147483677" r:id="rId4"/>
    <p:sldMasterId id="2147483679" r:id="rId5"/>
  </p:sldMasterIdLst>
  <p:notesMasterIdLst>
    <p:notesMasterId r:id="rId330"/>
  </p:notesMasterIdLst>
  <p:sldIdLst>
    <p:sldId id="257" r:id="rId6"/>
    <p:sldId id="258" r:id="rId7"/>
    <p:sldId id="259" r:id="rId8"/>
    <p:sldId id="575" r:id="rId9"/>
    <p:sldId id="459" r:id="rId10"/>
    <p:sldId id="460" r:id="rId11"/>
    <p:sldId id="260" r:id="rId12"/>
    <p:sldId id="674" r:id="rId13"/>
    <p:sldId id="261" r:id="rId14"/>
    <p:sldId id="437" r:id="rId15"/>
    <p:sldId id="436" r:id="rId16"/>
    <p:sldId id="435" r:id="rId17"/>
    <p:sldId id="434" r:id="rId18"/>
    <p:sldId id="427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675" r:id="rId40"/>
    <p:sldId id="283" r:id="rId41"/>
    <p:sldId id="284" r:id="rId42"/>
    <p:sldId id="285" r:id="rId43"/>
    <p:sldId id="286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3" r:id="rId59"/>
    <p:sldId id="304" r:id="rId60"/>
    <p:sldId id="305" r:id="rId61"/>
    <p:sldId id="306" r:id="rId62"/>
    <p:sldId id="326" r:id="rId63"/>
    <p:sldId id="451" r:id="rId64"/>
    <p:sldId id="452" r:id="rId65"/>
    <p:sldId id="453" r:id="rId66"/>
    <p:sldId id="454" r:id="rId67"/>
    <p:sldId id="455" r:id="rId68"/>
    <p:sldId id="307" r:id="rId69"/>
    <p:sldId id="308" r:id="rId70"/>
    <p:sldId id="309" r:id="rId71"/>
    <p:sldId id="310" r:id="rId72"/>
    <p:sldId id="530" r:id="rId73"/>
    <p:sldId id="519" r:id="rId74"/>
    <p:sldId id="529" r:id="rId75"/>
    <p:sldId id="531" r:id="rId76"/>
    <p:sldId id="528" r:id="rId77"/>
    <p:sldId id="527" r:id="rId78"/>
    <p:sldId id="501" r:id="rId79"/>
    <p:sldId id="502" r:id="rId80"/>
    <p:sldId id="316" r:id="rId81"/>
    <p:sldId id="317" r:id="rId82"/>
    <p:sldId id="318" r:id="rId83"/>
    <p:sldId id="319" r:id="rId84"/>
    <p:sldId id="320" r:id="rId85"/>
    <p:sldId id="673" r:id="rId86"/>
    <p:sldId id="664" r:id="rId87"/>
    <p:sldId id="672" r:id="rId88"/>
    <p:sldId id="671" r:id="rId89"/>
    <p:sldId id="670" r:id="rId90"/>
    <p:sldId id="669" r:id="rId91"/>
    <p:sldId id="668" r:id="rId92"/>
    <p:sldId id="667" r:id="rId93"/>
    <p:sldId id="666" r:id="rId94"/>
    <p:sldId id="665" r:id="rId95"/>
    <p:sldId id="562" r:id="rId96"/>
    <p:sldId id="563" r:id="rId97"/>
    <p:sldId id="564" r:id="rId98"/>
    <p:sldId id="565" r:id="rId99"/>
    <p:sldId id="566" r:id="rId100"/>
    <p:sldId id="567" r:id="rId101"/>
    <p:sldId id="568" r:id="rId102"/>
    <p:sldId id="569" r:id="rId103"/>
    <p:sldId id="570" r:id="rId104"/>
    <p:sldId id="336" r:id="rId105"/>
    <p:sldId id="337" r:id="rId106"/>
    <p:sldId id="338" r:id="rId107"/>
    <p:sldId id="339" r:id="rId108"/>
    <p:sldId id="340" r:id="rId109"/>
    <p:sldId id="341" r:id="rId110"/>
    <p:sldId id="547" r:id="rId111"/>
    <p:sldId id="461" r:id="rId112"/>
    <p:sldId id="462" r:id="rId113"/>
    <p:sldId id="463" r:id="rId114"/>
    <p:sldId id="343" r:id="rId115"/>
    <p:sldId id="466" r:id="rId116"/>
    <p:sldId id="474" r:id="rId117"/>
    <p:sldId id="475" r:id="rId118"/>
    <p:sldId id="476" r:id="rId119"/>
    <p:sldId id="478" r:id="rId120"/>
    <p:sldId id="344" r:id="rId121"/>
    <p:sldId id="345" r:id="rId122"/>
    <p:sldId id="346" r:id="rId123"/>
    <p:sldId id="347" r:id="rId124"/>
    <p:sldId id="348" r:id="rId125"/>
    <p:sldId id="438" r:id="rId126"/>
    <p:sldId id="349" r:id="rId127"/>
    <p:sldId id="481" r:id="rId128"/>
    <p:sldId id="548" r:id="rId129"/>
    <p:sldId id="557" r:id="rId130"/>
    <p:sldId id="561" r:id="rId131"/>
    <p:sldId id="482" r:id="rId132"/>
    <p:sldId id="483" r:id="rId133"/>
    <p:sldId id="556" r:id="rId134"/>
    <p:sldId id="350" r:id="rId135"/>
    <p:sldId id="484" r:id="rId136"/>
    <p:sldId id="456" r:id="rId137"/>
    <p:sldId id="457" r:id="rId138"/>
    <p:sldId id="458" r:id="rId139"/>
    <p:sldId id="351" r:id="rId140"/>
    <p:sldId id="352" r:id="rId141"/>
    <p:sldId id="439" r:id="rId142"/>
    <p:sldId id="353" r:id="rId143"/>
    <p:sldId id="440" r:id="rId144"/>
    <p:sldId id="441" r:id="rId145"/>
    <p:sldId id="442" r:id="rId146"/>
    <p:sldId id="555" r:id="rId147"/>
    <p:sldId id="554" r:id="rId148"/>
    <p:sldId id="553" r:id="rId149"/>
    <p:sldId id="552" r:id="rId150"/>
    <p:sldId id="551" r:id="rId151"/>
    <p:sldId id="446" r:id="rId152"/>
    <p:sldId id="448" r:id="rId153"/>
    <p:sldId id="447" r:id="rId154"/>
    <p:sldId id="450" r:id="rId155"/>
    <p:sldId id="321" r:id="rId156"/>
    <p:sldId id="587" r:id="rId157"/>
    <p:sldId id="576" r:id="rId158"/>
    <p:sldId id="586" r:id="rId159"/>
    <p:sldId id="588" r:id="rId160"/>
    <p:sldId id="589" r:id="rId161"/>
    <p:sldId id="590" r:id="rId162"/>
    <p:sldId id="591" r:id="rId163"/>
    <p:sldId id="592" r:id="rId164"/>
    <p:sldId id="593" r:id="rId165"/>
    <p:sldId id="585" r:id="rId166"/>
    <p:sldId id="594" r:id="rId167"/>
    <p:sldId id="595" r:id="rId168"/>
    <p:sldId id="584" r:id="rId169"/>
    <p:sldId id="596" r:id="rId170"/>
    <p:sldId id="597" r:id="rId171"/>
    <p:sldId id="598" r:id="rId172"/>
    <p:sldId id="599" r:id="rId173"/>
    <p:sldId id="601" r:id="rId174"/>
    <p:sldId id="600" r:id="rId175"/>
    <p:sldId id="602" r:id="rId176"/>
    <p:sldId id="603" r:id="rId177"/>
    <p:sldId id="604" r:id="rId178"/>
    <p:sldId id="605" r:id="rId179"/>
    <p:sldId id="606" r:id="rId180"/>
    <p:sldId id="583" r:id="rId181"/>
    <p:sldId id="607" r:id="rId182"/>
    <p:sldId id="611" r:id="rId183"/>
    <p:sldId id="610" r:id="rId184"/>
    <p:sldId id="609" r:id="rId185"/>
    <p:sldId id="612" r:id="rId186"/>
    <p:sldId id="582" r:id="rId187"/>
    <p:sldId id="581" r:id="rId188"/>
    <p:sldId id="613" r:id="rId189"/>
    <p:sldId id="614" r:id="rId190"/>
    <p:sldId id="615" r:id="rId191"/>
    <p:sldId id="580" r:id="rId192"/>
    <p:sldId id="616" r:id="rId193"/>
    <p:sldId id="617" r:id="rId194"/>
    <p:sldId id="618" r:id="rId195"/>
    <p:sldId id="619" r:id="rId196"/>
    <p:sldId id="620" r:id="rId197"/>
    <p:sldId id="621" r:id="rId198"/>
    <p:sldId id="622" r:id="rId199"/>
    <p:sldId id="623" r:id="rId200"/>
    <p:sldId id="624" r:id="rId201"/>
    <p:sldId id="625" r:id="rId202"/>
    <p:sldId id="579" r:id="rId203"/>
    <p:sldId id="627" r:id="rId204"/>
    <p:sldId id="626" r:id="rId205"/>
    <p:sldId id="630" r:id="rId206"/>
    <p:sldId id="628" r:id="rId207"/>
    <p:sldId id="629" r:id="rId208"/>
    <p:sldId id="631" r:id="rId209"/>
    <p:sldId id="635" r:id="rId210"/>
    <p:sldId id="634" r:id="rId211"/>
    <p:sldId id="633" r:id="rId212"/>
    <p:sldId id="636" r:id="rId213"/>
    <p:sldId id="632" r:id="rId214"/>
    <p:sldId id="354" r:id="rId215"/>
    <p:sldId id="358" r:id="rId216"/>
    <p:sldId id="359" r:id="rId217"/>
    <p:sldId id="360" r:id="rId218"/>
    <p:sldId id="361" r:id="rId219"/>
    <p:sldId id="362" r:id="rId220"/>
    <p:sldId id="363" r:id="rId221"/>
    <p:sldId id="364" r:id="rId222"/>
    <p:sldId id="365" r:id="rId223"/>
    <p:sldId id="366" r:id="rId224"/>
    <p:sldId id="367" r:id="rId225"/>
    <p:sldId id="368" r:id="rId226"/>
    <p:sldId id="369" r:id="rId227"/>
    <p:sldId id="370" r:id="rId228"/>
    <p:sldId id="371" r:id="rId229"/>
    <p:sldId id="372" r:id="rId230"/>
    <p:sldId id="373" r:id="rId231"/>
    <p:sldId id="384" r:id="rId232"/>
    <p:sldId id="385" r:id="rId233"/>
    <p:sldId id="386" r:id="rId234"/>
    <p:sldId id="387" r:id="rId235"/>
    <p:sldId id="388" r:id="rId236"/>
    <p:sldId id="374" r:id="rId237"/>
    <p:sldId id="375" r:id="rId238"/>
    <p:sldId id="376" r:id="rId239"/>
    <p:sldId id="377" r:id="rId240"/>
    <p:sldId id="378" r:id="rId241"/>
    <p:sldId id="379" r:id="rId242"/>
    <p:sldId id="380" r:id="rId243"/>
    <p:sldId id="381" r:id="rId244"/>
    <p:sldId id="382" r:id="rId245"/>
    <p:sldId id="383" r:id="rId246"/>
    <p:sldId id="389" r:id="rId247"/>
    <p:sldId id="390" r:id="rId248"/>
    <p:sldId id="391" r:id="rId249"/>
    <p:sldId id="392" r:id="rId250"/>
    <p:sldId id="393" r:id="rId251"/>
    <p:sldId id="394" r:id="rId252"/>
    <p:sldId id="395" r:id="rId253"/>
    <p:sldId id="637" r:id="rId254"/>
    <p:sldId id="638" r:id="rId255"/>
    <p:sldId id="659" r:id="rId256"/>
    <p:sldId id="639" r:id="rId257"/>
    <p:sldId id="640" r:id="rId258"/>
    <p:sldId id="641" r:id="rId259"/>
    <p:sldId id="642" r:id="rId260"/>
    <p:sldId id="643" r:id="rId261"/>
    <p:sldId id="644" r:id="rId262"/>
    <p:sldId id="645" r:id="rId263"/>
    <p:sldId id="646" r:id="rId264"/>
    <p:sldId id="647" r:id="rId265"/>
    <p:sldId id="648" r:id="rId266"/>
    <p:sldId id="649" r:id="rId267"/>
    <p:sldId id="650" r:id="rId268"/>
    <p:sldId id="651" r:id="rId269"/>
    <p:sldId id="652" r:id="rId270"/>
    <p:sldId id="653" r:id="rId271"/>
    <p:sldId id="654" r:id="rId272"/>
    <p:sldId id="655" r:id="rId273"/>
    <p:sldId id="656" r:id="rId274"/>
    <p:sldId id="657" r:id="rId275"/>
    <p:sldId id="658" r:id="rId276"/>
    <p:sldId id="322" r:id="rId277"/>
    <p:sldId id="323" r:id="rId278"/>
    <p:sldId id="324" r:id="rId279"/>
    <p:sldId id="327" r:id="rId280"/>
    <p:sldId id="328" r:id="rId281"/>
    <p:sldId id="329" r:id="rId282"/>
    <p:sldId id="330" r:id="rId283"/>
    <p:sldId id="331" r:id="rId284"/>
    <p:sldId id="332" r:id="rId285"/>
    <p:sldId id="426" r:id="rId286"/>
    <p:sldId id="333" r:id="rId287"/>
    <p:sldId id="334" r:id="rId288"/>
    <p:sldId id="335" r:id="rId289"/>
    <p:sldId id="396" r:id="rId290"/>
    <p:sldId id="571" r:id="rId291"/>
    <p:sldId id="572" r:id="rId292"/>
    <p:sldId id="573" r:id="rId293"/>
    <p:sldId id="574" r:id="rId294"/>
    <p:sldId id="402" r:id="rId295"/>
    <p:sldId id="403" r:id="rId296"/>
    <p:sldId id="404" r:id="rId297"/>
    <p:sldId id="405" r:id="rId298"/>
    <p:sldId id="406" r:id="rId299"/>
    <p:sldId id="407" r:id="rId300"/>
    <p:sldId id="408" r:id="rId301"/>
    <p:sldId id="409" r:id="rId302"/>
    <p:sldId id="410" r:id="rId303"/>
    <p:sldId id="411" r:id="rId304"/>
    <p:sldId id="412" r:id="rId305"/>
    <p:sldId id="413" r:id="rId306"/>
    <p:sldId id="414" r:id="rId307"/>
    <p:sldId id="415" r:id="rId308"/>
    <p:sldId id="416" r:id="rId309"/>
    <p:sldId id="417" r:id="rId310"/>
    <p:sldId id="398" r:id="rId311"/>
    <p:sldId id="399" r:id="rId312"/>
    <p:sldId id="400" r:id="rId313"/>
    <p:sldId id="401" r:id="rId314"/>
    <p:sldId id="418" r:id="rId315"/>
    <p:sldId id="444" r:id="rId316"/>
    <p:sldId id="445" r:id="rId317"/>
    <p:sldId id="660" r:id="rId318"/>
    <p:sldId id="661" r:id="rId319"/>
    <p:sldId id="662" r:id="rId320"/>
    <p:sldId id="663" r:id="rId321"/>
    <p:sldId id="419" r:id="rId322"/>
    <p:sldId id="420" r:id="rId323"/>
    <p:sldId id="421" r:id="rId324"/>
    <p:sldId id="422" r:id="rId325"/>
    <p:sldId id="443" r:id="rId326"/>
    <p:sldId id="423" r:id="rId327"/>
    <p:sldId id="424" r:id="rId328"/>
    <p:sldId id="425" r:id="rId3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61" autoAdjust="0"/>
  </p:normalViewPr>
  <p:slideViewPr>
    <p:cSldViewPr snapToGrid="0">
      <p:cViewPr varScale="1">
        <p:scale>
          <a:sx n="92" d="100"/>
          <a:sy n="92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99" Type="http://schemas.openxmlformats.org/officeDocument/2006/relationships/slide" Target="slides/slide294.xml"/><Relationship Id="rId303" Type="http://schemas.openxmlformats.org/officeDocument/2006/relationships/slide" Target="slides/slide298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324" Type="http://schemas.openxmlformats.org/officeDocument/2006/relationships/slide" Target="slides/slide319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268" Type="http://schemas.openxmlformats.org/officeDocument/2006/relationships/slide" Target="slides/slide263.xml"/><Relationship Id="rId289" Type="http://schemas.openxmlformats.org/officeDocument/2006/relationships/slide" Target="slides/slide284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314" Type="http://schemas.openxmlformats.org/officeDocument/2006/relationships/slide" Target="slides/slide30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58" Type="http://schemas.openxmlformats.org/officeDocument/2006/relationships/slide" Target="slides/slide253.xml"/><Relationship Id="rId279" Type="http://schemas.openxmlformats.org/officeDocument/2006/relationships/slide" Target="slides/slide274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290" Type="http://schemas.openxmlformats.org/officeDocument/2006/relationships/slide" Target="slides/slide285.xml"/><Relationship Id="rId304" Type="http://schemas.openxmlformats.org/officeDocument/2006/relationships/slide" Target="slides/slide299.xml"/><Relationship Id="rId325" Type="http://schemas.openxmlformats.org/officeDocument/2006/relationships/slide" Target="slides/slide320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269" Type="http://schemas.openxmlformats.org/officeDocument/2006/relationships/slide" Target="slides/slide264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280" Type="http://schemas.openxmlformats.org/officeDocument/2006/relationships/slide" Target="slides/slide275.xml"/><Relationship Id="rId315" Type="http://schemas.openxmlformats.org/officeDocument/2006/relationships/slide" Target="slides/slide310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59" Type="http://schemas.openxmlformats.org/officeDocument/2006/relationships/slide" Target="slides/slide254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270" Type="http://schemas.openxmlformats.org/officeDocument/2006/relationships/slide" Target="slides/slide265.xml"/><Relationship Id="rId291" Type="http://schemas.openxmlformats.org/officeDocument/2006/relationships/slide" Target="slides/slide286.xml"/><Relationship Id="rId305" Type="http://schemas.openxmlformats.org/officeDocument/2006/relationships/slide" Target="slides/slide300.xml"/><Relationship Id="rId326" Type="http://schemas.openxmlformats.org/officeDocument/2006/relationships/slide" Target="slides/slide321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281" Type="http://schemas.openxmlformats.org/officeDocument/2006/relationships/slide" Target="slides/slide276.xml"/><Relationship Id="rId316" Type="http://schemas.openxmlformats.org/officeDocument/2006/relationships/slide" Target="slides/slide311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71" Type="http://schemas.openxmlformats.org/officeDocument/2006/relationships/slide" Target="slides/slide266.xml"/><Relationship Id="rId292" Type="http://schemas.openxmlformats.org/officeDocument/2006/relationships/slide" Target="slides/slide287.xml"/><Relationship Id="rId306" Type="http://schemas.openxmlformats.org/officeDocument/2006/relationships/slide" Target="slides/slide301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327" Type="http://schemas.openxmlformats.org/officeDocument/2006/relationships/slide" Target="slides/slide322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slide" Target="slides/slide235.xml"/><Relationship Id="rId261" Type="http://schemas.openxmlformats.org/officeDocument/2006/relationships/slide" Target="slides/slide256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282" Type="http://schemas.openxmlformats.org/officeDocument/2006/relationships/slide" Target="slides/slide277.xml"/><Relationship Id="rId317" Type="http://schemas.openxmlformats.org/officeDocument/2006/relationships/slide" Target="slides/slide31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219" Type="http://schemas.openxmlformats.org/officeDocument/2006/relationships/slide" Target="slides/slide21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9.xml"/><Relationship Id="rId230" Type="http://schemas.openxmlformats.org/officeDocument/2006/relationships/slide" Target="slides/slide225.xml"/><Relationship Id="rId235" Type="http://schemas.openxmlformats.org/officeDocument/2006/relationships/slide" Target="slides/slide230.xml"/><Relationship Id="rId251" Type="http://schemas.openxmlformats.org/officeDocument/2006/relationships/slide" Target="slides/slide246.xml"/><Relationship Id="rId256" Type="http://schemas.openxmlformats.org/officeDocument/2006/relationships/slide" Target="slides/slide251.xml"/><Relationship Id="rId277" Type="http://schemas.openxmlformats.org/officeDocument/2006/relationships/slide" Target="slides/slide272.xml"/><Relationship Id="rId298" Type="http://schemas.openxmlformats.org/officeDocument/2006/relationships/slide" Target="slides/slide29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72" Type="http://schemas.openxmlformats.org/officeDocument/2006/relationships/slide" Target="slides/slide267.xml"/><Relationship Id="rId293" Type="http://schemas.openxmlformats.org/officeDocument/2006/relationships/slide" Target="slides/slide288.xml"/><Relationship Id="rId302" Type="http://schemas.openxmlformats.org/officeDocument/2006/relationships/slide" Target="slides/slide297.xml"/><Relationship Id="rId307" Type="http://schemas.openxmlformats.org/officeDocument/2006/relationships/slide" Target="slides/slide302.xml"/><Relationship Id="rId323" Type="http://schemas.openxmlformats.org/officeDocument/2006/relationships/slide" Target="slides/slide318.xml"/><Relationship Id="rId328" Type="http://schemas.openxmlformats.org/officeDocument/2006/relationships/slide" Target="slides/slide32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slide" Target="slides/slide220.xml"/><Relationship Id="rId241" Type="http://schemas.openxmlformats.org/officeDocument/2006/relationships/slide" Target="slides/slide236.xml"/><Relationship Id="rId246" Type="http://schemas.openxmlformats.org/officeDocument/2006/relationships/slide" Target="slides/slide241.xml"/><Relationship Id="rId267" Type="http://schemas.openxmlformats.org/officeDocument/2006/relationships/slide" Target="slides/slide262.xml"/><Relationship Id="rId288" Type="http://schemas.openxmlformats.org/officeDocument/2006/relationships/slide" Target="slides/slide283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262" Type="http://schemas.openxmlformats.org/officeDocument/2006/relationships/slide" Target="slides/slide257.xml"/><Relationship Id="rId283" Type="http://schemas.openxmlformats.org/officeDocument/2006/relationships/slide" Target="slides/slide278.xml"/><Relationship Id="rId313" Type="http://schemas.openxmlformats.org/officeDocument/2006/relationships/slide" Target="slides/slide308.xml"/><Relationship Id="rId318" Type="http://schemas.openxmlformats.org/officeDocument/2006/relationships/slide" Target="slides/slide313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33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slide" Target="slides/slide252.xml"/><Relationship Id="rId278" Type="http://schemas.openxmlformats.org/officeDocument/2006/relationships/slide" Target="slides/slide273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273" Type="http://schemas.openxmlformats.org/officeDocument/2006/relationships/slide" Target="slides/slide268.xml"/><Relationship Id="rId294" Type="http://schemas.openxmlformats.org/officeDocument/2006/relationships/slide" Target="slides/slide289.xml"/><Relationship Id="rId308" Type="http://schemas.openxmlformats.org/officeDocument/2006/relationships/slide" Target="slides/slide303.xml"/><Relationship Id="rId329" Type="http://schemas.openxmlformats.org/officeDocument/2006/relationships/slide" Target="slides/slide324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263" Type="http://schemas.openxmlformats.org/officeDocument/2006/relationships/slide" Target="slides/slide258.xml"/><Relationship Id="rId284" Type="http://schemas.openxmlformats.org/officeDocument/2006/relationships/slide" Target="slides/slide279.xml"/><Relationship Id="rId319" Type="http://schemas.openxmlformats.org/officeDocument/2006/relationships/slide" Target="slides/slide314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330" Type="http://schemas.openxmlformats.org/officeDocument/2006/relationships/notesMaster" Target="notesMasters/notesMaster1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slide" Target="slides/slide248.xml"/><Relationship Id="rId274" Type="http://schemas.openxmlformats.org/officeDocument/2006/relationships/slide" Target="slides/slide269.xml"/><Relationship Id="rId295" Type="http://schemas.openxmlformats.org/officeDocument/2006/relationships/slide" Target="slides/slide290.xml"/><Relationship Id="rId309" Type="http://schemas.openxmlformats.org/officeDocument/2006/relationships/slide" Target="slides/slide304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320" Type="http://schemas.openxmlformats.org/officeDocument/2006/relationships/slide" Target="slides/slide315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264" Type="http://schemas.openxmlformats.org/officeDocument/2006/relationships/slide" Target="slides/slide259.xml"/><Relationship Id="rId285" Type="http://schemas.openxmlformats.org/officeDocument/2006/relationships/slide" Target="slides/slide280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310" Type="http://schemas.openxmlformats.org/officeDocument/2006/relationships/slide" Target="slides/slide305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33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slide" Target="slides/slide249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75" Type="http://schemas.openxmlformats.org/officeDocument/2006/relationships/slide" Target="slides/slide270.xml"/><Relationship Id="rId296" Type="http://schemas.openxmlformats.org/officeDocument/2006/relationships/slide" Target="slides/slide291.xml"/><Relationship Id="rId300" Type="http://schemas.openxmlformats.org/officeDocument/2006/relationships/slide" Target="slides/slide295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321" Type="http://schemas.openxmlformats.org/officeDocument/2006/relationships/slide" Target="slides/slide316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265" Type="http://schemas.openxmlformats.org/officeDocument/2006/relationships/slide" Target="slides/slide260.xml"/><Relationship Id="rId286" Type="http://schemas.openxmlformats.org/officeDocument/2006/relationships/slide" Target="slides/slide281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311" Type="http://schemas.openxmlformats.org/officeDocument/2006/relationships/slide" Target="slides/slide306.xml"/><Relationship Id="rId332" Type="http://schemas.openxmlformats.org/officeDocument/2006/relationships/viewProps" Target="viewProps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55" Type="http://schemas.openxmlformats.org/officeDocument/2006/relationships/slide" Target="slides/slide250.xml"/><Relationship Id="rId276" Type="http://schemas.openxmlformats.org/officeDocument/2006/relationships/slide" Target="slides/slide271.xml"/><Relationship Id="rId297" Type="http://schemas.openxmlformats.org/officeDocument/2006/relationships/slide" Target="slides/slide292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301" Type="http://schemas.openxmlformats.org/officeDocument/2006/relationships/slide" Target="slides/slide296.xml"/><Relationship Id="rId322" Type="http://schemas.openxmlformats.org/officeDocument/2006/relationships/slide" Target="slides/slide317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266" Type="http://schemas.openxmlformats.org/officeDocument/2006/relationships/slide" Target="slides/slide261.xml"/><Relationship Id="rId287" Type="http://schemas.openxmlformats.org/officeDocument/2006/relationships/slide" Target="slides/slide282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312" Type="http://schemas.openxmlformats.org/officeDocument/2006/relationships/slide" Target="slides/slide307.xml"/><Relationship Id="rId3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72179-9D5F-4C91-9633-C6663AFEF124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7C3AF-04C3-4E86-9E61-B9A4F63E88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64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prosv.ru/" TargetMode="External"/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39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0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88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19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007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070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99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86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2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46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38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353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710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119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891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Астрономию принято разделять на сферическую, теоретическую и астрофизику. Эти разделения почти в точности соответствуют более современным: астрометрия (часть которой составляет сферическая астрономия), небесная механика ('часть которой составляет теоретическая астрономия) и астрофизика. Все отделы программы имеют одинаковый вес в общей задаче курса астрономии - воспитать у учащихся диалектико-материалистическое понимание природы. Поэтому весь курс астрономии в школе должен соответствовать последовательности изложения, принятой в науке астрономии, и начинаться с основ сферической астрономии. Мнение, что эта часть курса носит лишь формальное значение, не представляя ценности для развития научного мировоззрения, не имеет основания.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816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14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43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61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72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1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322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228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курса, на первом уроке, даётся понятие о содержании астрономии и её значении для мировоззрения. Несомненно, что полное понимание содержания и значения астрономии учащиеся могут получить только в течение прохождения курса. Поэтому на первом уроке возможно лишь кратко очертить и предмет изучения, и его значение. Чтобы такой очерк не был отвлечённым, полезно его сделать на основе краткого предварительного описания современного знания о вселенной. Это описание особенно живо и хорошо удаётся в том случае, когда до первого урока в классе учитель уже провёл первое ознакомительное наблюдение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67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03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80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602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41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4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7400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79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41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9277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C3AF-04C3-4E86-9E61-B9A4F63E8839}" type="slidenum">
              <a:rPr lang="ru-RU" smtClean="0"/>
              <a:pPr/>
              <a:t>172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713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ассортименте магазина представлены школьные учебники, рабочие тетради, методические пособия, карты и атласы, а также широкий выбор изданий для дошкольного образования. </a:t>
            </a:r>
            <a:r>
              <a:rPr lang="en-US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</a:t>
            </a:r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http://shop.prosv.ru/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821CE-EB0B-4E8F-9B5C-00023EDE98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5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3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385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8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68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95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Многоуровневая структура </a:t>
            </a:r>
            <a:r>
              <a:rPr lang="ru-RU" dirty="0"/>
              <a:t>содержат богатейший задачный материал (более 20 000 задач в комплекте 10-11 классов), позволяет завершить изучение школьного курса алгебры  в 10 </a:t>
            </a:r>
            <a:r>
              <a:rPr lang="ru-RU" dirty="0" smtClean="0"/>
              <a:t>класс,</a:t>
            </a:r>
            <a:r>
              <a:rPr lang="en-US" dirty="0" smtClean="0"/>
              <a:t> </a:t>
            </a:r>
            <a:r>
              <a:rPr lang="ru-RU" dirty="0" smtClean="0"/>
              <a:t>специально выделенные методы решения классов задач, выносимых на итоговую аттестацию в 11 классе 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</a:p>
          <a:p>
            <a:r>
              <a:rPr lang="ru-RU" sz="17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лет, а также задания ЕГЭ.</a:t>
            </a:r>
            <a:endParaRPr lang="ru-RU" sz="17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1B57-CDA2-4756-94B9-B3DB2E48CA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311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777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93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199" y="274639"/>
            <a:ext cx="8229603" cy="1143002"/>
          </a:xfrm>
          <a:prstGeom prst="rect">
            <a:avLst/>
          </a:prstGeom>
        </p:spPr>
        <p:txBody>
          <a:bodyPr lIns="64941" tIns="64941" rIns="64941" bIns="64941"/>
          <a:lstStyle>
            <a:lvl1pPr defTabSz="9161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941" tIns="64941" rIns="64941" bIns="64941"/>
          <a:lstStyle>
            <a:lvl1pPr marL="332162" indent="-332162" defTabSz="9161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38447" indent="-316349" defTabSz="9161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39453" indent="-295256" defTabSz="9161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20604" indent="-354308" defTabSz="9161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42702" indent="-354307" defTabSz="91619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7" name="Shape 267"/>
          <p:cNvSpPr>
            <a:spLocks noGrp="1"/>
          </p:cNvSpPr>
          <p:nvPr>
            <p:ph type="sldNum" sz="quarter" idx="2"/>
          </p:nvPr>
        </p:nvSpPr>
        <p:spPr>
          <a:xfrm>
            <a:off x="8384133" y="6386462"/>
            <a:ext cx="302672" cy="304916"/>
          </a:xfrm>
          <a:prstGeom prst="rect">
            <a:avLst/>
          </a:prstGeom>
        </p:spPr>
        <p:txBody>
          <a:bodyPr lIns="64941" tIns="64941" rIns="64941" bIns="64941"/>
          <a:lstStyle>
            <a:lvl1pPr>
              <a:defRPr sz="1129">
                <a:solidFill>
                  <a:srgbClr val="888888"/>
                </a:solidFill>
              </a:defRPr>
            </a:lvl1pPr>
          </a:lstStyle>
          <a:p>
            <a:pPr marL="0" marR="0" lvl="0" indent="0" algn="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129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29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9705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20000" t="73907" r="20000"/>
          <a:stretch>
            <a:fillRect/>
          </a:stretch>
        </p:blipFill>
        <p:spPr bwMode="auto">
          <a:xfrm>
            <a:off x="1" y="-68036"/>
            <a:ext cx="9144000" cy="30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6"/>
          <p:cNvSpPr/>
          <p:nvPr userDrawn="1"/>
        </p:nvSpPr>
        <p:spPr>
          <a:xfrm flipV="1">
            <a:off x="182236" y="1303262"/>
            <a:ext cx="8852101" cy="801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14"/>
          <p:cNvSpPr/>
          <p:nvPr userDrawn="1"/>
        </p:nvSpPr>
        <p:spPr>
          <a:xfrm flipV="1">
            <a:off x="182236" y="6584346"/>
            <a:ext cx="8852101" cy="786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/>
          <a:lstStyle>
            <a:lvl1pPr>
              <a:defRPr lang="ru-RU" sz="381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75747" y="1645945"/>
            <a:ext cx="8192508" cy="4868853"/>
          </a:xfrm>
          <a:prstGeom prst="rect">
            <a:avLst/>
          </a:prstGeom>
        </p:spPr>
        <p:txBody>
          <a:bodyPr/>
          <a:lstStyle>
            <a:lvl1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286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60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20000" t="73907" r="20000"/>
          <a:stretch>
            <a:fillRect/>
          </a:stretch>
        </p:blipFill>
        <p:spPr bwMode="auto">
          <a:xfrm>
            <a:off x="1" y="-68036"/>
            <a:ext cx="9144000" cy="30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6"/>
          <p:cNvSpPr/>
          <p:nvPr userDrawn="1"/>
        </p:nvSpPr>
        <p:spPr>
          <a:xfrm flipV="1">
            <a:off x="182236" y="1303262"/>
            <a:ext cx="8852101" cy="801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14"/>
          <p:cNvSpPr/>
          <p:nvPr userDrawn="1"/>
        </p:nvSpPr>
        <p:spPr>
          <a:xfrm flipV="1">
            <a:off x="182236" y="6584346"/>
            <a:ext cx="8852101" cy="786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/>
          <a:lstStyle>
            <a:lvl1pPr>
              <a:defRPr lang="ru-RU" sz="381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75747" y="1645945"/>
            <a:ext cx="8192508" cy="4868853"/>
          </a:xfrm>
          <a:prstGeom prst="rect">
            <a:avLst/>
          </a:prstGeom>
        </p:spPr>
        <p:txBody>
          <a:bodyPr/>
          <a:lstStyle>
            <a:lvl1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286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62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20000" t="73907" r="20000"/>
          <a:stretch>
            <a:fillRect/>
          </a:stretch>
        </p:blipFill>
        <p:spPr bwMode="auto">
          <a:xfrm>
            <a:off x="1" y="-68036"/>
            <a:ext cx="9144000" cy="30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6"/>
          <p:cNvSpPr/>
          <p:nvPr userDrawn="1"/>
        </p:nvSpPr>
        <p:spPr>
          <a:xfrm flipV="1">
            <a:off x="182236" y="1303262"/>
            <a:ext cx="8852101" cy="801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14"/>
          <p:cNvSpPr/>
          <p:nvPr userDrawn="1"/>
        </p:nvSpPr>
        <p:spPr>
          <a:xfrm flipV="1">
            <a:off x="182236" y="6584346"/>
            <a:ext cx="8852101" cy="786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/>
          <a:lstStyle>
            <a:lvl1pPr>
              <a:defRPr lang="ru-RU" sz="381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75747" y="1645945"/>
            <a:ext cx="8192508" cy="4868853"/>
          </a:xfrm>
          <a:prstGeom prst="rect">
            <a:avLst/>
          </a:prstGeom>
        </p:spPr>
        <p:txBody>
          <a:bodyPr/>
          <a:lstStyle>
            <a:lvl1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286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14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20000" t="73907" r="20000"/>
          <a:stretch>
            <a:fillRect/>
          </a:stretch>
        </p:blipFill>
        <p:spPr bwMode="auto">
          <a:xfrm>
            <a:off x="1" y="-68036"/>
            <a:ext cx="9144000" cy="308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6"/>
          <p:cNvSpPr/>
          <p:nvPr userDrawn="1"/>
        </p:nvSpPr>
        <p:spPr>
          <a:xfrm flipV="1">
            <a:off x="182236" y="1303262"/>
            <a:ext cx="8852101" cy="8013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14"/>
          <p:cNvSpPr/>
          <p:nvPr userDrawn="1"/>
        </p:nvSpPr>
        <p:spPr>
          <a:xfrm flipV="1">
            <a:off x="182236" y="6584346"/>
            <a:ext cx="8852101" cy="786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8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/>
          <a:lstStyle>
            <a:lvl1pPr>
              <a:defRPr lang="ru-RU" sz="381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75747" y="1645945"/>
            <a:ext cx="8192508" cy="4868853"/>
          </a:xfrm>
          <a:prstGeom prst="rect">
            <a:avLst/>
          </a:prstGeom>
        </p:spPr>
        <p:txBody>
          <a:bodyPr/>
          <a:lstStyle>
            <a:lvl1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286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286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52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923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06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070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3997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945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999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0553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1225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CC04B-C3C0-405B-8412-5594D01B10CE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6C5F5-FEF2-4FB9-8DB6-ACF90F6F4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72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007" y="1599596"/>
            <a:ext cx="8229601" cy="4526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8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63096D-0D04-4517-81A9-1B807A28A2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3798" y="6356048"/>
            <a:ext cx="2896406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3DA4D1-20A1-4C66-AE3E-4CBE6D4569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3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81459" rtl="0" eaLnBrk="1" fontAlgn="base" hangingPunct="1">
        <a:spcBef>
          <a:spcPct val="0"/>
        </a:spcBef>
        <a:spcAft>
          <a:spcPct val="0"/>
        </a:spcAft>
        <a:defRPr lang="ru-RU" sz="3429" kern="1200" dirty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Segoe UI Light" pitchFamily="34" charset="0"/>
          <a:cs typeface="Segoe UI Light" pitchFamily="34" charset="0"/>
        </a:defRPr>
      </a:lvl1pPr>
      <a:lvl2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2pPr>
      <a:lvl3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3pPr>
      <a:lvl4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4pPr>
      <a:lvl5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5pPr>
      <a:lvl6pPr marL="435437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6pPr>
      <a:lvl7pPr marL="870875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7pPr>
      <a:lvl8pPr marL="1306312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8pPr>
      <a:lvl9pPr marL="1741749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9pPr>
    </p:titleStyle>
    <p:bodyStyle>
      <a:lvl1pPr marL="329602" indent="-32960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15146" indent="-27517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02201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542174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1983659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42484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572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0660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47483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4088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8176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2264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6352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20440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4528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8616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52704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007" y="1599596"/>
            <a:ext cx="8229601" cy="4526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8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63096D-0D04-4517-81A9-1B807A28A2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3798" y="6356048"/>
            <a:ext cx="2896406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3DA4D1-20A1-4C66-AE3E-4CBE6D4569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81459" rtl="0" eaLnBrk="1" fontAlgn="base" hangingPunct="1">
        <a:spcBef>
          <a:spcPct val="0"/>
        </a:spcBef>
        <a:spcAft>
          <a:spcPct val="0"/>
        </a:spcAft>
        <a:defRPr lang="ru-RU" sz="3429" kern="1200" dirty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Segoe UI Light" pitchFamily="34" charset="0"/>
          <a:cs typeface="Segoe UI Light" pitchFamily="34" charset="0"/>
        </a:defRPr>
      </a:lvl1pPr>
      <a:lvl2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2pPr>
      <a:lvl3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3pPr>
      <a:lvl4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4pPr>
      <a:lvl5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5pPr>
      <a:lvl6pPr marL="435437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6pPr>
      <a:lvl7pPr marL="870875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7pPr>
      <a:lvl8pPr marL="1306312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8pPr>
      <a:lvl9pPr marL="1741749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9pPr>
    </p:titleStyle>
    <p:bodyStyle>
      <a:lvl1pPr marL="329602" indent="-32960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15146" indent="-27517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02201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542174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1983659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42484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572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0660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47483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4088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8176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2264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6352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20440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4528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8616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52704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007" y="1599596"/>
            <a:ext cx="8229601" cy="4526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8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63096D-0D04-4517-81A9-1B807A28A2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3798" y="6356048"/>
            <a:ext cx="2896406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3DA4D1-20A1-4C66-AE3E-4CBE6D4569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81459" rtl="0" eaLnBrk="1" fontAlgn="base" hangingPunct="1">
        <a:spcBef>
          <a:spcPct val="0"/>
        </a:spcBef>
        <a:spcAft>
          <a:spcPct val="0"/>
        </a:spcAft>
        <a:defRPr lang="ru-RU" sz="3429" kern="1200" dirty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Segoe UI Light" pitchFamily="34" charset="0"/>
          <a:cs typeface="Segoe UI Light" pitchFamily="34" charset="0"/>
        </a:defRPr>
      </a:lvl1pPr>
      <a:lvl2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2pPr>
      <a:lvl3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3pPr>
      <a:lvl4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4pPr>
      <a:lvl5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5pPr>
      <a:lvl6pPr marL="435437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6pPr>
      <a:lvl7pPr marL="870875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7pPr>
      <a:lvl8pPr marL="1306312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8pPr>
      <a:lvl9pPr marL="1741749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9pPr>
    </p:titleStyle>
    <p:bodyStyle>
      <a:lvl1pPr marL="329602" indent="-32960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15146" indent="-27517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02201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542174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1983659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42484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572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0660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47483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4088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8176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2264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6352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20440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4528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8616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52704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007" y="1599596"/>
            <a:ext cx="8229601" cy="4526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8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63096D-0D04-4517-81A9-1B807A28A2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3798" y="6356048"/>
            <a:ext cx="2896406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007" y="6356048"/>
            <a:ext cx="2133601" cy="365881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 defTabSz="881760" fontAlgn="auto">
              <a:spcBef>
                <a:spcPts val="0"/>
              </a:spcBef>
              <a:spcAft>
                <a:spcPts val="0"/>
              </a:spcAft>
              <a:defRPr sz="114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3DA4D1-20A1-4C66-AE3E-4CBE6D4569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9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81459" rtl="0" eaLnBrk="1" fontAlgn="base" hangingPunct="1">
        <a:spcBef>
          <a:spcPct val="0"/>
        </a:spcBef>
        <a:spcAft>
          <a:spcPct val="0"/>
        </a:spcAft>
        <a:defRPr lang="ru-RU" sz="3429" kern="1200" dirty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Segoe UI Light" pitchFamily="34" charset="0"/>
          <a:cs typeface="Segoe UI Light" pitchFamily="34" charset="0"/>
        </a:defRPr>
      </a:lvl1pPr>
      <a:lvl2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2pPr>
      <a:lvl3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3pPr>
      <a:lvl4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4pPr>
      <a:lvl5pPr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  <a:ea typeface="Segoe UI Light" pitchFamily="34" charset="0"/>
          <a:cs typeface="Segoe UI Light" pitchFamily="34" charset="0"/>
        </a:defRPr>
      </a:lvl5pPr>
      <a:lvl6pPr marL="435437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6pPr>
      <a:lvl7pPr marL="870875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7pPr>
      <a:lvl8pPr marL="1306312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8pPr>
      <a:lvl9pPr marL="1741749" algn="ctr" defTabSz="881459" rtl="0" eaLnBrk="1" fontAlgn="base" hangingPunct="1">
        <a:spcBef>
          <a:spcPct val="0"/>
        </a:spcBef>
        <a:spcAft>
          <a:spcPct val="0"/>
        </a:spcAft>
        <a:defRPr sz="3429">
          <a:solidFill>
            <a:schemeClr val="tx1"/>
          </a:solidFill>
          <a:latin typeface="Segoe UI Light" pitchFamily="34" charset="0"/>
        </a:defRPr>
      </a:lvl9pPr>
    </p:titleStyle>
    <p:bodyStyle>
      <a:lvl1pPr marL="329602" indent="-32960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15146" indent="-275172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02201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542174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1983659" indent="-219231" algn="l" defTabSz="88145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ru-RU" sz="2286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42484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572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06602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47483" indent="-220441" algn="l" defTabSz="8817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4088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81760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2264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6352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20440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45281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8616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527042" algn="l" defTabSz="88176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1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jpeg"/><Relationship Id="rId4" Type="http://schemas.openxmlformats.org/officeDocument/2006/relationships/image" Target="../media/image29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29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jpeg"/><Relationship Id="rId4" Type="http://schemas.openxmlformats.org/officeDocument/2006/relationships/image" Target="../media/image30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4.png"/><Relationship Id="rId7" Type="http://schemas.openxmlformats.org/officeDocument/2006/relationships/image" Target="../media/image314.pn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172.png"/><Relationship Id="rId10" Type="http://schemas.openxmlformats.org/officeDocument/2006/relationships/image" Target="../media/image317.jpeg"/><Relationship Id="rId4" Type="http://schemas.openxmlformats.org/officeDocument/2006/relationships/image" Target="../media/image312.png"/><Relationship Id="rId9" Type="http://schemas.openxmlformats.org/officeDocument/2006/relationships/image" Target="../media/image31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6.jpeg"/><Relationship Id="rId4" Type="http://schemas.openxmlformats.org/officeDocument/2006/relationships/image" Target="../media/image3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8.emf"/><Relationship Id="rId4" Type="http://schemas.openxmlformats.org/officeDocument/2006/relationships/image" Target="../media/image327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2.jpeg"/><Relationship Id="rId4" Type="http://schemas.openxmlformats.org/officeDocument/2006/relationships/image" Target="../media/image331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4.jpeg"/><Relationship Id="rId4" Type="http://schemas.openxmlformats.org/officeDocument/2006/relationships/image" Target="../media/image333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8.jpeg"/><Relationship Id="rId4" Type="http://schemas.openxmlformats.org/officeDocument/2006/relationships/image" Target="../media/image337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2.jpeg"/><Relationship Id="rId4" Type="http://schemas.openxmlformats.org/officeDocument/2006/relationships/image" Target="../media/image341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4.jpeg"/><Relationship Id="rId4" Type="http://schemas.openxmlformats.org/officeDocument/2006/relationships/image" Target="../media/image343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emf"/><Relationship Id="rId4" Type="http://schemas.openxmlformats.org/officeDocument/2006/relationships/image" Target="../media/image345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8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2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emf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8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4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6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8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2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4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6.emf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8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2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4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6.jpe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8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3" Type="http://schemas.openxmlformats.org/officeDocument/2006/relationships/image" Target="../media/image393.png"/><Relationship Id="rId7" Type="http://schemas.openxmlformats.org/officeDocument/2006/relationships/image" Target="../media/image3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00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3.png"/><Relationship Id="rId5" Type="http://schemas.openxmlformats.org/officeDocument/2006/relationships/image" Target="../media/image402.png"/><Relationship Id="rId4" Type="http://schemas.openxmlformats.org/officeDocument/2006/relationships/image" Target="../media/image401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4" Type="http://schemas.openxmlformats.org/officeDocument/2006/relationships/image" Target="../media/image404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8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1.jpeg"/><Relationship Id="rId4" Type="http://schemas.openxmlformats.org/officeDocument/2006/relationships/image" Target="../media/image410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png"/><Relationship Id="rId5" Type="http://schemas.openxmlformats.org/officeDocument/2006/relationships/image" Target="../media/image414.png"/><Relationship Id="rId4" Type="http://schemas.openxmlformats.org/officeDocument/2006/relationships/image" Target="../media/image4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jpeg"/><Relationship Id="rId4" Type="http://schemas.openxmlformats.org/officeDocument/2006/relationships/image" Target="../media/image417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47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2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6.png"/><Relationship Id="rId4" Type="http://schemas.openxmlformats.org/officeDocument/2006/relationships/image" Target="../media/image425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3.png"/><Relationship Id="rId5" Type="http://schemas.openxmlformats.org/officeDocument/2006/relationships/image" Target="../media/image432.png"/><Relationship Id="rId4" Type="http://schemas.openxmlformats.org/officeDocument/2006/relationships/image" Target="../media/image431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5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7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4.png"/><Relationship Id="rId4" Type="http://schemas.openxmlformats.org/officeDocument/2006/relationships/image" Target="../media/image443.pn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jpeg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4.png"/><Relationship Id="rId4" Type="http://schemas.openxmlformats.org/officeDocument/2006/relationships/image" Target="../media/image45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7.png"/><Relationship Id="rId4" Type="http://schemas.openxmlformats.org/officeDocument/2006/relationships/image" Target="../media/image456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9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jpe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5.jpeg"/><Relationship Id="rId4" Type="http://schemas.openxmlformats.org/officeDocument/2006/relationships/image" Target="../media/image464.pn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8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.png"/><Relationship Id="rId5" Type="http://schemas.openxmlformats.org/officeDocument/2006/relationships/image" Target="../media/image473.png"/><Relationship Id="rId4" Type="http://schemas.openxmlformats.org/officeDocument/2006/relationships/image" Target="../media/image472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6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jpeg"/><Relationship Id="rId5" Type="http://schemas.openxmlformats.org/officeDocument/2006/relationships/image" Target="../media/image479.jpeg"/><Relationship Id="rId4" Type="http://schemas.openxmlformats.org/officeDocument/2006/relationships/image" Target="../media/image478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5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7.jpe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261.png"/><Relationship Id="rId4" Type="http://schemas.openxmlformats.org/officeDocument/2006/relationships/image" Target="../media/image499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1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4.png"/><Relationship Id="rId4" Type="http://schemas.openxmlformats.org/officeDocument/2006/relationships/image" Target="../media/image503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6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9.jpeg"/><Relationship Id="rId4" Type="http://schemas.openxmlformats.org/officeDocument/2006/relationships/image" Target="../media/image289.jpe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1.jpeg"/><Relationship Id="rId4" Type="http://schemas.openxmlformats.org/officeDocument/2006/relationships/image" Target="../media/image510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4.png"/><Relationship Id="rId4" Type="http://schemas.openxmlformats.org/officeDocument/2006/relationships/image" Target="../media/image513.png"/></Relationships>
</file>

<file path=ppt/slides/_rels/slide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15.png"/><Relationship Id="rId7" Type="http://schemas.openxmlformats.org/officeDocument/2006/relationships/image" Target="../media/image51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8.png"/><Relationship Id="rId5" Type="http://schemas.openxmlformats.org/officeDocument/2006/relationships/image" Target="../media/image517.png"/><Relationship Id="rId4" Type="http://schemas.openxmlformats.org/officeDocument/2006/relationships/image" Target="../media/image516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2.jpg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5.png"/><Relationship Id="rId4" Type="http://schemas.openxmlformats.org/officeDocument/2006/relationships/image" Target="../media/image524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8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2.png"/><Relationship Id="rId5" Type="http://schemas.openxmlformats.org/officeDocument/2006/relationships/image" Target="../media/image531.png"/><Relationship Id="rId4" Type="http://schemas.openxmlformats.org/officeDocument/2006/relationships/image" Target="../media/image530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33.png"/><Relationship Id="rId4" Type="http://schemas.openxmlformats.org/officeDocument/2006/relationships/image" Target="../media/image10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7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2.png"/><Relationship Id="rId4" Type="http://schemas.openxmlformats.org/officeDocument/2006/relationships/image" Target="../media/image541.png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4.png"/><Relationship Id="rId4" Type="http://schemas.openxmlformats.org/officeDocument/2006/relationships/image" Target="../media/image543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6.png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7" Type="http://schemas.openxmlformats.org/officeDocument/2006/relationships/image" Target="../media/image54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8.png"/><Relationship Id="rId5" Type="http://schemas.openxmlformats.org/officeDocument/2006/relationships/image" Target="../media/image539.gif"/><Relationship Id="rId4" Type="http://schemas.openxmlformats.org/officeDocument/2006/relationships/image" Target="../media/image548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2.jpeg"/><Relationship Id="rId4" Type="http://schemas.openxmlformats.org/officeDocument/2006/relationships/image" Target="../media/image551.jpe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3.png"/><Relationship Id="rId4" Type="http://schemas.openxmlformats.org/officeDocument/2006/relationships/image" Target="../media/image552.jpe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6.png"/><Relationship Id="rId4" Type="http://schemas.openxmlformats.org/officeDocument/2006/relationships/image" Target="../media/image5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sv.ru/" TargetMode="Externa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9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1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5.jpeg"/><Relationship Id="rId5" Type="http://schemas.openxmlformats.org/officeDocument/2006/relationships/image" Target="../media/image564.jpeg"/><Relationship Id="rId4" Type="http://schemas.openxmlformats.org/officeDocument/2006/relationships/image" Target="../media/image563.jpe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8.jpeg"/><Relationship Id="rId4" Type="http://schemas.openxmlformats.org/officeDocument/2006/relationships/image" Target="../media/image567.jp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2.png"/><Relationship Id="rId4" Type="http://schemas.openxmlformats.org/officeDocument/2006/relationships/image" Target="../media/image571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pheres.ru/" TargetMode="Externa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hop.prosv.ru/" TargetMode="Externa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hyperlink" Target="mailto:GTrofimova@prosv.ru" TargetMode="External"/><Relationship Id="rId7" Type="http://schemas.openxmlformats.org/officeDocument/2006/relationships/hyperlink" Target="mailto:UPermanova@prosv.ru" TargetMode="External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osv.ru/" TargetMode="External"/><Relationship Id="rId5" Type="http://schemas.openxmlformats.org/officeDocument/2006/relationships/hyperlink" Target="mailto:ebooks@prosv.ru" TargetMode="External"/><Relationship Id="rId4" Type="http://schemas.openxmlformats.org/officeDocument/2006/relationships/hyperlink" Target="mailto:NEliseev@prosv.ru" TargetMode="Externa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7" Type="http://schemas.openxmlformats.org/officeDocument/2006/relationships/image" Target="../media/image581.png"/><Relationship Id="rId2" Type="http://schemas.openxmlformats.org/officeDocument/2006/relationships/hyperlink" Target="mailto:prosv@prosv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580.jpeg"/><Relationship Id="rId4" Type="http://schemas.openxmlformats.org/officeDocument/2006/relationships/hyperlink" Target="http://www.spheres.ru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2.png"/><Relationship Id="rId7" Type="http://schemas.openxmlformats.org/officeDocument/2006/relationships/image" Target="../media/image1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g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g"/><Relationship Id="rId4" Type="http://schemas.openxmlformats.org/officeDocument/2006/relationships/image" Target="../media/image21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g"/><Relationship Id="rId4" Type="http://schemas.openxmlformats.org/officeDocument/2006/relationships/image" Target="../media/image22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g"/><Relationship Id="rId4" Type="http://schemas.openxmlformats.org/officeDocument/2006/relationships/image" Target="../media/image22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jpg"/><Relationship Id="rId4" Type="http://schemas.openxmlformats.org/officeDocument/2006/relationships/image" Target="../media/image2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g"/><Relationship Id="rId4" Type="http://schemas.openxmlformats.org/officeDocument/2006/relationships/image" Target="../media/image235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83429" y="1861458"/>
            <a:ext cx="5660571" cy="22098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Impact" panose="020B0806030902050204" pitchFamily="34" charset="0"/>
              </a:rPr>
              <a:t>Организация учебной деятельности по астрономии УМК </a:t>
            </a:r>
            <a:r>
              <a:rPr lang="ru-RU" sz="3600" dirty="0" err="1">
                <a:solidFill>
                  <a:srgbClr val="FF0000"/>
                </a:solidFill>
                <a:latin typeface="Impact" panose="020B0806030902050204" pitchFamily="34" charset="0"/>
              </a:rPr>
              <a:t>В.М.Чаругина</a:t>
            </a:r>
            <a:endParaRPr lang="ru-RU" sz="36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3256" y="4562053"/>
            <a:ext cx="4223657" cy="116663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Литвинов Олег Андреевич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Ведущий методист по физике центра «Сферы»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57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04801" y="185057"/>
            <a:ext cx="8610600" cy="8382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Impact" panose="020B0806030902050204" pitchFamily="34" charset="0"/>
              </a:rPr>
              <a:t>ОСОБЕННОСТЬ ИЗУЧЕНИЯ АСТРОНОМИИ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04800" y="1328057"/>
            <a:ext cx="8610600" cy="2612571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Ребенок встречается с астрономическими явлениями с раннего детства.</a:t>
            </a:r>
          </a:p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Астрономия как мировоззренческий предмет, соединяющий разные науки,  должна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ненавязчиво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пройти через все годы школьного обучения.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3940628"/>
            <a:ext cx="5323114" cy="24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030185" y="174171"/>
            <a:ext cx="5083629" cy="12736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Современные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проблемы астрономии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68284" y="1763262"/>
            <a:ext cx="5007429" cy="6096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Каков возраст Вселенной?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80454" y="2623773"/>
            <a:ext cx="6183087" cy="96360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Распространены ли сходные с Землей планеты?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15140" y="3843820"/>
            <a:ext cx="6313714" cy="6096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Как эволюционируют галактики?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8168" y="4709858"/>
            <a:ext cx="5747657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Одиноки ли мы во Вселенной?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53340" y="5575896"/>
            <a:ext cx="4637311" cy="5551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АСТЕРОИДНАЯ ОПАСНОСТЬ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74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68728" y="142639"/>
            <a:ext cx="5758543" cy="81642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Каков возраст Вселенной?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41515" y="1153886"/>
            <a:ext cx="47788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Наблюдения за Вселенной</a:t>
            </a:r>
          </a:p>
        </p:txBody>
      </p:sp>
      <p:pic>
        <p:nvPicPr>
          <p:cNvPr id="6" name="Picture 4" descr="Gemini-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3830" y="334959"/>
            <a:ext cx="256222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B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5255" y="240030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ezine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962400"/>
            <a:ext cx="2438400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chandra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2143" y="4445463"/>
            <a:ext cx="3171825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28600" y="1676400"/>
            <a:ext cx="52578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Оптические телескопы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Радиотелескопы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Рентгеновские телескопы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Гамма-спектрометры</a:t>
            </a:r>
          </a:p>
          <a:p>
            <a:pPr>
              <a:defRPr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defRPr/>
            </a:pPr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2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5057"/>
            <a:ext cx="8229600" cy="1371600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Что мы знаем о нашей</a:t>
            </a:r>
            <a:b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Галактике (Млечный Путь)?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4528457"/>
            <a:ext cx="72390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en-US" smtClean="0"/>
          </a:p>
          <a:p>
            <a:pPr>
              <a:defRPr/>
            </a:pPr>
            <a:r>
              <a:rPr lang="ru-RU" sz="2400" b="1" smtClean="0"/>
              <a:t>диаметр – 120 000 свет. лет</a:t>
            </a:r>
          </a:p>
          <a:p>
            <a:pPr>
              <a:defRPr/>
            </a:pPr>
            <a:r>
              <a:rPr lang="ru-RU" sz="2400" b="1" smtClean="0"/>
              <a:t>толщина -  6 500 свет. лет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b="1" smtClean="0"/>
              <a:t> (световой год – около 10 000 млрд. км)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sz="2400" b="1" smtClean="0"/>
          </a:p>
          <a:p>
            <a:pPr>
              <a:defRPr/>
            </a:pPr>
            <a:endParaRPr lang="ru-RU" sz="2400" smtClean="0"/>
          </a:p>
        </p:txBody>
      </p:sp>
      <p:pic>
        <p:nvPicPr>
          <p:cNvPr id="6" name="Picture 7" descr="2005-01-a-we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85257"/>
            <a:ext cx="4876800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_1793696_ngc25315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37657"/>
            <a:ext cx="27987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760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12471" y="402771"/>
            <a:ext cx="5519057" cy="816429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Другие факты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436915"/>
            <a:ext cx="8229600" cy="3352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Количество звезд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– 10</a:t>
            </a: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 млрд.</a:t>
            </a:r>
          </a:p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Ближайшая к Земле  звезда – Альфа Центавра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(4,3</a:t>
            </a: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свет. года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ru-RU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Ближайшая к Земле черная дыра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(1600 свет. лет)</a:t>
            </a:r>
          </a:p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Расстояние от Земли до центра Галактики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(30 000</a:t>
            </a: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свет. лет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ru-RU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15077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04800"/>
            <a:ext cx="2024743" cy="609600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Вопрос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458200" cy="1872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Сколько времени потребуется ракете, чтобы долететь от Земли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        -    до ближайшей звезды?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        -    до центра нашей галактики?</a:t>
            </a:r>
            <a:endParaRPr lang="en-US" sz="2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52562" y="4628774"/>
            <a:ext cx="6467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dirty="0">
                <a:cs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до центра Млечного пути – около 20 лет</a:t>
            </a:r>
          </a:p>
          <a:p>
            <a:pPr algn="just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до Альфа-Центавры – около 3 лет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30647" y="3513538"/>
            <a:ext cx="1669047" cy="76944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Impact" panose="020B0806030902050204" pitchFamily="34" charset="0"/>
                <a:cs typeface="Arial" charset="0"/>
              </a:rPr>
              <a:t>Ответ:</a:t>
            </a:r>
          </a:p>
        </p:txBody>
      </p:sp>
    </p:spTree>
    <p:extLst>
      <p:ext uri="{BB962C8B-B14F-4D97-AF65-F5344CB8AC3E}">
        <p14:creationId xmlns:p14="http://schemas.microsoft.com/office/powerpoint/2010/main" val="610706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Что мы знаем о нашей Вселенной?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469571"/>
            <a:ext cx="8229600" cy="3069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Размер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”</a:t>
            </a: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видимой Вселенной 1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млрд свет. лет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Возраст Вселенной – 14 млрд. лет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Количество галактик – 100 млрд.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Среднее количество звезд в галактике -100 млрд.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Однородность на масштабах - 100 Мега (100 миллионов) парсек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 парсек = 3,26 свет.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77" y="3559476"/>
            <a:ext cx="3175323" cy="3175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4539342"/>
            <a:ext cx="2906486" cy="16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8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3081848" y="152400"/>
            <a:ext cx="2980303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СИНГУЛЯРНОСТЬ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" y="849085"/>
            <a:ext cx="3324134" cy="21369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48676" y="1132726"/>
            <a:ext cx="5395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Вселенной в начальный момент Большого взрыва, характеризующееся бесконечной плотностью и температурой вещества.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5685" y="3097937"/>
            <a:ext cx="49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наших наблюдений подтверждают предположение о том, что Вселенная возникла в определённый момент времени. Однако сам момент начала творения, сингулярность, не подчиняется ни одному из известных законов физики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7" y="2838074"/>
            <a:ext cx="4093028" cy="271802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887687" y="5556100"/>
            <a:ext cx="4093028" cy="72451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Стивен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Хокинг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– английский физик-теоретик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09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85473" y="217714"/>
            <a:ext cx="8229601" cy="620486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СТАЦИОНАРНАЯ ВСЕЛЕННАЯ НЕВОЗМОЖНА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4098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731762" y="2414815"/>
            <a:ext cx="7715250" cy="3155346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 smtClean="0">
                <a:solidFill>
                  <a:schemeClr val="bg1"/>
                </a:solidFill>
              </a:rPr>
              <a:t>«Возможны случаи, когда Вселенная сжимается в точку (в ничто), затем снова из точки доводит радиус свой до некоторого значения…»  </a:t>
            </a:r>
          </a:p>
          <a:p>
            <a:pPr eaLnBrk="1" hangingPunct="1"/>
            <a:endParaRPr dirty="0" smtClean="0">
              <a:solidFill>
                <a:schemeClr val="bg1"/>
              </a:solidFill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471180" y="3814426"/>
            <a:ext cx="3975832" cy="35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defTabSz="881459" fontAlgn="base">
              <a:spcBef>
                <a:spcPct val="0"/>
              </a:spcBef>
              <a:spcAft>
                <a:spcPct val="0"/>
              </a:spcAft>
            </a:pPr>
            <a:r>
              <a:rPr lang="ru-RU" sz="1714" dirty="0">
                <a:solidFill>
                  <a:prstClr val="white"/>
                </a:solidFill>
                <a:latin typeface="Arial" charset="0"/>
                <a:cs typeface="Arial" charset="0"/>
              </a:rPr>
              <a:t>Александр Александрович Фридман </a:t>
            </a:r>
          </a:p>
        </p:txBody>
      </p:sp>
    </p:spTree>
    <p:extLst>
      <p:ext uri="{BB962C8B-B14F-4D97-AF65-F5344CB8AC3E}">
        <p14:creationId xmlns:p14="http://schemas.microsoft.com/office/powerpoint/2010/main" val="493999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  <p:bldP spid="409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72052" y="275167"/>
            <a:ext cx="5193294" cy="59266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ЧТО ТАКОЕ РАСШИРЕНИЕ ?</a:t>
            </a:r>
          </a:p>
        </p:txBody>
      </p:sp>
      <p:sp>
        <p:nvSpPr>
          <p:cNvPr id="5122" name="Rectangle 3"/>
          <p:cNvSpPr>
            <a:spLocks noGrp="1"/>
          </p:cNvSpPr>
          <p:nvPr>
            <p:ph type="body" sz="half" idx="4294967295"/>
          </p:nvPr>
        </p:nvSpPr>
        <p:spPr bwMode="auto">
          <a:xfrm>
            <a:off x="731763" y="1576917"/>
            <a:ext cx="7955643" cy="1143000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Вселенной - одна из фундаментальных концепций современной науки-до сих пор получает различное толкование.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8"/>
          <p:cNvSpPr>
            <a:spLocks noGrp="1"/>
          </p:cNvSpPr>
          <p:nvPr>
            <p:ph type="body" sz="half" idx="4294967295"/>
          </p:nvPr>
        </p:nvSpPr>
        <p:spPr bwMode="auto">
          <a:xfrm>
            <a:off x="5072441" y="2719917"/>
            <a:ext cx="3785810" cy="3603171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Раздувающийся воздушный шар – старая, но хорошая аналогия расширения Вселенной. Галактики, расположенные на поверхности шара, неподвижны, но поскольку Вселенная расширяется, расстояние между ними возрастает, а размеры самих галактик не увеличиваются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124" name="Picture 6" descr="prvselennaya-4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179" y="2812143"/>
            <a:ext cx="4664227" cy="304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5771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9"/>
          <p:cNvSpPr>
            <a:spLocks noGrp="1"/>
          </p:cNvSpPr>
          <p:nvPr>
            <p:ph type="title" idx="4294967295"/>
          </p:nvPr>
        </p:nvSpPr>
        <p:spPr bwMode="auto">
          <a:xfrm>
            <a:off x="903312" y="275167"/>
            <a:ext cx="7337375" cy="500439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НА ЧТО БЫЛ ПОХОЖ БОЛЬШОЙ ВЗРЫВ?</a:t>
            </a:r>
          </a:p>
        </p:txBody>
      </p:sp>
      <p:sp>
        <p:nvSpPr>
          <p:cNvPr id="6146" name="Rectangle 10"/>
          <p:cNvSpPr>
            <a:spLocks noGrp="1"/>
          </p:cNvSpPr>
          <p:nvPr>
            <p:ph type="body" sz="half" idx="4294967295"/>
          </p:nvPr>
        </p:nvSpPr>
        <p:spPr bwMode="auto">
          <a:xfrm>
            <a:off x="715132" y="1599595"/>
            <a:ext cx="7902727" cy="1348619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1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НЕВЕРНО: 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родилась тогда, когда вещество, подобно бомбе, взорвалось в определенном месте. Давление было высоким в центре и низким в окружающей пустоте, что и вызвало разлет вещества</a:t>
            </a:r>
            <a:r>
              <a:rPr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147" name="Rectangle 11"/>
          <p:cNvSpPr>
            <a:spLocks noGrp="1"/>
          </p:cNvSpPr>
          <p:nvPr>
            <p:ph type="body" sz="half" idx="4294967295"/>
          </p:nvPr>
        </p:nvSpPr>
        <p:spPr bwMode="auto">
          <a:xfrm>
            <a:off x="731763" y="4045857"/>
            <a:ext cx="7886095" cy="1325941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ВЕРНО</a:t>
            </a:r>
            <a:r>
              <a:rPr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взрыв самого пространства, который привел вещество в движение. Наше пространство и время возникло в Большом взрыве и начало расширяться. Нигде не было центра, т.к. условия всюду были одинаковыми, никакого перепада давления, характерного для обычного взрыва, не было.</a:t>
            </a:r>
            <a:r>
              <a:rPr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8" name="Picture 5" descr="26_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8620" y="2468941"/>
            <a:ext cx="6446762" cy="1303262"/>
          </a:xfrm>
        </p:spPr>
      </p:pic>
      <p:pic>
        <p:nvPicPr>
          <p:cNvPr id="6149" name="Picture 8" descr="26_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0584" y="5417155"/>
            <a:ext cx="6582833" cy="1173238"/>
          </a:xfrm>
        </p:spPr>
      </p:pic>
    </p:spTree>
    <p:extLst>
      <p:ext uri="{BB962C8B-B14F-4D97-AF65-F5344CB8AC3E}">
        <p14:creationId xmlns:p14="http://schemas.microsoft.com/office/powerpoint/2010/main" val="2916318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583871" y="163286"/>
            <a:ext cx="5976257" cy="11430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Что дает школьнику знакомство с астрономией?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5427" y="1687286"/>
            <a:ext cx="8229600" cy="3657599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Общая культура. Противоядие против мракобесия. Понимание астрономических явлений, наблюдаемых в повседневной жизни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Астрономия как расширенный вариант </a:t>
            </a: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физики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Знакомство с быстро развивающейся «космической» сферой деятельности Человека </a:t>
            </a:r>
            <a:endParaRPr lang="ru-RU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Развитие общей культуры и </a:t>
            </a: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кругозора 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Удовлетворение естественной юношеской любознательности, воспитание интереса к науке </a:t>
            </a:r>
            <a:endParaRPr lang="ru-RU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1424655"/>
            <a:ext cx="6490063" cy="4855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57" y="1424655"/>
            <a:ext cx="7292763" cy="48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1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876800" cy="1371600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Закон Хаббла</a:t>
            </a:r>
            <a:b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(1929 г.)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2057400"/>
            <a:ext cx="5105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Галактики разбегаются друг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от друга со скоростью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        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V=H R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 smtClean="0">
              <a:solidFill>
                <a:srgbClr val="66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H= 71 </a:t>
            </a: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(км/с)/</a:t>
            </a:r>
            <a:r>
              <a:rPr lang="ru-RU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Мпк</a:t>
            </a: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– постоянная Хаббла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 – </a:t>
            </a: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расстояние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hubb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19800" y="609600"/>
            <a:ext cx="2395538" cy="3009900"/>
          </a:xfrm>
          <a:prstGeom prst="rect">
            <a:avLst/>
          </a:prstGeom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19800" y="3602727"/>
            <a:ext cx="2395538" cy="83099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Эдвин Хаббл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(1889-1953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078639" y="4618337"/>
            <a:ext cx="35470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Закон справедлив для близких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объектов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96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998436" y="286052"/>
            <a:ext cx="4664429" cy="573919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РАСТЯЖЕНИЕ ФОТОНОВ</a:t>
            </a:r>
          </a:p>
        </p:txBody>
      </p:sp>
      <p:sp>
        <p:nvSpPr>
          <p:cNvPr id="54274" name="Rectangle 7"/>
          <p:cNvSpPr>
            <a:spLocks noGrp="1"/>
          </p:cNvSpPr>
          <p:nvPr>
            <p:ph type="body" sz="half" idx="4294967295"/>
          </p:nvPr>
        </p:nvSpPr>
        <p:spPr bwMode="auto">
          <a:xfrm>
            <a:off x="539750" y="5133824"/>
            <a:ext cx="8408307" cy="1169005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дальше от Земли находится та или иная галактика, тем выше скорость ее удаления от нас и, соответственно, тем сильнее смещены к красному концу линии ее спектра.</a:t>
            </a:r>
          </a:p>
        </p:txBody>
      </p:sp>
      <p:pic>
        <p:nvPicPr>
          <p:cNvPr id="54275" name="Picture 6" descr="19_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83796" y="1368878"/>
            <a:ext cx="5893707" cy="3654137"/>
          </a:xfrm>
        </p:spPr>
      </p:pic>
    </p:spTree>
    <p:extLst>
      <p:ext uri="{BB962C8B-B14F-4D97-AF65-F5344CB8AC3E}">
        <p14:creationId xmlns:p14="http://schemas.microsoft.com/office/powerpoint/2010/main" val="387778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2216098" y="264281"/>
            <a:ext cx="4718102" cy="606575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«Стандартные свечи»</a:t>
            </a:r>
          </a:p>
        </p:txBody>
      </p:sp>
      <p:sp>
        <p:nvSpPr>
          <p:cNvPr id="60418" name="Rectangle 3"/>
          <p:cNvSpPr>
            <a:spLocks noGrp="1"/>
          </p:cNvSpPr>
          <p:nvPr>
            <p:ph type="body" sz="half" idx="4294967295"/>
          </p:nvPr>
        </p:nvSpPr>
        <p:spPr bwMode="auto">
          <a:xfrm>
            <a:off x="731763" y="1576918"/>
            <a:ext cx="3784297" cy="4526643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905" b="1" dirty="0" err="1">
                <a:solidFill>
                  <a:schemeClr val="bg1"/>
                </a:solidFill>
              </a:rPr>
              <a:t>Цефеи́ды</a:t>
            </a:r>
            <a:r>
              <a:rPr sz="1905" dirty="0">
                <a:solidFill>
                  <a:schemeClr val="bg1"/>
                </a:solidFill>
              </a:rPr>
              <a:t> — класс пульсирующих переменных звёзд с довольно точной зависимостью период—светимость, названный в честь звезды δ Цефея. Одной из наиболее известных цефеид является Полярная звезда </a:t>
            </a:r>
          </a:p>
        </p:txBody>
      </p:sp>
      <p:pic>
        <p:nvPicPr>
          <p:cNvPr id="60419" name="Picture 6" descr="526px-HRDiagram-Pul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3620" y="1576918"/>
            <a:ext cx="4334630" cy="4937881"/>
          </a:xfrm>
        </p:spPr>
      </p:pic>
      <p:pic>
        <p:nvPicPr>
          <p:cNvPr id="60420" name="Picture 6" descr="imag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6144" y="4526644"/>
            <a:ext cx="2494643" cy="1660071"/>
          </a:xfrm>
        </p:spPr>
      </p:pic>
    </p:spTree>
    <p:extLst>
      <p:ext uri="{BB962C8B-B14F-4D97-AF65-F5344CB8AC3E}">
        <p14:creationId xmlns:p14="http://schemas.microsoft.com/office/powerpoint/2010/main" val="27817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9"/>
          <p:cNvSpPr>
            <a:spLocks noGrp="1"/>
          </p:cNvSpPr>
          <p:nvPr>
            <p:ph type="title" idx="4294967295"/>
          </p:nvPr>
        </p:nvSpPr>
        <p:spPr bwMode="auto">
          <a:xfrm>
            <a:off x="1823155" y="224822"/>
            <a:ext cx="4714322" cy="530376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«СТАНДАРТНЫЕ СВЕЧИ»</a:t>
            </a:r>
          </a:p>
        </p:txBody>
      </p:sp>
      <p:sp>
        <p:nvSpPr>
          <p:cNvPr id="61442" name="Rectangle 5"/>
          <p:cNvSpPr>
            <a:spLocks noGrp="1"/>
          </p:cNvSpPr>
          <p:nvPr>
            <p:ph type="body" sz="half" idx="4294967295"/>
          </p:nvPr>
        </p:nvSpPr>
        <p:spPr bwMode="auto">
          <a:xfrm>
            <a:off x="937382" y="1440846"/>
            <a:ext cx="7612440" cy="1439333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sz="1714" b="1" dirty="0" err="1">
                <a:solidFill>
                  <a:schemeClr val="tx1"/>
                </a:solidFill>
              </a:rPr>
              <a:t>Сверхно́вые</a:t>
            </a:r>
            <a:r>
              <a:rPr sz="1714" b="1" dirty="0">
                <a:solidFill>
                  <a:schemeClr val="tx1"/>
                </a:solidFill>
              </a:rPr>
              <a:t> звёзды</a:t>
            </a:r>
            <a:r>
              <a:rPr sz="1714" dirty="0">
                <a:solidFill>
                  <a:schemeClr val="tx1"/>
                </a:solidFill>
              </a:rPr>
              <a:t> — звёзды, блеск которых при вспышке увеличивается на десятки звёздных величин в течение нескольких суток. Поэтому </a:t>
            </a:r>
            <a:r>
              <a:rPr sz="1714" i="1" dirty="0">
                <a:solidFill>
                  <a:schemeClr val="tx1"/>
                </a:solidFill>
              </a:rPr>
              <a:t>сверхновые </a:t>
            </a:r>
            <a:r>
              <a:rPr sz="1714" dirty="0">
                <a:solidFill>
                  <a:schemeClr val="tx1"/>
                </a:solidFill>
              </a:rPr>
              <a:t>можно регистрировать из очень далёких галактик вплоть до красных смещений</a:t>
            </a:r>
            <a:r>
              <a:rPr lang="en-US" sz="1714" dirty="0">
                <a:solidFill>
                  <a:schemeClr val="tx1"/>
                </a:solidFill>
              </a:rPr>
              <a:t> </a:t>
            </a:r>
            <a:r>
              <a:rPr sz="1714" i="1" dirty="0">
                <a:solidFill>
                  <a:schemeClr val="tx1"/>
                </a:solidFill>
              </a:rPr>
              <a:t>z</a:t>
            </a:r>
            <a:r>
              <a:rPr sz="1714" dirty="0">
                <a:solidFill>
                  <a:schemeClr val="tx1"/>
                </a:solidFill>
              </a:rPr>
              <a:t> ~ 1 (~ 1000 </a:t>
            </a:r>
            <a:r>
              <a:rPr sz="1714" dirty="0" err="1">
                <a:solidFill>
                  <a:schemeClr val="tx1"/>
                </a:solidFill>
              </a:rPr>
              <a:t>Мпк</a:t>
            </a:r>
            <a:r>
              <a:rPr lang="en-US" sz="1714" dirty="0">
                <a:solidFill>
                  <a:schemeClr val="tx1"/>
                </a:solidFill>
              </a:rPr>
              <a:t>)</a:t>
            </a:r>
            <a:r>
              <a:rPr sz="1714" dirty="0">
                <a:solidFill>
                  <a:schemeClr val="tx1"/>
                </a:solidFill>
              </a:rPr>
              <a:t>, и даже больше. Во время вспышки </a:t>
            </a:r>
            <a:r>
              <a:rPr sz="1714" i="1" dirty="0">
                <a:solidFill>
                  <a:schemeClr val="tx1"/>
                </a:solidFill>
              </a:rPr>
              <a:t>сверхновой</a:t>
            </a:r>
            <a:r>
              <a:rPr sz="1714" dirty="0">
                <a:solidFill>
                  <a:schemeClr val="tx1"/>
                </a:solidFill>
              </a:rPr>
              <a:t> выделяется энергия порядка 10</a:t>
            </a:r>
            <a:r>
              <a:rPr lang="en-US" sz="1714" baseline="30000" dirty="0">
                <a:solidFill>
                  <a:schemeClr val="tx1"/>
                </a:solidFill>
              </a:rPr>
              <a:t>50</a:t>
            </a:r>
            <a:r>
              <a:rPr sz="1714" dirty="0">
                <a:solidFill>
                  <a:schemeClr val="tx1"/>
                </a:solidFill>
              </a:rPr>
              <a:t> — 10</a:t>
            </a:r>
            <a:r>
              <a:rPr lang="en-US" sz="1714" baseline="30000" dirty="0">
                <a:solidFill>
                  <a:schemeClr val="tx1"/>
                </a:solidFill>
              </a:rPr>
              <a:t>51</a:t>
            </a:r>
            <a:r>
              <a:rPr sz="1714" dirty="0">
                <a:solidFill>
                  <a:schemeClr val="tx1"/>
                </a:solidFill>
              </a:rPr>
              <a:t> эрг. </a:t>
            </a:r>
          </a:p>
        </p:txBody>
      </p:sp>
      <p:sp>
        <p:nvSpPr>
          <p:cNvPr id="61443" name="Rectangle 10"/>
          <p:cNvSpPr>
            <a:spLocks noGrp="1"/>
          </p:cNvSpPr>
          <p:nvPr>
            <p:ph type="body" sz="half" idx="4294967295"/>
          </p:nvPr>
        </p:nvSpPr>
        <p:spPr bwMode="auto">
          <a:xfrm>
            <a:off x="4644572" y="4251476"/>
            <a:ext cx="3785810" cy="1874762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905" dirty="0">
                <a:solidFill>
                  <a:schemeClr val="bg1"/>
                </a:solidFill>
              </a:rPr>
              <a:t> В 1994 году на периферии далекой галактики NGC 4256 вспыхнула сверхновая. На снимке видно, что по яркости она была сравнима со всей галактикой.</a:t>
            </a:r>
            <a:r>
              <a:rPr sz="1905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1444" name="Picture 8" descr="0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5418" y="2880179"/>
            <a:ext cx="3657298" cy="3657297"/>
          </a:xfrm>
        </p:spPr>
      </p:pic>
    </p:spTree>
    <p:extLst>
      <p:ext uri="{BB962C8B-B14F-4D97-AF65-F5344CB8AC3E}">
        <p14:creationId xmlns:p14="http://schemas.microsoft.com/office/powerpoint/2010/main" val="3278726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/>
          <p:cNvSpPr>
            <a:spLocks noGrp="1"/>
          </p:cNvSpPr>
          <p:nvPr>
            <p:ph type="body" sz="half" idx="4294967295"/>
          </p:nvPr>
        </p:nvSpPr>
        <p:spPr bwMode="auto">
          <a:xfrm>
            <a:off x="4777620" y="5075465"/>
            <a:ext cx="3308048" cy="1074964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905" u="sng">
                <a:solidFill>
                  <a:schemeClr val="bg1"/>
                </a:solidFill>
              </a:rPr>
              <a:t>Крабовидная </a:t>
            </a:r>
            <a:r>
              <a:rPr sz="1905">
                <a:solidFill>
                  <a:schemeClr val="bg1"/>
                </a:solidFill>
              </a:rPr>
              <a:t>туманность, как остаток сверхновой SN 1054</a:t>
            </a:r>
          </a:p>
        </p:txBody>
      </p:sp>
      <p:sp>
        <p:nvSpPr>
          <p:cNvPr id="62467" name="Rectangle 11"/>
          <p:cNvSpPr>
            <a:spLocks noGrp="1"/>
          </p:cNvSpPr>
          <p:nvPr>
            <p:ph type="body" sz="half" idx="4294967295"/>
          </p:nvPr>
        </p:nvSpPr>
        <p:spPr bwMode="auto">
          <a:xfrm>
            <a:off x="869346" y="1165679"/>
            <a:ext cx="3082774" cy="1074964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905">
                <a:solidFill>
                  <a:schemeClr val="bg1"/>
                </a:solidFill>
              </a:rPr>
              <a:t>Остаток сверхновой</a:t>
            </a:r>
            <a:r>
              <a:rPr sz="1905" u="sng">
                <a:solidFill>
                  <a:schemeClr val="bg1"/>
                </a:solidFill>
              </a:rPr>
              <a:t> </a:t>
            </a:r>
            <a:r>
              <a:rPr sz="1905">
                <a:solidFill>
                  <a:schemeClr val="bg1"/>
                </a:solidFill>
              </a:rPr>
              <a:t>Кеплера </a:t>
            </a:r>
          </a:p>
        </p:txBody>
      </p:sp>
      <p:pic>
        <p:nvPicPr>
          <p:cNvPr id="62468" name="Picture 7" descr="600px-Crab_Nebul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179" y="3429001"/>
            <a:ext cx="3908274" cy="3153833"/>
          </a:xfrm>
        </p:spPr>
      </p:pic>
      <p:pic>
        <p:nvPicPr>
          <p:cNvPr id="62469" name="Picture 8" descr="750px-Keplers_supernov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34418" y="411238"/>
            <a:ext cx="4218214" cy="3374571"/>
          </a:xfrm>
        </p:spPr>
      </p:pic>
    </p:spTree>
    <p:extLst>
      <p:ext uri="{BB962C8B-B14F-4D97-AF65-F5344CB8AC3E}">
        <p14:creationId xmlns:p14="http://schemas.microsoft.com/office/powerpoint/2010/main" val="3655923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354792" y="197152"/>
            <a:ext cx="4709584" cy="52553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Реликтовое излучение</a:t>
            </a:r>
          </a:p>
        </p:txBody>
      </p:sp>
      <p:sp>
        <p:nvSpPr>
          <p:cNvPr id="64514" name="Rectangle 3"/>
          <p:cNvSpPr>
            <a:spLocks noGrp="1"/>
          </p:cNvSpPr>
          <p:nvPr>
            <p:ph type="body" sz="half" idx="4294967295"/>
          </p:nvPr>
        </p:nvSpPr>
        <p:spPr bwMode="auto">
          <a:xfrm>
            <a:off x="723447" y="1374321"/>
            <a:ext cx="7972274" cy="1303262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Микроволновое фоновое излучение  (</a:t>
            </a:r>
            <a:r>
              <a:rPr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cosmic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CMBR), так же известное как реликтовое, считается своеобразным эхом Большого взрыва, в результате которого образовалась Вселенная, в том виде, в котором она известна нам. средняя температура реликтового излучения не превышает 2,7 кельвина</a:t>
            </a:r>
          </a:p>
        </p:txBody>
      </p:sp>
      <p:sp>
        <p:nvSpPr>
          <p:cNvPr id="64515" name="Rectangle 7"/>
          <p:cNvSpPr>
            <a:spLocks noGrp="1"/>
          </p:cNvSpPr>
          <p:nvPr>
            <p:ph type="body" sz="half" idx="4294967295"/>
          </p:nvPr>
        </p:nvSpPr>
        <p:spPr bwMode="auto">
          <a:xfrm>
            <a:off x="4709584" y="2812143"/>
            <a:ext cx="3785810" cy="3840238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 Планк составил полную карту реликтового излучения Вселенной.</a:t>
            </a:r>
          </a:p>
          <a:p>
            <a:pPr>
              <a:lnSpc>
                <a:spcPct val="90000"/>
              </a:lnSpc>
            </a:pPr>
            <a:r>
              <a:rPr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представленном изображении видна яркая полоса, пересекающая плоскость карты. Эта область носит название «диск Галактики» - там формируется подавляющее большинство звезд Млечного пути. Более светлые пятна снизу и сверху от диска являются тем самым реликтовым излучением, возраст которого оценивается в 13,7 млрд лет. </a:t>
            </a:r>
          </a:p>
        </p:txBody>
      </p:sp>
      <p:pic>
        <p:nvPicPr>
          <p:cNvPr id="64516" name="Picture 6" descr="PLANCK_lack_55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6144" y="3085798"/>
            <a:ext cx="4321024" cy="2780392"/>
          </a:xfrm>
        </p:spPr>
      </p:pic>
    </p:spTree>
    <p:extLst>
      <p:ext uri="{BB962C8B-B14F-4D97-AF65-F5344CB8AC3E}">
        <p14:creationId xmlns:p14="http://schemas.microsoft.com/office/powerpoint/2010/main" val="2547263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30928" y="108857"/>
            <a:ext cx="4082143" cy="838200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Следствия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1" y="1197428"/>
            <a:ext cx="91440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dirty="0" smtClean="0"/>
              <a:t>Расширение Вселенной указывает, что когда-то она была очень плотной и горячей</a:t>
            </a:r>
            <a:endParaRPr lang="en-US" sz="2400" dirty="0" smtClean="0"/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algn="ctr">
              <a:defRPr/>
            </a:pPr>
            <a:r>
              <a:rPr lang="ru-RU" sz="2400" dirty="0" smtClean="0"/>
              <a:t>По мере остывания во Вселенной происходили фазовые переходы</a:t>
            </a:r>
            <a:endParaRPr lang="en-US" sz="2400" dirty="0" smtClean="0"/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algn="ctr">
              <a:defRPr/>
            </a:pPr>
            <a:r>
              <a:rPr lang="ru-RU" sz="2400" dirty="0" smtClean="0"/>
              <a:t>При температуре порядка </a:t>
            </a:r>
            <a:r>
              <a:rPr lang="en-US" sz="2400" dirty="0" smtClean="0"/>
              <a:t>1000</a:t>
            </a:r>
            <a:r>
              <a:rPr lang="ru-RU" sz="2400" dirty="0" smtClean="0"/>
              <a:t> градусов произошла  рекомбинация ионизированной плазмы, вещество стало прозрачным для излучения </a:t>
            </a:r>
            <a:r>
              <a:rPr lang="en-US" sz="2400" dirty="0" smtClean="0"/>
              <a:t>(“</a:t>
            </a:r>
            <a:r>
              <a:rPr lang="ru-RU" sz="2400" dirty="0" smtClean="0"/>
              <a:t>реликтовые фотоны</a:t>
            </a:r>
            <a:r>
              <a:rPr lang="en-US" sz="2400" dirty="0" smtClean="0"/>
              <a:t>” CMBR)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algn="ctr">
              <a:defRPr/>
            </a:pPr>
            <a:r>
              <a:rPr lang="en-US" sz="2400" dirty="0" smtClean="0"/>
              <a:t> </a:t>
            </a:r>
            <a:r>
              <a:rPr lang="ru-RU" sz="2400" dirty="0" smtClean="0"/>
              <a:t>Температура реликтового фона падала по мере расширения (уменьшилась примерно в 1000 раз)</a:t>
            </a:r>
          </a:p>
        </p:txBody>
      </p:sp>
    </p:spTree>
    <p:extLst>
      <p:ext uri="{BB962C8B-B14F-4D97-AF65-F5344CB8AC3E}">
        <p14:creationId xmlns:p14="http://schemas.microsoft.com/office/powerpoint/2010/main" val="855546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153400" cy="1371600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Вселенная расширяется с ускорением (антигравитация)</a:t>
            </a:r>
          </a:p>
        </p:txBody>
      </p:sp>
      <p:pic>
        <p:nvPicPr>
          <p:cNvPr id="5" name="Picture 9" descr="coneexpand_i0109c_02,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754650"/>
            <a:ext cx="65532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35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427514" y="381000"/>
            <a:ext cx="4822372" cy="59871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Загадка Вселенной: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98438" y="1110343"/>
            <a:ext cx="813819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Только 5 % вещества Вселенной состоит из 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известных форм материи:</a:t>
            </a:r>
          </a:p>
          <a:p>
            <a:pPr>
              <a:defRPr/>
            </a:pPr>
            <a:endParaRPr lang="ru-RU" sz="2800" dirty="0">
              <a:solidFill>
                <a:srgbClr val="FF0000"/>
              </a:solidFill>
              <a:latin typeface="Impact" panose="020B0806030902050204" pitchFamily="34" charset="0"/>
              <a:cs typeface="Arial" charset="0"/>
            </a:endParaRP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0,03 %  - тяжелые элементы (вещество планет)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0,5%     - звезды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0,3 %    - релятивистские частицы (нейтрино)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4 %       - свободный водород и гелий</a:t>
            </a:r>
          </a:p>
          <a:p>
            <a:pPr>
              <a:defRPr/>
            </a:pP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646884" y="4441372"/>
            <a:ext cx="64011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Остальная часть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           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непосрендственно не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детектируется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 (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темная материя или скрытая </a:t>
            </a:r>
          </a:p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масса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charset="0"/>
              </a:rPr>
              <a:t>)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6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Как узнать о существовании «другой» материи?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2392906"/>
            <a:ext cx="8229600" cy="205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кривые вращения галактик</a:t>
            </a:r>
          </a:p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гравитационные линзы</a:t>
            </a:r>
          </a:p>
          <a:p>
            <a:pPr>
              <a:defRPr/>
            </a:pPr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наблюдение за изменением скорости разбегания далеких сверхновых  </a:t>
            </a:r>
          </a:p>
        </p:txBody>
      </p:sp>
    </p:spTree>
    <p:extLst>
      <p:ext uri="{BB962C8B-B14F-4D97-AF65-F5344CB8AC3E}">
        <p14:creationId xmlns:p14="http://schemas.microsoft.com/office/powerpoint/2010/main" val="3890098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37457" y="340863"/>
            <a:ext cx="8447314" cy="58477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Астрономия должна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вернуться в школу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3000" y="1375007"/>
            <a:ext cx="6858000" cy="83099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 </a:t>
            </a:r>
            <a:r>
              <a:rPr lang="ru-RU" sz="4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есть проблемы </a:t>
            </a:r>
            <a:r>
              <a:rPr lang="ru-RU" sz="4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!!!</a:t>
            </a:r>
            <a:endParaRPr lang="ru-RU" sz="48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2460171"/>
            <a:ext cx="8229600" cy="26380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повышение квалификации учителей</a:t>
            </a:r>
          </a:p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и методические разработки для школ – они либо устарели, либо отсутствуют!</a:t>
            </a:r>
          </a:p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место астрономии в школе?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98" y="4838962"/>
            <a:ext cx="2570318" cy="1281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5" y="4837457"/>
            <a:ext cx="2077719" cy="13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2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6165"/>
            <a:ext cx="5943600" cy="62048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Гравитационные линзы</a:t>
            </a:r>
          </a:p>
        </p:txBody>
      </p:sp>
      <p:pic>
        <p:nvPicPr>
          <p:cNvPr id="5" name="Picture 4" descr="covercro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7628" y="1012343"/>
            <a:ext cx="3314700" cy="3805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4585" y="5013273"/>
            <a:ext cx="851483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гравитационное поле искажает траектории </a:t>
            </a:r>
          </a:p>
          <a:p>
            <a:pPr algn="ctr"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лучей света</a:t>
            </a:r>
          </a:p>
        </p:txBody>
      </p:sp>
    </p:spTree>
    <p:extLst>
      <p:ext uri="{BB962C8B-B14F-4D97-AF65-F5344CB8AC3E}">
        <p14:creationId xmlns:p14="http://schemas.microsoft.com/office/powerpoint/2010/main" val="1726340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6165"/>
            <a:ext cx="5943600" cy="62048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Гравитационные линзы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4" y="1019744"/>
            <a:ext cx="6686550" cy="5057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1019743"/>
            <a:ext cx="4505245" cy="5057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57" y="1335428"/>
            <a:ext cx="6421827" cy="4238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816651"/>
            <a:ext cx="8817429" cy="55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18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228600"/>
            <a:ext cx="8915400" cy="16328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25% вещества Вселенной сконцентрировано в галактиках и галактических кластерах в форме невидимой материи     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dirty="0" smtClean="0"/>
              <a:t>            </a:t>
            </a:r>
            <a:r>
              <a:rPr lang="ru-RU" dirty="0" smtClean="0">
                <a:solidFill>
                  <a:srgbClr val="FF0000"/>
                </a:solidFill>
                <a:latin typeface="Impact" panose="020B0806030902050204" pitchFamily="34" charset="0"/>
              </a:rPr>
              <a:t>Эту форму вещества назвали «темной материей»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" y="1861457"/>
            <a:ext cx="8534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Что это может быть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Массивные компактные объекты (черные дыры,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карлики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Новые стабильные нейтральные частицы, слабо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взаимодействующие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 кварками, лептонами,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фотонами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Новая физика на ускорителях нового поколения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5729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8007" y="0"/>
            <a:ext cx="8229601" cy="1143000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ТЕМНАЯ МАССА ВСЕЛЕННОЙ – ЧТО ПРО НЕЕ ИЗВЕСТНО?</a:t>
            </a:r>
          </a:p>
        </p:txBody>
      </p:sp>
      <p:sp>
        <p:nvSpPr>
          <p:cNvPr id="67586" name="Rectangle 3"/>
          <p:cNvSpPr>
            <a:spLocks noGrp="1"/>
          </p:cNvSpPr>
          <p:nvPr>
            <p:ph type="body" sz="half" idx="4294967295"/>
          </p:nvPr>
        </p:nvSpPr>
        <p:spPr bwMode="auto">
          <a:xfrm>
            <a:off x="715132" y="1599596"/>
            <a:ext cx="5022548" cy="4526643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sz="1714" b="1" dirty="0">
                <a:solidFill>
                  <a:schemeClr val="tx1"/>
                </a:solidFill>
              </a:rPr>
              <a:t>     </a:t>
            </a:r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Темная материя - общее название астрономических объектов, недоступных прямым наблюдениям, то есть не испускающие электромагнитного излучения достаточной для наблюдений интенсивности, но наблюдаемым косвенно по гравитационным эффектам.</a:t>
            </a:r>
          </a:p>
          <a:p>
            <a:r>
              <a:rPr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часть скрытой массы удалось обнаружить. Так, согласно последним наблюдениям, в число объектов составляющих скрытую массу входят остывшие белые карлики, нейтронные звезды, межгалактический газ, возможно черные дыры. Однако, по оценкам теоретиков, и этих объектов существенно недостаточно </a:t>
            </a:r>
          </a:p>
        </p:txBody>
      </p:sp>
      <p:pic>
        <p:nvPicPr>
          <p:cNvPr id="67587" name="Picture 5" descr="t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57850" y="1952172"/>
            <a:ext cx="3381828" cy="3381828"/>
          </a:xfrm>
        </p:spPr>
      </p:pic>
    </p:spTree>
    <p:extLst>
      <p:ext uri="{BB962C8B-B14F-4D97-AF65-F5344CB8AC3E}">
        <p14:creationId xmlns:p14="http://schemas.microsoft.com/office/powerpoint/2010/main" val="275108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867847" y="217714"/>
            <a:ext cx="3408305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ЧЁРНЫЕ ДЫРЫ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236892"/>
            <a:ext cx="5151664" cy="2899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5" y="1236892"/>
            <a:ext cx="5154935" cy="28996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199" y="4245396"/>
            <a:ext cx="8055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Чёрная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дыра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область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пространства-времени,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гравитационное притяжение которой настолько велико, что покинуть её не могут даже объекты, движущиеся со скоростью света, в том числе кванты самого света.</a:t>
            </a:r>
          </a:p>
        </p:txBody>
      </p:sp>
    </p:spTree>
    <p:extLst>
      <p:ext uri="{BB962C8B-B14F-4D97-AF65-F5344CB8AC3E}">
        <p14:creationId xmlns:p14="http://schemas.microsoft.com/office/powerpoint/2010/main" val="3778520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110247" y="179799"/>
            <a:ext cx="4542505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ИНТЕРЕСНЫЕ ФАКТЫ!!!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247" y="933108"/>
            <a:ext cx="5735801" cy="461665"/>
          </a:xfrm>
          <a:prstGeom prst="rect">
            <a:avLst/>
          </a:prstGeom>
          <a:noFill/>
          <a:ln w="53975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Чёрную дыру нельзя увидеть напрямую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1394773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черная дыра воистину черная — свет не может покинуть ее пределы — ее невозможно увидеть напрямую, используя наши инструменты, вне зависимости от того, какой тип электромагнитного излучения вы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видите.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наблюдать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эффекты, которые черная дыра оказывает на ближайшее окружение.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247" y="3064824"/>
            <a:ext cx="7298216" cy="461665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Умирающие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создают звездные черные дыры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286" y="3594632"/>
            <a:ext cx="8980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Солнце медленно выгорает; когда ядерное топливо закончится, Солнце медленно превратится в белого карлика. Но в случае с более массивными звездами такого не происходит. Когда у них заканчивается топливо, гравитация подавляет естественное давление звезды и выдавливает ее внутрь. Когда давление ядерных реакций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коллапсирует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гравитация жестоко стискивает звезду в ядро, внешние ее слои разлетаются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космосе. Оставшееся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коллапсирует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сингулярность — точку с бесконечной плотностью и с почти нулевым объемом. Сингулярность — сердце черной дыры.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" y="933108"/>
            <a:ext cx="8913528" cy="49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4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110247" y="179799"/>
            <a:ext cx="4542505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ИНТЕРЕСНЫЕ ФАКТЫ!!!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543" y="1045029"/>
            <a:ext cx="5656100" cy="461665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дыры бывают разных размеров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070" y="1506694"/>
            <a:ext cx="8490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по меньшей мере три разных типа черных дыр. Первичные черные дыры — самые маленькие, их размеры бывают от одного атома до целой горы. Звездные черные дыры, самый распространенный тип, до 20 раз массивнее нашего Солнца. И есть монстры в центрах галактик — сверхмассивные черные дыры. Они достигают миллионов масс Солнца и больше.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4543" y="3430224"/>
            <a:ext cx="8077200" cy="461665"/>
          </a:xfrm>
          <a:prstGeom prst="rect">
            <a:avLst/>
          </a:prstGeom>
          <a:ln w="508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Ближайшая черная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дыра — в 1600 световых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годах от нас?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4543" y="3901384"/>
            <a:ext cx="820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Ошибочное измерение V4641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Sagitarii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привело к появлению новостей о том, что ближайшая к нам черная дыра находится слишком близко к Земле, всего в 1600 световых годах. Дальнейшие исследования показали, что черная дыра находится куда дальше. Глядя на вращение ее звезды-компаньона, а также на другие факторы, ученые в 2014 году предоставили более точные результаты — 20 000 световых лет.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14" y="989192"/>
            <a:ext cx="6193971" cy="52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32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 animBg="1"/>
      <p:bldP spid="11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80092" y="111881"/>
            <a:ext cx="8229601" cy="1143000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ТЕМНАЯ МАССА ВСЕЛЕННОЙ – ЧТО ПРО НЕЕ ИЗВЕСТНО?</a:t>
            </a:r>
          </a:p>
        </p:txBody>
      </p:sp>
      <p:sp>
        <p:nvSpPr>
          <p:cNvPr id="68610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715131" y="1599596"/>
            <a:ext cx="7559524" cy="5052786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Темная масса Вселенной в 6 раз превышает массу материи обычной – той, что видят и что пока не замечают глаза и приборы.</a:t>
            </a:r>
          </a:p>
          <a:p>
            <a:pPr>
              <a:lnSpc>
                <a:spcPct val="9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Темная масса распределена более равномерно, охватывающем Галактику гигантской сферой. В этом смысле вокруг и внутри нашей звездной системы находится еще одна галактика. </a:t>
            </a:r>
          </a:p>
          <a:p>
            <a:pPr>
              <a:lnSpc>
                <a:spcPct val="9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Темная масса никак не взаимодействует с излучением любых видов, никак не светит сама и ничего не поглощает. Но она подвержена закону всемирного тяготения и проявляет себя, концентрируясь вокруг галактик и других массивных объектов. Впрочем, правильнее сказать, наверное, что это галактики и другие массивные объекты концентрируются вокруг скоплений таинственной темной массы, которой в 6 раз больше. </a:t>
            </a:r>
          </a:p>
          <a:p>
            <a:pPr>
              <a:lnSpc>
                <a:spcPct val="9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Темная масса уже существовала в момент Большого взрыва. Без нее наш мир не мог возникнуть.</a:t>
            </a:r>
          </a:p>
        </p:txBody>
      </p:sp>
    </p:spTree>
    <p:extLst>
      <p:ext uri="{BB962C8B-B14F-4D97-AF65-F5344CB8AC3E}">
        <p14:creationId xmlns:p14="http://schemas.microsoft.com/office/powerpoint/2010/main" val="2661835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Темная масса Вселенной – что про нее известно?</a:t>
            </a:r>
          </a:p>
        </p:txBody>
      </p:sp>
      <p:sp>
        <p:nvSpPr>
          <p:cNvPr id="69634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58007" y="1599596"/>
            <a:ext cx="8229601" cy="5040690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73% состава Вселенной приходятся на так называемую темную энергию. Иногда понятие темной энергии включают в понятие скрытой массы, трудно сказать правильно это или нет. Важно лишь понимать как обстоят дела на самом деле.</a:t>
            </a:r>
          </a:p>
          <a:p>
            <a:pPr>
              <a:lnSpc>
                <a:spcPct val="8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варианта объяснения сущности темной энергии: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-Темная энергия есть космологическая константа — неизменная энергетическая плотность, равномерно заполняющая пространство.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-Темная энергия есть некая квинтэссенция — динамическое поле, энергетическая плотность которого может меняться в пространстве и времени.</a:t>
            </a:r>
          </a:p>
          <a:p>
            <a:pPr>
              <a:lnSpc>
                <a:spcPct val="80000"/>
              </a:lnSpc>
            </a:pP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из сторонников первого случая приписывают темную энергию к самому пространству, или вакууму, что уже является вопросом определения. Альтернативный подход исходит из предположения, что темная энергия — это своего рода </a:t>
            </a:r>
            <a:r>
              <a:rPr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частицеподобные</a:t>
            </a:r>
            <a:r>
              <a:rPr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возбуждения некоего динамического скалярного поля, называемого квинтэссенцией. Отличие от космологической константы в том, что плотность квинтэссенции может варьироваться в пространстве и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3564760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459883" y="185449"/>
            <a:ext cx="42242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 fontAlgn="base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ПЕРВОБЫТНЫЙ АТОМ</a:t>
            </a:r>
            <a:endParaRPr lang="ru-RU" sz="36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47057"/>
            <a:ext cx="5704114" cy="36669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9100" y="4729264"/>
            <a:ext cx="830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ученые полагают, что до появления сингулярности, позже превратившейся во Вселенную, не было ничего (времени, пространства или энергии). Единственную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суперконцентрированную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точку, которая позже стала Вселенной до Большого взрыва, называют «первобытным атомом» или «космическим яйцом».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63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805543" y="134035"/>
            <a:ext cx="7532914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Можно ли </a:t>
            </a:r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«растворить» астрономию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 </a:t>
            </a: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школьной </a:t>
            </a:r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физике?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Прямая соединительная линия 4"/>
          <p:cNvCxnSpPr>
            <a:stCxn id="2" idx="2"/>
          </p:cNvCxnSpPr>
          <p:nvPr/>
        </p:nvCxnSpPr>
        <p:spPr>
          <a:xfrm>
            <a:off x="4572000" y="1334364"/>
            <a:ext cx="0" cy="5066436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458686" y="1480458"/>
            <a:ext cx="1654628" cy="5878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ПЛЮС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32715" y="1426029"/>
            <a:ext cx="1752599" cy="642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Impact" panose="020B0806030902050204" pitchFamily="34" charset="0"/>
              </a:rPr>
              <a:t>МИНУС</a:t>
            </a:r>
            <a:endParaRPr lang="ru-RU" sz="3600" dirty="0"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6829" y="2534693"/>
            <a:ext cx="43651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отдельный предмет,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физики, короткий курс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астрономии 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будет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очень 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престижным, 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оставаясь 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сложным для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37315" y="2534693"/>
            <a:ext cx="45066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Астрономия не может быть представлена в достаточном объеме, и выглядит как искусственная добавка к уже разработанным курсам физики, легко возникает желание ее «ужать»: физика в школе и так ущемлена. </a:t>
            </a:r>
          </a:p>
        </p:txBody>
      </p:sp>
    </p:spTree>
    <p:extLst>
      <p:ext uri="{BB962C8B-B14F-4D97-AF65-F5344CB8AC3E}">
        <p14:creationId xmlns:p14="http://schemas.microsoft.com/office/powerpoint/2010/main" val="1717884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171" y="272143"/>
            <a:ext cx="4985657" cy="849086"/>
          </a:xfrm>
          <a:solidFill>
            <a:srgbClr val="0070C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Темная энергия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799" y="1262743"/>
            <a:ext cx="8534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равномерно «разлита» по всей Вселенной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дает 70% плотности вещества 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2634343"/>
            <a:ext cx="8686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Космологическая постоянная</a:t>
            </a:r>
            <a:r>
              <a:rPr lang="en-US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 (</a:t>
            </a: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отрицательное давление)</a:t>
            </a:r>
            <a:r>
              <a:rPr lang="en-US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?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latin typeface="Impact" panose="020B0806030902050204" pitchFamily="34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Квинтэссенция (новое поле или пятая сущность)</a:t>
            </a:r>
            <a:r>
              <a:rPr lang="en-US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?</a:t>
            </a:r>
            <a:endParaRPr lang="ru-RU" sz="2400" dirty="0">
              <a:solidFill>
                <a:srgbClr val="FF0000"/>
              </a:solidFill>
              <a:latin typeface="Impact" panose="020B0806030902050204" pitchFamily="34" charset="0"/>
              <a:cs typeface="Arial" charset="0"/>
            </a:endParaRPr>
          </a:p>
          <a:p>
            <a:pPr>
              <a:defRPr/>
            </a:pPr>
            <a:endParaRPr lang="ru-RU" sz="2400" dirty="0">
              <a:solidFill>
                <a:srgbClr val="FF0000"/>
              </a:solidFill>
              <a:latin typeface="Impact" panose="020B0806030902050204" pitchFamily="34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Указание на то, что теория Эйнштейна на больших расстояниях должна быть модифицирована</a:t>
            </a:r>
            <a:r>
              <a:rPr lang="en-US" sz="2400" dirty="0">
                <a:solidFill>
                  <a:srgbClr val="FF0000"/>
                </a:solidFill>
                <a:latin typeface="Impact" panose="020B0806030902050204" pitchFamily="34" charset="0"/>
                <a:cs typeface="Arial" charset="0"/>
              </a:rPr>
              <a:t>?</a:t>
            </a:r>
            <a:endParaRPr lang="ru-RU" sz="2400" dirty="0">
              <a:solidFill>
                <a:srgbClr val="FF0000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512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2789717" y="231624"/>
            <a:ext cx="3564566" cy="55214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ТЕМНАЯ ЭНЕРГИЯ</a:t>
            </a:r>
          </a:p>
        </p:txBody>
      </p:sp>
      <p:sp>
        <p:nvSpPr>
          <p:cNvPr id="70658" name="Rectangle 5"/>
          <p:cNvSpPr>
            <a:spLocks noGrp="1"/>
          </p:cNvSpPr>
          <p:nvPr>
            <p:ph type="body" sz="half" idx="4294967295"/>
          </p:nvPr>
        </p:nvSpPr>
        <p:spPr bwMode="auto">
          <a:xfrm>
            <a:off x="731764" y="5223632"/>
            <a:ext cx="7834690" cy="1296911"/>
          </a:xfrm>
          <a:noFill/>
        </p:spPr>
        <p:txBody>
          <a:bodyPr vert="horz" wrap="square" lIns="87086" tIns="43543" rIns="87086" bIns="43543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во Вселенной было еще больше темной энергии, она бы осталась почти бесформенной (слева), без тех крупных структур, которые мы видим (справа) </a:t>
            </a:r>
          </a:p>
        </p:txBody>
      </p:sp>
      <p:pic>
        <p:nvPicPr>
          <p:cNvPr id="70659" name="Picture 7" descr="prvselennaya-4_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1764" y="1151164"/>
            <a:ext cx="7834690" cy="3967247"/>
          </a:xfrm>
        </p:spPr>
      </p:pic>
    </p:spTree>
    <p:extLst>
      <p:ext uri="{BB962C8B-B14F-4D97-AF65-F5344CB8AC3E}">
        <p14:creationId xmlns:p14="http://schemas.microsoft.com/office/powerpoint/2010/main" val="285213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25928" y="261258"/>
            <a:ext cx="7892143" cy="6422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НАБЛЮДЕНИЕ СВЕРХНОВЫХ ЗВЁЗД КЛАССА 1А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65" y="1012368"/>
            <a:ext cx="1777977" cy="2383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8" y="1012369"/>
            <a:ext cx="1589314" cy="238397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5507" y="3396341"/>
            <a:ext cx="2366436" cy="783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Адам Рисс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астрофизик США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24335" y="3395902"/>
            <a:ext cx="2366436" cy="783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Брайан Шмидт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астрофизик США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93" y="1032008"/>
            <a:ext cx="2873829" cy="236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78287" y="3395903"/>
            <a:ext cx="3167742" cy="7837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Сверхновая 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класса 1а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4068" y="4491260"/>
            <a:ext cx="8397154" cy="147732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Сверхновые  типа  1а  возникают  тогда,  когда  белый  карлик  в  системе  двойной  звезды  отбирает  у  своего  партнера  путем аккреции достаточно  вещества,  чтобы  значение  его  массы  приблизилось к максимальной  возможной  массе,  сдерживаемой  давлением вырожденных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электронов.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09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25928" y="261258"/>
            <a:ext cx="7892143" cy="6422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НАБЛЮДЕНИЕ СВЕРХНОВЫХ ЗВЁЗД КЛАССА 1А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93" y="1032008"/>
            <a:ext cx="2873829" cy="236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78287" y="3395903"/>
            <a:ext cx="3167742" cy="7837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Сверхновая 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класса 1а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928" y="5033060"/>
            <a:ext cx="827529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Наблюдения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сверхновых типа 1а позволяют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определить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темп расширения на сравнительно ранних этапах эволюции Вселенной (7 миллиардов лет назад и даже несколько раньше) и проследить зависимость этого темпа от времени.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744" y="996017"/>
            <a:ext cx="5377543" cy="1015663"/>
          </a:xfrm>
          <a:prstGeom prst="rect">
            <a:avLst/>
          </a:prstGeom>
          <a:ln w="38100" cmpd="sng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Сверхновые класса 1а—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термоядерные взрывы, которыми за­канчивается жизнь некоторых типов звезд.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7451" y="2093296"/>
            <a:ext cx="5236029" cy="2862322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Зная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абсолютную светимость и измеряя видимую яркость (поток энергии, приходящий на Землю),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можно: 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определить расстояние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до каждой из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них;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установить скорость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удаления от нас каждой из сверхновых (используя эффект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Допплера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55360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725386" y="141515"/>
            <a:ext cx="5693228" cy="6858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СВОЙСТВА ТЁМНОЙ ЭНЕРГИИ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7714" y="942589"/>
            <a:ext cx="8708572" cy="40011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 Тёмная энергия "разлита" по Вселенной равномерно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1457973"/>
            <a:ext cx="8697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Тёмная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энергия "разлита" по Вселенной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равномерно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отличие от "нормальной" материи темная энергия не скучивается, не собирается в объекты типа галактик или их скоплений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714" y="2781412"/>
            <a:ext cx="8632372" cy="707886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 Тёмная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энергия заставляет Вселенную расши­ряться с ускорением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7714" y="3788152"/>
            <a:ext cx="7495770" cy="40011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3. Плотность тёмной энергии не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зависит от времени.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714" y="4365931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Темная энергия устроена так, что расширяющееся пространство совершает над ней работу, что и приводит к увеличению энергии этой субстанции в расширяющемся объеме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1219663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480456" y="244482"/>
            <a:ext cx="6183087" cy="96360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Распространены ли сходные с Землей планеты?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87437" y="4200688"/>
            <a:ext cx="2586038" cy="1990725"/>
            <a:chOff x="96" y="2832"/>
            <a:chExt cx="1629" cy="125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32"/>
              <a:ext cx="1629" cy="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96" y="2832"/>
              <a:ext cx="1629" cy="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77" y="1582363"/>
            <a:ext cx="2789237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9713" y="1484313"/>
            <a:ext cx="5746102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Одним из самых важных открытий 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последних 20 лет стало обнаружение экзопланет.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Сейчас специализированные наземные программы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спутники существенно увеличили число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известных планет у других звезд.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 данный момент ~3500 планет (exoplanet.eu)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плюс несколько тысяч кандидатов.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184525" y="4168775"/>
            <a:ext cx="545897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Область быстро развивается и с точки зрения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новых наблюдений (и постройки приборов), и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 точки зрения теории (т.к. оказалось, что многое</a:t>
            </a:r>
            <a:b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мы не понимали или понимали не так).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933700" y="5732463"/>
            <a:ext cx="5616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 2015 г. впервые экзопланетам присвоили имена!</a:t>
            </a:r>
          </a:p>
        </p:txBody>
      </p:sp>
    </p:spTree>
    <p:extLst>
      <p:ext uri="{BB962C8B-B14F-4D97-AF65-F5344CB8AC3E}">
        <p14:creationId xmlns:p14="http://schemas.microsoft.com/office/powerpoint/2010/main" val="14807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133600" y="72871"/>
            <a:ext cx="4445000" cy="61605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4400" dirty="0">
                <a:solidFill>
                  <a:schemeClr val="bg1"/>
                </a:solidFill>
                <a:latin typeface="Impact" panose="020B0806030902050204" pitchFamily="34" charset="0"/>
              </a:rPr>
              <a:t>Как открывают?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735317" y="7108130"/>
            <a:ext cx="11266011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marL="0" indent="0" eaLnBrk="1" hangingPunct="1">
              <a:buClr>
                <a:srgbClr val="FFFFFF"/>
              </a:buClr>
            </a:pPr>
            <a:r>
              <a:rPr lang="ru-RU" altLang="ru-RU" sz="2400" i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По </a:t>
            </a:r>
            <a:r>
              <a:rPr lang="ru-RU" altLang="ru-RU" sz="2400" i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таймингу</a:t>
            </a: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(пульсары, белые карлики,</a:t>
            </a:r>
          </a:p>
          <a:p>
            <a:pPr marL="0" indent="0" eaLnBrk="1" hangingPunct="1">
              <a:buClr>
                <a:srgbClr val="FFFFFF"/>
              </a:buClr>
            </a:pP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двойные и планетные системы). </a:t>
            </a:r>
            <a:r>
              <a:rPr lang="ru-RU" altLang="ru-RU" sz="2400" i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Прямые </a:t>
            </a: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изображения. Десятки планет. </a:t>
            </a:r>
          </a:p>
          <a:p>
            <a:pPr marL="0" indent="0" eaLnBrk="1" hangingPunct="1">
              <a:buClr>
                <a:srgbClr val="FFFFFF"/>
              </a:buClr>
            </a:pP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altLang="ru-RU" sz="2400" i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Выделение </a:t>
            </a: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света планеты. Несколько планет.</a:t>
            </a:r>
          </a:p>
          <a:p>
            <a:pPr marL="0" indent="0" eaLnBrk="1" hangingPunct="1">
              <a:buClr>
                <a:srgbClr val="FFFFFF"/>
              </a:buClr>
            </a:pP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altLang="ru-RU" sz="2400" i="1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Астрометрия</a:t>
            </a:r>
            <a:r>
              <a:rPr lang="ru-RU" altLang="ru-RU" sz="24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1(?) планета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55171" y="801607"/>
            <a:ext cx="7053943" cy="49471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лучевой скорости звезды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5170" y="1343621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(вращение вокруг общего центра масс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звезда-планета)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91545" y="1785846"/>
            <a:ext cx="2129109" cy="52322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~700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5170" y="2415045"/>
            <a:ext cx="7053944" cy="49471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планеты по диску звезды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7274" y="3000916"/>
            <a:ext cx="2417650" cy="52322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&gt;2700 планет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5170" y="3630547"/>
            <a:ext cx="6977742" cy="49471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Микролинзирование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36428" y="4231239"/>
            <a:ext cx="2039341" cy="52322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 50 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5170" y="4860439"/>
            <a:ext cx="7053943" cy="49471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таймингу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71693" y="5794295"/>
            <a:ext cx="1968809" cy="52322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  <p:txBody>
          <a:bodyPr wrap="none">
            <a:spAutoFit/>
          </a:bodyPr>
          <a:lstStyle/>
          <a:p>
            <a:pPr>
              <a:buClr>
                <a:srgbClr val="FFFFFF"/>
              </a:buClr>
            </a:pP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&gt;30 </a:t>
            </a: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</a:t>
            </a:r>
            <a:endParaRPr lang="ru-RU" alt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5170" y="5333389"/>
            <a:ext cx="7891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(пульсары, белые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карлики, двойные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планетные системы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16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480456" y="244482"/>
            <a:ext cx="6183087" cy="96360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Распространены ли сходные с Землей планеты?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314450"/>
            <a:ext cx="5369379" cy="3072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3247417"/>
            <a:ext cx="5617029" cy="30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0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698171" y="239264"/>
            <a:ext cx="5747657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Одиноки ли мы во Вселенной?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5" y="4120505"/>
            <a:ext cx="3669775" cy="1829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20" y="988066"/>
            <a:ext cx="3419623" cy="2099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228725"/>
            <a:ext cx="3270562" cy="2561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89" y="3568599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3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808514" y="217492"/>
            <a:ext cx="3526972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УРАВНЕНИЕ ДРЕЙКА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9" y="995390"/>
            <a:ext cx="2716297" cy="197064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217049" y="2966037"/>
            <a:ext cx="2716297" cy="8439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Френк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Дрейк</a:t>
            </a:r>
          </a:p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профессор астрофизики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73" y="995390"/>
            <a:ext cx="5389526" cy="7444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6173" y="1739889"/>
            <a:ext cx="4701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разумных цивилизаций,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отовых вступить в контакт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173" y="2362764"/>
            <a:ext cx="5746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звёзд, образующихся в год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173" y="3080881"/>
            <a:ext cx="535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звёзд, обладающих планетами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618" y="3438532"/>
            <a:ext cx="4236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количество планет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618" y="3816636"/>
            <a:ext cx="620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зарождения жизни на планете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618" y="4242965"/>
            <a:ext cx="876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разумных форм жизни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618" y="4618844"/>
            <a:ext cx="82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количества планет, разумные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контакту и ищут его,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планет, на которых есть разумная жизнь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588" y="5700276"/>
            <a:ext cx="4891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жизни такой цивилизации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871591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990600" y="163285"/>
            <a:ext cx="7162800" cy="56605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ЗАЧЕМ ВВОДИТЬ АСТРОНОМИЮ В ШКОЛЕ?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5172" y="1811467"/>
            <a:ext cx="77288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Астрономия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введена как учебный предмет, направленный на изучение достижений современной науки и техники, формирование основ знаний о методах и результатах научных исследований, фундаментальных законах природы небесных тел и Вселенной в целом.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417" y="1027505"/>
            <a:ext cx="6838868" cy="485800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Из приказа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МинОбрНауки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"/>
              </a:rPr>
              <a:t> № 506 от 7 июня 2017 года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892985" y="3567273"/>
            <a:ext cx="3358030" cy="2363550"/>
            <a:chOff x="1605856" y="1781188"/>
            <a:chExt cx="5533008" cy="391339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856" y="1781189"/>
              <a:ext cx="2766504" cy="391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360" y="1781188"/>
              <a:ext cx="2766504" cy="3913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1840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3" y="2809875"/>
            <a:ext cx="7064200" cy="2388860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808514" y="217492"/>
            <a:ext cx="3526972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УРАВНЕНИЕ ДРЕЙКА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9" y="995390"/>
            <a:ext cx="2716297" cy="197064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217049" y="2966037"/>
            <a:ext cx="2716297" cy="8439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Френк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Дрейк</a:t>
            </a:r>
          </a:p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профессор астрофизики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73" y="995390"/>
            <a:ext cx="5389526" cy="7444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" y="1712459"/>
            <a:ext cx="5344886" cy="1015663"/>
          </a:xfrm>
          <a:prstGeom prst="rect">
            <a:avLst/>
          </a:prstGeom>
          <a:ln w="50800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множество мнений по большинству параметров, приведём числа, использованные Дрейком в 1961: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7449" y="5198735"/>
            <a:ext cx="1616148" cy="707886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= 10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23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808514" y="217492"/>
            <a:ext cx="3526972" cy="609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УРАВНЕНИЕ ДРЕЙКА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9" y="995390"/>
            <a:ext cx="2716297" cy="197064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217049" y="2966037"/>
            <a:ext cx="2716297" cy="8439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Френк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Дрейк</a:t>
            </a:r>
          </a:p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профессор астрофизики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73" y="995390"/>
            <a:ext cx="5389526" cy="744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028" y="1739889"/>
            <a:ext cx="4427815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СОВРЕМЕННЫЕ ВЗГЛЯДЫ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1745" y="2471172"/>
            <a:ext cx="1838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7 </a:t>
            </a:r>
          </a:p>
          <a:p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20-60 %</a:t>
            </a:r>
          </a:p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0,014</a:t>
            </a:r>
          </a:p>
          <a:p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0,13</a:t>
            </a:r>
          </a:p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0,01</a:t>
            </a:r>
          </a:p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0,01</a:t>
            </a:r>
          </a:p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10000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773" y="5339911"/>
            <a:ext cx="4784323" cy="52322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0,00637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(нет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контактёров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82" y="3959846"/>
            <a:ext cx="3126264" cy="21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9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465992" y="141905"/>
            <a:ext cx="2212016" cy="646331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fontAlgn="base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TRAPPIST-1</a:t>
            </a:r>
            <a:endParaRPr lang="en-US" sz="36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8571" y="1100690"/>
            <a:ext cx="43390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открытии планетарной системы, находящейся в нескольких десятках световых лет от нас, было объявлено в начале этого года. Система состоит из 7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земплеподобных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планет, оборачивающихся вокруг «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ультрахолодной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звезды, и представляет собой идеальную на данный момент цель для поиска жизни за пределами Солнечной системы.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814" y="4636327"/>
            <a:ext cx="8632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Астрономы предполагают наличие относительно комфортной температуры на этих планетах, вполне подходящей для того, чтобы на их поверхности могла образоваться вода.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1507670"/>
            <a:ext cx="4648201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56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896173" y="139837"/>
            <a:ext cx="1351652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ТИТАН</a:t>
            </a:r>
            <a:endParaRPr lang="ru-RU" sz="36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833161"/>
            <a:ext cx="5686425" cy="31859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" y="4033844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спутник Сатурна, шестой планеты от Солнца. Эта луна рассматривается в качестве потенциального кандидата на роль обитаемого мира, но, возможно, не в том смысле, в котором мы могли подумать. Спутник не совсем подходит под описание мира, находящегося в обитаемой зоне. Но на нем есть вода и другие жидкости. Просто на нем нет жидкой воды. Вода на этом планетарном объекте представлена в виде льда – температуры там очень низкие.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43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711027" y="120134"/>
            <a:ext cx="1766830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ЕВРОПА</a:t>
            </a:r>
            <a:endParaRPr lang="ru-RU" sz="40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3" y="1340198"/>
            <a:ext cx="3812041" cy="2647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6572" y="1221038"/>
            <a:ext cx="4778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спутников газового гиганта Солнечной системы, Юпитера. Еще один кандидат на роль обитаемого мира, потому что там есть вода, которая,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теории,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содержаться в жидком состоянии.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85" y="4347514"/>
            <a:ext cx="9046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Астрономы уверены, что Европа обладает всеми необходимыми компонентами для жизни: там есть вода, источники энергии и правильный химический состав среды.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Вода скрывается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толстой ледяной коркой, составляющей поверхность Европы.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6572" y="3113862"/>
            <a:ext cx="5470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этого года было объявлено, что в течение ближайших лет должна стартовать миссия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Europa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Clipper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83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500232" y="174563"/>
            <a:ext cx="2143536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ЭНЦЕЛАД</a:t>
            </a:r>
            <a:endParaRPr lang="ru-RU" sz="40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24" y="1000806"/>
            <a:ext cx="4262261" cy="30302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024" y="100080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из многих спутников Сатурна, который рассматривается астрономами как потенциально обитаемый мир, который, в отличие от углеводородного брата Титана, вероятнее всего, богат водой.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предположениям вода,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как на Европе, спрятана под толстой ледяной коркой поверхности.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326" y="4333206"/>
            <a:ext cx="89213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В начале этого года </a:t>
            </a:r>
            <a:r>
              <a:rPr lang="ru-RU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аппарат «</a:t>
            </a:r>
            <a:r>
              <a:rPr lang="ru-RU" dirty="0" err="1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Кассини</a:t>
            </a:r>
            <a:r>
              <a:rPr lang="ru-RU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» нашел </a:t>
            </a:r>
            <a:r>
              <a:rPr lang="ru-RU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у спутника молекулы водорода, указывающие на присутствие химических реакций, происходящих под его поверхностью. Предположительно в рамках этих реакций океанская вода </a:t>
            </a:r>
            <a:r>
              <a:rPr lang="ru-RU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Энцелада</a:t>
            </a:r>
            <a:r>
              <a:rPr lang="ru-RU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 взаимодействует с глубинной породой, в результате чего производится энергия, которая могла бы быть полезной для живых организмов.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729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497827" y="109248"/>
            <a:ext cx="2148345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ГАНИМЕД</a:t>
            </a:r>
            <a:endParaRPr lang="ru-RU" sz="40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899433"/>
            <a:ext cx="5098596" cy="30870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384" y="4068827"/>
            <a:ext cx="8741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из спутников Юпитера, на котором может быть жизнь. Как и у других лун, у Ганимеда подозревается наличие подповерхностного океана. Причем в таком объеме, что воды в нем может содержаться даже больше, чем на Земле. Что интересно, наблюдение за поверхностью Ганимеда показало наличие признаков того, что когда-то по ней текла жидкая вода, просочившаяся через трещины в ледяной корке спутника.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03371" y="899433"/>
            <a:ext cx="40222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Ганимед не исследует ни один космический аппарат. Однако в 2022 году планируется отправить к нему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Icy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Moon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Explorer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или просто JUICE, – межпланетную автономную станцию, которая, добравшись Юпитера где-то к 2030 году, займется изучением его системы.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63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253344" y="78610"/>
            <a:ext cx="4637311" cy="5551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АСТЕРОИДНАЯ ОПАСНОСТЬ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433" y="984782"/>
            <a:ext cx="4565196" cy="5047536"/>
          </a:xfrm>
          <a:prstGeom prst="rect">
            <a:avLst/>
          </a:prstGeom>
          <a:noFill/>
          <a:ln w="50800">
            <a:noFill/>
            <a:prstDash val="sysDot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Астероиды представляют серьезную опасность для Земли и ее обитателей. В настоящее время, по данным Института астрономии РАН, к нашей планете приближается почти 7000 различных космических объектов: </a:t>
            </a:r>
          </a:p>
          <a:p>
            <a:r>
              <a:rPr lang="ru-RU" alt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- 84 кометы, </a:t>
            </a: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806 километровых астероидов. </a:t>
            </a:r>
          </a:p>
          <a:p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ни одна из этих комет не является потенциально опасной, а из километровых астероидов могут быть опасны для планеты 146 объектов.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02629" y="1090430"/>
            <a:ext cx="4441371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опасность для Земли в настоящее время представляет астероид </a:t>
            </a:r>
            <a:r>
              <a:rPr lang="ru-RU" alt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Апофис</a:t>
            </a: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диаметром 350 метров. В 2029-ом году он пройдет от нашей планеты примерно в 30 000 километров (это ближе, чем орбита геостационарных спутников). При этом, </a:t>
            </a:r>
            <a:r>
              <a:rPr lang="ru-RU" alt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Апофис</a:t>
            </a: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изменить свою орбиту так, что при следующем сближении с Землей, в 2036-ом, столкнется с ней. </a:t>
            </a:r>
            <a:endParaRPr lang="ru-RU" alt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0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253344" y="78610"/>
            <a:ext cx="4637311" cy="5551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АСТЕРОИДНАЯ ОПАСНОСТЬ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67" y="751795"/>
            <a:ext cx="6837361" cy="488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9284" y="5640335"/>
            <a:ext cx="4962525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 </a:t>
            </a:r>
            <a:r>
              <a:rPr lang="ru-RU" alt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Апофис</a:t>
            </a:r>
            <a:endParaRPr lang="ru-RU" alt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99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8533"/>
            <a:ext cx="7722151" cy="4343710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253344" y="78610"/>
            <a:ext cx="4637311" cy="5551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АСТЕРОИДНАЯ ОПАСНОСТЬ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5" y="1552623"/>
            <a:ext cx="7217229" cy="48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02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758043" y="2514599"/>
            <a:ext cx="5627914" cy="12627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Нормативная база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предмета «Астрономия»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0" y="240572"/>
            <a:ext cx="3533290" cy="1550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0" y="4294388"/>
            <a:ext cx="2476500" cy="175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87" y="3663997"/>
            <a:ext cx="2168113" cy="2729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64" y="4294388"/>
            <a:ext cx="1904998" cy="1914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7" y="205689"/>
            <a:ext cx="28575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1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821039" y="167923"/>
            <a:ext cx="5501922" cy="10772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СЛУЧАИ РЕАЛЬНОЙ УГРОЗЫ </a:t>
            </a:r>
          </a:p>
          <a:p>
            <a:pPr algn="ctr"/>
            <a:r>
              <a:rPr lang="ru-RU" alt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СТОЛКНОВЕНИЯ С АСТЕРОИДОМ</a:t>
            </a:r>
            <a:endParaRPr lang="ru-RU" alt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999" y="1245141"/>
            <a:ext cx="863600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Астероид диаметром 800 м пересек орбиту Земли 23 марта 1989 года на расстоянии около 400 тысяч километров от Земли. Наша планета была на этом месте шесть часов ранее.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Астероид диаметром около 10 метров, реально представляющий опасность, проходил на расстоянии 150 тысяч километров от Земли 17 января 1991 года.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 ноябре 2011 года, астероид 2005 YU55 пролетел на расстоянии 326000 км от Земли.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4132" y="4990837"/>
            <a:ext cx="5655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Еще ни разу никого не убил </a:t>
            </a: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падающий метеорит!!!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24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672618"/>
            <a:ext cx="2984137" cy="1678577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528207" y="1278509"/>
            <a:ext cx="4087586" cy="2198914"/>
          </a:xfrm>
          <a:prstGeom prst="round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Impact" panose="020B0806030902050204" pitchFamily="34" charset="0"/>
              </a:rPr>
              <a:t>Методика преподавания астрономии</a:t>
            </a:r>
            <a:endParaRPr lang="ru-RU" sz="4400" dirty="0">
              <a:latin typeface="Impact" panose="020B080603090205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" y="4004818"/>
            <a:ext cx="2977676" cy="2275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95" y="4106725"/>
            <a:ext cx="3488872" cy="23047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0" y="4118290"/>
            <a:ext cx="1648114" cy="11075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56506"/>
            <a:ext cx="1894779" cy="23866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40" y="4212327"/>
            <a:ext cx="1653352" cy="20682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94" y="692603"/>
            <a:ext cx="1724025" cy="1724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85" y="191398"/>
            <a:ext cx="3239861" cy="9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2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 стрелкой 13"/>
          <p:cNvCxnSpPr>
            <a:stCxn id="5" idx="2"/>
            <a:endCxn id="3" idx="0"/>
          </p:cNvCxnSpPr>
          <p:nvPr/>
        </p:nvCxnSpPr>
        <p:spPr>
          <a:xfrm flipH="1">
            <a:off x="4572000" y="1230086"/>
            <a:ext cx="1361" cy="16546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113314" y="2884715"/>
            <a:ext cx="2917372" cy="8926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50" y="729788"/>
            <a:ext cx="400322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430" y="1752601"/>
            <a:ext cx="2373086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30686" y="445270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744" y="4397606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0344" y="543197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Методы астрономических исследований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72544" y="175349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237389" y="2264229"/>
            <a:ext cx="1362" cy="6204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3" idx="1"/>
          </p:cNvCxnSpPr>
          <p:nvPr/>
        </p:nvCxnSpPr>
        <p:spPr>
          <a:xfrm>
            <a:off x="1472295" y="2264229"/>
            <a:ext cx="1641019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3" idx="2"/>
          </p:cNvCxnSpPr>
          <p:nvPr/>
        </p:nvCxnSpPr>
        <p:spPr>
          <a:xfrm flipH="1" flipV="1">
            <a:off x="4572000" y="3777343"/>
            <a:ext cx="1360" cy="16546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3" idx="3"/>
          </p:cNvCxnSpPr>
          <p:nvPr/>
        </p:nvCxnSpPr>
        <p:spPr>
          <a:xfrm flipH="1" flipV="1">
            <a:off x="6030686" y="3331029"/>
            <a:ext cx="1338942" cy="11216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0"/>
          </p:cNvCxnSpPr>
          <p:nvPr/>
        </p:nvCxnSpPr>
        <p:spPr>
          <a:xfrm flipV="1">
            <a:off x="1796144" y="3326255"/>
            <a:ext cx="1317170" cy="10713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462" y="352369"/>
            <a:ext cx="948967" cy="8670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4112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400300" y="163285"/>
            <a:ext cx="4343400" cy="6096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ПОРЯДОК ИЗЛОЖЕНИЯ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636" y="936616"/>
            <a:ext cx="400322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55230" y="1763486"/>
            <a:ext cx="2373086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>
            <a:stCxn id="17" idx="3"/>
            <a:endCxn id="19" idx="1"/>
          </p:cNvCxnSpPr>
          <p:nvPr/>
        </p:nvCxnSpPr>
        <p:spPr>
          <a:xfrm>
            <a:off x="4299858" y="1186765"/>
            <a:ext cx="2155372" cy="832535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44287" y="244362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21" name="Прямая со стрелкой 20"/>
          <p:cNvCxnSpPr>
            <a:stCxn id="19" idx="1"/>
            <a:endCxn id="20" idx="3"/>
          </p:cNvCxnSpPr>
          <p:nvPr/>
        </p:nvCxnSpPr>
        <p:spPr>
          <a:xfrm flipH="1">
            <a:off x="3897087" y="2019300"/>
            <a:ext cx="2558143" cy="674692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302830" y="3107649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23" name="Прямая со стрелкой 22"/>
          <p:cNvCxnSpPr>
            <a:stCxn id="20" idx="3"/>
            <a:endCxn id="22" idx="1"/>
          </p:cNvCxnSpPr>
          <p:nvPr/>
        </p:nvCxnSpPr>
        <p:spPr>
          <a:xfrm>
            <a:off x="3897087" y="2693992"/>
            <a:ext cx="2405743" cy="664029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9808" y="3825997"/>
            <a:ext cx="4416878" cy="740451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Методы астрономических исследований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27" name="Прямая со стрелкой 26"/>
          <p:cNvCxnSpPr>
            <a:stCxn id="22" idx="1"/>
            <a:endCxn id="26" idx="3"/>
          </p:cNvCxnSpPr>
          <p:nvPr/>
        </p:nvCxnSpPr>
        <p:spPr>
          <a:xfrm flipH="1">
            <a:off x="4506686" y="3358021"/>
            <a:ext cx="1796144" cy="838202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6302830" y="4566448"/>
            <a:ext cx="2677884" cy="1463793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31" name="Прямая со стрелкой 30"/>
          <p:cNvCxnSpPr>
            <a:stCxn id="26" idx="3"/>
            <a:endCxn id="30" idx="1"/>
          </p:cNvCxnSpPr>
          <p:nvPr/>
        </p:nvCxnSpPr>
        <p:spPr>
          <a:xfrm>
            <a:off x="4506686" y="4196223"/>
            <a:ext cx="1796144" cy="1102122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022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2" grpId="0" animBg="1"/>
      <p:bldP spid="26" grpId="0" animBg="1"/>
      <p:bldP spid="3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3" y="943330"/>
            <a:ext cx="306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часа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3" y="1336443"/>
            <a:ext cx="9152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параграфов: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«Структура и масштабы Вселенной»; «Далёкие глубины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Вселенной»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3" y="1950541"/>
            <a:ext cx="85367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изучения темы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учащихся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астрономическими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объектами, заполняющими Вселенную: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планетами, Солнцем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звёздами, звёздными скоплениями,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галактиками, скоплениями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галактик; физическими процессами, протекающими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окружающем их пространстве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43" y="3581757"/>
            <a:ext cx="2935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знакомятся: 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443" y="3981867"/>
            <a:ext cx="88182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 общим представлением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 задачах и методах астрономии и современных её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успехах;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 общим описанием Солнечной системы, нашей звёздной системы, звездного мира, изменений, происходящих в небесных телах;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освоения космического пространства;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современными проблемами астрономии.</a:t>
            </a:r>
          </a:p>
        </p:txBody>
      </p:sp>
    </p:spTree>
    <p:extLst>
      <p:ext uri="{BB962C8B-B14F-4D97-AF65-F5344CB8AC3E}">
        <p14:creationId xmlns:p14="http://schemas.microsoft.com/office/powerpoint/2010/main" val="2354580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761" y="871538"/>
            <a:ext cx="483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1 «Введение в астрономию»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531" y="1333203"/>
            <a:ext cx="2080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учителя: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531" y="1733313"/>
            <a:ext cx="8452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дать понятие о содержании астрономии и её значении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мировоззрения;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4557" y="2191586"/>
            <a:ext cx="7172325" cy="1323439"/>
          </a:xfrm>
          <a:prstGeom prst="rect">
            <a:avLst/>
          </a:prstGeom>
          <a:ln w="635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первом уроке возможно лишь кратко очертить и предмет изучения, и его значение. 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Полезно сделать очерк на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основе краткого предварительного описания современного знания о вселенной.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4530" y="2133423"/>
            <a:ext cx="8959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общих чертах описать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солнечную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систему, звёздный мир, нашу звёздную систему и указать на существование бесчисленных звёздных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систем;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17145" y="2837411"/>
            <a:ext cx="7787148" cy="1015663"/>
          </a:xfrm>
          <a:prstGeom prst="rect">
            <a:avLst/>
          </a:prstGeom>
          <a:ln w="635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Сведения о соотношениях расстояний и размеров небесных тел даются не в числах, а путём наглядных сравнений и разумно подобранных моделей.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4529" y="2841309"/>
            <a:ext cx="8030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дать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понятие об основном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методе астрономии – наблюдении.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84529" y="3316967"/>
            <a:ext cx="2922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должно быть: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29" y="3696684"/>
            <a:ext cx="2646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ивым и красочным;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29" y="4006963"/>
            <a:ext cx="1301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кратким;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1806" y="4528235"/>
            <a:ext cx="6695768" cy="1631216"/>
          </a:xfrm>
          <a:prstGeom prst="rect">
            <a:avLst/>
          </a:prstGeom>
          <a:ln w="635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Ни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 коем случае не следует перегружать учащихся обилием фактов или числовыми данными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Главная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задача введения 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состоит в том,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чтобы учащиеся узнали, что они будут изучать в новом предмете.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30" y="4426762"/>
            <a:ext cx="1865869" cy="186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54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5" grpId="1" animBg="1"/>
      <p:bldP spid="16" grpId="0"/>
      <p:bldP spid="17" grpId="0" animBg="1"/>
      <p:bldP spid="17" grpId="1" animBg="1"/>
      <p:bldP spid="18" grpId="0"/>
      <p:bldP spid="19" grpId="0"/>
      <p:bldP spid="20" grpId="0"/>
      <p:bldP spid="21" grpId="0"/>
      <p:bldP spid="2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761" y="871538"/>
            <a:ext cx="483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1 «Введение в астрономию»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3" y="1336276"/>
            <a:ext cx="3699338" cy="4944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80" y="1336456"/>
            <a:ext cx="3696903" cy="49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2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761" y="871538"/>
            <a:ext cx="483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1 «Введение в астрономию»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16" y="1333202"/>
            <a:ext cx="3687400" cy="4928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15" y="1346886"/>
            <a:ext cx="3694906" cy="4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0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761" y="871538"/>
            <a:ext cx="550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2 «Далёкие глубины Вселенной»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31" y="1333203"/>
            <a:ext cx="2080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учителя: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531" y="1733313"/>
            <a:ext cx="8750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рассказать о современных земных обсерваториях и космических телескопах;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7500" y="2129762"/>
            <a:ext cx="6308330" cy="1015663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вдаваться в лишние подробности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т.к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данная тема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удет раскрыта при изучении раздела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 астрономических исследований»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531" y="2133423"/>
            <a:ext cx="734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ассказать о галактиках и современных взглядах на Вселенную;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8" y="2521656"/>
            <a:ext cx="7967374" cy="400110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уделить достижениям отечественной космологии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31" y="2527176"/>
            <a:ext cx="585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рассказать о современных проблемах астрономии.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1359" y="2888666"/>
            <a:ext cx="6321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– пропедевтика следующей темы!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4650" y="3310692"/>
            <a:ext cx="5854700" cy="1323439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Найти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небе и зарисовать расположение нескольких главных созвездий южной и северной половин небосвода с повторением этого же наблюдения в тот же вечер через 1-2 часа. 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4531" y="5074763"/>
            <a:ext cx="7994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два полукруга,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которых зарисовано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взаимное расположение созвездий для 9-10 часов вечера данного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месяца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4531" y="4686530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доске: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08" y="3689505"/>
            <a:ext cx="3881178" cy="2374053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90235"/>
            <a:ext cx="3950802" cy="2373323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88504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 animBg="1"/>
      <p:bldP spid="7" grpId="1" animBg="1"/>
      <p:bldP spid="8" grpId="0"/>
      <p:bldP spid="9" grpId="0" animBg="1"/>
      <p:bldP spid="9" grpId="1" animBg="1"/>
      <p:bldP spid="10" grpId="0"/>
      <p:bldP spid="12" grpId="0"/>
      <p:bldP spid="13" grpId="0" animBg="1"/>
      <p:bldP spid="14" grpId="0"/>
      <p:bldP spid="16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0285" y="834468"/>
            <a:ext cx="550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2 «Далёкие глубины Вселенной»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1" y="1308089"/>
            <a:ext cx="3704438" cy="4951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9" y="1305147"/>
            <a:ext cx="3719384" cy="49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98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0" y="1548330"/>
            <a:ext cx="2867025" cy="3477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1.09.2017 приказом Министерства образования и науки РФ № 506 от 7.06.2017 в федеральный компонент государственных образовательных стандартов среднего (полного) образования в школьный курс введен предмет «Астрономия»</a:t>
            </a:r>
          </a:p>
        </p:txBody>
      </p:sp>
      <p:pic>
        <p:nvPicPr>
          <p:cNvPr id="5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977"/>
            <a:ext cx="893421" cy="126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15" y="1029683"/>
            <a:ext cx="6384585" cy="45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93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64909" y="229044"/>
            <a:ext cx="461418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0285" y="834468"/>
            <a:ext cx="550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2 «Далёкие глубины Вселенной»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8" y="1328093"/>
            <a:ext cx="3681548" cy="4920560"/>
          </a:xfrm>
          <a:prstGeom prst="rect">
            <a:avLst/>
          </a:prstGeom>
        </p:spPr>
      </p:pic>
      <p:sp>
        <p:nvSpPr>
          <p:cNvPr id="9" name="Выноска 1 8"/>
          <p:cNvSpPr/>
          <p:nvPr/>
        </p:nvSpPr>
        <p:spPr>
          <a:xfrm>
            <a:off x="3881576" y="1401259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98086" y="222814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576" y="3413379"/>
            <a:ext cx="5120816" cy="2171621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5400000">
            <a:off x="6121212" y="251596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206534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3" y="943330"/>
            <a:ext cx="3197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3" y="2064572"/>
            <a:ext cx="9133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параграфов: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«Звёздное небо»; «Небесные координаты»; «Видимое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вижение планет и Солнца»; «Движение Луны и затмения»; «Время и календарь»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3" y="3493591"/>
            <a:ext cx="85367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изучения темы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 повседневно (часто) наблюдаемых небесных явлений на основе сведений об их причинах – космических явлениях, связанных с движением космических тел с опорой на систему основных понятий астрометрии (небесное светило; небесная сфера, ее основные круги, линии и точки; системы небесных координат; способы измерения, счета и хранения времени и т.д.) и генерализацией учебного материала вокруг понятия "небесное явление"</a:t>
            </a:r>
          </a:p>
        </p:txBody>
      </p:sp>
    </p:spTree>
    <p:extLst>
      <p:ext uri="{BB962C8B-B14F-4D97-AF65-F5344CB8AC3E}">
        <p14:creationId xmlns:p14="http://schemas.microsoft.com/office/powerpoint/2010/main" val="4167090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206534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055" y="1694884"/>
            <a:ext cx="7834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космических явлениях: вращении Земли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вокруг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своей оси; обращении Луны вокруг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Земли; обращении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Земли и других планет Солнечной системы вокруг Солнца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небесных явлениях 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смене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дня и ночи, восходе, заходе, суточном видимом движении и кульминациях светил (звезд) и об условиях видимости светил в различных регионах Земли; смене времен года, видимом годичное движение светил; изменении полуденной высоты Солнца над горизонтом в течение года; видимом перемещение Солнца по эклиптике в течение года; изменении продолжительности светового времени суток в течение года; смене фаз Луны, видимом движение Луны по небесной сфере; солнечных и лунных затмениях;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видимом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движении внутренних и внешних планет на небесной сфере и их конфигурациях.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3. Об основах классификации космических и небесных явлений.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4. О связи продолжительности отдельных космических и небесных явлений с единицами и способами измерения, счета и хранения времени, календарями и системами летоисчисления.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48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206534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055" y="1313040"/>
            <a:ext cx="5987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понятий о космических явлениях: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055" y="1869305"/>
            <a:ext cx="86330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Внешние признаки (описание) и геометрическая схема космического явления.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Условия протекания космического явления и факторы, на них влияющие.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Сущность явления и механизм его протекания (какие космические процессы или взаимодействие каких космических объектов порождают это явление, какие физические явления лежат в его основе; объяснение этих явлений с точки зрения современных физических теорий).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Определение космического явления.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Количественные характеристики космического явления.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Небесные явления, возникающие вследствие данного космического явления.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Влияние космического явления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геосферные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процессы,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техносферу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человека.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Использование космического явления человеком.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Способы предупреждения вредного действия явления на человека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техносферу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11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9258" y="705805"/>
            <a:ext cx="340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1 «Звёздное небо»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85416" y="1167470"/>
            <a:ext cx="7590928" cy="5113143"/>
            <a:chOff x="88" y="0"/>
            <a:chExt cx="10262094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" y="0"/>
              <a:ext cx="5130959" cy="6858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047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263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9258" y="705805"/>
            <a:ext cx="340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1 «Звёздное небо»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80438" y="1167470"/>
            <a:ext cx="7749212" cy="5145638"/>
            <a:chOff x="0" y="0"/>
            <a:chExt cx="10262270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1135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135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054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4635" y="705805"/>
            <a:ext cx="463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2 «Небесные координаты»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88670" y="1112287"/>
            <a:ext cx="7566660" cy="5168326"/>
            <a:chOff x="0" y="0"/>
            <a:chExt cx="10262094" cy="68580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048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4272" y="702066"/>
            <a:ext cx="657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3 «Видимое движение планет и Солнца»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5770" y="1213693"/>
            <a:ext cx="8412480" cy="5066919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953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209" y="705805"/>
            <a:ext cx="540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4 «Движение Луны и затмения»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74345" y="1195341"/>
            <a:ext cx="8406765" cy="5085272"/>
            <a:chOff x="0" y="0"/>
            <a:chExt cx="10262094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717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209" y="705805"/>
            <a:ext cx="540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4 «Движение Луны и затмения»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22947" y="1192451"/>
            <a:ext cx="7698105" cy="5063180"/>
            <a:chOff x="0" y="0"/>
            <a:chExt cx="1026167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541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541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152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6" y="996186"/>
            <a:ext cx="6821563" cy="4801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5097" y="109825"/>
            <a:ext cx="6859795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СТРУКТУРА КУРСА АСТРОНОМИИ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 rot="16200000">
            <a:off x="-250914" y="2059152"/>
            <a:ext cx="2775798" cy="200927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 приложения к приказу № 506 от 7.06.2017 Министерства Образования РФ </a:t>
            </a:r>
          </a:p>
        </p:txBody>
      </p:sp>
    </p:spTree>
    <p:extLst>
      <p:ext uri="{BB962C8B-B14F-4D97-AF65-F5344CB8AC3E}">
        <p14:creationId xmlns:p14="http://schemas.microsoft.com/office/powerpoint/2010/main" val="182496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8317" y="702066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5 «Время и календарь»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85824" y="1213694"/>
            <a:ext cx="7372350" cy="4926330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87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8317" y="702066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5 «Время и календарь»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37260" y="1213694"/>
            <a:ext cx="7269480" cy="5066919"/>
            <a:chOff x="0" y="0"/>
            <a:chExt cx="10262270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1135" cy="6858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135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070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68215" y="194177"/>
            <a:ext cx="2607570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8317" y="702066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5 «Время и календарь»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3" y="1163731"/>
            <a:ext cx="3697138" cy="4941396"/>
          </a:xfrm>
          <a:prstGeom prst="rect">
            <a:avLst/>
          </a:prstGeom>
        </p:spPr>
      </p:pic>
      <p:sp>
        <p:nvSpPr>
          <p:cNvPr id="11" name="Выноска 1 10"/>
          <p:cNvSpPr/>
          <p:nvPr/>
        </p:nvSpPr>
        <p:spPr>
          <a:xfrm>
            <a:off x="3881576" y="1401259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98086" y="222814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6121212" y="251596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686" y="3411920"/>
            <a:ext cx="4683991" cy="27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6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21443" y="943330"/>
            <a:ext cx="306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часа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3" y="2093455"/>
            <a:ext cx="7884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параграфов: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мира»; «Законы движения планет»;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«Космические скорости»; «Межпланетные полёты»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3" y="3551356"/>
            <a:ext cx="8536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изучения темы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 гравитационно-обусловленных космических явлений, связанных с движением космических тел, на основе сведений по астрометрии, законов физики (кинематики, динамики, статики), теории Всемирного тяготения с опорой на систему основных понятий небесной механики (небесное тело; орбита; законы Кеплера; возмущения) с генерализацией учебного материала вокруг понятия "космическое явление".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7693" y="24603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0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055" y="1694884"/>
            <a:ext cx="7834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небесной механике (о предмете, методах и инструментах небесной механики, ее связи с другими науками и основных этапах развития);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гравитационно-обусловленных космических процессах: существовании гравитационно-связанных звездных и планетных космических систем, движении космических тел вокруг центра масс системы, существовании спутников, сферичности формы и существование атмосфер у массивных космических тел;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космических явлениях, порожденных гравитационным взаимодействием космических тел: движении космических тел в центральном поле тяготения, возмущениях и их следствиях (изменении характеристик орбитального движения,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аккреции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захвате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масштабах и основных физических характеристиках (массе, размерах, средней плотности) объектов Солнечной системы.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явлениях, порожденных гравитационным воздействием космических тел на Землю (приливах и отливах, прецессии и нутациях, изменении скорости вращения Земли);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5599" y="217419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56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5599" y="217419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713150"/>
            <a:ext cx="9258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7. 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законах движения космических тел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законах Кеплера);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8.о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связи между формой орбиты и скоростью движения космических тел и о космических скоростях;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9.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об астрономических единицах измерения межпланетных и межзвездных расстояний (астрономической единице, световом годе, парсеке);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об основных способах определения основных физических характеристик космических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тел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расстояния, массы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плотности (на основе уточненного III закона Кеплера) и соответствующие формулах;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11.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практическом применении средств космонавтики в науке, технике, культуре, промышленности и сельском хозяйстве;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12.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средствах космонавтики - космических летательных аппаратах (КЛА), ракетоносителях (РН), искусственных спутниках Земли (ИСЗ); космических кораблях (КК), орбитальных станциях (ОС), автоматических межпланетных станциях (АМС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13.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траекториях, скоростях и особенностях движения КЛА, особенностях межпланетной и межзвездной навигации.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14.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об истории космических исследований в России и за рубежом.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311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895600" y="18888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42925" y="839933"/>
            <a:ext cx="8058150" cy="5440680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279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895600" y="18888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60070" y="844787"/>
            <a:ext cx="8195310" cy="5435825"/>
            <a:chOff x="0" y="0"/>
            <a:chExt cx="10262270" cy="6858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1135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135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289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895600" y="18888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91490" y="826783"/>
            <a:ext cx="8149590" cy="5368277"/>
            <a:chOff x="0" y="0"/>
            <a:chExt cx="10262270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1135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135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586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895600" y="18888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91490" y="811529"/>
            <a:ext cx="8321040" cy="5469083"/>
            <a:chOff x="0" y="0"/>
            <a:chExt cx="10262270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1135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135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177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 стрелкой 13"/>
          <p:cNvCxnSpPr>
            <a:stCxn id="5" idx="2"/>
            <a:endCxn id="3" idx="0"/>
          </p:cNvCxnSpPr>
          <p:nvPr/>
        </p:nvCxnSpPr>
        <p:spPr>
          <a:xfrm flipH="1">
            <a:off x="4572000" y="1230086"/>
            <a:ext cx="1361" cy="16546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113314" y="2884715"/>
            <a:ext cx="2917372" cy="8926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50" y="729788"/>
            <a:ext cx="4003222" cy="500298"/>
          </a:xfrm>
          <a:prstGeom prst="rect">
            <a:avLst/>
          </a:prstGeom>
          <a:solidFill>
            <a:srgbClr val="FF0000">
              <a:alpha val="34000"/>
            </a:srgbClr>
          </a:solidFill>
          <a:ln w="444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430" y="1752601"/>
            <a:ext cx="2373086" cy="511628"/>
          </a:xfrm>
          <a:prstGeom prst="rect">
            <a:avLst/>
          </a:prstGeom>
          <a:solidFill>
            <a:srgbClr val="00B050">
              <a:alpha val="59000"/>
            </a:srgbClr>
          </a:solidFill>
          <a:ln w="317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Астрометрия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30686" y="445270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744" y="4397606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0344" y="543197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Методы астрономических исследований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72544" y="175349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237389" y="2264229"/>
            <a:ext cx="1362" cy="6204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3" idx="1"/>
          </p:cNvCxnSpPr>
          <p:nvPr/>
        </p:nvCxnSpPr>
        <p:spPr>
          <a:xfrm>
            <a:off x="1472295" y="2264229"/>
            <a:ext cx="1641019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3" idx="2"/>
          </p:cNvCxnSpPr>
          <p:nvPr/>
        </p:nvCxnSpPr>
        <p:spPr>
          <a:xfrm flipH="1" flipV="1">
            <a:off x="4572000" y="3777343"/>
            <a:ext cx="1360" cy="16546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3" idx="3"/>
          </p:cNvCxnSpPr>
          <p:nvPr/>
        </p:nvCxnSpPr>
        <p:spPr>
          <a:xfrm flipH="1" flipV="1">
            <a:off x="6030686" y="3331029"/>
            <a:ext cx="1338942" cy="11216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0"/>
          </p:cNvCxnSpPr>
          <p:nvPr/>
        </p:nvCxnSpPr>
        <p:spPr>
          <a:xfrm flipV="1">
            <a:off x="1796144" y="3326255"/>
            <a:ext cx="1317170" cy="10713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462" y="352369"/>
            <a:ext cx="948967" cy="8670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591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895600" y="188880"/>
            <a:ext cx="3352800" cy="500743"/>
          </a:xfrm>
          <a:prstGeom prst="rect">
            <a:avLst/>
          </a:prstGeom>
          <a:solidFill>
            <a:srgbClr val="7030A0">
              <a:alpha val="56000"/>
            </a:srgbClr>
          </a:solidFill>
          <a:ln w="317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2" y="811530"/>
            <a:ext cx="4085757" cy="5460803"/>
          </a:xfrm>
          <a:prstGeom prst="rect">
            <a:avLst/>
          </a:prstGeom>
        </p:spPr>
      </p:pic>
      <p:sp>
        <p:nvSpPr>
          <p:cNvPr id="5" name="Выноска 1 4"/>
          <p:cNvSpPr/>
          <p:nvPr/>
        </p:nvSpPr>
        <p:spPr>
          <a:xfrm>
            <a:off x="3881576" y="1401259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8086" y="222814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6121212" y="251596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109" y="3434051"/>
            <a:ext cx="4236121" cy="14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74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21443" y="943330"/>
            <a:ext cx="3598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+ 7 часов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3" y="1731483"/>
            <a:ext cx="90340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параграфов: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представления о Солнечной системы»;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Земля»; «Луна и её влияние на Землю»; «Планеты земной группы»;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«Планеты-гиганты. Планеты-карлики»; «Малые тела Солнечной системы»;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представления о происхождении Солнечной системы».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 астрофизических исследований»; «Солнце»; «Внутреннее строение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сточник энергии Солнца»; «Основные характеристики звёзд»; «Внутреннее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троение звёзд»; «Белые карлики, нейтронные звёзды, пульсары; чёрные дыры»;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«Двойные, кратные и переменные звёзды»; «Новые и сверхновые звёзды»;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«Эволюция звёзд».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0890" y="193315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25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608" y="850319"/>
            <a:ext cx="853678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изучения темы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понятийного аппарата, необходимого для усвоения информации о планетных телах как одном из основных типов космических тел, и о планетных системах как одном из основных типов космических систем; формирование понятий о планетах Солнечной системы и Луне; формирование понятийного аппарата, необходимого для усвоения информации о планетных телах как одном из основных типов космических тел, и о планете Земля как типичном и наиболее исследованном представителе планетных тел; знакомство учащихся с физической природой планет на примере рассмотрения основных характеристик планет Солнечной системы; знакомство учащихся с физической природой метеороидов на примере рассмотрения основных характеристик астероидов, комет, метеорных тел и межпланетной среды Солнечной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системы; 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понятийного аппарата, необходимого для усвоения информации о Солнце, звездах и звездных системах, туманностях и космической среде и знакомство учащихся с физической природой, образованием и эволюцией звезд.</a:t>
            </a:r>
          </a:p>
        </p:txBody>
      </p:sp>
    </p:spTree>
    <p:extLst>
      <p:ext uri="{BB962C8B-B14F-4D97-AF65-F5344CB8AC3E}">
        <p14:creationId xmlns:p14="http://schemas.microsoft.com/office/powerpoint/2010/main" val="1715428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730" y="1215656"/>
            <a:ext cx="90182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формирование фундаментальных астрономических понятий о космических объектах - космических телах и космических системах как одном из главных объектов познания астрономии и о космических процессах образования планетных систем и планетных тел: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- об основах классификации космических тел по фундаментальным физическим признакам (массе, энергетике, размерам, плотности и т.д.), особенностям происхождения, внутреннего строения и состава.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- о планетных телах как одном из основных типов космических тел: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признаках и свойствах данного типа космических тел и о классификации планетных тел по их основным физическим характеристикам, особенностям происхождения, внутреннего строения и состава.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классах, группах и подгруппах планетных тел (планеты: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землеподобные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и гиганты; планетоиды: силикатные, силикатно-ледяные, ледяные;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метеороиды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: астероиды, кометы, метеорные тела) и их главных характеристиках;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9" y="4754460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основах классификации космических систем по уровню сложности их структуры.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планетных системах как одном из основных типов космических систем: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5730" y="5309085"/>
            <a:ext cx="9029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образование Солнечной системы как наиболее подробно изученный частный случай космогонии планетных систем.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421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1463" y="1756298"/>
            <a:ext cx="88610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признаках и свойствах данного типа космических тел;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классификации звезд по основным физическим характеристикам (массе и светимости);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характеристиках главных классов, групп и подгрупп звезд: сверхгигантов (ярчайших, ярких, средних и слабых); гигантов (ярких и слабых); субгигантов; нормальных звезд главной последовательности; субкарликов; карликов;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звездоподобных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объектах – продуктах звездной эволюции: белых карликах и нейтронных звездах; черных дырах;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классификациях звезд по спектрам: главных и дополнительных спектральных классах (W, O, B, A, F, G, K, M, R, N, S) и подклассах звезд;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закономерностях в мире звезд: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диаграмме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Герцшпрунга-Рессела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("спектр – светимость") и диаграммах "масса – светимость"; "масса – возраст звезды"; "масса – температура" и т.д.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химическом составе звезд, протозвезд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звездоподобных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объектов, структуре и основных параметрах их внутреннего строения, и о возможности их расчета на основе законов физики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504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055" y="1660607"/>
            <a:ext cx="8736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состоянии вещества в недрах Солнца, звезд и других изучаемых объектах, свойствах плазмы и ее распространенности во Вселенной;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термоядерных реакциях как основе энергетики Солнца и звезд, их основных циклах, условиях, особенностях и времени протекания;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2880" y="2860936"/>
            <a:ext cx="8755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звездных системах как одном из основных типов космических систем и основах классификации космических систем по уровню сложности их структуры: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признаках и свойствах данного типа космических систем;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классах и группах звездных систем: планетных системах; двойных и кратных звездах; звездных О- и Т-ассоциациях; рассеянных и шаровых звездных скоплениях.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характеристиках двойных звездных систем и возможности их расчета на основе данных наблюдений и законов физики.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4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055" y="1713150"/>
            <a:ext cx="8701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космической среде как одном из основных типов космических объектов и о межзвездной среде как одном из классов космической среды, основных ее признаках и свойствах.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2054" y="2514243"/>
            <a:ext cx="87019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туманностях как одном из основных типов космических объектов: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признаках и свойствах данного типа космических тел и о классификации туманностей по их основным физическим характеристикам (плотности), особенностям происхождения, внутреннего строения и состава.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 основных классах, группах и подгруппах туманностей: галактических молекулярных облаках (ГМО); диффузных газопылевых светлых и темных туманностях; глобулах; протозвездных облаках; протозвездах; планетарных и волокнистых туманностях, их главных характеристиках, условиях образования и эволюции.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2053" y="4922924"/>
            <a:ext cx="8701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космических объектах, возникающих в результате эволюции звезд: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белых карликах, их основных характеристиках и внутреннем строении;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664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65760" y="777240"/>
            <a:ext cx="8366760" cy="5417820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376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0727" y="777239"/>
            <a:ext cx="8488953" cy="5503373"/>
            <a:chOff x="-19323" y="0"/>
            <a:chExt cx="10263011" cy="6858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23" y="0"/>
              <a:ext cx="5131135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812" y="0"/>
              <a:ext cx="5131876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78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0030" y="800099"/>
            <a:ext cx="8675370" cy="5480513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894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235836" y="213663"/>
            <a:ext cx="5603365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ВВЕДЕНИЕ В АСТРОНОМИЮ</a:t>
            </a:r>
          </a:p>
        </p:txBody>
      </p:sp>
      <p:pic>
        <p:nvPicPr>
          <p:cNvPr id="5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7668"/>
            <a:ext cx="2005012" cy="930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4" y="1773537"/>
            <a:ext cx="7313535" cy="2407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7" y="4180653"/>
            <a:ext cx="1858034" cy="1809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3087033" y="1152227"/>
            <a:ext cx="5891839" cy="62131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 приказа </a:t>
            </a:r>
            <a:r>
              <a:rPr kumimoji="0" lang="ru-RU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МинОбрнауки</a:t>
            </a:r>
            <a:r>
              <a:rPr kumimoji="0" lang="ru-RU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№ 506 от 7.06.2017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23" y="4180653"/>
            <a:ext cx="2233730" cy="1809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52" y="4180653"/>
            <a:ext cx="2564392" cy="1809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09229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0" y="816430"/>
            <a:ext cx="3985182" cy="5326380"/>
          </a:xfrm>
          <a:prstGeom prst="rect">
            <a:avLst/>
          </a:prstGeom>
        </p:spPr>
      </p:pic>
      <p:sp>
        <p:nvSpPr>
          <p:cNvPr id="8" name="Выноска 1 7"/>
          <p:cNvSpPr/>
          <p:nvPr/>
        </p:nvSpPr>
        <p:spPr>
          <a:xfrm>
            <a:off x="4571999" y="1393205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98086" y="222814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6121212" y="251596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219" y="3479620"/>
            <a:ext cx="5673781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0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6402" y="793570"/>
            <a:ext cx="7911193" cy="5487043"/>
            <a:chOff x="-47353" y="0"/>
            <a:chExt cx="10262270" cy="6858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353" y="0"/>
              <a:ext cx="5131135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782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844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5749" y="777240"/>
            <a:ext cx="8572500" cy="5503373"/>
            <a:chOff x="0" y="0"/>
            <a:chExt cx="10262270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1135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135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620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48486" y="769846"/>
            <a:ext cx="8647025" cy="5510767"/>
            <a:chOff x="108355" y="0"/>
            <a:chExt cx="10262270" cy="6858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55" y="0"/>
              <a:ext cx="5131135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490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199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4" y="870340"/>
            <a:ext cx="3904510" cy="5218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443" y="1069293"/>
            <a:ext cx="4852609" cy="48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2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4856" y="833575"/>
            <a:ext cx="8617684" cy="5447038"/>
            <a:chOff x="536" y="0"/>
            <a:chExt cx="10261198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" y="0"/>
              <a:ext cx="5130063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59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38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2" y="737063"/>
            <a:ext cx="4147667" cy="5543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057" y="1074774"/>
            <a:ext cx="5707125" cy="480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233057" y="177884"/>
            <a:ext cx="2677885" cy="500743"/>
          </a:xfrm>
          <a:prstGeom prst="rect">
            <a:avLst/>
          </a:prstGeom>
          <a:solidFill>
            <a:schemeClr val="accent2">
              <a:lumMod val="75000"/>
              <a:alpha val="51000"/>
            </a:schemeClr>
          </a:solidFill>
          <a:ln w="3175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2" y="777239"/>
            <a:ext cx="4108617" cy="5491357"/>
          </a:xfrm>
          <a:prstGeom prst="rect">
            <a:avLst/>
          </a:prstGeom>
        </p:spPr>
      </p:pic>
      <p:sp>
        <p:nvSpPr>
          <p:cNvPr id="7" name="Выноска 1 6"/>
          <p:cNvSpPr/>
          <p:nvPr/>
        </p:nvSpPr>
        <p:spPr>
          <a:xfrm>
            <a:off x="4571999" y="1027445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8086" y="186238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6121212" y="215020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049" y="3047620"/>
            <a:ext cx="5476951" cy="2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0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110343" y="23132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МЛЕЧНЫЙ ПУТЬ. ГАЛАКТИКИ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3" y="1249095"/>
            <a:ext cx="3598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+ 3 часов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3" y="2177345"/>
            <a:ext cx="8888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параграфов: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«Газ и пыль в галактике»; «Рассеянные и шаровые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звёздные скопления»; «Сверхмассивная чёрная дыра в центре Млечного пути»;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«Классификация галактик»; «Активные галактики и квазары»; «Скопления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алактик».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3" y="3840748"/>
            <a:ext cx="8081010" cy="1631216"/>
          </a:xfrm>
          <a:prstGeom prst="rect">
            <a:avLst/>
          </a:prstGeom>
          <a:ln w="635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фундаментального астрономического понятия "Вселенная" играет огромную роль в воспитании научного мировоззрения и научной картины мира в сознании подрастающего поколения и является одной из главных задач школьного астрономического обучения.</a:t>
            </a:r>
            <a:endParaRPr lang="ru-RU" sz="20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87" y="3840748"/>
            <a:ext cx="1791750" cy="17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22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1110343" y="23132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МЛЕЧНЫЙ ПУТЬ. ГАЛАКТИКИ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63" y="1454070"/>
            <a:ext cx="85367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изучения темы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представление о нашей Галактике —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Млечном Пути, об объектах, её составляющих, о распределении газа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пыли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ней, рассеянных и шаровых скоплениях, о её спиральной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структуре; об исследовании её центральных областей, скрытых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 сильным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поглощением газом и пылью, а также о сверхмассивной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чёрной дыре, расположенной в самом центре Галактики; получить представление о различных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типах галактик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 определении расстояний до них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наблюдениям красного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линий в их спектрах, и о законе Хаббла;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вращении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 и скрытой тёмной массы в них;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об активных галактиках и квазарах и о физических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процессах, протекающих в них, о распределении галактик и их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скоплений во Вселенной, о горячем межгалактическом газе,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заполняющим скопления галактик.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58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9" y="1251858"/>
            <a:ext cx="8649722" cy="486546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709057" y="250372"/>
            <a:ext cx="5725886" cy="7184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ЗАЧЕМ НУЖНА АСТРОНОМИЯ?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7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139" y="120892"/>
            <a:ext cx="692332" cy="847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7211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087970" y="220707"/>
            <a:ext cx="2968059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АСТРОМЕТРИЯ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Helvetica"/>
            </a:endParaRPr>
          </a:p>
        </p:txBody>
      </p:sp>
      <p:pic>
        <p:nvPicPr>
          <p:cNvPr id="5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2657"/>
            <a:ext cx="1888722" cy="87646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06" y="1286561"/>
            <a:ext cx="6477000" cy="2428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4059255"/>
            <a:ext cx="5127458" cy="146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63" y="3791755"/>
            <a:ext cx="3038938" cy="214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245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110342" y="24656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МЛЕЧНЫЙ ПУТЬ. ГАЛАКТИКИ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755" y="171315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об истории познания Вселенной, методах, инструментах и особенностях ее исследования;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о галактиках как одной из основных типов космических систем: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рассмотрение физической природы и основных характеристик нашей Галактики (формы, строения, размеров, массы, светимости, возраста), данных о численности и свойствах образующих ее космических объектов и сведений о взаимосвязи эволюции космической среды в Галактике с эволюцией звезд;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классификации галактик по морфологическим признакам, основных классах галактик (эллиптических, линзовидных, спиральных, неправильных и т.д.), их структуре, составе и физических характеристиках;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космическом процессе формирования галактик из газовых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протогалактических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облаков, механизме образования основных классов галактик, активности ядер галактик, квазарах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квазарах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межгалактических расстояниях и законе Хаббла;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 системах галактик: группах, скоплениях и Сверхскоплениях галактик;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591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110342" y="24656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МЛЕЧНЫЙ ПУТЬ. ГАЛАКТИКИ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54354" y="835049"/>
            <a:ext cx="8035290" cy="5346711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431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1110343" y="23132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МЛЕЧНЫЙ ПУТЬ. ГАЛАКТИКИ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3116" y="845820"/>
            <a:ext cx="8737767" cy="5434793"/>
            <a:chOff x="-50968" y="0"/>
            <a:chExt cx="10161745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968" y="0"/>
              <a:ext cx="5131135" cy="6858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642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032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1110343" y="231322"/>
            <a:ext cx="6923314" cy="489634"/>
          </a:xfrm>
          <a:prstGeom prst="rect">
            <a:avLst/>
          </a:prstGeom>
          <a:solidFill>
            <a:srgbClr val="002060">
              <a:alpha val="77000"/>
            </a:srgbClr>
          </a:solidFill>
          <a:ln w="3175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МЛЕЧНЫЙ ПУТЬ. ГАЛАКТИКИ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2" y="808574"/>
            <a:ext cx="4028607" cy="5384420"/>
          </a:xfrm>
          <a:prstGeom prst="rect">
            <a:avLst/>
          </a:prstGeom>
        </p:spPr>
      </p:pic>
      <p:sp>
        <p:nvSpPr>
          <p:cNvPr id="6" name="Выноска 1 5"/>
          <p:cNvSpPr/>
          <p:nvPr/>
        </p:nvSpPr>
        <p:spPr>
          <a:xfrm>
            <a:off x="4571999" y="1027445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8086" y="186238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6121212" y="215020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469" y="3047620"/>
            <a:ext cx="5959531" cy="182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2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899557" y="17615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86" y="894765"/>
            <a:ext cx="3598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+ 3 часов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186" y="1852535"/>
            <a:ext cx="82252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параграфов: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«Конечность и бесконечность Вселенной»;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«Расширяющаяся Вселенная»; «Модель горячей Вселенной и реликтовое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излучение»; «Ускоренное расширение Вселенной и тёмная материя»;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«Обнаружение планет около других звёзд»; «Поиск жизни и разума во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Вселенной».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3483751"/>
            <a:ext cx="4217670" cy="2733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10" y="3321500"/>
            <a:ext cx="3847575" cy="28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6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899557" y="17615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311" y="821483"/>
            <a:ext cx="87253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изучения темы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представление об уникальном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объекте — Вселенной в целом, узнать как решается вопрос 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конечности или бесконечности Вселенной, о парадоксах, связанных с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этим, о теоретических положениях общей теории относительности,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лежащих в основе построения космологических моделей Вселенной;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какие наблюдения привели к созданию расширяющейся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Вселенной, о радиусе и возрасте Вселенной, 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температуре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 в начальные периоды жизни Вселенной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природе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реликтового излучения, о современных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наблюдениях ускоренного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расширения Вселенной; показать современные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изучения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Вселенной, рассказать о возможности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расстояний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галактик с помощью наблюдений сверхновых звёзд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открытии ускоренного расширения Вселенной, о роли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тёмной энергии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силы всемирного отталкивания; учащиеся получат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об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экзопланетах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поиске экзопланет, благоприятных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жизни; о возможном числе высокоразвитых цивилизаций в нашей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Галактике, о методах поисках жизни и внеземных цивилизаций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проблемах связи с ними.</a:t>
            </a:r>
          </a:p>
        </p:txBody>
      </p:sp>
    </p:spTree>
    <p:extLst>
      <p:ext uri="{BB962C8B-B14F-4D97-AF65-F5344CB8AC3E}">
        <p14:creationId xmlns:p14="http://schemas.microsoft.com/office/powerpoint/2010/main" val="65864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899557" y="17615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600" y="815546"/>
            <a:ext cx="3150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изучения раздела: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055" y="1313040"/>
            <a:ext cx="3066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Формирование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понятий: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176" y="1713150"/>
            <a:ext cx="88276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Метагалактике и Мини-Вселенной: их основных характеристиках, свойствах, структуре, составе, размерах и возрасте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Вселенной: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космологии как разделе астрономии, изучающей возникновение и эволюцию Вселенной: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основах теорий "инфляционной" и "пульсирующей" Вселенной;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космическом процессе возникновения Мини-Вселенной в результате энергетической флуктуации физического вакуума и основных этапах ее эволюции: сингулярности, явлении Большого Взрыва, инфляционном расширении,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космическом процессе возникновения Метагалактики и основных этапах 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эволюции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материи, движении, пространстве, времени и их взаимной связи, фундаментальных законах материального мира и характере действия физических законов в пределах Метагалактики и Мини-Вселенной;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 основных направлениях развития материи, "антропном принципе" и условиях возникновения, существования и развития жизни и разума во Вселенной.</a:t>
            </a:r>
          </a:p>
        </p:txBody>
      </p:sp>
    </p:spTree>
    <p:extLst>
      <p:ext uri="{BB962C8B-B14F-4D97-AF65-F5344CB8AC3E}">
        <p14:creationId xmlns:p14="http://schemas.microsoft.com/office/powerpoint/2010/main" val="7424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899557" y="17615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05815" y="886742"/>
            <a:ext cx="7532370" cy="5393871"/>
            <a:chOff x="0" y="0"/>
            <a:chExt cx="10200742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607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734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899557" y="17615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88657" y="834046"/>
            <a:ext cx="7766685" cy="5446567"/>
            <a:chOff x="0" y="0"/>
            <a:chExt cx="1026209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30959" cy="6858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59" y="0"/>
              <a:ext cx="513113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685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899557" y="176152"/>
            <a:ext cx="5344886" cy="510737"/>
          </a:xfrm>
          <a:prstGeom prst="rect">
            <a:avLst/>
          </a:prstGeom>
          <a:solidFill>
            <a:srgbClr val="C00000">
              <a:alpha val="48000"/>
            </a:srgbClr>
          </a:solidFill>
          <a:ln w="317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Строение и эволюция Вселенной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2" y="800100"/>
            <a:ext cx="4062897" cy="5430250"/>
          </a:xfrm>
          <a:prstGeom prst="rect">
            <a:avLst/>
          </a:prstGeom>
        </p:spPr>
      </p:pic>
      <p:sp>
        <p:nvSpPr>
          <p:cNvPr id="5" name="Выноска 1 4"/>
          <p:cNvSpPr/>
          <p:nvPr/>
        </p:nvSpPr>
        <p:spPr>
          <a:xfrm>
            <a:off x="4571999" y="1027445"/>
            <a:ext cx="2088292" cy="494271"/>
          </a:xfrm>
          <a:prstGeom prst="borderCallout1">
            <a:avLst/>
          </a:prstGeom>
          <a:solidFill>
            <a:srgbClr val="0070C0"/>
          </a:solidFill>
          <a:ln w="730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РЕФЛЕКСИЯ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8086" y="1862384"/>
            <a:ext cx="4287795" cy="5436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ДИСКУССИОННЫЕ ВОПРОСЫ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6121212" y="2150205"/>
            <a:ext cx="641539" cy="1153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800" y="3047620"/>
            <a:ext cx="5328361" cy="18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80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792046" y="113329"/>
            <a:ext cx="7047155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ЗАКОНЫ ДВИЖЕНИЯ НЕБЕСНЫХ ТЕЛ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26"/>
            <a:ext cx="2283198" cy="2542773"/>
          </a:xfrm>
          <a:prstGeom prst="rect">
            <a:avLst/>
          </a:prstGeom>
          <a:ln>
            <a:noFill/>
          </a:ln>
          <a:effectLst/>
          <a:scene3d>
            <a:camera prst="perspective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25" y="937334"/>
            <a:ext cx="7128461" cy="2379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79" y="3402236"/>
            <a:ext cx="2427745" cy="2399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79" y="3430351"/>
            <a:ext cx="4191000" cy="23717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image3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056" y="141444"/>
            <a:ext cx="1531689" cy="71078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38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66257" y="2645228"/>
            <a:ext cx="4811486" cy="1153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Формирование УУД на уроках астрономии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57" y="1182475"/>
            <a:ext cx="2526846" cy="1576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3" y="163729"/>
            <a:ext cx="342900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" y="3578234"/>
            <a:ext cx="2145400" cy="2702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3" y="3885920"/>
            <a:ext cx="3823463" cy="2525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6" y="4043906"/>
            <a:ext cx="1925804" cy="1083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" y="-52807"/>
            <a:ext cx="1999665" cy="19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4512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" y="188695"/>
            <a:ext cx="8858256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45122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122713" y="164973"/>
            <a:ext cx="4996544" cy="715085"/>
          </a:xfrm>
          <a:prstGeom prst="roundRect">
            <a:avLst/>
          </a:prstGeom>
          <a:solidFill>
            <a:srgbClr val="0070C0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ЧЕМУ ДОЛЖНЫ НАУЧИТЬ?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65748" y="1189433"/>
          <a:ext cx="8310473" cy="2849168"/>
        </p:xfrm>
        <a:graphic>
          <a:graphicData uri="http://schemas.openxmlformats.org/drawingml/2006/table">
            <a:tbl>
              <a:tblPr firstRow="1" firstCol="1" bandRow="1"/>
              <a:tblGrid>
                <a:gridCol w="2054718">
                  <a:extLst>
                    <a:ext uri="{9D8B030D-6E8A-4147-A177-3AD203B41FA5}">
                      <a16:colId xmlns="" xmlns:a16="http://schemas.microsoft.com/office/drawing/2014/main" val="4221289271"/>
                    </a:ext>
                  </a:extLst>
                </a:gridCol>
                <a:gridCol w="3588754">
                  <a:extLst>
                    <a:ext uri="{9D8B030D-6E8A-4147-A177-3AD203B41FA5}">
                      <a16:colId xmlns="" xmlns:a16="http://schemas.microsoft.com/office/drawing/2014/main" val="671553311"/>
                    </a:ext>
                  </a:extLst>
                </a:gridCol>
                <a:gridCol w="2667001">
                  <a:extLst>
                    <a:ext uri="{9D8B030D-6E8A-4147-A177-3AD203B41FA5}">
                      <a16:colId xmlns="" xmlns:a16="http://schemas.microsoft.com/office/drawing/2014/main" val="1485943548"/>
                    </a:ext>
                  </a:extLst>
                </a:gridCol>
              </a:tblGrid>
              <a:tr h="814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6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Умения, навыки</a:t>
                      </a:r>
                      <a:endParaRPr lang="ru-RU" sz="16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Формируемые компетенции</a:t>
                      </a:r>
                      <a:endParaRPr lang="ru-RU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06053680"/>
                  </a:ext>
                </a:extLst>
              </a:tr>
              <a:tr h="2035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учащимися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общеучебных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умений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Работать с учебником, составлять таблицы, оформлять наблюдения, формулировать мысли во внутренней и внешней речи, осуществлять самоконтроль, проводить самоанализ и т.д.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Общение, саморазвитие, информационные компетенции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028193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1" y="4136572"/>
            <a:ext cx="4310744" cy="2421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4" y="4243314"/>
            <a:ext cx="2644716" cy="1972769"/>
          </a:xfrm>
          <a:prstGeom prst="rect">
            <a:avLst/>
          </a:prstGeom>
        </p:spPr>
      </p:pic>
      <p:pic>
        <p:nvPicPr>
          <p:cNvPr id="8" name="image2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119" y="132217"/>
            <a:ext cx="818491" cy="747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9585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45122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2122713" y="164973"/>
            <a:ext cx="4996544" cy="715085"/>
          </a:xfrm>
          <a:prstGeom prst="roundRect">
            <a:avLst/>
          </a:prstGeom>
          <a:solidFill>
            <a:srgbClr val="0070C0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ЧЕМУ ДОЛЖНЫ НАУЧИТЬ?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09292" y="1058805"/>
          <a:ext cx="8310473" cy="2108938"/>
        </p:xfrm>
        <a:graphic>
          <a:graphicData uri="http://schemas.openxmlformats.org/drawingml/2006/table">
            <a:tbl>
              <a:tblPr firstRow="1" firstCol="1" bandRow="1"/>
              <a:tblGrid>
                <a:gridCol w="2054718">
                  <a:extLst>
                    <a:ext uri="{9D8B030D-6E8A-4147-A177-3AD203B41FA5}">
                      <a16:colId xmlns="" xmlns:a16="http://schemas.microsoft.com/office/drawing/2014/main" val="4221289271"/>
                    </a:ext>
                  </a:extLst>
                </a:gridCol>
                <a:gridCol w="3588754">
                  <a:extLst>
                    <a:ext uri="{9D8B030D-6E8A-4147-A177-3AD203B41FA5}">
                      <a16:colId xmlns="" xmlns:a16="http://schemas.microsoft.com/office/drawing/2014/main" val="671553311"/>
                    </a:ext>
                  </a:extLst>
                </a:gridCol>
                <a:gridCol w="2667001">
                  <a:extLst>
                    <a:ext uri="{9D8B030D-6E8A-4147-A177-3AD203B41FA5}">
                      <a16:colId xmlns="" xmlns:a16="http://schemas.microsoft.com/office/drawing/2014/main" val="1485943548"/>
                    </a:ext>
                  </a:extLst>
                </a:gridCol>
              </a:tblGrid>
              <a:tr h="814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6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Умения, навыки</a:t>
                      </a:r>
                      <a:endParaRPr lang="ru-RU" sz="16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Формируемые компетенции</a:t>
                      </a:r>
                      <a:endParaRPr lang="ru-RU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06053680"/>
                  </a:ext>
                </a:extLst>
              </a:tr>
              <a:tr h="1294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учащимися специальных умений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Усвоение фактического материала по предмету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компетенции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0281931"/>
                  </a:ext>
                </a:extLst>
              </a:tr>
            </a:tbl>
          </a:graphicData>
        </a:graphic>
      </p:graphicFrame>
      <p:pic>
        <p:nvPicPr>
          <p:cNvPr id="12" name="image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119" y="132217"/>
            <a:ext cx="818491" cy="7478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509292" y="3167743"/>
          <a:ext cx="8310473" cy="1632858"/>
        </p:xfrm>
        <a:graphic>
          <a:graphicData uri="http://schemas.openxmlformats.org/drawingml/2006/table">
            <a:tbl>
              <a:tblPr firstRow="1" firstCol="1" bandRow="1"/>
              <a:tblGrid>
                <a:gridCol w="2070623">
                  <a:extLst>
                    <a:ext uri="{9D8B030D-6E8A-4147-A177-3AD203B41FA5}">
                      <a16:colId xmlns="" xmlns:a16="http://schemas.microsoft.com/office/drawing/2014/main" val="2129069068"/>
                    </a:ext>
                  </a:extLst>
                </a:gridCol>
                <a:gridCol w="3570515">
                  <a:extLst>
                    <a:ext uri="{9D8B030D-6E8A-4147-A177-3AD203B41FA5}">
                      <a16:colId xmlns="" xmlns:a16="http://schemas.microsoft.com/office/drawing/2014/main" val="4024353367"/>
                    </a:ext>
                  </a:extLst>
                </a:gridCol>
                <a:gridCol w="2669335">
                  <a:extLst>
                    <a:ext uri="{9D8B030D-6E8A-4147-A177-3AD203B41FA5}">
                      <a16:colId xmlns="" xmlns:a16="http://schemas.microsoft.com/office/drawing/2014/main" val="1574949212"/>
                    </a:ext>
                  </a:extLst>
                </a:gridCol>
              </a:tblGrid>
              <a:tr h="163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учащимися интеллектуальных умений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Анализировать, сравнивать, обобщать, и т.д.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проблем, саморазвитие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2214764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84" y="4791246"/>
            <a:ext cx="3149374" cy="17809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09" y="4430094"/>
            <a:ext cx="2192156" cy="21421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9" y="4524271"/>
            <a:ext cx="2137870" cy="19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5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45122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122713" y="164973"/>
            <a:ext cx="4996544" cy="715085"/>
          </a:xfrm>
          <a:prstGeom prst="roundRect">
            <a:avLst/>
          </a:prstGeom>
          <a:solidFill>
            <a:srgbClr val="0070C0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ЧЕМУ ДОЛЖНЫ НАУЧИТЬ?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65748" y="1189433"/>
          <a:ext cx="8310473" cy="2849168"/>
        </p:xfrm>
        <a:graphic>
          <a:graphicData uri="http://schemas.openxmlformats.org/drawingml/2006/table">
            <a:tbl>
              <a:tblPr firstRow="1" firstCol="1" bandRow="1"/>
              <a:tblGrid>
                <a:gridCol w="2054718">
                  <a:extLst>
                    <a:ext uri="{9D8B030D-6E8A-4147-A177-3AD203B41FA5}">
                      <a16:colId xmlns="" xmlns:a16="http://schemas.microsoft.com/office/drawing/2014/main" val="4221289271"/>
                    </a:ext>
                  </a:extLst>
                </a:gridCol>
                <a:gridCol w="3588754">
                  <a:extLst>
                    <a:ext uri="{9D8B030D-6E8A-4147-A177-3AD203B41FA5}">
                      <a16:colId xmlns="" xmlns:a16="http://schemas.microsoft.com/office/drawing/2014/main" val="671553311"/>
                    </a:ext>
                  </a:extLst>
                </a:gridCol>
                <a:gridCol w="2667001">
                  <a:extLst>
                    <a:ext uri="{9D8B030D-6E8A-4147-A177-3AD203B41FA5}">
                      <a16:colId xmlns="" xmlns:a16="http://schemas.microsoft.com/office/drawing/2014/main" val="1485943548"/>
                    </a:ext>
                  </a:extLst>
                </a:gridCol>
              </a:tblGrid>
              <a:tr h="814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6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Умения, навыки</a:t>
                      </a:r>
                      <a:endParaRPr lang="ru-RU" sz="16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Формируемые компетенции</a:t>
                      </a:r>
                      <a:endParaRPr lang="ru-RU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06053680"/>
                  </a:ext>
                </a:extLst>
              </a:tr>
              <a:tr h="20351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учащимися исследовательских знаний и умений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проблемы, формулировать гипотезы, планировать эксперимент в соответствии с гипотезой, интегрировать данные, делать выводы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проблем, саморазвитие, сотрудничество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0281931"/>
                  </a:ext>
                </a:extLst>
              </a:tr>
            </a:tbl>
          </a:graphicData>
        </a:graphic>
      </p:graphicFrame>
      <p:pic>
        <p:nvPicPr>
          <p:cNvPr id="6" name="image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119" y="132217"/>
            <a:ext cx="818491" cy="74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6" y="4191263"/>
            <a:ext cx="3885714" cy="2380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00" y="4201997"/>
            <a:ext cx="2857500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4124436"/>
            <a:ext cx="2936240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56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45122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774371" y="185058"/>
            <a:ext cx="5595257" cy="76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ПРЕДМЕТНЫЕ КОМПЕТЕНЦИИ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38543" y="1012673"/>
            <a:ext cx="7866911" cy="5266834"/>
            <a:chOff x="297375" y="1052697"/>
            <a:chExt cx="7866911" cy="526683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75" y="1055915"/>
              <a:ext cx="3926281" cy="524765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656" y="1052697"/>
              <a:ext cx="3940630" cy="5266834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95943" y="1028632"/>
            <a:ext cx="1992085" cy="7075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Основной текст параграфа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66257" y="1719943"/>
            <a:ext cx="576943" cy="41365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091665" y="1083197"/>
            <a:ext cx="2383971" cy="653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Комментарии к основному тексту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926771" y="1409700"/>
            <a:ext cx="1164894" cy="94161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0" idx="2"/>
          </p:cNvCxnSpPr>
          <p:nvPr/>
        </p:nvCxnSpPr>
        <p:spPr>
          <a:xfrm flipH="1">
            <a:off x="2793979" y="1736203"/>
            <a:ext cx="1489672" cy="233505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788229" y="5649686"/>
            <a:ext cx="2873828" cy="695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Задачи для отработки полученных знаний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9" name="Прямая со стрелкой 18"/>
          <p:cNvCxnSpPr>
            <a:stCxn id="17" idx="0"/>
          </p:cNvCxnSpPr>
          <p:nvPr/>
        </p:nvCxnSpPr>
        <p:spPr>
          <a:xfrm flipV="1">
            <a:off x="5225143" y="3298371"/>
            <a:ext cx="1807028" cy="235131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856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45122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284514" y="174171"/>
            <a:ext cx="6574971" cy="76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МЕТАПРЕДМЕТНЫЕ КОМПЕТЕНЦИИ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" y="1135551"/>
            <a:ext cx="4039626" cy="170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50" y="1135551"/>
            <a:ext cx="3823180" cy="46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" y="3236216"/>
            <a:ext cx="4354664" cy="252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3837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582" y="3290231"/>
            <a:ext cx="2996952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116632"/>
            <a:ext cx="3034888" cy="2996952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051720" y="2348880"/>
            <a:ext cx="5256584" cy="21602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ТЕХНОЛОГИЧЕСКИЕ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КАРТЫ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66" y="351403"/>
            <a:ext cx="4142234" cy="1997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4" y="362934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6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2465"/>
            <a:ext cx="3590803" cy="2693102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74839" y="253227"/>
            <a:ext cx="6218369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ТЕХНОЛОГИЧЕСКАЯ КАРТА УРОКА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51922"/>
            <a:ext cx="3721260" cy="2296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61" y="1771845"/>
            <a:ext cx="3938115" cy="2953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624" y="5137582"/>
            <a:ext cx="8566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Одна из форм конспекта уроков, позволяющая учителю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сэкономить время на написание конспекта урока и позволяющая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Больше времени уделить творческой составляющей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59732" y="332656"/>
            <a:ext cx="48245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ПРАВИЛА СОСТАВЛЕНИЯ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393536"/>
            <a:ext cx="773718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1. Организационный момент;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2. Проверка домашнего задания;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3. Актуализация субъективного опыта учащихся;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4. Изучение новых знаний и способов деятельности;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5. Первичная проверка понимания изученного;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6. Закрепление пройденного материала;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7. Применение изученного материала;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8. Обобщение и систематизация,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9. Контроль и самоконтроль,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10.Коррекция;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11.Домашнее задание;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12.Подведение итогов учебного занятия;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13.Рефлексия.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24" y="147088"/>
            <a:ext cx="2057776" cy="2057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580"/>
            <a:ext cx="1451992" cy="10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4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481095" y="159510"/>
            <a:ext cx="6358106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ЗВЁЗДЫ И СОЛНЕЧНАЯ СИСТЕМА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56" y="992787"/>
            <a:ext cx="6486525" cy="238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56" y="3510152"/>
            <a:ext cx="6610350" cy="137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33" y="4927170"/>
            <a:ext cx="2529639" cy="1219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5" y="1441351"/>
            <a:ext cx="1353604" cy="13536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2" y="3303521"/>
            <a:ext cx="1446066" cy="1427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86" y="2821343"/>
            <a:ext cx="1026695" cy="10266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953103"/>
            <a:ext cx="4038098" cy="1234915"/>
          </a:xfrm>
          <a:prstGeom prst="rect">
            <a:avLst/>
          </a:prstGeom>
        </p:spPr>
      </p:pic>
      <p:pic>
        <p:nvPicPr>
          <p:cNvPr id="12" name="image3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6952" y="32276"/>
            <a:ext cx="1888722" cy="87646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99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35" y="4007638"/>
            <a:ext cx="1729973" cy="2492896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188640"/>
            <a:ext cx="4896544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ОБЯЗАТЕЛЬНЫЕ ЭТАПЫ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556792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-   Этап организации учебного занятия;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-   Этап подготовки учащихся к активной основной учебно-познавательной деятельности;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Основной этап (этап изучения новых знаний и способов деятельности);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Этап подведения итогов учебного занятия;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Рефлексия.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50185"/>
            <a:ext cx="1930524" cy="19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59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7200800" cy="86409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ЭТАП ОРГАНИЗАЦИИ УЧЕБНОГО ЗАНЯТИЯ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4076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Начать этот этап целесообразно с фронтальной проверки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наличия домашнего задания у всех учеников с целью определения тех, кто его не выполнил, и организации выполнения этими учениками хотя бы части домашнего задания.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0927"/>
            <a:ext cx="8352928" cy="33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8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208912" cy="11037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Этап подготовки учащихся к активной основной учебно-познавательной деятельности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7082" y="1769040"/>
            <a:ext cx="5489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Мотивация к изучению нового материала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Сообщение темы урока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Актуализация знаний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4" y="3284984"/>
            <a:ext cx="2339752" cy="2474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84984"/>
            <a:ext cx="2843598" cy="2843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77" y="3520920"/>
            <a:ext cx="2962275" cy="237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58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01602"/>
            <a:ext cx="3099742" cy="3099742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95736" y="242392"/>
            <a:ext cx="4752528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ОСНОВНОЙ ЭТАП УРОКА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237" y="1331476"/>
            <a:ext cx="870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Зависит от учебных целей, что в свою очередь определяет тип урока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146" y="2222866"/>
            <a:ext cx="2448272" cy="4680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Урок-лекция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64088" y="2060848"/>
            <a:ext cx="3456384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 закрепления изученного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3249842"/>
            <a:ext cx="2448272" cy="46805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Урок-практикум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00092" y="3050958"/>
            <a:ext cx="3384376" cy="88209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 обобщения и систематизации знаний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1354" y="4193536"/>
            <a:ext cx="2720652" cy="4680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Урок-исследование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5195633"/>
            <a:ext cx="2448272" cy="46805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Урок-зачёт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36096" y="4193536"/>
            <a:ext cx="3384376" cy="90275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Урок проверки и коррекции знаний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73030" y="5265204"/>
            <a:ext cx="3276364" cy="84195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Комбинированный урок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63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835696" y="260648"/>
            <a:ext cx="5472608" cy="7920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ЗАКРЕПЛЕНИЕ ЗНАНИЙ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3528" y="1556792"/>
            <a:ext cx="2736304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Решение задач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107318" y="3645024"/>
            <a:ext cx="4143350" cy="10081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Самостоятельная работа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25194" y="1556792"/>
            <a:ext cx="3384376" cy="10081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Групповая работа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43525" y="3645024"/>
            <a:ext cx="2747714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Игровая работа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0803"/>
            <a:ext cx="2954306" cy="42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00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6866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537" y="332656"/>
            <a:ext cx="7200800" cy="7200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ПРИМЕР ТЕХНОЛОГИЧЕСКОЙ КАРТЫ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4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32015" y="1676400"/>
            <a:ext cx="8479970" cy="21989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«Как применить на уроках?»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Или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«Конструируем уроки вместе»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93" y="63419"/>
            <a:ext cx="1956707" cy="1846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3875314"/>
            <a:ext cx="3020785" cy="2496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8" y="3863027"/>
            <a:ext cx="2139044" cy="2613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1" y="216313"/>
            <a:ext cx="2042489" cy="130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94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УРОК ПО АСТРОНОМИИ С ПРИМЕНЕНИЕМ МИНИ ПРОЕКТОВ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43313" y="1666148"/>
            <a:ext cx="6325603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ТЕМА УРОКА: «Небесные координаты»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95138" y="2536320"/>
            <a:ext cx="7423485" cy="269917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Образовательные цели урока: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сформировать умения учащихся находить и определять основные плоскости, линии, точки небесной сферы;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сформировать умения учащихся определять горизонтальные координаты космических, небесных объектов, основных точек небесной сферы;</a:t>
            </a:r>
            <a:endParaRPr kumimoji="0" lang="ru-RU" sz="2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сформировать умения учащихся по картам звездного атласа определять экваториальные координаты звезд.</a:t>
            </a:r>
          </a:p>
        </p:txBody>
      </p:sp>
      <p:pic>
        <p:nvPicPr>
          <p:cNvPr id="8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74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129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ru-RU" sz="1129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4693" y="212560"/>
            <a:ext cx="8698833" cy="114300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УРОК ПО АСТРОНОМИИ С ПРИМЕНЕНИЕМ МИНИ ПРОЕКТОВ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4693" y="1897949"/>
            <a:ext cx="7423485" cy="208623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Развивающие цели урока: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способствовать развитию мышления,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способствовать развитию навыков самостоятельного поиска информации,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способствовать развитию навыков интерпретации материала;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развитие взглядов уч-ся на мироздание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59499" y="4439658"/>
            <a:ext cx="5204027" cy="86037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Воспитательные цели урока:</a:t>
            </a:r>
          </a:p>
          <a:p>
            <a:pPr marL="342900" marR="0" lvl="0" indent="-34290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воспитывать интерес к предмету.</a:t>
            </a: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74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82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84111" y="6386428"/>
            <a:ext cx="278693" cy="304983"/>
          </a:xfrm>
        </p:spPr>
        <p:txBody>
          <a:bodyPr/>
          <a:lstStyle/>
          <a:p>
            <a:pPr marL="0" marR="0" lvl="0" indent="0" algn="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2583" y="251844"/>
            <a:ext cx="8698833" cy="114300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УРОК ПО АСТРОНОМИИ С ПРИМЕНЕНИЕМ МИНИ ПРОЕКТОВ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23937" y="1598047"/>
            <a:ext cx="3096126" cy="69011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ПЛАН УРОКА: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2296" y="2468562"/>
            <a:ext cx="3874168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1. Организационный этап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93106" y="3022466"/>
            <a:ext cx="3541294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2. Мотивационный этап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2295" y="3683095"/>
            <a:ext cx="4656221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3. Изучение нового материала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93107" y="4310679"/>
            <a:ext cx="2410326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4. Презентация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2294" y="4949063"/>
            <a:ext cx="2201780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5. Рефлексия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93107" y="5502967"/>
            <a:ext cx="3384883" cy="5539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6. Домашнее задание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884823" y="2495287"/>
            <a:ext cx="2785308" cy="439089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Постановка проблемы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22583" y="3160776"/>
            <a:ext cx="2157663" cy="439089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Работа в группах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884823" y="3748431"/>
            <a:ext cx="3936335" cy="439089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Получение конечного продукта</a:t>
            </a: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22583" y="4377311"/>
            <a:ext cx="2739190" cy="439089"/>
          </a:xfrm>
          <a:prstGeom prst="wedgeRectCallout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Оценка деятельности</a:t>
            </a:r>
          </a:p>
        </p:txBody>
      </p:sp>
      <p:pic>
        <p:nvPicPr>
          <p:cNvPr id="17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74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3771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17979" y="176394"/>
            <a:ext cx="8908039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МЕТОДЫ АСТРОНОМИЧЕСКИХ ИССЛЕДОВАНИЙ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3" y="1156786"/>
            <a:ext cx="7095176" cy="2344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26" y="3072450"/>
            <a:ext cx="2100375" cy="32307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" y="3365432"/>
            <a:ext cx="5161547" cy="2903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97150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84111" y="6386428"/>
            <a:ext cx="278693" cy="304983"/>
          </a:xfrm>
        </p:spPr>
        <p:txBody>
          <a:bodyPr/>
          <a:lstStyle/>
          <a:p>
            <a:pPr marL="0" marR="0" lvl="0" indent="0" algn="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2583" y="105744"/>
            <a:ext cx="8698833" cy="56586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УРОК ПО АСТРОНОМИИ С ПРИМЕНЕНИЕМ МИНИ ПРОЕКТОВ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7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74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grpSp>
        <p:nvGrpSpPr>
          <p:cNvPr id="18" name="Группа 17"/>
          <p:cNvGrpSpPr/>
          <p:nvPr/>
        </p:nvGrpSpPr>
        <p:grpSpPr>
          <a:xfrm>
            <a:off x="222582" y="680604"/>
            <a:ext cx="8698833" cy="5696831"/>
            <a:chOff x="222583" y="790519"/>
            <a:chExt cx="8300932" cy="55869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3" y="790747"/>
              <a:ext cx="4120817" cy="550785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1" y="790519"/>
              <a:ext cx="4180114" cy="5586916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3712028" y="827313"/>
            <a:ext cx="3309257" cy="118654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Темы мини-проектов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можно взять из рубрики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«Вы узнаете»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21" name="Прямая со стрелкой 20"/>
          <p:cNvCxnSpPr>
            <a:stCxn id="19" idx="1"/>
          </p:cNvCxnSpPr>
          <p:nvPr/>
        </p:nvCxnSpPr>
        <p:spPr>
          <a:xfrm flipH="1">
            <a:off x="1839686" y="1420585"/>
            <a:ext cx="1872342" cy="255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050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45212" y="1289439"/>
            <a:ext cx="3517188" cy="62048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Небесный меридиан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2583" y="4654579"/>
            <a:ext cx="3254828" cy="62048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Небесный экватор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84111" y="6386428"/>
            <a:ext cx="278693" cy="304983"/>
          </a:xfrm>
        </p:spPr>
        <p:txBody>
          <a:bodyPr/>
          <a:lstStyle/>
          <a:p>
            <a:pPr marL="0" marR="0" lvl="0" indent="0" algn="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2583" y="105744"/>
            <a:ext cx="8698833" cy="56586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УРОК ПО АСТРОНОМИИ С ПРИМЕНЕНИЕМ МИНИ ПРОЕКТОВ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7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74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" name="Овал 1"/>
          <p:cNvSpPr/>
          <p:nvPr/>
        </p:nvSpPr>
        <p:spPr>
          <a:xfrm>
            <a:off x="3049680" y="2291654"/>
            <a:ext cx="2601686" cy="19485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НЕБЕСНЫЕ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КООРДИНАТЫ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1999" y="1194691"/>
            <a:ext cx="4570897" cy="81175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Что называется экваториальной системой координат? Как её построить?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50523" y="4558947"/>
            <a:ext cx="4570897" cy="81175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Что называется горизонтальной системой координат? Как её построить?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2" y="2197779"/>
            <a:ext cx="2275117" cy="2168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64" y="2235861"/>
            <a:ext cx="2092779" cy="20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9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208912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УРОК НА ТЕМУ: «ДВИЖЕНИЕ ЛУНЫ И ЗАТМЕНИЯ»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81943"/>
            <a:ext cx="202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Цели урока: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847" y="1805920"/>
            <a:ext cx="87983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Образовательная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сформировать у учащихся понятие о синодическом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и сидерическом месяце; актуализировать знания о солнечном и лунном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затмениях; ввести понятие фазы Луны; ввести понятие полного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солнечного затмения; ввести понятие кольцеобразного затмения;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объяснить, как предсказать солнечное или лунное затмение.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29697"/>
            <a:ext cx="8676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Развивающая: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развитие логического мышления путём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систематизации фактов, развитие наблюдательности, формирование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мировоззрения, развитие познавательной активности, умений делать выводы, применять полученные знания для объяснения явлений.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675837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Воспитательная: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развитие коммуникационных компетенций,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развивать умение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говорить и слушать других, содействовать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формированию мировоззренческой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идеи познаваемости явлений и свойств окружающего мира</a:t>
            </a:r>
          </a:p>
        </p:txBody>
      </p:sp>
    </p:spTree>
    <p:extLst>
      <p:ext uri="{BB962C8B-B14F-4D97-AF65-F5344CB8AC3E}">
        <p14:creationId xmlns:p14="http://schemas.microsoft.com/office/powerpoint/2010/main" val="1155495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598714" y="1055915"/>
            <a:ext cx="4374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2: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Мотивационный этап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0648"/>
            <a:ext cx="8208912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УРОК НА ТЕМУ: «ДВИЖЕНИЕ ЛУНЫ И ЗАТМЕНИЯ»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123340" cy="159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602227" y="3350079"/>
            <a:ext cx="1273629" cy="1251857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875856" y="4601936"/>
            <a:ext cx="4800600" cy="92528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8 стр.24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176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08912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УРОК НА ТЕМУ: «ДВИЖЕНИЕ ЛУНЫ И ЗАТМЕНИЯ»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830" y="1280327"/>
            <a:ext cx="5558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3: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Изучение нового материала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0755" y="1741992"/>
            <a:ext cx="3942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Материал, изложенный в учебнике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можно взять за основу лекции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2" y="2708920"/>
            <a:ext cx="2978150" cy="262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43" y="2448067"/>
            <a:ext cx="2727033" cy="364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932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718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598714" y="1055915"/>
            <a:ext cx="6997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Закрепление изученного материала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14" y="1517580"/>
            <a:ext cx="6108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Для закрепления материала можно использовать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вопросы из рубрики «Вопросы и задания»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5658" y="3891286"/>
            <a:ext cx="3875314" cy="816428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стр.27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60648"/>
            <a:ext cx="8208912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УРОК НА ТЕМУ: «ДВИЖЕНИЕ ЛУНЫ И ЗАТМЕНИЯ»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2" y="2577629"/>
            <a:ext cx="4184238" cy="250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53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 «СИСТЕМА МИРА»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457" y="1164771"/>
            <a:ext cx="378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1: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Постановка цели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685" y="1800608"/>
            <a:ext cx="2503714" cy="2242527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4018605" y="3300122"/>
            <a:ext cx="4698798" cy="1624358"/>
            <a:chOff x="4018605" y="2818557"/>
            <a:chExt cx="4698798" cy="162435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8605" y="2818557"/>
              <a:ext cx="4646423" cy="103498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8605" y="3843068"/>
              <a:ext cx="4698798" cy="599847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108856" y="4924335"/>
            <a:ext cx="3679371" cy="85997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Методические рекомендации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стр.30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>
            <a:stCxn id="14" idx="0"/>
          </p:cNvCxnSpPr>
          <p:nvPr/>
        </p:nvCxnSpPr>
        <p:spPr>
          <a:xfrm flipV="1">
            <a:off x="1948542" y="4043135"/>
            <a:ext cx="2177144" cy="8812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278086" y="1626436"/>
            <a:ext cx="4049485" cy="7466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Учебник параграф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стр.34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>
            <a:stCxn id="17" idx="1"/>
          </p:cNvCxnSpPr>
          <p:nvPr/>
        </p:nvCxnSpPr>
        <p:spPr>
          <a:xfrm flipH="1">
            <a:off x="3037114" y="1999761"/>
            <a:ext cx="1240972" cy="51483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790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 «СИСТЕМА МИРА»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642" y="1301592"/>
            <a:ext cx="888871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Цели урока: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Образовательная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повторить и конкретизировать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понятие «модель системы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Мира»; объяснить как наукой доказывается обращение Земли вокруг Солнца;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ввести понятия «парсек»; «синодический период»; «звёздный период»;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«горизонтальный параллакс»; «угловые размеры светил».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Развивающая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развитие логического мышления путём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систематизации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фактов, развитие наблюдательности, формирование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мировоззрения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развитие познавательной активности,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умений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делать выводы,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применять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полученные знания для объяснения явлений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Воспитательная: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развитие коммуникационных компетенций, развивать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умение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говорить и слушать других, содействовать формированию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мировоззренческой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идеи познаваемости явлений и свойств окружающего мира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«СИСТЕМА МИРА»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4374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2: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Мотивационный этап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3" y="1818662"/>
            <a:ext cx="6760029" cy="175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351314" y="3363686"/>
            <a:ext cx="1273629" cy="1251857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624943" y="4615543"/>
            <a:ext cx="4800600" cy="92528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8 стр.34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33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 «СИСТЕМА МИРА»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753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3: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Изучение нового материала (Вариант № 1)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1171" y="1517580"/>
            <a:ext cx="3942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Материал, изложенный в учебнике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можно взять за основу лекции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669" y="2237446"/>
            <a:ext cx="4002032" cy="271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4277" y="2237446"/>
            <a:ext cx="4014224" cy="240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34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003724" y="139820"/>
            <a:ext cx="7015070" cy="68513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ctr" defTabSz="1300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Helvetica"/>
              </a:rPr>
              <a:t>СТРОЕНИЕ И ЭВОЛЮЦИЯ ВСЕЛЕННОЙ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04" y="926181"/>
            <a:ext cx="6648450" cy="3152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1" y="4078956"/>
            <a:ext cx="3838073" cy="215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03" y="4581313"/>
            <a:ext cx="2625227" cy="155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75" y="3294859"/>
            <a:ext cx="1878519" cy="294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3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743" y="49720"/>
            <a:ext cx="1888722" cy="87646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969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«СИСТЕМА МИРА»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753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3: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Изучение нового материала (Вариант №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2857" y="1691753"/>
            <a:ext cx="587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Материал, можно использовать при работе в группах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741" y="2235258"/>
            <a:ext cx="3570516" cy="5334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Вопросы для групп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8713" y="3396219"/>
            <a:ext cx="2188027" cy="5551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Группа 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77985" y="3396219"/>
            <a:ext cx="2188027" cy="55517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Группа 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57257" y="3396219"/>
            <a:ext cx="2188027" cy="5551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Группа 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655" y="4041845"/>
            <a:ext cx="2976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 собой представляет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гелиоцентрическая система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мира?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3802" y="4041845"/>
            <a:ext cx="279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 собой представляет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геоцентрическая система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мира? Почему оказалось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неверной?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2152" y="4045090"/>
            <a:ext cx="31579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 называется годичным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гелиоцентрическим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параллаксом? Для чего нужна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данная астрономическая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величина?</a:t>
            </a:r>
          </a:p>
        </p:txBody>
      </p:sp>
    </p:spTree>
    <p:extLst>
      <p:ext uri="{BB962C8B-B14F-4D97-AF65-F5344CB8AC3E}">
        <p14:creationId xmlns:p14="http://schemas.microsoft.com/office/powerpoint/2010/main" val="2151208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«СИСТЕМА МИРА»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6997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Закрепление изученного материала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714" y="1517580"/>
            <a:ext cx="6108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Для закрепления материала можно использовать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вопросы из рубрики «Вопросы и задания»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31" y="2456751"/>
            <a:ext cx="3813269" cy="328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85658" y="3891286"/>
            <a:ext cx="3875314" cy="8164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стр.39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50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«ЗАКОНЫ КЕПЛЕРА»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57" y="1164771"/>
            <a:ext cx="378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1: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Постановка цели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744" y="1909465"/>
            <a:ext cx="2221997" cy="1849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61657" y="1909465"/>
            <a:ext cx="4049485" cy="7466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Учебник параграф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стр.40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>
            <a:stCxn id="6" idx="1"/>
            <a:endCxn id="2" idx="3"/>
          </p:cNvCxnSpPr>
          <p:nvPr/>
        </p:nvCxnSpPr>
        <p:spPr>
          <a:xfrm flipH="1">
            <a:off x="2754741" y="2282790"/>
            <a:ext cx="706916" cy="551648"/>
          </a:xfrm>
          <a:prstGeom prst="line">
            <a:avLst/>
          </a:prstGeom>
          <a:ln w="63500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3597623"/>
            <a:ext cx="546735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8856" y="4924335"/>
            <a:ext cx="3679371" cy="85997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Методические рекомендации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стр.24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>
            <a:stCxn id="10" idx="0"/>
          </p:cNvCxnSpPr>
          <p:nvPr/>
        </p:nvCxnSpPr>
        <p:spPr>
          <a:xfrm flipV="1">
            <a:off x="1948542" y="4043135"/>
            <a:ext cx="2177144" cy="8812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97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«ЗАКОНЫ КЕПЛЕРА»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42" y="1301592"/>
            <a:ext cx="884069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Цели урока: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Образовательная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ввести законы Кеплера, как основные законы движения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планет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; сформировать навык решения задач, на применение законов Кеплера;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сформировать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навык решения задач на расчёт масс космических объектов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законам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Кеплера.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Развивающая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развитие логического мышления путём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систематизации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фактов, развитие наблюдательности, формирование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мировоззрения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развитие познавательной активности,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умений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делать выводы,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применять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полученные знания для объяснения явлений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Воспитательная: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развитие коммуникационных компетенций, развивать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умение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говорить и слушать других, содействовать формированию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мировоззренческой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идеи познаваемости явлений и свойств окружающего мира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 «ЗАКОНЫ КЕПЛЕРА»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4374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2: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Мотивационный этап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57" y="1517468"/>
            <a:ext cx="6228158" cy="303824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351314" y="3363686"/>
            <a:ext cx="1273629" cy="1251857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624943" y="4615543"/>
            <a:ext cx="4800600" cy="92528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стр.40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29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«ЗАКОНЫ КЕПЛЕРА»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6713" y="1001486"/>
            <a:ext cx="53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3: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Изучение нового материала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86" y="1582895"/>
            <a:ext cx="4050800" cy="2417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653" y="1582895"/>
            <a:ext cx="3953264" cy="4014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86" y="4422670"/>
            <a:ext cx="4582885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Материал, изложенный в учебнике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можно взять за основу лекции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3170999"/>
            <a:ext cx="1383647" cy="25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57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«ЗАКОНЫ КЕПЛЕРА»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0" y="999749"/>
            <a:ext cx="4890520" cy="295174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324596" y="999749"/>
            <a:ext cx="2362092" cy="4501672"/>
            <a:chOff x="6324596" y="999749"/>
            <a:chExt cx="2362092" cy="450167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596" y="999749"/>
              <a:ext cx="2362092" cy="157253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596" y="2572287"/>
              <a:ext cx="2319533" cy="2929134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291080" y="5148943"/>
            <a:ext cx="4800600" cy="92528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стр.40-41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>
            <a:stCxn id="7" idx="0"/>
            <a:endCxn id="2" idx="2"/>
          </p:cNvCxnSpPr>
          <p:nvPr/>
        </p:nvCxnSpPr>
        <p:spPr>
          <a:xfrm flipV="1">
            <a:off x="2691380" y="3951495"/>
            <a:ext cx="44960" cy="119744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7" idx="0"/>
          </p:cNvCxnSpPr>
          <p:nvPr/>
        </p:nvCxnSpPr>
        <p:spPr>
          <a:xfrm flipV="1">
            <a:off x="2691380" y="3303782"/>
            <a:ext cx="3633216" cy="184516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640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«ЗАКОНЫ КЕПЛЕРА»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6997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Закрепление изученного материала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714" y="1517580"/>
            <a:ext cx="6458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Для закрепления материала можно использовать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вопросы из рубрики «Вопросы и задания», «Задача»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" y="2313660"/>
            <a:ext cx="3037115" cy="2716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14" y="2313660"/>
            <a:ext cx="2873829" cy="27022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34343" y="5329483"/>
            <a:ext cx="3875314" cy="8164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параграф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стр.41,43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88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220685" y="119742"/>
            <a:ext cx="470263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УРОК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«ЗАКОНЫ КЕПЛЕРА»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714" y="105591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5: Домашнее задание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714" y="1517580"/>
            <a:ext cx="7343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Для домашнего задания можно использовать рубрику «Мои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строномические исследования»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64" y="2225466"/>
            <a:ext cx="2844441" cy="402039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874243" y="2861304"/>
            <a:ext cx="2906486" cy="18941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учебнике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параграф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стр.41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2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457" y="1917020"/>
            <a:ext cx="5758543" cy="2387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Impact" panose="020B0806030902050204" pitchFamily="34" charset="0"/>
              </a:rPr>
              <a:t>Урок по астрономии </a:t>
            </a:r>
            <a:br>
              <a:rPr lang="ru-RU" sz="3600" dirty="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на тему:</a:t>
            </a:r>
            <a:br>
              <a:rPr lang="ru-RU" sz="3600" dirty="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Impact" panose="020B0806030902050204" pitchFamily="34" charset="0"/>
              </a:rPr>
              <a:t>«Основные характеристики звёзд»</a:t>
            </a:r>
            <a:endParaRPr lang="ru-RU" sz="36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79" y="374250"/>
            <a:ext cx="3322327" cy="1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4572000" y="302578"/>
            <a:ext cx="4371792" cy="5890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80147" tIns="40074" rIns="80147" bIns="4007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государственный образовательный стандарт (ФГОС) основного общего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Утверждён приказом Минобрнауки России от 17 декабря 2010 г. № 1897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Зарегистрирован Минюстом России от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01 февраля 2011г. № 19644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t="15091" r="50733" b="8684"/>
          <a:stretch/>
        </p:blipFill>
        <p:spPr bwMode="auto">
          <a:xfrm>
            <a:off x="237084" y="298552"/>
            <a:ext cx="4190763" cy="5862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45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994534" y="102870"/>
            <a:ext cx="5154930" cy="65151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ИСПОЛЬЗУЕМЫЕ РЕСУРСЫ</a:t>
            </a:r>
            <a:endParaRPr lang="ru-RU" sz="36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5" y="925830"/>
            <a:ext cx="2752848" cy="36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38" y="925830"/>
            <a:ext cx="2472992" cy="367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nkonovalova\Desktop\Крым2017\Обложки\EGE_Fisica_praktyca_cover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68" y="925830"/>
            <a:ext cx="2848811" cy="36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6165" y="4766310"/>
            <a:ext cx="2752848" cy="7200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Параграф 22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29468" y="4779372"/>
            <a:ext cx="2848811" cy="70702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Задание</a:t>
            </a:r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 24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53838" y="4779373"/>
            <a:ext cx="2472992" cy="70702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Страница 19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748642" y="108857"/>
            <a:ext cx="3646714" cy="69668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ПЛАН УРОКА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114" y="1066803"/>
            <a:ext cx="551657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Организационный этап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114" y="1923368"/>
            <a:ext cx="664534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Проверка домашнего задания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13" y="2779933"/>
            <a:ext cx="6393802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Изучение нового материала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114" y="3636498"/>
            <a:ext cx="7951600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Закрепление изученного материала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113" y="4493063"/>
            <a:ext cx="4477572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Домашнее задание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364229" y="97971"/>
            <a:ext cx="6415539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ПРОВЕРКА ДОМАШНЕГО ЗАДАНИЯ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637" y="859971"/>
            <a:ext cx="7455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Заполните таблицу с основными характеристиками Солнца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128" y="1260081"/>
            <a:ext cx="4648200" cy="2733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637" y="3993756"/>
            <a:ext cx="82806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Определите массу Солнца, если Земля обращается вокруг Солнца 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асстоянии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=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а.е. с периодом 1 год. Орбиту Земли считайте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круговой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637" y="5072288"/>
            <a:ext cx="8292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Звезда Ригель из созвездия Орион излучает света примерно в 60 тыс.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 больше, чем наше Солнце. Объясните, почему Солнце выглядит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ярче, чем Ригель.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373084" y="97972"/>
            <a:ext cx="4397829" cy="7075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СЕГОДНЯ НА УРОКЕ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16" y="968825"/>
            <a:ext cx="729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Каковы основные звёздные характеристики звёзд?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16" y="1430490"/>
            <a:ext cx="8341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Что лежит в основе спектральной классификации звёзд?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516" y="1892155"/>
            <a:ext cx="8693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представляет собой диаграмма «Спектральный класс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ветимость звёзд»?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516" y="2723152"/>
            <a:ext cx="760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Какова связь между массой и светимостью звезды?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6725" y="3351821"/>
            <a:ext cx="2710545" cy="762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ВСПОМНИТЕ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516" y="4280825"/>
            <a:ext cx="4951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Каков источник энергии Солнца?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516" y="4748164"/>
            <a:ext cx="39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Каково строение Солнца?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/>
      <p:bldP spid="10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55370" y="76200"/>
            <a:ext cx="4833257" cy="5551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ТЕМПЕРАТУРА И ЦВЕТ ЗВЁЗД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77" y="1388610"/>
            <a:ext cx="6265240" cy="625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548" y="831354"/>
            <a:ext cx="7354899" cy="461665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Связь между звёздной величиной и освещённостью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59" y="2109449"/>
            <a:ext cx="75342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94" y="144236"/>
            <a:ext cx="5038725" cy="369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277" y="3839936"/>
            <a:ext cx="482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Спектральная классификация звёзд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404" y="144236"/>
            <a:ext cx="34194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702127" y="163286"/>
            <a:ext cx="7739743" cy="65314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ДИАГРАММА ГЕРЦШПРУНГА-РЕССЕЛА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4" y="893992"/>
            <a:ext cx="3839255" cy="5323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99" y="934732"/>
            <a:ext cx="5010150" cy="1619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99" y="2485426"/>
            <a:ext cx="5010150" cy="45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9" y="2972181"/>
            <a:ext cx="50387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219199" y="97971"/>
            <a:ext cx="6705600" cy="762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ДИАГРАММА МАССА-СВЕТИМОСТЬ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6" y="859971"/>
            <a:ext cx="3415393" cy="5407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99" y="929432"/>
            <a:ext cx="5453744" cy="13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86442" y="2906485"/>
            <a:ext cx="8371113" cy="5878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ЗАКРЕПЛЕНИЕ ИЗУЧЕННОГО МАТЕРИАЛА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" y="197274"/>
            <a:ext cx="3963268" cy="2206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84" y="197274"/>
            <a:ext cx="3603171" cy="2209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" y="3660567"/>
            <a:ext cx="3156424" cy="2528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84" y="3876529"/>
            <a:ext cx="3603171" cy="23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38" y="275818"/>
            <a:ext cx="8437294" cy="56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13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0" y="685801"/>
            <a:ext cx="8714177" cy="6337585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426028" y="163286"/>
            <a:ext cx="6291943" cy="522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ТРЕБОВАНИЯ К УРОВНЮ ВЫПУСКНИКОВ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" y="1023257"/>
            <a:ext cx="7413853" cy="2220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" y="3243943"/>
            <a:ext cx="7408660" cy="18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4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20" y="247778"/>
            <a:ext cx="8702159" cy="576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102020" y="4993442"/>
            <a:ext cx="821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23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274" y="246832"/>
            <a:ext cx="8443187" cy="567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89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24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2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35" y="275128"/>
            <a:ext cx="8779530" cy="578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89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24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5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497" y="197713"/>
            <a:ext cx="8297633" cy="595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824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4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597" y="166823"/>
            <a:ext cx="8387313" cy="609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81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34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793" y="158114"/>
            <a:ext cx="8632448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89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24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4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485" y="199617"/>
            <a:ext cx="8767432" cy="565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8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3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817" y="223021"/>
            <a:ext cx="8648964" cy="581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821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23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83" y="176757"/>
            <a:ext cx="8342625" cy="584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841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186" y="173898"/>
            <a:ext cx="8207881" cy="597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13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426028" y="163286"/>
            <a:ext cx="6291943" cy="522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ТРЕБОВАНИЯ К УРОВНЮ ВЫПУСКНИКОВ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888544"/>
            <a:ext cx="7545761" cy="1832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2746596"/>
            <a:ext cx="7538737" cy="1858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1" y="4357243"/>
            <a:ext cx="2035629" cy="2035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6" y="4136300"/>
            <a:ext cx="2484080" cy="2484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3" y="4865739"/>
            <a:ext cx="1861457" cy="13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87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123" y="171587"/>
            <a:ext cx="8338233" cy="605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8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6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35487"/>
            <a:ext cx="9144001" cy="457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035627" y="195943"/>
            <a:ext cx="5072743" cy="8273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ДОМАШНЕЕ ЗАДАНИЕ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4155" y="2623457"/>
            <a:ext cx="3015343" cy="104502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УЧЕБНИКЕ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параграф 22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1517197"/>
            <a:ext cx="28670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453242" y="87086"/>
            <a:ext cx="6237515" cy="8599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УРОК НА ТЕМУ «УСКОРЕННОЕ РАСШИРЕНИЕ ВСЕЛЕННОЙ И ТЕМНАЯ ЭНЕРГИЯ»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4" y="1132114"/>
            <a:ext cx="3563355" cy="47492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98" y="1132114"/>
            <a:ext cx="3197942" cy="474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977852" y="1329834"/>
            <a:ext cx="2209798" cy="968829"/>
          </a:xfrm>
          <a:prstGeom prst="round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Параграф 37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 стр.136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55670" y="1329833"/>
            <a:ext cx="2239798" cy="96882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страница 11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страница 25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9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98974" cy="62806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64" y="-2"/>
            <a:ext cx="4699136" cy="6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0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02387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205843" y="141514"/>
            <a:ext cx="2732314" cy="7620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ЦЕЛИ УРОКА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13" y="1559547"/>
            <a:ext cx="321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Образовательная: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13" y="1621501"/>
            <a:ext cx="8752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60688"/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сформировать понятие об ускоренном расширении Вселенной; 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объяснить какие наблюдения подтвердили теорию ускоренного расширения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Вселенной; сформировать понятие о тёмной энергии и тёмной материи; объяснить, какой вклад тёмная материя вносит в массу Вселенной; объяснить природу силы отталкивания.</a:t>
            </a:r>
            <a:endParaRPr lang="ru-RU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943" y="3414483"/>
            <a:ext cx="2455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Развивающая:</a:t>
            </a:r>
            <a:endParaRPr lang="ru-RU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713" y="3460251"/>
            <a:ext cx="875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28863"/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создать условия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для 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развития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мышления, 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развития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мировоззрения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развития 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у учащихся рефлексивной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деятельности.</a:t>
            </a:r>
            <a:endParaRPr lang="ru-RU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713" y="4066990"/>
            <a:ext cx="3047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Воспитательная:</a:t>
            </a:r>
            <a:endParaRPr lang="ru-RU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5843" y="4128545"/>
            <a:ext cx="5350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воспитание интереса к предмету, к </a:t>
            </a:r>
            <a:r>
              <a:rPr lang="ru-R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учению.</a:t>
            </a:r>
            <a:endParaRPr lang="ru-RU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91401"/>
            <a:ext cx="1281998" cy="14614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27" y="-23063"/>
            <a:ext cx="1613807" cy="16138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590210"/>
            <a:ext cx="3182711" cy="17950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31" y="4359966"/>
            <a:ext cx="2968951" cy="19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31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035628" y="119743"/>
            <a:ext cx="5072743" cy="8926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АКТУАЛИЗАЦИЯ ЗНАНИЙ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933" y="1175657"/>
            <a:ext cx="8427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Какой закон описывает расширение Вселенной?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Объясните, как объясняется эволюция Вселенной,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пираясь на рисунок 1, рисунок 2.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" y="2375986"/>
            <a:ext cx="2086685" cy="3441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023" y="2375986"/>
            <a:ext cx="2398233" cy="3421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7243" y="5791201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исунок 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37514" y="5791201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исунок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712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460171" y="163286"/>
            <a:ext cx="4223657" cy="81642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МОТИВАЦИОННЫЙ ЭТАП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1" y="3603171"/>
            <a:ext cx="7343775" cy="16002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63486" y="1785257"/>
            <a:ext cx="5486400" cy="10123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учебнике стр.136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016826" y="2797629"/>
            <a:ext cx="1110343" cy="805542"/>
          </a:xfrm>
          <a:prstGeom prst="downArrow">
            <a:avLst/>
          </a:prstGeom>
          <a:solidFill>
            <a:srgbClr val="FF0000">
              <a:alpha val="5100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86" y="163286"/>
            <a:ext cx="1704392" cy="1785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4" y="163286"/>
            <a:ext cx="1579789" cy="13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556657" y="185057"/>
            <a:ext cx="6030686" cy="6096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ИЗУЧЕНИЕ НОВОГО МАТЕРИАЛА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03" y="2438399"/>
            <a:ext cx="5171631" cy="3961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841656"/>
            <a:ext cx="5143500" cy="252412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71449" y="4419600"/>
            <a:ext cx="3642187" cy="18610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Как основу для лекции можно взять основной материал параграфа страница 136, 137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1486356" y="3200400"/>
            <a:ext cx="1012372" cy="1219200"/>
          </a:xfrm>
          <a:prstGeom prst="downArrow">
            <a:avLst/>
          </a:prstGeom>
          <a:solidFill>
            <a:srgbClr val="FF0000">
              <a:alpha val="5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86177" y="1128400"/>
            <a:ext cx="3407229" cy="1023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Иллюстрации к презентации в ЭФУ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7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948543" y="250371"/>
            <a:ext cx="5246914" cy="7728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ЧТО ТАКОЕ ТЁМНАЯ МАТЕРИЯ?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24" y="1091600"/>
            <a:ext cx="6918551" cy="51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1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937657" y="228600"/>
            <a:ext cx="5878286" cy="8490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ЧТО ТАКОЕ ТЁМНАЯ ЭНЕРГИЯ?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43" y="1194708"/>
            <a:ext cx="6019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91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426028" y="163286"/>
            <a:ext cx="6291943" cy="522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ТРЕБОВАНИЯ К УРОВНЮ ВЫПУСКНИКОВ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8" y="979715"/>
            <a:ext cx="7580539" cy="1530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7" y="2698297"/>
            <a:ext cx="7580539" cy="1116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6" y="3815179"/>
            <a:ext cx="7580539" cy="19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25928" y="261258"/>
            <a:ext cx="7892143" cy="6422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НАБЛЮДЕНИЕ СВЕРХНОВЫХ ЗВЁЗД КЛАССА 1А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65" y="1012368"/>
            <a:ext cx="1777977" cy="2383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8" y="1012369"/>
            <a:ext cx="1589314" cy="238397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5507" y="3396341"/>
            <a:ext cx="2366436" cy="783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Адам Рисс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астрофизик США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24335" y="3395902"/>
            <a:ext cx="2366436" cy="783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Брайан Шмидт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астрофизик США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93" y="1032008"/>
            <a:ext cx="2873829" cy="236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78287" y="3395903"/>
            <a:ext cx="3167742" cy="7837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Сверхновая 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класса 1а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4068" y="4491260"/>
            <a:ext cx="8397154" cy="147732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Сверхновые  типа  1а  возникают  тогда,  когда  белый  карлик  в  системе  двойной  звезды  отбирает  у  своего  партнера  путем аккреции достаточно  вещества,  чтобы  значение  его  массы  приблизилось к максимальной  возможной  массе,  сдерживаемой  давлением вырожденных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электронов.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7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25928" y="261258"/>
            <a:ext cx="7892143" cy="6422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НАБЛЮДЕНИЕ СВЕРХНОВЫХ ЗВЁЗД КЛАССА 1А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93" y="1032008"/>
            <a:ext cx="2873829" cy="236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78287" y="3395903"/>
            <a:ext cx="3167742" cy="7837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Сверхновая 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класса 1а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928" y="5033060"/>
            <a:ext cx="827529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Наблюдения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сверхновых типа 1а позволяют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определить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темп расширения на сравнительно ранних этапах эволюции Вселенной (7 миллиардов лет назад и даже несколько раньше) и проследить зависимость этого темпа от времени.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744" y="996017"/>
            <a:ext cx="5377543" cy="1015663"/>
          </a:xfrm>
          <a:prstGeom prst="rect">
            <a:avLst/>
          </a:prstGeom>
          <a:ln w="38100" cmpd="sng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Сверхновые класса 1а—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термоядерные взрывы, которыми за­канчивается жизнь некоторых типов звезд.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7451" y="2093296"/>
            <a:ext cx="5236029" cy="2862322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Зная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абсолютную светимость и измеряя видимую яркость (поток энергии, приходящий на Землю),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можно: 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определить расстояние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до каждой из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них;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установить скорость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удаления от нас каждой из сверхновых (используя эффект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Допплера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0059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725386" y="141515"/>
            <a:ext cx="5693228" cy="6858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СВОЙСТВА ТЁМНОЙ ЭНЕРГИИ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7714" y="942589"/>
            <a:ext cx="8708572" cy="40011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 Тёмная энергия "разлита" по Вселенной равномерно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1457973"/>
            <a:ext cx="8697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Тёмная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энергия "разлита" по Вселенной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равномерно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отличие от "нормальной" материи темная энергия не скучивается, не собирается в объекты типа галактик или их скоплений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714" y="2781412"/>
            <a:ext cx="8632372" cy="707886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 Тёмная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энергия заставляет Вселенную расши­ряться с ускорением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7714" y="3788152"/>
            <a:ext cx="7495770" cy="40011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3. Плотность тёмной энергии не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зависит от времени.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714" y="4365931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Темная энергия устроена так, что расширяющееся пространство совершает над ней работу, что и приводит к увеличению энергии этой субстанции в расширяющемся объеме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643456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4265840"/>
            <a:ext cx="2857500" cy="2114550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827314" y="108857"/>
            <a:ext cx="7489372" cy="5987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ЗАКРЕПЛЕНИЕ ИЗУЧЕННОГО МАТЕРИАЛА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540" y="1179516"/>
            <a:ext cx="3409950" cy="231457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36171" y="1284514"/>
            <a:ext cx="3766458" cy="18941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учебнике на странице 137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рубрика «Вопросы и задания»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0404" y="3410611"/>
            <a:ext cx="2641061" cy="30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378529" y="152400"/>
            <a:ext cx="4386942" cy="6313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ДОМАШНЕЕ ЗАДАНИЕ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33388" y="1667488"/>
            <a:ext cx="7228114" cy="3875316"/>
            <a:chOff x="1480457" y="1077684"/>
            <a:chExt cx="7228114" cy="3875316"/>
          </a:xfrm>
        </p:grpSpPr>
        <p:sp>
          <p:nvSpPr>
            <p:cNvPr id="3" name="Вертикальный свиток 2"/>
            <p:cNvSpPr/>
            <p:nvPr/>
          </p:nvSpPr>
          <p:spPr>
            <a:xfrm rot="10800000">
              <a:off x="1480457" y="1077684"/>
              <a:ext cx="7228114" cy="3875316"/>
            </a:xfrm>
            <a:prstGeom prst="verticalScroll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56171" y="1164901"/>
              <a:ext cx="1476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</a:rPr>
                <a:t>Учебник</a:t>
              </a:r>
              <a:endPara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51924" y="1688121"/>
              <a:ext cx="885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§ 37</a:t>
              </a: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1652" y="2166399"/>
              <a:ext cx="614572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Подготовить сообщения по темам:</a:t>
              </a:r>
            </a:p>
            <a:p>
              <a:pPr marL="457200" indent="-457200">
                <a:buFontTx/>
                <a:buChar char="-"/>
              </a:pPr>
              <a:r>
                <a:rPr lang="ru-RU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Темная материя</a:t>
              </a:r>
            </a:p>
            <a:p>
              <a:pPr marL="457200" indent="-457200">
                <a:buFontTx/>
                <a:buChar char="-"/>
              </a:pPr>
              <a:r>
                <a:rPr lang="ru-RU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Антигравитация во Вселенной</a:t>
              </a:r>
            </a:p>
            <a:p>
              <a:pPr marL="457200" indent="-457200">
                <a:buFontTx/>
                <a:buChar char="-"/>
              </a:pPr>
              <a:r>
                <a:rPr lang="ru-RU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Не противоречит ли понятие </a:t>
              </a:r>
            </a:p>
            <a:p>
              <a:r>
                <a:rPr lang="ru-RU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«темная энергия» закону сохранения </a:t>
              </a:r>
            </a:p>
            <a:p>
              <a:r>
                <a:rPr lang="ru-RU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энергии?</a:t>
              </a:r>
              <a:endPara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678"/>
            <a:ext cx="2490282" cy="1553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5" y="188163"/>
            <a:ext cx="1450521" cy="14505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57" y="324919"/>
            <a:ext cx="1876807" cy="13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70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1670957" y="2111829"/>
            <a:ext cx="5802086" cy="1447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ПРОЕКТНО-ИССЛЕДОВАТЕЛЬСКАЯ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ДЕЯТЕЛЬНОСТЬ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80" y="0"/>
            <a:ext cx="2312005" cy="2172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9" y="3559629"/>
            <a:ext cx="3145971" cy="3145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4" y="448355"/>
            <a:ext cx="1651395" cy="1990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55" y="3348717"/>
            <a:ext cx="2807155" cy="3242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3" y="4308345"/>
            <a:ext cx="2514602" cy="2397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66" y="151823"/>
            <a:ext cx="1395886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595865" y="120134"/>
            <a:ext cx="5952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ПОЧЕМУ ИМЕННО ПРОЕКТЫ?</a:t>
            </a:r>
            <a:endParaRPr lang="ru-RU" sz="40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30662" y="4293048"/>
            <a:ext cx="8229600" cy="210775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   Многочисленные исследования, проведенные как в нашей стране, так и за рубежом, показали, что большинство современных лидеров в политике, бизнесе, искусстве, спорте — люди, обладающие проектным типом мышления.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5" y="1258661"/>
            <a:ext cx="3919567" cy="2942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91" y="1350864"/>
            <a:ext cx="3026938" cy="29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99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2014" y="94488"/>
            <a:ext cx="8479971" cy="67839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ПРОЕКТНО-ИССЛЕДОВАТЕЛЬСКАЯ ДЕЯТЕЛЬНОСТЬ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190" y="1264592"/>
            <a:ext cx="7929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Исследовательская  деятельность и проектная деятельность  близки, хотя и имеют некоторые отличия. «Проектирование — это не творчество в полной мере, это творчество по плану в определенных контролируемых рамках» (А.И. Савенков). На практике чаще всего они соединяются в проектно-исследовательскую деятельность. </a:t>
            </a: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Это  деятельность по проектированию собственного исследования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предполагающая выделение целей и задач, выделение принципов отбора методик, планирование хода исследования, определение ожидаемых результатов.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22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92460"/>
            <a:ext cx="8229600" cy="743712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ЦЕЛИ ПРОЕКТНОЙ ДЕЯТЕЛЬНОСТИ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463834"/>
          </a:xfrm>
        </p:spPr>
        <p:txBody>
          <a:bodyPr/>
          <a:lstStyle/>
          <a:p>
            <a:pPr lvl="0"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Повышение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личной уверенности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каждого участника проектной деятельности, его самореализации и рефлексии.</a:t>
            </a:r>
          </a:p>
          <a:p>
            <a:pPr lvl="0"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Развитие осознания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значимости коллективной работы,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сотрудничества  для получения результатов  процесса выполнения творческих заданий.</a:t>
            </a:r>
          </a:p>
          <a:p>
            <a:pPr lvl="0"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Развитие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исследовательских умений.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72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14400" y="257774"/>
            <a:ext cx="7315200" cy="547769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МЕТОД ПОЗВОЛЯЕТ РАЗВИВАТЬ: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7200" y="1184365"/>
            <a:ext cx="8229600" cy="472657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Аналитическое мышление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процессе анализа информации, отбора необходимых фактов, сравнения, сопоставления фактов, явлений.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Ассоциативное мышление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процессе установления ассоциаций с ранее изученными, знакомыми фактами, явлениями, установление ассоциаций с новыми качествами предмета, явления и пр.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Логическое мышление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когда формируется умение выстраивать логику доказательности принимаемого решения, внутреннюю логику решаемой проблемы, логику последовательности действий, предпринимаемых для решения проблемы.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48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1426028" y="163286"/>
            <a:ext cx="6291943" cy="522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ТРЕБОВАНИЯ К УРОВНЮ ВЫПУСКНИКОВ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0" y="899433"/>
            <a:ext cx="7575777" cy="1460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9" y="2460851"/>
            <a:ext cx="7575777" cy="1063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8" y="3594808"/>
            <a:ext cx="7575777" cy="707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5" y="4482411"/>
            <a:ext cx="4147457" cy="1908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54" y="4372291"/>
            <a:ext cx="2929546" cy="1460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2" y="4482411"/>
            <a:ext cx="1679121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13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413657" y="185057"/>
            <a:ext cx="8316686" cy="9797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ОСНОВНЫЕ ПОКАЗАТЕЛИ ИССЛЕДОВАТЕЛЬСКОЙ ПОЗИЦИИ В ОБУЧЕНИИ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743" y="1752601"/>
            <a:ext cx="8537402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высокий уровень и широта поисково-исследовательской активности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ребёнка в ситуации неопределённости, обусловленной бескорыстной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познавательной потребностью;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743" y="3089153"/>
            <a:ext cx="7710957" cy="1015663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склонности к продолжительным самостоятельным умственным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усилиям в процессе поиска неизвестного, в настойчивости достижения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познавательной цели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743" y="4425705"/>
            <a:ext cx="7903028" cy="70788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 предпочтении самостоятельных, продуктивных способов познания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49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08" y="1262510"/>
            <a:ext cx="2911249" cy="423069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12953" y="314912"/>
            <a:ext cx="3646716" cy="10776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Опыт общения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231266" y="314912"/>
            <a:ext cx="3646715" cy="107768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Опыт целеполагания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85094" y="4834616"/>
            <a:ext cx="2922814" cy="107768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Самоорганизация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63343" y="4824271"/>
            <a:ext cx="2993572" cy="10776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Самооценка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6" y="1770584"/>
            <a:ext cx="1610211" cy="2575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97" y="1661051"/>
            <a:ext cx="2431978" cy="2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45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46956"/>
            <a:ext cx="1883229" cy="1883229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247899" y="357345"/>
            <a:ext cx="6520543" cy="9361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ОБЩИЕ ПРИЗНАКИ ВИДОВ ПРОЕКТНО-ИССЛЕДОВАТЕЛЬСКОЙ ДЕЯТЕЛЬНОСТИ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9855" y="1678290"/>
            <a:ext cx="8164287" cy="72934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они направлены на достижение конкретных целей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9855" y="2715993"/>
            <a:ext cx="8164287" cy="72934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они включают в себя координированное выполнение взаимосвязанных действий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9855" y="3753696"/>
            <a:ext cx="8164287" cy="72934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они имеют ограниченную протяженность во времени, с определенным началом и концом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9856" y="4791399"/>
            <a:ext cx="8164286" cy="72934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все они в определенной степени неповторимы и уникальны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86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937657" y="272140"/>
            <a:ext cx="5268686" cy="9035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cs typeface="Helvetica" panose="020B0604020202020204" pitchFamily="34" charset="0"/>
              </a:rPr>
              <a:t>ВИДЫ ДЕЯТЕЛЬНОСТИ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66057" y="1741714"/>
            <a:ext cx="3429000" cy="89262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Экспериментально-исследовательская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85657" y="1741713"/>
            <a:ext cx="3429000" cy="89262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Проектно-конструкторская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6057" y="3200400"/>
            <a:ext cx="3429000" cy="89262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Информационно-аналитическая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85657" y="3200398"/>
            <a:ext cx="3429000" cy="892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Научная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6057" y="4659086"/>
            <a:ext cx="3429000" cy="89262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Методическая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85657" y="4659086"/>
            <a:ext cx="3429000" cy="89262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Образовательная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" y="272140"/>
            <a:ext cx="1730829" cy="1138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3" y="-163049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6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Овал 1"/>
          <p:cNvSpPr/>
          <p:nvPr/>
        </p:nvSpPr>
        <p:spPr>
          <a:xfrm>
            <a:off x="2966357" y="261257"/>
            <a:ext cx="3211286" cy="132805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Impact" panose="020B0806030902050204" pitchFamily="34" charset="0"/>
              </a:rPr>
              <a:t>ПРОЕКТ</a:t>
            </a:r>
            <a:endParaRPr lang="ru-RU" sz="4400" dirty="0">
              <a:latin typeface="Impact" panose="020B080603090205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1886" y="2645229"/>
            <a:ext cx="3657600" cy="8599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Монопроект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2744" y="2645228"/>
            <a:ext cx="3733800" cy="8599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Межпредметный проект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Прямая со стрелкой 6"/>
          <p:cNvCxnSpPr>
            <a:stCxn id="2" idx="4"/>
            <a:endCxn id="3" idx="0"/>
          </p:cNvCxnSpPr>
          <p:nvPr/>
        </p:nvCxnSpPr>
        <p:spPr>
          <a:xfrm flipH="1">
            <a:off x="2220686" y="1589314"/>
            <a:ext cx="2351314" cy="105591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4"/>
            <a:endCxn id="5" idx="0"/>
          </p:cNvCxnSpPr>
          <p:nvPr/>
        </p:nvCxnSpPr>
        <p:spPr>
          <a:xfrm>
            <a:off x="4572000" y="1589314"/>
            <a:ext cx="2367644" cy="10559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43" y="0"/>
            <a:ext cx="2900099" cy="21099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1" y="2971801"/>
            <a:ext cx="5693229" cy="34315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89" y="261257"/>
            <a:ext cx="2870692" cy="22965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0" y="3592619"/>
            <a:ext cx="3010581" cy="27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4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943100" y="272143"/>
            <a:ext cx="5257800" cy="7837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ЭТАПЫ РАБОТЫ НАД ПРОЕКТОМ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77371" y="1822917"/>
            <a:ext cx="6585287" cy="62200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algn="ctr" defTabSz="1300480" hangingPunct="0"/>
            <a:r>
              <a:rPr lang="ru-RU" sz="2800" dirty="0">
                <a:sym typeface="Helvetica"/>
              </a:rPr>
              <a:t>ЗАДАЧИ ДЕЯТЕЛЬНОСТИ УЧИТЕЛЯ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697" y="3821033"/>
            <a:ext cx="2350176" cy="137114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algn="ctr" defTabSz="1300480" hangingPunct="0"/>
            <a:r>
              <a:rPr lang="ru-RU" dirty="0"/>
              <a:t>Создать условия для организации деятельности учащихся</a:t>
            </a:r>
            <a:endParaRPr lang="ru-RU" sz="2400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58038" y="3883003"/>
            <a:ext cx="2984872" cy="137114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algn="ctr" defTabSz="1300480" hangingPunct="0"/>
            <a:r>
              <a:rPr lang="ru-RU" dirty="0"/>
              <a:t>Создать условия для формирования навыков самостоятельного поиска информации</a:t>
            </a:r>
            <a:endParaRPr lang="ru-RU" sz="2400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3027" y="3883003"/>
            <a:ext cx="2657942" cy="137114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algn="ctr" defTabSz="1300480" hangingPunct="0"/>
            <a:r>
              <a:rPr lang="ru-RU" dirty="0">
                <a:ea typeface="Calibri" panose="020F0502020204030204" pitchFamily="34" charset="0"/>
              </a:rPr>
              <a:t>Создать условия для подготовки к профессиональному выбору</a:t>
            </a:r>
            <a:endParaRPr lang="ru-RU" sz="2400" b="1" i="1" dirty="0">
              <a:solidFill>
                <a:srgbClr val="000000"/>
              </a:solidFill>
              <a:sym typeface="Helvetica"/>
            </a:endParaRPr>
          </a:p>
        </p:txBody>
      </p:sp>
      <p:pic>
        <p:nvPicPr>
          <p:cNvPr id="9" name="image1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4697" y="3399816"/>
            <a:ext cx="2350176" cy="553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58038" y="3399815"/>
            <a:ext cx="2984872" cy="553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1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73076" y="3399815"/>
            <a:ext cx="2637893" cy="553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79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77371" y="1339927"/>
            <a:ext cx="6585287" cy="5363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3" name="Прямая соединительная линия 12"/>
          <p:cNvCxnSpPr>
            <a:stCxn id="5" idx="2"/>
            <a:endCxn id="9" idx="0"/>
          </p:cNvCxnSpPr>
          <p:nvPr/>
        </p:nvCxnSpPr>
        <p:spPr>
          <a:xfrm flipH="1">
            <a:off x="1329785" y="2444925"/>
            <a:ext cx="3140230" cy="954891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единительная линия 13"/>
          <p:cNvCxnSpPr>
            <a:stCxn id="5" idx="2"/>
            <a:endCxn id="10" idx="0"/>
          </p:cNvCxnSpPr>
          <p:nvPr/>
        </p:nvCxnSpPr>
        <p:spPr>
          <a:xfrm flipH="1">
            <a:off x="4450474" y="2444925"/>
            <a:ext cx="19541" cy="954890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единительная линия 14"/>
          <p:cNvCxnSpPr>
            <a:stCxn id="5" idx="2"/>
            <a:endCxn id="11" idx="0"/>
          </p:cNvCxnSpPr>
          <p:nvPr/>
        </p:nvCxnSpPr>
        <p:spPr>
          <a:xfrm>
            <a:off x="4470015" y="2444925"/>
            <a:ext cx="3222008" cy="954890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75" y="31764"/>
            <a:ext cx="2346275" cy="1466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271168"/>
            <a:ext cx="1596200" cy="16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2" y="967352"/>
            <a:ext cx="2024743" cy="2024743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990599" y="130629"/>
            <a:ext cx="6890657" cy="92528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ЭТАПЫ РАБОТЫ НАД ПРОЕКТОМ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6558" y="1556658"/>
            <a:ext cx="3439886" cy="544286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Выбор 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6558" y="3488043"/>
            <a:ext cx="3973286" cy="54428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Сбор сведений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82039" y="4533074"/>
            <a:ext cx="4599217" cy="51328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Реализация проекта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7228" y="2601688"/>
            <a:ext cx="4474028" cy="54428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Постановка цели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6558" y="5547102"/>
            <a:ext cx="3439886" cy="51328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Презентация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853543" y="2100944"/>
            <a:ext cx="10886" cy="5147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842657" y="3122551"/>
            <a:ext cx="10886" cy="388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831771" y="4017404"/>
            <a:ext cx="10886" cy="5147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820885" y="5052860"/>
            <a:ext cx="10886" cy="5147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9" y="2167855"/>
            <a:ext cx="1790143" cy="11770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99" y="3247731"/>
            <a:ext cx="829410" cy="13267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7" y="4129432"/>
            <a:ext cx="2592505" cy="14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6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852057" y="206830"/>
            <a:ext cx="3439886" cy="5442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ВЫБОР ТЕМЫ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43" y="936172"/>
            <a:ext cx="738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1. Определение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объектной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области, объекта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 предмета исследования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343" y="2066653"/>
            <a:ext cx="6980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 Выбор и формулировка темы, проблемы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обоснование их актуальности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8343" y="3274833"/>
            <a:ext cx="80778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3. Изучение научной литературы и уточнение темы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8343" y="4240768"/>
            <a:ext cx="4719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. Формулирование гипотезы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43" y="5220011"/>
            <a:ext cx="7535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5. Формулирование цели и задач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4183587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549104" y="196334"/>
            <a:ext cx="8045792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КРИТЕРИИ ВЫБОРА ТЕМЫ ИССЛЕДОВАНИЯ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320" y="1055915"/>
            <a:ext cx="6935360" cy="120032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Интерес для учащегося</a:t>
            </a:r>
          </a:p>
          <a:p>
            <a:pPr algn="ctr"/>
            <a:r>
              <a:rPr lang="ru-RU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(не только на текущий момент, но и в </a:t>
            </a:r>
            <a:endParaRPr lang="ru-RU" sz="2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перспективе </a:t>
            </a:r>
            <a:r>
              <a:rPr lang="ru-RU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профессионального развития)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4320" y="2469494"/>
            <a:ext cx="6935359" cy="830997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Реализуемость в имеющихся условиях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доступность литературы, оборудования)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4320" y="3513741"/>
            <a:ext cx="6935359" cy="1200329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Актуальность в современной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науке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(наличие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проблемы в данной области исследования)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4320" y="4927320"/>
            <a:ext cx="6935360" cy="461665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Обоюдная мотивация и ученика, 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педагога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29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484414" y="144921"/>
            <a:ext cx="8175171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Условия осуществления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исследовательской деятельности</a:t>
            </a:r>
          </a:p>
        </p:txBody>
      </p:sp>
      <p:sp>
        <p:nvSpPr>
          <p:cNvPr id="3" name="Овал 2"/>
          <p:cNvSpPr/>
          <p:nvPr/>
        </p:nvSpPr>
        <p:spPr>
          <a:xfrm>
            <a:off x="2939142" y="4505031"/>
            <a:ext cx="3265714" cy="178525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ПРОЕКТ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9484" y="1690439"/>
            <a:ext cx="4136573" cy="172767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готовность учащихся к этому виду работы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11484" y="1690438"/>
            <a:ext cx="4136573" cy="172767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желание и готовность учителей руководить этим видом деятельности</a:t>
            </a:r>
          </a:p>
        </p:txBody>
      </p:sp>
      <p:cxnSp>
        <p:nvCxnSpPr>
          <p:cNvPr id="10" name="Прямая со стрелкой 9"/>
          <p:cNvCxnSpPr>
            <a:stCxn id="6" idx="2"/>
            <a:endCxn id="3" idx="1"/>
          </p:cNvCxnSpPr>
          <p:nvPr/>
        </p:nvCxnSpPr>
        <p:spPr>
          <a:xfrm>
            <a:off x="2307771" y="3418113"/>
            <a:ext cx="1109624" cy="1348363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2"/>
            <a:endCxn id="3" idx="7"/>
          </p:cNvCxnSpPr>
          <p:nvPr/>
        </p:nvCxnSpPr>
        <p:spPr>
          <a:xfrm flipH="1">
            <a:off x="5726603" y="3418113"/>
            <a:ext cx="1153168" cy="1348363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9" y="3471761"/>
            <a:ext cx="2220999" cy="28185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64" y="4011384"/>
            <a:ext cx="2223053" cy="23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03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226559" y="147405"/>
            <a:ext cx="5793240" cy="3140082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Астрономия является древнейшей наукой и возникла она из необходимости ориентироваться во времени и пространстве.</a:t>
            </a:r>
            <a:endParaRPr kumimoji="0" lang="ru-RU" sz="20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6087835" y="2718708"/>
            <a:ext cx="2797629" cy="9688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Фридрих Энгельс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(1820-1895)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немецкий философ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9" y="3388107"/>
            <a:ext cx="5434012" cy="2773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743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4" y="822330"/>
            <a:ext cx="7102929" cy="21016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6028" y="163286"/>
            <a:ext cx="6291943" cy="522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ТРЕБОВАНИЯ К УРОВНЮ ВЫПУСКНИКОВ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3" y="3060517"/>
            <a:ext cx="7102929" cy="1407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3" y="4604229"/>
            <a:ext cx="7102929" cy="13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3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460157" y="119743"/>
            <a:ext cx="2223686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ГИПОТЕЗА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7942" y="827629"/>
            <a:ext cx="7652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научно обоснованное предположение о непосредственно наблюдаемом явлении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0250" y="1889458"/>
            <a:ext cx="5143500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ГИПОТЕЗА ДОЛЖНА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УДОВЛЕТВОРЯТЬ ТРЕБОВАНИЯМ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0303" y="3061716"/>
            <a:ext cx="4663393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1. содержать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предположение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7739" y="3741532"/>
            <a:ext cx="3453061" cy="461665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 быть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проверяемой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09480" y="4421348"/>
            <a:ext cx="5949577" cy="461665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3. быть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логически непротиворечивой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6367" y="5101164"/>
            <a:ext cx="4335802" cy="461665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4. соответствовать 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фактам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6" y="119743"/>
            <a:ext cx="1527402" cy="162922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1455" y="5780980"/>
            <a:ext cx="8701087" cy="461665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 «если…, то…»; «так…, как…»; «при условии, что…»)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1" y="2387026"/>
            <a:ext cx="1770892" cy="2438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50" y="1973185"/>
            <a:ext cx="1350267" cy="21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97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97792" y="109249"/>
            <a:ext cx="4831772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ЦЕЛЬ ИССЛЕДОВАНИЯ 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953478"/>
            <a:ext cx="701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конечный результат, которого хотел бы достичь исследователь при завершении своей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1729" y="2153807"/>
            <a:ext cx="6520542" cy="830997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(выявить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…, установить…, обосновать…, уточнить…, разработать…)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6847" y="3160218"/>
            <a:ext cx="5330305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ЗАДАЧИ ИССЛЕДОВАНИЯ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1649" y="3868104"/>
            <a:ext cx="7424057" cy="830997"/>
          </a:xfrm>
          <a:prstGeom prst="rect">
            <a:avLst/>
          </a:prstGeom>
          <a:ln w="444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выбор путей и средств для достижения цели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соответствии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 выдвинутой гипотезой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1729" y="4741378"/>
            <a:ext cx="6520542" cy="830997"/>
          </a:xfrm>
          <a:prstGeom prst="rect">
            <a:avLst/>
          </a:prstGeom>
          <a:ln w="444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(утверждение того, что необходимо сделать, чтобы цель была достигнута)</a:t>
            </a:r>
          </a:p>
        </p:txBody>
      </p:sp>
    </p:spTree>
    <p:extLst>
      <p:ext uri="{BB962C8B-B14F-4D97-AF65-F5344CB8AC3E}">
        <p14:creationId xmlns:p14="http://schemas.microsoft.com/office/powerpoint/2010/main" val="387889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низ 12"/>
          <p:cNvSpPr/>
          <p:nvPr/>
        </p:nvSpPr>
        <p:spPr>
          <a:xfrm>
            <a:off x="2634343" y="2220686"/>
            <a:ext cx="239486" cy="250833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826697" y="196334"/>
            <a:ext cx="5490606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МЕТОДЫ ИССЛЕДОВАНИЯ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0857" y="1602861"/>
            <a:ext cx="3690257" cy="5987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СПЕЦИАЛЬНЫЕ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Прямая со стрелкой 6"/>
          <p:cNvCxnSpPr>
            <a:stCxn id="2" idx="2"/>
            <a:endCxn id="3" idx="0"/>
          </p:cNvCxnSpPr>
          <p:nvPr/>
        </p:nvCxnSpPr>
        <p:spPr>
          <a:xfrm flipH="1">
            <a:off x="2634343" y="904220"/>
            <a:ext cx="1937657" cy="72236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  <a:endCxn id="5" idx="0"/>
          </p:cNvCxnSpPr>
          <p:nvPr/>
        </p:nvCxnSpPr>
        <p:spPr>
          <a:xfrm>
            <a:off x="4572000" y="904220"/>
            <a:ext cx="1953986" cy="698641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190500" y="3015344"/>
            <a:ext cx="3004459" cy="146957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Теоретические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моделирование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абстрагирование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анализ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и синтез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1478354" y="2201576"/>
            <a:ext cx="214375" cy="8328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89214" y="1626586"/>
            <a:ext cx="3690257" cy="5987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ОБЩИЕ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1257" y="4729016"/>
            <a:ext cx="4419600" cy="13171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Эмпирические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наблюдение,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сравнение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эксперимент, измерение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95650" y="3023569"/>
            <a:ext cx="4174672" cy="146957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Математические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статистические;  </a:t>
            </a:r>
            <a:r>
              <a:rPr lang="ru-RU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метод </a:t>
            </a:r>
            <a:r>
              <a:rPr lang="ru-RU" sz="2400" i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визуализации </a:t>
            </a:r>
            <a:r>
              <a:rPr lang="ru-RU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данных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3851440" y="2201576"/>
            <a:ext cx="214375" cy="8328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93" y="-228481"/>
            <a:ext cx="1904762" cy="19047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46" y="4606888"/>
            <a:ext cx="2430235" cy="18226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65" y="-47003"/>
            <a:ext cx="1723284" cy="17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8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0" grpId="0" animBg="1"/>
      <p:bldP spid="11" grpId="0" animBg="1"/>
      <p:bldP spid="3" grpId="0" animBg="1"/>
      <p:bldP spid="12" grpId="0" animBg="1"/>
      <p:bldP spid="14" grpId="0" animBg="1"/>
      <p:bldP spid="17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739333" y="109248"/>
            <a:ext cx="5665333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ПРОВЕДЕНИЕ ИССЛЕДОВАНИЯ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8131" y="893019"/>
            <a:ext cx="3907736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1. Технологический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2875" y="1492124"/>
            <a:ext cx="6113597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 Аналитический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рефлективный 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9483" y="3174926"/>
            <a:ext cx="8665030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планируемые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эксперименты, необходимый инвентарь,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первичная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обработка результатов, их проверка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5322" y="2241192"/>
            <a:ext cx="3113353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РАБОЧИЙ ПЛАН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51" y="4140785"/>
            <a:ext cx="5784443" cy="2062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068" y="129119"/>
            <a:ext cx="1370445" cy="14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21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412848" y="131019"/>
            <a:ext cx="8318303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ЗАЩИТА РЕЗУЛЬТАТОВ ИССЛЕДОВАНИЯ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9522" y="1317827"/>
            <a:ext cx="8240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Цели,  задачи и методы исследования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Ход и результаты исследования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Личный вклад автора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Выводы, возможные варианты дальнейших исследований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8380" y="4324966"/>
            <a:ext cx="8022771" cy="132343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"</a:t>
            </a:r>
            <a:r>
              <a:rPr lang="ru-RU" alt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Если в конце исследования не видно начала следующего значит исследование не доведено до конца“</a:t>
            </a:r>
            <a:endParaRPr lang="en-US" alt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ru-RU" altLang="ru-RU" b="1" i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altLang="ru-RU" b="1" i="1" dirty="0">
                <a:solidFill>
                  <a:schemeClr val="bg1"/>
                </a:solidFill>
                <a:latin typeface="Tahoma" panose="020B0604030504040204" pitchFamily="34" charset="0"/>
              </a:rPr>
              <a:t>                                                        </a:t>
            </a:r>
            <a:r>
              <a:rPr lang="ru-RU" alt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(Дмитрий Сергеевич Лихачев)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4727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90288"/>
            <a:ext cx="9144000" cy="45418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Group 75"/>
          <p:cNvGraphicFramePr>
            <a:graphicFrameLocks noGrp="1"/>
          </p:cNvGraphicFramePr>
          <p:nvPr>
            <p:extLst/>
          </p:nvPr>
        </p:nvGraphicFramePr>
        <p:xfrm>
          <a:off x="214313" y="748975"/>
          <a:ext cx="8929687" cy="5451884"/>
        </p:xfrm>
        <a:graphic>
          <a:graphicData uri="http://schemas.openxmlformats.org/drawingml/2006/table">
            <a:tbl>
              <a:tblPr/>
              <a:tblGrid>
                <a:gridCol w="6569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32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7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01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0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Проектные умения           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Начало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Окончание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Формулировать проблему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Ставить цель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Ставить задачи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Выбирать методы и способы решения задач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Планировать работу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36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Организовать работу группы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4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Участвовать в совместной деятельности: выслушивать мнение других; высказывать своё мнение и, доказывая, отстаивать его;  принимать чужую точку зрения и др.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1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Выбирать вид конечного продукта проекта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0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Выбирать форму презентации конечного продукта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55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В проделанной работе видеть моменты, которые помогли  успешно выполнить проект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010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В проделанной по проекту работе находить «слабые» стороны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16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  Видеть, что мне  лично дало выполнение проекта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379" marR="26379" marT="26379" marB="2637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54828" y="163285"/>
            <a:ext cx="2634343" cy="6749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РЕФЛЕКСИЯ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34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899557" y="2188029"/>
            <a:ext cx="5344886" cy="15348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КАК УЧЕБНИК МОЖЕТ ПОМОЧЬ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 РАБОТЕ НАД ПРОЕКТАМИ?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57" y="95274"/>
            <a:ext cx="2077219" cy="2860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84" y="4245402"/>
            <a:ext cx="4191632" cy="2370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74" y="4373020"/>
            <a:ext cx="1972356" cy="2115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9" y="3548300"/>
            <a:ext cx="2218515" cy="2815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3" y="784996"/>
            <a:ext cx="4776788" cy="164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3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943100" y="130629"/>
            <a:ext cx="5257800" cy="7837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ЭТАПЫ РАБОТЫ НАД ПРОЕКТОМ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743" y="1065405"/>
            <a:ext cx="3341914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Этап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: «Поисковый»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743" y="1729590"/>
            <a:ext cx="451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Определение темы проекта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2156646"/>
            <a:ext cx="4114800" cy="178731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127171" y="1065404"/>
            <a:ext cx="3820886" cy="30709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рубрике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«Вопросы для обсуждения»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содержатся вопросы, на основе которых можно выбрать тему для проекта.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рубрике «Подробнее» перечислены источники, в которых проблема освещена шире</a:t>
            </a:r>
          </a:p>
        </p:txBody>
      </p:sp>
      <p:cxnSp>
        <p:nvCxnSpPr>
          <p:cNvPr id="12" name="Прямая со стрелкой 11"/>
          <p:cNvCxnSpPr>
            <a:stCxn id="10" idx="1"/>
            <a:endCxn id="6" idx="3"/>
          </p:cNvCxnSpPr>
          <p:nvPr/>
        </p:nvCxnSpPr>
        <p:spPr>
          <a:xfrm flipH="1">
            <a:off x="4615543" y="2600879"/>
            <a:ext cx="511628" cy="449426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0743" y="3889971"/>
            <a:ext cx="426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2. Поиск и анализ проблемы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4453551"/>
            <a:ext cx="2314575" cy="17811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07" y="4453551"/>
            <a:ext cx="5162550" cy="1704975"/>
          </a:xfrm>
          <a:prstGeom prst="rect">
            <a:avLst/>
          </a:prstGeom>
        </p:spPr>
      </p:pic>
      <p:cxnSp>
        <p:nvCxnSpPr>
          <p:cNvPr id="25" name="Прямая со стрелкой 24"/>
          <p:cNvCxnSpPr>
            <a:stCxn id="10" idx="2"/>
            <a:endCxn id="20" idx="0"/>
          </p:cNvCxnSpPr>
          <p:nvPr/>
        </p:nvCxnSpPr>
        <p:spPr>
          <a:xfrm flipH="1">
            <a:off x="6366782" y="4136353"/>
            <a:ext cx="670832" cy="31719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360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943100" y="130629"/>
            <a:ext cx="5257800" cy="7837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ЭТАПЫ РАБОТЫ НАД ПРОЕКТОМ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742" y="1065405"/>
            <a:ext cx="4071257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Этап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II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: «Аналитический»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742" y="1826010"/>
            <a:ext cx="4624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Сбор и анализ информации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9" y="2438680"/>
            <a:ext cx="2314575" cy="1781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438680"/>
            <a:ext cx="5393278" cy="178117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661556" y="4370860"/>
            <a:ext cx="3820886" cy="18737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рубрике «Подробнее» перечислены источники, в которых освещена тема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На полях параграфа есть ссылки на информационные ресурсы</a:t>
            </a:r>
          </a:p>
        </p:txBody>
      </p:sp>
      <p:cxnSp>
        <p:nvCxnSpPr>
          <p:cNvPr id="11" name="Прямая со стрелкой 10"/>
          <p:cNvCxnSpPr>
            <a:stCxn id="9" idx="3"/>
          </p:cNvCxnSpPr>
          <p:nvPr/>
        </p:nvCxnSpPr>
        <p:spPr>
          <a:xfrm flipV="1">
            <a:off x="6482442" y="4093178"/>
            <a:ext cx="1061357" cy="121455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9" idx="1"/>
            <a:endCxn id="6" idx="2"/>
          </p:cNvCxnSpPr>
          <p:nvPr/>
        </p:nvCxnSpPr>
        <p:spPr>
          <a:xfrm flipH="1" flipV="1">
            <a:off x="1655947" y="4219855"/>
            <a:ext cx="1005609" cy="10878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67" y="1093189"/>
            <a:ext cx="2537463" cy="14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943100" y="130629"/>
            <a:ext cx="5257800" cy="7837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ЭТАПЫ РАБОТЫ НАД ПРОЕКТОМ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742" y="1065405"/>
            <a:ext cx="4909458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Этап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III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: «ПРЕЗЕНТАЦИОННЫЙ»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742" y="1826010"/>
            <a:ext cx="656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1. Подготовка презентационных материалов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0" y="2287675"/>
            <a:ext cx="2968610" cy="3967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46" y="2287675"/>
            <a:ext cx="2968711" cy="396782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626866" y="3319185"/>
            <a:ext cx="2122714" cy="19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Иллюстрации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можно найти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ЭФУ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 учебнику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(с обязательным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указанием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автора)</a:t>
            </a:r>
            <a:endParaRPr kumimoji="0" lang="ru-RU" sz="1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43307"/>
            <a:ext cx="1692694" cy="1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96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426028" y="163286"/>
            <a:ext cx="6291943" cy="522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ТРЕБОВАНИЯ К УРОВНЮ ВЫПУСКНИКОВ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8" y="979033"/>
            <a:ext cx="7509102" cy="1028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8" y="2043895"/>
            <a:ext cx="7509102" cy="635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8" y="2715518"/>
            <a:ext cx="7509102" cy="102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8" y="3828109"/>
            <a:ext cx="7509102" cy="1009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" y="4678323"/>
            <a:ext cx="2385480" cy="1464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82" y="4575231"/>
            <a:ext cx="2486375" cy="1670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74" y="4467678"/>
            <a:ext cx="2266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2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698171" y="272144"/>
            <a:ext cx="5747657" cy="9361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МЕТОДИЧЕСКИЕ РЕСУРСЫ САЙТА ИЗДАТЕЛЬСТВА «ПРОСВЕЩЕНИЕ»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342557"/>
            <a:ext cx="8273143" cy="3795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2784" y="5326506"/>
            <a:ext cx="2316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www.prosv.ru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7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698171" y="272144"/>
            <a:ext cx="5747657" cy="9361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МЕТОДИЧЕСКИЕ РЕСУРСЫ САЙТА ИЗДАТЕЛЬСТВА «ПРОСВЕЩЕНИЕ»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1354591"/>
            <a:ext cx="3620181" cy="36201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8086" y="4278086"/>
            <a:ext cx="1981200" cy="5007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" y="1537141"/>
            <a:ext cx="9008534" cy="409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84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698171" y="272144"/>
            <a:ext cx="5747657" cy="9361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МЕТОДИЧЕСКИЕ РЕСУРСЫ САЙТА ИЗДАТЕЛЬСТВА «ПРОСВЕЩЕНИЕ»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172"/>
            <a:ext cx="5307813" cy="2906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973" y="2092779"/>
            <a:ext cx="37814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06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557870" y="180705"/>
            <a:ext cx="4028259" cy="57367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ВЕБИНАРЫ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ПРОВОДЯТ: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14311" y="910919"/>
            <a:ext cx="2517459" cy="3203343"/>
            <a:chOff x="282891" y="499439"/>
            <a:chExt cx="2771776" cy="364012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82891" y="3335155"/>
              <a:ext cx="2771775" cy="80440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Б.Б. Эскин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старший </a:t>
              </a: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преподаватель кафедры небесной механики </a:t>
              </a:r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СПбГУ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92" y="499439"/>
              <a:ext cx="2771775" cy="28575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3079446" y="908487"/>
            <a:ext cx="2844136" cy="3320613"/>
            <a:chOff x="2832416" y="908487"/>
            <a:chExt cx="2844136" cy="332061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17" y="908487"/>
              <a:ext cx="2844135" cy="251705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832416" y="3425546"/>
              <a:ext cx="2844135" cy="80355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А.В. Засов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доктор физико-математических наук, профессор кафедры астрофизики и звездной астрономии ГАИШ МГУ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271260" y="908487"/>
            <a:ext cx="2289810" cy="3320613"/>
            <a:chOff x="6271260" y="908487"/>
            <a:chExt cx="2289810" cy="332061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260" y="908487"/>
              <a:ext cx="2289810" cy="251705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271260" y="3425546"/>
              <a:ext cx="2289810" cy="80355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В.Г. Сурдин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кандидат физико-математических наук, доцент физического факультета МГУ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607308" y="1724660"/>
            <a:ext cx="3788410" cy="3815160"/>
            <a:chOff x="2607308" y="1724660"/>
            <a:chExt cx="3788410" cy="381516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308" y="1724660"/>
              <a:ext cx="3788410" cy="2844881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2607308" y="4569541"/>
              <a:ext cx="3788410" cy="970279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В.М. </a:t>
              </a:r>
              <a:r>
                <a:rPr lang="ru-RU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Чаругин</a:t>
              </a:r>
              <a:endPara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автор учебника, доктор </a:t>
              </a: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физико- математических наук, профессор кафедры теоретической физики МГПУ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402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557870" y="180705"/>
            <a:ext cx="4028259" cy="57367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ВЕБИНАРЫ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ПРОВОДЯТ: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1370" y="887930"/>
            <a:ext cx="2685031" cy="4232710"/>
            <a:chOff x="71370" y="887930"/>
            <a:chExt cx="2685031" cy="423271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0" y="887930"/>
              <a:ext cx="2685031" cy="3414464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1370" y="4302394"/>
              <a:ext cx="2685031" cy="81824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Кузнецов </a:t>
              </a:r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М.В.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 ассоциации учителей астрономии, преподаватель физики МОУ Гимназия №1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062220" y="884822"/>
            <a:ext cx="2278381" cy="4235818"/>
            <a:chOff x="3062220" y="884822"/>
            <a:chExt cx="2278381" cy="42358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220" y="884822"/>
              <a:ext cx="2278381" cy="341757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3062220" y="4302394"/>
              <a:ext cx="2278381" cy="81824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Кудлаев П.Э.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Ведущий методист  отдела методической поддержки </a:t>
              </a:r>
              <a:r>
                <a:rPr lang="ru-RU" sz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педагогов</a:t>
              </a:r>
              <a:endPara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646420" y="887930"/>
            <a:ext cx="3414464" cy="4232710"/>
            <a:chOff x="5646420" y="887930"/>
            <a:chExt cx="3414464" cy="423271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420" y="887930"/>
              <a:ext cx="3414464" cy="3414464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5646420" y="4302394"/>
              <a:ext cx="3406140" cy="81824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Литвинов О.А.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Ведущий методист центра «Сферы» по физике и астрономии</a:t>
              </a: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372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793410" y="180705"/>
            <a:ext cx="3557180" cy="57367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ГРАФИК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ВЕБИНАРОВ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7" y="1048429"/>
            <a:ext cx="8316486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42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928487" y="182880"/>
            <a:ext cx="5287025" cy="769441"/>
          </a:xfrm>
          <a:prstGeom prst="rect">
            <a:avLst/>
          </a:prstGeom>
          <a:noFill/>
        </p:spPr>
        <p:txBody>
          <a:bodyPr wrap="none" rtlCol="0">
            <a:prstTxWarp prst="textWave4">
              <a:avLst/>
            </a:prstTxWarp>
            <a:spAutoFit/>
          </a:bodyPr>
          <a:lstStyle/>
          <a:p>
            <a:r>
              <a:rPr lang="ru-RU" sz="4400" b="1" dirty="0" smtClean="0">
                <a:ln w="9525">
                  <a:solidFill>
                    <a:srgbClr val="FF5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ВНИМАНИЕ КОНКУРС!!!</a:t>
            </a:r>
            <a:endParaRPr lang="ru-RU" sz="4400" b="1" dirty="0">
              <a:ln w="9525">
                <a:solidFill>
                  <a:srgbClr val="FF505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486" y="1186815"/>
            <a:ext cx="5287025" cy="3603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47" y="1554147"/>
            <a:ext cx="8388502" cy="2868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33" y="1640852"/>
            <a:ext cx="8568129" cy="2965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0310" y="5024903"/>
            <a:ext cx="4434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на 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www.prosv.ru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68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" y="874187"/>
            <a:ext cx="7151914" cy="4251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806" y="108113"/>
            <a:ext cx="3238387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Центр «Сферы»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2353" y="5334009"/>
            <a:ext cx="37411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http://www.spheres.ru/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4141" y="5372265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1: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47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87598" y="212436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2: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2293" y="212436"/>
            <a:ext cx="707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Выбрать предмет «Физика и Астрономия»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4" y="706759"/>
            <a:ext cx="7438929" cy="4861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97" y="5677065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3: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8582" y="5677064"/>
            <a:ext cx="575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Выбираем вкладку «УМК «Сферы»»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06286" y="3233057"/>
            <a:ext cx="1186543" cy="3592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8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704588"/>
            <a:ext cx="7053943" cy="4757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80" y="147123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4: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8146" y="147123"/>
            <a:ext cx="733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Выбрать вкладку «УМК «Астрономия 10-11»»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0543" y="3461657"/>
            <a:ext cx="3048000" cy="3701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03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620486" y="261257"/>
            <a:ext cx="7968343" cy="566057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 КАКОМ КЛАССЕ ИЗУЧАЕТСЯ АСТРОНОМИЯ?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1714" y="947057"/>
            <a:ext cx="5660571" cy="52322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 приказа № 506 от 7.06.2017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040" y="1470277"/>
            <a:ext cx="8547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«Курс астрономии в школе должен быть представлен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количестве не менее 34 часов за 2 года обучения»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6142" y="2334637"/>
            <a:ext cx="5617029" cy="6313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Варианты введения в школьный курс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698" y="3598446"/>
            <a:ext cx="2188029" cy="461665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Вариант № 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0641" y="3598446"/>
            <a:ext cx="2188029" cy="461665"/>
          </a:xfrm>
          <a:prstGeom prst="rect">
            <a:avLst/>
          </a:prstGeom>
          <a:noFill/>
          <a:ln w="444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Вариант № 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0584" y="3598445"/>
            <a:ext cx="2188029" cy="461665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Вариант № 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2" name="image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7097" y="3298371"/>
            <a:ext cx="2235001" cy="3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6209" y="3298371"/>
            <a:ext cx="2276891" cy="3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8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897" y="3298370"/>
            <a:ext cx="2290827" cy="31617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486921" y="4150682"/>
            <a:ext cx="1900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34 часа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11 классе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4770" y="4150682"/>
            <a:ext cx="1959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34 часа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10 классе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4360" y="4062415"/>
            <a:ext cx="19604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17 часов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10 классе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17 часов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 11 классе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20" name="Прямая со стрелкой 19"/>
          <p:cNvCxnSpPr>
            <a:stCxn id="7" idx="2"/>
            <a:endCxn id="14" idx="0"/>
          </p:cNvCxnSpPr>
          <p:nvPr/>
        </p:nvCxnSpPr>
        <p:spPr>
          <a:xfrm flipH="1">
            <a:off x="1437311" y="2966009"/>
            <a:ext cx="3167346" cy="33236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 flipH="1">
            <a:off x="4604655" y="2966009"/>
            <a:ext cx="2" cy="332362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7" idx="2"/>
            <a:endCxn id="12" idx="0"/>
          </p:cNvCxnSpPr>
          <p:nvPr/>
        </p:nvCxnSpPr>
        <p:spPr>
          <a:xfrm>
            <a:off x="4604657" y="2966009"/>
            <a:ext cx="3179941" cy="332362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55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52108" y="36552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5: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6803" y="365519"/>
            <a:ext cx="540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Выбрать методическое пособие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4" y="979695"/>
            <a:ext cx="7075714" cy="473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6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52108" y="36552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6: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6174" y="365520"/>
            <a:ext cx="737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noProof="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Нажать на кнопку «Скачать полную версию» 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8" y="905908"/>
            <a:ext cx="8500006" cy="52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34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70" cy="6069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782" y="3391844"/>
            <a:ext cx="4551217" cy="2369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ассортименте магазина представлены школьные учебники, рабочие тетради, методические пособия, карты и атласы, а также широкий выбор изданий для дошкольного образования. 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shop.prosv.ru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2995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4894" y="2996952"/>
            <a:ext cx="866918" cy="374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72" tIns="45772" rIns="45772" bIns="45772" spcCol="54074">
            <a:spAutoFit/>
          </a:bodyPr>
          <a:lstStyle/>
          <a:p>
            <a:pPr marL="0" marR="0" lvl="0" indent="0" algn="l" defTabSz="9154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"/>
            </a:endParaRPr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3" y="101824"/>
            <a:ext cx="819372" cy="82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21" y="1422221"/>
            <a:ext cx="3829707" cy="17425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91548" tIns="45773" rIns="91548" bIns="45773">
            <a:spAutoFit/>
          </a:bodyPr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</a:rPr>
              <a:t>Отдел по работе с госзаказами</a:t>
            </a:r>
            <a:endParaRPr kumimoji="0" lang="en-US" sz="18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Руководитель:</a:t>
            </a: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Трофимова Галина Владимировна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Телефон:</a:t>
            </a: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+7 (495) 789-30-40, доб. 41-44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E-mail</a:t>
            </a:r>
            <a:r>
              <a:rPr kumimoji="0" lang="ru-RU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</a:t>
            </a: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hlinkClick r:id="rId3"/>
              </a:rPr>
              <a:t>GTrofimova@prosv.ru</a:t>
            </a: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5156" y="1054120"/>
            <a:ext cx="4406189" cy="282806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548" tIns="45773" rIns="91548" bIns="45773">
            <a:spAutoFit/>
          </a:bodyPr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3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</a:rPr>
              <a:t>ВОПРОСЫ ПО ЭЛЕКТРОННЫМ УЧЕБНИКАМ</a:t>
            </a:r>
            <a:endParaRPr kumimoji="0" lang="en-US" sz="1834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Руководитель: </a:t>
            </a: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Елисеев Николай Григорьевич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Телефон:</a:t>
            </a: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+7 (495) 789-30-40, доб. 40-79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E-mail</a:t>
            </a:r>
            <a:r>
              <a:rPr kumimoji="0" lang="ru-RU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</a:t>
            </a:r>
            <a:r>
              <a:rPr kumimoji="0" lang="en-US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hlinkClick r:id="rId4"/>
              </a:rPr>
              <a:t>NEliseev@prosv.ru</a:t>
            </a: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Вопросы, связанные с электронными учебниками, можно задать по адресу </a:t>
            </a:r>
            <a:r>
              <a:rPr kumimoji="0" lang="en-US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hlinkClick r:id="rId5"/>
              </a:rPr>
              <a:t>ebooks@prosv.ru</a:t>
            </a:r>
            <a:endParaRPr kumimoji="0" lang="ru-RU" sz="14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Подробная информация о проекте в разделе Электронный учебник на сайте </a:t>
            </a:r>
            <a:r>
              <a:rPr kumimoji="0" lang="en-US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hlinkClick r:id="rId6"/>
              </a:rPr>
              <a:t>www.prosv.ru</a:t>
            </a: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11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 useBgFill="1">
        <p:nvSpPr>
          <p:cNvPr id="13" name="TextBox 12"/>
          <p:cNvSpPr txBox="1"/>
          <p:nvPr/>
        </p:nvSpPr>
        <p:spPr>
          <a:xfrm>
            <a:off x="220174" y="4038554"/>
            <a:ext cx="8705017" cy="148185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91548" tIns="45773" rIns="91548" bIns="45773">
            <a:spAutoFit/>
          </a:bodyPr>
          <a:lstStyle/>
          <a:p>
            <a:pPr marL="0" marR="0" lvl="0" indent="0" algn="ct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7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</a:rPr>
              <a:t>Консультации о наличии книжной продукции</a:t>
            </a:r>
          </a:p>
          <a:p>
            <a:pPr marL="0" marR="0" lvl="0" indent="0" algn="ct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7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</a:rPr>
              <a:t> в магазинах вашего города</a:t>
            </a:r>
            <a:endParaRPr kumimoji="0" lang="en-US" sz="197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Перманова Умида Джоракулыевна</a:t>
            </a:r>
            <a:endParaRPr kumimoji="0" lang="ru-RU" sz="169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Helvetica"/>
            </a:endParaRP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9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Телефон:</a:t>
            </a:r>
            <a:r>
              <a:rPr kumimoji="0" lang="ru-RU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+7 (495) 789-30-40, доб. 41-31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E-mail</a:t>
            </a:r>
            <a:r>
              <a:rPr kumimoji="0" lang="ru-RU" sz="169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</a:t>
            </a: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  <a:hlinkClick r:id="rId7"/>
              </a:rPr>
              <a:t>UPermanova@prosv.ru</a:t>
            </a:r>
            <a:r>
              <a:rPr kumimoji="0" lang="ru-RU" sz="16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   </a:t>
            </a:r>
            <a:endParaRPr kumimoji="0" lang="en-US" sz="169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5713" y="256774"/>
            <a:ext cx="7705724" cy="51534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80269" tIns="40135" rIns="80269" bIns="40135">
            <a:spAutoFit/>
          </a:bodyPr>
          <a:lstStyle/>
          <a:p>
            <a:pPr marL="0" marR="0" lvl="0" indent="0" algn="ctr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Helvetica"/>
              </a:rPr>
              <a:t>ПО ВОПРОСАМ ПРИОБРЕТЕНИЯ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957584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96470"/>
            <a:ext cx="588616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ОАО «ИЗДАТЕЛЬСТВО «ПРОСВЕЩЕНИЕ»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АДРЕС: 127521, Москва, 3-й проезд Марьиной рощи, 41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ТЕЛЕФОН: (495) 789-30-40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ФАКС: (495) 789-30-41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MAIL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prosv@prosv.ru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http://www.prosv.ru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http://www.spheres.ru/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7764" y="3049150"/>
            <a:ext cx="5437801" cy="12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07986" y="4850350"/>
            <a:ext cx="3683726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8(495)789-30-40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доб.41-03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up, Telegram: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(963)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976-10-01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  OLitvinov@prosv.ru   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72074" cy="957291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89" tIns="30045" rIns="60089" bIns="3004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C:\Users\MDorkina\Desktop\pros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22" y="39179"/>
            <a:ext cx="1109829" cy="9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0" y="6341339"/>
            <a:ext cx="9144000" cy="484465"/>
            <a:chOff x="0" y="6341339"/>
            <a:chExt cx="9144000" cy="484465"/>
          </a:xfrm>
        </p:grpSpPr>
        <p:pic>
          <p:nvPicPr>
            <p:cNvPr id="10" name="image1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6341339"/>
              <a:ext cx="9144000" cy="48446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11" name="image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330239" y="6417658"/>
              <a:ext cx="508962" cy="40814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504182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903514" y="2623456"/>
            <a:ext cx="7336971" cy="8599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Критерии оценивания знаний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337457"/>
            <a:ext cx="1719943" cy="1719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4065764"/>
            <a:ext cx="2307771" cy="2307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76" y="217714"/>
            <a:ext cx="2664706" cy="2503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8" y="3356773"/>
            <a:ext cx="2377208" cy="3016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55" y="988946"/>
            <a:ext cx="2745921" cy="16671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77" y="4082259"/>
            <a:ext cx="2612252" cy="19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84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40" y="4070780"/>
            <a:ext cx="1852561" cy="255085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254337" y="163286"/>
            <a:ext cx="4635325" cy="838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КРИТЕРИИ ОЦЕНИВАНИЯ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26027" y="2264229"/>
            <a:ext cx="2612572" cy="20247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ЕГЭ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151700" y="2294142"/>
            <a:ext cx="2612572" cy="20247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ВПР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8" name="Прямая со стрелкой 7"/>
          <p:cNvCxnSpPr>
            <a:stCxn id="5" idx="2"/>
            <a:endCxn id="6" idx="0"/>
          </p:cNvCxnSpPr>
          <p:nvPr/>
        </p:nvCxnSpPr>
        <p:spPr>
          <a:xfrm flipH="1">
            <a:off x="2732313" y="1001486"/>
            <a:ext cx="1839687" cy="126274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2"/>
            <a:endCxn id="7" idx="0"/>
          </p:cNvCxnSpPr>
          <p:nvPr/>
        </p:nvCxnSpPr>
        <p:spPr>
          <a:xfrm>
            <a:off x="4572000" y="1001486"/>
            <a:ext cx="1885986" cy="129265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" y="179663"/>
            <a:ext cx="1666239" cy="773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5" y="3982263"/>
            <a:ext cx="1513334" cy="23912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68" y="4070780"/>
            <a:ext cx="2409863" cy="26393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5" y="1089226"/>
            <a:ext cx="2450575" cy="1221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" y="836391"/>
            <a:ext cx="2514924" cy="18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37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179663"/>
            <a:ext cx="1666239" cy="773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37" y="179663"/>
            <a:ext cx="6286500" cy="4610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6856" y="4789763"/>
            <a:ext cx="831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Астрономия в списке предметов не заявлена</a:t>
            </a:r>
            <a:endParaRPr lang="ru-RU" sz="3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16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340428" y="2394857"/>
            <a:ext cx="4463143" cy="156754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ИНСТРУМЕНТЫ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ДЛЯ ПРЕПОДАВАНИЯ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5" y="3962400"/>
            <a:ext cx="1986643" cy="2009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32" y="76644"/>
            <a:ext cx="2253126" cy="1577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699"/>
            <a:ext cx="3139212" cy="2115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93" y="279699"/>
            <a:ext cx="2973508" cy="1850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66" y="3507002"/>
            <a:ext cx="2318657" cy="2920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07" y="4073756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64431" y="777464"/>
            <a:ext cx="8815137" cy="221381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 приказа </a:t>
            </a:r>
            <a:r>
              <a:rPr kumimoji="0" lang="ru-RU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МинОбрнауки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№ 581 от 20.06.2017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«о внесении изменений в федеральный перечень учебников, рекомендуемых к использованию при реализации образовательных программ среднего общего образования»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756"/>
            <a:ext cx="9062396" cy="24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64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6" y="90041"/>
            <a:ext cx="8514803" cy="140053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«Сферы» –современная </a:t>
            </a:r>
            <a:b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информационно-образовательная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3900" y="1566890"/>
            <a:ext cx="5830100" cy="45354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Она представляет собой открытую педагогическую систему, сформированную на основе разнообразных информационных образовательных ресурсов, компьютерных средств обучения, современных средств коммуникации, педагогических технологий, направленную на формирование творческой</a:t>
            </a: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ru-RU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интеллектуально и социально развитой личности в соответствии с требованиями ФГОС ООО.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1729608"/>
            <a:ext cx="3061237" cy="408005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41339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9328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Samsonova\Downloads\(cover) Астрономия. 10-11 кл. Базовый уровень (Чаругин В.М.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44" y="3472384"/>
            <a:ext cx="2024775" cy="271939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38107" y="3872193"/>
            <a:ext cx="5662706" cy="2127114"/>
          </a:xfrm>
          <a:prstGeom prst="rect">
            <a:avLst/>
          </a:prstGeom>
          <a:solidFill>
            <a:schemeClr val="bg1"/>
          </a:solidFill>
        </p:spPr>
        <p:txBody>
          <a:bodyPr wrap="square" lIns="64383" tIns="32191" rIns="64383" bIns="32191">
            <a:spAutoFit/>
          </a:bodyPr>
          <a:lstStyle/>
          <a:p>
            <a:pPr marL="321915" marR="0" lvl="0" indent="-321915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Учебник + ЭФУ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21915" marR="0" lvl="0" indent="-321915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Методические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рекомендации</a:t>
            </a:r>
          </a:p>
          <a:p>
            <a:pPr marL="321915" marR="0" lvl="0" indent="-321915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Тетрадь-практикум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Готовится </a:t>
            </a:r>
            <a:r>
              <a:rPr kumimoji="0" lang="ru-RU" sz="13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 </a:t>
            </a:r>
            <a:r>
              <a:rPr kumimoji="0" lang="ru-RU" sz="13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выпуску)</a:t>
            </a:r>
            <a:endParaRPr kumimoji="0" lang="ru-RU" sz="1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21915" marR="0" lvl="0" indent="-321915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Задачник (</a:t>
            </a:r>
            <a:r>
              <a:rPr kumimoji="0" lang="ru-RU" sz="13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Готовится 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 </a:t>
            </a:r>
            <a:r>
              <a:rPr kumimoji="0" lang="ru-RU" sz="13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выпуску</a:t>
            </a:r>
            <a:r>
              <a:rPr lang="ru-RU" sz="13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kumimoji="0" lang="ru-RU" sz="1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21915" marR="0" lvl="0" indent="-321915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Тетрадь-экзаменатор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(Готовится к выпуску. 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 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квартал 2018)</a:t>
            </a:r>
          </a:p>
          <a:p>
            <a:pPr marL="321915" marR="0" lvl="0" indent="-321915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Технологические карты урока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(Готовится к выпуску. I квартал 2018)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6890" y="3437850"/>
            <a:ext cx="2385140" cy="434343"/>
          </a:xfrm>
          <a:prstGeom prst="rect">
            <a:avLst/>
          </a:prstGeom>
          <a:solidFill>
            <a:schemeClr val="bg1"/>
          </a:solidFill>
        </p:spPr>
        <p:txBody>
          <a:bodyPr wrap="square" lIns="64383" tIns="32191" rIns="64383" bIns="3219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Состав УМК: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1675" y="251553"/>
            <a:ext cx="5743436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УМК по астрономии В.М.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Чаругина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774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38204" y="721123"/>
            <a:ext cx="1673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Об авторе: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8" y="1152378"/>
            <a:ext cx="1740881" cy="178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526624" y="968674"/>
            <a:ext cx="346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Профессор астрофизики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1391" y="1235721"/>
            <a:ext cx="444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Доктор физико-математических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наук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1391" y="1772349"/>
            <a:ext cx="626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Профессор кафедры теоретической физики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Института физики, информационных технологий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МПГУ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1391" y="2587149"/>
            <a:ext cx="5486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Академик, секретарь отделения «Физика,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астрономия и астрофизика» РАКЦ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26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" y="272143"/>
            <a:ext cx="9002262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7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СОВРЕМЕННЫЙ УМК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5" y="868026"/>
            <a:ext cx="3239030" cy="190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" y="2973344"/>
            <a:ext cx="3710695" cy="29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9486" y="1201344"/>
            <a:ext cx="4571814" cy="37270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 Курс ориентирован на новые методы исследования Вселенной с помощью гравитационно-волновых и нейтринных телескопов</a:t>
            </a:r>
          </a:p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 Ученики смогут найти описание сложных астрономических явлений и подходы к решению современных астрономических проблем на базе знакомых школьникам физических законов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2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СОВРЕМЕННЫЙ УМК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44" y="3630282"/>
            <a:ext cx="3240228" cy="243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944" y="948200"/>
            <a:ext cx="4571814" cy="24289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 Особое внимание уделяется современным достижениям и открытиям в области астрономии </a:t>
            </a:r>
          </a:p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8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169747" marR="0" lvl="0" indent="-169747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 В первую очередь это относится к открытию ускоренного расширения Вселенной и большого числа </a:t>
            </a:r>
            <a:r>
              <a:rPr kumimoji="0" lang="ru-RU" sz="168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экзопланет</a:t>
            </a:r>
            <a:r>
              <a:rPr kumimoji="0" lang="ru-RU" sz="168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, поиску внеземных цивилизаций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85" y="961881"/>
            <a:ext cx="2290961" cy="50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93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УДОБНАЯ РАБОТА С УЧЕБНИКОМ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01" y="846944"/>
            <a:ext cx="3999656" cy="534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9829" y="1555773"/>
            <a:ext cx="4050285" cy="38938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Мотивирующий материал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9829" y="2188094"/>
            <a:ext cx="4050285" cy="38938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Информация для наблюдений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9829" y="2821487"/>
            <a:ext cx="4050285" cy="38938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Теории, гипотезы, факты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9829" y="3429030"/>
            <a:ext cx="4050285" cy="38938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Важная информация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9829" y="4026999"/>
            <a:ext cx="4050285" cy="38938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Задачи </a:t>
            </a:r>
          </a:p>
        </p:txBody>
      </p:sp>
    </p:spTree>
    <p:extLst>
      <p:ext uri="{BB962C8B-B14F-4D97-AF65-F5344CB8AC3E}">
        <p14:creationId xmlns:p14="http://schemas.microsoft.com/office/powerpoint/2010/main" val="2781623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Мотивирующий материал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3" y="1403047"/>
            <a:ext cx="3189599" cy="41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14" y="1403859"/>
            <a:ext cx="3315531" cy="41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510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Информация для наблюдений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2" y="1251160"/>
            <a:ext cx="3573645" cy="4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57" y="1251972"/>
            <a:ext cx="3789793" cy="42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175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Теории, гипотезы, факты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3" y="1201344"/>
            <a:ext cx="7877803" cy="445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560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Важная информация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" y="1049458"/>
            <a:ext cx="3931418" cy="237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7629"/>
            <a:ext cx="4346106" cy="237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15" y="4593457"/>
            <a:ext cx="4252799" cy="129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960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Задачи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62" y="1251973"/>
            <a:ext cx="2915563" cy="26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7" y="1666509"/>
            <a:ext cx="2784571" cy="306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43" y="2771769"/>
            <a:ext cx="2860514" cy="307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20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33" y="3490338"/>
            <a:ext cx="4718987" cy="232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Огромное количество ИЛЛЮСТРАЦИЙ…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2" y="1007651"/>
            <a:ext cx="4885004" cy="2240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4" y="3343973"/>
            <a:ext cx="3898399" cy="2498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72" y="1019071"/>
            <a:ext cx="3703042" cy="230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91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…графиков, схем и диаграмм!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97" y="897572"/>
            <a:ext cx="2206132" cy="491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01" y="897572"/>
            <a:ext cx="2942523" cy="491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7" y="897572"/>
            <a:ext cx="3180438" cy="172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5" y="2875365"/>
            <a:ext cx="2733943" cy="29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57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3" descr="650_space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73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ФОРМАТ УЧЕБНИКА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6" y="846944"/>
            <a:ext cx="3975389" cy="531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48" y="854326"/>
            <a:ext cx="3975390" cy="531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1201" y="1050684"/>
            <a:ext cx="2278285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Содержание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8001" y="4390970"/>
            <a:ext cx="1873257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Ярлык 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84571" y="1047623"/>
            <a:ext cx="2961771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Подведение итогов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37714" y="5796771"/>
            <a:ext cx="2987085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Дискуссионные вопросы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15832" y="3631541"/>
            <a:ext cx="3999656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Дополнительная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2670570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ФОРМАТ УЧЕБНИКА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44" y="1353229"/>
            <a:ext cx="3407477" cy="455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21" y="1353229"/>
            <a:ext cx="3407477" cy="455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7316" y="1529444"/>
            <a:ext cx="2025142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Задачи урока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54712" y="1158402"/>
            <a:ext cx="2430171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Мотивация к уроку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27830" y="2770856"/>
            <a:ext cx="3088342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Основной текст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00790" y="1499899"/>
            <a:ext cx="3543999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Дополнительная информация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47771" y="5651828"/>
            <a:ext cx="1843401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Итоги урока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201" y="5132530"/>
            <a:ext cx="2885828" cy="87119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Иллюстрации как самостоятельный источник информации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29459" y="3455288"/>
            <a:ext cx="1415330" cy="35194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753693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Методическое пособие или как помочь учителю?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86" y="1183678"/>
            <a:ext cx="3147586" cy="4674500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sp3d>
            <a:bevelT w="317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944" y="1707630"/>
            <a:ext cx="4747895" cy="3079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6" tIns="45716" rIns="45716" bIns="45716" numCol="1" spcCol="38100" rtlCol="0" anchor="t">
            <a:spAutoFit/>
          </a:bodyPr>
          <a:lstStyle/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Содержание курса</a:t>
            </a:r>
          </a:p>
          <a:p>
            <a:pPr marL="0" marR="0" lvl="0" indent="0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6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Методические рекомендации</a:t>
            </a:r>
          </a:p>
          <a:p>
            <a:pPr marL="0" marR="0" lvl="0" indent="0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6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Пример рабочей программы</a:t>
            </a:r>
          </a:p>
          <a:p>
            <a:pPr marL="0" marR="0" lvl="0" indent="0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6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Тематическое поурочное планирование</a:t>
            </a:r>
          </a:p>
          <a:p>
            <a:pPr marL="0" marR="0" lvl="0" indent="0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6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Таблицы</a:t>
            </a: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1065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5" y="501743"/>
            <a:ext cx="7871050" cy="556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Пример тематического поурочного планирования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893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Планируемые результаты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5772" y="1235779"/>
            <a:ext cx="2328914" cy="43741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Личностные</a:t>
            </a:r>
            <a:endParaRPr kumimoji="0" lang="ru-RU" sz="22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07544" y="1235779"/>
            <a:ext cx="2328914" cy="43741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Метапредметные</a:t>
            </a:r>
            <a:endParaRPr kumimoji="0" lang="ru-RU" sz="196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45257" y="1235779"/>
            <a:ext cx="2328914" cy="43741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Предметные</a:t>
            </a:r>
            <a:endParaRPr kumimoji="0" lang="ru-RU" sz="168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8573" y="2191681"/>
            <a:ext cx="2683313" cy="211284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Система ценностных ориентаций:</a:t>
            </a: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самоопределение самопознание</a:t>
            </a: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смыслообразование</a:t>
            </a:r>
            <a:endParaRPr kumimoji="0" lang="ru-RU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241083" marR="0" lvl="0" indent="-241083" algn="l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Морально-этическая ориентация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0896" y="2048144"/>
            <a:ext cx="2733942" cy="320478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Способы деятельности применимые как в образовательном процессе, так и при решении проблем, возникающих в окружающей действительности, средствами, предоставляемыми учебным предметом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68058" y="2191622"/>
            <a:ext cx="2683313" cy="153835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6" tIns="45716" rIns="45716" bIns="45716" numCol="1" spcCol="38100" rtlCol="0" anchor="ctr">
            <a:spAutoFit/>
          </a:bodyPr>
          <a:lstStyle/>
          <a:p>
            <a:pPr marL="0" marR="0" lvl="0" indent="0" algn="ctr" defTabSz="9143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Основы научной картины мира, опыт получения и преобразования предметных знаний и умений</a:t>
            </a:r>
          </a:p>
        </p:txBody>
      </p:sp>
    </p:spTree>
    <p:extLst>
      <p:ext uri="{BB962C8B-B14F-4D97-AF65-F5344CB8AC3E}">
        <p14:creationId xmlns:p14="http://schemas.microsoft.com/office/powerpoint/2010/main" val="2041889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Личностные результаты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86" y="1181239"/>
            <a:ext cx="2531428" cy="476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201" y="998829"/>
            <a:ext cx="4860341" cy="2516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Убежденность в возможности познания природы, в необходимости разумного использования достижений науки и технологий для дальнейшего развития человеческого общества, уважение к творцам науки и техники, отношение к физике и астрономии как элементу общественной культуры.</a:t>
            </a:r>
            <a:endParaRPr kumimoji="0" lang="ru-RU" sz="1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44" y="3202221"/>
            <a:ext cx="2582056" cy="30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7" y="4188429"/>
            <a:ext cx="2504943" cy="122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270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Метапредметные</a:t>
            </a: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 результаты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944" y="959687"/>
            <a:ext cx="8657483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Овладение 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альтернативные.</a:t>
            </a:r>
            <a:endParaRPr kumimoji="0" lang="ru-RU" sz="182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7" y="2315172"/>
            <a:ext cx="4446826" cy="158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5" y="4289685"/>
            <a:ext cx="4481508" cy="145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99" y="2112658"/>
            <a:ext cx="2379542" cy="39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-12513" y="-14014"/>
            <a:ext cx="9169025" cy="79162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1" tIns="45651" rIns="45651" bIns="4565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ru-RU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  <a:sym typeface="Calibri"/>
              </a:rPr>
              <a:t>Предметные результаты</a:t>
            </a: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8" y="965468"/>
            <a:ext cx="2177028" cy="24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71" y="1007564"/>
            <a:ext cx="1801491" cy="518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9" y="3539502"/>
            <a:ext cx="5164113" cy="262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44" y="938666"/>
            <a:ext cx="2075771" cy="250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049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144485" y="2100943"/>
            <a:ext cx="4855029" cy="18288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ЭЛЕКТРОННАЯ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ФОРМА УЧЕБНИКА</a:t>
            </a:r>
            <a:endParaRPr lang="ru-RU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Группа 17"/>
          <p:cNvGrpSpPr/>
          <p:nvPr/>
        </p:nvGrpSpPr>
        <p:grpSpPr>
          <a:xfrm>
            <a:off x="290837" y="1489686"/>
            <a:ext cx="4214843" cy="1857388"/>
            <a:chOff x="250001" y="1553925"/>
            <a:chExt cx="4214843" cy="1857388"/>
          </a:xfrm>
        </p:grpSpPr>
        <p:sp>
          <p:nvSpPr>
            <p:cNvPr id="10" name="Блок-схема: альтернативный процесс 9"/>
            <p:cNvSpPr/>
            <p:nvPr/>
          </p:nvSpPr>
          <p:spPr>
            <a:xfrm>
              <a:off x="250001" y="1553925"/>
              <a:ext cx="4214842" cy="1857388"/>
            </a:xfrm>
            <a:prstGeom prst="flowChartAlternateProcess">
              <a:avLst/>
            </a:prstGeom>
            <a:solidFill>
              <a:srgbClr val="B0E1F7"/>
            </a:solidFill>
            <a:ln w="254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50032" y="1639660"/>
              <a:ext cx="4214812" cy="16621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Clr>
                  <a:srgbClr val="990033"/>
                </a:buClr>
                <a:defRPr/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Основные структурные единицы ЭП: 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</a:t>
              </a: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учебник;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каталог;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избранное;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журнал;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помощь</a:t>
              </a: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91712" y="1485253"/>
            <a:ext cx="4214842" cy="3929090"/>
            <a:chOff x="4679157" y="1411049"/>
            <a:chExt cx="4214842" cy="3929090"/>
          </a:xfrm>
        </p:grpSpPr>
        <p:sp>
          <p:nvSpPr>
            <p:cNvPr id="12" name="Блок-схема: альтернативный процесс 11"/>
            <p:cNvSpPr/>
            <p:nvPr/>
          </p:nvSpPr>
          <p:spPr>
            <a:xfrm>
              <a:off x="4679157" y="1411049"/>
              <a:ext cx="4214842" cy="3929090"/>
            </a:xfrm>
            <a:prstGeom prst="flowChartAlternateProcess">
              <a:avLst/>
            </a:prstGeom>
            <a:solidFill>
              <a:srgbClr val="B0E1F7"/>
            </a:solidFill>
            <a:ln w="254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964907" y="1625373"/>
              <a:ext cx="3857625" cy="36004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Вспомогательные  медиаресурсы: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</a:t>
              </a: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анимации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атлас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биография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контроль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словарь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это интересно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фотоизображения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рисунки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практические работы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слайд-шоу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схемы и таблицы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хрестоматия</a:t>
              </a:r>
            </a:p>
            <a:p>
              <a:pPr>
                <a:buClr>
                  <a:srgbClr val="990033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 тренажёр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90837" y="3914145"/>
            <a:ext cx="4214842" cy="1500198"/>
            <a:chOff x="250001" y="3625627"/>
            <a:chExt cx="4214842" cy="1500198"/>
          </a:xfrm>
        </p:grpSpPr>
        <p:sp>
          <p:nvSpPr>
            <p:cNvPr id="11" name="Блок-схема: альтернативный процесс 10"/>
            <p:cNvSpPr/>
            <p:nvPr/>
          </p:nvSpPr>
          <p:spPr>
            <a:xfrm>
              <a:off x="250001" y="3625627"/>
              <a:ext cx="4214842" cy="1500198"/>
            </a:xfrm>
            <a:prstGeom prst="flowChartAlternateProcess">
              <a:avLst/>
            </a:prstGeom>
            <a:solidFill>
              <a:srgbClr val="B0E1F7"/>
            </a:solidFill>
            <a:ln w="254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1469" y="3839935"/>
              <a:ext cx="3789363" cy="892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r>
                <a:rPr lang="ru-RU" dirty="0" err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Портфолио</a:t>
              </a: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:</a:t>
              </a:r>
            </a:p>
            <a:p>
              <a:pPr>
                <a:buClr>
                  <a:srgbClr val="FF0000"/>
                </a:buClr>
                <a:defRPr/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</a:t>
              </a: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среда для привлечения личного</a:t>
              </a:r>
            </a:p>
            <a:p>
              <a:pPr>
                <a:buClr>
                  <a:srgbClr val="FF0000"/>
                </a:buClr>
                <a:defRPr/>
              </a:pPr>
              <a:r>
                <a:rPr lang="ru-RU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charset="0"/>
                </a:rPr>
                <a:t>  опыта, творчества и моделирования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440206" y="2722401"/>
            <a:ext cx="1643065" cy="1643062"/>
            <a:chOff x="3321844" y="2482623"/>
            <a:chExt cx="1643065" cy="1643062"/>
          </a:xfrm>
        </p:grpSpPr>
        <p:pic>
          <p:nvPicPr>
            <p:cNvPr id="13" name="Рисунок 24" descr="Graphic6.wm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21844" y="2482623"/>
              <a:ext cx="1641475" cy="164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3323434" y="2982685"/>
              <a:ext cx="1641475" cy="52387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«</a:t>
              </a:r>
              <a:r>
                <a:rPr lang="ru-RU" sz="22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СФЕРЫ</a:t>
              </a:r>
              <a:r>
                <a:rPr lang="ru-RU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»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5052" y="291627"/>
            <a:ext cx="7673896" cy="7694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ЭЛЕКТРОННАЯ ФОРМА УЧЕБНИКА</a:t>
            </a:r>
            <a:endParaRPr lang="ru-RU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86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3" descr="652_space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494463"/>
          </a:xfrm>
          <a:prstGeom prst="rect">
            <a:avLst/>
          </a:prstGeom>
          <a:blipFill dpi="0" rotWithShape="1">
            <a:blip r:embed="rId3"/>
            <a:srcRect/>
            <a:stretch>
              <a:fillRect r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7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Группа 21"/>
          <p:cNvGrpSpPr/>
          <p:nvPr/>
        </p:nvGrpSpPr>
        <p:grpSpPr>
          <a:xfrm>
            <a:off x="76994" y="203428"/>
            <a:ext cx="8990012" cy="5950991"/>
            <a:chOff x="71438" y="214313"/>
            <a:chExt cx="8990012" cy="6357937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4996" b="4222"/>
            <a:stretch>
              <a:fillRect/>
            </a:stretch>
          </p:blipFill>
          <p:spPr bwMode="auto">
            <a:xfrm>
              <a:off x="71438" y="214313"/>
              <a:ext cx="8990012" cy="635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" descr="D:\обложки для 1С\Физика\7 класс\F7_OBL_Ych_AA.jpg"/>
            <p:cNvPicPr>
              <a:picLocks noChangeAspect="1" noChangeArrowheads="1"/>
            </p:cNvPicPr>
            <p:nvPr/>
          </p:nvPicPr>
          <p:blipFill>
            <a:blip r:embed="rId4" cstate="print"/>
            <a:srcRect t="5326" r="4478" b="6262"/>
            <a:stretch>
              <a:fillRect/>
            </a:stretch>
          </p:blipFill>
          <p:spPr bwMode="auto">
            <a:xfrm>
              <a:off x="755576" y="332656"/>
              <a:ext cx="4608512" cy="597666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69951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2371" b="3967"/>
          <a:stretch>
            <a:fillRect/>
          </a:stretch>
        </p:blipFill>
        <p:spPr bwMode="auto">
          <a:xfrm>
            <a:off x="294708" y="246280"/>
            <a:ext cx="8554583" cy="603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915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232" b="4018"/>
          <a:stretch>
            <a:fillRect/>
          </a:stretch>
        </p:blipFill>
        <p:spPr bwMode="auto">
          <a:xfrm>
            <a:off x="196850" y="211224"/>
            <a:ext cx="8631464" cy="601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526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2344" b="4366"/>
          <a:stretch>
            <a:fillRect/>
          </a:stretch>
        </p:blipFill>
        <p:spPr bwMode="auto">
          <a:xfrm>
            <a:off x="472852" y="162809"/>
            <a:ext cx="8198296" cy="61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2769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82585" y="2471058"/>
            <a:ext cx="4778829" cy="7837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АСТРОНОМИЯ В ЕГЭ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3764652"/>
            <a:ext cx="3981449" cy="2630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7" y="257099"/>
            <a:ext cx="2379973" cy="1863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6" y="4149876"/>
            <a:ext cx="1463167" cy="2130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20" y="4251160"/>
            <a:ext cx="1739483" cy="2160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2" y="4149876"/>
            <a:ext cx="1929141" cy="984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55803"/>
            <a:ext cx="2857500" cy="2114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68" y="318888"/>
            <a:ext cx="2514924" cy="18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73535"/>
            <a:ext cx="9144000" cy="4844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19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8268"/>
            <a:ext cx="1666239" cy="7732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585357" y="228268"/>
            <a:ext cx="3973286" cy="77321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ЕГЭ и астрономия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3" y="1553124"/>
            <a:ext cx="2258959" cy="340848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59229" y="5063681"/>
            <a:ext cx="2987749" cy="758215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Министр Образования РФ О.Ю. Васильева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6978" y="1719944"/>
            <a:ext cx="5562979" cy="228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«Включение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астрономии в число учебных предметов, по которым проводится государственная итоговая аттестация в форме Единого государственного экзамена (в том числе на добровольной основе), не планируется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из сообщения пресс-службы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МинОбрнауки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РФ для портала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edu.ru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http://www.edu.ru/news/education/astronomiyu-ne-planiruyut-vklyuchat-v-chislo-predm/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76" y="4368029"/>
            <a:ext cx="3540381" cy="21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9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340428" y="206829"/>
            <a:ext cx="4463143" cy="772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адание № 24 в ЕГЭ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5" y="1066119"/>
            <a:ext cx="4162425" cy="296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0" y="1811909"/>
            <a:ext cx="4687627" cy="37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38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015343" y="185057"/>
            <a:ext cx="3113314" cy="7293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КОДИФИКАТОР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03" y="1348466"/>
            <a:ext cx="6406653" cy="796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02" y="2144483"/>
            <a:ext cx="6406653" cy="1630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843"/>
            <a:ext cx="3126378" cy="1953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40" y="3897312"/>
            <a:ext cx="2864776" cy="2383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85" y="4056289"/>
            <a:ext cx="1865540" cy="18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tomShape 1"/>
          <p:cNvSpPr/>
          <p:nvPr/>
        </p:nvSpPr>
        <p:spPr>
          <a:xfrm>
            <a:off x="582386" y="118006"/>
            <a:ext cx="7979228" cy="708120"/>
          </a:xfrm>
          <a:prstGeom prst="rect">
            <a:avLst/>
          </a:prstGeom>
          <a:solidFill>
            <a:srgbClr val="0070C0"/>
          </a:solidFill>
          <a:ln w="936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Impact" panose="020B0806030902050204" pitchFamily="34" charset="0"/>
                <a:ea typeface="Microsoft YaHei"/>
              </a:rPr>
              <a:t>ИЗМЕНЕНИЯ В СПРАВОЧНЫХ ДАННЫХ</a:t>
            </a:r>
            <a:endParaRPr lang="ru-RU" sz="4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1836600"/>
            <a:ext cx="6715125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4212864"/>
            <a:ext cx="6686550" cy="105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70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05477" y="250346"/>
            <a:ext cx="6133045" cy="566083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ДЕТАЛИЗАЦИЯ КОДИФИКАТОРА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44286" y="1604305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</a:pPr>
            <a:r>
              <a:rPr lang="ru-RU" sz="2800" b="1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п. 5.4.1: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знать строение Солнечной системы,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основные отличия планет земной группы от планет-гигантов и отличительные признаки каждой из планет;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понимать причины смены дня и ночи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понимать причины смены времен года,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уметь рассчитывать первую и вторую космические скорости</a:t>
            </a:r>
            <a:endParaRPr lang="ru-RU" sz="2400" smtClean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87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066655" y="3170402"/>
            <a:ext cx="7199535" cy="1477328"/>
            <a:chOff x="1172651" y="1632857"/>
            <a:chExt cx="7199535" cy="1477328"/>
          </a:xfrm>
        </p:grpSpPr>
        <p:sp>
          <p:nvSpPr>
            <p:cNvPr id="22" name="TextBox 21"/>
            <p:cNvSpPr txBox="1"/>
            <p:nvPr/>
          </p:nvSpPr>
          <p:spPr>
            <a:xfrm>
              <a:off x="3352800" y="1632857"/>
              <a:ext cx="2839239" cy="46166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Интересный факт!!!</a:t>
              </a:r>
              <a:endParaRPr lang="ru-R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72651" y="2094522"/>
              <a:ext cx="7199535" cy="1015663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Точное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время определяется на астрономи­ческих обсерваториях </a:t>
              </a:r>
              <a:endPara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путем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наблюдения </a:t>
              </a: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звезд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 помощью точнейших современных </a:t>
              </a:r>
              <a:endPara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астрономи­ческих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инструментов</a:t>
              </a: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4845147"/>
            <a:ext cx="1186543" cy="1484324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30630" y="239486"/>
            <a:ext cx="8893628" cy="6422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Helvetica" panose="020B0604020202020204" pitchFamily="34" charset="0"/>
              </a:rPr>
              <a:t>ПРАКТИЧЕСКОЕ ПРИМЕНЕНИЕ АСТРОНОМИИ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109588"/>
            <a:ext cx="2958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Стороны света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630" y="1541561"/>
            <a:ext cx="907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2. Основные единицы времени (год, месяц, неделя, день)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37457" y="1969623"/>
            <a:ext cx="8469085" cy="1825367"/>
            <a:chOff x="337456" y="2536371"/>
            <a:chExt cx="8469085" cy="182536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895600" y="2536371"/>
              <a:ext cx="3352799" cy="4898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Интересный факт!!!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7456" y="3038299"/>
              <a:ext cx="8469085" cy="1323439"/>
            </a:xfrm>
            <a:prstGeom prst="rect">
              <a:avLst/>
            </a:prstGeom>
            <a:noFill/>
            <a:ln w="34925" cmpd="tri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Если бы Уран был чуть ближе, то выходные были бы не раз в 7 дней, а раз в 8 дней.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Если бы Меркурий был ближе к Солнцу, то выходные были бы раз в 5 дней.</a:t>
              </a:r>
              <a:endPara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0630" y="1971444"/>
            <a:ext cx="538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3. Система ориентации спутников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30" y="2411049"/>
            <a:ext cx="252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4. Гравиметрия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30" y="2805581"/>
            <a:ext cx="333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5. Точность времени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30" y="3248303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6. Поиск новых источников энергии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30" y="3664364"/>
            <a:ext cx="513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7. Научно-технический прогресс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929801" y="3891081"/>
            <a:ext cx="7473244" cy="1129712"/>
            <a:chOff x="620889" y="5056432"/>
            <a:chExt cx="7473244" cy="112971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908945" y="5056432"/>
              <a:ext cx="2897132" cy="42606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Интересный факт!!!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889" y="5478258"/>
              <a:ext cx="7473244" cy="70788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Аппаратура для контроля багажа в аэропортах восходит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к датчикам на рентгеновских спутниках</a:t>
              </a:r>
              <a:endPara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0630" y="4109646"/>
            <a:ext cx="387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8. Популяризация науки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58" y="3762445"/>
            <a:ext cx="4419518" cy="26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0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  <p:bldP spid="13" grpId="0"/>
      <p:bldP spid="14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170"/>
            <a:ext cx="5516539" cy="6132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062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05477" y="250346"/>
            <a:ext cx="6133045" cy="566083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ДЕТАЛИЗАЦИЯ КОДИФИКАТОРА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199" y="1056605"/>
            <a:ext cx="8229600" cy="4983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</a:pPr>
            <a:r>
              <a:rPr lang="ru-RU" sz="2800" b="1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п. 5.4.2: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различать спектральные классы звезд,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понимать взаимосвязь основных звездных характеристик (температура, цвет, спектральный класс, светимость),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уметь пользоваться диаграммой </a:t>
            </a:r>
            <a:r>
              <a:rPr lang="ru-RU" sz="2800" dirty="0" err="1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Герцшпрунга</a:t>
            </a: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–Рассела,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различать звезды главной последовательности, белые карлики и гиганты (сверхгиганты);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ru-RU" sz="2800" b="1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п. 5.4.3: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знать основные этапы эволюции звезд типа Солнца и массивных звезд, сравнивать продолжительность «жизненного цикла» звезд разной массы,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представлять эволюционный путь звезды на диаграмме </a:t>
            </a:r>
            <a:r>
              <a:rPr lang="ru-RU" sz="2800" dirty="0" err="1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Герцшпрунга</a:t>
            </a: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–Рассела;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491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71" y="185196"/>
            <a:ext cx="6320380" cy="6095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0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34" y="108188"/>
            <a:ext cx="5326131" cy="617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667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31" y="1063262"/>
            <a:ext cx="8701789" cy="271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13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5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495" y="920796"/>
            <a:ext cx="8404045" cy="255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824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5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7" name="image6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6365" y="495568"/>
            <a:ext cx="662020" cy="6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7" y="333375"/>
            <a:ext cx="7501334" cy="113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rPr>
              <a:t>Модульный курс «Я сдам ЕГЭ»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83904" y="1700809"/>
            <a:ext cx="7809786" cy="936103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Механика. Молекулярная физика. Типовые задания. Часть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nkonovalova\Desktop\Крым2017\Обложки\EGE_Fisica_praktyca_cover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0831"/>
            <a:ext cx="1106547" cy="129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konovalova\Desktop\Крым2017\Обложки\EGE_Fisica_kurs_cov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90" y="4149080"/>
            <a:ext cx="1345686" cy="165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konovalova\Desktop\Крым2017\Обложки\EGE_Fisica_praktyca_cove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" y="1700809"/>
            <a:ext cx="1147585" cy="134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410866" y="2204320"/>
            <a:ext cx="7170813" cy="61253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Электродинамика. Квантовая физика. Часть 2.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83904" y="2510588"/>
            <a:ext cx="7639015" cy="1062361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Курс самоподготовки. Технология решения заданий.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62" y="4149080"/>
            <a:ext cx="7032972" cy="1815866"/>
          </a:xfrm>
          <a:prstGeom prst="rect">
            <a:avLst/>
          </a:prstGeom>
          <a:noFill/>
          <a:ln>
            <a:solidFill>
              <a:srgbClr val="1682C6"/>
            </a:solidFill>
          </a:ln>
        </p:spPr>
        <p:txBody>
          <a:bodyPr wrap="square" lIns="91424" tIns="45712" rIns="91424" bIns="45712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Пособия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созданы специалистами Федеральной комиссии разработчиков контрольно-измерительных материалов ЕГЭ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Пособие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обращает внимание учащихся на те ошибки, которые часто делают экзаменуемые и которых следует избегать.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Пособие позволяет каждому готовиться в удобном для него темпе как в течение года, так и постепенно, в течение 2-х лет, по ходу изучения предмета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8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7" name="image6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6365" y="495568"/>
            <a:ext cx="662020" cy="6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7" y="333375"/>
            <a:ext cx="7501334" cy="113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rPr>
              <a:t>Модульный курс «Я сдам ЕГЭ»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906933" y="1926914"/>
            <a:ext cx="7086466" cy="1508105"/>
          </a:xfrm>
          <a:prstGeom prst="rect">
            <a:avLst/>
          </a:prstGeom>
          <a:noFill/>
          <a:ln w="9525">
            <a:solidFill>
              <a:srgbClr val="1682C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Повторительно-обобщающий курс на 68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уроков: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algn="just" defTabSz="914400" rtl="0" eaLnBrk="0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овторение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основного теоретического материала </a:t>
            </a:r>
          </a:p>
          <a:p>
            <a:pPr marL="285750" marR="0" lvl="0" indent="-285750" algn="just" defTabSz="914400" rtl="0" eaLnBrk="0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 Практикум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по выполнению всех основных моделей заданий базового и повышенного уровней сложности, встречающихся в КИМ ЕГЭ по физике (задания 1-26).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366" y="4333963"/>
            <a:ext cx="6743768" cy="1538867"/>
          </a:xfrm>
          <a:prstGeom prst="rect">
            <a:avLst/>
          </a:prstGeom>
          <a:noFill/>
          <a:ln>
            <a:solidFill>
              <a:srgbClr val="1682C6"/>
            </a:solidFill>
          </a:ln>
        </p:spPr>
        <p:txBody>
          <a:bodyPr wrap="square" lIns="91424" tIns="45712" rIns="91424" bIns="45712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Возможность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выстраивания индивидуальных траекторий изучения предмета для учащихся с различным уровнем подготовки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Эффективный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инструментарий для текущей диагностики и формирующего оценивания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3" descr="C:\Users\nkonovalova\Desktop\Крым2017\Обложки\EGE_Fisica_praktyca_cover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43" y="4149080"/>
            <a:ext cx="1481956" cy="190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konovalova\Desktop\Крым2017\Обложки\EGE_Fisica_praktyca_cov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0" y="1916832"/>
            <a:ext cx="1495109" cy="190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4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7" name="image6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6365" y="495568"/>
            <a:ext cx="662020" cy="6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7" y="333375"/>
            <a:ext cx="7501334" cy="113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rPr>
              <a:t>Модульный курс «Я сдам ЕГЭ»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787905" y="1926914"/>
            <a:ext cx="6845552" cy="1791260"/>
          </a:xfrm>
          <a:prstGeom prst="rect">
            <a:avLst/>
          </a:prstGeom>
          <a:noFill/>
          <a:ln w="9525">
            <a:solidFill>
              <a:srgbClr val="1682C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Тематическая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структура. Разделы: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уроки 1-25 –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 механика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уроки 26-35 – молекулярно-кинетическая теория и термодинамика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уроки 36-60 – электродинамика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уроки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61-66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– квантовая физика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уроки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67-68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задания по проверке методологических умений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" name="Picture 2" descr="C:\Users\nkonovalova\Desktop\Крым2017\Обложки\EGE_Fisica_praktyca_cov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0" y="1916832"/>
            <a:ext cx="141023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konovalova\Desktop\Крым2017\Обложки\EGE_Fisica_praktyca_cover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74" y="4414874"/>
            <a:ext cx="1285941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8"/>
          <p:cNvSpPr>
            <a:spLocks noChangeArrowheads="1"/>
          </p:cNvSpPr>
          <p:nvPr/>
        </p:nvSpPr>
        <p:spPr bwMode="auto">
          <a:xfrm>
            <a:off x="170830" y="4064182"/>
            <a:ext cx="7425506" cy="2074414"/>
          </a:xfrm>
          <a:prstGeom prst="rect">
            <a:avLst/>
          </a:prstGeom>
          <a:noFill/>
          <a:ln w="9525">
            <a:solidFill>
              <a:srgbClr val="1682C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261938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Book Antiqua" pitchFamily="18" charset="0"/>
              </a:rPr>
              <a:t>Задания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Book Antiqua" pitchFamily="18" charset="0"/>
              </a:rPr>
              <a:t>для самостоятельной работы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Подборки заданий для линий КИМ ЕГЭ по данной теме.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Подробная подборка заданий для линий заданий базового уровня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. Не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менее двух заданий для каждой из моделей заданий экзаменационной работы. 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Примеры заданий повышенного уровня. По два задания на каждую модель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7" name="image6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6365" y="495568"/>
            <a:ext cx="662020" cy="6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7" y="333375"/>
            <a:ext cx="7501334" cy="113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rPr>
              <a:t>Модульный курс «Я сдам ЕГЭ»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383330" y="1929494"/>
            <a:ext cx="6973678" cy="3417859"/>
          </a:xfrm>
          <a:prstGeom prst="rect">
            <a:avLst/>
          </a:prstGeom>
          <a:noFill/>
          <a:ln w="9525">
            <a:solidFill>
              <a:srgbClr val="1682C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  <a:p>
            <a:pPr marL="0" marR="0" lvl="0" indent="261938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Book Antiqua" pitchFamily="18" charset="0"/>
              </a:rPr>
              <a:t>Для каждой темы предлагаются: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Book Antiqua" pitchFamily="18" charset="0"/>
              </a:rPr>
              <a:t>справочные материалы, содержащие основные теоретические сведения по данной теме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блоки заданий базового уровня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для самостоятельного решения по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каждому контролируемому элементу содержания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примеры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решения заданий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повышенного уровня сложности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задания повышенного уровня сложности для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самостоятельного решения по данной теме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проверочную работу по теме, включающую задания базового и повышенного уровня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" descr="C:\Users\nkonovalova\Desktop\Крым2017\Обложки\EGE_Fisica_praktyca_cover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04" y="4798644"/>
            <a:ext cx="1084362" cy="139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konovalova\Desktop\Крым2017\Обложки\EGE_Fisica_praktyca_cov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1" y="1916832"/>
            <a:ext cx="1088802" cy="138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5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8" y="1480013"/>
            <a:ext cx="4454457" cy="2788490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077686" y="119745"/>
            <a:ext cx="6988627" cy="1143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ТОП 10 повседневных </a:t>
            </a:r>
            <a:r>
              <a:rPr lang="ru-RU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технологий, </a:t>
            </a:r>
            <a:endParaRPr lang="ru-RU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Helvetica" panose="020B0604020202020204" pitchFamily="34" charset="0"/>
            </a:endParaRPr>
          </a:p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пришедших </a:t>
            </a:r>
            <a:r>
              <a:rPr lang="ru-RU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с орбиты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42" y="1919968"/>
            <a:ext cx="4484914" cy="33021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0965" y="1396748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Памперс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1480013"/>
            <a:ext cx="3200400" cy="4800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0965" y="1885451"/>
            <a:ext cx="4140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«Молния» и «липучки»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66" y="1396748"/>
            <a:ext cx="4883865" cy="48838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0965" y="2325406"/>
            <a:ext cx="232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Термобелье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856250"/>
            <a:ext cx="6096000" cy="40481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0965" y="2751635"/>
            <a:ext cx="4944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Сублимированные продукты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31" y="1541187"/>
            <a:ext cx="4762500" cy="4762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0965" y="3254064"/>
            <a:ext cx="4572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Инфракрасный термометр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31" y="1407184"/>
            <a:ext cx="5942185" cy="485977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0965" y="3723921"/>
            <a:ext cx="444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Компьютерный томограф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77" y="1516258"/>
            <a:ext cx="5335207" cy="46416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70965" y="4136623"/>
            <a:ext cx="41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Спутниковая навигация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68" y="1339230"/>
            <a:ext cx="4792148" cy="479214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119" y="4606480"/>
            <a:ext cx="25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Датчик дыма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86" y="1356743"/>
            <a:ext cx="4818661" cy="481866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2573" y="5052430"/>
            <a:ext cx="273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Метеорология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20" y="1759167"/>
            <a:ext cx="5910943" cy="39307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80428" y="5442865"/>
            <a:ext cx="3498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Солнечные батарея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83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7" name="image6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6365" y="495568"/>
            <a:ext cx="662020" cy="6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7" y="333375"/>
            <a:ext cx="7501334" cy="113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rPr>
              <a:t>Модульный курс «Я сдам ЕГЭ»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475656" y="1929494"/>
            <a:ext cx="7416823" cy="3701013"/>
          </a:xfrm>
          <a:prstGeom prst="rect">
            <a:avLst/>
          </a:prstGeom>
          <a:noFill/>
          <a:ln w="9525">
            <a:solidFill>
              <a:srgbClr val="1682C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  <a:p>
            <a:pPr marL="0" marR="0" lvl="0" indent="261938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Book Antiqua" pitchFamily="18" charset="0"/>
              </a:rPr>
              <a:t>Курс самоподготовки содержит: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itchFamily="18" charset="0"/>
              <a:cs typeface="Book Antiqua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труктура и содержание КИМ ЕГЭ по физике в 2018 году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рограмма повторительно-обобщающего курса для подготовки к ЕГЭ по физике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сновные приемы организации работы с использованием «типовых заданий»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ипология заданий экзаменационной работы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собенности оценивания заданий с развернутым ответом КИМ ЕГЭ по физике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ренировочные варианты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тветы и решения к тренировочным вариантам.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 descr="C:\Users\nkonovalova\Desktop\Крым2017\Обложки\EGE_Fisica_kurs_cov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" y="2132856"/>
            <a:ext cx="1345686" cy="165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57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560195" y="2240280"/>
            <a:ext cx="6023610" cy="178308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Космические</a:t>
            </a:r>
          </a:p>
          <a:p>
            <a:pPr algn="ctr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путешественники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69" y="4154457"/>
            <a:ext cx="2240280" cy="224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98" y="3509010"/>
            <a:ext cx="3095478" cy="3037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49" y="1491938"/>
            <a:ext cx="1451270" cy="191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81" y="5547531"/>
            <a:ext cx="837160" cy="847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7" y="1065952"/>
            <a:ext cx="2103190" cy="1466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5" y="232022"/>
            <a:ext cx="1630845" cy="1464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031" y="4920233"/>
            <a:ext cx="2034797" cy="14745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18" y="473847"/>
            <a:ext cx="2638278" cy="19816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51" y="653465"/>
            <a:ext cx="2686050" cy="1796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04" y="4356249"/>
            <a:ext cx="2134501" cy="21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25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177540" y="128038"/>
            <a:ext cx="2788920" cy="82296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СОБАКА</a:t>
            </a:r>
            <a:endParaRPr lang="ru-RU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6" descr="C:\Users\Пользователь\Desktop\0_7924_275ba46_X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228600"/>
            <a:ext cx="2651760" cy="39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3026006"/>
            <a:ext cx="4183380" cy="31375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90" y="3848966"/>
            <a:ext cx="4662170" cy="2331085"/>
          </a:xfrm>
          <a:prstGeom prst="rect">
            <a:avLst/>
          </a:prstGeom>
        </p:spPr>
      </p:pic>
      <p:pic>
        <p:nvPicPr>
          <p:cNvPr id="12" name="Picture 2" descr="C:\Users\Пользователь\Desktop\1127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0" y="1051560"/>
            <a:ext cx="69961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9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964724" y="119743"/>
            <a:ext cx="3214551" cy="82296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ОБЕЗЬЯНА</a:t>
            </a:r>
            <a:endParaRPr lang="ru-RU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2" y="1044805"/>
            <a:ext cx="3515216" cy="3200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71" y="1044804"/>
            <a:ext cx="4860545" cy="3200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94398"/>
            <a:ext cx="3967843" cy="4563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38" y="2135532"/>
            <a:ext cx="5715073" cy="40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95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292928" y="185057"/>
            <a:ext cx="2558143" cy="79465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ГРЫЗУНЫ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4" descr="http://www.eg.ru/upimg/photo/112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1088573"/>
            <a:ext cx="4043767" cy="34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79" y="1088572"/>
            <a:ext cx="4762500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54" y="1206051"/>
            <a:ext cx="3463018" cy="4848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8" y="2253467"/>
            <a:ext cx="6746422" cy="38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6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690257" y="228600"/>
            <a:ext cx="1763486" cy="72934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КОШКИ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Picture 12" descr="http://www.eg.ru/upimg/photo/112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413657"/>
            <a:ext cx="2832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13" y="1115784"/>
            <a:ext cx="5827487" cy="4370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3" y="1294039"/>
            <a:ext cx="3653066" cy="4686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4039"/>
            <a:ext cx="4387595" cy="48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8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526971" y="163286"/>
            <a:ext cx="2090057" cy="72934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smtClean="0">
                <a:solidFill>
                  <a:schemeClr val="bg1"/>
                </a:solidFill>
                <a:latin typeface="Impact" panose="020B0806030902050204" pitchFamily="34" charset="0"/>
              </a:rPr>
              <a:t>ЧЕРЕПАХА</a:t>
            </a:r>
            <a:endParaRPr lang="ru-RU" sz="36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" y="1323480"/>
            <a:ext cx="3466012" cy="2599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96" y="2623234"/>
            <a:ext cx="5310675" cy="35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34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369128" y="141514"/>
            <a:ext cx="2405743" cy="8708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ЛЯГУШКА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16" descr="http://www.eg.ru/upimg/photo/112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70" y="1099457"/>
            <a:ext cx="4146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1274989"/>
            <a:ext cx="3814065" cy="2872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11" y="1590231"/>
            <a:ext cx="6644176" cy="44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6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080657" y="108858"/>
            <a:ext cx="2982686" cy="70757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НАСЕКОМЫЕ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Picture 18" descr="http://www.eg.ru/upimg/photo/1128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816429"/>
            <a:ext cx="2971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36" y="1069522"/>
            <a:ext cx="4762500" cy="3238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52" y="3350192"/>
            <a:ext cx="4943475" cy="29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6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652157" y="195943"/>
            <a:ext cx="1839686" cy="7946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ПТИЦЫ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7" y="1162049"/>
            <a:ext cx="5793922" cy="2956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86" y="2151898"/>
            <a:ext cx="5700486" cy="42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5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" y="3826303"/>
            <a:ext cx="3183535" cy="1790738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160814" y="2438399"/>
            <a:ext cx="4822371" cy="8490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АСТРОНОМИЯ В ШКОЛЕ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7" y="310534"/>
            <a:ext cx="2366347" cy="2116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6" y="78263"/>
            <a:ext cx="2471478" cy="2588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461215"/>
            <a:ext cx="2670143" cy="2793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14" y="847504"/>
            <a:ext cx="2699622" cy="1684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14" y="3968183"/>
            <a:ext cx="2472121" cy="1940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453"/>
            <a:ext cx="3148591" cy="24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6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744685" y="119743"/>
            <a:ext cx="1654629" cy="6640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РЫБЫ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07" y="909636"/>
            <a:ext cx="4972901" cy="3461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2" y="909637"/>
            <a:ext cx="4987018" cy="3461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2169894"/>
            <a:ext cx="6068786" cy="40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19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758043" y="2623455"/>
            <a:ext cx="5627914" cy="11430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АСТРОНОМИЧЕСКИЕ ОТКРЫТИЯ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ПОСЛЕДНИХ ЛЕТ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9" y="131308"/>
            <a:ext cx="3944711" cy="2469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131308"/>
            <a:ext cx="3294289" cy="2467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9" y="3799633"/>
            <a:ext cx="2853568" cy="2448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29" y="3799113"/>
            <a:ext cx="4963885" cy="24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1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720899" y="76592"/>
            <a:ext cx="5702202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НОВЫЙ ТИП БУРИ… НА ЗВЕЗДЕ</a:t>
            </a:r>
            <a:endParaRPr lang="ru-RU" sz="36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0527" y="837292"/>
            <a:ext cx="47533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Телескопы NASA «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Спитцер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и «Кеплер» — мощный тандем, который недавно нашел совершенно неожиданное явление на небольшой звезде: бурю.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" y="837292"/>
            <a:ext cx="3897156" cy="25590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20527" y="2018843"/>
            <a:ext cx="49928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53 световых годах от нас в созвездии Лиры, L-карлик размером с Юпитер по имени W1906+40 продемонстрировал странное пятно, подобное красному пятну Юпитера.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0457" y="3654563"/>
            <a:ext cx="8389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W1906+40 настолько теплая (в смысле: не горячая и не холодная), что в ее атмосфере образуются и закручиваются облака. Эти облака, подстегнутые внутренней яростью звезды, и создали темное пятно у северного полюса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457" y="4670226"/>
            <a:ext cx="8577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Облачные условия наблюдали и на коричневых карликах, но эти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недозвезды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сильные, чтобы поддерживать синтез. Самые долгие бури на их поверхности едва ли проживут больше дня. Буря же на W1906+40 сильна и после двух лет.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38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031607" y="163676"/>
            <a:ext cx="7154523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НОВОЕ ЗАГАДОЧНОЕ ШАРОВОЕ СКОПЛЕНИЕ</a:t>
            </a:r>
            <a:endParaRPr lang="ru-RU" sz="32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686" y="1030671"/>
            <a:ext cx="42454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Шаровые скопления — это сферические собрания тысяч звезд. Возраст некоторых из них сопоставим с возрастом Вселенной; некоторые из них путешествовали миллиарды лет, прежде чем осесть на окраинах образовавшихся галактик.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4" y="892629"/>
            <a:ext cx="4310743" cy="28306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5685" y="3836404"/>
            <a:ext cx="85561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Центавр А (NGC 5128), эллиптическая галактика в 12 миллионах световых лет от нас, имеет 2000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шаровых скоплений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Шаровые скопления не так часто содержат темную материю, в отличие от галактик, но эти несколько, возможно, с помощью непонятного механизма ее получили. Черные дыры также достаточно массивны, чтобы произвести наблюдаемый эффект. Если это так, Центавр А становится космическим минным полем с жуткими прожорливыми черными дырами на периферии.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0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854749" y="109249"/>
            <a:ext cx="5434501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НОВАЯ ЯРЧАЙШАЯ СВЕРХНОВАЯ</a:t>
            </a:r>
            <a:endParaRPr lang="ru-RU" sz="32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4" y="782864"/>
            <a:ext cx="3814266" cy="25046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914" y="3506776"/>
            <a:ext cx="86505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двойной телескопический массив «Брут» и «Кассий» наткнулись на ничем не примечательное пятно света. Последующие наблюдения выявили странный спектр света, исходящего в указанном месте, и наконец Южноафриканский большой телескоп подтвердил облако чрезвычайно яркого газа с неопознанным 15-километровым объектом в центре. Ученые подозревают, что это бывшая сверхновая, в несколько раз побивающая предыдущий рекорд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—высвободила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Вселенную ярость 600 миллиардов солнц.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3915" y="977015"/>
            <a:ext cx="47135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ASASSN-15lh, как ее назвали, настолько великолепна, что превосходит пределы нашего научного понимания. Астрономы не могут нормально объяснить силу этой сверхновой, но у них есть несколько идей. Возможно, это дикая агония одной из самых массивных звезд во Вселенной.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15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802652" y="163677"/>
            <a:ext cx="5538696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НОВЫЙ ТИП ЗВЕЗДНОЙ МУЗЫКИ</a:t>
            </a:r>
            <a:endParaRPr lang="ru-RU" sz="32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85" y="837293"/>
            <a:ext cx="3913734" cy="25699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3285" y="3496070"/>
            <a:ext cx="8817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Исследование, проведенное школой физики и астрономии Университета Бирмингема, позволило заглянуть в сердца восьми пожилых звезд, проживающих в шаровом скоплении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Messier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(M4) в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7200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световых годах от нас и услышать музыку внутри. Эти звезды намного старше, толще и краснее, чем Солнце, и (что самое удивительное) наполнены звуком. Эти «резонансные акустические колебания» возмущают звездную матрицу и вызывают крошечные, но обнаружимые изменения яркости.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285" y="116513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Астрономы выслеживают самые старые звезды в галактике, и недавно обновленный метод позволил им обнаружить древнюю группу звезд из первых дней Млечного Пути.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000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2271" y="79607"/>
            <a:ext cx="8719457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НОВЫЙ ТИП ЗВЕЗД С КИСЛОРОДНОЙ АТМОСФЕРОЙ</a:t>
            </a:r>
            <a:endParaRPr lang="ru-RU" sz="32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7" y="957036"/>
            <a:ext cx="4444222" cy="29182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831125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Звезда SDSSJ124043.01+671034.68 («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Докс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как ее называют коротко) похожа на любую другую звезду, за несколькими но: ее название трудно выговорить и ее внешний слой на 99,9% состоит из кислорода. Эта невероятная звезда — белый карлик — уникальна в нашем каталоге из 4,5 миллионов звезд, включая 32 000 подтвержденных белых карликов.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777" y="4093089"/>
            <a:ext cx="88039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белые карлики покрыты легкими летучими элементами, которые производится в течение жизненного цикла звезды. Но «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Докс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каким-то образом окружила себя пушистым саваном и приобрела атмосферу практически чистого кислорода, приправленного небольшой щепоткой других элементов, вроде неона и магния.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3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898832" y="76591"/>
            <a:ext cx="5346335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НОВЫЙ ТИП КОСМИЧЕСКИХ ГОР</a:t>
            </a:r>
            <a:endParaRPr lang="ru-RU" sz="32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46" y="804636"/>
            <a:ext cx="3963467" cy="26025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046" y="129032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Вечно извергающая лаву луна Юпитера Ио — самое вулканически активное тело в Солнечной системе. Она вращается всего в 400 000 километрах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Юпитера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046" y="3407228"/>
            <a:ext cx="89418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бесчисленным циклам гравитационного терзания, Ио теперь усеяна сернистыми гейзерами, адскими потоками лавы и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зубчатыми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горами. Эта сотня гор не похожа ни на какую другую в Солнечной системе: они существуют изолированно и торчат прямо из зыбкой поверхности спутника, в отличие от сгруппированных и покатых гор на других мирах. Как показывает моделирование, сжимающие силы работают совместно с потоками лавы, чтобы произвести эти странные вертикальные горы. Поверхность Ио постоянно покрывается свежей лавы из ее 400 активных </a:t>
            </a:r>
            <a:r>
              <a:rPr lang="ru-RU" sz="2000" dirty="0" smtClean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вулканов, 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покрывают равнины спутника пятью дюймами расплавленной материи каждые десять лет.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6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17714" y="101378"/>
            <a:ext cx="8708571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НОВЫЙ ТИП НЕОЖИДАННО МОЛОДОГО ГОРЯЧЕГО ЮПИТЕРА</a:t>
            </a:r>
            <a:endParaRPr lang="ru-RU" sz="28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761092"/>
            <a:ext cx="4145823" cy="27223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54285" y="76109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Горячие юпитеры — газовые гиганты, которые каким-то образом оказались на близком расстоянии от своих звезд. Некоторые из них заперты на таких тесных орбитах, что гравитация звезды поедает небольшие тела слой за слоем, а возможная планета PTFO8-8695 b вращается так близко, что завершает орбиту каждые 11 часов.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713" y="3619923"/>
            <a:ext cx="87085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PTFO8-8695 b также является одной из самых молодых планет, поскольку ее звезде, PTFO8-8695, всего два миллиона лет. Это парадоксально мало — большинству горячих юпитеров у звезд миллиарды лет. Астрономы думают, что все горячие юпитеры мигрируют, поскольку вблизи звезды слишком горячо, чтобы газовые гиганты могли образоваться. Газовые планеты сливаются в тихих прохладных условиях; точно так же, гиганты в нашей Солнечной системе находятся за поясом астероидов.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60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7586" y="101377"/>
            <a:ext cx="8588828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НОВЫЙ ТИП ИСЧЕЗНУВШИХ КОСМИЧЕСКИХ ПОРОД</a:t>
            </a:r>
            <a:endParaRPr lang="ru-RU" sz="3200" i="0" dirty="0">
              <a:solidFill>
                <a:schemeClr val="bg1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2" y="902607"/>
            <a:ext cx="5007866" cy="32883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0328" y="902607"/>
            <a:ext cx="35160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Oest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65, 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космический камень,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богатый иридием и неоном, не похож ни на один другой в нашей коллекции из 50 000 космических сувениров. Он принадлежит к типу метеоритов, которые мы можем никогда больше не увидеть, так как по мнению астрономов брутальное столкновение, в процессе которого появился </a:t>
            </a:r>
            <a:r>
              <a:rPr lang="ru-RU" sz="2000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Oest</a:t>
            </a:r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65, стерло его родительские тела в порошок.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7505" y="433106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метеорит упал 470 миллионов лет назад и осел в нижней части древнего океана, который ныне является частью шведского карьера.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96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sm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sm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sm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sm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1619</TotalTime>
  <Words>12906</Words>
  <Application>Microsoft Office PowerPoint</Application>
  <PresentationFormat>Экран (4:3)</PresentationFormat>
  <Paragraphs>1530</Paragraphs>
  <Slides>324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324</vt:i4>
      </vt:variant>
    </vt:vector>
  </HeadingPairs>
  <TitlesOfParts>
    <vt:vector size="329" baseType="lpstr">
      <vt:lpstr>Тема Office</vt:lpstr>
      <vt:lpstr>Cosmo</vt:lpstr>
      <vt:lpstr>1_Cosmo</vt:lpstr>
      <vt:lpstr>2_Cosmo</vt:lpstr>
      <vt:lpstr>3_Cosmo</vt:lpstr>
      <vt:lpstr>Организация учебной деятельности по астрономии УМК В.М.Чаругина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«Сферы» –современная  информационно-образовательная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ДЕТАЛИЗАЦИЯ КОДИФИКАТОРА</vt:lpstr>
      <vt:lpstr>Презентация PowerPoint</vt:lpstr>
      <vt:lpstr>ДЕТАЛИЗАЦИЯ КОДИФИКАТОРА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мы знаем о нашей Галактике (Млечный Путь)?</vt:lpstr>
      <vt:lpstr>Другие факты</vt:lpstr>
      <vt:lpstr>Вопрос</vt:lpstr>
      <vt:lpstr>Что мы знаем о нашей Вселенной?</vt:lpstr>
      <vt:lpstr>Презентация PowerPoint</vt:lpstr>
      <vt:lpstr>СТАЦИОНАРНАЯ ВСЕЛЕННАЯ НЕВОЗМОЖНА </vt:lpstr>
      <vt:lpstr>ЧТО ТАКОЕ РАСШИРЕНИЕ ?</vt:lpstr>
      <vt:lpstr>НА ЧТО БЫЛ ПОХОЖ БОЛЬШОЙ ВЗРЫВ?</vt:lpstr>
      <vt:lpstr>Закон Хаббла (1929 г.)</vt:lpstr>
      <vt:lpstr>РАСТЯЖЕНИЕ ФОТОНОВ</vt:lpstr>
      <vt:lpstr>«Стандартные свечи»</vt:lpstr>
      <vt:lpstr>«СТАНДАРТНЫЕ СВЕЧИ»</vt:lpstr>
      <vt:lpstr>Презентация PowerPoint</vt:lpstr>
      <vt:lpstr>Реликтовое излучение</vt:lpstr>
      <vt:lpstr>Следствия</vt:lpstr>
      <vt:lpstr>Вселенная расширяется с ускорением (антигравитация)</vt:lpstr>
      <vt:lpstr>Загадка Вселенной: </vt:lpstr>
      <vt:lpstr>Как узнать о существовании «другой» материи?</vt:lpstr>
      <vt:lpstr>Гравитационные линзы</vt:lpstr>
      <vt:lpstr>Гравитационные линзы</vt:lpstr>
      <vt:lpstr>Презентация PowerPoint</vt:lpstr>
      <vt:lpstr>ТЕМНАЯ МАССА ВСЕЛЕННОЙ – ЧТО ПРО НЕЕ ИЗВЕСТНО?</vt:lpstr>
      <vt:lpstr>Презентация PowerPoint</vt:lpstr>
      <vt:lpstr>Презентация PowerPoint</vt:lpstr>
      <vt:lpstr>Презентация PowerPoint</vt:lpstr>
      <vt:lpstr>ТЕМНАЯ МАССА ВСЕЛЕННОЙ – ЧТО ПРО НЕЕ ИЗВЕСТНО?</vt:lpstr>
      <vt:lpstr>Темная масса Вселенной – что про нее известно?</vt:lpstr>
      <vt:lpstr>Презентация PowerPoint</vt:lpstr>
      <vt:lpstr>Темная энергия</vt:lpstr>
      <vt:lpstr>ТЕМНАЯ ЭНЕРГИЯ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ПО АСТРОНОМИИ С ПРИМЕНЕНИЕМ МИНИ ПРОЕКТОВ</vt:lpstr>
      <vt:lpstr>УРОК ПО АСТРОНОМИИ С ПРИМЕНЕНИЕМ МИНИ ПРОЕКТОВ</vt:lpstr>
      <vt:lpstr>УРОК ПО АСТРОНОМИИ С ПРИМЕНЕНИЕМ МИНИ ПРОЕКТОВ</vt:lpstr>
      <vt:lpstr>УРОК ПО АСТРОНОМИИ С ПРИМЕНЕНИЕМ МИНИ ПРОЕКТОВ</vt:lpstr>
      <vt:lpstr>УРОК ПО АСТРОНОМИИ С ПРИМЕНЕНИЕМ МИНИ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по астрономии  на тему: «Основные характеристики звёзд»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ПРОЕКТНО-ИССЛЕДОВАТЕЛЬСКАЯ ДЕЯТЕЛЬНОСТЬ</vt:lpstr>
      <vt:lpstr>ЦЕЛИ ПРОЕКТНОЙ ДЕЯТЕЛЬНОСТИ</vt:lpstr>
      <vt:lpstr>МЕТОД ПОЗВОЛЯЕТ РАЗВИВАТЬ: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Учебно-методическое обеспечение школьного курса астрономии</dc:title>
  <dc:creator>Литвинов Олег Андреевич</dc:creator>
  <cp:lastModifiedBy>гцро</cp:lastModifiedBy>
  <cp:revision>150</cp:revision>
  <dcterms:created xsi:type="dcterms:W3CDTF">2017-10-17T13:45:38Z</dcterms:created>
  <dcterms:modified xsi:type="dcterms:W3CDTF">2017-12-15T03:02:35Z</dcterms:modified>
</cp:coreProperties>
</file>