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398" r:id="rId3"/>
    <p:sldId id="1369" r:id="rId4"/>
    <p:sldId id="1250" r:id="rId5"/>
    <p:sldId id="1370" r:id="rId6"/>
    <p:sldId id="281" r:id="rId7"/>
    <p:sldId id="1371" r:id="rId8"/>
    <p:sldId id="1341" r:id="rId9"/>
    <p:sldId id="655" r:id="rId10"/>
    <p:sldId id="1244" r:id="rId11"/>
    <p:sldId id="1104" r:id="rId12"/>
    <p:sldId id="429" r:id="rId13"/>
    <p:sldId id="1215" r:id="rId14"/>
    <p:sldId id="1343" r:id="rId15"/>
    <p:sldId id="1306" r:id="rId16"/>
    <p:sldId id="1259" r:id="rId17"/>
    <p:sldId id="1251" r:id="rId18"/>
    <p:sldId id="664" r:id="rId19"/>
    <p:sldId id="262" r:id="rId20"/>
    <p:sldId id="1342" r:id="rId21"/>
    <p:sldId id="264" r:id="rId22"/>
    <p:sldId id="1267" r:id="rId23"/>
    <p:sldId id="1268" r:id="rId24"/>
    <p:sldId id="1247" r:id="rId25"/>
    <p:sldId id="1241" r:id="rId26"/>
    <p:sldId id="1071" r:id="rId27"/>
    <p:sldId id="1072" r:id="rId28"/>
    <p:sldId id="603" r:id="rId29"/>
    <p:sldId id="1339" r:id="rId30"/>
    <p:sldId id="1340" r:id="rId31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62773-E0ED-4288-A39F-EB7F835905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5B853-4885-490B-A9C5-74D4A5D6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4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1B6D-794E-42B5-8813-1F3292FFB450}" type="slidenum">
              <a:rPr lang="ru-RU"/>
              <a:pPr/>
              <a:t>2</a:t>
            </a:fld>
            <a:endParaRPr lang="ru-RU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70" y="5135111"/>
            <a:ext cx="5332554" cy="4864841"/>
          </a:xfrm>
          <a:noFill/>
          <a:ln/>
        </p:spPr>
        <p:txBody>
          <a:bodyPr/>
          <a:lstStyle/>
          <a:p>
            <a:pPr eaLnBrk="1" hangingPunct="1"/>
            <a:endParaRPr 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1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6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6298D-EDBC-45FF-B522-05EAFCB5D3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6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4108" y="666749"/>
            <a:ext cx="10748291" cy="5467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846747" y="2010567"/>
            <a:ext cx="10735652" cy="4075907"/>
          </a:xfrm>
        </p:spPr>
        <p:txBody>
          <a:bodyPr/>
          <a:lstStyle>
            <a:lvl1pPr marL="0" indent="0" algn="just">
              <a:spcBef>
                <a:spcPts val="0"/>
              </a:spcBef>
              <a:spcAft>
                <a:spcPts val="1000"/>
              </a:spcAft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49974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5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60113-BEF9-45A5-B0AA-FA4E560F3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9487401" cy="254143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Эффективное обучение математике: динамика становления математической и информационной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CFA51C-393E-4AFA-A7BE-F8D0E070D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716" y="4331304"/>
            <a:ext cx="8561746" cy="977621"/>
          </a:xfrm>
        </p:spPr>
        <p:txBody>
          <a:bodyPr/>
          <a:lstStyle/>
          <a:p>
            <a:pPr algn="r"/>
            <a:r>
              <a:rPr lang="ru-RU" dirty="0"/>
              <a:t>Рыдзе Оксана Анатольевна, </a:t>
            </a:r>
            <a:r>
              <a:rPr lang="ru-RU" dirty="0" err="1"/>
              <a:t>к.п.н</a:t>
            </a:r>
            <a:r>
              <a:rPr lang="ru-RU" dirty="0"/>
              <a:t>., </a:t>
            </a:r>
            <a:r>
              <a:rPr lang="ru-RU" dirty="0" err="1"/>
              <a:t>с.н.с</a:t>
            </a:r>
            <a:r>
              <a:rPr lang="ru-RU" dirty="0"/>
              <a:t>. </a:t>
            </a:r>
          </a:p>
          <a:p>
            <a:pPr algn="r"/>
            <a:r>
              <a:rPr lang="ru-RU" dirty="0"/>
              <a:t>лаборатории начального общего образования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7E3DFCD-A901-4F6F-89CA-091DB89E3002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284163"/>
            <a:ext cx="1763712" cy="1311275"/>
            <a:chOff x="7236295" y="51470"/>
            <a:chExt cx="1763961" cy="131153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E76C36A-8544-459D-9E19-D8039BF54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CA9D7A-44F5-40E8-884B-E0FE0B11B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6295" y="1101392"/>
              <a:ext cx="176396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46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4">
            <a:extLst>
              <a:ext uri="{FF2B5EF4-FFF2-40B4-BE49-F238E27FC236}">
                <a16:creationId xmlns:a16="http://schemas.microsoft.com/office/drawing/2014/main" id="{0DEB038D-A597-4263-A171-B952365E8F7F}"/>
              </a:ext>
            </a:extLst>
          </p:cNvPr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0D16DD0-42F7-4BB7-9E89-A101DB275418}" type="slidenum">
              <a:rPr lang="ru-RU" altLang="ru-RU" sz="1050">
                <a:latin typeface="Arial" panose="020B0604020202020204" pitchFamily="34" charset="0"/>
              </a:rPr>
              <a:pPr algn="r"/>
              <a:t>10</a:t>
            </a:fld>
            <a:endParaRPr lang="ru-RU" altLang="ru-RU" sz="1050"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19B17D4-3F8A-4E4F-BBE9-4E5F72A555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606679"/>
            <a:ext cx="10692384" cy="330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обошёл площадку прямоугольной формы для игры в бадминтон и установил, что им сделано 60 шагов. Какова длина площадки, если ширина составила 12 шагов?</a:t>
            </a:r>
          </a:p>
          <a:p>
            <a:pPr marL="457200" indent="-457200">
              <a:buAutoNum type="arabicParenR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 шага </a:t>
            </a:r>
          </a:p>
          <a:p>
            <a:pPr marL="457200" indent="-457200">
              <a:buAutoNum type="arabicParenR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шагов </a:t>
            </a:r>
          </a:p>
          <a:p>
            <a:pPr marL="457200" indent="-457200">
              <a:buAutoNum type="arabicParenR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шагов</a:t>
            </a:r>
          </a:p>
          <a:p>
            <a:pPr marL="457200" indent="-457200">
              <a:buAutoNum type="arabicParenR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шагов</a:t>
            </a:r>
            <a:endParaRPr lang="ru-RU" alt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DDD40B-F289-4033-AFE6-1DB133DDF230}"/>
              </a:ext>
            </a:extLst>
          </p:cNvPr>
          <p:cNvSpPr/>
          <p:nvPr/>
        </p:nvSpPr>
        <p:spPr>
          <a:xfrm>
            <a:off x="2946705" y="180882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083165-ABD6-4727-8239-1182F3CA0EB2}"/>
              </a:ext>
            </a:extLst>
          </p:cNvPr>
          <p:cNvSpPr/>
          <p:nvPr/>
        </p:nvSpPr>
        <p:spPr>
          <a:xfrm>
            <a:off x="1721768" y="5141241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Центр оценки качества образования РАО (ФГБНУ «Институт стратегии развития образования РАО»).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Региональное исследование: 2018/2019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уч.г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(5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октябрь 2018, 4 вар., №15)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158891C-975E-4FA0-B7F6-8E34549BC7C4}"/>
              </a:ext>
            </a:extLst>
          </p:cNvPr>
          <p:cNvSpPr txBox="1">
            <a:spLocks/>
          </p:cNvSpPr>
          <p:nvPr/>
        </p:nvSpPr>
        <p:spPr>
          <a:xfrm>
            <a:off x="1429854" y="484113"/>
            <a:ext cx="10074060" cy="9510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3. Необходимость представления (кодирования/декодирования) информации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6849C9-B67D-481D-9877-729522E4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0DA736C-72B4-4F67-B696-CB35630AF0E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0957841"/>
              </p:ext>
            </p:extLst>
          </p:nvPr>
        </p:nvGraphicFramePr>
        <p:xfrm>
          <a:off x="1227893" y="2897755"/>
          <a:ext cx="7477125" cy="139382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1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  Вид спорта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Максим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Боря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Бег на 60 метров (с)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 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13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Бросание мяча (м)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     21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Прыжок в длину с разбега (см)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280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260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73" marR="97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81" name="Прямоугольник 6">
            <a:extLst>
              <a:ext uri="{FF2B5EF4-FFF2-40B4-BE49-F238E27FC236}">
                <a16:creationId xmlns:a16="http://schemas.microsoft.com/office/drawing/2014/main" id="{5DC7C853-4F2C-4887-AF9C-8D1CEB9E7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13" y="1809563"/>
            <a:ext cx="82899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Мальчики участвовали в финале соревнований по трем видам спорта. В таблице представлены результаты.</a:t>
            </a:r>
            <a:endParaRPr lang="ru-RU" alt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82" name="Прямоугольник 7">
            <a:extLst>
              <a:ext uri="{FF2B5EF4-FFF2-40B4-BE49-F238E27FC236}">
                <a16:creationId xmlns:a16="http://schemas.microsoft.com/office/drawing/2014/main" id="{A4873816-A2E4-4F2B-B805-8F20CEA9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13" y="4861610"/>
            <a:ext cx="951630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из мальчиков показал лучший результат в беге на 60 метров? Объясни свой ответ.</a:t>
            </a:r>
            <a:endParaRPr lang="ru-RU" alt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______Объяснение:_____________________</a:t>
            </a:r>
            <a:endParaRPr lang="ru-RU" altLang="ru-RU" sz="2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6B206E7-3BD3-45A9-BB72-EB44E1F97F6B}"/>
              </a:ext>
            </a:extLst>
          </p:cNvPr>
          <p:cNvSpPr txBox="1">
            <a:spLocks/>
          </p:cNvSpPr>
          <p:nvPr/>
        </p:nvSpPr>
        <p:spPr>
          <a:xfrm>
            <a:off x="1429854" y="484113"/>
            <a:ext cx="10074060" cy="9510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4. Интерпретация информации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6AB227-5A46-432A-A306-9D8D15A2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5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5" y="290246"/>
            <a:ext cx="9449255" cy="49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  <a:cs typeface="Arial" panose="020B0604020202020204" pitchFamily="34" charset="0"/>
              </a:rPr>
              <a:t>Пример 5.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+mn-lt"/>
                <a:cs typeface="Arial" panose="020B0604020202020204" pitchFamily="34" charset="0"/>
              </a:rPr>
              <a:t>Представление информации в заданной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7" y="1524000"/>
            <a:ext cx="9906454" cy="430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   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Впиши эти цифры в пустые квадраты так, чтобы при сложении получить самый большой результат. Используй каждую карточку только один раз.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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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7E3F2-748A-4B4A-BE3A-E4B8418E82D4}"/>
              </a:ext>
            </a:extLst>
          </p:cNvPr>
          <p:cNvSpPr txBox="1"/>
          <p:nvPr/>
        </p:nvSpPr>
        <p:spPr>
          <a:xfrm>
            <a:off x="989670" y="6232089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TIMSS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E58C1A-4FB4-4C30-9550-F4D78CDC7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F1501-C851-A644-B7CD-CB17423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507" y="365125"/>
            <a:ext cx="9121595" cy="65110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Пример 5.1. Форма решения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492342" y="1551175"/>
            <a:ext cx="10502760" cy="46729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dirty="0">
              <a:latin typeface="Corbel" pitchFamily="34" charset="0"/>
            </a:endParaRPr>
          </a:p>
          <a:p>
            <a:pPr marL="0" indent="288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В аквариуме было 12 л воды. Затем Рома налил в него 3 литра воды, </a:t>
            </a:r>
          </a:p>
          <a:p>
            <a:pPr marL="0" indent="288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потом Ира долила еще 3 литра. </a:t>
            </a:r>
          </a:p>
          <a:p>
            <a:pPr marL="0" indent="288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Как вычислить, сколько воды стало в аквариуме? Выбери ответ.</a:t>
            </a:r>
            <a:endParaRPr lang="ru-RU" altLang="ru-RU" dirty="0">
              <a:latin typeface="Times" pitchFamily="2" charset="0"/>
            </a:endParaRPr>
          </a:p>
          <a:p>
            <a:pPr marL="0" lvl="0" indent="288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А) 12 + (2 + 3)</a:t>
            </a:r>
            <a:endParaRPr lang="ru-RU" altLang="ru-RU" dirty="0">
              <a:latin typeface="Times" pitchFamily="2" charset="0"/>
            </a:endParaRPr>
          </a:p>
          <a:p>
            <a:pPr marL="0" lvl="0" indent="288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Б) (12 + 3) + (12 + 3)</a:t>
            </a:r>
            <a:endParaRPr lang="ru-RU" altLang="ru-RU" dirty="0">
              <a:latin typeface="Times" pitchFamily="2" charset="0"/>
            </a:endParaRPr>
          </a:p>
          <a:p>
            <a:pPr marL="0" lvl="0" indent="288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В) (12 + 2) </a:t>
            </a: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  <a:sym typeface="Wingdings" pitchFamily="2" charset="2"/>
              </a:rPr>
              <a:t></a:t>
            </a: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 3</a:t>
            </a:r>
            <a:endParaRPr lang="ru-RU" altLang="ru-RU" dirty="0">
              <a:latin typeface="Times" pitchFamily="2" charset="0"/>
              <a:sym typeface="Wingdings" pitchFamily="2" charset="2"/>
            </a:endParaRPr>
          </a:p>
          <a:p>
            <a:pPr marL="0" lvl="0" indent="2889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  <a:sym typeface="Wingdings" pitchFamily="2" charset="2"/>
              </a:rPr>
              <a:t>Г) 12 + </a:t>
            </a: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</a:rPr>
              <a:t>3 </a:t>
            </a:r>
            <a:r>
              <a:rPr lang="ru-RU" altLang="ru-RU" dirty="0">
                <a:latin typeface="Times" pitchFamily="2" charset="0"/>
                <a:ea typeface="Times New Roman" pitchFamily="2" charset="0"/>
                <a:cs typeface="Times New Roman" pitchFamily="2" charset="0"/>
                <a:sym typeface="Wingdings" pitchFamily="2" charset="2"/>
              </a:rPr>
              <a:t> 2</a:t>
            </a:r>
            <a:endParaRPr lang="ru-RU" altLang="ru-RU" dirty="0">
              <a:latin typeface="Times" pitchFamily="2" charset="0"/>
              <a:ea typeface="Times New Roman" pitchFamily="2" charset="0"/>
              <a:cs typeface="Times New Roman" pitchFamily="2" charset="0"/>
            </a:endParaRPr>
          </a:p>
          <a:p>
            <a:pPr algn="r"/>
            <a:endParaRPr lang="ru-RU" sz="8000" dirty="0">
              <a:solidFill>
                <a:schemeClr val="tx1"/>
              </a:solidFill>
            </a:endParaRPr>
          </a:p>
          <a:p>
            <a:pPr algn="r"/>
            <a:endParaRPr lang="ru-RU" sz="8000" dirty="0">
              <a:solidFill>
                <a:schemeClr val="tx1"/>
              </a:solidFill>
            </a:endParaRPr>
          </a:p>
          <a:p>
            <a:pPr algn="r"/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63489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8C964F2-9A56-B445-8A48-821FAAD6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97" y="2232381"/>
            <a:ext cx="3046506" cy="27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DC28090-4E02-9F41-9B1D-92951AAA7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97" y="2232381"/>
            <a:ext cx="5261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2" charset="0"/>
                <a:cs typeface="Times New Roman" pitchFamily="2" charset="0"/>
              </a:rPr>
              <a:t>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2" charset="0"/>
              <a:ea typeface="Times New Roman" pitchFamily="2" charset="0"/>
              <a:cs typeface="Times New Roman" pitchFamily="2" charset="0"/>
              <a:sym typeface="Wingdings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A0AE4-E933-4936-BA28-479F99EEE054}"/>
              </a:ext>
            </a:extLst>
          </p:cNvPr>
          <p:cNvSpPr txBox="1"/>
          <p:nvPr/>
        </p:nvSpPr>
        <p:spPr>
          <a:xfrm>
            <a:off x="787650" y="6308209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TIMSS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2015, 2019)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EDC905-AA68-404D-AC64-92BD0E70E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6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F1501-C851-A644-B7CD-CB17423A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816" y="800949"/>
            <a:ext cx="9272615" cy="691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Трудности младшего школьника в работе с информацией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519406" y="1779163"/>
            <a:ext cx="9586784" cy="307163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Задание прочитано частично, выделены не все данные (условия). 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Circe"/>
              </a:rPr>
              <a:t>Не сопоставлена информация, представленная в разной форме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Проблемы оформления, представления решения.</a:t>
            </a:r>
          </a:p>
          <a:p>
            <a:pPr marL="457200" indent="-457200">
              <a:buAutoNum type="arabicPeriod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Проблемы интерпретации полученных данных («отрыв» ответа от предложенной ситуации).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sz="8000" dirty="0">
              <a:solidFill>
                <a:schemeClr val="tx1"/>
              </a:solidFill>
            </a:endParaRPr>
          </a:p>
          <a:p>
            <a:pPr algn="r"/>
            <a:endParaRPr lang="ru-RU" sz="8000" dirty="0">
              <a:solidFill>
                <a:schemeClr val="tx1"/>
              </a:solidFill>
            </a:endParaRPr>
          </a:p>
          <a:p>
            <a:pPr algn="r"/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B7DC91-E5D6-4034-9770-FCEDB6165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4747B5-D26B-4AD5-9CF1-CF72B463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F9E8-5A2E-4A66-8157-3A80D9D18795}" type="slidenum">
              <a:rPr lang="ru-RU" smtClean="0"/>
              <a:t>15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139AD-B197-4119-84CD-5C3A7D1CF2F7}"/>
              </a:ext>
            </a:extLst>
          </p:cNvPr>
          <p:cNvSpPr txBox="1"/>
          <p:nvPr/>
        </p:nvSpPr>
        <p:spPr>
          <a:xfrm>
            <a:off x="5181656" y="6088261"/>
            <a:ext cx="64765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Математика. 2 класс. авторы: Минаева С.С., Рослова Л.О., </a:t>
            </a:r>
            <a:br>
              <a:rPr lang="ru-RU" sz="1400" dirty="0"/>
            </a:br>
            <a:r>
              <a:rPr lang="ru-RU" sz="1400" dirty="0"/>
              <a:t>Рыдзе О.А., Федорова Л.И., Кочурова Е.Э. /Под ред. В.А. Булычев. Входит в Федеральный перечень учебников  с 2010 г</a:t>
            </a:r>
            <a:r>
              <a:rPr lang="ru-RU" dirty="0"/>
              <a:t>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789871-1F83-4D3A-BE8C-068592727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" b="2041"/>
          <a:stretch/>
        </p:blipFill>
        <p:spPr>
          <a:xfrm>
            <a:off x="533843" y="803856"/>
            <a:ext cx="4170714" cy="5632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BDD65A-7F70-4107-9EEB-218955C2B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50" y="1811909"/>
            <a:ext cx="4725059" cy="3362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873491-5863-4F12-9D26-35AD4FDF7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517" y="1121296"/>
            <a:ext cx="2130076" cy="2925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0F12EB-7977-4FB5-8020-CAFCAF9BF371}"/>
              </a:ext>
            </a:extLst>
          </p:cNvPr>
          <p:cNvSpPr txBox="1"/>
          <p:nvPr/>
        </p:nvSpPr>
        <p:spPr>
          <a:xfrm>
            <a:off x="5689065" y="93774"/>
            <a:ext cx="47344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7030A0"/>
                </a:solidFill>
                <a:latin typeface="+mn-lt"/>
              </a:rPr>
              <a:t>Поиск информации в средствах обучения</a:t>
            </a:r>
            <a:endParaRPr lang="ru-RU" sz="26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7170" name="Picture 2" descr="http://disk.yandex.net/qr/?clean=1&amp;text=https://clck.ru/Y9oH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742" y="415408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A7BB23-2EA9-4DAD-B028-182D54AE9E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DF3E812-B577-4C55-B806-7C4BD4908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76" y="62293"/>
            <a:ext cx="5771704" cy="6795707"/>
          </a:xfrm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5D083B17-35EC-4A50-9C48-EC5B0887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943693"/>
            <a:ext cx="2396501" cy="31142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6070BF-36F8-484D-AD74-71BAFA77A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411480" y="207265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45E40-C10C-4FD7-A3DD-684D454C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4C557E-4A20-4E75-8AAF-08E3A9AB6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686" y="683713"/>
            <a:ext cx="8679320" cy="4449990"/>
          </a:xfrm>
        </p:spPr>
      </p:pic>
      <p:pic>
        <p:nvPicPr>
          <p:cNvPr id="6" name="Picture 6" descr="http://im2-tub-ru.yandex.net/i?id=148517827-31-72&amp;n=21">
            <a:extLst>
              <a:ext uri="{FF2B5EF4-FFF2-40B4-BE49-F238E27FC236}">
                <a16:creationId xmlns:a16="http://schemas.microsoft.com/office/drawing/2014/main" id="{6AEA341C-5A7E-4F70-BEC1-B58FD994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63" y="3646293"/>
            <a:ext cx="1639682" cy="221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4B35C-C45E-4061-90CA-6BB815AC5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611" y="4991165"/>
            <a:ext cx="10147230" cy="1049235"/>
          </a:xfrm>
        </p:spPr>
        <p:txBody>
          <a:bodyPr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Универсальные учебные действия как результат обучения в начальной школе: содержание и методика формирования универсальных учебных действий младшего школьника; под ред. Н.Ф. Виноградовой/ [авт. Н.Ф. Виноградова, Е.Э. Кочурова, М.И. Кузнецова, В.Ю. Романова, О.А. Рыдзе, И.С. Хомякова]. – М. : ФГБНУ «Институт стратегии развития образования РАО», 2016. – 224 с.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530473"/>
              </p:ext>
            </p:extLst>
          </p:nvPr>
        </p:nvGraphicFramePr>
        <p:xfrm>
          <a:off x="1115060" y="402362"/>
          <a:ext cx="9137972" cy="4072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Действие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Обучающийся научится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«Чтение» информации, представленной в разном виде 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припоминать особенности «чтения» разных видов представления информации (таблица, диаграмма, схема);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«читать» таблицу, схему, рисунок, модель;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определять значимые характеристики информации, представленные в графическом и/или текстовом виде, необходимые для решения учебной задачи;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анализировать вклад информации в решение учебной задачи.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F388EFB1-8BA0-42A1-AB4A-4166FB5F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673" y="1556792"/>
            <a:ext cx="1444788" cy="19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9ED7EB-EE8D-4861-A0AD-426E88535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1EBA890-D5ED-4564-8296-D00497232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146" y="226659"/>
            <a:ext cx="9520158" cy="679341"/>
          </a:xfrm>
        </p:spPr>
        <p:txBody>
          <a:bodyPr/>
          <a:lstStyle/>
          <a:p>
            <a:r>
              <a:rPr lang="ru-RU" altLang="ru-RU" dirty="0"/>
              <a:t>Представление информации в заданной форме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59BE156-1418-4032-B161-F8628876F5F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146" y="956313"/>
            <a:ext cx="8541196" cy="5531793"/>
          </a:xfrm>
          <a:noFill/>
          <a:ln/>
        </p:spPr>
      </p:pic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8C42C2F-FA29-42D3-95AD-0AF931C27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5004247"/>
            <a:ext cx="1252111" cy="16270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0740E1-8F70-458F-930B-E4A6A340A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46723" y="531345"/>
            <a:ext cx="9367837" cy="923925"/>
          </a:xfrm>
        </p:spPr>
        <p:txBody>
          <a:bodyPr rtlCol="0">
            <a:normAutofit fontScale="90000"/>
          </a:bodyPr>
          <a:lstStyle/>
          <a:p>
            <a:pPr marL="523332" indent="-423200" algn="ctr"/>
            <a:br>
              <a:rPr lang="ru-RU" sz="3800" b="1" dirty="0">
                <a:solidFill>
                  <a:srgbClr val="660066"/>
                </a:solidFill>
              </a:rPr>
            </a:br>
            <a:br>
              <a:rPr lang="ru-RU" sz="3800" b="1" dirty="0">
                <a:solidFill>
                  <a:srgbClr val="660066"/>
                </a:solidFill>
              </a:rPr>
            </a:br>
            <a:br>
              <a:rPr lang="ru-RU" sz="3600" b="0" dirty="0">
                <a:solidFill>
                  <a:schemeClr val="tx1"/>
                </a:solidFill>
                <a:latin typeface="+mn-lt"/>
              </a:rPr>
            </a:br>
            <a:br>
              <a:rPr lang="ru-RU" sz="3600" b="0" dirty="0">
                <a:solidFill>
                  <a:schemeClr val="tx1"/>
                </a:solidFill>
                <a:latin typeface="+mn-lt"/>
              </a:rPr>
            </a:br>
            <a:br>
              <a:rPr lang="ru-RU" sz="3600" b="0" dirty="0">
                <a:solidFill>
                  <a:schemeClr val="tx1"/>
                </a:solidFill>
                <a:latin typeface="+mn-lt"/>
              </a:rPr>
            </a:br>
            <a:br>
              <a:rPr lang="ru-RU" sz="3600" b="0" dirty="0">
                <a:solidFill>
                  <a:schemeClr val="tx1"/>
                </a:solidFill>
                <a:latin typeface="+mn-lt"/>
              </a:rPr>
            </a:br>
            <a:br>
              <a:rPr lang="ru-RU" sz="3600" b="0" dirty="0">
                <a:solidFill>
                  <a:schemeClr val="tx1"/>
                </a:solidFill>
                <a:latin typeface="+mn-lt"/>
              </a:rPr>
            </a:br>
            <a:r>
              <a:rPr lang="ru-RU" sz="2700" dirty="0">
                <a:solidFill>
                  <a:srgbClr val="0070C0"/>
                </a:solidFill>
              </a:rPr>
              <a:t>Ф</a:t>
            </a:r>
            <a:r>
              <a:rPr lang="ru-RU" sz="2700" b="1" dirty="0">
                <a:solidFill>
                  <a:srgbClr val="0070C0"/>
                </a:solidFill>
              </a:rPr>
              <a:t>ункциональная математическая грамотность младшего школьника</a:t>
            </a:r>
            <a:endParaRPr lang="ru-RU" sz="2700" b="1" i="1" dirty="0">
              <a:solidFill>
                <a:srgbClr val="66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35B6E-2F2C-4800-B1A9-B21FBE8E090A}"/>
              </a:ext>
            </a:extLst>
          </p:cNvPr>
          <p:cNvSpPr txBox="1"/>
          <p:nvPr/>
        </p:nvSpPr>
        <p:spPr>
          <a:xfrm>
            <a:off x="1480484" y="1484801"/>
            <a:ext cx="8828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chemeClr val="tx1"/>
                </a:solidFill>
                <a:latin typeface="+mn-lt"/>
              </a:rPr>
              <a:t>предполагает </a:t>
            </a:r>
            <a:r>
              <a:rPr lang="ru-RU" sz="2000" b="0" dirty="0">
                <a:solidFill>
                  <a:srgbClr val="FF0000"/>
                </a:solidFill>
                <a:latin typeface="+mn-lt"/>
              </a:rPr>
              <a:t>способность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 ученика использовать математические знания, умения, способы действия при выполнении учебных и практических задач, отличных от тех, в которых эти знания были получены</a:t>
            </a:r>
            <a:endParaRPr lang="ru-RU" sz="20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322EBB5-8BB7-471E-BD98-BFDB0463D783}"/>
              </a:ext>
            </a:extLst>
          </p:cNvPr>
          <p:cNvSpPr txBox="1">
            <a:spLocks/>
          </p:cNvSpPr>
          <p:nvPr/>
        </p:nvSpPr>
        <p:spPr>
          <a:xfrm>
            <a:off x="1371600" y="3177540"/>
            <a:ext cx="8561070" cy="24315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3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3000" dirty="0">
                <a:solidFill>
                  <a:srgbClr val="FF0000"/>
                </a:solidFill>
              </a:rPr>
              <a:t>понимание</a:t>
            </a:r>
            <a:r>
              <a:rPr lang="ru-RU" altLang="ru-RU" sz="3000" dirty="0"/>
              <a:t> необходимости в расширении своего информационного поля, ответственного отношения к информации (анализ, упорядочение, безопасное взаимодействие с источниками и содержанием);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3000" dirty="0">
                <a:solidFill>
                  <a:srgbClr val="FF0000"/>
                </a:solidFill>
              </a:rPr>
              <a:t>владение </a:t>
            </a:r>
            <a:r>
              <a:rPr lang="ru-RU" altLang="ru-RU" sz="3000" dirty="0"/>
              <a:t>базовыми информационными действиями (поиск, отбор, представление, интерпретация);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3000" dirty="0">
                <a:solidFill>
                  <a:srgbClr val="FF0000"/>
                </a:solidFill>
              </a:rPr>
              <a:t>способность</a:t>
            </a:r>
            <a:r>
              <a:rPr lang="ru-RU" altLang="ru-RU" sz="3000" dirty="0"/>
              <a:t> рассматривать информацию с различных точек зрения</a:t>
            </a:r>
          </a:p>
        </p:txBody>
      </p:sp>
      <p:sp>
        <p:nvSpPr>
          <p:cNvPr id="10" name="Rectangle 1026">
            <a:extLst>
              <a:ext uri="{FF2B5EF4-FFF2-40B4-BE49-F238E27FC236}">
                <a16:creationId xmlns:a16="http://schemas.microsoft.com/office/drawing/2014/main" id="{B8574821-F7FE-46BF-B658-3A84C20126AE}"/>
              </a:ext>
            </a:extLst>
          </p:cNvPr>
          <p:cNvSpPr txBox="1">
            <a:spLocks noChangeArrowheads="1"/>
          </p:cNvSpPr>
          <p:nvPr/>
        </p:nvSpPr>
        <p:spPr>
          <a:xfrm>
            <a:off x="294642" y="2608539"/>
            <a:ext cx="9368604" cy="923331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23332" indent="-423200" algn="ctr"/>
            <a:br>
              <a:rPr lang="ru-RU" sz="3800" b="1" dirty="0">
                <a:solidFill>
                  <a:srgbClr val="660066"/>
                </a:solidFill>
              </a:rPr>
            </a:br>
            <a:r>
              <a:rPr lang="ru-RU" sz="9600" b="1" dirty="0">
                <a:solidFill>
                  <a:srgbClr val="0070C0"/>
                </a:solidFill>
              </a:rPr>
              <a:t>Функциональная  </a:t>
            </a:r>
            <a:br>
              <a:rPr lang="ru-RU" sz="9600" dirty="0">
                <a:latin typeface="+mn-lt"/>
              </a:rPr>
            </a:br>
            <a:r>
              <a:rPr lang="ru-RU" sz="9600" b="1" dirty="0">
                <a:solidFill>
                  <a:srgbClr val="0070C0"/>
                </a:solidFill>
                <a:latin typeface="+mn-lt"/>
              </a:rPr>
              <a:t>и</a:t>
            </a:r>
            <a:r>
              <a:rPr lang="ru-RU" sz="9600" b="1" dirty="0">
                <a:solidFill>
                  <a:srgbClr val="0070C0"/>
                </a:solidFill>
              </a:rPr>
              <a:t>нформационная грамотность младшего школьника</a:t>
            </a:r>
            <a:endParaRPr lang="ru-RU" sz="9600" b="1" i="1" dirty="0">
              <a:solidFill>
                <a:srgbClr val="660066"/>
              </a:solidFill>
            </a:endParaRPr>
          </a:p>
        </p:txBody>
      </p:sp>
      <p:pic>
        <p:nvPicPr>
          <p:cNvPr id="11" name="Picture 2" descr="https://cdn.eksmo.ru/v2/VEN000000000436423/COVER/cover1.jpg">
            <a:extLst>
              <a:ext uri="{FF2B5EF4-FFF2-40B4-BE49-F238E27FC236}">
                <a16:creationId xmlns:a16="http://schemas.microsoft.com/office/drawing/2014/main" id="{0E9525EC-44BD-4118-9545-F615FBB8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20" y="1946466"/>
            <a:ext cx="1692018" cy="24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CEE19A-A405-4EC8-B4B6-3F49C615B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/>
          <a:stretch/>
        </p:blipFill>
        <p:spPr bwMode="auto">
          <a:xfrm>
            <a:off x="1371600" y="557240"/>
            <a:ext cx="71968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5A497A-D7E7-4573-9428-87258943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27" y="3113282"/>
            <a:ext cx="2306643" cy="3010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304EB1-BE08-401A-9164-CAC4FE36D9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4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289"/>
          <a:stretch/>
        </p:blipFill>
        <p:spPr bwMode="auto">
          <a:xfrm>
            <a:off x="1628078" y="1347424"/>
            <a:ext cx="8388476" cy="480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DC7A187-1634-4776-889C-8825B5D8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6480" y="4045782"/>
            <a:ext cx="1433875" cy="20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AA2992-6D0F-40C2-846C-C819429D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078" y="255984"/>
            <a:ext cx="9520158" cy="890609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Установление соответствия между информацией, представленной в разной форме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51BDE7-9C62-42B7-BC01-B682C82DEB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5593206"/>
            <a:ext cx="11017224" cy="1143000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latin typeface="+mn-lt"/>
                <a:cs typeface="Arial" panose="020B0604020202020204" pitchFamily="34" charset="0"/>
              </a:rPr>
              <a:t>Универсальные учебные действия как результат обучения в начальной школе: содержание и методика формирования универсальных учебных действий младшего школьника; под ред. Н.Ф. Виноградовой/ [авт. Н.Ф. Виноградова, Е.Э. Кочурова, М.И. Кузнецова, В.Ю. Романова, О.А. Рыдзе, И.С. Хомякова]. – М. : ФГБНУ «Институт стратегии развития образования РАО», 2016. – 224 с.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736306"/>
              </p:ext>
            </p:extLst>
          </p:nvPr>
        </p:nvGraphicFramePr>
        <p:xfrm>
          <a:off x="263352" y="652583"/>
          <a:ext cx="9379802" cy="446806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0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Действие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Интерпрета-ция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полученной информации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выделяю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главную мысль (закономерность, факт…);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представляю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полученные данные в удобной для рассуждений/решения форме (текст, таблица, рисунок, другая модель);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соответствии с вопросом учебной задачи </a:t>
                      </a: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перевожу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данные в требуемую форму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F388EFB1-8BA0-42A1-AB4A-4166FB5F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58" y="1733019"/>
            <a:ext cx="1907217" cy="25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44A54-7EBA-4A79-BCE7-39B4A538EBF8}"/>
              </a:ext>
            </a:extLst>
          </p:cNvPr>
          <p:cNvSpPr txBox="1"/>
          <p:nvPr/>
        </p:nvSpPr>
        <p:spPr>
          <a:xfrm>
            <a:off x="263352" y="190918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РАБОТА С ИНФОРМАЦИЕЙ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B091FD-4644-41F3-BC3C-D68E9EB42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78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5593206"/>
            <a:ext cx="11017224" cy="1143000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latin typeface="+mn-lt"/>
                <a:cs typeface="Arial" panose="020B0604020202020204" pitchFamily="34" charset="0"/>
              </a:rPr>
              <a:t>Универсальные учебные действия как результат обучения в начальной школе: содержание и методика формирования универсальных учебных действий младшего школьника; под ред. Н.Ф. Виноградовой/ [авт. Н.Ф. Виноградова, Е.Э. Кочурова, М.И. Кузнецова, В.Ю. Романова, О.А. Рыдзе, И.С. Хомякова]. – М. : ФГБНУ «Институт стратегии развития образования РАО», 2016. – 224 с.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359024"/>
              </p:ext>
            </p:extLst>
          </p:nvPr>
        </p:nvGraphicFramePr>
        <p:xfrm>
          <a:off x="263352" y="1268760"/>
          <a:ext cx="9379802" cy="38724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0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Действие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Презентация полученной информации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составляю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план предъявления полученных данных;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создаю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текст сообщения, комментария;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подбираю </a:t>
                      </a:r>
                      <a:r>
                        <a:rPr lang="ru-RU" sz="28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иллюстративный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материал (рисунки, примеры, плакаты) к тексту выступления;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репетирую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презентацию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F388EFB1-8BA0-42A1-AB4A-4166FB5F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58" y="1696443"/>
            <a:ext cx="1907217" cy="25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44A54-7EBA-4A79-BCE7-39B4A538EBF8}"/>
              </a:ext>
            </a:extLst>
          </p:cNvPr>
          <p:cNvSpPr txBox="1"/>
          <p:nvPr/>
        </p:nvSpPr>
        <p:spPr>
          <a:xfrm>
            <a:off x="263352" y="190918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РАБОТА С ИНФОРМАЦИЕЙ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0AF10-4C9C-406A-AE9C-5F14EAE8E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69979-E513-4383-B1CB-CBE35D66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88EE2-3AC5-412C-9C1B-D814B437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26012" cy="6535062"/>
          </a:xfrm>
          <a:prstGeom prst="rect">
            <a:avLst/>
          </a:prstGeom>
        </p:spPr>
      </p:pic>
      <p:pic>
        <p:nvPicPr>
          <p:cNvPr id="6" name="Picture 4" descr="http://im5-tub-ru.yandex.net/i?id=97838333-51-72&amp;n=21">
            <a:extLst>
              <a:ext uri="{FF2B5EF4-FFF2-40B4-BE49-F238E27FC236}">
                <a16:creationId xmlns:a16="http://schemas.microsoft.com/office/drawing/2014/main" id="{D509D634-9D76-4349-B56D-3E421017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259" y="4028828"/>
            <a:ext cx="1955189" cy="25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30995-FF50-47E2-BE46-EC008B4C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07A5DAA-825C-4594-AD62-1384F023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00" y="136352"/>
            <a:ext cx="5117489" cy="65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6" descr="C:\Documents and Settings\ordynkina.is\Рабочий стол\7591 Информатика. 3.2.JPG">
            <a:extLst>
              <a:ext uri="{FF2B5EF4-FFF2-40B4-BE49-F238E27FC236}">
                <a16:creationId xmlns:a16="http://schemas.microsoft.com/office/drawing/2014/main" id="{155AA00C-DC68-4646-B50F-CF7B7F90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36" y="3429000"/>
            <a:ext cx="1535533" cy="20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FCCCFE9-38AD-4789-B1B5-7DEE3467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53" y="4630893"/>
            <a:ext cx="3447963" cy="22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8169AA-03EE-4EC3-BA22-93E44EF8D6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95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E689466-4323-4FDC-BA18-03F1AD831AB8}"/>
              </a:ext>
            </a:extLst>
          </p:cNvPr>
          <p:cNvGraphicFramePr>
            <a:graphicFrameLocks noGrp="1"/>
          </p:cNvGraphicFramePr>
          <p:nvPr/>
        </p:nvGraphicFramePr>
        <p:xfrm>
          <a:off x="2010967" y="5395745"/>
          <a:ext cx="6077585" cy="1184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96459741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val="996224369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905803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Витамин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Суточная норма для пятиклассника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73647"/>
                  </a:ext>
                </a:extLst>
              </a:tr>
              <a:tr h="79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Витамин 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45 мг в 100 г мякоти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 мг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46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Ниациновая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кислота (В3)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0,24 мг в 100 г мякоти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 мг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2982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45AF4AF-A4CA-488A-8BBC-FB95123D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27" y="595475"/>
            <a:ext cx="104241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085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Дорогой четвероклассник! Предлагаем тебе информацию об одном из малоизвестных в нашей стране фруктов. Прочитай и используй эту информацию для составления рекламного буклета об этом фрукте.</a:t>
            </a:r>
            <a:endParaRPr lang="ru-RU" altLang="ru-RU" dirty="0">
              <a:latin typeface="+mn-lt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Общая информация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как и 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помéло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лимон, лайм, апельсин относится к цитрусовым. 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..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Спелый 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имеет гладкую блестящую жирную на ощупь кожуру, ровный зеленоватый цвет, легкий цитрусовый запах. Кожура составляет половину массы фрукта.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и среда обитания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был выведен… 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сорта 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Citrus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Sweetie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». Ярко-зелёная кожура, форма – помидор, белая мякоть, сладкий вкус.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Минеральный состав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Калий – 180 мг в 100 г мякоти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витаминов</a:t>
            </a:r>
            <a:endParaRPr lang="ru-RU" altLang="ru-RU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FC949-5CB5-4F2F-9293-68DC5BBF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96" y="4071789"/>
            <a:ext cx="1656183" cy="20920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0CCB1-C0D5-4BBC-8D23-14E29815F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942AA-9245-47BE-9388-0E50A64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596" y="36143"/>
            <a:ext cx="3837404" cy="6566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Оценка в динамике</a:t>
            </a:r>
          </a:p>
        </p:txBody>
      </p:sp>
    </p:spTree>
    <p:extLst>
      <p:ext uri="{BB962C8B-B14F-4D97-AF65-F5344CB8AC3E}">
        <p14:creationId xmlns:p14="http://schemas.microsoft.com/office/powerpoint/2010/main" val="2873726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5BE3C64-ADFA-4E74-A087-71778651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533" y="382745"/>
            <a:ext cx="8424935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прочитанного собери информацию для познавательного буклета о </a:t>
            </a:r>
            <a:r>
              <a:rPr lang="ru-RU" altLang="ru-RU" sz="16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Сделай схематичный рисунок дерева…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 признаки зрелости </a:t>
            </a:r>
            <a:r>
              <a:rPr lang="ru-RU" altLang="ru-RU" sz="1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Выбери информацию для составления таблицы «Основные сорта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 вопросы, чтобы получились две задачи для любознательных детей.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Задача А.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Условие: В 100 г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содержится 45 мг витамина С. Суточная потребность пятиклассника в этом витамине составляет 100 мг. Коля купил и съел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весом 400 г.  Вопрос: __________________________________________________________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Составь рекламу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Используй не менее трех слов из перечисленных.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фрукт, источник, полезный, страны, память, кожура, сладкий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Покажи на диаграмме минеральный состав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 1000 г мякоти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Является ли верным утверждение: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«Килограммовый фрукт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содержит 270 мг витамина В3»?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Ответ: _____  Докажи свой ответ. ___________________________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Маша сказала: «Я считаю, что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сви́ти</a:t>
            </a:r>
            <a:r>
              <a:rPr lang="ru-RU" alt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полезно есть перед контрольными работами». Какие аргументы она могла привести в качестве доказательства? Приведи любые три.</a:t>
            </a:r>
            <a:endParaRPr lang="ru-RU" altLang="ru-RU" sz="1600" dirty="0">
              <a:latin typeface="+mn-lt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Опираясь на прочитанное, сравни 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altLang="ru-RU" sz="16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и́</a:t>
            </a:r>
            <a:r>
              <a:rPr lang="ru-RU" altLang="ru-RU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6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помéло</a:t>
            </a:r>
            <a:r>
              <a:rPr lang="ru-RU" alt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Заполни таблицу…</a:t>
            </a:r>
            <a:endParaRPr lang="ru-RU" alt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1345D6-148B-400A-AC1F-C732993A475B}"/>
              </a:ext>
            </a:extLst>
          </p:cNvPr>
          <p:cNvGraphicFramePr>
            <a:graphicFrameLocks noGrp="1"/>
          </p:cNvGraphicFramePr>
          <p:nvPr/>
        </p:nvGraphicFramePr>
        <p:xfrm>
          <a:off x="2305864" y="1702759"/>
          <a:ext cx="7272806" cy="92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299">
                  <a:extLst>
                    <a:ext uri="{9D8B030D-6E8A-4147-A177-3AD203B41FA5}">
                      <a16:colId xmlns:a16="http://schemas.microsoft.com/office/drawing/2014/main" val="875017844"/>
                    </a:ext>
                  </a:extLst>
                </a:gridCol>
                <a:gridCol w="1635933">
                  <a:extLst>
                    <a:ext uri="{9D8B030D-6E8A-4147-A177-3AD203B41FA5}">
                      <a16:colId xmlns:a16="http://schemas.microsoft.com/office/drawing/2014/main" val="693627623"/>
                    </a:ext>
                  </a:extLst>
                </a:gridCol>
                <a:gridCol w="1636787">
                  <a:extLst>
                    <a:ext uri="{9D8B030D-6E8A-4147-A177-3AD203B41FA5}">
                      <a16:colId xmlns:a16="http://schemas.microsoft.com/office/drawing/2014/main" val="1985548625"/>
                    </a:ext>
                  </a:extLst>
                </a:gridCol>
                <a:gridCol w="1636787">
                  <a:extLst>
                    <a:ext uri="{9D8B030D-6E8A-4147-A177-3AD203B41FA5}">
                      <a16:colId xmlns:a16="http://schemas.microsoft.com/office/drawing/2014/main" val="1779375105"/>
                    </a:ext>
                  </a:extLst>
                </a:gridCol>
              </a:tblGrid>
              <a:tr h="227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Название сорта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Цвет кожуры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Вкус мякоти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Форма плода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55448"/>
                  </a:ext>
                </a:extLst>
              </a:tr>
              <a:tr h="227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34039"/>
                  </a:ext>
                </a:extLst>
              </a:tr>
              <a:tr h="227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32773"/>
                  </a:ext>
                </a:extLst>
              </a:tr>
              <a:tr h="227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27167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83E865-AAA0-4089-8DAE-6C74B7057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3661003"/>
            <a:ext cx="1143135" cy="14439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A8D694-0A0B-4009-9F19-F602CD020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2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E6E8592A-86AB-436F-AF38-95376A4F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8" y="3908335"/>
            <a:ext cx="602723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5">
            <a:extLst>
              <a:ext uri="{FF2B5EF4-FFF2-40B4-BE49-F238E27FC236}">
                <a16:creationId xmlns:a16="http://schemas.microsoft.com/office/drawing/2014/main" id="{E425495D-49C8-408F-A1DC-3AA0D6DD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2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350">
              <a:latin typeface="Arial" panose="020B0604020202020204" pitchFamily="34" charset="0"/>
            </a:endParaRP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7B1E79A1-A345-4B2D-974E-415C441A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5850" b="88912"/>
          <a:stretch>
            <a:fillRect/>
          </a:stretch>
        </p:blipFill>
        <p:spPr bwMode="auto">
          <a:xfrm>
            <a:off x="841688" y="1220688"/>
            <a:ext cx="791731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>
            <a:extLst>
              <a:ext uri="{FF2B5EF4-FFF2-40B4-BE49-F238E27FC236}">
                <a16:creationId xmlns:a16="http://schemas.microsoft.com/office/drawing/2014/main" id="{5DBF3488-3ED9-4352-98D0-439B30664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8"/>
          <a:stretch/>
        </p:blipFill>
        <p:spPr bwMode="auto">
          <a:xfrm>
            <a:off x="6441006" y="2702795"/>
            <a:ext cx="5436096" cy="24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8560FC-DF51-4303-B2D9-80B8E7747C79}"/>
              </a:ext>
            </a:extLst>
          </p:cNvPr>
          <p:cNvSpPr txBox="1">
            <a:spLocks/>
          </p:cNvSpPr>
          <p:nvPr/>
        </p:nvSpPr>
        <p:spPr>
          <a:xfrm>
            <a:off x="1847528" y="116632"/>
            <a:ext cx="8136904" cy="12241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1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C79AE-B37C-40D7-BDC0-04FAA01D61D1}"/>
              </a:ext>
            </a:extLst>
          </p:cNvPr>
          <p:cNvSpPr txBox="1"/>
          <p:nvPr/>
        </p:nvSpPr>
        <p:spPr>
          <a:xfrm>
            <a:off x="1028700" y="267945"/>
            <a:ext cx="6526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7030A0"/>
                </a:solidFill>
              </a:rPr>
              <a:t>ВПР. 4 класс.  Математика, задание № 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2BD76-EEF2-4918-AF9B-F957A0D206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426990-FF1A-4218-8F4D-A987F9D9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01" y="475504"/>
            <a:ext cx="6820852" cy="57062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664B18-639A-416B-8632-C9B797B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1" y="3429000"/>
            <a:ext cx="1862064" cy="26439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3A1C4-B5FF-4A81-8DDC-2EEB0C1AC2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C1D8F2-B366-4BB3-B916-93984330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7"/>
          <a:stretch/>
        </p:blipFill>
        <p:spPr>
          <a:xfrm>
            <a:off x="735354" y="3835513"/>
            <a:ext cx="9583487" cy="16707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77708B-61C4-4606-B9D1-C4183A771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86" y="523991"/>
            <a:ext cx="3383713" cy="20248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5B7F74-321B-454A-91CF-7025E647E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3"/>
          <a:stretch/>
        </p:blipFill>
        <p:spPr>
          <a:xfrm>
            <a:off x="735355" y="2825912"/>
            <a:ext cx="9583487" cy="1009601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CE707264-DF14-4C02-BC82-B7996E5220E6}"/>
              </a:ext>
            </a:extLst>
          </p:cNvPr>
          <p:cNvSpPr txBox="1">
            <a:spLocks/>
          </p:cNvSpPr>
          <p:nvPr/>
        </p:nvSpPr>
        <p:spPr>
          <a:xfrm>
            <a:off x="834108" y="952392"/>
            <a:ext cx="8387951" cy="1445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2021. ФГОС НОО. Математика. 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Требования (фрагмент)</a:t>
            </a:r>
          </a:p>
        </p:txBody>
      </p:sp>
    </p:spTree>
    <p:extLst>
      <p:ext uri="{BB962C8B-B14F-4D97-AF65-F5344CB8AC3E}">
        <p14:creationId xmlns:p14="http://schemas.microsoft.com/office/powerpoint/2010/main" val="263426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864A6A8-9EFD-48BF-B879-D0614062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49" y="399627"/>
            <a:ext cx="5934903" cy="6058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02D0F-D9EA-4E7F-A4FC-CD306D5F8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141" y="3645534"/>
            <a:ext cx="1645170" cy="23360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3D014F-AB8B-4B08-BF73-2A804FCEB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436880E-0CF8-436E-AFE6-D48220B0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92" y="182881"/>
            <a:ext cx="9272615" cy="1099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ФГОС 2021, метапредметные результаты. Познавательные универсальные учебные действия (группы 1-3)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7037424-8C11-4736-9FB3-AD4B9C08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01" y="1282073"/>
            <a:ext cx="9708163" cy="54100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6DD38E-A6F7-4C0C-940D-3782F6AD3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7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335921" y="1218675"/>
            <a:ext cx="9173400" cy="89224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buClr>
                <a:srgbClr val="0A55A2"/>
              </a:buClr>
            </a:pPr>
            <a:endParaRPr lang="ru-RU" sz="2800" kern="0" dirty="0">
              <a:solidFill>
                <a:srgbClr val="1B32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879FD-F543-4FF1-9F60-8255E4B0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21" y="93060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ru-RU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РП «Математика», 3 класс. Планируемые результаты (фрагмент)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5A62BB-D641-40A6-AB44-4488B8C93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83030"/>
            <a:ext cx="9984629" cy="45246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CD44E7-3F6F-4CB6-AFBE-1335EA68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29" y="648336"/>
            <a:ext cx="2050196" cy="20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478259" y="1965547"/>
          <a:ext cx="1032108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08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1954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Преемственность в представлении содержания и требованиях к освоению.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Распределение содержания внутри блока: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ориентировка в пространстве;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фигуры и действия над ними;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построения;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 измерения;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решение проблем.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Развитие универсальных учебных действий.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Становление математической грамотности.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C3EDA3-6C26-449C-A670-B15A1CC9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Акценты в предметном содержании. </a:t>
            </a:r>
            <a:br>
              <a:rPr lang="ru-RU" sz="3200" dirty="0"/>
            </a:br>
            <a:r>
              <a:rPr lang="ru-RU" sz="3200" dirty="0"/>
              <a:t>Геометрический материал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3ADE0-27EB-4A9B-A9A8-EDB670FA7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175" y="648337"/>
            <a:ext cx="1885950" cy="18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2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078459" y="900311"/>
            <a:ext cx="8818141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1311119" y="2145964"/>
          <a:ext cx="991691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91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Данные о реальных процессах и явлениях окружающего мира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Работа с утверждениями, решение логических задач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Информационные действия (составление формализованных описаний, организация процесса)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Правила поведения и работа с доступными электронными средствами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5E9CCB-5999-4784-9A41-1E4BCE48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" y="900311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Математическая информация –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универсальный блок содержания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7FC0F0-DB2A-4949-8D28-BF55871FA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5" y="232886"/>
            <a:ext cx="1885950" cy="18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3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56B0BB-07FB-4C01-8EFA-C96F6E8E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83894"/>
            <a:ext cx="9144000" cy="1748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E60664-3A74-445B-AC0B-E203F6DCF3EA}"/>
              </a:ext>
            </a:extLst>
          </p:cNvPr>
          <p:cNvSpPr txBox="1"/>
          <p:nvPr/>
        </p:nvSpPr>
        <p:spPr>
          <a:xfrm>
            <a:off x="2058156" y="4237021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Предположите ошибочные ответы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97A5010-CB60-41BD-85DA-E91CC4E7B88E}"/>
              </a:ext>
            </a:extLst>
          </p:cNvPr>
          <p:cNvSpPr txBox="1">
            <a:spLocks/>
          </p:cNvSpPr>
          <p:nvPr/>
        </p:nvSpPr>
        <p:spPr>
          <a:xfrm>
            <a:off x="1524000" y="731515"/>
            <a:ext cx="10074060" cy="587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1. Проблема восприятия информации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AC099C-3D3A-4DE4-A22D-43DD4B35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11118867" y="182881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1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209" y="114295"/>
            <a:ext cx="10074060" cy="58783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2. Разная форма представления информации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2015732"/>
            <a:ext cx="10280154" cy="375006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представлена информация?</a:t>
            </a:r>
          </a:p>
          <a:p>
            <a:r>
              <a:rPr lang="ru-RU" dirty="0"/>
              <a:t>Вся ли информация нужна для ответа на вопрос?</a:t>
            </a:r>
          </a:p>
          <a:p>
            <a:r>
              <a:rPr lang="ru-RU" dirty="0"/>
              <a:t>Какие условия нужно учесть для ответа на вопрос?</a:t>
            </a:r>
          </a:p>
          <a:p>
            <a:r>
              <a:rPr lang="ru-RU" dirty="0"/>
              <a:t>Как записать ответ?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12" y="859454"/>
            <a:ext cx="10190399" cy="306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62D29-333F-446E-9404-86045342C8BD}"/>
              </a:ext>
            </a:extLst>
          </p:cNvPr>
          <p:cNvSpPr txBox="1"/>
          <p:nvPr/>
        </p:nvSpPr>
        <p:spPr>
          <a:xfrm>
            <a:off x="1413108" y="6217044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ВПР. Математика. 4 класс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FD5C43-33E5-4FC3-9DB7-7CDB68078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0" b="7692"/>
          <a:stretch/>
        </p:blipFill>
        <p:spPr>
          <a:xfrm>
            <a:off x="224462" y="62785"/>
            <a:ext cx="7405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863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2541</TotalTime>
  <Words>1480</Words>
  <Application>Microsoft Office PowerPoint</Application>
  <PresentationFormat>Широкоэкранный</PresentationFormat>
  <Paragraphs>193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Circe</vt:lpstr>
      <vt:lpstr>Corbel</vt:lpstr>
      <vt:lpstr>Palatino Linotype</vt:lpstr>
      <vt:lpstr>Times</vt:lpstr>
      <vt:lpstr>Times New Roman</vt:lpstr>
      <vt:lpstr>Wingdings</vt:lpstr>
      <vt:lpstr>Галерея</vt:lpstr>
      <vt:lpstr>Эффективное обучение математике: динамика становления математической и информационной грамотности</vt:lpstr>
      <vt:lpstr>       Функциональная математическая грамотность младшего школьника</vt:lpstr>
      <vt:lpstr>Презентация PowerPoint</vt:lpstr>
      <vt:lpstr>ФГОС 2021, метапредметные результаты. Познавательные универсальные учебные действия (группы 1-3)</vt:lpstr>
      <vt:lpstr>РП «Математика», 3 класс. Планируемые результаты (фрагмент)</vt:lpstr>
      <vt:lpstr>Акценты в предметном содержании.  Геометрический материал</vt:lpstr>
      <vt:lpstr>Математическая информация – универсальный блок содержания</vt:lpstr>
      <vt:lpstr>Презентация PowerPoint</vt:lpstr>
      <vt:lpstr>Пример 2. Разная форма представления информации </vt:lpstr>
      <vt:lpstr>Презентация PowerPoint</vt:lpstr>
      <vt:lpstr>Презентация PowerPoint</vt:lpstr>
      <vt:lpstr>Пример 5. Представление информации в заданной форме</vt:lpstr>
      <vt:lpstr>Пример 5.1. Форма решения</vt:lpstr>
      <vt:lpstr>Трудности младшего школьника в работе с информацией</vt:lpstr>
      <vt:lpstr>Презентация PowerPoint</vt:lpstr>
      <vt:lpstr>Презентация PowerPoint</vt:lpstr>
      <vt:lpstr>Презентация PowerPoint</vt:lpstr>
      <vt:lpstr>Универсальные учебные действия как результат обучения в начальной школе: содержание и методика формирования универсальных учебных действий младшего школьника; под ред. Н.Ф. Виноградовой/ [авт. Н.Ф. Виноградова, Е.Э. Кочурова, М.И. Кузнецова, В.Ю. Романова, О.А. Рыдзе, И.С. Хомякова]. – М. : ФГБНУ «Институт стратегии развития образования РАО», 2016. – 224 с.</vt:lpstr>
      <vt:lpstr>Представление информации в заданной форме</vt:lpstr>
      <vt:lpstr>Презентация PowerPoint</vt:lpstr>
      <vt:lpstr>Установление соответствия между информацией, представленной в разной форме</vt:lpstr>
      <vt:lpstr>Универсальные учебные действия как результат обучения в начальной школе: содержание и методика формирования универсальных учебных действий младшего школьника; под ред. Н.Ф. Виноградовой/ [авт. Н.Ф. Виноградова, Е.Э. Кочурова, М.И. Кузнецова, В.Ю. Романова, О.А. Рыдзе, И.С. Хомякова]. – М. : ФГБНУ «Институт стратегии развития образования РАО», 2016. – 224 с.</vt:lpstr>
      <vt:lpstr>Универсальные учебные действия как результат обучения в начальной школе: содержание и методика формирования универсальных учебных действий младшего школьника; под ред. Н.Ф. Виноградовой/ [авт. Н.Ф. Виноградова, Е.Э. Кочурова, М.И. Кузнецова, В.Ю. Романова, О.А. Рыдзе, И.С. Хомякова]. – М. : ФГБНУ «Институт стратегии развития образования РАО», 2016. – 224 с.</vt:lpstr>
      <vt:lpstr>Презентация PowerPoint</vt:lpstr>
      <vt:lpstr>Презентация PowerPoint</vt:lpstr>
      <vt:lpstr>Оценка в динамике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Работаем с информацией: проверяем решение и ответ</dc:title>
  <dc:creator>Оксана Рыдзе</dc:creator>
  <cp:lastModifiedBy>Оксана Рыдзе</cp:lastModifiedBy>
  <cp:revision>21</cp:revision>
  <dcterms:created xsi:type="dcterms:W3CDTF">2021-04-27T03:40:18Z</dcterms:created>
  <dcterms:modified xsi:type="dcterms:W3CDTF">2021-12-13T17:10:02Z</dcterms:modified>
</cp:coreProperties>
</file>