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455" r:id="rId2"/>
    <p:sldId id="564" r:id="rId3"/>
    <p:sldId id="613" r:id="rId4"/>
    <p:sldId id="616" r:id="rId5"/>
    <p:sldId id="574" r:id="rId6"/>
    <p:sldId id="615" r:id="rId7"/>
    <p:sldId id="618" r:id="rId8"/>
    <p:sldId id="619" r:id="rId9"/>
    <p:sldId id="626" r:id="rId10"/>
    <p:sldId id="620" r:id="rId11"/>
    <p:sldId id="621" r:id="rId12"/>
    <p:sldId id="622" r:id="rId13"/>
    <p:sldId id="627" r:id="rId14"/>
    <p:sldId id="624" r:id="rId15"/>
    <p:sldId id="625" r:id="rId16"/>
    <p:sldId id="633" r:id="rId17"/>
    <p:sldId id="628" r:id="rId18"/>
    <p:sldId id="629" r:id="rId19"/>
    <p:sldId id="638" r:id="rId20"/>
    <p:sldId id="635" r:id="rId21"/>
    <p:sldId id="631" r:id="rId22"/>
    <p:sldId id="632" r:id="rId23"/>
    <p:sldId id="639" r:id="rId24"/>
    <p:sldId id="645" r:id="rId25"/>
    <p:sldId id="640" r:id="rId26"/>
    <p:sldId id="644" r:id="rId27"/>
    <p:sldId id="641" r:id="rId28"/>
    <p:sldId id="642" r:id="rId29"/>
    <p:sldId id="643" r:id="rId30"/>
    <p:sldId id="650" r:id="rId31"/>
    <p:sldId id="649" r:id="rId32"/>
    <p:sldId id="646" r:id="rId33"/>
    <p:sldId id="647" r:id="rId34"/>
    <p:sldId id="648" r:id="rId35"/>
    <p:sldId id="608" r:id="rId36"/>
    <p:sldId id="609" r:id="rId37"/>
    <p:sldId id="636" r:id="rId38"/>
    <p:sldId id="637" r:id="rId39"/>
    <p:sldId id="612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" initials="M" lastIdx="9" clrIdx="0">
    <p:extLst/>
  </p:cmAuthor>
  <p:cmAuthor id="2" name="Leilas" initials="L" lastIdx="11" clrIdx="1">
    <p:extLst/>
  </p:cmAuthor>
  <p:cmAuthor id="3" name="Admin" initials="AAA" lastIdx="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BF4"/>
    <a:srgbClr val="4383DD"/>
    <a:srgbClr val="EFF5FB"/>
    <a:srgbClr val="9ED442"/>
    <a:srgbClr val="40A7E1"/>
    <a:srgbClr val="F5B144"/>
    <a:srgbClr val="F6DB7E"/>
    <a:srgbClr val="E9950D"/>
    <a:srgbClr val="79BFD5"/>
    <a:srgbClr val="0073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38" autoAdjust="0"/>
    <p:restoredTop sz="79398" autoAdjust="0"/>
  </p:normalViewPr>
  <p:slideViewPr>
    <p:cSldViewPr snapToGrid="0">
      <p:cViewPr varScale="1">
        <p:scale>
          <a:sx n="97" d="100"/>
          <a:sy n="97" d="100"/>
        </p:scale>
        <p:origin x="8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F8789-1979-4371-9085-ABA0C510A7FF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C4957-3E6D-44F6-80D1-E054D6E6E0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78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16.11.2021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809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4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1779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2110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0222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181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8287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639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0A87D-A611-4407-9F4B-965663F7789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031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443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547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BBEA103-01B3-4143-A932-13EB2F5B9840}" type="slidenum">
              <a:rPr lang="ru-RU" altLang="ru-RU" sz="1300"/>
              <a:pPr eaLnBrk="1" hangingPunct="1"/>
              <a:t>2</a:t>
            </a:fld>
            <a:endParaRPr lang="ru-RU" altLang="ru-RU" sz="1300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A6423A-E5F4-44C6-9745-01F41AF7C12F}" type="slidenum">
              <a:rPr lang="ru-RU" altLang="ru-RU" sz="1200"/>
              <a:pPr algn="r" eaLnBrk="1" hangingPunct="1"/>
              <a:t>2</a:t>
            </a:fld>
            <a:endParaRPr lang="ru-RU" altLang="ru-RU" sz="1200"/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9900" cy="3836988"/>
          </a:xfrm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860925"/>
            <a:ext cx="5683250" cy="4506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85775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30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07943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584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pPr/>
              <a:t>16.11.2021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899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0A87D-A611-4407-9F4B-965663F7789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067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775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8585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184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60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844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998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oleObject" Target="../embeddings/oleObject3.bin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oleObject" Target="../embeddings/oleObject3.bin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oleObject" Target="../embeddings/oleObject5.bin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oleObject" Target="../embeddings/oleObject5.bin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50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4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8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8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3" name="Объект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929919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1860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294891"/>
                </a:solidFill>
              </a:defRPr>
            </a:pPr>
            <a:endParaRPr sz="1600"/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39743" r="39743" b="36077"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56616" y="6593157"/>
            <a:ext cx="260488" cy="2568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 b="1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171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58424" y="6528386"/>
            <a:ext cx="894766" cy="21152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979487"/>
            <a:ext cx="12192000" cy="12700"/>
          </a:xfrm>
          <a:custGeom>
            <a:avLst/>
            <a:gdLst/>
            <a:ahLst/>
            <a:cxnLst/>
            <a:rect l="l" t="t" r="r" b="b"/>
            <a:pathLst>
              <a:path w="12192000" h="12700">
                <a:moveTo>
                  <a:pt x="0" y="12700"/>
                </a:moveTo>
                <a:lnTo>
                  <a:pt x="12192000" y="12700"/>
                </a:lnTo>
                <a:lnTo>
                  <a:pt x="121920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C0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954087"/>
            <a:ext cx="12192000" cy="28575"/>
          </a:xfrm>
          <a:custGeom>
            <a:avLst/>
            <a:gdLst/>
            <a:ahLst/>
            <a:cxnLst/>
            <a:rect l="l" t="t" r="r" b="b"/>
            <a:pathLst>
              <a:path w="12192000" h="28575">
                <a:moveTo>
                  <a:pt x="0" y="28575"/>
                </a:moveTo>
                <a:lnTo>
                  <a:pt x="12192000" y="28575"/>
                </a:lnTo>
                <a:lnTo>
                  <a:pt x="12192000" y="0"/>
                </a:lnTo>
                <a:lnTo>
                  <a:pt x="0" y="0"/>
                </a:lnTo>
                <a:lnTo>
                  <a:pt x="0" y="28575"/>
                </a:lnTo>
                <a:close/>
              </a:path>
            </a:pathLst>
          </a:custGeom>
          <a:solidFill>
            <a:srgbClr val="2F36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90258" y="178815"/>
            <a:ext cx="5011483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34263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11111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5369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4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3" name="Объект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42586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5" name="Слайд think-cell" r:id="rId7" imgW="360" imgH="360" progId="">
                  <p:embed/>
                </p:oleObj>
              </mc:Choice>
              <mc:Fallback>
                <p:oleObj name="Слайд think-cell" r:id="rId7" imgW="360" imgH="360" progId="">
                  <p:embed/>
                  <p:pic>
                    <p:nvPicPr>
                      <p:cNvPr id="8" name="Объект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5234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2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3" name="Объект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42586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3" name="Слайд think-cell" r:id="rId7" imgW="360" imgH="360" progId="">
                  <p:embed/>
                </p:oleObj>
              </mc:Choice>
              <mc:Fallback>
                <p:oleObj name="Слайд think-cell" r:id="rId7" imgW="360" imgH="360" progId="">
                  <p:embed/>
                  <p:pic>
                    <p:nvPicPr>
                      <p:cNvPr id="8" name="Объект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7678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6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3" name="Объект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42586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7" name="Слайд think-cell" r:id="rId7" imgW="360" imgH="360" progId="">
                  <p:embed/>
                </p:oleObj>
              </mc:Choice>
              <mc:Fallback>
                <p:oleObj name="Слайд think-cell" r:id="rId7" imgW="360" imgH="360" progId="">
                  <p:embed/>
                  <p:pic>
                    <p:nvPicPr>
                      <p:cNvPr id="8" name="Объект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7694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52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3" name="Объект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42586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53" name="Слайд think-cell" r:id="rId7" imgW="360" imgH="360" progId="">
                  <p:embed/>
                </p:oleObj>
              </mc:Choice>
              <mc:Fallback>
                <p:oleObj name="Слайд think-cell" r:id="rId7" imgW="360" imgH="360" progId="">
                  <p:embed/>
                  <p:pic>
                    <p:nvPicPr>
                      <p:cNvPr id="8" name="Объект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3853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1250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33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13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291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03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459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29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84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45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523F2-53FE-42F4-86B8-4598D2998874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0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5" r:id="rId14"/>
    <p:sldLayoutId id="2147483667" r:id="rId15"/>
    <p:sldLayoutId id="2147483669" r:id="rId16"/>
    <p:sldLayoutId id="2147483696" r:id="rId17"/>
    <p:sldLayoutId id="2147483698" r:id="rId18"/>
    <p:sldLayoutId id="214748369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4.emf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tags" Target="../tags/tag1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tags" Target="../tags/tag18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rosuchebnik.ru/product/vserossiyskie-proverochnye-raboty-matematika-4-klass/" TargetMode="External"/><Relationship Id="rId3" Type="http://schemas.openxmlformats.org/officeDocument/2006/relationships/tags" Target="../tags/tag20.xml"/><Relationship Id="rId7" Type="http://schemas.openxmlformats.org/officeDocument/2006/relationships/image" Target="../media/image23.emf"/><Relationship Id="rId12" Type="http://schemas.openxmlformats.org/officeDocument/2006/relationships/image" Target="../media/image5.emf"/><Relationship Id="rId2" Type="http://schemas.openxmlformats.org/officeDocument/2006/relationships/tags" Target="../tags/tag19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6.gif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emf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7.jpeg"/><Relationship Id="rId7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8.gif"/><Relationship Id="rId9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emf"/><Relationship Id="rId5" Type="http://schemas.openxmlformats.org/officeDocument/2006/relationships/image" Target="../media/image29.gif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22.xml"/><Relationship Id="rId7" Type="http://schemas.openxmlformats.org/officeDocument/2006/relationships/image" Target="../media/image23.emf"/><Relationship Id="rId12" Type="http://schemas.openxmlformats.org/officeDocument/2006/relationships/image" Target="../media/image5.emf"/><Relationship Id="rId2" Type="http://schemas.openxmlformats.org/officeDocument/2006/relationships/tags" Target="../tags/tag2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48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gif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emf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58.jpeg"/><Relationship Id="rId7" Type="http://schemas.openxmlformats.org/officeDocument/2006/relationships/image" Target="../media/image18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emf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emf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26.gif"/><Relationship Id="rId7" Type="http://schemas.openxmlformats.org/officeDocument/2006/relationships/image" Target="../media/image72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gif"/><Relationship Id="rId5" Type="http://schemas.openxmlformats.org/officeDocument/2006/relationships/image" Target="../media/image70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3.jpeg"/><Relationship Id="rId7" Type="http://schemas.openxmlformats.org/officeDocument/2006/relationships/hyperlink" Target="https://clck.ru/Y8iF3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jpeg"/><Relationship Id="rId5" Type="http://schemas.openxmlformats.org/officeDocument/2006/relationships/image" Target="../media/image51.jpeg"/><Relationship Id="rId10" Type="http://schemas.openxmlformats.org/officeDocument/2006/relationships/image" Target="../media/image5.emf"/><Relationship Id="rId4" Type="http://schemas.openxmlformats.org/officeDocument/2006/relationships/image" Target="../media/image28.jpeg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57.jpeg"/><Relationship Id="rId7" Type="http://schemas.openxmlformats.org/officeDocument/2006/relationships/image" Target="../media/image7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hyperlink" Target="https://clck.ru/Y8iPZ" TargetMode="External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clck.ru/Y8m8f" TargetMode="External"/><Relationship Id="rId3" Type="http://schemas.openxmlformats.org/officeDocument/2006/relationships/image" Target="../media/image79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lck.ru/Y8koX" TargetMode="External"/><Relationship Id="rId11" Type="http://schemas.openxmlformats.org/officeDocument/2006/relationships/image" Target="../media/image5.emf"/><Relationship Id="rId5" Type="http://schemas.openxmlformats.org/officeDocument/2006/relationships/image" Target="../media/image81.jpeg"/><Relationship Id="rId10" Type="http://schemas.openxmlformats.org/officeDocument/2006/relationships/image" Target="../media/image75.png"/><Relationship Id="rId4" Type="http://schemas.openxmlformats.org/officeDocument/2006/relationships/image" Target="../media/image80.jpeg"/><Relationship Id="rId9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shop.prosv.ru/" TargetMode="External"/><Relationship Id="rId5" Type="http://schemas.openxmlformats.org/officeDocument/2006/relationships/image" Target="../media/image83.png"/><Relationship Id="rId4" Type="http://schemas.openxmlformats.org/officeDocument/2006/relationships/hyperlink" Target="https://uchitel.club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24.xml"/><Relationship Id="rId7" Type="http://schemas.openxmlformats.org/officeDocument/2006/relationships/oleObject" Target="../embeddings/oleObject14.bin"/><Relationship Id="rId2" Type="http://schemas.openxmlformats.org/officeDocument/2006/relationships/tags" Target="../tags/tag23.xml"/><Relationship Id="rId1" Type="http://schemas.openxmlformats.org/officeDocument/2006/relationships/vmlDrawing" Target="../drawings/vmlDrawing15.vml"/><Relationship Id="rId6" Type="http://schemas.openxmlformats.org/officeDocument/2006/relationships/hyperlink" Target="mailto:Ozubairova@prosv.ru" TargetMode="External"/><Relationship Id="rId11" Type="http://schemas.openxmlformats.org/officeDocument/2006/relationships/image" Target="../media/image84.gif"/><Relationship Id="rId5" Type="http://schemas.openxmlformats.org/officeDocument/2006/relationships/notesSlide" Target="../notesSlides/notesSlide22.xml"/><Relationship Id="rId10" Type="http://schemas.openxmlformats.org/officeDocument/2006/relationships/hyperlink" Target="https://shop.prosv.ru/formirovanie-funkcionalnoj-gramotnosti-sbornik-zadach-po-russkomu-yazyku-dlya-8-11-klassov2781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mailto:vopros@prosv.r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3.xml"/><Relationship Id="rId7" Type="http://schemas.openxmlformats.org/officeDocument/2006/relationships/image" Target="../media/image12.emf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emf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emf"/><Relationship Id="rId2" Type="http://schemas.openxmlformats.org/officeDocument/2006/relationships/tags" Target="../tags/tag1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2.png"/><Relationship Id="rId10" Type="http://schemas.openxmlformats.org/officeDocument/2006/relationships/image" Target="../media/image21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8533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78605" y="4097378"/>
            <a:ext cx="11819633" cy="2112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669879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10528363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5" y="1436757"/>
            <a:ext cx="1477453" cy="123312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7573455" y="203633"/>
            <a:ext cx="2954908" cy="1233124"/>
          </a:xfrm>
          <a:prstGeom prst="rect">
            <a:avLst/>
          </a:prstGeom>
          <a:solidFill>
            <a:srgbClr val="2D2B8D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186183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3141091" y="2669879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3" y="1436757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1663636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4618544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7"/>
          <p:cNvSpPr>
            <a:spLocks noChangeArrowheads="1"/>
          </p:cNvSpPr>
          <p:nvPr/>
        </p:nvSpPr>
        <p:spPr bwMode="auto">
          <a:xfrm>
            <a:off x="6096002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9050908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Freeform 30"/>
          <p:cNvSpPr>
            <a:spLocks noEditPoints="1"/>
          </p:cNvSpPr>
          <p:nvPr/>
        </p:nvSpPr>
        <p:spPr bwMode="auto">
          <a:xfrm>
            <a:off x="10963791" y="3056737"/>
            <a:ext cx="606596" cy="489249"/>
          </a:xfrm>
          <a:custGeom>
            <a:avLst/>
            <a:gdLst>
              <a:gd name="T0" fmla="*/ 442 w 884"/>
              <a:gd name="T1" fmla="*/ 286 h 711"/>
              <a:gd name="T2" fmla="*/ 334 w 884"/>
              <a:gd name="T3" fmla="*/ 179 h 711"/>
              <a:gd name="T4" fmla="*/ 442 w 884"/>
              <a:gd name="T5" fmla="*/ 71 h 711"/>
              <a:gd name="T6" fmla="*/ 549 w 884"/>
              <a:gd name="T7" fmla="*/ 179 h 711"/>
              <a:gd name="T8" fmla="*/ 442 w 884"/>
              <a:gd name="T9" fmla="*/ 286 h 711"/>
              <a:gd name="T10" fmla="*/ 442 w 884"/>
              <a:gd name="T11" fmla="*/ 0 h 711"/>
              <a:gd name="T12" fmla="*/ 263 w 884"/>
              <a:gd name="T13" fmla="*/ 179 h 711"/>
              <a:gd name="T14" fmla="*/ 442 w 884"/>
              <a:gd name="T15" fmla="*/ 358 h 711"/>
              <a:gd name="T16" fmla="*/ 514 w 884"/>
              <a:gd name="T17" fmla="*/ 343 h 711"/>
              <a:gd name="T18" fmla="*/ 514 w 884"/>
              <a:gd name="T19" fmla="*/ 577 h 711"/>
              <a:gd name="T20" fmla="*/ 442 w 884"/>
              <a:gd name="T21" fmla="*/ 529 h 711"/>
              <a:gd name="T22" fmla="*/ 370 w 884"/>
              <a:gd name="T23" fmla="*/ 577 h 711"/>
              <a:gd name="T24" fmla="*/ 370 w 884"/>
              <a:gd name="T25" fmla="*/ 391 h 711"/>
              <a:gd name="T26" fmla="*/ 299 w 884"/>
              <a:gd name="T27" fmla="*/ 391 h 711"/>
              <a:gd name="T28" fmla="*/ 299 w 884"/>
              <a:gd name="T29" fmla="*/ 711 h 711"/>
              <a:gd name="T30" fmla="*/ 442 w 884"/>
              <a:gd name="T31" fmla="*/ 616 h 711"/>
              <a:gd name="T32" fmla="*/ 585 w 884"/>
              <a:gd name="T33" fmla="*/ 711 h 711"/>
              <a:gd name="T34" fmla="*/ 585 w 884"/>
              <a:gd name="T35" fmla="*/ 285 h 711"/>
              <a:gd name="T36" fmla="*/ 621 w 884"/>
              <a:gd name="T37" fmla="*/ 179 h 711"/>
              <a:gd name="T38" fmla="*/ 442 w 884"/>
              <a:gd name="T39" fmla="*/ 0 h 711"/>
              <a:gd name="T40" fmla="*/ 836 w 884"/>
              <a:gd name="T41" fmla="*/ 36 h 711"/>
              <a:gd name="T42" fmla="*/ 662 w 884"/>
              <a:gd name="T43" fmla="*/ 60 h 711"/>
              <a:gd name="T44" fmla="*/ 687 w 884"/>
              <a:gd name="T45" fmla="*/ 130 h 711"/>
              <a:gd name="T46" fmla="*/ 789 w 884"/>
              <a:gd name="T47" fmla="*/ 116 h 711"/>
              <a:gd name="T48" fmla="*/ 789 w 884"/>
              <a:gd name="T49" fmla="*/ 277 h 711"/>
              <a:gd name="T50" fmla="*/ 678 w 884"/>
              <a:gd name="T51" fmla="*/ 262 h 711"/>
              <a:gd name="T52" fmla="*/ 641 w 884"/>
              <a:gd name="T53" fmla="*/ 330 h 711"/>
              <a:gd name="T54" fmla="*/ 836 w 884"/>
              <a:gd name="T55" fmla="*/ 358 h 711"/>
              <a:gd name="T56" fmla="*/ 836 w 884"/>
              <a:gd name="T57" fmla="*/ 36 h 711"/>
              <a:gd name="T58" fmla="*/ 95 w 884"/>
              <a:gd name="T59" fmla="*/ 277 h 711"/>
              <a:gd name="T60" fmla="*/ 95 w 884"/>
              <a:gd name="T61" fmla="*/ 116 h 711"/>
              <a:gd name="T62" fmla="*/ 196 w 884"/>
              <a:gd name="T63" fmla="*/ 130 h 711"/>
              <a:gd name="T64" fmla="*/ 221 w 884"/>
              <a:gd name="T65" fmla="*/ 60 h 711"/>
              <a:gd name="T66" fmla="*/ 48 w 884"/>
              <a:gd name="T67" fmla="*/ 35 h 711"/>
              <a:gd name="T68" fmla="*/ 48 w 884"/>
              <a:gd name="T69" fmla="*/ 358 h 711"/>
              <a:gd name="T70" fmla="*/ 243 w 884"/>
              <a:gd name="T71" fmla="*/ 331 h 711"/>
              <a:gd name="T72" fmla="*/ 206 w 884"/>
              <a:gd name="T73" fmla="*/ 263 h 711"/>
              <a:gd name="T74" fmla="*/ 95 w 884"/>
              <a:gd name="T75" fmla="*/ 27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84" h="711">
                <a:moveTo>
                  <a:pt x="442" y="286"/>
                </a:moveTo>
                <a:cubicBezTo>
                  <a:pt x="382" y="286"/>
                  <a:pt x="334" y="238"/>
                  <a:pt x="334" y="179"/>
                </a:cubicBezTo>
                <a:cubicBezTo>
                  <a:pt x="334" y="120"/>
                  <a:pt x="382" y="71"/>
                  <a:pt x="442" y="71"/>
                </a:cubicBezTo>
                <a:cubicBezTo>
                  <a:pt x="501" y="71"/>
                  <a:pt x="549" y="120"/>
                  <a:pt x="549" y="179"/>
                </a:cubicBezTo>
                <a:cubicBezTo>
                  <a:pt x="549" y="238"/>
                  <a:pt x="501" y="286"/>
                  <a:pt x="442" y="286"/>
                </a:cubicBezTo>
                <a:close/>
                <a:moveTo>
                  <a:pt x="442" y="0"/>
                </a:moveTo>
                <a:cubicBezTo>
                  <a:pt x="343" y="0"/>
                  <a:pt x="263" y="80"/>
                  <a:pt x="263" y="179"/>
                </a:cubicBezTo>
                <a:cubicBezTo>
                  <a:pt x="263" y="277"/>
                  <a:pt x="343" y="358"/>
                  <a:pt x="442" y="358"/>
                </a:cubicBezTo>
                <a:cubicBezTo>
                  <a:pt x="467" y="358"/>
                  <a:pt x="478" y="352"/>
                  <a:pt x="514" y="343"/>
                </a:cubicBezTo>
                <a:lnTo>
                  <a:pt x="514" y="577"/>
                </a:lnTo>
                <a:lnTo>
                  <a:pt x="442" y="529"/>
                </a:lnTo>
                <a:lnTo>
                  <a:pt x="370" y="577"/>
                </a:lnTo>
                <a:lnTo>
                  <a:pt x="370" y="391"/>
                </a:lnTo>
                <a:lnTo>
                  <a:pt x="299" y="391"/>
                </a:lnTo>
                <a:lnTo>
                  <a:pt x="299" y="711"/>
                </a:lnTo>
                <a:lnTo>
                  <a:pt x="442" y="616"/>
                </a:lnTo>
                <a:lnTo>
                  <a:pt x="585" y="711"/>
                </a:lnTo>
                <a:lnTo>
                  <a:pt x="585" y="285"/>
                </a:lnTo>
                <a:cubicBezTo>
                  <a:pt x="621" y="255"/>
                  <a:pt x="621" y="219"/>
                  <a:pt x="621" y="179"/>
                </a:cubicBezTo>
                <a:cubicBezTo>
                  <a:pt x="621" y="80"/>
                  <a:pt x="540" y="0"/>
                  <a:pt x="442" y="0"/>
                </a:cubicBezTo>
                <a:close/>
                <a:moveTo>
                  <a:pt x="836" y="36"/>
                </a:moveTo>
                <a:cubicBezTo>
                  <a:pt x="778" y="46"/>
                  <a:pt x="720" y="54"/>
                  <a:pt x="662" y="60"/>
                </a:cubicBezTo>
                <a:cubicBezTo>
                  <a:pt x="674" y="82"/>
                  <a:pt x="683" y="105"/>
                  <a:pt x="687" y="130"/>
                </a:cubicBezTo>
                <a:cubicBezTo>
                  <a:pt x="721" y="126"/>
                  <a:pt x="756" y="121"/>
                  <a:pt x="789" y="116"/>
                </a:cubicBezTo>
                <a:cubicBezTo>
                  <a:pt x="804" y="169"/>
                  <a:pt x="804" y="224"/>
                  <a:pt x="789" y="277"/>
                </a:cubicBezTo>
                <a:cubicBezTo>
                  <a:pt x="752" y="271"/>
                  <a:pt x="715" y="266"/>
                  <a:pt x="678" y="262"/>
                </a:cubicBezTo>
                <a:cubicBezTo>
                  <a:pt x="669" y="287"/>
                  <a:pt x="656" y="310"/>
                  <a:pt x="641" y="330"/>
                </a:cubicBezTo>
                <a:cubicBezTo>
                  <a:pt x="706" y="336"/>
                  <a:pt x="771" y="346"/>
                  <a:pt x="836" y="358"/>
                </a:cubicBezTo>
                <a:cubicBezTo>
                  <a:pt x="883" y="258"/>
                  <a:pt x="884" y="138"/>
                  <a:pt x="836" y="36"/>
                </a:cubicBezTo>
                <a:close/>
                <a:moveTo>
                  <a:pt x="95" y="277"/>
                </a:moveTo>
                <a:cubicBezTo>
                  <a:pt x="81" y="225"/>
                  <a:pt x="81" y="170"/>
                  <a:pt x="95" y="116"/>
                </a:cubicBezTo>
                <a:cubicBezTo>
                  <a:pt x="129" y="122"/>
                  <a:pt x="162" y="126"/>
                  <a:pt x="196" y="130"/>
                </a:cubicBezTo>
                <a:cubicBezTo>
                  <a:pt x="201" y="105"/>
                  <a:pt x="209" y="82"/>
                  <a:pt x="221" y="60"/>
                </a:cubicBezTo>
                <a:cubicBezTo>
                  <a:pt x="163" y="54"/>
                  <a:pt x="105" y="46"/>
                  <a:pt x="48" y="35"/>
                </a:cubicBezTo>
                <a:cubicBezTo>
                  <a:pt x="3" y="140"/>
                  <a:pt x="0" y="255"/>
                  <a:pt x="48" y="358"/>
                </a:cubicBezTo>
                <a:cubicBezTo>
                  <a:pt x="112" y="346"/>
                  <a:pt x="178" y="337"/>
                  <a:pt x="243" y="331"/>
                </a:cubicBezTo>
                <a:cubicBezTo>
                  <a:pt x="227" y="310"/>
                  <a:pt x="215" y="287"/>
                  <a:pt x="206" y="263"/>
                </a:cubicBezTo>
                <a:cubicBezTo>
                  <a:pt x="169" y="267"/>
                  <a:pt x="132" y="271"/>
                  <a:pt x="95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3" name="Freeform 31"/>
          <p:cNvSpPr>
            <a:spLocks noEditPoints="1"/>
          </p:cNvSpPr>
          <p:nvPr/>
        </p:nvSpPr>
        <p:spPr bwMode="auto">
          <a:xfrm>
            <a:off x="5062984" y="3029721"/>
            <a:ext cx="591581" cy="567288"/>
          </a:xfrm>
          <a:custGeom>
            <a:avLst/>
            <a:gdLst>
              <a:gd name="T0" fmla="*/ 466 w 860"/>
              <a:gd name="T1" fmla="*/ 465 h 823"/>
              <a:gd name="T2" fmla="*/ 394 w 860"/>
              <a:gd name="T3" fmla="*/ 393 h 823"/>
              <a:gd name="T4" fmla="*/ 537 w 860"/>
              <a:gd name="T5" fmla="*/ 716 h 823"/>
              <a:gd name="T6" fmla="*/ 609 w 860"/>
              <a:gd name="T7" fmla="*/ 644 h 823"/>
              <a:gd name="T8" fmla="*/ 537 w 860"/>
              <a:gd name="T9" fmla="*/ 716 h 823"/>
              <a:gd name="T10" fmla="*/ 609 w 860"/>
              <a:gd name="T11" fmla="*/ 608 h 823"/>
              <a:gd name="T12" fmla="*/ 537 w 860"/>
              <a:gd name="T13" fmla="*/ 537 h 823"/>
              <a:gd name="T14" fmla="*/ 716 w 860"/>
              <a:gd name="T15" fmla="*/ 644 h 823"/>
              <a:gd name="T16" fmla="*/ 645 w 860"/>
              <a:gd name="T17" fmla="*/ 716 h 823"/>
              <a:gd name="T18" fmla="*/ 716 w 860"/>
              <a:gd name="T19" fmla="*/ 644 h 823"/>
              <a:gd name="T20" fmla="*/ 645 w 860"/>
              <a:gd name="T21" fmla="*/ 537 h 823"/>
              <a:gd name="T22" fmla="*/ 716 w 860"/>
              <a:gd name="T23" fmla="*/ 608 h 823"/>
              <a:gd name="T24" fmla="*/ 251 w 860"/>
              <a:gd name="T25" fmla="*/ 716 h 823"/>
              <a:gd name="T26" fmla="*/ 322 w 860"/>
              <a:gd name="T27" fmla="*/ 644 h 823"/>
              <a:gd name="T28" fmla="*/ 251 w 860"/>
              <a:gd name="T29" fmla="*/ 716 h 823"/>
              <a:gd name="T30" fmla="*/ 322 w 860"/>
              <a:gd name="T31" fmla="*/ 608 h 823"/>
              <a:gd name="T32" fmla="*/ 251 w 860"/>
              <a:gd name="T33" fmla="*/ 537 h 823"/>
              <a:gd name="T34" fmla="*/ 143 w 860"/>
              <a:gd name="T35" fmla="*/ 716 h 823"/>
              <a:gd name="T36" fmla="*/ 215 w 860"/>
              <a:gd name="T37" fmla="*/ 644 h 823"/>
              <a:gd name="T38" fmla="*/ 143 w 860"/>
              <a:gd name="T39" fmla="*/ 716 h 823"/>
              <a:gd name="T40" fmla="*/ 215 w 860"/>
              <a:gd name="T41" fmla="*/ 608 h 823"/>
              <a:gd name="T42" fmla="*/ 143 w 860"/>
              <a:gd name="T43" fmla="*/ 537 h 823"/>
              <a:gd name="T44" fmla="*/ 788 w 860"/>
              <a:gd name="T45" fmla="*/ 752 h 823"/>
              <a:gd name="T46" fmla="*/ 466 w 860"/>
              <a:gd name="T47" fmla="*/ 537 h 823"/>
              <a:gd name="T48" fmla="*/ 394 w 860"/>
              <a:gd name="T49" fmla="*/ 752 h 823"/>
              <a:gd name="T50" fmla="*/ 72 w 860"/>
              <a:gd name="T51" fmla="*/ 501 h 823"/>
              <a:gd name="T52" fmla="*/ 430 w 860"/>
              <a:gd name="T53" fmla="*/ 269 h 823"/>
              <a:gd name="T54" fmla="*/ 788 w 860"/>
              <a:gd name="T55" fmla="*/ 501 h 823"/>
              <a:gd name="T56" fmla="*/ 100 w 860"/>
              <a:gd name="T57" fmla="*/ 358 h 823"/>
              <a:gd name="T58" fmla="*/ 199 w 860"/>
              <a:gd name="T59" fmla="*/ 429 h 823"/>
              <a:gd name="T60" fmla="*/ 100 w 860"/>
              <a:gd name="T61" fmla="*/ 358 h 823"/>
              <a:gd name="T62" fmla="*/ 778 w 860"/>
              <a:gd name="T63" fmla="*/ 429 h 823"/>
              <a:gd name="T64" fmla="*/ 600 w 860"/>
              <a:gd name="T65" fmla="*/ 358 h 823"/>
              <a:gd name="T66" fmla="*/ 816 w 860"/>
              <a:gd name="T67" fmla="*/ 286 h 823"/>
              <a:gd name="T68" fmla="*/ 466 w 860"/>
              <a:gd name="T69" fmla="*/ 183 h 823"/>
              <a:gd name="T70" fmla="*/ 483 w 860"/>
              <a:gd name="T71" fmla="*/ 73 h 823"/>
              <a:gd name="T72" fmla="*/ 645 w 860"/>
              <a:gd name="T73" fmla="*/ 53 h 823"/>
              <a:gd name="T74" fmla="*/ 430 w 860"/>
              <a:gd name="T75" fmla="*/ 0 h 823"/>
              <a:gd name="T76" fmla="*/ 394 w 860"/>
              <a:gd name="T77" fmla="*/ 183 h 823"/>
              <a:gd name="T78" fmla="*/ 44 w 860"/>
              <a:gd name="T79" fmla="*/ 286 h 823"/>
              <a:gd name="T80" fmla="*/ 0 w 860"/>
              <a:gd name="T81" fmla="*/ 823 h 823"/>
              <a:gd name="T82" fmla="*/ 860 w 860"/>
              <a:gd name="T83" fmla="*/ 448 h 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60" h="823">
                <a:moveTo>
                  <a:pt x="394" y="465"/>
                </a:moveTo>
                <a:lnTo>
                  <a:pt x="466" y="465"/>
                </a:lnTo>
                <a:lnTo>
                  <a:pt x="466" y="393"/>
                </a:lnTo>
                <a:lnTo>
                  <a:pt x="394" y="393"/>
                </a:lnTo>
                <a:lnTo>
                  <a:pt x="394" y="465"/>
                </a:lnTo>
                <a:close/>
                <a:moveTo>
                  <a:pt x="537" y="716"/>
                </a:moveTo>
                <a:lnTo>
                  <a:pt x="609" y="716"/>
                </a:lnTo>
                <a:lnTo>
                  <a:pt x="609" y="644"/>
                </a:lnTo>
                <a:lnTo>
                  <a:pt x="537" y="644"/>
                </a:lnTo>
                <a:lnTo>
                  <a:pt x="537" y="716"/>
                </a:lnTo>
                <a:close/>
                <a:moveTo>
                  <a:pt x="537" y="608"/>
                </a:moveTo>
                <a:lnTo>
                  <a:pt x="609" y="608"/>
                </a:lnTo>
                <a:lnTo>
                  <a:pt x="609" y="537"/>
                </a:lnTo>
                <a:lnTo>
                  <a:pt x="537" y="537"/>
                </a:lnTo>
                <a:lnTo>
                  <a:pt x="537" y="608"/>
                </a:lnTo>
                <a:close/>
                <a:moveTo>
                  <a:pt x="716" y="644"/>
                </a:moveTo>
                <a:lnTo>
                  <a:pt x="645" y="644"/>
                </a:lnTo>
                <a:lnTo>
                  <a:pt x="645" y="716"/>
                </a:lnTo>
                <a:lnTo>
                  <a:pt x="716" y="716"/>
                </a:lnTo>
                <a:lnTo>
                  <a:pt x="716" y="644"/>
                </a:lnTo>
                <a:close/>
                <a:moveTo>
                  <a:pt x="716" y="537"/>
                </a:moveTo>
                <a:lnTo>
                  <a:pt x="645" y="537"/>
                </a:lnTo>
                <a:lnTo>
                  <a:pt x="645" y="608"/>
                </a:lnTo>
                <a:lnTo>
                  <a:pt x="716" y="608"/>
                </a:lnTo>
                <a:lnTo>
                  <a:pt x="716" y="537"/>
                </a:lnTo>
                <a:close/>
                <a:moveTo>
                  <a:pt x="251" y="716"/>
                </a:moveTo>
                <a:lnTo>
                  <a:pt x="322" y="716"/>
                </a:lnTo>
                <a:lnTo>
                  <a:pt x="322" y="644"/>
                </a:lnTo>
                <a:lnTo>
                  <a:pt x="251" y="644"/>
                </a:lnTo>
                <a:lnTo>
                  <a:pt x="251" y="716"/>
                </a:lnTo>
                <a:close/>
                <a:moveTo>
                  <a:pt x="251" y="608"/>
                </a:moveTo>
                <a:lnTo>
                  <a:pt x="322" y="608"/>
                </a:lnTo>
                <a:lnTo>
                  <a:pt x="322" y="537"/>
                </a:lnTo>
                <a:lnTo>
                  <a:pt x="251" y="537"/>
                </a:lnTo>
                <a:lnTo>
                  <a:pt x="251" y="608"/>
                </a:lnTo>
                <a:close/>
                <a:moveTo>
                  <a:pt x="143" y="716"/>
                </a:moveTo>
                <a:lnTo>
                  <a:pt x="215" y="716"/>
                </a:lnTo>
                <a:lnTo>
                  <a:pt x="215" y="644"/>
                </a:lnTo>
                <a:lnTo>
                  <a:pt x="143" y="644"/>
                </a:lnTo>
                <a:lnTo>
                  <a:pt x="143" y="716"/>
                </a:lnTo>
                <a:close/>
                <a:moveTo>
                  <a:pt x="143" y="608"/>
                </a:moveTo>
                <a:lnTo>
                  <a:pt x="215" y="608"/>
                </a:lnTo>
                <a:lnTo>
                  <a:pt x="215" y="537"/>
                </a:lnTo>
                <a:lnTo>
                  <a:pt x="143" y="537"/>
                </a:lnTo>
                <a:lnTo>
                  <a:pt x="143" y="608"/>
                </a:lnTo>
                <a:close/>
                <a:moveTo>
                  <a:pt x="788" y="752"/>
                </a:moveTo>
                <a:lnTo>
                  <a:pt x="466" y="752"/>
                </a:lnTo>
                <a:lnTo>
                  <a:pt x="466" y="537"/>
                </a:lnTo>
                <a:lnTo>
                  <a:pt x="394" y="537"/>
                </a:lnTo>
                <a:lnTo>
                  <a:pt x="394" y="752"/>
                </a:lnTo>
                <a:lnTo>
                  <a:pt x="72" y="752"/>
                </a:lnTo>
                <a:lnTo>
                  <a:pt x="72" y="501"/>
                </a:lnTo>
                <a:lnTo>
                  <a:pt x="232" y="501"/>
                </a:lnTo>
                <a:lnTo>
                  <a:pt x="430" y="269"/>
                </a:lnTo>
                <a:lnTo>
                  <a:pt x="628" y="501"/>
                </a:lnTo>
                <a:lnTo>
                  <a:pt x="788" y="501"/>
                </a:lnTo>
                <a:lnTo>
                  <a:pt x="788" y="752"/>
                </a:lnTo>
                <a:close/>
                <a:moveTo>
                  <a:pt x="100" y="358"/>
                </a:moveTo>
                <a:lnTo>
                  <a:pt x="260" y="358"/>
                </a:lnTo>
                <a:lnTo>
                  <a:pt x="199" y="429"/>
                </a:lnTo>
                <a:lnTo>
                  <a:pt x="82" y="429"/>
                </a:lnTo>
                <a:lnTo>
                  <a:pt x="100" y="358"/>
                </a:lnTo>
                <a:close/>
                <a:moveTo>
                  <a:pt x="760" y="358"/>
                </a:moveTo>
                <a:lnTo>
                  <a:pt x="778" y="429"/>
                </a:lnTo>
                <a:lnTo>
                  <a:pt x="661" y="429"/>
                </a:lnTo>
                <a:lnTo>
                  <a:pt x="600" y="358"/>
                </a:lnTo>
                <a:lnTo>
                  <a:pt x="760" y="358"/>
                </a:lnTo>
                <a:close/>
                <a:moveTo>
                  <a:pt x="816" y="286"/>
                </a:moveTo>
                <a:lnTo>
                  <a:pt x="539" y="286"/>
                </a:lnTo>
                <a:lnTo>
                  <a:pt x="466" y="183"/>
                </a:lnTo>
                <a:lnTo>
                  <a:pt x="466" y="59"/>
                </a:lnTo>
                <a:cubicBezTo>
                  <a:pt x="466" y="62"/>
                  <a:pt x="477" y="67"/>
                  <a:pt x="483" y="73"/>
                </a:cubicBezTo>
                <a:cubicBezTo>
                  <a:pt x="512" y="101"/>
                  <a:pt x="537" y="125"/>
                  <a:pt x="645" y="125"/>
                </a:cubicBezTo>
                <a:lnTo>
                  <a:pt x="645" y="53"/>
                </a:lnTo>
                <a:cubicBezTo>
                  <a:pt x="573" y="53"/>
                  <a:pt x="550" y="47"/>
                  <a:pt x="533" y="31"/>
                </a:cubicBezTo>
                <a:cubicBezTo>
                  <a:pt x="511" y="9"/>
                  <a:pt x="488" y="0"/>
                  <a:pt x="430" y="0"/>
                </a:cubicBezTo>
                <a:lnTo>
                  <a:pt x="394" y="0"/>
                </a:lnTo>
                <a:lnTo>
                  <a:pt x="394" y="183"/>
                </a:lnTo>
                <a:lnTo>
                  <a:pt x="322" y="286"/>
                </a:lnTo>
                <a:lnTo>
                  <a:pt x="44" y="286"/>
                </a:lnTo>
                <a:lnTo>
                  <a:pt x="1" y="458"/>
                </a:lnTo>
                <a:lnTo>
                  <a:pt x="0" y="823"/>
                </a:lnTo>
                <a:lnTo>
                  <a:pt x="860" y="823"/>
                </a:lnTo>
                <a:lnTo>
                  <a:pt x="860" y="448"/>
                </a:lnTo>
                <a:lnTo>
                  <a:pt x="816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5" name="Freeform 33"/>
          <p:cNvSpPr>
            <a:spLocks noEditPoints="1"/>
          </p:cNvSpPr>
          <p:nvPr/>
        </p:nvSpPr>
        <p:spPr bwMode="auto">
          <a:xfrm>
            <a:off x="8017892" y="3077747"/>
            <a:ext cx="591581" cy="543275"/>
          </a:xfrm>
          <a:custGeom>
            <a:avLst/>
            <a:gdLst>
              <a:gd name="T0" fmla="*/ 143 w 859"/>
              <a:gd name="T1" fmla="*/ 645 h 788"/>
              <a:gd name="T2" fmla="*/ 143 w 859"/>
              <a:gd name="T3" fmla="*/ 430 h 788"/>
              <a:gd name="T4" fmla="*/ 716 w 859"/>
              <a:gd name="T5" fmla="*/ 430 h 788"/>
              <a:gd name="T6" fmla="*/ 716 w 859"/>
              <a:gd name="T7" fmla="*/ 645 h 788"/>
              <a:gd name="T8" fmla="*/ 143 w 859"/>
              <a:gd name="T9" fmla="*/ 645 h 788"/>
              <a:gd name="T10" fmla="*/ 179 w 859"/>
              <a:gd name="T11" fmla="*/ 72 h 788"/>
              <a:gd name="T12" fmla="*/ 680 w 859"/>
              <a:gd name="T13" fmla="*/ 72 h 788"/>
              <a:gd name="T14" fmla="*/ 716 w 859"/>
              <a:gd name="T15" fmla="*/ 108 h 788"/>
              <a:gd name="T16" fmla="*/ 716 w 859"/>
              <a:gd name="T17" fmla="*/ 358 h 788"/>
              <a:gd name="T18" fmla="*/ 465 w 859"/>
              <a:gd name="T19" fmla="*/ 358 h 788"/>
              <a:gd name="T20" fmla="*/ 465 w 859"/>
              <a:gd name="T21" fmla="*/ 108 h 788"/>
              <a:gd name="T22" fmla="*/ 393 w 859"/>
              <a:gd name="T23" fmla="*/ 108 h 788"/>
              <a:gd name="T24" fmla="*/ 393 w 859"/>
              <a:gd name="T25" fmla="*/ 358 h 788"/>
              <a:gd name="T26" fmla="*/ 143 w 859"/>
              <a:gd name="T27" fmla="*/ 358 h 788"/>
              <a:gd name="T28" fmla="*/ 143 w 859"/>
              <a:gd name="T29" fmla="*/ 108 h 788"/>
              <a:gd name="T30" fmla="*/ 179 w 859"/>
              <a:gd name="T31" fmla="*/ 72 h 788"/>
              <a:gd name="T32" fmla="*/ 787 w 859"/>
              <a:gd name="T33" fmla="*/ 179 h 788"/>
              <a:gd name="T34" fmla="*/ 787 w 859"/>
              <a:gd name="T35" fmla="*/ 108 h 788"/>
              <a:gd name="T36" fmla="*/ 680 w 859"/>
              <a:gd name="T37" fmla="*/ 0 h 788"/>
              <a:gd name="T38" fmla="*/ 179 w 859"/>
              <a:gd name="T39" fmla="*/ 0 h 788"/>
              <a:gd name="T40" fmla="*/ 71 w 859"/>
              <a:gd name="T41" fmla="*/ 108 h 788"/>
              <a:gd name="T42" fmla="*/ 71 w 859"/>
              <a:gd name="T43" fmla="*/ 179 h 788"/>
              <a:gd name="T44" fmla="*/ 0 w 859"/>
              <a:gd name="T45" fmla="*/ 179 h 788"/>
              <a:gd name="T46" fmla="*/ 0 w 859"/>
              <a:gd name="T47" fmla="*/ 358 h 788"/>
              <a:gd name="T48" fmla="*/ 71 w 859"/>
              <a:gd name="T49" fmla="*/ 358 h 788"/>
              <a:gd name="T50" fmla="*/ 71 w 859"/>
              <a:gd name="T51" fmla="*/ 716 h 788"/>
              <a:gd name="T52" fmla="*/ 143 w 859"/>
              <a:gd name="T53" fmla="*/ 716 h 788"/>
              <a:gd name="T54" fmla="*/ 143 w 859"/>
              <a:gd name="T55" fmla="*/ 788 h 788"/>
              <a:gd name="T56" fmla="*/ 214 w 859"/>
              <a:gd name="T57" fmla="*/ 788 h 788"/>
              <a:gd name="T58" fmla="*/ 214 w 859"/>
              <a:gd name="T59" fmla="*/ 716 h 788"/>
              <a:gd name="T60" fmla="*/ 644 w 859"/>
              <a:gd name="T61" fmla="*/ 716 h 788"/>
              <a:gd name="T62" fmla="*/ 644 w 859"/>
              <a:gd name="T63" fmla="*/ 788 h 788"/>
              <a:gd name="T64" fmla="*/ 716 w 859"/>
              <a:gd name="T65" fmla="*/ 788 h 788"/>
              <a:gd name="T66" fmla="*/ 716 w 859"/>
              <a:gd name="T67" fmla="*/ 716 h 788"/>
              <a:gd name="T68" fmla="*/ 787 w 859"/>
              <a:gd name="T69" fmla="*/ 716 h 788"/>
              <a:gd name="T70" fmla="*/ 787 w 859"/>
              <a:gd name="T71" fmla="*/ 358 h 788"/>
              <a:gd name="T72" fmla="*/ 859 w 859"/>
              <a:gd name="T73" fmla="*/ 358 h 788"/>
              <a:gd name="T74" fmla="*/ 859 w 859"/>
              <a:gd name="T75" fmla="*/ 179 h 788"/>
              <a:gd name="T76" fmla="*/ 787 w 859"/>
              <a:gd name="T77" fmla="*/ 179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9" h="788">
                <a:moveTo>
                  <a:pt x="143" y="645"/>
                </a:moveTo>
                <a:lnTo>
                  <a:pt x="143" y="430"/>
                </a:lnTo>
                <a:lnTo>
                  <a:pt x="716" y="430"/>
                </a:lnTo>
                <a:lnTo>
                  <a:pt x="716" y="645"/>
                </a:lnTo>
                <a:lnTo>
                  <a:pt x="143" y="645"/>
                </a:lnTo>
                <a:close/>
                <a:moveTo>
                  <a:pt x="179" y="72"/>
                </a:moveTo>
                <a:lnTo>
                  <a:pt x="680" y="72"/>
                </a:lnTo>
                <a:cubicBezTo>
                  <a:pt x="700" y="72"/>
                  <a:pt x="716" y="88"/>
                  <a:pt x="716" y="108"/>
                </a:cubicBezTo>
                <a:lnTo>
                  <a:pt x="716" y="358"/>
                </a:lnTo>
                <a:lnTo>
                  <a:pt x="465" y="358"/>
                </a:lnTo>
                <a:lnTo>
                  <a:pt x="465" y="108"/>
                </a:lnTo>
                <a:lnTo>
                  <a:pt x="393" y="108"/>
                </a:lnTo>
                <a:lnTo>
                  <a:pt x="393" y="358"/>
                </a:lnTo>
                <a:lnTo>
                  <a:pt x="143" y="358"/>
                </a:lnTo>
                <a:lnTo>
                  <a:pt x="143" y="108"/>
                </a:lnTo>
                <a:cubicBezTo>
                  <a:pt x="143" y="88"/>
                  <a:pt x="159" y="72"/>
                  <a:pt x="179" y="72"/>
                </a:cubicBezTo>
                <a:close/>
                <a:moveTo>
                  <a:pt x="787" y="179"/>
                </a:moveTo>
                <a:lnTo>
                  <a:pt x="787" y="108"/>
                </a:lnTo>
                <a:cubicBezTo>
                  <a:pt x="787" y="48"/>
                  <a:pt x="739" y="0"/>
                  <a:pt x="680" y="0"/>
                </a:cubicBezTo>
                <a:lnTo>
                  <a:pt x="179" y="0"/>
                </a:lnTo>
                <a:cubicBezTo>
                  <a:pt x="120" y="0"/>
                  <a:pt x="71" y="48"/>
                  <a:pt x="71" y="108"/>
                </a:cubicBezTo>
                <a:lnTo>
                  <a:pt x="71" y="179"/>
                </a:lnTo>
                <a:lnTo>
                  <a:pt x="0" y="179"/>
                </a:lnTo>
                <a:lnTo>
                  <a:pt x="0" y="358"/>
                </a:lnTo>
                <a:lnTo>
                  <a:pt x="71" y="358"/>
                </a:lnTo>
                <a:lnTo>
                  <a:pt x="71" y="716"/>
                </a:lnTo>
                <a:lnTo>
                  <a:pt x="143" y="716"/>
                </a:lnTo>
                <a:lnTo>
                  <a:pt x="143" y="788"/>
                </a:lnTo>
                <a:lnTo>
                  <a:pt x="214" y="788"/>
                </a:lnTo>
                <a:lnTo>
                  <a:pt x="214" y="716"/>
                </a:lnTo>
                <a:lnTo>
                  <a:pt x="644" y="716"/>
                </a:lnTo>
                <a:lnTo>
                  <a:pt x="644" y="788"/>
                </a:lnTo>
                <a:lnTo>
                  <a:pt x="716" y="788"/>
                </a:lnTo>
                <a:lnTo>
                  <a:pt x="716" y="716"/>
                </a:lnTo>
                <a:lnTo>
                  <a:pt x="787" y="716"/>
                </a:lnTo>
                <a:lnTo>
                  <a:pt x="787" y="358"/>
                </a:lnTo>
                <a:lnTo>
                  <a:pt x="859" y="358"/>
                </a:lnTo>
                <a:lnTo>
                  <a:pt x="859" y="179"/>
                </a:lnTo>
                <a:lnTo>
                  <a:pt x="787" y="1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8141012" y="3429000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8363231" y="3429000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8" name="Rectangle 36"/>
          <p:cNvSpPr>
            <a:spLocks noChangeArrowheads="1"/>
          </p:cNvSpPr>
          <p:nvPr/>
        </p:nvSpPr>
        <p:spPr bwMode="auto">
          <a:xfrm>
            <a:off x="2279241" y="647860"/>
            <a:ext cx="246243" cy="4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7"/>
          <p:cNvSpPr>
            <a:spLocks noEditPoints="1"/>
          </p:cNvSpPr>
          <p:nvPr/>
        </p:nvSpPr>
        <p:spPr bwMode="auto">
          <a:xfrm>
            <a:off x="2177142" y="560563"/>
            <a:ext cx="447441" cy="519263"/>
          </a:xfrm>
          <a:custGeom>
            <a:avLst/>
            <a:gdLst>
              <a:gd name="T0" fmla="*/ 212 w 651"/>
              <a:gd name="T1" fmla="*/ 446 h 752"/>
              <a:gd name="T2" fmla="*/ 281 w 651"/>
              <a:gd name="T3" fmla="*/ 680 h 752"/>
              <a:gd name="T4" fmla="*/ 290 w 651"/>
              <a:gd name="T5" fmla="*/ 680 h 752"/>
              <a:gd name="T6" fmla="*/ 290 w 651"/>
              <a:gd name="T7" fmla="*/ 348 h 752"/>
              <a:gd name="T8" fmla="*/ 254 w 651"/>
              <a:gd name="T9" fmla="*/ 286 h 752"/>
              <a:gd name="T10" fmla="*/ 326 w 651"/>
              <a:gd name="T11" fmla="*/ 215 h 752"/>
              <a:gd name="T12" fmla="*/ 397 w 651"/>
              <a:gd name="T13" fmla="*/ 286 h 752"/>
              <a:gd name="T14" fmla="*/ 362 w 651"/>
              <a:gd name="T15" fmla="*/ 348 h 752"/>
              <a:gd name="T16" fmla="*/ 362 w 651"/>
              <a:gd name="T17" fmla="*/ 680 h 752"/>
              <a:gd name="T18" fmla="*/ 370 w 651"/>
              <a:gd name="T19" fmla="*/ 680 h 752"/>
              <a:gd name="T20" fmla="*/ 435 w 651"/>
              <a:gd name="T21" fmla="*/ 456 h 752"/>
              <a:gd name="T22" fmla="*/ 573 w 651"/>
              <a:gd name="T23" fmla="*/ 245 h 752"/>
              <a:gd name="T24" fmla="*/ 326 w 651"/>
              <a:gd name="T25" fmla="*/ 72 h 752"/>
              <a:gd name="T26" fmla="*/ 79 w 651"/>
              <a:gd name="T27" fmla="*/ 245 h 752"/>
              <a:gd name="T28" fmla="*/ 212 w 651"/>
              <a:gd name="T29" fmla="*/ 446 h 752"/>
              <a:gd name="T30" fmla="*/ 5 w 651"/>
              <a:gd name="T31" fmla="*/ 241 h 752"/>
              <a:gd name="T32" fmla="*/ 326 w 651"/>
              <a:gd name="T33" fmla="*/ 0 h 752"/>
              <a:gd name="T34" fmla="*/ 647 w 651"/>
              <a:gd name="T35" fmla="*/ 241 h 752"/>
              <a:gd name="T36" fmla="*/ 651 w 651"/>
              <a:gd name="T37" fmla="*/ 257 h 752"/>
              <a:gd name="T38" fmla="*/ 502 w 651"/>
              <a:gd name="T39" fmla="*/ 481 h 752"/>
              <a:gd name="T40" fmla="*/ 424 w 651"/>
              <a:gd name="T41" fmla="*/ 752 h 752"/>
              <a:gd name="T42" fmla="*/ 227 w 651"/>
              <a:gd name="T43" fmla="*/ 752 h 752"/>
              <a:gd name="T44" fmla="*/ 150 w 651"/>
              <a:gd name="T45" fmla="*/ 481 h 752"/>
              <a:gd name="T46" fmla="*/ 0 w 651"/>
              <a:gd name="T47" fmla="*/ 257 h 752"/>
              <a:gd name="T48" fmla="*/ 5 w 651"/>
              <a:gd name="T49" fmla="*/ 24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1" h="752">
                <a:moveTo>
                  <a:pt x="212" y="446"/>
                </a:moveTo>
                <a:lnTo>
                  <a:pt x="281" y="680"/>
                </a:lnTo>
                <a:lnTo>
                  <a:pt x="290" y="680"/>
                </a:lnTo>
                <a:lnTo>
                  <a:pt x="290" y="348"/>
                </a:lnTo>
                <a:cubicBezTo>
                  <a:pt x="254" y="336"/>
                  <a:pt x="254" y="313"/>
                  <a:pt x="254" y="286"/>
                </a:cubicBezTo>
                <a:cubicBezTo>
                  <a:pt x="254" y="247"/>
                  <a:pt x="286" y="215"/>
                  <a:pt x="326" y="215"/>
                </a:cubicBezTo>
                <a:cubicBezTo>
                  <a:pt x="365" y="215"/>
                  <a:pt x="397" y="247"/>
                  <a:pt x="397" y="286"/>
                </a:cubicBezTo>
                <a:cubicBezTo>
                  <a:pt x="397" y="313"/>
                  <a:pt x="398" y="336"/>
                  <a:pt x="362" y="348"/>
                </a:cubicBezTo>
                <a:lnTo>
                  <a:pt x="362" y="680"/>
                </a:lnTo>
                <a:lnTo>
                  <a:pt x="370" y="680"/>
                </a:lnTo>
                <a:lnTo>
                  <a:pt x="435" y="456"/>
                </a:lnTo>
                <a:lnTo>
                  <a:pt x="573" y="245"/>
                </a:lnTo>
                <a:cubicBezTo>
                  <a:pt x="536" y="142"/>
                  <a:pt x="436" y="72"/>
                  <a:pt x="326" y="72"/>
                </a:cubicBezTo>
                <a:cubicBezTo>
                  <a:pt x="215" y="72"/>
                  <a:pt x="116" y="142"/>
                  <a:pt x="79" y="245"/>
                </a:cubicBezTo>
                <a:lnTo>
                  <a:pt x="212" y="446"/>
                </a:lnTo>
                <a:close/>
                <a:moveTo>
                  <a:pt x="5" y="241"/>
                </a:moveTo>
                <a:cubicBezTo>
                  <a:pt x="46" y="99"/>
                  <a:pt x="178" y="0"/>
                  <a:pt x="326" y="0"/>
                </a:cubicBezTo>
                <a:cubicBezTo>
                  <a:pt x="473" y="0"/>
                  <a:pt x="605" y="99"/>
                  <a:pt x="647" y="241"/>
                </a:cubicBezTo>
                <a:lnTo>
                  <a:pt x="651" y="257"/>
                </a:lnTo>
                <a:lnTo>
                  <a:pt x="502" y="481"/>
                </a:lnTo>
                <a:lnTo>
                  <a:pt x="424" y="752"/>
                </a:lnTo>
                <a:lnTo>
                  <a:pt x="227" y="752"/>
                </a:lnTo>
                <a:lnTo>
                  <a:pt x="150" y="481"/>
                </a:lnTo>
                <a:lnTo>
                  <a:pt x="0" y="257"/>
                </a:lnTo>
                <a:lnTo>
                  <a:pt x="5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5" y="509538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0" name="Freeform 48"/>
          <p:cNvSpPr>
            <a:spLocks noEditPoints="1"/>
          </p:cNvSpPr>
          <p:nvPr/>
        </p:nvSpPr>
        <p:spPr bwMode="auto">
          <a:xfrm>
            <a:off x="5065986" y="538051"/>
            <a:ext cx="582575" cy="564285"/>
          </a:xfrm>
          <a:custGeom>
            <a:avLst/>
            <a:gdLst>
              <a:gd name="T0" fmla="*/ 388 w 848"/>
              <a:gd name="T1" fmla="*/ 486 h 821"/>
              <a:gd name="T2" fmla="*/ 291 w 848"/>
              <a:gd name="T3" fmla="*/ 583 h 821"/>
              <a:gd name="T4" fmla="*/ 342 w 848"/>
              <a:gd name="T5" fmla="*/ 634 h 821"/>
              <a:gd name="T6" fmla="*/ 460 w 848"/>
              <a:gd name="T7" fmla="*/ 516 h 821"/>
              <a:gd name="T8" fmla="*/ 460 w 848"/>
              <a:gd name="T9" fmla="*/ 267 h 821"/>
              <a:gd name="T10" fmla="*/ 388 w 848"/>
              <a:gd name="T11" fmla="*/ 267 h 821"/>
              <a:gd name="T12" fmla="*/ 388 w 848"/>
              <a:gd name="T13" fmla="*/ 486 h 821"/>
              <a:gd name="T14" fmla="*/ 172 w 848"/>
              <a:gd name="T15" fmla="*/ 118 h 821"/>
              <a:gd name="T16" fmla="*/ 259 w 848"/>
              <a:gd name="T17" fmla="*/ 69 h 821"/>
              <a:gd name="T18" fmla="*/ 231 w 848"/>
              <a:gd name="T19" fmla="*/ 3 h 821"/>
              <a:gd name="T20" fmla="*/ 130 w 848"/>
              <a:gd name="T21" fmla="*/ 60 h 821"/>
              <a:gd name="T22" fmla="*/ 0 w 848"/>
              <a:gd name="T23" fmla="*/ 195 h 821"/>
              <a:gd name="T24" fmla="*/ 60 w 848"/>
              <a:gd name="T25" fmla="*/ 234 h 821"/>
              <a:gd name="T26" fmla="*/ 172 w 848"/>
              <a:gd name="T27" fmla="*/ 118 h 821"/>
              <a:gd name="T28" fmla="*/ 719 w 848"/>
              <a:gd name="T29" fmla="*/ 57 h 821"/>
              <a:gd name="T30" fmla="*/ 617 w 848"/>
              <a:gd name="T31" fmla="*/ 0 h 821"/>
              <a:gd name="T32" fmla="*/ 590 w 848"/>
              <a:gd name="T33" fmla="*/ 66 h 821"/>
              <a:gd name="T34" fmla="*/ 677 w 848"/>
              <a:gd name="T35" fmla="*/ 115 h 821"/>
              <a:gd name="T36" fmla="*/ 788 w 848"/>
              <a:gd name="T37" fmla="*/ 234 h 821"/>
              <a:gd name="T38" fmla="*/ 848 w 848"/>
              <a:gd name="T39" fmla="*/ 196 h 821"/>
              <a:gd name="T40" fmla="*/ 719 w 848"/>
              <a:gd name="T41" fmla="*/ 57 h 821"/>
              <a:gd name="T42" fmla="*/ 424 w 848"/>
              <a:gd name="T43" fmla="*/ 749 h 821"/>
              <a:gd name="T44" fmla="*/ 138 w 848"/>
              <a:gd name="T45" fmla="*/ 463 h 821"/>
              <a:gd name="T46" fmla="*/ 424 w 848"/>
              <a:gd name="T47" fmla="*/ 176 h 821"/>
              <a:gd name="T48" fmla="*/ 711 w 848"/>
              <a:gd name="T49" fmla="*/ 463 h 821"/>
              <a:gd name="T50" fmla="*/ 424 w 848"/>
              <a:gd name="T51" fmla="*/ 749 h 821"/>
              <a:gd name="T52" fmla="*/ 424 w 848"/>
              <a:gd name="T53" fmla="*/ 105 h 821"/>
              <a:gd name="T54" fmla="*/ 66 w 848"/>
              <a:gd name="T55" fmla="*/ 463 h 821"/>
              <a:gd name="T56" fmla="*/ 424 w 848"/>
              <a:gd name="T57" fmla="*/ 821 h 821"/>
              <a:gd name="T58" fmla="*/ 782 w 848"/>
              <a:gd name="T59" fmla="*/ 463 h 821"/>
              <a:gd name="T60" fmla="*/ 424 w 848"/>
              <a:gd name="T61" fmla="*/ 1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8" h="821">
                <a:moveTo>
                  <a:pt x="388" y="486"/>
                </a:moveTo>
                <a:lnTo>
                  <a:pt x="291" y="583"/>
                </a:lnTo>
                <a:lnTo>
                  <a:pt x="342" y="634"/>
                </a:lnTo>
                <a:lnTo>
                  <a:pt x="460" y="516"/>
                </a:lnTo>
                <a:lnTo>
                  <a:pt x="460" y="267"/>
                </a:lnTo>
                <a:lnTo>
                  <a:pt x="388" y="267"/>
                </a:lnTo>
                <a:lnTo>
                  <a:pt x="388" y="486"/>
                </a:lnTo>
                <a:close/>
                <a:moveTo>
                  <a:pt x="172" y="118"/>
                </a:moveTo>
                <a:cubicBezTo>
                  <a:pt x="199" y="98"/>
                  <a:pt x="228" y="82"/>
                  <a:pt x="259" y="69"/>
                </a:cubicBezTo>
                <a:lnTo>
                  <a:pt x="231" y="3"/>
                </a:lnTo>
                <a:cubicBezTo>
                  <a:pt x="195" y="18"/>
                  <a:pt x="161" y="37"/>
                  <a:pt x="130" y="60"/>
                </a:cubicBezTo>
                <a:cubicBezTo>
                  <a:pt x="76" y="98"/>
                  <a:pt x="33" y="144"/>
                  <a:pt x="0" y="195"/>
                </a:cubicBezTo>
                <a:lnTo>
                  <a:pt x="60" y="234"/>
                </a:lnTo>
                <a:cubicBezTo>
                  <a:pt x="89" y="190"/>
                  <a:pt x="126" y="151"/>
                  <a:pt x="172" y="118"/>
                </a:cubicBezTo>
                <a:close/>
                <a:moveTo>
                  <a:pt x="719" y="57"/>
                </a:moveTo>
                <a:cubicBezTo>
                  <a:pt x="687" y="34"/>
                  <a:pt x="653" y="15"/>
                  <a:pt x="617" y="0"/>
                </a:cubicBezTo>
                <a:lnTo>
                  <a:pt x="590" y="66"/>
                </a:lnTo>
                <a:cubicBezTo>
                  <a:pt x="620" y="79"/>
                  <a:pt x="650" y="95"/>
                  <a:pt x="677" y="115"/>
                </a:cubicBezTo>
                <a:cubicBezTo>
                  <a:pt x="721" y="147"/>
                  <a:pt x="758" y="187"/>
                  <a:pt x="788" y="234"/>
                </a:cubicBezTo>
                <a:lnTo>
                  <a:pt x="848" y="196"/>
                </a:lnTo>
                <a:cubicBezTo>
                  <a:pt x="814" y="141"/>
                  <a:pt x="770" y="95"/>
                  <a:pt x="719" y="57"/>
                </a:cubicBezTo>
                <a:close/>
                <a:moveTo>
                  <a:pt x="424" y="749"/>
                </a:moveTo>
                <a:cubicBezTo>
                  <a:pt x="266" y="749"/>
                  <a:pt x="138" y="621"/>
                  <a:pt x="138" y="463"/>
                </a:cubicBezTo>
                <a:cubicBezTo>
                  <a:pt x="138" y="305"/>
                  <a:pt x="266" y="176"/>
                  <a:pt x="424" y="176"/>
                </a:cubicBezTo>
                <a:cubicBezTo>
                  <a:pt x="582" y="176"/>
                  <a:pt x="711" y="305"/>
                  <a:pt x="711" y="463"/>
                </a:cubicBezTo>
                <a:cubicBezTo>
                  <a:pt x="711" y="621"/>
                  <a:pt x="582" y="749"/>
                  <a:pt x="424" y="749"/>
                </a:cubicBezTo>
                <a:close/>
                <a:moveTo>
                  <a:pt x="424" y="105"/>
                </a:moveTo>
                <a:cubicBezTo>
                  <a:pt x="227" y="105"/>
                  <a:pt x="66" y="265"/>
                  <a:pt x="66" y="463"/>
                </a:cubicBezTo>
                <a:cubicBezTo>
                  <a:pt x="66" y="660"/>
                  <a:pt x="227" y="821"/>
                  <a:pt x="424" y="821"/>
                </a:cubicBezTo>
                <a:cubicBezTo>
                  <a:pt x="622" y="821"/>
                  <a:pt x="782" y="660"/>
                  <a:pt x="782" y="463"/>
                </a:cubicBezTo>
                <a:cubicBezTo>
                  <a:pt x="782" y="265"/>
                  <a:pt x="622" y="105"/>
                  <a:pt x="424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8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6" name="Freeform 54"/>
          <p:cNvSpPr>
            <a:spLocks noEditPoints="1"/>
          </p:cNvSpPr>
          <p:nvPr/>
        </p:nvSpPr>
        <p:spPr bwMode="auto">
          <a:xfrm>
            <a:off x="2108074" y="3005710"/>
            <a:ext cx="588580" cy="591300"/>
          </a:xfrm>
          <a:custGeom>
            <a:avLst/>
            <a:gdLst>
              <a:gd name="T0" fmla="*/ 358 w 860"/>
              <a:gd name="T1" fmla="*/ 322 h 859"/>
              <a:gd name="T2" fmla="*/ 358 w 860"/>
              <a:gd name="T3" fmla="*/ 250 h 859"/>
              <a:gd name="T4" fmla="*/ 287 w 860"/>
              <a:gd name="T5" fmla="*/ 250 h 859"/>
              <a:gd name="T6" fmla="*/ 287 w 860"/>
              <a:gd name="T7" fmla="*/ 322 h 859"/>
              <a:gd name="T8" fmla="*/ 358 w 860"/>
              <a:gd name="T9" fmla="*/ 322 h 859"/>
              <a:gd name="T10" fmla="*/ 215 w 860"/>
              <a:gd name="T11" fmla="*/ 394 h 859"/>
              <a:gd name="T12" fmla="*/ 144 w 860"/>
              <a:gd name="T13" fmla="*/ 394 h 859"/>
              <a:gd name="T14" fmla="*/ 144 w 860"/>
              <a:gd name="T15" fmla="*/ 465 h 859"/>
              <a:gd name="T16" fmla="*/ 215 w 860"/>
              <a:gd name="T17" fmla="*/ 465 h 859"/>
              <a:gd name="T18" fmla="*/ 215 w 860"/>
              <a:gd name="T19" fmla="*/ 394 h 859"/>
              <a:gd name="T20" fmla="*/ 251 w 860"/>
              <a:gd name="T21" fmla="*/ 143 h 859"/>
              <a:gd name="T22" fmla="*/ 394 w 860"/>
              <a:gd name="T23" fmla="*/ 143 h 859"/>
              <a:gd name="T24" fmla="*/ 394 w 860"/>
              <a:gd name="T25" fmla="*/ 71 h 859"/>
              <a:gd name="T26" fmla="*/ 251 w 860"/>
              <a:gd name="T27" fmla="*/ 71 h 859"/>
              <a:gd name="T28" fmla="*/ 251 w 860"/>
              <a:gd name="T29" fmla="*/ 0 h 859"/>
              <a:gd name="T30" fmla="*/ 179 w 860"/>
              <a:gd name="T31" fmla="*/ 0 h 859"/>
              <a:gd name="T32" fmla="*/ 179 w 860"/>
              <a:gd name="T33" fmla="*/ 179 h 859"/>
              <a:gd name="T34" fmla="*/ 251 w 860"/>
              <a:gd name="T35" fmla="*/ 179 h 859"/>
              <a:gd name="T36" fmla="*/ 251 w 860"/>
              <a:gd name="T37" fmla="*/ 143 h 859"/>
              <a:gd name="T38" fmla="*/ 215 w 860"/>
              <a:gd name="T39" fmla="*/ 250 h 859"/>
              <a:gd name="T40" fmla="*/ 144 w 860"/>
              <a:gd name="T41" fmla="*/ 250 h 859"/>
              <a:gd name="T42" fmla="*/ 144 w 860"/>
              <a:gd name="T43" fmla="*/ 322 h 859"/>
              <a:gd name="T44" fmla="*/ 215 w 860"/>
              <a:gd name="T45" fmla="*/ 322 h 859"/>
              <a:gd name="T46" fmla="*/ 215 w 860"/>
              <a:gd name="T47" fmla="*/ 250 h 859"/>
              <a:gd name="T48" fmla="*/ 609 w 860"/>
              <a:gd name="T49" fmla="*/ 429 h 859"/>
              <a:gd name="T50" fmla="*/ 537 w 860"/>
              <a:gd name="T51" fmla="*/ 429 h 859"/>
              <a:gd name="T52" fmla="*/ 537 w 860"/>
              <a:gd name="T53" fmla="*/ 588 h 859"/>
              <a:gd name="T54" fmla="*/ 620 w 860"/>
              <a:gd name="T55" fmla="*/ 670 h 859"/>
              <a:gd name="T56" fmla="*/ 670 w 860"/>
              <a:gd name="T57" fmla="*/ 619 h 859"/>
              <a:gd name="T58" fmla="*/ 609 w 860"/>
              <a:gd name="T59" fmla="*/ 558 h 859"/>
              <a:gd name="T60" fmla="*/ 609 w 860"/>
              <a:gd name="T61" fmla="*/ 429 h 859"/>
              <a:gd name="T62" fmla="*/ 573 w 860"/>
              <a:gd name="T63" fmla="*/ 788 h 859"/>
              <a:gd name="T64" fmla="*/ 358 w 860"/>
              <a:gd name="T65" fmla="*/ 573 h 859"/>
              <a:gd name="T66" fmla="*/ 573 w 860"/>
              <a:gd name="T67" fmla="*/ 358 h 859"/>
              <a:gd name="T68" fmla="*/ 788 w 860"/>
              <a:gd name="T69" fmla="*/ 573 h 859"/>
              <a:gd name="T70" fmla="*/ 573 w 860"/>
              <a:gd name="T71" fmla="*/ 788 h 859"/>
              <a:gd name="T72" fmla="*/ 712 w 860"/>
              <a:gd name="T73" fmla="*/ 322 h 859"/>
              <a:gd name="T74" fmla="*/ 716 w 860"/>
              <a:gd name="T75" fmla="*/ 322 h 859"/>
              <a:gd name="T76" fmla="*/ 716 w 860"/>
              <a:gd name="T77" fmla="*/ 71 h 859"/>
              <a:gd name="T78" fmla="*/ 537 w 860"/>
              <a:gd name="T79" fmla="*/ 71 h 859"/>
              <a:gd name="T80" fmla="*/ 537 w 860"/>
              <a:gd name="T81" fmla="*/ 0 h 859"/>
              <a:gd name="T82" fmla="*/ 466 w 860"/>
              <a:gd name="T83" fmla="*/ 0 h 859"/>
              <a:gd name="T84" fmla="*/ 466 w 860"/>
              <a:gd name="T85" fmla="*/ 179 h 859"/>
              <a:gd name="T86" fmla="*/ 537 w 860"/>
              <a:gd name="T87" fmla="*/ 179 h 859"/>
              <a:gd name="T88" fmla="*/ 537 w 860"/>
              <a:gd name="T89" fmla="*/ 143 h 859"/>
              <a:gd name="T90" fmla="*/ 645 w 860"/>
              <a:gd name="T91" fmla="*/ 143 h 859"/>
              <a:gd name="T92" fmla="*/ 645 w 860"/>
              <a:gd name="T93" fmla="*/ 296 h 859"/>
              <a:gd name="T94" fmla="*/ 573 w 860"/>
              <a:gd name="T95" fmla="*/ 286 h 859"/>
              <a:gd name="T96" fmla="*/ 289 w 860"/>
              <a:gd name="T97" fmla="*/ 537 h 859"/>
              <a:gd name="T98" fmla="*/ 72 w 860"/>
              <a:gd name="T99" fmla="*/ 537 h 859"/>
              <a:gd name="T100" fmla="*/ 72 w 860"/>
              <a:gd name="T101" fmla="*/ 143 h 859"/>
              <a:gd name="T102" fmla="*/ 108 w 860"/>
              <a:gd name="T103" fmla="*/ 143 h 859"/>
              <a:gd name="T104" fmla="*/ 108 w 860"/>
              <a:gd name="T105" fmla="*/ 71 h 859"/>
              <a:gd name="T106" fmla="*/ 0 w 860"/>
              <a:gd name="T107" fmla="*/ 71 h 859"/>
              <a:gd name="T108" fmla="*/ 0 w 860"/>
              <a:gd name="T109" fmla="*/ 609 h 859"/>
              <a:gd name="T110" fmla="*/ 289 w 860"/>
              <a:gd name="T111" fmla="*/ 609 h 859"/>
              <a:gd name="T112" fmla="*/ 573 w 860"/>
              <a:gd name="T113" fmla="*/ 859 h 859"/>
              <a:gd name="T114" fmla="*/ 860 w 860"/>
              <a:gd name="T115" fmla="*/ 573 h 859"/>
              <a:gd name="T116" fmla="*/ 712 w 860"/>
              <a:gd name="T117" fmla="*/ 322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0" h="859">
                <a:moveTo>
                  <a:pt x="358" y="322"/>
                </a:moveTo>
                <a:lnTo>
                  <a:pt x="358" y="250"/>
                </a:lnTo>
                <a:lnTo>
                  <a:pt x="287" y="250"/>
                </a:lnTo>
                <a:lnTo>
                  <a:pt x="287" y="322"/>
                </a:lnTo>
                <a:lnTo>
                  <a:pt x="358" y="322"/>
                </a:lnTo>
                <a:close/>
                <a:moveTo>
                  <a:pt x="215" y="394"/>
                </a:moveTo>
                <a:lnTo>
                  <a:pt x="144" y="394"/>
                </a:lnTo>
                <a:lnTo>
                  <a:pt x="144" y="465"/>
                </a:lnTo>
                <a:lnTo>
                  <a:pt x="215" y="465"/>
                </a:lnTo>
                <a:lnTo>
                  <a:pt x="215" y="394"/>
                </a:lnTo>
                <a:close/>
                <a:moveTo>
                  <a:pt x="251" y="143"/>
                </a:moveTo>
                <a:lnTo>
                  <a:pt x="394" y="143"/>
                </a:lnTo>
                <a:lnTo>
                  <a:pt x="394" y="71"/>
                </a:lnTo>
                <a:lnTo>
                  <a:pt x="251" y="71"/>
                </a:lnTo>
                <a:lnTo>
                  <a:pt x="251" y="0"/>
                </a:lnTo>
                <a:lnTo>
                  <a:pt x="179" y="0"/>
                </a:lnTo>
                <a:lnTo>
                  <a:pt x="179" y="179"/>
                </a:lnTo>
                <a:lnTo>
                  <a:pt x="251" y="179"/>
                </a:lnTo>
                <a:lnTo>
                  <a:pt x="251" y="143"/>
                </a:lnTo>
                <a:close/>
                <a:moveTo>
                  <a:pt x="215" y="250"/>
                </a:moveTo>
                <a:lnTo>
                  <a:pt x="144" y="250"/>
                </a:lnTo>
                <a:lnTo>
                  <a:pt x="144" y="322"/>
                </a:lnTo>
                <a:lnTo>
                  <a:pt x="215" y="322"/>
                </a:lnTo>
                <a:lnTo>
                  <a:pt x="215" y="250"/>
                </a:lnTo>
                <a:close/>
                <a:moveTo>
                  <a:pt x="609" y="429"/>
                </a:moveTo>
                <a:lnTo>
                  <a:pt x="537" y="429"/>
                </a:lnTo>
                <a:lnTo>
                  <a:pt x="537" y="588"/>
                </a:lnTo>
                <a:lnTo>
                  <a:pt x="620" y="670"/>
                </a:lnTo>
                <a:lnTo>
                  <a:pt x="670" y="619"/>
                </a:lnTo>
                <a:lnTo>
                  <a:pt x="609" y="558"/>
                </a:lnTo>
                <a:lnTo>
                  <a:pt x="609" y="429"/>
                </a:lnTo>
                <a:close/>
                <a:moveTo>
                  <a:pt x="573" y="788"/>
                </a:moveTo>
                <a:cubicBezTo>
                  <a:pt x="455" y="788"/>
                  <a:pt x="358" y="691"/>
                  <a:pt x="358" y="573"/>
                </a:cubicBezTo>
                <a:cubicBezTo>
                  <a:pt x="358" y="454"/>
                  <a:pt x="455" y="358"/>
                  <a:pt x="573" y="358"/>
                </a:cubicBezTo>
                <a:cubicBezTo>
                  <a:pt x="692" y="358"/>
                  <a:pt x="788" y="454"/>
                  <a:pt x="788" y="573"/>
                </a:cubicBezTo>
                <a:cubicBezTo>
                  <a:pt x="788" y="691"/>
                  <a:pt x="692" y="788"/>
                  <a:pt x="573" y="788"/>
                </a:cubicBezTo>
                <a:close/>
                <a:moveTo>
                  <a:pt x="712" y="322"/>
                </a:moveTo>
                <a:lnTo>
                  <a:pt x="716" y="322"/>
                </a:lnTo>
                <a:lnTo>
                  <a:pt x="716" y="71"/>
                </a:lnTo>
                <a:lnTo>
                  <a:pt x="537" y="71"/>
                </a:lnTo>
                <a:lnTo>
                  <a:pt x="537" y="0"/>
                </a:lnTo>
                <a:lnTo>
                  <a:pt x="466" y="0"/>
                </a:lnTo>
                <a:lnTo>
                  <a:pt x="466" y="179"/>
                </a:lnTo>
                <a:lnTo>
                  <a:pt x="537" y="179"/>
                </a:lnTo>
                <a:lnTo>
                  <a:pt x="537" y="143"/>
                </a:lnTo>
                <a:lnTo>
                  <a:pt x="645" y="143"/>
                </a:lnTo>
                <a:lnTo>
                  <a:pt x="645" y="296"/>
                </a:lnTo>
                <a:cubicBezTo>
                  <a:pt x="609" y="290"/>
                  <a:pt x="598" y="286"/>
                  <a:pt x="573" y="286"/>
                </a:cubicBezTo>
                <a:cubicBezTo>
                  <a:pt x="427" y="286"/>
                  <a:pt x="307" y="394"/>
                  <a:pt x="289" y="537"/>
                </a:cubicBezTo>
                <a:lnTo>
                  <a:pt x="72" y="537"/>
                </a:lnTo>
                <a:lnTo>
                  <a:pt x="72" y="143"/>
                </a:lnTo>
                <a:lnTo>
                  <a:pt x="108" y="143"/>
                </a:lnTo>
                <a:lnTo>
                  <a:pt x="108" y="71"/>
                </a:lnTo>
                <a:lnTo>
                  <a:pt x="0" y="71"/>
                </a:lnTo>
                <a:lnTo>
                  <a:pt x="0" y="609"/>
                </a:lnTo>
                <a:lnTo>
                  <a:pt x="289" y="609"/>
                </a:lnTo>
                <a:cubicBezTo>
                  <a:pt x="307" y="752"/>
                  <a:pt x="427" y="859"/>
                  <a:pt x="573" y="859"/>
                </a:cubicBezTo>
                <a:cubicBezTo>
                  <a:pt x="731" y="859"/>
                  <a:pt x="860" y="731"/>
                  <a:pt x="860" y="573"/>
                </a:cubicBezTo>
                <a:cubicBezTo>
                  <a:pt x="860" y="465"/>
                  <a:pt x="800" y="358"/>
                  <a:pt x="712" y="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5" name="Группа 94"/>
          <p:cNvGrpSpPr/>
          <p:nvPr/>
        </p:nvGrpSpPr>
        <p:grpSpPr>
          <a:xfrm>
            <a:off x="8041917" y="469017"/>
            <a:ext cx="2017985" cy="702356"/>
            <a:chOff x="6031437" y="443121"/>
            <a:chExt cx="1513489" cy="526767"/>
          </a:xfrm>
        </p:grpSpPr>
        <p:sp>
          <p:nvSpPr>
            <p:cNvPr id="78" name="Freeform 56"/>
            <p:cNvSpPr>
              <a:spLocks/>
            </p:cNvSpPr>
            <p:nvPr/>
          </p:nvSpPr>
          <p:spPr bwMode="auto">
            <a:xfrm>
              <a:off x="6038192" y="692998"/>
              <a:ext cx="576569" cy="31516"/>
            </a:xfrm>
            <a:custGeom>
              <a:avLst/>
              <a:gdLst>
                <a:gd name="T0" fmla="*/ 1111 w 1116"/>
                <a:gd name="T1" fmla="*/ 0 h 60"/>
                <a:gd name="T2" fmla="*/ 0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1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1" y="0"/>
                  </a:moveTo>
                  <a:lnTo>
                    <a:pt x="0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" name="Freeform 57"/>
            <p:cNvSpPr>
              <a:spLocks/>
            </p:cNvSpPr>
            <p:nvPr/>
          </p:nvSpPr>
          <p:spPr bwMode="auto">
            <a:xfrm>
              <a:off x="6963853" y="692998"/>
              <a:ext cx="574315" cy="31516"/>
            </a:xfrm>
            <a:custGeom>
              <a:avLst/>
              <a:gdLst>
                <a:gd name="T0" fmla="*/ 1116 w 1116"/>
                <a:gd name="T1" fmla="*/ 0 h 60"/>
                <a:gd name="T2" fmla="*/ 5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6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6" y="0"/>
                  </a:moveTo>
                  <a:lnTo>
                    <a:pt x="5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" name="Freeform 58"/>
            <p:cNvSpPr>
              <a:spLocks/>
            </p:cNvSpPr>
            <p:nvPr/>
          </p:nvSpPr>
          <p:spPr bwMode="auto">
            <a:xfrm>
              <a:off x="6031437" y="812309"/>
              <a:ext cx="132880" cy="123812"/>
            </a:xfrm>
            <a:custGeom>
              <a:avLst/>
              <a:gdLst>
                <a:gd name="T0" fmla="*/ 0 w 258"/>
                <a:gd name="T1" fmla="*/ 10 h 239"/>
                <a:gd name="T2" fmla="*/ 33 w 258"/>
                <a:gd name="T3" fmla="*/ 19 h 239"/>
                <a:gd name="T4" fmla="*/ 33 w 258"/>
                <a:gd name="T5" fmla="*/ 216 h 239"/>
                <a:gd name="T6" fmla="*/ 0 w 258"/>
                <a:gd name="T7" fmla="*/ 225 h 239"/>
                <a:gd name="T8" fmla="*/ 0 w 258"/>
                <a:gd name="T9" fmla="*/ 239 h 239"/>
                <a:gd name="T10" fmla="*/ 112 w 258"/>
                <a:gd name="T11" fmla="*/ 239 h 239"/>
                <a:gd name="T12" fmla="*/ 112 w 258"/>
                <a:gd name="T13" fmla="*/ 225 h 239"/>
                <a:gd name="T14" fmla="*/ 80 w 258"/>
                <a:gd name="T15" fmla="*/ 216 h 239"/>
                <a:gd name="T16" fmla="*/ 80 w 258"/>
                <a:gd name="T17" fmla="*/ 24 h 239"/>
                <a:gd name="T18" fmla="*/ 173 w 258"/>
                <a:gd name="T19" fmla="*/ 24 h 239"/>
                <a:gd name="T20" fmla="*/ 173 w 258"/>
                <a:gd name="T21" fmla="*/ 216 h 239"/>
                <a:gd name="T22" fmla="*/ 145 w 258"/>
                <a:gd name="T23" fmla="*/ 225 h 239"/>
                <a:gd name="T24" fmla="*/ 145 w 258"/>
                <a:gd name="T25" fmla="*/ 239 h 239"/>
                <a:gd name="T26" fmla="*/ 258 w 258"/>
                <a:gd name="T27" fmla="*/ 239 h 239"/>
                <a:gd name="T28" fmla="*/ 258 w 258"/>
                <a:gd name="T29" fmla="*/ 225 h 239"/>
                <a:gd name="T30" fmla="*/ 225 w 258"/>
                <a:gd name="T31" fmla="*/ 216 h 239"/>
                <a:gd name="T32" fmla="*/ 225 w 258"/>
                <a:gd name="T33" fmla="*/ 19 h 239"/>
                <a:gd name="T34" fmla="*/ 258 w 258"/>
                <a:gd name="T35" fmla="*/ 10 h 239"/>
                <a:gd name="T36" fmla="*/ 258 w 258"/>
                <a:gd name="T37" fmla="*/ 0 h 239"/>
                <a:gd name="T38" fmla="*/ 0 w 258"/>
                <a:gd name="T39" fmla="*/ 0 h 239"/>
                <a:gd name="T40" fmla="*/ 0 w 258"/>
                <a:gd name="T41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8" h="239">
                  <a:moveTo>
                    <a:pt x="0" y="10"/>
                  </a:move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80" y="216"/>
                  </a:lnTo>
                  <a:lnTo>
                    <a:pt x="80" y="24"/>
                  </a:lnTo>
                  <a:lnTo>
                    <a:pt x="173" y="24"/>
                  </a:lnTo>
                  <a:lnTo>
                    <a:pt x="173" y="216"/>
                  </a:lnTo>
                  <a:lnTo>
                    <a:pt x="145" y="225"/>
                  </a:lnTo>
                  <a:lnTo>
                    <a:pt x="145" y="239"/>
                  </a:lnTo>
                  <a:lnTo>
                    <a:pt x="258" y="239"/>
                  </a:lnTo>
                  <a:lnTo>
                    <a:pt x="258" y="225"/>
                  </a:lnTo>
                  <a:lnTo>
                    <a:pt x="225" y="216"/>
                  </a:lnTo>
                  <a:lnTo>
                    <a:pt x="225" y="19"/>
                  </a:lnTo>
                  <a:lnTo>
                    <a:pt x="258" y="10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" name="Freeform 59"/>
            <p:cNvSpPr>
              <a:spLocks noEditPoints="1"/>
            </p:cNvSpPr>
            <p:nvPr/>
          </p:nvSpPr>
          <p:spPr bwMode="auto">
            <a:xfrm>
              <a:off x="6189091" y="812309"/>
              <a:ext cx="90089" cy="123812"/>
            </a:xfrm>
            <a:custGeom>
              <a:avLst/>
              <a:gdLst>
                <a:gd name="T0" fmla="*/ 108 w 173"/>
                <a:gd name="T1" fmla="*/ 0 h 239"/>
                <a:gd name="T2" fmla="*/ 98 w 173"/>
                <a:gd name="T3" fmla="*/ 0 h 239"/>
                <a:gd name="T4" fmla="*/ 0 w 173"/>
                <a:gd name="T5" fmla="*/ 0 h 239"/>
                <a:gd name="T6" fmla="*/ 0 w 173"/>
                <a:gd name="T7" fmla="*/ 10 h 239"/>
                <a:gd name="T8" fmla="*/ 28 w 173"/>
                <a:gd name="T9" fmla="*/ 19 h 239"/>
                <a:gd name="T10" fmla="*/ 28 w 173"/>
                <a:gd name="T11" fmla="*/ 216 h 239"/>
                <a:gd name="T12" fmla="*/ 0 w 173"/>
                <a:gd name="T13" fmla="*/ 225 h 239"/>
                <a:gd name="T14" fmla="*/ 0 w 173"/>
                <a:gd name="T15" fmla="*/ 239 h 239"/>
                <a:gd name="T16" fmla="*/ 98 w 173"/>
                <a:gd name="T17" fmla="*/ 239 h 239"/>
                <a:gd name="T18" fmla="*/ 112 w 173"/>
                <a:gd name="T19" fmla="*/ 239 h 239"/>
                <a:gd name="T20" fmla="*/ 112 w 173"/>
                <a:gd name="T21" fmla="*/ 225 h 239"/>
                <a:gd name="T22" fmla="*/ 98 w 173"/>
                <a:gd name="T23" fmla="*/ 221 h 239"/>
                <a:gd name="T24" fmla="*/ 70 w 173"/>
                <a:gd name="T25" fmla="*/ 216 h 239"/>
                <a:gd name="T26" fmla="*/ 70 w 173"/>
                <a:gd name="T27" fmla="*/ 136 h 239"/>
                <a:gd name="T28" fmla="*/ 89 w 173"/>
                <a:gd name="T29" fmla="*/ 136 h 239"/>
                <a:gd name="T30" fmla="*/ 98 w 173"/>
                <a:gd name="T31" fmla="*/ 136 h 239"/>
                <a:gd name="T32" fmla="*/ 131 w 173"/>
                <a:gd name="T33" fmla="*/ 132 h 239"/>
                <a:gd name="T34" fmla="*/ 154 w 173"/>
                <a:gd name="T35" fmla="*/ 117 h 239"/>
                <a:gd name="T36" fmla="*/ 169 w 173"/>
                <a:gd name="T37" fmla="*/ 94 h 239"/>
                <a:gd name="T38" fmla="*/ 173 w 173"/>
                <a:gd name="T39" fmla="*/ 61 h 239"/>
                <a:gd name="T40" fmla="*/ 164 w 173"/>
                <a:gd name="T41" fmla="*/ 33 h 239"/>
                <a:gd name="T42" fmla="*/ 154 w 173"/>
                <a:gd name="T43" fmla="*/ 14 h 239"/>
                <a:gd name="T44" fmla="*/ 131 w 173"/>
                <a:gd name="T45" fmla="*/ 0 h 239"/>
                <a:gd name="T46" fmla="*/ 108 w 173"/>
                <a:gd name="T47" fmla="*/ 0 h 239"/>
                <a:gd name="T48" fmla="*/ 98 w 173"/>
                <a:gd name="T49" fmla="*/ 122 h 239"/>
                <a:gd name="T50" fmla="*/ 98 w 173"/>
                <a:gd name="T51" fmla="*/ 122 h 239"/>
                <a:gd name="T52" fmla="*/ 84 w 173"/>
                <a:gd name="T53" fmla="*/ 122 h 239"/>
                <a:gd name="T54" fmla="*/ 70 w 173"/>
                <a:gd name="T55" fmla="*/ 122 h 239"/>
                <a:gd name="T56" fmla="*/ 70 w 173"/>
                <a:gd name="T57" fmla="*/ 14 h 239"/>
                <a:gd name="T58" fmla="*/ 84 w 173"/>
                <a:gd name="T59" fmla="*/ 14 h 239"/>
                <a:gd name="T60" fmla="*/ 89 w 173"/>
                <a:gd name="T61" fmla="*/ 14 h 239"/>
                <a:gd name="T62" fmla="*/ 98 w 173"/>
                <a:gd name="T63" fmla="*/ 19 h 239"/>
                <a:gd name="T64" fmla="*/ 108 w 173"/>
                <a:gd name="T65" fmla="*/ 24 h 239"/>
                <a:gd name="T66" fmla="*/ 117 w 173"/>
                <a:gd name="T67" fmla="*/ 33 h 239"/>
                <a:gd name="T68" fmla="*/ 122 w 173"/>
                <a:gd name="T69" fmla="*/ 47 h 239"/>
                <a:gd name="T70" fmla="*/ 126 w 173"/>
                <a:gd name="T71" fmla="*/ 71 h 239"/>
                <a:gd name="T72" fmla="*/ 122 w 173"/>
                <a:gd name="T73" fmla="*/ 103 h 239"/>
                <a:gd name="T74" fmla="*/ 112 w 173"/>
                <a:gd name="T75" fmla="*/ 113 h 239"/>
                <a:gd name="T76" fmla="*/ 98 w 173"/>
                <a:gd name="T77" fmla="*/ 12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3" h="239">
                  <a:moveTo>
                    <a:pt x="108" y="0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98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98" y="221"/>
                  </a:lnTo>
                  <a:lnTo>
                    <a:pt x="70" y="216"/>
                  </a:lnTo>
                  <a:lnTo>
                    <a:pt x="70" y="136"/>
                  </a:lnTo>
                  <a:lnTo>
                    <a:pt x="89" y="136"/>
                  </a:lnTo>
                  <a:lnTo>
                    <a:pt x="98" y="136"/>
                  </a:lnTo>
                  <a:lnTo>
                    <a:pt x="131" y="132"/>
                  </a:lnTo>
                  <a:lnTo>
                    <a:pt x="154" y="117"/>
                  </a:lnTo>
                  <a:lnTo>
                    <a:pt x="169" y="94"/>
                  </a:lnTo>
                  <a:lnTo>
                    <a:pt x="173" y="61"/>
                  </a:lnTo>
                  <a:lnTo>
                    <a:pt x="164" y="33"/>
                  </a:lnTo>
                  <a:lnTo>
                    <a:pt x="154" y="14"/>
                  </a:lnTo>
                  <a:lnTo>
                    <a:pt x="131" y="0"/>
                  </a:lnTo>
                  <a:lnTo>
                    <a:pt x="108" y="0"/>
                  </a:lnTo>
                  <a:close/>
                  <a:moveTo>
                    <a:pt x="98" y="122"/>
                  </a:moveTo>
                  <a:lnTo>
                    <a:pt x="98" y="122"/>
                  </a:lnTo>
                  <a:lnTo>
                    <a:pt x="84" y="122"/>
                  </a:lnTo>
                  <a:lnTo>
                    <a:pt x="70" y="122"/>
                  </a:lnTo>
                  <a:lnTo>
                    <a:pt x="70" y="14"/>
                  </a:lnTo>
                  <a:lnTo>
                    <a:pt x="84" y="14"/>
                  </a:lnTo>
                  <a:lnTo>
                    <a:pt x="89" y="14"/>
                  </a:lnTo>
                  <a:lnTo>
                    <a:pt x="98" y="19"/>
                  </a:lnTo>
                  <a:lnTo>
                    <a:pt x="108" y="24"/>
                  </a:lnTo>
                  <a:lnTo>
                    <a:pt x="117" y="33"/>
                  </a:lnTo>
                  <a:lnTo>
                    <a:pt x="122" y="47"/>
                  </a:lnTo>
                  <a:lnTo>
                    <a:pt x="126" y="71"/>
                  </a:lnTo>
                  <a:lnTo>
                    <a:pt x="122" y="103"/>
                  </a:lnTo>
                  <a:lnTo>
                    <a:pt x="112" y="113"/>
                  </a:lnTo>
                  <a:lnTo>
                    <a:pt x="98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" name="Freeform 60"/>
            <p:cNvSpPr>
              <a:spLocks noEditPoints="1"/>
            </p:cNvSpPr>
            <p:nvPr/>
          </p:nvSpPr>
          <p:spPr bwMode="auto">
            <a:xfrm>
              <a:off x="6301702" y="810057"/>
              <a:ext cx="121619" cy="126063"/>
            </a:xfrm>
            <a:custGeom>
              <a:avLst/>
              <a:gdLst>
                <a:gd name="T0" fmla="*/ 117 w 235"/>
                <a:gd name="T1" fmla="*/ 0 h 243"/>
                <a:gd name="T2" fmla="*/ 113 w 235"/>
                <a:gd name="T3" fmla="*/ 0 h 243"/>
                <a:gd name="T4" fmla="*/ 66 w 235"/>
                <a:gd name="T5" fmla="*/ 4 h 243"/>
                <a:gd name="T6" fmla="*/ 28 w 235"/>
                <a:gd name="T7" fmla="*/ 28 h 243"/>
                <a:gd name="T8" fmla="*/ 5 w 235"/>
                <a:gd name="T9" fmla="*/ 65 h 243"/>
                <a:gd name="T10" fmla="*/ 0 w 235"/>
                <a:gd name="T11" fmla="*/ 117 h 243"/>
                <a:gd name="T12" fmla="*/ 5 w 235"/>
                <a:gd name="T13" fmla="*/ 173 h 243"/>
                <a:gd name="T14" fmla="*/ 28 w 235"/>
                <a:gd name="T15" fmla="*/ 211 h 243"/>
                <a:gd name="T16" fmla="*/ 66 w 235"/>
                <a:gd name="T17" fmla="*/ 234 h 243"/>
                <a:gd name="T18" fmla="*/ 113 w 235"/>
                <a:gd name="T19" fmla="*/ 243 h 243"/>
                <a:gd name="T20" fmla="*/ 117 w 235"/>
                <a:gd name="T21" fmla="*/ 243 h 243"/>
                <a:gd name="T22" fmla="*/ 164 w 235"/>
                <a:gd name="T23" fmla="*/ 234 h 243"/>
                <a:gd name="T24" fmla="*/ 202 w 235"/>
                <a:gd name="T25" fmla="*/ 211 h 243"/>
                <a:gd name="T26" fmla="*/ 225 w 235"/>
                <a:gd name="T27" fmla="*/ 173 h 243"/>
                <a:gd name="T28" fmla="*/ 235 w 235"/>
                <a:gd name="T29" fmla="*/ 117 h 243"/>
                <a:gd name="T30" fmla="*/ 225 w 235"/>
                <a:gd name="T31" fmla="*/ 65 h 243"/>
                <a:gd name="T32" fmla="*/ 202 w 235"/>
                <a:gd name="T33" fmla="*/ 28 h 243"/>
                <a:gd name="T34" fmla="*/ 164 w 235"/>
                <a:gd name="T35" fmla="*/ 4 h 243"/>
                <a:gd name="T36" fmla="*/ 117 w 235"/>
                <a:gd name="T37" fmla="*/ 0 h 243"/>
                <a:gd name="T38" fmla="*/ 117 w 235"/>
                <a:gd name="T39" fmla="*/ 229 h 243"/>
                <a:gd name="T40" fmla="*/ 117 w 235"/>
                <a:gd name="T41" fmla="*/ 229 h 243"/>
                <a:gd name="T42" fmla="*/ 113 w 235"/>
                <a:gd name="T43" fmla="*/ 229 h 243"/>
                <a:gd name="T44" fmla="*/ 89 w 235"/>
                <a:gd name="T45" fmla="*/ 220 h 243"/>
                <a:gd name="T46" fmla="*/ 70 w 235"/>
                <a:gd name="T47" fmla="*/ 201 h 243"/>
                <a:gd name="T48" fmla="*/ 56 w 235"/>
                <a:gd name="T49" fmla="*/ 164 h 243"/>
                <a:gd name="T50" fmla="*/ 52 w 235"/>
                <a:gd name="T51" fmla="*/ 140 h 243"/>
                <a:gd name="T52" fmla="*/ 52 w 235"/>
                <a:gd name="T53" fmla="*/ 112 h 243"/>
                <a:gd name="T54" fmla="*/ 56 w 235"/>
                <a:gd name="T55" fmla="*/ 65 h 243"/>
                <a:gd name="T56" fmla="*/ 70 w 235"/>
                <a:gd name="T57" fmla="*/ 37 h 243"/>
                <a:gd name="T58" fmla="*/ 89 w 235"/>
                <a:gd name="T59" fmla="*/ 18 h 243"/>
                <a:gd name="T60" fmla="*/ 113 w 235"/>
                <a:gd name="T61" fmla="*/ 9 h 243"/>
                <a:gd name="T62" fmla="*/ 141 w 235"/>
                <a:gd name="T63" fmla="*/ 18 h 243"/>
                <a:gd name="T64" fmla="*/ 160 w 235"/>
                <a:gd name="T65" fmla="*/ 42 h 243"/>
                <a:gd name="T66" fmla="*/ 174 w 235"/>
                <a:gd name="T67" fmla="*/ 75 h 243"/>
                <a:gd name="T68" fmla="*/ 178 w 235"/>
                <a:gd name="T69" fmla="*/ 126 h 243"/>
                <a:gd name="T70" fmla="*/ 174 w 235"/>
                <a:gd name="T71" fmla="*/ 164 h 243"/>
                <a:gd name="T72" fmla="*/ 164 w 235"/>
                <a:gd name="T73" fmla="*/ 197 h 243"/>
                <a:gd name="T74" fmla="*/ 145 w 235"/>
                <a:gd name="T75" fmla="*/ 220 h 243"/>
                <a:gd name="T76" fmla="*/ 131 w 235"/>
                <a:gd name="T77" fmla="*/ 225 h 243"/>
                <a:gd name="T78" fmla="*/ 117 w 235"/>
                <a:gd name="T79" fmla="*/ 22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5" h="243">
                  <a:moveTo>
                    <a:pt x="117" y="0"/>
                  </a:moveTo>
                  <a:lnTo>
                    <a:pt x="113" y="0"/>
                  </a:lnTo>
                  <a:lnTo>
                    <a:pt x="66" y="4"/>
                  </a:lnTo>
                  <a:lnTo>
                    <a:pt x="28" y="28"/>
                  </a:lnTo>
                  <a:lnTo>
                    <a:pt x="5" y="65"/>
                  </a:lnTo>
                  <a:lnTo>
                    <a:pt x="0" y="117"/>
                  </a:lnTo>
                  <a:lnTo>
                    <a:pt x="5" y="173"/>
                  </a:lnTo>
                  <a:lnTo>
                    <a:pt x="28" y="211"/>
                  </a:lnTo>
                  <a:lnTo>
                    <a:pt x="66" y="234"/>
                  </a:lnTo>
                  <a:lnTo>
                    <a:pt x="113" y="243"/>
                  </a:lnTo>
                  <a:lnTo>
                    <a:pt x="117" y="243"/>
                  </a:lnTo>
                  <a:lnTo>
                    <a:pt x="164" y="234"/>
                  </a:lnTo>
                  <a:lnTo>
                    <a:pt x="202" y="211"/>
                  </a:lnTo>
                  <a:lnTo>
                    <a:pt x="225" y="173"/>
                  </a:lnTo>
                  <a:lnTo>
                    <a:pt x="235" y="117"/>
                  </a:lnTo>
                  <a:lnTo>
                    <a:pt x="225" y="65"/>
                  </a:lnTo>
                  <a:lnTo>
                    <a:pt x="202" y="28"/>
                  </a:lnTo>
                  <a:lnTo>
                    <a:pt x="164" y="4"/>
                  </a:lnTo>
                  <a:lnTo>
                    <a:pt x="117" y="0"/>
                  </a:lnTo>
                  <a:close/>
                  <a:moveTo>
                    <a:pt x="117" y="229"/>
                  </a:moveTo>
                  <a:lnTo>
                    <a:pt x="117" y="229"/>
                  </a:lnTo>
                  <a:lnTo>
                    <a:pt x="113" y="229"/>
                  </a:lnTo>
                  <a:lnTo>
                    <a:pt x="89" y="220"/>
                  </a:lnTo>
                  <a:lnTo>
                    <a:pt x="70" y="201"/>
                  </a:lnTo>
                  <a:lnTo>
                    <a:pt x="56" y="164"/>
                  </a:lnTo>
                  <a:lnTo>
                    <a:pt x="52" y="140"/>
                  </a:lnTo>
                  <a:lnTo>
                    <a:pt x="52" y="112"/>
                  </a:lnTo>
                  <a:lnTo>
                    <a:pt x="56" y="65"/>
                  </a:lnTo>
                  <a:lnTo>
                    <a:pt x="70" y="37"/>
                  </a:lnTo>
                  <a:lnTo>
                    <a:pt x="89" y="18"/>
                  </a:lnTo>
                  <a:lnTo>
                    <a:pt x="113" y="9"/>
                  </a:lnTo>
                  <a:lnTo>
                    <a:pt x="141" y="18"/>
                  </a:lnTo>
                  <a:lnTo>
                    <a:pt x="160" y="42"/>
                  </a:lnTo>
                  <a:lnTo>
                    <a:pt x="174" y="75"/>
                  </a:lnTo>
                  <a:lnTo>
                    <a:pt x="178" y="126"/>
                  </a:lnTo>
                  <a:lnTo>
                    <a:pt x="174" y="164"/>
                  </a:lnTo>
                  <a:lnTo>
                    <a:pt x="164" y="197"/>
                  </a:lnTo>
                  <a:lnTo>
                    <a:pt x="145" y="220"/>
                  </a:lnTo>
                  <a:lnTo>
                    <a:pt x="131" y="225"/>
                  </a:lnTo>
                  <a:lnTo>
                    <a:pt x="117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3" name="Freeform 61"/>
            <p:cNvSpPr>
              <a:spLocks/>
            </p:cNvSpPr>
            <p:nvPr/>
          </p:nvSpPr>
          <p:spPr bwMode="auto">
            <a:xfrm>
              <a:off x="6452601" y="810057"/>
              <a:ext cx="110358" cy="126063"/>
            </a:xfrm>
            <a:custGeom>
              <a:avLst/>
              <a:gdLst>
                <a:gd name="T0" fmla="*/ 136 w 215"/>
                <a:gd name="T1" fmla="*/ 225 h 243"/>
                <a:gd name="T2" fmla="*/ 117 w 215"/>
                <a:gd name="T3" fmla="*/ 225 h 243"/>
                <a:gd name="T4" fmla="*/ 103 w 215"/>
                <a:gd name="T5" fmla="*/ 215 h 243"/>
                <a:gd name="T6" fmla="*/ 75 w 215"/>
                <a:gd name="T7" fmla="*/ 192 h 243"/>
                <a:gd name="T8" fmla="*/ 56 w 215"/>
                <a:gd name="T9" fmla="*/ 154 h 243"/>
                <a:gd name="T10" fmla="*/ 51 w 215"/>
                <a:gd name="T11" fmla="*/ 117 h 243"/>
                <a:gd name="T12" fmla="*/ 56 w 215"/>
                <a:gd name="T13" fmla="*/ 75 h 243"/>
                <a:gd name="T14" fmla="*/ 70 w 215"/>
                <a:gd name="T15" fmla="*/ 42 h 243"/>
                <a:gd name="T16" fmla="*/ 94 w 215"/>
                <a:gd name="T17" fmla="*/ 23 h 243"/>
                <a:gd name="T18" fmla="*/ 126 w 215"/>
                <a:gd name="T19" fmla="*/ 14 h 243"/>
                <a:gd name="T20" fmla="*/ 150 w 215"/>
                <a:gd name="T21" fmla="*/ 18 h 243"/>
                <a:gd name="T22" fmla="*/ 173 w 215"/>
                <a:gd name="T23" fmla="*/ 32 h 243"/>
                <a:gd name="T24" fmla="*/ 187 w 215"/>
                <a:gd name="T25" fmla="*/ 51 h 243"/>
                <a:gd name="T26" fmla="*/ 192 w 215"/>
                <a:gd name="T27" fmla="*/ 75 h 243"/>
                <a:gd name="T28" fmla="*/ 206 w 215"/>
                <a:gd name="T29" fmla="*/ 75 h 243"/>
                <a:gd name="T30" fmla="*/ 206 w 215"/>
                <a:gd name="T31" fmla="*/ 9 h 243"/>
                <a:gd name="T32" fmla="*/ 192 w 215"/>
                <a:gd name="T33" fmla="*/ 9 h 243"/>
                <a:gd name="T34" fmla="*/ 155 w 215"/>
                <a:gd name="T35" fmla="*/ 0 h 243"/>
                <a:gd name="T36" fmla="*/ 122 w 215"/>
                <a:gd name="T37" fmla="*/ 0 h 243"/>
                <a:gd name="T38" fmla="*/ 75 w 215"/>
                <a:gd name="T39" fmla="*/ 4 h 243"/>
                <a:gd name="T40" fmla="*/ 33 w 215"/>
                <a:gd name="T41" fmla="*/ 28 h 243"/>
                <a:gd name="T42" fmla="*/ 9 w 215"/>
                <a:gd name="T43" fmla="*/ 61 h 243"/>
                <a:gd name="T44" fmla="*/ 0 w 215"/>
                <a:gd name="T45" fmla="*/ 84 h 243"/>
                <a:gd name="T46" fmla="*/ 0 w 215"/>
                <a:gd name="T47" fmla="*/ 112 h 243"/>
                <a:gd name="T48" fmla="*/ 0 w 215"/>
                <a:gd name="T49" fmla="*/ 140 h 243"/>
                <a:gd name="T50" fmla="*/ 4 w 215"/>
                <a:gd name="T51" fmla="*/ 168 h 243"/>
                <a:gd name="T52" fmla="*/ 33 w 215"/>
                <a:gd name="T53" fmla="*/ 206 h 243"/>
                <a:gd name="T54" fmla="*/ 70 w 215"/>
                <a:gd name="T55" fmla="*/ 234 h 243"/>
                <a:gd name="T56" fmla="*/ 122 w 215"/>
                <a:gd name="T57" fmla="*/ 243 h 243"/>
                <a:gd name="T58" fmla="*/ 155 w 215"/>
                <a:gd name="T59" fmla="*/ 239 h 243"/>
                <a:gd name="T60" fmla="*/ 178 w 215"/>
                <a:gd name="T61" fmla="*/ 234 h 243"/>
                <a:gd name="T62" fmla="*/ 197 w 215"/>
                <a:gd name="T63" fmla="*/ 225 h 243"/>
                <a:gd name="T64" fmla="*/ 215 w 215"/>
                <a:gd name="T65" fmla="*/ 220 h 243"/>
                <a:gd name="T66" fmla="*/ 215 w 215"/>
                <a:gd name="T67" fmla="*/ 182 h 243"/>
                <a:gd name="T68" fmla="*/ 206 w 215"/>
                <a:gd name="T69" fmla="*/ 182 h 243"/>
                <a:gd name="T70" fmla="*/ 197 w 215"/>
                <a:gd name="T71" fmla="*/ 201 h 243"/>
                <a:gd name="T72" fmla="*/ 178 w 215"/>
                <a:gd name="T73" fmla="*/ 215 h 243"/>
                <a:gd name="T74" fmla="*/ 159 w 215"/>
                <a:gd name="T75" fmla="*/ 225 h 243"/>
                <a:gd name="T76" fmla="*/ 136 w 215"/>
                <a:gd name="T77" fmla="*/ 22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5" h="243">
                  <a:moveTo>
                    <a:pt x="136" y="225"/>
                  </a:moveTo>
                  <a:lnTo>
                    <a:pt x="117" y="225"/>
                  </a:lnTo>
                  <a:lnTo>
                    <a:pt x="103" y="215"/>
                  </a:lnTo>
                  <a:lnTo>
                    <a:pt x="75" y="192"/>
                  </a:lnTo>
                  <a:lnTo>
                    <a:pt x="56" y="154"/>
                  </a:lnTo>
                  <a:lnTo>
                    <a:pt x="51" y="117"/>
                  </a:lnTo>
                  <a:lnTo>
                    <a:pt x="56" y="75"/>
                  </a:lnTo>
                  <a:lnTo>
                    <a:pt x="70" y="42"/>
                  </a:lnTo>
                  <a:lnTo>
                    <a:pt x="94" y="23"/>
                  </a:lnTo>
                  <a:lnTo>
                    <a:pt x="126" y="14"/>
                  </a:lnTo>
                  <a:lnTo>
                    <a:pt x="150" y="18"/>
                  </a:lnTo>
                  <a:lnTo>
                    <a:pt x="173" y="32"/>
                  </a:lnTo>
                  <a:lnTo>
                    <a:pt x="187" y="51"/>
                  </a:lnTo>
                  <a:lnTo>
                    <a:pt x="192" y="75"/>
                  </a:lnTo>
                  <a:lnTo>
                    <a:pt x="206" y="75"/>
                  </a:lnTo>
                  <a:lnTo>
                    <a:pt x="206" y="9"/>
                  </a:lnTo>
                  <a:lnTo>
                    <a:pt x="192" y="9"/>
                  </a:lnTo>
                  <a:lnTo>
                    <a:pt x="155" y="0"/>
                  </a:lnTo>
                  <a:lnTo>
                    <a:pt x="122" y="0"/>
                  </a:lnTo>
                  <a:lnTo>
                    <a:pt x="75" y="4"/>
                  </a:lnTo>
                  <a:lnTo>
                    <a:pt x="33" y="28"/>
                  </a:lnTo>
                  <a:lnTo>
                    <a:pt x="9" y="61"/>
                  </a:lnTo>
                  <a:lnTo>
                    <a:pt x="0" y="84"/>
                  </a:lnTo>
                  <a:lnTo>
                    <a:pt x="0" y="112"/>
                  </a:lnTo>
                  <a:lnTo>
                    <a:pt x="0" y="140"/>
                  </a:lnTo>
                  <a:lnTo>
                    <a:pt x="4" y="168"/>
                  </a:lnTo>
                  <a:lnTo>
                    <a:pt x="33" y="206"/>
                  </a:lnTo>
                  <a:lnTo>
                    <a:pt x="70" y="234"/>
                  </a:lnTo>
                  <a:lnTo>
                    <a:pt x="122" y="243"/>
                  </a:lnTo>
                  <a:lnTo>
                    <a:pt x="155" y="239"/>
                  </a:lnTo>
                  <a:lnTo>
                    <a:pt x="178" y="234"/>
                  </a:lnTo>
                  <a:lnTo>
                    <a:pt x="197" y="225"/>
                  </a:lnTo>
                  <a:lnTo>
                    <a:pt x="215" y="220"/>
                  </a:lnTo>
                  <a:lnTo>
                    <a:pt x="215" y="182"/>
                  </a:lnTo>
                  <a:lnTo>
                    <a:pt x="206" y="182"/>
                  </a:lnTo>
                  <a:lnTo>
                    <a:pt x="197" y="201"/>
                  </a:lnTo>
                  <a:lnTo>
                    <a:pt x="178" y="215"/>
                  </a:lnTo>
                  <a:lnTo>
                    <a:pt x="159" y="225"/>
                  </a:lnTo>
                  <a:lnTo>
                    <a:pt x="13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4" name="Freeform 62"/>
            <p:cNvSpPr>
              <a:spLocks noEditPoints="1"/>
            </p:cNvSpPr>
            <p:nvPr/>
          </p:nvSpPr>
          <p:spPr bwMode="auto">
            <a:xfrm>
              <a:off x="6587734" y="812309"/>
              <a:ext cx="96846" cy="123812"/>
            </a:xfrm>
            <a:custGeom>
              <a:avLst/>
              <a:gdLst>
                <a:gd name="T0" fmla="*/ 127 w 188"/>
                <a:gd name="T1" fmla="*/ 113 h 239"/>
                <a:gd name="T2" fmla="*/ 127 w 188"/>
                <a:gd name="T3" fmla="*/ 108 h 239"/>
                <a:gd name="T4" fmla="*/ 146 w 188"/>
                <a:gd name="T5" fmla="*/ 103 h 239"/>
                <a:gd name="T6" fmla="*/ 164 w 188"/>
                <a:gd name="T7" fmla="*/ 89 h 239"/>
                <a:gd name="T8" fmla="*/ 174 w 188"/>
                <a:gd name="T9" fmla="*/ 75 h 239"/>
                <a:gd name="T10" fmla="*/ 179 w 188"/>
                <a:gd name="T11" fmla="*/ 52 h 239"/>
                <a:gd name="T12" fmla="*/ 169 w 188"/>
                <a:gd name="T13" fmla="*/ 28 h 239"/>
                <a:gd name="T14" fmla="*/ 155 w 188"/>
                <a:gd name="T15" fmla="*/ 10 h 239"/>
                <a:gd name="T16" fmla="*/ 132 w 188"/>
                <a:gd name="T17" fmla="*/ 0 h 239"/>
                <a:gd name="T18" fmla="*/ 104 w 188"/>
                <a:gd name="T19" fmla="*/ 0 h 239"/>
                <a:gd name="T20" fmla="*/ 0 w 188"/>
                <a:gd name="T21" fmla="*/ 0 h 239"/>
                <a:gd name="T22" fmla="*/ 0 w 188"/>
                <a:gd name="T23" fmla="*/ 10 h 239"/>
                <a:gd name="T24" fmla="*/ 29 w 188"/>
                <a:gd name="T25" fmla="*/ 19 h 239"/>
                <a:gd name="T26" fmla="*/ 29 w 188"/>
                <a:gd name="T27" fmla="*/ 216 h 239"/>
                <a:gd name="T28" fmla="*/ 0 w 188"/>
                <a:gd name="T29" fmla="*/ 225 h 239"/>
                <a:gd name="T30" fmla="*/ 0 w 188"/>
                <a:gd name="T31" fmla="*/ 239 h 239"/>
                <a:gd name="T32" fmla="*/ 104 w 188"/>
                <a:gd name="T33" fmla="*/ 239 h 239"/>
                <a:gd name="T34" fmla="*/ 108 w 188"/>
                <a:gd name="T35" fmla="*/ 239 h 239"/>
                <a:gd name="T36" fmla="*/ 136 w 188"/>
                <a:gd name="T37" fmla="*/ 235 h 239"/>
                <a:gd name="T38" fmla="*/ 164 w 188"/>
                <a:gd name="T39" fmla="*/ 221 h 239"/>
                <a:gd name="T40" fmla="*/ 179 w 188"/>
                <a:gd name="T41" fmla="*/ 202 h 239"/>
                <a:gd name="T42" fmla="*/ 188 w 188"/>
                <a:gd name="T43" fmla="*/ 174 h 239"/>
                <a:gd name="T44" fmla="*/ 183 w 188"/>
                <a:gd name="T45" fmla="*/ 146 h 239"/>
                <a:gd name="T46" fmla="*/ 169 w 188"/>
                <a:gd name="T47" fmla="*/ 132 h 239"/>
                <a:gd name="T48" fmla="*/ 150 w 188"/>
                <a:gd name="T49" fmla="*/ 117 h 239"/>
                <a:gd name="T50" fmla="*/ 127 w 188"/>
                <a:gd name="T51" fmla="*/ 113 h 239"/>
                <a:gd name="T52" fmla="*/ 75 w 188"/>
                <a:gd name="T53" fmla="*/ 14 h 239"/>
                <a:gd name="T54" fmla="*/ 75 w 188"/>
                <a:gd name="T55" fmla="*/ 14 h 239"/>
                <a:gd name="T56" fmla="*/ 89 w 188"/>
                <a:gd name="T57" fmla="*/ 14 h 239"/>
                <a:gd name="T58" fmla="*/ 104 w 188"/>
                <a:gd name="T59" fmla="*/ 19 h 239"/>
                <a:gd name="T60" fmla="*/ 122 w 188"/>
                <a:gd name="T61" fmla="*/ 33 h 239"/>
                <a:gd name="T62" fmla="*/ 127 w 188"/>
                <a:gd name="T63" fmla="*/ 42 h 239"/>
                <a:gd name="T64" fmla="*/ 127 w 188"/>
                <a:gd name="T65" fmla="*/ 61 h 239"/>
                <a:gd name="T66" fmla="*/ 122 w 188"/>
                <a:gd name="T67" fmla="*/ 89 h 239"/>
                <a:gd name="T68" fmla="*/ 113 w 188"/>
                <a:gd name="T69" fmla="*/ 99 h 239"/>
                <a:gd name="T70" fmla="*/ 104 w 188"/>
                <a:gd name="T71" fmla="*/ 103 h 239"/>
                <a:gd name="T72" fmla="*/ 94 w 188"/>
                <a:gd name="T73" fmla="*/ 108 h 239"/>
                <a:gd name="T74" fmla="*/ 75 w 188"/>
                <a:gd name="T75" fmla="*/ 108 h 239"/>
                <a:gd name="T76" fmla="*/ 75 w 188"/>
                <a:gd name="T77" fmla="*/ 14 h 239"/>
                <a:gd name="T78" fmla="*/ 104 w 188"/>
                <a:gd name="T79" fmla="*/ 221 h 239"/>
                <a:gd name="T80" fmla="*/ 104 w 188"/>
                <a:gd name="T81" fmla="*/ 221 h 239"/>
                <a:gd name="T82" fmla="*/ 85 w 188"/>
                <a:gd name="T83" fmla="*/ 216 h 239"/>
                <a:gd name="T84" fmla="*/ 75 w 188"/>
                <a:gd name="T85" fmla="*/ 207 h 239"/>
                <a:gd name="T86" fmla="*/ 75 w 188"/>
                <a:gd name="T87" fmla="*/ 117 h 239"/>
                <a:gd name="T88" fmla="*/ 94 w 188"/>
                <a:gd name="T89" fmla="*/ 117 h 239"/>
                <a:gd name="T90" fmla="*/ 104 w 188"/>
                <a:gd name="T91" fmla="*/ 117 h 239"/>
                <a:gd name="T92" fmla="*/ 118 w 188"/>
                <a:gd name="T93" fmla="*/ 127 h 239"/>
                <a:gd name="T94" fmla="*/ 132 w 188"/>
                <a:gd name="T95" fmla="*/ 136 h 239"/>
                <a:gd name="T96" fmla="*/ 136 w 188"/>
                <a:gd name="T97" fmla="*/ 155 h 239"/>
                <a:gd name="T98" fmla="*/ 136 w 188"/>
                <a:gd name="T99" fmla="*/ 174 h 239"/>
                <a:gd name="T100" fmla="*/ 136 w 188"/>
                <a:gd name="T101" fmla="*/ 193 h 239"/>
                <a:gd name="T102" fmla="*/ 132 w 188"/>
                <a:gd name="T103" fmla="*/ 207 h 239"/>
                <a:gd name="T104" fmla="*/ 118 w 188"/>
                <a:gd name="T105" fmla="*/ 216 h 239"/>
                <a:gd name="T106" fmla="*/ 104 w 188"/>
                <a:gd name="T107" fmla="*/ 22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239">
                  <a:moveTo>
                    <a:pt x="127" y="113"/>
                  </a:moveTo>
                  <a:lnTo>
                    <a:pt x="127" y="108"/>
                  </a:lnTo>
                  <a:lnTo>
                    <a:pt x="146" y="103"/>
                  </a:lnTo>
                  <a:lnTo>
                    <a:pt x="164" y="89"/>
                  </a:lnTo>
                  <a:lnTo>
                    <a:pt x="174" y="75"/>
                  </a:lnTo>
                  <a:lnTo>
                    <a:pt x="179" y="52"/>
                  </a:lnTo>
                  <a:lnTo>
                    <a:pt x="169" y="28"/>
                  </a:lnTo>
                  <a:lnTo>
                    <a:pt x="155" y="10"/>
                  </a:lnTo>
                  <a:lnTo>
                    <a:pt x="132" y="0"/>
                  </a:lnTo>
                  <a:lnTo>
                    <a:pt x="10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9"/>
                  </a:lnTo>
                  <a:lnTo>
                    <a:pt x="29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04" y="239"/>
                  </a:lnTo>
                  <a:lnTo>
                    <a:pt x="108" y="239"/>
                  </a:lnTo>
                  <a:lnTo>
                    <a:pt x="136" y="235"/>
                  </a:lnTo>
                  <a:lnTo>
                    <a:pt x="164" y="221"/>
                  </a:lnTo>
                  <a:lnTo>
                    <a:pt x="179" y="202"/>
                  </a:lnTo>
                  <a:lnTo>
                    <a:pt x="188" y="174"/>
                  </a:lnTo>
                  <a:lnTo>
                    <a:pt x="183" y="146"/>
                  </a:lnTo>
                  <a:lnTo>
                    <a:pt x="169" y="132"/>
                  </a:lnTo>
                  <a:lnTo>
                    <a:pt x="150" y="117"/>
                  </a:lnTo>
                  <a:lnTo>
                    <a:pt x="127" y="113"/>
                  </a:lnTo>
                  <a:close/>
                  <a:moveTo>
                    <a:pt x="75" y="14"/>
                  </a:moveTo>
                  <a:lnTo>
                    <a:pt x="75" y="14"/>
                  </a:lnTo>
                  <a:lnTo>
                    <a:pt x="89" y="14"/>
                  </a:lnTo>
                  <a:lnTo>
                    <a:pt x="104" y="19"/>
                  </a:lnTo>
                  <a:lnTo>
                    <a:pt x="122" y="33"/>
                  </a:lnTo>
                  <a:lnTo>
                    <a:pt x="127" y="42"/>
                  </a:lnTo>
                  <a:lnTo>
                    <a:pt x="127" y="61"/>
                  </a:lnTo>
                  <a:lnTo>
                    <a:pt x="122" y="89"/>
                  </a:lnTo>
                  <a:lnTo>
                    <a:pt x="113" y="99"/>
                  </a:lnTo>
                  <a:lnTo>
                    <a:pt x="104" y="103"/>
                  </a:lnTo>
                  <a:lnTo>
                    <a:pt x="94" y="108"/>
                  </a:lnTo>
                  <a:lnTo>
                    <a:pt x="75" y="108"/>
                  </a:lnTo>
                  <a:lnTo>
                    <a:pt x="75" y="14"/>
                  </a:lnTo>
                  <a:close/>
                  <a:moveTo>
                    <a:pt x="104" y="221"/>
                  </a:moveTo>
                  <a:lnTo>
                    <a:pt x="104" y="221"/>
                  </a:lnTo>
                  <a:lnTo>
                    <a:pt x="85" y="216"/>
                  </a:lnTo>
                  <a:lnTo>
                    <a:pt x="75" y="207"/>
                  </a:lnTo>
                  <a:lnTo>
                    <a:pt x="75" y="117"/>
                  </a:lnTo>
                  <a:lnTo>
                    <a:pt x="94" y="117"/>
                  </a:lnTo>
                  <a:lnTo>
                    <a:pt x="104" y="117"/>
                  </a:lnTo>
                  <a:lnTo>
                    <a:pt x="118" y="127"/>
                  </a:lnTo>
                  <a:lnTo>
                    <a:pt x="132" y="136"/>
                  </a:lnTo>
                  <a:lnTo>
                    <a:pt x="136" y="155"/>
                  </a:lnTo>
                  <a:lnTo>
                    <a:pt x="136" y="174"/>
                  </a:lnTo>
                  <a:lnTo>
                    <a:pt x="136" y="193"/>
                  </a:lnTo>
                  <a:lnTo>
                    <a:pt x="132" y="207"/>
                  </a:lnTo>
                  <a:lnTo>
                    <a:pt x="118" y="216"/>
                  </a:lnTo>
                  <a:lnTo>
                    <a:pt x="104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5" name="Freeform 63"/>
            <p:cNvSpPr>
              <a:spLocks/>
            </p:cNvSpPr>
            <p:nvPr/>
          </p:nvSpPr>
          <p:spPr bwMode="auto">
            <a:xfrm>
              <a:off x="6711607" y="812309"/>
              <a:ext cx="90089" cy="123812"/>
            </a:xfrm>
            <a:custGeom>
              <a:avLst/>
              <a:gdLst>
                <a:gd name="T0" fmla="*/ 145 w 173"/>
                <a:gd name="T1" fmla="*/ 216 h 239"/>
                <a:gd name="T2" fmla="*/ 70 w 173"/>
                <a:gd name="T3" fmla="*/ 216 h 239"/>
                <a:gd name="T4" fmla="*/ 70 w 173"/>
                <a:gd name="T5" fmla="*/ 117 h 239"/>
                <a:gd name="T6" fmla="*/ 112 w 173"/>
                <a:gd name="T7" fmla="*/ 117 h 239"/>
                <a:gd name="T8" fmla="*/ 121 w 173"/>
                <a:gd name="T9" fmla="*/ 150 h 239"/>
                <a:gd name="T10" fmla="*/ 136 w 173"/>
                <a:gd name="T11" fmla="*/ 150 h 239"/>
                <a:gd name="T12" fmla="*/ 131 w 173"/>
                <a:gd name="T13" fmla="*/ 108 h 239"/>
                <a:gd name="T14" fmla="*/ 136 w 173"/>
                <a:gd name="T15" fmla="*/ 71 h 239"/>
                <a:gd name="T16" fmla="*/ 121 w 173"/>
                <a:gd name="T17" fmla="*/ 71 h 239"/>
                <a:gd name="T18" fmla="*/ 112 w 173"/>
                <a:gd name="T19" fmla="*/ 103 h 239"/>
                <a:gd name="T20" fmla="*/ 70 w 173"/>
                <a:gd name="T21" fmla="*/ 103 h 239"/>
                <a:gd name="T22" fmla="*/ 70 w 173"/>
                <a:gd name="T23" fmla="*/ 24 h 239"/>
                <a:gd name="T24" fmla="*/ 140 w 173"/>
                <a:gd name="T25" fmla="*/ 24 h 239"/>
                <a:gd name="T26" fmla="*/ 150 w 173"/>
                <a:gd name="T27" fmla="*/ 61 h 239"/>
                <a:gd name="T28" fmla="*/ 164 w 173"/>
                <a:gd name="T29" fmla="*/ 61 h 239"/>
                <a:gd name="T30" fmla="*/ 159 w 173"/>
                <a:gd name="T31" fmla="*/ 0 h 239"/>
                <a:gd name="T32" fmla="*/ 145 w 173"/>
                <a:gd name="T33" fmla="*/ 0 h 239"/>
                <a:gd name="T34" fmla="*/ 0 w 173"/>
                <a:gd name="T35" fmla="*/ 0 h 239"/>
                <a:gd name="T36" fmla="*/ 0 w 173"/>
                <a:gd name="T37" fmla="*/ 10 h 239"/>
                <a:gd name="T38" fmla="*/ 23 w 173"/>
                <a:gd name="T39" fmla="*/ 19 h 239"/>
                <a:gd name="T40" fmla="*/ 23 w 173"/>
                <a:gd name="T41" fmla="*/ 216 h 239"/>
                <a:gd name="T42" fmla="*/ 0 w 173"/>
                <a:gd name="T43" fmla="*/ 225 h 239"/>
                <a:gd name="T44" fmla="*/ 0 w 173"/>
                <a:gd name="T45" fmla="*/ 239 h 239"/>
                <a:gd name="T46" fmla="*/ 164 w 173"/>
                <a:gd name="T47" fmla="*/ 239 h 239"/>
                <a:gd name="T48" fmla="*/ 173 w 173"/>
                <a:gd name="T49" fmla="*/ 169 h 239"/>
                <a:gd name="T50" fmla="*/ 159 w 173"/>
                <a:gd name="T51" fmla="*/ 169 h 239"/>
                <a:gd name="T52" fmla="*/ 145 w 173"/>
                <a:gd name="T53" fmla="*/ 21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3" h="239">
                  <a:moveTo>
                    <a:pt x="145" y="216"/>
                  </a:moveTo>
                  <a:lnTo>
                    <a:pt x="70" y="216"/>
                  </a:lnTo>
                  <a:lnTo>
                    <a:pt x="70" y="117"/>
                  </a:lnTo>
                  <a:lnTo>
                    <a:pt x="112" y="117"/>
                  </a:lnTo>
                  <a:lnTo>
                    <a:pt x="121" y="150"/>
                  </a:lnTo>
                  <a:lnTo>
                    <a:pt x="136" y="150"/>
                  </a:lnTo>
                  <a:lnTo>
                    <a:pt x="131" y="108"/>
                  </a:lnTo>
                  <a:lnTo>
                    <a:pt x="136" y="71"/>
                  </a:lnTo>
                  <a:lnTo>
                    <a:pt x="121" y="71"/>
                  </a:lnTo>
                  <a:lnTo>
                    <a:pt x="112" y="103"/>
                  </a:lnTo>
                  <a:lnTo>
                    <a:pt x="70" y="103"/>
                  </a:lnTo>
                  <a:lnTo>
                    <a:pt x="70" y="24"/>
                  </a:lnTo>
                  <a:lnTo>
                    <a:pt x="140" y="24"/>
                  </a:lnTo>
                  <a:lnTo>
                    <a:pt x="150" y="61"/>
                  </a:lnTo>
                  <a:lnTo>
                    <a:pt x="164" y="61"/>
                  </a:lnTo>
                  <a:lnTo>
                    <a:pt x="159" y="0"/>
                  </a:lnTo>
                  <a:lnTo>
                    <a:pt x="14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3" y="19"/>
                  </a:lnTo>
                  <a:lnTo>
                    <a:pt x="2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4" y="239"/>
                  </a:lnTo>
                  <a:lnTo>
                    <a:pt x="173" y="169"/>
                  </a:lnTo>
                  <a:lnTo>
                    <a:pt x="159" y="169"/>
                  </a:lnTo>
                  <a:lnTo>
                    <a:pt x="145" y="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6" name="Freeform 64"/>
            <p:cNvSpPr>
              <a:spLocks/>
            </p:cNvSpPr>
            <p:nvPr/>
          </p:nvSpPr>
          <p:spPr bwMode="auto">
            <a:xfrm>
              <a:off x="6828722" y="812309"/>
              <a:ext cx="186933" cy="157579"/>
            </a:xfrm>
            <a:custGeom>
              <a:avLst/>
              <a:gdLst>
                <a:gd name="T0" fmla="*/ 328 w 365"/>
                <a:gd name="T1" fmla="*/ 19 h 305"/>
                <a:gd name="T2" fmla="*/ 361 w 365"/>
                <a:gd name="T3" fmla="*/ 10 h 305"/>
                <a:gd name="T4" fmla="*/ 361 w 365"/>
                <a:gd name="T5" fmla="*/ 0 h 305"/>
                <a:gd name="T6" fmla="*/ 248 w 365"/>
                <a:gd name="T7" fmla="*/ 0 h 305"/>
                <a:gd name="T8" fmla="*/ 248 w 365"/>
                <a:gd name="T9" fmla="*/ 10 h 305"/>
                <a:gd name="T10" fmla="*/ 276 w 365"/>
                <a:gd name="T11" fmla="*/ 19 h 305"/>
                <a:gd name="T12" fmla="*/ 276 w 365"/>
                <a:gd name="T13" fmla="*/ 216 h 305"/>
                <a:gd name="T14" fmla="*/ 201 w 365"/>
                <a:gd name="T15" fmla="*/ 216 h 305"/>
                <a:gd name="T16" fmla="*/ 201 w 365"/>
                <a:gd name="T17" fmla="*/ 19 h 305"/>
                <a:gd name="T18" fmla="*/ 234 w 365"/>
                <a:gd name="T19" fmla="*/ 10 h 305"/>
                <a:gd name="T20" fmla="*/ 234 w 365"/>
                <a:gd name="T21" fmla="*/ 0 h 305"/>
                <a:gd name="T22" fmla="*/ 121 w 365"/>
                <a:gd name="T23" fmla="*/ 0 h 305"/>
                <a:gd name="T24" fmla="*/ 121 w 365"/>
                <a:gd name="T25" fmla="*/ 10 h 305"/>
                <a:gd name="T26" fmla="*/ 154 w 365"/>
                <a:gd name="T27" fmla="*/ 19 h 305"/>
                <a:gd name="T28" fmla="*/ 154 w 365"/>
                <a:gd name="T29" fmla="*/ 216 h 305"/>
                <a:gd name="T30" fmla="*/ 75 w 365"/>
                <a:gd name="T31" fmla="*/ 216 h 305"/>
                <a:gd name="T32" fmla="*/ 75 w 365"/>
                <a:gd name="T33" fmla="*/ 19 h 305"/>
                <a:gd name="T34" fmla="*/ 107 w 365"/>
                <a:gd name="T35" fmla="*/ 10 h 305"/>
                <a:gd name="T36" fmla="*/ 107 w 365"/>
                <a:gd name="T37" fmla="*/ 0 h 305"/>
                <a:gd name="T38" fmla="*/ 0 w 365"/>
                <a:gd name="T39" fmla="*/ 0 h 305"/>
                <a:gd name="T40" fmla="*/ 0 w 365"/>
                <a:gd name="T41" fmla="*/ 10 h 305"/>
                <a:gd name="T42" fmla="*/ 28 w 365"/>
                <a:gd name="T43" fmla="*/ 19 h 305"/>
                <a:gd name="T44" fmla="*/ 28 w 365"/>
                <a:gd name="T45" fmla="*/ 216 h 305"/>
                <a:gd name="T46" fmla="*/ 0 w 365"/>
                <a:gd name="T47" fmla="*/ 221 h 305"/>
                <a:gd name="T48" fmla="*/ 0 w 365"/>
                <a:gd name="T49" fmla="*/ 235 h 305"/>
                <a:gd name="T50" fmla="*/ 337 w 365"/>
                <a:gd name="T51" fmla="*/ 235 h 305"/>
                <a:gd name="T52" fmla="*/ 337 w 365"/>
                <a:gd name="T53" fmla="*/ 305 h 305"/>
                <a:gd name="T54" fmla="*/ 347 w 365"/>
                <a:gd name="T55" fmla="*/ 305 h 305"/>
                <a:gd name="T56" fmla="*/ 365 w 365"/>
                <a:gd name="T57" fmla="*/ 216 h 305"/>
                <a:gd name="T58" fmla="*/ 328 w 365"/>
                <a:gd name="T59" fmla="*/ 216 h 305"/>
                <a:gd name="T60" fmla="*/ 328 w 365"/>
                <a:gd name="T61" fmla="*/ 19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5" h="305">
                  <a:moveTo>
                    <a:pt x="328" y="19"/>
                  </a:moveTo>
                  <a:lnTo>
                    <a:pt x="361" y="10"/>
                  </a:lnTo>
                  <a:lnTo>
                    <a:pt x="361" y="0"/>
                  </a:lnTo>
                  <a:lnTo>
                    <a:pt x="248" y="0"/>
                  </a:lnTo>
                  <a:lnTo>
                    <a:pt x="248" y="10"/>
                  </a:lnTo>
                  <a:lnTo>
                    <a:pt x="276" y="19"/>
                  </a:lnTo>
                  <a:lnTo>
                    <a:pt x="276" y="216"/>
                  </a:lnTo>
                  <a:lnTo>
                    <a:pt x="201" y="216"/>
                  </a:lnTo>
                  <a:lnTo>
                    <a:pt x="201" y="19"/>
                  </a:lnTo>
                  <a:lnTo>
                    <a:pt x="234" y="10"/>
                  </a:lnTo>
                  <a:lnTo>
                    <a:pt x="234" y="0"/>
                  </a:lnTo>
                  <a:lnTo>
                    <a:pt x="121" y="0"/>
                  </a:lnTo>
                  <a:lnTo>
                    <a:pt x="121" y="10"/>
                  </a:lnTo>
                  <a:lnTo>
                    <a:pt x="154" y="19"/>
                  </a:lnTo>
                  <a:lnTo>
                    <a:pt x="154" y="216"/>
                  </a:lnTo>
                  <a:lnTo>
                    <a:pt x="75" y="216"/>
                  </a:lnTo>
                  <a:lnTo>
                    <a:pt x="75" y="19"/>
                  </a:lnTo>
                  <a:lnTo>
                    <a:pt x="107" y="10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1"/>
                  </a:lnTo>
                  <a:lnTo>
                    <a:pt x="0" y="235"/>
                  </a:lnTo>
                  <a:lnTo>
                    <a:pt x="337" y="235"/>
                  </a:lnTo>
                  <a:lnTo>
                    <a:pt x="337" y="305"/>
                  </a:lnTo>
                  <a:lnTo>
                    <a:pt x="347" y="305"/>
                  </a:lnTo>
                  <a:lnTo>
                    <a:pt x="365" y="216"/>
                  </a:lnTo>
                  <a:lnTo>
                    <a:pt x="328" y="216"/>
                  </a:lnTo>
                  <a:lnTo>
                    <a:pt x="32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7" name="Freeform 65"/>
            <p:cNvSpPr>
              <a:spLocks/>
            </p:cNvSpPr>
            <p:nvPr/>
          </p:nvSpPr>
          <p:spPr bwMode="auto">
            <a:xfrm>
              <a:off x="7033673" y="812309"/>
              <a:ext cx="90089" cy="123812"/>
            </a:xfrm>
            <a:custGeom>
              <a:avLst/>
              <a:gdLst>
                <a:gd name="T0" fmla="*/ 178 w 178"/>
                <a:gd name="T1" fmla="*/ 169 h 239"/>
                <a:gd name="T2" fmla="*/ 164 w 178"/>
                <a:gd name="T3" fmla="*/ 169 h 239"/>
                <a:gd name="T4" fmla="*/ 145 w 178"/>
                <a:gd name="T5" fmla="*/ 216 h 239"/>
                <a:gd name="T6" fmla="*/ 75 w 178"/>
                <a:gd name="T7" fmla="*/ 216 h 239"/>
                <a:gd name="T8" fmla="*/ 75 w 178"/>
                <a:gd name="T9" fmla="*/ 117 h 239"/>
                <a:gd name="T10" fmla="*/ 117 w 178"/>
                <a:gd name="T11" fmla="*/ 117 h 239"/>
                <a:gd name="T12" fmla="*/ 127 w 178"/>
                <a:gd name="T13" fmla="*/ 150 h 239"/>
                <a:gd name="T14" fmla="*/ 136 w 178"/>
                <a:gd name="T15" fmla="*/ 150 h 239"/>
                <a:gd name="T16" fmla="*/ 136 w 178"/>
                <a:gd name="T17" fmla="*/ 132 h 239"/>
                <a:gd name="T18" fmla="*/ 136 w 178"/>
                <a:gd name="T19" fmla="*/ 108 h 239"/>
                <a:gd name="T20" fmla="*/ 136 w 178"/>
                <a:gd name="T21" fmla="*/ 89 h 239"/>
                <a:gd name="T22" fmla="*/ 136 w 178"/>
                <a:gd name="T23" fmla="*/ 71 h 239"/>
                <a:gd name="T24" fmla="*/ 127 w 178"/>
                <a:gd name="T25" fmla="*/ 71 h 239"/>
                <a:gd name="T26" fmla="*/ 117 w 178"/>
                <a:gd name="T27" fmla="*/ 103 h 239"/>
                <a:gd name="T28" fmla="*/ 75 w 178"/>
                <a:gd name="T29" fmla="*/ 103 h 239"/>
                <a:gd name="T30" fmla="*/ 75 w 178"/>
                <a:gd name="T31" fmla="*/ 24 h 239"/>
                <a:gd name="T32" fmla="*/ 145 w 178"/>
                <a:gd name="T33" fmla="*/ 24 h 239"/>
                <a:gd name="T34" fmla="*/ 155 w 178"/>
                <a:gd name="T35" fmla="*/ 61 h 239"/>
                <a:gd name="T36" fmla="*/ 164 w 178"/>
                <a:gd name="T37" fmla="*/ 61 h 239"/>
                <a:gd name="T38" fmla="*/ 164 w 178"/>
                <a:gd name="T39" fmla="*/ 0 h 239"/>
                <a:gd name="T40" fmla="*/ 0 w 178"/>
                <a:gd name="T41" fmla="*/ 0 h 239"/>
                <a:gd name="T42" fmla="*/ 0 w 178"/>
                <a:gd name="T43" fmla="*/ 10 h 239"/>
                <a:gd name="T44" fmla="*/ 28 w 178"/>
                <a:gd name="T45" fmla="*/ 19 h 239"/>
                <a:gd name="T46" fmla="*/ 28 w 178"/>
                <a:gd name="T47" fmla="*/ 216 h 239"/>
                <a:gd name="T48" fmla="*/ 0 w 178"/>
                <a:gd name="T49" fmla="*/ 225 h 239"/>
                <a:gd name="T50" fmla="*/ 0 w 178"/>
                <a:gd name="T51" fmla="*/ 239 h 239"/>
                <a:gd name="T52" fmla="*/ 169 w 178"/>
                <a:gd name="T53" fmla="*/ 239 h 239"/>
                <a:gd name="T54" fmla="*/ 178 w 178"/>
                <a:gd name="T55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8" h="239">
                  <a:moveTo>
                    <a:pt x="178" y="169"/>
                  </a:moveTo>
                  <a:lnTo>
                    <a:pt x="164" y="169"/>
                  </a:lnTo>
                  <a:lnTo>
                    <a:pt x="145" y="216"/>
                  </a:lnTo>
                  <a:lnTo>
                    <a:pt x="75" y="216"/>
                  </a:lnTo>
                  <a:lnTo>
                    <a:pt x="75" y="117"/>
                  </a:lnTo>
                  <a:lnTo>
                    <a:pt x="117" y="117"/>
                  </a:lnTo>
                  <a:lnTo>
                    <a:pt x="127" y="150"/>
                  </a:lnTo>
                  <a:lnTo>
                    <a:pt x="136" y="150"/>
                  </a:lnTo>
                  <a:lnTo>
                    <a:pt x="136" y="132"/>
                  </a:lnTo>
                  <a:lnTo>
                    <a:pt x="136" y="108"/>
                  </a:lnTo>
                  <a:lnTo>
                    <a:pt x="136" y="89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17" y="103"/>
                  </a:lnTo>
                  <a:lnTo>
                    <a:pt x="75" y="103"/>
                  </a:lnTo>
                  <a:lnTo>
                    <a:pt x="75" y="24"/>
                  </a:lnTo>
                  <a:lnTo>
                    <a:pt x="145" y="24"/>
                  </a:lnTo>
                  <a:lnTo>
                    <a:pt x="155" y="61"/>
                  </a:lnTo>
                  <a:lnTo>
                    <a:pt x="164" y="6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9" y="239"/>
                  </a:lnTo>
                  <a:lnTo>
                    <a:pt x="178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8" name="Freeform 66"/>
            <p:cNvSpPr>
              <a:spLocks/>
            </p:cNvSpPr>
            <p:nvPr/>
          </p:nvSpPr>
          <p:spPr bwMode="auto">
            <a:xfrm>
              <a:off x="7148536" y="812309"/>
              <a:ext cx="130630" cy="123812"/>
            </a:xfrm>
            <a:custGeom>
              <a:avLst/>
              <a:gdLst>
                <a:gd name="T0" fmla="*/ 141 w 253"/>
                <a:gd name="T1" fmla="*/ 10 h 239"/>
                <a:gd name="T2" fmla="*/ 174 w 253"/>
                <a:gd name="T3" fmla="*/ 19 h 239"/>
                <a:gd name="T4" fmla="*/ 174 w 253"/>
                <a:gd name="T5" fmla="*/ 103 h 239"/>
                <a:gd name="T6" fmla="*/ 75 w 253"/>
                <a:gd name="T7" fmla="*/ 103 h 239"/>
                <a:gd name="T8" fmla="*/ 75 w 253"/>
                <a:gd name="T9" fmla="*/ 19 h 239"/>
                <a:gd name="T10" fmla="*/ 113 w 253"/>
                <a:gd name="T11" fmla="*/ 10 h 239"/>
                <a:gd name="T12" fmla="*/ 113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3 w 253"/>
                <a:gd name="T27" fmla="*/ 239 h 239"/>
                <a:gd name="T28" fmla="*/ 113 w 253"/>
                <a:gd name="T29" fmla="*/ 225 h 239"/>
                <a:gd name="T30" fmla="*/ 75 w 253"/>
                <a:gd name="T31" fmla="*/ 216 h 239"/>
                <a:gd name="T32" fmla="*/ 75 w 253"/>
                <a:gd name="T33" fmla="*/ 122 h 239"/>
                <a:gd name="T34" fmla="*/ 174 w 253"/>
                <a:gd name="T35" fmla="*/ 122 h 239"/>
                <a:gd name="T36" fmla="*/ 174 w 253"/>
                <a:gd name="T37" fmla="*/ 216 h 239"/>
                <a:gd name="T38" fmla="*/ 141 w 253"/>
                <a:gd name="T39" fmla="*/ 225 h 239"/>
                <a:gd name="T40" fmla="*/ 141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1 w 253"/>
                <a:gd name="T47" fmla="*/ 216 h 239"/>
                <a:gd name="T48" fmla="*/ 221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1 w 253"/>
                <a:gd name="T55" fmla="*/ 0 h 239"/>
                <a:gd name="T56" fmla="*/ 141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1" y="10"/>
                  </a:moveTo>
                  <a:lnTo>
                    <a:pt x="174" y="19"/>
                  </a:lnTo>
                  <a:lnTo>
                    <a:pt x="174" y="103"/>
                  </a:lnTo>
                  <a:lnTo>
                    <a:pt x="75" y="103"/>
                  </a:lnTo>
                  <a:lnTo>
                    <a:pt x="75" y="19"/>
                  </a:lnTo>
                  <a:lnTo>
                    <a:pt x="113" y="10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3" y="239"/>
                  </a:lnTo>
                  <a:lnTo>
                    <a:pt x="113" y="225"/>
                  </a:lnTo>
                  <a:lnTo>
                    <a:pt x="75" y="216"/>
                  </a:lnTo>
                  <a:lnTo>
                    <a:pt x="75" y="122"/>
                  </a:lnTo>
                  <a:lnTo>
                    <a:pt x="174" y="122"/>
                  </a:lnTo>
                  <a:lnTo>
                    <a:pt x="174" y="216"/>
                  </a:lnTo>
                  <a:lnTo>
                    <a:pt x="141" y="225"/>
                  </a:lnTo>
                  <a:lnTo>
                    <a:pt x="141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1" y="216"/>
                  </a:lnTo>
                  <a:lnTo>
                    <a:pt x="221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1" y="0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9" name="Freeform 67"/>
            <p:cNvSpPr>
              <a:spLocks/>
            </p:cNvSpPr>
            <p:nvPr/>
          </p:nvSpPr>
          <p:spPr bwMode="auto">
            <a:xfrm>
              <a:off x="7301687" y="812309"/>
              <a:ext cx="130630" cy="123812"/>
            </a:xfrm>
            <a:custGeom>
              <a:avLst/>
              <a:gdLst>
                <a:gd name="T0" fmla="*/ 140 w 253"/>
                <a:gd name="T1" fmla="*/ 10 h 239"/>
                <a:gd name="T2" fmla="*/ 173 w 253"/>
                <a:gd name="T3" fmla="*/ 19 h 239"/>
                <a:gd name="T4" fmla="*/ 173 w 253"/>
                <a:gd name="T5" fmla="*/ 24 h 239"/>
                <a:gd name="T6" fmla="*/ 75 w 253"/>
                <a:gd name="T7" fmla="*/ 183 h 239"/>
                <a:gd name="T8" fmla="*/ 75 w 253"/>
                <a:gd name="T9" fmla="*/ 19 h 239"/>
                <a:gd name="T10" fmla="*/ 112 w 253"/>
                <a:gd name="T11" fmla="*/ 10 h 239"/>
                <a:gd name="T12" fmla="*/ 112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2 w 253"/>
                <a:gd name="T27" fmla="*/ 239 h 239"/>
                <a:gd name="T28" fmla="*/ 112 w 253"/>
                <a:gd name="T29" fmla="*/ 225 h 239"/>
                <a:gd name="T30" fmla="*/ 75 w 253"/>
                <a:gd name="T31" fmla="*/ 216 h 239"/>
                <a:gd name="T32" fmla="*/ 75 w 253"/>
                <a:gd name="T33" fmla="*/ 216 h 239"/>
                <a:gd name="T34" fmla="*/ 173 w 253"/>
                <a:gd name="T35" fmla="*/ 52 h 239"/>
                <a:gd name="T36" fmla="*/ 173 w 253"/>
                <a:gd name="T37" fmla="*/ 216 h 239"/>
                <a:gd name="T38" fmla="*/ 140 w 253"/>
                <a:gd name="T39" fmla="*/ 225 h 239"/>
                <a:gd name="T40" fmla="*/ 140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0 w 253"/>
                <a:gd name="T47" fmla="*/ 216 h 239"/>
                <a:gd name="T48" fmla="*/ 220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0 w 253"/>
                <a:gd name="T55" fmla="*/ 0 h 239"/>
                <a:gd name="T56" fmla="*/ 140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0" y="10"/>
                  </a:moveTo>
                  <a:lnTo>
                    <a:pt x="173" y="19"/>
                  </a:lnTo>
                  <a:lnTo>
                    <a:pt x="173" y="24"/>
                  </a:lnTo>
                  <a:lnTo>
                    <a:pt x="75" y="183"/>
                  </a:lnTo>
                  <a:lnTo>
                    <a:pt x="75" y="19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75" y="216"/>
                  </a:lnTo>
                  <a:lnTo>
                    <a:pt x="75" y="216"/>
                  </a:lnTo>
                  <a:lnTo>
                    <a:pt x="173" y="52"/>
                  </a:lnTo>
                  <a:lnTo>
                    <a:pt x="173" y="216"/>
                  </a:lnTo>
                  <a:lnTo>
                    <a:pt x="140" y="225"/>
                  </a:lnTo>
                  <a:lnTo>
                    <a:pt x="140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0" y="216"/>
                  </a:lnTo>
                  <a:lnTo>
                    <a:pt x="220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0" y="0"/>
                  </a:lnTo>
                  <a:lnTo>
                    <a:pt x="14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0" name="Freeform 68"/>
            <p:cNvSpPr>
              <a:spLocks/>
            </p:cNvSpPr>
            <p:nvPr/>
          </p:nvSpPr>
          <p:spPr bwMode="auto">
            <a:xfrm>
              <a:off x="7450333" y="812309"/>
              <a:ext cx="94593" cy="123812"/>
            </a:xfrm>
            <a:custGeom>
              <a:avLst/>
              <a:gdLst>
                <a:gd name="T0" fmla="*/ 169 w 183"/>
                <a:gd name="T1" fmla="*/ 169 h 239"/>
                <a:gd name="T2" fmla="*/ 150 w 183"/>
                <a:gd name="T3" fmla="*/ 216 h 239"/>
                <a:gd name="T4" fmla="*/ 80 w 183"/>
                <a:gd name="T5" fmla="*/ 216 h 239"/>
                <a:gd name="T6" fmla="*/ 80 w 183"/>
                <a:gd name="T7" fmla="*/ 117 h 239"/>
                <a:gd name="T8" fmla="*/ 122 w 183"/>
                <a:gd name="T9" fmla="*/ 117 h 239"/>
                <a:gd name="T10" fmla="*/ 132 w 183"/>
                <a:gd name="T11" fmla="*/ 150 h 239"/>
                <a:gd name="T12" fmla="*/ 141 w 183"/>
                <a:gd name="T13" fmla="*/ 150 h 239"/>
                <a:gd name="T14" fmla="*/ 141 w 183"/>
                <a:gd name="T15" fmla="*/ 108 h 239"/>
                <a:gd name="T16" fmla="*/ 141 w 183"/>
                <a:gd name="T17" fmla="*/ 71 h 239"/>
                <a:gd name="T18" fmla="*/ 132 w 183"/>
                <a:gd name="T19" fmla="*/ 71 h 239"/>
                <a:gd name="T20" fmla="*/ 122 w 183"/>
                <a:gd name="T21" fmla="*/ 103 h 239"/>
                <a:gd name="T22" fmla="*/ 80 w 183"/>
                <a:gd name="T23" fmla="*/ 103 h 239"/>
                <a:gd name="T24" fmla="*/ 80 w 183"/>
                <a:gd name="T25" fmla="*/ 24 h 239"/>
                <a:gd name="T26" fmla="*/ 146 w 183"/>
                <a:gd name="T27" fmla="*/ 24 h 239"/>
                <a:gd name="T28" fmla="*/ 160 w 183"/>
                <a:gd name="T29" fmla="*/ 61 h 239"/>
                <a:gd name="T30" fmla="*/ 169 w 183"/>
                <a:gd name="T31" fmla="*/ 61 h 239"/>
                <a:gd name="T32" fmla="*/ 169 w 183"/>
                <a:gd name="T33" fmla="*/ 0 h 239"/>
                <a:gd name="T34" fmla="*/ 0 w 183"/>
                <a:gd name="T35" fmla="*/ 0 h 239"/>
                <a:gd name="T36" fmla="*/ 0 w 183"/>
                <a:gd name="T37" fmla="*/ 10 h 239"/>
                <a:gd name="T38" fmla="*/ 33 w 183"/>
                <a:gd name="T39" fmla="*/ 19 h 239"/>
                <a:gd name="T40" fmla="*/ 33 w 183"/>
                <a:gd name="T41" fmla="*/ 216 h 239"/>
                <a:gd name="T42" fmla="*/ 0 w 183"/>
                <a:gd name="T43" fmla="*/ 225 h 239"/>
                <a:gd name="T44" fmla="*/ 0 w 183"/>
                <a:gd name="T45" fmla="*/ 239 h 239"/>
                <a:gd name="T46" fmla="*/ 174 w 183"/>
                <a:gd name="T47" fmla="*/ 239 h 239"/>
                <a:gd name="T48" fmla="*/ 183 w 183"/>
                <a:gd name="T49" fmla="*/ 169 h 239"/>
                <a:gd name="T50" fmla="*/ 169 w 183"/>
                <a:gd name="T51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239">
                  <a:moveTo>
                    <a:pt x="169" y="169"/>
                  </a:moveTo>
                  <a:lnTo>
                    <a:pt x="150" y="216"/>
                  </a:lnTo>
                  <a:lnTo>
                    <a:pt x="80" y="216"/>
                  </a:lnTo>
                  <a:lnTo>
                    <a:pt x="80" y="117"/>
                  </a:lnTo>
                  <a:lnTo>
                    <a:pt x="122" y="117"/>
                  </a:lnTo>
                  <a:lnTo>
                    <a:pt x="132" y="150"/>
                  </a:lnTo>
                  <a:lnTo>
                    <a:pt x="141" y="150"/>
                  </a:lnTo>
                  <a:lnTo>
                    <a:pt x="141" y="108"/>
                  </a:lnTo>
                  <a:lnTo>
                    <a:pt x="141" y="71"/>
                  </a:lnTo>
                  <a:lnTo>
                    <a:pt x="132" y="71"/>
                  </a:lnTo>
                  <a:lnTo>
                    <a:pt x="122" y="103"/>
                  </a:lnTo>
                  <a:lnTo>
                    <a:pt x="80" y="103"/>
                  </a:lnTo>
                  <a:lnTo>
                    <a:pt x="80" y="24"/>
                  </a:lnTo>
                  <a:lnTo>
                    <a:pt x="146" y="24"/>
                  </a:lnTo>
                  <a:lnTo>
                    <a:pt x="160" y="61"/>
                  </a:lnTo>
                  <a:lnTo>
                    <a:pt x="169" y="61"/>
                  </a:lnTo>
                  <a:lnTo>
                    <a:pt x="16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74" y="239"/>
                  </a:lnTo>
                  <a:lnTo>
                    <a:pt x="183" y="169"/>
                  </a:lnTo>
                  <a:lnTo>
                    <a:pt x="169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1" name="Freeform 69"/>
            <p:cNvSpPr>
              <a:spLocks noEditPoints="1"/>
            </p:cNvSpPr>
            <p:nvPr/>
          </p:nvSpPr>
          <p:spPr bwMode="auto">
            <a:xfrm>
              <a:off x="6671066" y="443121"/>
              <a:ext cx="238735" cy="308406"/>
            </a:xfrm>
            <a:custGeom>
              <a:avLst/>
              <a:gdLst>
                <a:gd name="T0" fmla="*/ 230 w 464"/>
                <a:gd name="T1" fmla="*/ 595 h 595"/>
                <a:gd name="T2" fmla="*/ 431 w 464"/>
                <a:gd name="T3" fmla="*/ 511 h 595"/>
                <a:gd name="T4" fmla="*/ 464 w 464"/>
                <a:gd name="T5" fmla="*/ 65 h 595"/>
                <a:gd name="T6" fmla="*/ 230 w 464"/>
                <a:gd name="T7" fmla="*/ 0 h 595"/>
                <a:gd name="T8" fmla="*/ 117 w 464"/>
                <a:gd name="T9" fmla="*/ 32 h 595"/>
                <a:gd name="T10" fmla="*/ 0 w 464"/>
                <a:gd name="T11" fmla="*/ 65 h 595"/>
                <a:gd name="T12" fmla="*/ 28 w 464"/>
                <a:gd name="T13" fmla="*/ 511 h 595"/>
                <a:gd name="T14" fmla="*/ 117 w 464"/>
                <a:gd name="T15" fmla="*/ 548 h 595"/>
                <a:gd name="T16" fmla="*/ 230 w 464"/>
                <a:gd name="T17" fmla="*/ 595 h 595"/>
                <a:gd name="T18" fmla="*/ 117 w 464"/>
                <a:gd name="T19" fmla="*/ 61 h 595"/>
                <a:gd name="T20" fmla="*/ 117 w 464"/>
                <a:gd name="T21" fmla="*/ 61 h 595"/>
                <a:gd name="T22" fmla="*/ 164 w 464"/>
                <a:gd name="T23" fmla="*/ 46 h 595"/>
                <a:gd name="T24" fmla="*/ 117 w 464"/>
                <a:gd name="T25" fmla="*/ 126 h 595"/>
                <a:gd name="T26" fmla="*/ 75 w 464"/>
                <a:gd name="T27" fmla="*/ 201 h 595"/>
                <a:gd name="T28" fmla="*/ 75 w 464"/>
                <a:gd name="T29" fmla="*/ 145 h 595"/>
                <a:gd name="T30" fmla="*/ 70 w 464"/>
                <a:gd name="T31" fmla="*/ 75 h 595"/>
                <a:gd name="T32" fmla="*/ 117 w 464"/>
                <a:gd name="T33" fmla="*/ 61 h 595"/>
                <a:gd name="T34" fmla="*/ 56 w 464"/>
                <a:gd name="T35" fmla="*/ 492 h 595"/>
                <a:gd name="T36" fmla="*/ 56 w 464"/>
                <a:gd name="T37" fmla="*/ 492 h 595"/>
                <a:gd name="T38" fmla="*/ 37 w 464"/>
                <a:gd name="T39" fmla="*/ 295 h 595"/>
                <a:gd name="T40" fmla="*/ 80 w 464"/>
                <a:gd name="T41" fmla="*/ 300 h 595"/>
                <a:gd name="T42" fmla="*/ 117 w 464"/>
                <a:gd name="T43" fmla="*/ 243 h 595"/>
                <a:gd name="T44" fmla="*/ 164 w 464"/>
                <a:gd name="T45" fmla="*/ 159 h 595"/>
                <a:gd name="T46" fmla="*/ 164 w 464"/>
                <a:gd name="T47" fmla="*/ 211 h 595"/>
                <a:gd name="T48" fmla="*/ 164 w 464"/>
                <a:gd name="T49" fmla="*/ 304 h 595"/>
                <a:gd name="T50" fmla="*/ 230 w 464"/>
                <a:gd name="T51" fmla="*/ 309 h 595"/>
                <a:gd name="T52" fmla="*/ 230 w 464"/>
                <a:gd name="T53" fmla="*/ 28 h 595"/>
                <a:gd name="T54" fmla="*/ 436 w 464"/>
                <a:gd name="T55" fmla="*/ 84 h 595"/>
                <a:gd name="T56" fmla="*/ 422 w 464"/>
                <a:gd name="T57" fmla="*/ 295 h 595"/>
                <a:gd name="T58" fmla="*/ 361 w 464"/>
                <a:gd name="T59" fmla="*/ 300 h 595"/>
                <a:gd name="T60" fmla="*/ 370 w 464"/>
                <a:gd name="T61" fmla="*/ 121 h 595"/>
                <a:gd name="T62" fmla="*/ 300 w 464"/>
                <a:gd name="T63" fmla="*/ 107 h 595"/>
                <a:gd name="T64" fmla="*/ 295 w 464"/>
                <a:gd name="T65" fmla="*/ 304 h 595"/>
                <a:gd name="T66" fmla="*/ 230 w 464"/>
                <a:gd name="T67" fmla="*/ 309 h 595"/>
                <a:gd name="T68" fmla="*/ 230 w 464"/>
                <a:gd name="T69" fmla="*/ 562 h 595"/>
                <a:gd name="T70" fmla="*/ 117 w 464"/>
                <a:gd name="T71" fmla="*/ 520 h 595"/>
                <a:gd name="T72" fmla="*/ 56 w 464"/>
                <a:gd name="T73" fmla="*/ 492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4" h="595">
                  <a:moveTo>
                    <a:pt x="230" y="595"/>
                  </a:moveTo>
                  <a:lnTo>
                    <a:pt x="431" y="511"/>
                  </a:lnTo>
                  <a:lnTo>
                    <a:pt x="464" y="65"/>
                  </a:lnTo>
                  <a:lnTo>
                    <a:pt x="230" y="0"/>
                  </a:lnTo>
                  <a:lnTo>
                    <a:pt x="117" y="32"/>
                  </a:lnTo>
                  <a:lnTo>
                    <a:pt x="0" y="65"/>
                  </a:lnTo>
                  <a:lnTo>
                    <a:pt x="28" y="511"/>
                  </a:lnTo>
                  <a:lnTo>
                    <a:pt x="117" y="548"/>
                  </a:lnTo>
                  <a:lnTo>
                    <a:pt x="230" y="595"/>
                  </a:lnTo>
                  <a:close/>
                  <a:moveTo>
                    <a:pt x="117" y="61"/>
                  </a:moveTo>
                  <a:lnTo>
                    <a:pt x="117" y="61"/>
                  </a:lnTo>
                  <a:lnTo>
                    <a:pt x="164" y="46"/>
                  </a:lnTo>
                  <a:lnTo>
                    <a:pt x="117" y="126"/>
                  </a:lnTo>
                  <a:lnTo>
                    <a:pt x="75" y="201"/>
                  </a:lnTo>
                  <a:lnTo>
                    <a:pt x="75" y="145"/>
                  </a:lnTo>
                  <a:lnTo>
                    <a:pt x="70" y="75"/>
                  </a:lnTo>
                  <a:lnTo>
                    <a:pt x="117" y="61"/>
                  </a:lnTo>
                  <a:close/>
                  <a:moveTo>
                    <a:pt x="56" y="492"/>
                  </a:moveTo>
                  <a:lnTo>
                    <a:pt x="56" y="492"/>
                  </a:lnTo>
                  <a:lnTo>
                    <a:pt x="37" y="295"/>
                  </a:lnTo>
                  <a:lnTo>
                    <a:pt x="80" y="300"/>
                  </a:lnTo>
                  <a:lnTo>
                    <a:pt x="117" y="243"/>
                  </a:lnTo>
                  <a:lnTo>
                    <a:pt x="164" y="159"/>
                  </a:lnTo>
                  <a:lnTo>
                    <a:pt x="164" y="211"/>
                  </a:lnTo>
                  <a:lnTo>
                    <a:pt x="164" y="304"/>
                  </a:lnTo>
                  <a:lnTo>
                    <a:pt x="230" y="309"/>
                  </a:lnTo>
                  <a:lnTo>
                    <a:pt x="230" y="28"/>
                  </a:lnTo>
                  <a:lnTo>
                    <a:pt x="436" y="84"/>
                  </a:lnTo>
                  <a:lnTo>
                    <a:pt x="422" y="295"/>
                  </a:lnTo>
                  <a:lnTo>
                    <a:pt x="361" y="300"/>
                  </a:lnTo>
                  <a:lnTo>
                    <a:pt x="370" y="121"/>
                  </a:lnTo>
                  <a:lnTo>
                    <a:pt x="300" y="107"/>
                  </a:lnTo>
                  <a:lnTo>
                    <a:pt x="295" y="304"/>
                  </a:lnTo>
                  <a:lnTo>
                    <a:pt x="230" y="309"/>
                  </a:lnTo>
                  <a:lnTo>
                    <a:pt x="230" y="562"/>
                  </a:lnTo>
                  <a:lnTo>
                    <a:pt x="117" y="520"/>
                  </a:lnTo>
                  <a:lnTo>
                    <a:pt x="56" y="4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5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F28B5AF9-254C-449F-805A-200563AB2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2172" y="4251621"/>
            <a:ext cx="11467650" cy="398571"/>
          </a:xfr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Подготовка к ВПР: «натаскивание» или системная работа?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</a:t>
            </a:r>
            <a:r>
              <a:rPr lang="ru-RU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для 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21</a:t>
            </a:r>
            <a:r>
              <a:rPr lang="ru-RU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г.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9254339" y="1860330"/>
            <a:ext cx="1023938" cy="336550"/>
            <a:chOff x="8812213" y="4892675"/>
            <a:chExt cx="1023938" cy="336550"/>
          </a:xfrm>
        </p:grpSpPr>
        <p:sp>
          <p:nvSpPr>
            <p:cNvPr id="15" name="Freeform 13"/>
            <p:cNvSpPr>
              <a:spLocks noEditPoints="1"/>
            </p:cNvSpPr>
            <p:nvPr/>
          </p:nvSpPr>
          <p:spPr bwMode="auto">
            <a:xfrm>
              <a:off x="8812213" y="4892675"/>
              <a:ext cx="215900" cy="331788"/>
            </a:xfrm>
            <a:custGeom>
              <a:avLst/>
              <a:gdLst>
                <a:gd name="T0" fmla="*/ 137 w 592"/>
                <a:gd name="T1" fmla="*/ 34 h 904"/>
                <a:gd name="T2" fmla="*/ 126 w 592"/>
                <a:gd name="T3" fmla="*/ 55 h 904"/>
                <a:gd name="T4" fmla="*/ 133 w 592"/>
                <a:gd name="T5" fmla="*/ 81 h 904"/>
                <a:gd name="T6" fmla="*/ 146 w 592"/>
                <a:gd name="T7" fmla="*/ 112 h 904"/>
                <a:gd name="T8" fmla="*/ 138 w 592"/>
                <a:gd name="T9" fmla="*/ 135 h 904"/>
                <a:gd name="T10" fmla="*/ 57 w 592"/>
                <a:gd name="T11" fmla="*/ 176 h 904"/>
                <a:gd name="T12" fmla="*/ 42 w 592"/>
                <a:gd name="T13" fmla="*/ 191 h 904"/>
                <a:gd name="T14" fmla="*/ 23 w 592"/>
                <a:gd name="T15" fmla="*/ 240 h 904"/>
                <a:gd name="T16" fmla="*/ 6 w 592"/>
                <a:gd name="T17" fmla="*/ 292 h 904"/>
                <a:gd name="T18" fmla="*/ 7 w 592"/>
                <a:gd name="T19" fmla="*/ 326 h 904"/>
                <a:gd name="T20" fmla="*/ 21 w 592"/>
                <a:gd name="T21" fmla="*/ 371 h 904"/>
                <a:gd name="T22" fmla="*/ 14 w 592"/>
                <a:gd name="T23" fmla="*/ 421 h 904"/>
                <a:gd name="T24" fmla="*/ 175 w 592"/>
                <a:gd name="T25" fmla="*/ 620 h 904"/>
                <a:gd name="T26" fmla="*/ 208 w 592"/>
                <a:gd name="T27" fmla="*/ 661 h 904"/>
                <a:gd name="T28" fmla="*/ 70 w 592"/>
                <a:gd name="T29" fmla="*/ 666 h 904"/>
                <a:gd name="T30" fmla="*/ 86 w 592"/>
                <a:gd name="T31" fmla="*/ 709 h 904"/>
                <a:gd name="T32" fmla="*/ 14 w 592"/>
                <a:gd name="T33" fmla="*/ 768 h 904"/>
                <a:gd name="T34" fmla="*/ 205 w 592"/>
                <a:gd name="T35" fmla="*/ 745 h 904"/>
                <a:gd name="T36" fmla="*/ 275 w 592"/>
                <a:gd name="T37" fmla="*/ 787 h 904"/>
                <a:gd name="T38" fmla="*/ 275 w 592"/>
                <a:gd name="T39" fmla="*/ 756 h 904"/>
                <a:gd name="T40" fmla="*/ 288 w 592"/>
                <a:gd name="T41" fmla="*/ 764 h 904"/>
                <a:gd name="T42" fmla="*/ 295 w 592"/>
                <a:gd name="T43" fmla="*/ 803 h 904"/>
                <a:gd name="T44" fmla="*/ 287 w 592"/>
                <a:gd name="T45" fmla="*/ 846 h 904"/>
                <a:gd name="T46" fmla="*/ 316 w 592"/>
                <a:gd name="T47" fmla="*/ 867 h 904"/>
                <a:gd name="T48" fmla="*/ 334 w 592"/>
                <a:gd name="T49" fmla="*/ 892 h 904"/>
                <a:gd name="T50" fmla="*/ 389 w 592"/>
                <a:gd name="T51" fmla="*/ 898 h 904"/>
                <a:gd name="T52" fmla="*/ 375 w 592"/>
                <a:gd name="T53" fmla="*/ 852 h 904"/>
                <a:gd name="T54" fmla="*/ 340 w 592"/>
                <a:gd name="T55" fmla="*/ 764 h 904"/>
                <a:gd name="T56" fmla="*/ 352 w 592"/>
                <a:gd name="T57" fmla="*/ 756 h 904"/>
                <a:gd name="T58" fmla="*/ 436 w 592"/>
                <a:gd name="T59" fmla="*/ 745 h 904"/>
                <a:gd name="T60" fmla="*/ 352 w 592"/>
                <a:gd name="T61" fmla="*/ 702 h 904"/>
                <a:gd name="T62" fmla="*/ 400 w 592"/>
                <a:gd name="T63" fmla="*/ 655 h 904"/>
                <a:gd name="T64" fmla="*/ 425 w 592"/>
                <a:gd name="T65" fmla="*/ 657 h 904"/>
                <a:gd name="T66" fmla="*/ 448 w 592"/>
                <a:gd name="T67" fmla="*/ 734 h 904"/>
                <a:gd name="T68" fmla="*/ 459 w 592"/>
                <a:gd name="T69" fmla="*/ 759 h 904"/>
                <a:gd name="T70" fmla="*/ 494 w 592"/>
                <a:gd name="T71" fmla="*/ 759 h 904"/>
                <a:gd name="T72" fmla="*/ 581 w 592"/>
                <a:gd name="T73" fmla="*/ 741 h 904"/>
                <a:gd name="T74" fmla="*/ 591 w 592"/>
                <a:gd name="T75" fmla="*/ 730 h 904"/>
                <a:gd name="T76" fmla="*/ 548 w 592"/>
                <a:gd name="T77" fmla="*/ 707 h 904"/>
                <a:gd name="T78" fmla="*/ 452 w 592"/>
                <a:gd name="T79" fmla="*/ 623 h 904"/>
                <a:gd name="T80" fmla="*/ 466 w 592"/>
                <a:gd name="T81" fmla="*/ 585 h 904"/>
                <a:gd name="T82" fmla="*/ 387 w 592"/>
                <a:gd name="T83" fmla="*/ 415 h 904"/>
                <a:gd name="T84" fmla="*/ 370 w 592"/>
                <a:gd name="T85" fmla="*/ 380 h 904"/>
                <a:gd name="T86" fmla="*/ 377 w 592"/>
                <a:gd name="T87" fmla="*/ 358 h 904"/>
                <a:gd name="T88" fmla="*/ 356 w 592"/>
                <a:gd name="T89" fmla="*/ 310 h 904"/>
                <a:gd name="T90" fmla="*/ 325 w 592"/>
                <a:gd name="T91" fmla="*/ 254 h 904"/>
                <a:gd name="T92" fmla="*/ 291 w 592"/>
                <a:gd name="T93" fmla="*/ 186 h 904"/>
                <a:gd name="T94" fmla="*/ 277 w 592"/>
                <a:gd name="T95" fmla="*/ 176 h 904"/>
                <a:gd name="T96" fmla="*/ 211 w 592"/>
                <a:gd name="T97" fmla="*/ 153 h 904"/>
                <a:gd name="T98" fmla="*/ 218 w 592"/>
                <a:gd name="T99" fmla="*/ 140 h 904"/>
                <a:gd name="T100" fmla="*/ 232 w 592"/>
                <a:gd name="T101" fmla="*/ 109 h 904"/>
                <a:gd name="T102" fmla="*/ 239 w 592"/>
                <a:gd name="T103" fmla="*/ 95 h 904"/>
                <a:gd name="T104" fmla="*/ 235 w 592"/>
                <a:gd name="T105" fmla="*/ 74 h 904"/>
                <a:gd name="T106" fmla="*/ 244 w 592"/>
                <a:gd name="T107" fmla="*/ 46 h 904"/>
                <a:gd name="T108" fmla="*/ 234 w 592"/>
                <a:gd name="T109" fmla="*/ 18 h 904"/>
                <a:gd name="T110" fmla="*/ 218 w 592"/>
                <a:gd name="T111" fmla="*/ 11 h 904"/>
                <a:gd name="T112" fmla="*/ 202 w 592"/>
                <a:gd name="T113" fmla="*/ 0 h 904"/>
                <a:gd name="T114" fmla="*/ 163 w 592"/>
                <a:gd name="T115" fmla="*/ 11 h 904"/>
                <a:gd name="T116" fmla="*/ 258 w 592"/>
                <a:gd name="T117" fmla="*/ 620 h 904"/>
                <a:gd name="T118" fmla="*/ 237 w 592"/>
                <a:gd name="T119" fmla="*/ 678 h 904"/>
                <a:gd name="T120" fmla="*/ 227 w 592"/>
                <a:gd name="T121" fmla="*/ 645 h 904"/>
                <a:gd name="T122" fmla="*/ 231 w 592"/>
                <a:gd name="T123" fmla="*/ 9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2" h="904">
                  <a:moveTo>
                    <a:pt x="163" y="11"/>
                  </a:moveTo>
                  <a:cubicBezTo>
                    <a:pt x="161" y="13"/>
                    <a:pt x="157" y="13"/>
                    <a:pt x="155" y="15"/>
                  </a:cubicBezTo>
                  <a:cubicBezTo>
                    <a:pt x="149" y="21"/>
                    <a:pt x="142" y="27"/>
                    <a:pt x="137" y="34"/>
                  </a:cubicBezTo>
                  <a:cubicBezTo>
                    <a:pt x="137" y="34"/>
                    <a:pt x="132" y="39"/>
                    <a:pt x="133" y="39"/>
                  </a:cubicBezTo>
                  <a:cubicBezTo>
                    <a:pt x="128" y="39"/>
                    <a:pt x="129" y="47"/>
                    <a:pt x="128" y="50"/>
                  </a:cubicBezTo>
                  <a:cubicBezTo>
                    <a:pt x="127" y="52"/>
                    <a:pt x="126" y="53"/>
                    <a:pt x="126" y="55"/>
                  </a:cubicBezTo>
                  <a:cubicBezTo>
                    <a:pt x="126" y="57"/>
                    <a:pt x="126" y="60"/>
                    <a:pt x="127" y="62"/>
                  </a:cubicBezTo>
                  <a:cubicBezTo>
                    <a:pt x="127" y="65"/>
                    <a:pt x="127" y="69"/>
                    <a:pt x="128" y="72"/>
                  </a:cubicBezTo>
                  <a:cubicBezTo>
                    <a:pt x="130" y="75"/>
                    <a:pt x="132" y="78"/>
                    <a:pt x="133" y="81"/>
                  </a:cubicBezTo>
                  <a:cubicBezTo>
                    <a:pt x="133" y="84"/>
                    <a:pt x="133" y="88"/>
                    <a:pt x="133" y="92"/>
                  </a:cubicBezTo>
                  <a:cubicBezTo>
                    <a:pt x="134" y="94"/>
                    <a:pt x="134" y="96"/>
                    <a:pt x="135" y="97"/>
                  </a:cubicBezTo>
                  <a:cubicBezTo>
                    <a:pt x="138" y="103"/>
                    <a:pt x="148" y="105"/>
                    <a:pt x="146" y="112"/>
                  </a:cubicBezTo>
                  <a:cubicBezTo>
                    <a:pt x="145" y="118"/>
                    <a:pt x="148" y="125"/>
                    <a:pt x="145" y="130"/>
                  </a:cubicBezTo>
                  <a:cubicBezTo>
                    <a:pt x="144" y="131"/>
                    <a:pt x="143" y="132"/>
                    <a:pt x="142" y="133"/>
                  </a:cubicBezTo>
                  <a:cubicBezTo>
                    <a:pt x="140" y="134"/>
                    <a:pt x="139" y="134"/>
                    <a:pt x="138" y="135"/>
                  </a:cubicBezTo>
                  <a:cubicBezTo>
                    <a:pt x="135" y="138"/>
                    <a:pt x="129" y="149"/>
                    <a:pt x="128" y="153"/>
                  </a:cubicBezTo>
                  <a:cubicBezTo>
                    <a:pt x="126" y="157"/>
                    <a:pt x="125" y="161"/>
                    <a:pt x="121" y="162"/>
                  </a:cubicBezTo>
                  <a:cubicBezTo>
                    <a:pt x="101" y="168"/>
                    <a:pt x="78" y="171"/>
                    <a:pt x="57" y="176"/>
                  </a:cubicBezTo>
                  <a:cubicBezTo>
                    <a:pt x="54" y="177"/>
                    <a:pt x="52" y="179"/>
                    <a:pt x="49" y="181"/>
                  </a:cubicBezTo>
                  <a:cubicBezTo>
                    <a:pt x="47" y="183"/>
                    <a:pt x="45" y="185"/>
                    <a:pt x="43" y="188"/>
                  </a:cubicBezTo>
                  <a:cubicBezTo>
                    <a:pt x="43" y="188"/>
                    <a:pt x="42" y="191"/>
                    <a:pt x="42" y="191"/>
                  </a:cubicBezTo>
                  <a:lnTo>
                    <a:pt x="24" y="192"/>
                  </a:lnTo>
                  <a:lnTo>
                    <a:pt x="27" y="224"/>
                  </a:lnTo>
                  <a:cubicBezTo>
                    <a:pt x="24" y="230"/>
                    <a:pt x="24" y="235"/>
                    <a:pt x="23" y="240"/>
                  </a:cubicBezTo>
                  <a:cubicBezTo>
                    <a:pt x="21" y="248"/>
                    <a:pt x="19" y="256"/>
                    <a:pt x="18" y="264"/>
                  </a:cubicBezTo>
                  <a:cubicBezTo>
                    <a:pt x="16" y="272"/>
                    <a:pt x="16" y="280"/>
                    <a:pt x="11" y="287"/>
                  </a:cubicBezTo>
                  <a:cubicBezTo>
                    <a:pt x="10" y="289"/>
                    <a:pt x="7" y="290"/>
                    <a:pt x="6" y="292"/>
                  </a:cubicBezTo>
                  <a:cubicBezTo>
                    <a:pt x="6" y="295"/>
                    <a:pt x="4" y="298"/>
                    <a:pt x="6" y="302"/>
                  </a:cubicBezTo>
                  <a:cubicBezTo>
                    <a:pt x="7" y="305"/>
                    <a:pt x="10" y="307"/>
                    <a:pt x="11" y="310"/>
                  </a:cubicBezTo>
                  <a:cubicBezTo>
                    <a:pt x="11" y="315"/>
                    <a:pt x="8" y="321"/>
                    <a:pt x="7" y="326"/>
                  </a:cubicBezTo>
                  <a:cubicBezTo>
                    <a:pt x="3" y="339"/>
                    <a:pt x="0" y="357"/>
                    <a:pt x="17" y="363"/>
                  </a:cubicBezTo>
                  <a:cubicBezTo>
                    <a:pt x="20" y="364"/>
                    <a:pt x="23" y="366"/>
                    <a:pt x="22" y="369"/>
                  </a:cubicBezTo>
                  <a:cubicBezTo>
                    <a:pt x="22" y="370"/>
                    <a:pt x="21" y="371"/>
                    <a:pt x="21" y="371"/>
                  </a:cubicBezTo>
                  <a:cubicBezTo>
                    <a:pt x="20" y="377"/>
                    <a:pt x="24" y="384"/>
                    <a:pt x="24" y="384"/>
                  </a:cubicBezTo>
                  <a:lnTo>
                    <a:pt x="13" y="388"/>
                  </a:lnTo>
                  <a:lnTo>
                    <a:pt x="14" y="421"/>
                  </a:lnTo>
                  <a:lnTo>
                    <a:pt x="33" y="421"/>
                  </a:lnTo>
                  <a:cubicBezTo>
                    <a:pt x="37" y="428"/>
                    <a:pt x="56" y="616"/>
                    <a:pt x="61" y="622"/>
                  </a:cubicBezTo>
                  <a:cubicBezTo>
                    <a:pt x="99" y="621"/>
                    <a:pt x="175" y="620"/>
                    <a:pt x="175" y="620"/>
                  </a:cubicBezTo>
                  <a:cubicBezTo>
                    <a:pt x="175" y="620"/>
                    <a:pt x="182" y="642"/>
                    <a:pt x="184" y="644"/>
                  </a:cubicBezTo>
                  <a:lnTo>
                    <a:pt x="209" y="645"/>
                  </a:lnTo>
                  <a:lnTo>
                    <a:pt x="208" y="661"/>
                  </a:lnTo>
                  <a:lnTo>
                    <a:pt x="200" y="661"/>
                  </a:lnTo>
                  <a:cubicBezTo>
                    <a:pt x="200" y="661"/>
                    <a:pt x="199" y="678"/>
                    <a:pt x="197" y="680"/>
                  </a:cubicBezTo>
                  <a:cubicBezTo>
                    <a:pt x="197" y="681"/>
                    <a:pt x="70" y="666"/>
                    <a:pt x="70" y="666"/>
                  </a:cubicBezTo>
                  <a:cubicBezTo>
                    <a:pt x="65" y="665"/>
                    <a:pt x="52" y="677"/>
                    <a:pt x="47" y="679"/>
                  </a:cubicBezTo>
                  <a:lnTo>
                    <a:pt x="47" y="699"/>
                  </a:lnTo>
                  <a:lnTo>
                    <a:pt x="86" y="709"/>
                  </a:lnTo>
                  <a:cubicBezTo>
                    <a:pt x="86" y="709"/>
                    <a:pt x="14" y="730"/>
                    <a:pt x="0" y="734"/>
                  </a:cubicBezTo>
                  <a:lnTo>
                    <a:pt x="0" y="761"/>
                  </a:lnTo>
                  <a:lnTo>
                    <a:pt x="14" y="768"/>
                  </a:lnTo>
                  <a:lnTo>
                    <a:pt x="196" y="743"/>
                  </a:lnTo>
                  <a:cubicBezTo>
                    <a:pt x="196" y="743"/>
                    <a:pt x="198" y="742"/>
                    <a:pt x="199" y="742"/>
                  </a:cubicBezTo>
                  <a:cubicBezTo>
                    <a:pt x="202" y="742"/>
                    <a:pt x="205" y="745"/>
                    <a:pt x="205" y="745"/>
                  </a:cubicBezTo>
                  <a:lnTo>
                    <a:pt x="246" y="808"/>
                  </a:lnTo>
                  <a:lnTo>
                    <a:pt x="273" y="807"/>
                  </a:lnTo>
                  <a:cubicBezTo>
                    <a:pt x="273" y="807"/>
                    <a:pt x="276" y="793"/>
                    <a:pt x="275" y="787"/>
                  </a:cubicBezTo>
                  <a:cubicBezTo>
                    <a:pt x="270" y="772"/>
                    <a:pt x="255" y="740"/>
                    <a:pt x="255" y="740"/>
                  </a:cubicBezTo>
                  <a:lnTo>
                    <a:pt x="273" y="741"/>
                  </a:lnTo>
                  <a:lnTo>
                    <a:pt x="275" y="756"/>
                  </a:lnTo>
                  <a:cubicBezTo>
                    <a:pt x="275" y="756"/>
                    <a:pt x="279" y="760"/>
                    <a:pt x="281" y="760"/>
                  </a:cubicBezTo>
                  <a:cubicBezTo>
                    <a:pt x="281" y="761"/>
                    <a:pt x="284" y="762"/>
                    <a:pt x="284" y="762"/>
                  </a:cubicBezTo>
                  <a:cubicBezTo>
                    <a:pt x="284" y="762"/>
                    <a:pt x="288" y="763"/>
                    <a:pt x="288" y="764"/>
                  </a:cubicBezTo>
                  <a:cubicBezTo>
                    <a:pt x="291" y="764"/>
                    <a:pt x="293" y="766"/>
                    <a:pt x="293" y="766"/>
                  </a:cubicBezTo>
                  <a:cubicBezTo>
                    <a:pt x="293" y="766"/>
                    <a:pt x="294" y="781"/>
                    <a:pt x="294" y="785"/>
                  </a:cubicBezTo>
                  <a:cubicBezTo>
                    <a:pt x="295" y="791"/>
                    <a:pt x="296" y="797"/>
                    <a:pt x="295" y="803"/>
                  </a:cubicBezTo>
                  <a:cubicBezTo>
                    <a:pt x="293" y="808"/>
                    <a:pt x="289" y="812"/>
                    <a:pt x="288" y="818"/>
                  </a:cubicBezTo>
                  <a:cubicBezTo>
                    <a:pt x="287" y="822"/>
                    <a:pt x="287" y="826"/>
                    <a:pt x="287" y="831"/>
                  </a:cubicBezTo>
                  <a:cubicBezTo>
                    <a:pt x="287" y="836"/>
                    <a:pt x="286" y="841"/>
                    <a:pt x="287" y="846"/>
                  </a:cubicBezTo>
                  <a:cubicBezTo>
                    <a:pt x="287" y="851"/>
                    <a:pt x="288" y="856"/>
                    <a:pt x="290" y="860"/>
                  </a:cubicBezTo>
                  <a:cubicBezTo>
                    <a:pt x="292" y="863"/>
                    <a:pt x="293" y="865"/>
                    <a:pt x="295" y="866"/>
                  </a:cubicBezTo>
                  <a:cubicBezTo>
                    <a:pt x="297" y="867"/>
                    <a:pt x="311" y="871"/>
                    <a:pt x="316" y="867"/>
                  </a:cubicBezTo>
                  <a:cubicBezTo>
                    <a:pt x="318" y="866"/>
                    <a:pt x="318" y="870"/>
                    <a:pt x="319" y="870"/>
                  </a:cubicBezTo>
                  <a:cubicBezTo>
                    <a:pt x="321" y="872"/>
                    <a:pt x="323" y="877"/>
                    <a:pt x="325" y="880"/>
                  </a:cubicBezTo>
                  <a:cubicBezTo>
                    <a:pt x="328" y="884"/>
                    <a:pt x="331" y="888"/>
                    <a:pt x="334" y="892"/>
                  </a:cubicBezTo>
                  <a:cubicBezTo>
                    <a:pt x="337" y="895"/>
                    <a:pt x="341" y="896"/>
                    <a:pt x="344" y="898"/>
                  </a:cubicBezTo>
                  <a:cubicBezTo>
                    <a:pt x="354" y="904"/>
                    <a:pt x="368" y="901"/>
                    <a:pt x="379" y="901"/>
                  </a:cubicBezTo>
                  <a:cubicBezTo>
                    <a:pt x="383" y="901"/>
                    <a:pt x="385" y="899"/>
                    <a:pt x="389" y="898"/>
                  </a:cubicBezTo>
                  <a:cubicBezTo>
                    <a:pt x="391" y="895"/>
                    <a:pt x="393" y="894"/>
                    <a:pt x="394" y="890"/>
                  </a:cubicBezTo>
                  <a:cubicBezTo>
                    <a:pt x="395" y="881"/>
                    <a:pt x="391" y="871"/>
                    <a:pt x="386" y="864"/>
                  </a:cubicBezTo>
                  <a:cubicBezTo>
                    <a:pt x="383" y="859"/>
                    <a:pt x="378" y="857"/>
                    <a:pt x="375" y="852"/>
                  </a:cubicBezTo>
                  <a:cubicBezTo>
                    <a:pt x="368" y="843"/>
                    <a:pt x="362" y="833"/>
                    <a:pt x="354" y="823"/>
                  </a:cubicBezTo>
                  <a:cubicBezTo>
                    <a:pt x="342" y="808"/>
                    <a:pt x="338" y="797"/>
                    <a:pt x="339" y="777"/>
                  </a:cubicBezTo>
                  <a:cubicBezTo>
                    <a:pt x="339" y="775"/>
                    <a:pt x="338" y="766"/>
                    <a:pt x="340" y="764"/>
                  </a:cubicBezTo>
                  <a:cubicBezTo>
                    <a:pt x="342" y="762"/>
                    <a:pt x="345" y="761"/>
                    <a:pt x="348" y="760"/>
                  </a:cubicBezTo>
                  <a:cubicBezTo>
                    <a:pt x="349" y="760"/>
                    <a:pt x="350" y="759"/>
                    <a:pt x="350" y="758"/>
                  </a:cubicBezTo>
                  <a:cubicBezTo>
                    <a:pt x="350" y="759"/>
                    <a:pt x="352" y="756"/>
                    <a:pt x="352" y="756"/>
                  </a:cubicBezTo>
                  <a:cubicBezTo>
                    <a:pt x="352" y="752"/>
                    <a:pt x="352" y="747"/>
                    <a:pt x="352" y="743"/>
                  </a:cubicBezTo>
                  <a:lnTo>
                    <a:pt x="422" y="751"/>
                  </a:lnTo>
                  <a:cubicBezTo>
                    <a:pt x="422" y="751"/>
                    <a:pt x="435" y="745"/>
                    <a:pt x="436" y="745"/>
                  </a:cubicBezTo>
                  <a:lnTo>
                    <a:pt x="436" y="724"/>
                  </a:lnTo>
                  <a:cubicBezTo>
                    <a:pt x="435" y="724"/>
                    <a:pt x="435" y="721"/>
                    <a:pt x="433" y="722"/>
                  </a:cubicBezTo>
                  <a:cubicBezTo>
                    <a:pt x="432" y="722"/>
                    <a:pt x="353" y="703"/>
                    <a:pt x="352" y="702"/>
                  </a:cubicBezTo>
                  <a:cubicBezTo>
                    <a:pt x="352" y="702"/>
                    <a:pt x="355" y="630"/>
                    <a:pt x="355" y="617"/>
                  </a:cubicBezTo>
                  <a:cubicBezTo>
                    <a:pt x="362" y="619"/>
                    <a:pt x="375" y="613"/>
                    <a:pt x="376" y="622"/>
                  </a:cubicBezTo>
                  <a:cubicBezTo>
                    <a:pt x="377" y="626"/>
                    <a:pt x="397" y="652"/>
                    <a:pt x="400" y="655"/>
                  </a:cubicBezTo>
                  <a:cubicBezTo>
                    <a:pt x="401" y="655"/>
                    <a:pt x="414" y="650"/>
                    <a:pt x="419" y="648"/>
                  </a:cubicBezTo>
                  <a:lnTo>
                    <a:pt x="421" y="650"/>
                  </a:lnTo>
                  <a:cubicBezTo>
                    <a:pt x="422" y="651"/>
                    <a:pt x="424" y="656"/>
                    <a:pt x="425" y="657"/>
                  </a:cubicBezTo>
                  <a:cubicBezTo>
                    <a:pt x="430" y="664"/>
                    <a:pt x="435" y="671"/>
                    <a:pt x="437" y="680"/>
                  </a:cubicBezTo>
                  <a:cubicBezTo>
                    <a:pt x="438" y="684"/>
                    <a:pt x="442" y="687"/>
                    <a:pt x="444" y="691"/>
                  </a:cubicBezTo>
                  <a:cubicBezTo>
                    <a:pt x="450" y="703"/>
                    <a:pt x="445" y="722"/>
                    <a:pt x="448" y="734"/>
                  </a:cubicBezTo>
                  <a:cubicBezTo>
                    <a:pt x="449" y="740"/>
                    <a:pt x="451" y="745"/>
                    <a:pt x="453" y="751"/>
                  </a:cubicBezTo>
                  <a:cubicBezTo>
                    <a:pt x="454" y="752"/>
                    <a:pt x="454" y="754"/>
                    <a:pt x="454" y="755"/>
                  </a:cubicBezTo>
                  <a:cubicBezTo>
                    <a:pt x="455" y="756"/>
                    <a:pt x="458" y="757"/>
                    <a:pt x="459" y="759"/>
                  </a:cubicBezTo>
                  <a:cubicBezTo>
                    <a:pt x="463" y="764"/>
                    <a:pt x="468" y="764"/>
                    <a:pt x="474" y="765"/>
                  </a:cubicBezTo>
                  <a:cubicBezTo>
                    <a:pt x="477" y="767"/>
                    <a:pt x="481" y="768"/>
                    <a:pt x="484" y="767"/>
                  </a:cubicBezTo>
                  <a:cubicBezTo>
                    <a:pt x="485" y="766"/>
                    <a:pt x="493" y="759"/>
                    <a:pt x="494" y="759"/>
                  </a:cubicBezTo>
                  <a:cubicBezTo>
                    <a:pt x="494" y="759"/>
                    <a:pt x="506" y="763"/>
                    <a:pt x="508" y="764"/>
                  </a:cubicBezTo>
                  <a:cubicBezTo>
                    <a:pt x="511" y="764"/>
                    <a:pt x="515" y="765"/>
                    <a:pt x="519" y="765"/>
                  </a:cubicBezTo>
                  <a:cubicBezTo>
                    <a:pt x="543" y="766"/>
                    <a:pt x="562" y="754"/>
                    <a:pt x="581" y="741"/>
                  </a:cubicBezTo>
                  <a:cubicBezTo>
                    <a:pt x="583" y="739"/>
                    <a:pt x="585" y="738"/>
                    <a:pt x="587" y="736"/>
                  </a:cubicBezTo>
                  <a:cubicBezTo>
                    <a:pt x="587" y="735"/>
                    <a:pt x="588" y="734"/>
                    <a:pt x="589" y="733"/>
                  </a:cubicBezTo>
                  <a:cubicBezTo>
                    <a:pt x="589" y="732"/>
                    <a:pt x="591" y="731"/>
                    <a:pt x="591" y="730"/>
                  </a:cubicBezTo>
                  <a:cubicBezTo>
                    <a:pt x="592" y="727"/>
                    <a:pt x="592" y="725"/>
                    <a:pt x="590" y="723"/>
                  </a:cubicBezTo>
                  <a:cubicBezTo>
                    <a:pt x="589" y="721"/>
                    <a:pt x="587" y="717"/>
                    <a:pt x="585" y="716"/>
                  </a:cubicBezTo>
                  <a:cubicBezTo>
                    <a:pt x="577" y="709"/>
                    <a:pt x="558" y="711"/>
                    <a:pt x="548" y="707"/>
                  </a:cubicBezTo>
                  <a:cubicBezTo>
                    <a:pt x="536" y="704"/>
                    <a:pt x="525" y="698"/>
                    <a:pt x="515" y="691"/>
                  </a:cubicBezTo>
                  <a:cubicBezTo>
                    <a:pt x="495" y="677"/>
                    <a:pt x="479" y="657"/>
                    <a:pt x="464" y="639"/>
                  </a:cubicBezTo>
                  <a:cubicBezTo>
                    <a:pt x="460" y="634"/>
                    <a:pt x="455" y="629"/>
                    <a:pt x="452" y="623"/>
                  </a:cubicBezTo>
                  <a:cubicBezTo>
                    <a:pt x="450" y="620"/>
                    <a:pt x="450" y="617"/>
                    <a:pt x="450" y="617"/>
                  </a:cubicBezTo>
                  <a:cubicBezTo>
                    <a:pt x="450" y="617"/>
                    <a:pt x="455" y="609"/>
                    <a:pt x="458" y="603"/>
                  </a:cubicBezTo>
                  <a:cubicBezTo>
                    <a:pt x="461" y="597"/>
                    <a:pt x="464" y="591"/>
                    <a:pt x="466" y="585"/>
                  </a:cubicBezTo>
                  <a:cubicBezTo>
                    <a:pt x="466" y="584"/>
                    <a:pt x="468" y="575"/>
                    <a:pt x="469" y="575"/>
                  </a:cubicBezTo>
                  <a:cubicBezTo>
                    <a:pt x="468" y="574"/>
                    <a:pt x="382" y="468"/>
                    <a:pt x="382" y="468"/>
                  </a:cubicBezTo>
                  <a:cubicBezTo>
                    <a:pt x="382" y="468"/>
                    <a:pt x="386" y="416"/>
                    <a:pt x="387" y="415"/>
                  </a:cubicBezTo>
                  <a:cubicBezTo>
                    <a:pt x="398" y="415"/>
                    <a:pt x="420" y="414"/>
                    <a:pt x="421" y="413"/>
                  </a:cubicBezTo>
                  <a:cubicBezTo>
                    <a:pt x="421" y="413"/>
                    <a:pt x="420" y="383"/>
                    <a:pt x="419" y="380"/>
                  </a:cubicBezTo>
                  <a:lnTo>
                    <a:pt x="370" y="380"/>
                  </a:lnTo>
                  <a:cubicBezTo>
                    <a:pt x="372" y="377"/>
                    <a:pt x="372" y="374"/>
                    <a:pt x="373" y="371"/>
                  </a:cubicBezTo>
                  <a:cubicBezTo>
                    <a:pt x="375" y="369"/>
                    <a:pt x="377" y="366"/>
                    <a:pt x="378" y="363"/>
                  </a:cubicBezTo>
                  <a:cubicBezTo>
                    <a:pt x="378" y="362"/>
                    <a:pt x="377" y="359"/>
                    <a:pt x="377" y="358"/>
                  </a:cubicBezTo>
                  <a:cubicBezTo>
                    <a:pt x="377" y="347"/>
                    <a:pt x="373" y="338"/>
                    <a:pt x="370" y="327"/>
                  </a:cubicBezTo>
                  <a:cubicBezTo>
                    <a:pt x="369" y="323"/>
                    <a:pt x="365" y="317"/>
                    <a:pt x="362" y="315"/>
                  </a:cubicBezTo>
                  <a:cubicBezTo>
                    <a:pt x="360" y="313"/>
                    <a:pt x="357" y="312"/>
                    <a:pt x="356" y="310"/>
                  </a:cubicBezTo>
                  <a:cubicBezTo>
                    <a:pt x="351" y="302"/>
                    <a:pt x="350" y="292"/>
                    <a:pt x="346" y="284"/>
                  </a:cubicBezTo>
                  <a:cubicBezTo>
                    <a:pt x="342" y="276"/>
                    <a:pt x="336" y="268"/>
                    <a:pt x="330" y="262"/>
                  </a:cubicBezTo>
                  <a:cubicBezTo>
                    <a:pt x="328" y="260"/>
                    <a:pt x="327" y="256"/>
                    <a:pt x="325" y="254"/>
                  </a:cubicBezTo>
                  <a:cubicBezTo>
                    <a:pt x="323" y="251"/>
                    <a:pt x="321" y="247"/>
                    <a:pt x="321" y="247"/>
                  </a:cubicBezTo>
                  <a:cubicBezTo>
                    <a:pt x="321" y="247"/>
                    <a:pt x="325" y="186"/>
                    <a:pt x="323" y="186"/>
                  </a:cubicBezTo>
                  <a:lnTo>
                    <a:pt x="291" y="186"/>
                  </a:lnTo>
                  <a:lnTo>
                    <a:pt x="286" y="181"/>
                  </a:lnTo>
                  <a:cubicBezTo>
                    <a:pt x="286" y="180"/>
                    <a:pt x="283" y="179"/>
                    <a:pt x="282" y="178"/>
                  </a:cubicBezTo>
                  <a:cubicBezTo>
                    <a:pt x="280" y="177"/>
                    <a:pt x="279" y="177"/>
                    <a:pt x="277" y="176"/>
                  </a:cubicBezTo>
                  <a:cubicBezTo>
                    <a:pt x="257" y="172"/>
                    <a:pt x="237" y="168"/>
                    <a:pt x="217" y="164"/>
                  </a:cubicBezTo>
                  <a:cubicBezTo>
                    <a:pt x="216" y="164"/>
                    <a:pt x="210" y="161"/>
                    <a:pt x="211" y="159"/>
                  </a:cubicBezTo>
                  <a:cubicBezTo>
                    <a:pt x="211" y="157"/>
                    <a:pt x="210" y="155"/>
                    <a:pt x="211" y="153"/>
                  </a:cubicBezTo>
                  <a:cubicBezTo>
                    <a:pt x="211" y="153"/>
                    <a:pt x="212" y="150"/>
                    <a:pt x="212" y="149"/>
                  </a:cubicBezTo>
                  <a:cubicBezTo>
                    <a:pt x="213" y="148"/>
                    <a:pt x="214" y="146"/>
                    <a:pt x="214" y="145"/>
                  </a:cubicBezTo>
                  <a:cubicBezTo>
                    <a:pt x="215" y="143"/>
                    <a:pt x="216" y="142"/>
                    <a:pt x="218" y="140"/>
                  </a:cubicBezTo>
                  <a:cubicBezTo>
                    <a:pt x="219" y="138"/>
                    <a:pt x="220" y="137"/>
                    <a:pt x="221" y="135"/>
                  </a:cubicBezTo>
                  <a:cubicBezTo>
                    <a:pt x="223" y="133"/>
                    <a:pt x="223" y="131"/>
                    <a:pt x="224" y="129"/>
                  </a:cubicBezTo>
                  <a:cubicBezTo>
                    <a:pt x="228" y="123"/>
                    <a:pt x="231" y="116"/>
                    <a:pt x="232" y="109"/>
                  </a:cubicBezTo>
                  <a:cubicBezTo>
                    <a:pt x="232" y="107"/>
                    <a:pt x="232" y="106"/>
                    <a:pt x="232" y="104"/>
                  </a:cubicBezTo>
                  <a:cubicBezTo>
                    <a:pt x="232" y="102"/>
                    <a:pt x="232" y="100"/>
                    <a:pt x="232" y="98"/>
                  </a:cubicBezTo>
                  <a:cubicBezTo>
                    <a:pt x="232" y="96"/>
                    <a:pt x="238" y="96"/>
                    <a:pt x="239" y="95"/>
                  </a:cubicBezTo>
                  <a:cubicBezTo>
                    <a:pt x="240" y="92"/>
                    <a:pt x="239" y="88"/>
                    <a:pt x="239" y="85"/>
                  </a:cubicBezTo>
                  <a:cubicBezTo>
                    <a:pt x="239" y="82"/>
                    <a:pt x="239" y="79"/>
                    <a:pt x="238" y="76"/>
                  </a:cubicBezTo>
                  <a:cubicBezTo>
                    <a:pt x="237" y="75"/>
                    <a:pt x="237" y="73"/>
                    <a:pt x="235" y="74"/>
                  </a:cubicBezTo>
                  <a:cubicBezTo>
                    <a:pt x="230" y="64"/>
                    <a:pt x="240" y="63"/>
                    <a:pt x="242" y="57"/>
                  </a:cubicBezTo>
                  <a:cubicBezTo>
                    <a:pt x="242" y="55"/>
                    <a:pt x="244" y="55"/>
                    <a:pt x="244" y="52"/>
                  </a:cubicBezTo>
                  <a:cubicBezTo>
                    <a:pt x="245" y="51"/>
                    <a:pt x="244" y="48"/>
                    <a:pt x="244" y="46"/>
                  </a:cubicBezTo>
                  <a:cubicBezTo>
                    <a:pt x="244" y="43"/>
                    <a:pt x="244" y="39"/>
                    <a:pt x="244" y="36"/>
                  </a:cubicBezTo>
                  <a:cubicBezTo>
                    <a:pt x="244" y="34"/>
                    <a:pt x="243" y="32"/>
                    <a:pt x="242" y="31"/>
                  </a:cubicBezTo>
                  <a:cubicBezTo>
                    <a:pt x="240" y="28"/>
                    <a:pt x="233" y="23"/>
                    <a:pt x="234" y="18"/>
                  </a:cubicBezTo>
                  <a:cubicBezTo>
                    <a:pt x="232" y="18"/>
                    <a:pt x="232" y="17"/>
                    <a:pt x="231" y="16"/>
                  </a:cubicBezTo>
                  <a:cubicBezTo>
                    <a:pt x="231" y="15"/>
                    <a:pt x="228" y="13"/>
                    <a:pt x="228" y="13"/>
                  </a:cubicBezTo>
                  <a:cubicBezTo>
                    <a:pt x="227" y="10"/>
                    <a:pt x="220" y="11"/>
                    <a:pt x="218" y="11"/>
                  </a:cubicBezTo>
                  <a:cubicBezTo>
                    <a:pt x="214" y="9"/>
                    <a:pt x="212" y="6"/>
                    <a:pt x="209" y="4"/>
                  </a:cubicBezTo>
                  <a:cubicBezTo>
                    <a:pt x="207" y="3"/>
                    <a:pt x="205" y="1"/>
                    <a:pt x="203" y="1"/>
                  </a:cubicBezTo>
                  <a:cubicBezTo>
                    <a:pt x="203" y="1"/>
                    <a:pt x="202" y="1"/>
                    <a:pt x="202" y="0"/>
                  </a:cubicBezTo>
                  <a:lnTo>
                    <a:pt x="183" y="0"/>
                  </a:lnTo>
                  <a:cubicBezTo>
                    <a:pt x="178" y="2"/>
                    <a:pt x="172" y="4"/>
                    <a:pt x="167" y="6"/>
                  </a:cubicBezTo>
                  <a:cubicBezTo>
                    <a:pt x="165" y="7"/>
                    <a:pt x="164" y="9"/>
                    <a:pt x="163" y="11"/>
                  </a:cubicBezTo>
                  <a:close/>
                  <a:moveTo>
                    <a:pt x="227" y="645"/>
                  </a:moveTo>
                  <a:cubicBezTo>
                    <a:pt x="233" y="645"/>
                    <a:pt x="253" y="645"/>
                    <a:pt x="253" y="645"/>
                  </a:cubicBezTo>
                  <a:lnTo>
                    <a:pt x="258" y="620"/>
                  </a:lnTo>
                  <a:lnTo>
                    <a:pt x="269" y="619"/>
                  </a:lnTo>
                  <a:lnTo>
                    <a:pt x="272" y="665"/>
                  </a:lnTo>
                  <a:lnTo>
                    <a:pt x="237" y="678"/>
                  </a:lnTo>
                  <a:lnTo>
                    <a:pt x="235" y="661"/>
                  </a:lnTo>
                  <a:lnTo>
                    <a:pt x="227" y="661"/>
                  </a:lnTo>
                  <a:lnTo>
                    <a:pt x="227" y="645"/>
                  </a:lnTo>
                  <a:close/>
                  <a:moveTo>
                    <a:pt x="234" y="80"/>
                  </a:moveTo>
                  <a:lnTo>
                    <a:pt x="234" y="90"/>
                  </a:lnTo>
                  <a:lnTo>
                    <a:pt x="231" y="90"/>
                  </a:lnTo>
                  <a:lnTo>
                    <a:pt x="231" y="83"/>
                  </a:lnTo>
                  <a:cubicBezTo>
                    <a:pt x="231" y="80"/>
                    <a:pt x="230" y="79"/>
                    <a:pt x="234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9069388" y="4899025"/>
              <a:ext cx="766763" cy="330200"/>
            </a:xfrm>
            <a:custGeom>
              <a:avLst/>
              <a:gdLst>
                <a:gd name="T0" fmla="*/ 1136 w 2101"/>
                <a:gd name="T1" fmla="*/ 435 h 902"/>
                <a:gd name="T2" fmla="*/ 878 w 2101"/>
                <a:gd name="T3" fmla="*/ 735 h 902"/>
                <a:gd name="T4" fmla="*/ 1348 w 2101"/>
                <a:gd name="T5" fmla="*/ 426 h 902"/>
                <a:gd name="T6" fmla="*/ 1907 w 2101"/>
                <a:gd name="T7" fmla="*/ 736 h 902"/>
                <a:gd name="T8" fmla="*/ 1628 w 2101"/>
                <a:gd name="T9" fmla="*/ 522 h 902"/>
                <a:gd name="T10" fmla="*/ 204 w 2101"/>
                <a:gd name="T11" fmla="*/ 738 h 902"/>
                <a:gd name="T12" fmla="*/ 351 w 2101"/>
                <a:gd name="T13" fmla="*/ 549 h 902"/>
                <a:gd name="T14" fmla="*/ 801 w 2101"/>
                <a:gd name="T15" fmla="*/ 735 h 902"/>
                <a:gd name="T16" fmla="*/ 0 w 2101"/>
                <a:gd name="T17" fmla="*/ 278 h 902"/>
                <a:gd name="T18" fmla="*/ 337 w 2101"/>
                <a:gd name="T19" fmla="*/ 607 h 902"/>
                <a:gd name="T20" fmla="*/ 1348 w 2101"/>
                <a:gd name="T21" fmla="*/ 686 h 902"/>
                <a:gd name="T22" fmla="*/ 1334 w 2101"/>
                <a:gd name="T23" fmla="*/ 157 h 902"/>
                <a:gd name="T24" fmla="*/ 1383 w 2101"/>
                <a:gd name="T25" fmla="*/ 79 h 902"/>
                <a:gd name="T26" fmla="*/ 1128 w 2101"/>
                <a:gd name="T27" fmla="*/ 101 h 902"/>
                <a:gd name="T28" fmla="*/ 1128 w 2101"/>
                <a:gd name="T29" fmla="*/ 101 h 902"/>
                <a:gd name="T30" fmla="*/ 1116 w 2101"/>
                <a:gd name="T31" fmla="*/ 56 h 902"/>
                <a:gd name="T32" fmla="*/ 1253 w 2101"/>
                <a:gd name="T33" fmla="*/ 80 h 902"/>
                <a:gd name="T34" fmla="*/ 1225 w 2101"/>
                <a:gd name="T35" fmla="*/ 180 h 902"/>
                <a:gd name="T36" fmla="*/ 984 w 2101"/>
                <a:gd name="T37" fmla="*/ 157 h 902"/>
                <a:gd name="T38" fmla="*/ 1064 w 2101"/>
                <a:gd name="T39" fmla="*/ 212 h 902"/>
                <a:gd name="T40" fmla="*/ 967 w 2101"/>
                <a:gd name="T41" fmla="*/ 131 h 902"/>
                <a:gd name="T42" fmla="*/ 505 w 2101"/>
                <a:gd name="T43" fmla="*/ 181 h 902"/>
                <a:gd name="T44" fmla="*/ 492 w 2101"/>
                <a:gd name="T45" fmla="*/ 112 h 902"/>
                <a:gd name="T46" fmla="*/ 497 w 2101"/>
                <a:gd name="T47" fmla="*/ 32 h 902"/>
                <a:gd name="T48" fmla="*/ 547 w 2101"/>
                <a:gd name="T49" fmla="*/ 12 h 902"/>
                <a:gd name="T50" fmla="*/ 563 w 2101"/>
                <a:gd name="T51" fmla="*/ 112 h 902"/>
                <a:gd name="T52" fmla="*/ 563 w 2101"/>
                <a:gd name="T53" fmla="*/ 225 h 902"/>
                <a:gd name="T54" fmla="*/ 492 w 2101"/>
                <a:gd name="T55" fmla="*/ 201 h 902"/>
                <a:gd name="T56" fmla="*/ 614 w 2101"/>
                <a:gd name="T57" fmla="*/ 194 h 902"/>
                <a:gd name="T58" fmla="*/ 622 w 2101"/>
                <a:gd name="T59" fmla="*/ 176 h 902"/>
                <a:gd name="T60" fmla="*/ 573 w 2101"/>
                <a:gd name="T61" fmla="*/ 112 h 902"/>
                <a:gd name="T62" fmla="*/ 573 w 2101"/>
                <a:gd name="T63" fmla="*/ 54 h 902"/>
                <a:gd name="T64" fmla="*/ 643 w 2101"/>
                <a:gd name="T65" fmla="*/ 33 h 902"/>
                <a:gd name="T66" fmla="*/ 655 w 2101"/>
                <a:gd name="T67" fmla="*/ 192 h 902"/>
                <a:gd name="T68" fmla="*/ 628 w 2101"/>
                <a:gd name="T69" fmla="*/ 190 h 902"/>
                <a:gd name="T70" fmla="*/ 573 w 2101"/>
                <a:gd name="T71" fmla="*/ 236 h 902"/>
                <a:gd name="T72" fmla="*/ 797 w 2101"/>
                <a:gd name="T73" fmla="*/ 91 h 902"/>
                <a:gd name="T74" fmla="*/ 792 w 2101"/>
                <a:gd name="T75" fmla="*/ 56 h 902"/>
                <a:gd name="T76" fmla="*/ 719 w 2101"/>
                <a:gd name="T77" fmla="*/ 56 h 902"/>
                <a:gd name="T78" fmla="*/ 843 w 2101"/>
                <a:gd name="T79" fmla="*/ 174 h 902"/>
                <a:gd name="T80" fmla="*/ 884 w 2101"/>
                <a:gd name="T81" fmla="*/ 54 h 902"/>
                <a:gd name="T82" fmla="*/ 864 w 2101"/>
                <a:gd name="T83" fmla="*/ 106 h 902"/>
                <a:gd name="T84" fmla="*/ 1910 w 2101"/>
                <a:gd name="T85" fmla="*/ 125 h 902"/>
                <a:gd name="T86" fmla="*/ 1912 w 2101"/>
                <a:gd name="T87" fmla="*/ 76 h 902"/>
                <a:gd name="T88" fmla="*/ 1965 w 2101"/>
                <a:gd name="T89" fmla="*/ 144 h 902"/>
                <a:gd name="T90" fmla="*/ 1873 w 2101"/>
                <a:gd name="T91" fmla="*/ 58 h 902"/>
                <a:gd name="T92" fmla="*/ 1819 w 2101"/>
                <a:gd name="T93" fmla="*/ 80 h 902"/>
                <a:gd name="T94" fmla="*/ 1791 w 2101"/>
                <a:gd name="T95" fmla="*/ 180 h 902"/>
                <a:gd name="T96" fmla="*/ 2040 w 2101"/>
                <a:gd name="T97" fmla="*/ 182 h 902"/>
                <a:gd name="T98" fmla="*/ 1573 w 2101"/>
                <a:gd name="T99" fmla="*/ 120 h 902"/>
                <a:gd name="T100" fmla="*/ 1627 w 2101"/>
                <a:gd name="T101" fmla="*/ 139 h 902"/>
                <a:gd name="T102" fmla="*/ 1565 w 2101"/>
                <a:gd name="T103" fmla="*/ 181 h 902"/>
                <a:gd name="T104" fmla="*/ 1673 w 2101"/>
                <a:gd name="T105" fmla="*/ 118 h 902"/>
                <a:gd name="T106" fmla="*/ 1709 w 2101"/>
                <a:gd name="T107" fmla="*/ 182 h 902"/>
                <a:gd name="T108" fmla="*/ 1506 w 2101"/>
                <a:gd name="T109" fmla="*/ 180 h 902"/>
                <a:gd name="T110" fmla="*/ 1402 w 2101"/>
                <a:gd name="T111" fmla="*/ 18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1" h="902">
                  <a:moveTo>
                    <a:pt x="878" y="435"/>
                  </a:moveTo>
                  <a:lnTo>
                    <a:pt x="951" y="435"/>
                  </a:lnTo>
                  <a:lnTo>
                    <a:pt x="951" y="548"/>
                  </a:lnTo>
                  <a:lnTo>
                    <a:pt x="1063" y="548"/>
                  </a:lnTo>
                  <a:lnTo>
                    <a:pt x="1063" y="435"/>
                  </a:lnTo>
                  <a:lnTo>
                    <a:pt x="1136" y="435"/>
                  </a:lnTo>
                  <a:lnTo>
                    <a:pt x="1136" y="735"/>
                  </a:lnTo>
                  <a:lnTo>
                    <a:pt x="1063" y="735"/>
                  </a:lnTo>
                  <a:lnTo>
                    <a:pt x="1063" y="606"/>
                  </a:lnTo>
                  <a:lnTo>
                    <a:pt x="951" y="606"/>
                  </a:lnTo>
                  <a:lnTo>
                    <a:pt x="951" y="735"/>
                  </a:lnTo>
                  <a:lnTo>
                    <a:pt x="878" y="735"/>
                  </a:lnTo>
                  <a:lnTo>
                    <a:pt x="878" y="435"/>
                  </a:lnTo>
                  <a:close/>
                  <a:moveTo>
                    <a:pt x="1348" y="426"/>
                  </a:moveTo>
                  <a:cubicBezTo>
                    <a:pt x="1454" y="426"/>
                    <a:pt x="1504" y="494"/>
                    <a:pt x="1504" y="585"/>
                  </a:cubicBezTo>
                  <a:cubicBezTo>
                    <a:pt x="1504" y="676"/>
                    <a:pt x="1454" y="744"/>
                    <a:pt x="1348" y="744"/>
                  </a:cubicBezTo>
                  <a:cubicBezTo>
                    <a:pt x="1226" y="744"/>
                    <a:pt x="1191" y="655"/>
                    <a:pt x="1191" y="585"/>
                  </a:cubicBezTo>
                  <a:cubicBezTo>
                    <a:pt x="1191" y="515"/>
                    <a:pt x="1226" y="426"/>
                    <a:pt x="1348" y="426"/>
                  </a:cubicBezTo>
                  <a:close/>
                  <a:moveTo>
                    <a:pt x="1554" y="436"/>
                  </a:moveTo>
                  <a:lnTo>
                    <a:pt x="1657" y="436"/>
                  </a:lnTo>
                  <a:lnTo>
                    <a:pt x="1731" y="642"/>
                  </a:lnTo>
                  <a:lnTo>
                    <a:pt x="1804" y="436"/>
                  </a:lnTo>
                  <a:lnTo>
                    <a:pt x="1907" y="436"/>
                  </a:lnTo>
                  <a:lnTo>
                    <a:pt x="1907" y="736"/>
                  </a:lnTo>
                  <a:lnTo>
                    <a:pt x="1834" y="736"/>
                  </a:lnTo>
                  <a:lnTo>
                    <a:pt x="1834" y="522"/>
                  </a:lnTo>
                  <a:lnTo>
                    <a:pt x="1833" y="522"/>
                  </a:lnTo>
                  <a:lnTo>
                    <a:pt x="1756" y="736"/>
                  </a:lnTo>
                  <a:lnTo>
                    <a:pt x="1706" y="736"/>
                  </a:lnTo>
                  <a:lnTo>
                    <a:pt x="1628" y="522"/>
                  </a:lnTo>
                  <a:lnTo>
                    <a:pt x="1627" y="522"/>
                  </a:lnTo>
                  <a:lnTo>
                    <a:pt x="1627" y="736"/>
                  </a:lnTo>
                  <a:lnTo>
                    <a:pt x="1554" y="736"/>
                  </a:lnTo>
                  <a:lnTo>
                    <a:pt x="1554" y="436"/>
                  </a:lnTo>
                  <a:close/>
                  <a:moveTo>
                    <a:pt x="351" y="738"/>
                  </a:moveTo>
                  <a:lnTo>
                    <a:pt x="204" y="738"/>
                  </a:lnTo>
                  <a:lnTo>
                    <a:pt x="204" y="437"/>
                  </a:lnTo>
                  <a:lnTo>
                    <a:pt x="444" y="437"/>
                  </a:lnTo>
                  <a:lnTo>
                    <a:pt x="444" y="496"/>
                  </a:lnTo>
                  <a:lnTo>
                    <a:pt x="277" y="496"/>
                  </a:lnTo>
                  <a:lnTo>
                    <a:pt x="277" y="549"/>
                  </a:lnTo>
                  <a:lnTo>
                    <a:pt x="351" y="549"/>
                  </a:lnTo>
                  <a:cubicBezTo>
                    <a:pt x="377" y="549"/>
                    <a:pt x="469" y="551"/>
                    <a:pt x="469" y="647"/>
                  </a:cubicBezTo>
                  <a:cubicBezTo>
                    <a:pt x="469" y="708"/>
                    <a:pt x="423" y="738"/>
                    <a:pt x="351" y="738"/>
                  </a:cubicBezTo>
                  <a:close/>
                  <a:moveTo>
                    <a:pt x="605" y="628"/>
                  </a:moveTo>
                  <a:lnTo>
                    <a:pt x="728" y="434"/>
                  </a:lnTo>
                  <a:lnTo>
                    <a:pt x="801" y="434"/>
                  </a:lnTo>
                  <a:lnTo>
                    <a:pt x="801" y="735"/>
                  </a:lnTo>
                  <a:lnTo>
                    <a:pt x="728" y="735"/>
                  </a:lnTo>
                  <a:lnTo>
                    <a:pt x="728" y="538"/>
                  </a:lnTo>
                  <a:lnTo>
                    <a:pt x="605" y="735"/>
                  </a:lnTo>
                  <a:lnTo>
                    <a:pt x="532" y="735"/>
                  </a:lnTo>
                  <a:lnTo>
                    <a:pt x="532" y="278"/>
                  </a:lnTo>
                  <a:lnTo>
                    <a:pt x="0" y="278"/>
                  </a:lnTo>
                  <a:lnTo>
                    <a:pt x="0" y="902"/>
                  </a:lnTo>
                  <a:lnTo>
                    <a:pt x="2098" y="902"/>
                  </a:lnTo>
                  <a:lnTo>
                    <a:pt x="2098" y="278"/>
                  </a:lnTo>
                  <a:lnTo>
                    <a:pt x="605" y="278"/>
                  </a:lnTo>
                  <a:lnTo>
                    <a:pt x="605" y="628"/>
                  </a:lnTo>
                  <a:close/>
                  <a:moveTo>
                    <a:pt x="337" y="607"/>
                  </a:moveTo>
                  <a:lnTo>
                    <a:pt x="277" y="607"/>
                  </a:lnTo>
                  <a:lnTo>
                    <a:pt x="277" y="679"/>
                  </a:lnTo>
                  <a:lnTo>
                    <a:pt x="336" y="679"/>
                  </a:lnTo>
                  <a:cubicBezTo>
                    <a:pt x="364" y="679"/>
                    <a:pt x="390" y="674"/>
                    <a:pt x="390" y="645"/>
                  </a:cubicBezTo>
                  <a:cubicBezTo>
                    <a:pt x="390" y="609"/>
                    <a:pt x="355" y="607"/>
                    <a:pt x="337" y="607"/>
                  </a:cubicBezTo>
                  <a:close/>
                  <a:moveTo>
                    <a:pt x="1348" y="686"/>
                  </a:moveTo>
                  <a:cubicBezTo>
                    <a:pt x="1422" y="686"/>
                    <a:pt x="1426" y="610"/>
                    <a:pt x="1426" y="585"/>
                  </a:cubicBezTo>
                  <a:cubicBezTo>
                    <a:pt x="1426" y="558"/>
                    <a:pt x="1422" y="485"/>
                    <a:pt x="1348" y="485"/>
                  </a:cubicBezTo>
                  <a:cubicBezTo>
                    <a:pt x="1308" y="485"/>
                    <a:pt x="1271" y="506"/>
                    <a:pt x="1271" y="585"/>
                  </a:cubicBezTo>
                  <a:cubicBezTo>
                    <a:pt x="1271" y="664"/>
                    <a:pt x="1308" y="686"/>
                    <a:pt x="1348" y="686"/>
                  </a:cubicBezTo>
                  <a:close/>
                  <a:moveTo>
                    <a:pt x="1385" y="157"/>
                  </a:moveTo>
                  <a:lnTo>
                    <a:pt x="1334" y="157"/>
                  </a:lnTo>
                  <a:lnTo>
                    <a:pt x="1334" y="128"/>
                  </a:lnTo>
                  <a:lnTo>
                    <a:pt x="1380" y="128"/>
                  </a:lnTo>
                  <a:lnTo>
                    <a:pt x="1380" y="105"/>
                  </a:lnTo>
                  <a:lnTo>
                    <a:pt x="1334" y="105"/>
                  </a:lnTo>
                  <a:lnTo>
                    <a:pt x="1334" y="79"/>
                  </a:lnTo>
                  <a:lnTo>
                    <a:pt x="1383" y="79"/>
                  </a:lnTo>
                  <a:lnTo>
                    <a:pt x="1383" y="56"/>
                  </a:lnTo>
                  <a:lnTo>
                    <a:pt x="1306" y="56"/>
                  </a:lnTo>
                  <a:lnTo>
                    <a:pt x="1306" y="180"/>
                  </a:lnTo>
                  <a:lnTo>
                    <a:pt x="1385" y="180"/>
                  </a:lnTo>
                  <a:lnTo>
                    <a:pt x="1385" y="157"/>
                  </a:lnTo>
                  <a:close/>
                  <a:moveTo>
                    <a:pt x="1128" y="101"/>
                  </a:moveTo>
                  <a:cubicBezTo>
                    <a:pt x="1130" y="94"/>
                    <a:pt x="1132" y="85"/>
                    <a:pt x="1133" y="77"/>
                  </a:cubicBezTo>
                  <a:lnTo>
                    <a:pt x="1134" y="77"/>
                  </a:lnTo>
                  <a:cubicBezTo>
                    <a:pt x="1136" y="85"/>
                    <a:pt x="1138" y="94"/>
                    <a:pt x="1140" y="101"/>
                  </a:cubicBezTo>
                  <a:lnTo>
                    <a:pt x="1148" y="127"/>
                  </a:lnTo>
                  <a:lnTo>
                    <a:pt x="1120" y="127"/>
                  </a:lnTo>
                  <a:lnTo>
                    <a:pt x="1128" y="101"/>
                  </a:lnTo>
                  <a:close/>
                  <a:moveTo>
                    <a:pt x="1116" y="148"/>
                  </a:moveTo>
                  <a:lnTo>
                    <a:pt x="1152" y="148"/>
                  </a:lnTo>
                  <a:lnTo>
                    <a:pt x="1161" y="180"/>
                  </a:lnTo>
                  <a:lnTo>
                    <a:pt x="1192" y="180"/>
                  </a:lnTo>
                  <a:lnTo>
                    <a:pt x="1153" y="56"/>
                  </a:lnTo>
                  <a:lnTo>
                    <a:pt x="1116" y="56"/>
                  </a:lnTo>
                  <a:lnTo>
                    <a:pt x="1079" y="180"/>
                  </a:lnTo>
                  <a:lnTo>
                    <a:pt x="1108" y="180"/>
                  </a:lnTo>
                  <a:lnTo>
                    <a:pt x="1116" y="148"/>
                  </a:lnTo>
                  <a:close/>
                  <a:moveTo>
                    <a:pt x="1225" y="180"/>
                  </a:moveTo>
                  <a:lnTo>
                    <a:pt x="1253" y="180"/>
                  </a:lnTo>
                  <a:lnTo>
                    <a:pt x="1253" y="80"/>
                  </a:lnTo>
                  <a:lnTo>
                    <a:pt x="1287" y="80"/>
                  </a:lnTo>
                  <a:lnTo>
                    <a:pt x="1287" y="56"/>
                  </a:lnTo>
                  <a:lnTo>
                    <a:pt x="1191" y="56"/>
                  </a:lnTo>
                  <a:lnTo>
                    <a:pt x="1191" y="80"/>
                  </a:lnTo>
                  <a:lnTo>
                    <a:pt x="1225" y="80"/>
                  </a:lnTo>
                  <a:lnTo>
                    <a:pt x="1225" y="180"/>
                  </a:lnTo>
                  <a:close/>
                  <a:moveTo>
                    <a:pt x="993" y="136"/>
                  </a:moveTo>
                  <a:cubicBezTo>
                    <a:pt x="996" y="124"/>
                    <a:pt x="998" y="110"/>
                    <a:pt x="998" y="96"/>
                  </a:cubicBezTo>
                  <a:lnTo>
                    <a:pt x="998" y="79"/>
                  </a:lnTo>
                  <a:lnTo>
                    <a:pt x="1025" y="79"/>
                  </a:lnTo>
                  <a:lnTo>
                    <a:pt x="1025" y="157"/>
                  </a:lnTo>
                  <a:lnTo>
                    <a:pt x="984" y="157"/>
                  </a:lnTo>
                  <a:cubicBezTo>
                    <a:pt x="987" y="151"/>
                    <a:pt x="990" y="144"/>
                    <a:pt x="993" y="136"/>
                  </a:cubicBezTo>
                  <a:close/>
                  <a:moveTo>
                    <a:pt x="968" y="212"/>
                  </a:moveTo>
                  <a:lnTo>
                    <a:pt x="969" y="180"/>
                  </a:lnTo>
                  <a:lnTo>
                    <a:pt x="1041" y="180"/>
                  </a:lnTo>
                  <a:lnTo>
                    <a:pt x="1043" y="212"/>
                  </a:lnTo>
                  <a:lnTo>
                    <a:pt x="1064" y="212"/>
                  </a:lnTo>
                  <a:lnTo>
                    <a:pt x="1066" y="159"/>
                  </a:lnTo>
                  <a:lnTo>
                    <a:pt x="1053" y="158"/>
                  </a:lnTo>
                  <a:lnTo>
                    <a:pt x="1053" y="56"/>
                  </a:lnTo>
                  <a:lnTo>
                    <a:pt x="972" y="56"/>
                  </a:lnTo>
                  <a:lnTo>
                    <a:pt x="972" y="89"/>
                  </a:lnTo>
                  <a:cubicBezTo>
                    <a:pt x="972" y="104"/>
                    <a:pt x="971" y="118"/>
                    <a:pt x="967" y="131"/>
                  </a:cubicBezTo>
                  <a:cubicBezTo>
                    <a:pt x="964" y="140"/>
                    <a:pt x="960" y="149"/>
                    <a:pt x="955" y="158"/>
                  </a:cubicBezTo>
                  <a:lnTo>
                    <a:pt x="945" y="159"/>
                  </a:lnTo>
                  <a:lnTo>
                    <a:pt x="946" y="212"/>
                  </a:lnTo>
                  <a:lnTo>
                    <a:pt x="968" y="212"/>
                  </a:lnTo>
                  <a:close/>
                  <a:moveTo>
                    <a:pt x="492" y="122"/>
                  </a:moveTo>
                  <a:cubicBezTo>
                    <a:pt x="493" y="144"/>
                    <a:pt x="498" y="164"/>
                    <a:pt x="505" y="181"/>
                  </a:cubicBezTo>
                  <a:cubicBezTo>
                    <a:pt x="495" y="186"/>
                    <a:pt x="488" y="191"/>
                    <a:pt x="484" y="193"/>
                  </a:cubicBezTo>
                  <a:cubicBezTo>
                    <a:pt x="464" y="175"/>
                    <a:pt x="451" y="150"/>
                    <a:pt x="450" y="122"/>
                  </a:cubicBezTo>
                  <a:lnTo>
                    <a:pt x="492" y="122"/>
                  </a:lnTo>
                  <a:close/>
                  <a:moveTo>
                    <a:pt x="488" y="39"/>
                  </a:moveTo>
                  <a:cubicBezTo>
                    <a:pt x="493" y="42"/>
                    <a:pt x="500" y="46"/>
                    <a:pt x="508" y="50"/>
                  </a:cubicBezTo>
                  <a:cubicBezTo>
                    <a:pt x="500" y="67"/>
                    <a:pt x="493" y="88"/>
                    <a:pt x="492" y="112"/>
                  </a:cubicBezTo>
                  <a:lnTo>
                    <a:pt x="450" y="112"/>
                  </a:lnTo>
                  <a:cubicBezTo>
                    <a:pt x="452" y="83"/>
                    <a:pt x="466" y="57"/>
                    <a:pt x="488" y="39"/>
                  </a:cubicBezTo>
                  <a:close/>
                  <a:moveTo>
                    <a:pt x="529" y="16"/>
                  </a:moveTo>
                  <a:cubicBezTo>
                    <a:pt x="524" y="22"/>
                    <a:pt x="519" y="31"/>
                    <a:pt x="513" y="41"/>
                  </a:cubicBezTo>
                  <a:cubicBezTo>
                    <a:pt x="512" y="40"/>
                    <a:pt x="511" y="40"/>
                    <a:pt x="511" y="40"/>
                  </a:cubicBezTo>
                  <a:cubicBezTo>
                    <a:pt x="505" y="37"/>
                    <a:pt x="501" y="34"/>
                    <a:pt x="497" y="32"/>
                  </a:cubicBezTo>
                  <a:cubicBezTo>
                    <a:pt x="507" y="25"/>
                    <a:pt x="518" y="20"/>
                    <a:pt x="529" y="16"/>
                  </a:cubicBezTo>
                  <a:close/>
                  <a:moveTo>
                    <a:pt x="563" y="10"/>
                  </a:moveTo>
                  <a:lnTo>
                    <a:pt x="563" y="53"/>
                  </a:lnTo>
                  <a:cubicBezTo>
                    <a:pt x="548" y="53"/>
                    <a:pt x="534" y="49"/>
                    <a:pt x="523" y="45"/>
                  </a:cubicBezTo>
                  <a:cubicBezTo>
                    <a:pt x="524" y="43"/>
                    <a:pt x="525" y="42"/>
                    <a:pt x="526" y="40"/>
                  </a:cubicBezTo>
                  <a:cubicBezTo>
                    <a:pt x="535" y="25"/>
                    <a:pt x="545" y="15"/>
                    <a:pt x="547" y="12"/>
                  </a:cubicBezTo>
                  <a:cubicBezTo>
                    <a:pt x="553" y="11"/>
                    <a:pt x="558" y="10"/>
                    <a:pt x="563" y="10"/>
                  </a:cubicBezTo>
                  <a:close/>
                  <a:moveTo>
                    <a:pt x="563" y="112"/>
                  </a:moveTo>
                  <a:lnTo>
                    <a:pt x="503" y="112"/>
                  </a:lnTo>
                  <a:cubicBezTo>
                    <a:pt x="504" y="90"/>
                    <a:pt x="510" y="71"/>
                    <a:pt x="518" y="55"/>
                  </a:cubicBezTo>
                  <a:cubicBezTo>
                    <a:pt x="530" y="60"/>
                    <a:pt x="546" y="63"/>
                    <a:pt x="563" y="64"/>
                  </a:cubicBezTo>
                  <a:lnTo>
                    <a:pt x="563" y="112"/>
                  </a:lnTo>
                  <a:close/>
                  <a:moveTo>
                    <a:pt x="563" y="166"/>
                  </a:moveTo>
                  <a:cubicBezTo>
                    <a:pt x="544" y="166"/>
                    <a:pt x="528" y="171"/>
                    <a:pt x="515" y="176"/>
                  </a:cubicBezTo>
                  <a:cubicBezTo>
                    <a:pt x="509" y="161"/>
                    <a:pt x="504" y="143"/>
                    <a:pt x="503" y="122"/>
                  </a:cubicBezTo>
                  <a:lnTo>
                    <a:pt x="563" y="122"/>
                  </a:lnTo>
                  <a:lnTo>
                    <a:pt x="563" y="166"/>
                  </a:lnTo>
                  <a:close/>
                  <a:moveTo>
                    <a:pt x="563" y="225"/>
                  </a:moveTo>
                  <a:cubicBezTo>
                    <a:pt x="556" y="225"/>
                    <a:pt x="549" y="224"/>
                    <a:pt x="542" y="223"/>
                  </a:cubicBezTo>
                  <a:cubicBezTo>
                    <a:pt x="539" y="219"/>
                    <a:pt x="531" y="209"/>
                    <a:pt x="523" y="194"/>
                  </a:cubicBezTo>
                  <a:cubicBezTo>
                    <a:pt x="522" y="192"/>
                    <a:pt x="520" y="189"/>
                    <a:pt x="519" y="186"/>
                  </a:cubicBezTo>
                  <a:cubicBezTo>
                    <a:pt x="531" y="181"/>
                    <a:pt x="546" y="177"/>
                    <a:pt x="563" y="176"/>
                  </a:cubicBezTo>
                  <a:lnTo>
                    <a:pt x="563" y="225"/>
                  </a:lnTo>
                  <a:close/>
                  <a:moveTo>
                    <a:pt x="492" y="201"/>
                  </a:moveTo>
                  <a:cubicBezTo>
                    <a:pt x="496" y="198"/>
                    <a:pt x="502" y="194"/>
                    <a:pt x="509" y="191"/>
                  </a:cubicBezTo>
                  <a:cubicBezTo>
                    <a:pt x="515" y="202"/>
                    <a:pt x="520" y="211"/>
                    <a:pt x="525" y="218"/>
                  </a:cubicBezTo>
                  <a:cubicBezTo>
                    <a:pt x="513" y="214"/>
                    <a:pt x="502" y="208"/>
                    <a:pt x="492" y="201"/>
                  </a:cubicBezTo>
                  <a:close/>
                  <a:moveTo>
                    <a:pt x="573" y="176"/>
                  </a:moveTo>
                  <a:cubicBezTo>
                    <a:pt x="591" y="177"/>
                    <a:pt x="606" y="181"/>
                    <a:pt x="618" y="186"/>
                  </a:cubicBezTo>
                  <a:cubicBezTo>
                    <a:pt x="617" y="189"/>
                    <a:pt x="615" y="191"/>
                    <a:pt x="614" y="194"/>
                  </a:cubicBezTo>
                  <a:cubicBezTo>
                    <a:pt x="605" y="210"/>
                    <a:pt x="597" y="220"/>
                    <a:pt x="594" y="223"/>
                  </a:cubicBezTo>
                  <a:cubicBezTo>
                    <a:pt x="588" y="224"/>
                    <a:pt x="580" y="225"/>
                    <a:pt x="573" y="225"/>
                  </a:cubicBezTo>
                  <a:lnTo>
                    <a:pt x="573" y="176"/>
                  </a:lnTo>
                  <a:close/>
                  <a:moveTo>
                    <a:pt x="573" y="122"/>
                  </a:moveTo>
                  <a:lnTo>
                    <a:pt x="634" y="122"/>
                  </a:lnTo>
                  <a:cubicBezTo>
                    <a:pt x="633" y="142"/>
                    <a:pt x="628" y="161"/>
                    <a:pt x="622" y="176"/>
                  </a:cubicBezTo>
                  <a:cubicBezTo>
                    <a:pt x="609" y="171"/>
                    <a:pt x="592" y="167"/>
                    <a:pt x="573" y="166"/>
                  </a:cubicBezTo>
                  <a:lnTo>
                    <a:pt x="573" y="122"/>
                  </a:lnTo>
                  <a:close/>
                  <a:moveTo>
                    <a:pt x="573" y="64"/>
                  </a:moveTo>
                  <a:cubicBezTo>
                    <a:pt x="591" y="64"/>
                    <a:pt x="607" y="60"/>
                    <a:pt x="620" y="56"/>
                  </a:cubicBezTo>
                  <a:cubicBezTo>
                    <a:pt x="627" y="71"/>
                    <a:pt x="633" y="91"/>
                    <a:pt x="634" y="112"/>
                  </a:cubicBezTo>
                  <a:lnTo>
                    <a:pt x="573" y="112"/>
                  </a:lnTo>
                  <a:lnTo>
                    <a:pt x="573" y="64"/>
                  </a:lnTo>
                  <a:close/>
                  <a:moveTo>
                    <a:pt x="573" y="10"/>
                  </a:moveTo>
                  <a:cubicBezTo>
                    <a:pt x="579" y="10"/>
                    <a:pt x="584" y="11"/>
                    <a:pt x="589" y="12"/>
                  </a:cubicBezTo>
                  <a:cubicBezTo>
                    <a:pt x="592" y="15"/>
                    <a:pt x="602" y="25"/>
                    <a:pt x="611" y="40"/>
                  </a:cubicBezTo>
                  <a:cubicBezTo>
                    <a:pt x="612" y="42"/>
                    <a:pt x="613" y="44"/>
                    <a:pt x="614" y="46"/>
                  </a:cubicBezTo>
                  <a:cubicBezTo>
                    <a:pt x="603" y="50"/>
                    <a:pt x="589" y="53"/>
                    <a:pt x="573" y="54"/>
                  </a:cubicBezTo>
                  <a:lnTo>
                    <a:pt x="573" y="10"/>
                  </a:lnTo>
                  <a:close/>
                  <a:moveTo>
                    <a:pt x="643" y="33"/>
                  </a:moveTo>
                  <a:cubicBezTo>
                    <a:pt x="639" y="35"/>
                    <a:pt x="634" y="38"/>
                    <a:pt x="627" y="41"/>
                  </a:cubicBezTo>
                  <a:cubicBezTo>
                    <a:pt x="626" y="41"/>
                    <a:pt x="625" y="42"/>
                    <a:pt x="625" y="42"/>
                  </a:cubicBezTo>
                  <a:cubicBezTo>
                    <a:pt x="619" y="31"/>
                    <a:pt x="612" y="22"/>
                    <a:pt x="607" y="16"/>
                  </a:cubicBezTo>
                  <a:cubicBezTo>
                    <a:pt x="620" y="20"/>
                    <a:pt x="632" y="26"/>
                    <a:pt x="643" y="33"/>
                  </a:cubicBezTo>
                  <a:close/>
                  <a:moveTo>
                    <a:pt x="688" y="112"/>
                  </a:moveTo>
                  <a:lnTo>
                    <a:pt x="645" y="112"/>
                  </a:lnTo>
                  <a:cubicBezTo>
                    <a:pt x="644" y="89"/>
                    <a:pt x="637" y="68"/>
                    <a:pt x="630" y="52"/>
                  </a:cubicBezTo>
                  <a:cubicBezTo>
                    <a:pt x="640" y="47"/>
                    <a:pt x="647" y="43"/>
                    <a:pt x="652" y="40"/>
                  </a:cubicBezTo>
                  <a:cubicBezTo>
                    <a:pt x="673" y="59"/>
                    <a:pt x="686" y="84"/>
                    <a:pt x="688" y="112"/>
                  </a:cubicBezTo>
                  <a:close/>
                  <a:moveTo>
                    <a:pt x="655" y="192"/>
                  </a:moveTo>
                  <a:cubicBezTo>
                    <a:pt x="654" y="192"/>
                    <a:pt x="646" y="186"/>
                    <a:pt x="632" y="180"/>
                  </a:cubicBezTo>
                  <a:cubicBezTo>
                    <a:pt x="639" y="164"/>
                    <a:pt x="644" y="144"/>
                    <a:pt x="645" y="122"/>
                  </a:cubicBezTo>
                  <a:lnTo>
                    <a:pt x="688" y="122"/>
                  </a:lnTo>
                  <a:cubicBezTo>
                    <a:pt x="687" y="150"/>
                    <a:pt x="674" y="174"/>
                    <a:pt x="655" y="192"/>
                  </a:cubicBezTo>
                  <a:close/>
                  <a:moveTo>
                    <a:pt x="612" y="218"/>
                  </a:moveTo>
                  <a:cubicBezTo>
                    <a:pt x="616" y="211"/>
                    <a:pt x="622" y="202"/>
                    <a:pt x="628" y="190"/>
                  </a:cubicBezTo>
                  <a:cubicBezTo>
                    <a:pt x="637" y="194"/>
                    <a:pt x="643" y="198"/>
                    <a:pt x="646" y="200"/>
                  </a:cubicBezTo>
                  <a:cubicBezTo>
                    <a:pt x="636" y="208"/>
                    <a:pt x="624" y="214"/>
                    <a:pt x="612" y="218"/>
                  </a:cubicBezTo>
                  <a:close/>
                  <a:moveTo>
                    <a:pt x="563" y="236"/>
                  </a:moveTo>
                  <a:lnTo>
                    <a:pt x="563" y="236"/>
                  </a:lnTo>
                  <a:lnTo>
                    <a:pt x="573" y="236"/>
                  </a:lnTo>
                  <a:lnTo>
                    <a:pt x="573" y="236"/>
                  </a:lnTo>
                  <a:cubicBezTo>
                    <a:pt x="643" y="234"/>
                    <a:pt x="699" y="182"/>
                    <a:pt x="699" y="118"/>
                  </a:cubicBezTo>
                  <a:cubicBezTo>
                    <a:pt x="699" y="53"/>
                    <a:pt x="641" y="0"/>
                    <a:pt x="569" y="0"/>
                  </a:cubicBezTo>
                  <a:cubicBezTo>
                    <a:pt x="497" y="0"/>
                    <a:pt x="438" y="53"/>
                    <a:pt x="438" y="118"/>
                  </a:cubicBezTo>
                  <a:cubicBezTo>
                    <a:pt x="438" y="181"/>
                    <a:pt x="494" y="233"/>
                    <a:pt x="563" y="236"/>
                  </a:cubicBezTo>
                  <a:close/>
                  <a:moveTo>
                    <a:pt x="776" y="135"/>
                  </a:moveTo>
                  <a:cubicBezTo>
                    <a:pt x="783" y="122"/>
                    <a:pt x="791" y="106"/>
                    <a:pt x="797" y="91"/>
                  </a:cubicBezTo>
                  <a:lnTo>
                    <a:pt x="797" y="91"/>
                  </a:lnTo>
                  <a:cubicBezTo>
                    <a:pt x="796" y="107"/>
                    <a:pt x="795" y="124"/>
                    <a:pt x="795" y="144"/>
                  </a:cubicBezTo>
                  <a:lnTo>
                    <a:pt x="795" y="180"/>
                  </a:lnTo>
                  <a:lnTo>
                    <a:pt x="821" y="180"/>
                  </a:lnTo>
                  <a:lnTo>
                    <a:pt x="821" y="56"/>
                  </a:lnTo>
                  <a:lnTo>
                    <a:pt x="792" y="56"/>
                  </a:lnTo>
                  <a:lnTo>
                    <a:pt x="766" y="105"/>
                  </a:lnTo>
                  <a:cubicBezTo>
                    <a:pt x="758" y="118"/>
                    <a:pt x="750" y="135"/>
                    <a:pt x="744" y="149"/>
                  </a:cubicBezTo>
                  <a:lnTo>
                    <a:pt x="743" y="149"/>
                  </a:lnTo>
                  <a:cubicBezTo>
                    <a:pt x="744" y="133"/>
                    <a:pt x="744" y="113"/>
                    <a:pt x="744" y="93"/>
                  </a:cubicBezTo>
                  <a:lnTo>
                    <a:pt x="744" y="56"/>
                  </a:lnTo>
                  <a:lnTo>
                    <a:pt x="719" y="56"/>
                  </a:lnTo>
                  <a:lnTo>
                    <a:pt x="719" y="180"/>
                  </a:lnTo>
                  <a:lnTo>
                    <a:pt x="751" y="180"/>
                  </a:lnTo>
                  <a:lnTo>
                    <a:pt x="776" y="135"/>
                  </a:lnTo>
                  <a:close/>
                  <a:moveTo>
                    <a:pt x="879" y="159"/>
                  </a:moveTo>
                  <a:cubicBezTo>
                    <a:pt x="868" y="159"/>
                    <a:pt x="855" y="155"/>
                    <a:pt x="849" y="152"/>
                  </a:cubicBezTo>
                  <a:lnTo>
                    <a:pt x="843" y="174"/>
                  </a:lnTo>
                  <a:cubicBezTo>
                    <a:pt x="854" y="179"/>
                    <a:pt x="868" y="182"/>
                    <a:pt x="880" y="182"/>
                  </a:cubicBezTo>
                  <a:cubicBezTo>
                    <a:pt x="904" y="182"/>
                    <a:pt x="932" y="173"/>
                    <a:pt x="932" y="145"/>
                  </a:cubicBezTo>
                  <a:cubicBezTo>
                    <a:pt x="932" y="128"/>
                    <a:pt x="918" y="118"/>
                    <a:pt x="903" y="116"/>
                  </a:cubicBezTo>
                  <a:lnTo>
                    <a:pt x="903" y="115"/>
                  </a:lnTo>
                  <a:cubicBezTo>
                    <a:pt x="917" y="112"/>
                    <a:pt x="927" y="101"/>
                    <a:pt x="927" y="86"/>
                  </a:cubicBezTo>
                  <a:cubicBezTo>
                    <a:pt x="927" y="68"/>
                    <a:pt x="911" y="54"/>
                    <a:pt x="884" y="54"/>
                  </a:cubicBezTo>
                  <a:cubicBezTo>
                    <a:pt x="867" y="54"/>
                    <a:pt x="854" y="59"/>
                    <a:pt x="846" y="64"/>
                  </a:cubicBezTo>
                  <a:lnTo>
                    <a:pt x="852" y="84"/>
                  </a:lnTo>
                  <a:cubicBezTo>
                    <a:pt x="859" y="81"/>
                    <a:pt x="870" y="77"/>
                    <a:pt x="879" y="77"/>
                  </a:cubicBezTo>
                  <a:cubicBezTo>
                    <a:pt x="891" y="77"/>
                    <a:pt x="898" y="82"/>
                    <a:pt x="898" y="90"/>
                  </a:cubicBezTo>
                  <a:cubicBezTo>
                    <a:pt x="898" y="100"/>
                    <a:pt x="889" y="106"/>
                    <a:pt x="876" y="106"/>
                  </a:cubicBezTo>
                  <a:lnTo>
                    <a:pt x="864" y="106"/>
                  </a:lnTo>
                  <a:lnTo>
                    <a:pt x="864" y="127"/>
                  </a:lnTo>
                  <a:lnTo>
                    <a:pt x="876" y="127"/>
                  </a:lnTo>
                  <a:cubicBezTo>
                    <a:pt x="888" y="127"/>
                    <a:pt x="902" y="129"/>
                    <a:pt x="902" y="143"/>
                  </a:cubicBezTo>
                  <a:cubicBezTo>
                    <a:pt x="902" y="153"/>
                    <a:pt x="893" y="159"/>
                    <a:pt x="879" y="159"/>
                  </a:cubicBezTo>
                  <a:close/>
                  <a:moveTo>
                    <a:pt x="1900" y="125"/>
                  </a:moveTo>
                  <a:lnTo>
                    <a:pt x="1910" y="125"/>
                  </a:lnTo>
                  <a:cubicBezTo>
                    <a:pt x="1924" y="125"/>
                    <a:pt x="1935" y="130"/>
                    <a:pt x="1935" y="143"/>
                  </a:cubicBezTo>
                  <a:cubicBezTo>
                    <a:pt x="1935" y="156"/>
                    <a:pt x="1924" y="161"/>
                    <a:pt x="1911" y="161"/>
                  </a:cubicBezTo>
                  <a:cubicBezTo>
                    <a:pt x="1906" y="161"/>
                    <a:pt x="1903" y="161"/>
                    <a:pt x="1900" y="160"/>
                  </a:cubicBezTo>
                  <a:lnTo>
                    <a:pt x="1900" y="125"/>
                  </a:lnTo>
                  <a:close/>
                  <a:moveTo>
                    <a:pt x="1900" y="76"/>
                  </a:moveTo>
                  <a:cubicBezTo>
                    <a:pt x="1903" y="76"/>
                    <a:pt x="1906" y="76"/>
                    <a:pt x="1912" y="76"/>
                  </a:cubicBezTo>
                  <a:cubicBezTo>
                    <a:pt x="1925" y="76"/>
                    <a:pt x="1932" y="81"/>
                    <a:pt x="1932" y="90"/>
                  </a:cubicBezTo>
                  <a:cubicBezTo>
                    <a:pt x="1932" y="99"/>
                    <a:pt x="1924" y="105"/>
                    <a:pt x="1910" y="105"/>
                  </a:cubicBezTo>
                  <a:lnTo>
                    <a:pt x="1900" y="105"/>
                  </a:lnTo>
                  <a:lnTo>
                    <a:pt x="1900" y="76"/>
                  </a:lnTo>
                  <a:close/>
                  <a:moveTo>
                    <a:pt x="1952" y="170"/>
                  </a:moveTo>
                  <a:cubicBezTo>
                    <a:pt x="1959" y="164"/>
                    <a:pt x="1965" y="155"/>
                    <a:pt x="1965" y="144"/>
                  </a:cubicBezTo>
                  <a:cubicBezTo>
                    <a:pt x="1965" y="128"/>
                    <a:pt x="1954" y="117"/>
                    <a:pt x="1940" y="113"/>
                  </a:cubicBezTo>
                  <a:lnTo>
                    <a:pt x="1940" y="113"/>
                  </a:lnTo>
                  <a:cubicBezTo>
                    <a:pt x="1954" y="108"/>
                    <a:pt x="1960" y="98"/>
                    <a:pt x="1960" y="87"/>
                  </a:cubicBezTo>
                  <a:cubicBezTo>
                    <a:pt x="1960" y="75"/>
                    <a:pt x="1954" y="67"/>
                    <a:pt x="1945" y="62"/>
                  </a:cubicBezTo>
                  <a:cubicBezTo>
                    <a:pt x="1936" y="57"/>
                    <a:pt x="1926" y="55"/>
                    <a:pt x="1909" y="55"/>
                  </a:cubicBezTo>
                  <a:cubicBezTo>
                    <a:pt x="1895" y="55"/>
                    <a:pt x="1880" y="56"/>
                    <a:pt x="1873" y="58"/>
                  </a:cubicBezTo>
                  <a:lnTo>
                    <a:pt x="1873" y="180"/>
                  </a:lnTo>
                  <a:cubicBezTo>
                    <a:pt x="1879" y="180"/>
                    <a:pt x="1889" y="181"/>
                    <a:pt x="1903" y="181"/>
                  </a:cubicBezTo>
                  <a:cubicBezTo>
                    <a:pt x="1928" y="181"/>
                    <a:pt x="1943" y="177"/>
                    <a:pt x="1952" y="170"/>
                  </a:cubicBezTo>
                  <a:close/>
                  <a:moveTo>
                    <a:pt x="1791" y="180"/>
                  </a:moveTo>
                  <a:lnTo>
                    <a:pt x="1819" y="180"/>
                  </a:lnTo>
                  <a:lnTo>
                    <a:pt x="1819" y="80"/>
                  </a:lnTo>
                  <a:lnTo>
                    <a:pt x="1853" y="80"/>
                  </a:lnTo>
                  <a:lnTo>
                    <a:pt x="1853" y="56"/>
                  </a:lnTo>
                  <a:lnTo>
                    <a:pt x="1758" y="56"/>
                  </a:lnTo>
                  <a:lnTo>
                    <a:pt x="1758" y="80"/>
                  </a:lnTo>
                  <a:lnTo>
                    <a:pt x="1791" y="80"/>
                  </a:lnTo>
                  <a:lnTo>
                    <a:pt x="1791" y="180"/>
                  </a:lnTo>
                  <a:close/>
                  <a:moveTo>
                    <a:pt x="2041" y="76"/>
                  </a:moveTo>
                  <a:cubicBezTo>
                    <a:pt x="2061" y="76"/>
                    <a:pt x="2071" y="96"/>
                    <a:pt x="2071" y="118"/>
                  </a:cubicBezTo>
                  <a:cubicBezTo>
                    <a:pt x="2071" y="142"/>
                    <a:pt x="2061" y="160"/>
                    <a:pt x="2042" y="160"/>
                  </a:cubicBezTo>
                  <a:cubicBezTo>
                    <a:pt x="2023" y="160"/>
                    <a:pt x="2011" y="143"/>
                    <a:pt x="2011" y="119"/>
                  </a:cubicBezTo>
                  <a:cubicBezTo>
                    <a:pt x="2011" y="94"/>
                    <a:pt x="2022" y="76"/>
                    <a:pt x="2041" y="76"/>
                  </a:cubicBezTo>
                  <a:close/>
                  <a:moveTo>
                    <a:pt x="2040" y="182"/>
                  </a:moveTo>
                  <a:cubicBezTo>
                    <a:pt x="2076" y="182"/>
                    <a:pt x="2101" y="158"/>
                    <a:pt x="2101" y="117"/>
                  </a:cubicBezTo>
                  <a:cubicBezTo>
                    <a:pt x="2101" y="83"/>
                    <a:pt x="2080" y="54"/>
                    <a:pt x="2042" y="54"/>
                  </a:cubicBezTo>
                  <a:cubicBezTo>
                    <a:pt x="2006" y="54"/>
                    <a:pt x="1982" y="82"/>
                    <a:pt x="1982" y="119"/>
                  </a:cubicBezTo>
                  <a:cubicBezTo>
                    <a:pt x="1982" y="154"/>
                    <a:pt x="2003" y="182"/>
                    <a:pt x="2040" y="182"/>
                  </a:cubicBezTo>
                  <a:close/>
                  <a:moveTo>
                    <a:pt x="1563" y="121"/>
                  </a:moveTo>
                  <a:cubicBezTo>
                    <a:pt x="1566" y="120"/>
                    <a:pt x="1569" y="120"/>
                    <a:pt x="1573" y="120"/>
                  </a:cubicBezTo>
                  <a:cubicBezTo>
                    <a:pt x="1587" y="120"/>
                    <a:pt x="1598" y="126"/>
                    <a:pt x="1598" y="140"/>
                  </a:cubicBezTo>
                  <a:cubicBezTo>
                    <a:pt x="1598" y="154"/>
                    <a:pt x="1587" y="160"/>
                    <a:pt x="1573" y="160"/>
                  </a:cubicBezTo>
                  <a:cubicBezTo>
                    <a:pt x="1569" y="160"/>
                    <a:pt x="1566" y="160"/>
                    <a:pt x="1563" y="160"/>
                  </a:cubicBezTo>
                  <a:lnTo>
                    <a:pt x="1563" y="121"/>
                  </a:lnTo>
                  <a:close/>
                  <a:moveTo>
                    <a:pt x="1617" y="166"/>
                  </a:moveTo>
                  <a:cubicBezTo>
                    <a:pt x="1623" y="159"/>
                    <a:pt x="1627" y="150"/>
                    <a:pt x="1627" y="139"/>
                  </a:cubicBezTo>
                  <a:cubicBezTo>
                    <a:pt x="1627" y="111"/>
                    <a:pt x="1604" y="98"/>
                    <a:pt x="1578" y="98"/>
                  </a:cubicBezTo>
                  <a:cubicBezTo>
                    <a:pt x="1572" y="98"/>
                    <a:pt x="1567" y="99"/>
                    <a:pt x="1563" y="99"/>
                  </a:cubicBezTo>
                  <a:lnTo>
                    <a:pt x="1563" y="56"/>
                  </a:lnTo>
                  <a:lnTo>
                    <a:pt x="1535" y="56"/>
                  </a:lnTo>
                  <a:lnTo>
                    <a:pt x="1535" y="180"/>
                  </a:lnTo>
                  <a:cubicBezTo>
                    <a:pt x="1541" y="180"/>
                    <a:pt x="1551" y="181"/>
                    <a:pt x="1565" y="181"/>
                  </a:cubicBezTo>
                  <a:cubicBezTo>
                    <a:pt x="1584" y="181"/>
                    <a:pt x="1605" y="178"/>
                    <a:pt x="1617" y="166"/>
                  </a:cubicBezTo>
                  <a:close/>
                  <a:moveTo>
                    <a:pt x="1709" y="182"/>
                  </a:moveTo>
                  <a:cubicBezTo>
                    <a:pt x="1724" y="182"/>
                    <a:pt x="1735" y="179"/>
                    <a:pt x="1741" y="177"/>
                  </a:cubicBezTo>
                  <a:lnTo>
                    <a:pt x="1736" y="155"/>
                  </a:lnTo>
                  <a:cubicBezTo>
                    <a:pt x="1731" y="157"/>
                    <a:pt x="1721" y="159"/>
                    <a:pt x="1713" y="159"/>
                  </a:cubicBezTo>
                  <a:cubicBezTo>
                    <a:pt x="1688" y="159"/>
                    <a:pt x="1673" y="143"/>
                    <a:pt x="1673" y="118"/>
                  </a:cubicBezTo>
                  <a:cubicBezTo>
                    <a:pt x="1673" y="91"/>
                    <a:pt x="1691" y="77"/>
                    <a:pt x="1713" y="77"/>
                  </a:cubicBezTo>
                  <a:cubicBezTo>
                    <a:pt x="1723" y="77"/>
                    <a:pt x="1731" y="80"/>
                    <a:pt x="1736" y="82"/>
                  </a:cubicBezTo>
                  <a:lnTo>
                    <a:pt x="1742" y="60"/>
                  </a:lnTo>
                  <a:cubicBezTo>
                    <a:pt x="1737" y="57"/>
                    <a:pt x="1726" y="54"/>
                    <a:pt x="1712" y="54"/>
                  </a:cubicBezTo>
                  <a:cubicBezTo>
                    <a:pt x="1674" y="54"/>
                    <a:pt x="1644" y="78"/>
                    <a:pt x="1644" y="120"/>
                  </a:cubicBezTo>
                  <a:cubicBezTo>
                    <a:pt x="1644" y="155"/>
                    <a:pt x="1666" y="182"/>
                    <a:pt x="1709" y="182"/>
                  </a:cubicBezTo>
                  <a:close/>
                  <a:moveTo>
                    <a:pt x="1427" y="176"/>
                  </a:moveTo>
                  <a:cubicBezTo>
                    <a:pt x="1445" y="165"/>
                    <a:pt x="1450" y="140"/>
                    <a:pt x="1450" y="109"/>
                  </a:cubicBezTo>
                  <a:lnTo>
                    <a:pt x="1450" y="79"/>
                  </a:lnTo>
                  <a:lnTo>
                    <a:pt x="1478" y="79"/>
                  </a:lnTo>
                  <a:lnTo>
                    <a:pt x="1478" y="180"/>
                  </a:lnTo>
                  <a:lnTo>
                    <a:pt x="1506" y="180"/>
                  </a:lnTo>
                  <a:lnTo>
                    <a:pt x="1506" y="56"/>
                  </a:lnTo>
                  <a:lnTo>
                    <a:pt x="1422" y="56"/>
                  </a:lnTo>
                  <a:lnTo>
                    <a:pt x="1422" y="110"/>
                  </a:lnTo>
                  <a:cubicBezTo>
                    <a:pt x="1422" y="129"/>
                    <a:pt x="1420" y="145"/>
                    <a:pt x="1413" y="153"/>
                  </a:cubicBezTo>
                  <a:cubicBezTo>
                    <a:pt x="1410" y="156"/>
                    <a:pt x="1405" y="159"/>
                    <a:pt x="1399" y="160"/>
                  </a:cubicBezTo>
                  <a:lnTo>
                    <a:pt x="1402" y="182"/>
                  </a:lnTo>
                  <a:cubicBezTo>
                    <a:pt x="1412" y="182"/>
                    <a:pt x="1421" y="180"/>
                    <a:pt x="1427" y="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237315" y="5202436"/>
            <a:ext cx="5663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294790"/>
                </a:solidFill>
              </a:rPr>
              <a:t>Зубаирова Оксана Владимировна, </a:t>
            </a:r>
          </a:p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294790"/>
                </a:solidFill>
              </a:rPr>
              <a:t>методист – эксперт ГК «Просвещение»</a:t>
            </a:r>
            <a:endParaRPr lang="ru-RU" b="1" dirty="0">
              <a:solidFill>
                <a:srgbClr val="294790"/>
              </a:solidFill>
            </a:endParaRPr>
          </a:p>
        </p:txBody>
      </p:sp>
      <p:sp>
        <p:nvSpPr>
          <p:cNvPr id="65" name="Rectangle 11"/>
          <p:cNvSpPr>
            <a:spLocks noChangeArrowheads="1"/>
          </p:cNvSpPr>
          <p:nvPr/>
        </p:nvSpPr>
        <p:spPr bwMode="auto">
          <a:xfrm>
            <a:off x="7550593" y="1431865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Rectangle 29"/>
          <p:cNvSpPr>
            <a:spLocks noChangeArrowheads="1"/>
          </p:cNvSpPr>
          <p:nvPr/>
        </p:nvSpPr>
        <p:spPr bwMode="auto">
          <a:xfrm>
            <a:off x="9028046" y="1441647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9" name="Freeform 41"/>
          <p:cNvSpPr>
            <a:spLocks/>
          </p:cNvSpPr>
          <p:nvPr/>
        </p:nvSpPr>
        <p:spPr bwMode="auto">
          <a:xfrm>
            <a:off x="9471322" y="1819702"/>
            <a:ext cx="591581" cy="516260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386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0902" t="25017" r="25439" b="50441"/>
          <a:stretch/>
        </p:blipFill>
        <p:spPr>
          <a:xfrm>
            <a:off x="976165" y="1140396"/>
            <a:ext cx="7114814" cy="4612571"/>
          </a:xfrm>
          <a:prstGeom prst="rect">
            <a:avLst/>
          </a:prstGeom>
        </p:spPr>
      </p:pic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7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C57A16CD-55A2-4F01-A658-438A93B431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518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9637" y="2973484"/>
            <a:ext cx="812363" cy="789239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49040"/>
            <a:ext cx="812363" cy="773033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3588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28799" y="200960"/>
            <a:ext cx="6696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Моделирующая деятельность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" name="Picture 2" descr="Я учусь считать. 1 класс. Рабочая тетрадь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73651" y="318507"/>
            <a:ext cx="1814321" cy="2355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281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0902" t="25017" r="25439" b="50441"/>
          <a:stretch/>
        </p:blipFill>
        <p:spPr>
          <a:xfrm>
            <a:off x="744415" y="777080"/>
            <a:ext cx="7114814" cy="4612571"/>
          </a:xfrm>
          <a:prstGeom prst="rect">
            <a:avLst/>
          </a:prstGeom>
        </p:spPr>
      </p:pic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41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C57A16CD-55A2-4F01-A658-438A93B431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518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9637" y="2973484"/>
            <a:ext cx="812363" cy="789239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49040"/>
            <a:ext cx="812363" cy="773033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3588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28799" y="200960"/>
            <a:ext cx="6696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Моделирование при решение задач 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" name="Picture 2" descr="Я учусь считать. 1 класс. Рабочая тетрадь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73651" y="318507"/>
            <a:ext cx="1814321" cy="23555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37927" y="3012269"/>
            <a:ext cx="700550" cy="416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595900" y="3015524"/>
            <a:ext cx="304800" cy="416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998833" y="2312313"/>
            <a:ext cx="304800" cy="416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9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7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0902" t="25017" r="25439" b="50441"/>
          <a:stretch/>
        </p:blipFill>
        <p:spPr>
          <a:xfrm>
            <a:off x="744415" y="777080"/>
            <a:ext cx="7114814" cy="4612571"/>
          </a:xfrm>
          <a:prstGeom prst="rect">
            <a:avLst/>
          </a:prstGeom>
        </p:spPr>
      </p:pic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65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C57A16CD-55A2-4F01-A658-438A93B431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518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9637" y="2973484"/>
            <a:ext cx="812363" cy="789239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49040"/>
            <a:ext cx="812363" cy="773033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3588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28799" y="200960"/>
            <a:ext cx="6696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Моделирование при решение задач 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" name="Picture 2" descr="Я учусь считать. 1 класс. Рабочая тетрадь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73651" y="318507"/>
            <a:ext cx="1814321" cy="23555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37927" y="3012269"/>
            <a:ext cx="700550" cy="416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5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595900" y="3015524"/>
            <a:ext cx="304800" cy="416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726116" y="2333361"/>
            <a:ext cx="764133" cy="361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-9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844301" y="3673776"/>
            <a:ext cx="549700" cy="382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+9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133599" y="4236862"/>
            <a:ext cx="3254310" cy="519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     5 +  9  =  1 4 (к.)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444008" y="4864764"/>
            <a:ext cx="892750" cy="412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 1  4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6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8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10" name="Объект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36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sz="1800" dirty="0" smtClean="0">
              <a:solidFill>
                <a:schemeClr val="tx1"/>
              </a:solidFill>
              <a:hlinkClick r:id="rId8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pPr marL="0" indent="0">
              <a:buNone/>
            </a:pPr>
            <a:r>
              <a:rPr lang="en-US" u="sng" dirty="0" smtClean="0">
                <a:hlinkClick r:id=""/>
              </a:rPr>
              <a:t>     </a:t>
            </a:r>
            <a:endParaRPr lang="ru-RU" sz="1800" dirty="0" smtClean="0">
              <a:solidFill>
                <a:schemeClr val="tx1"/>
              </a:solidFill>
              <a:hlinkClick r:id="rId8"/>
            </a:endParaRPr>
          </a:p>
          <a:p>
            <a:endParaRPr lang="ru-RU" u="sng" dirty="0" smtClean="0">
              <a:hlinkClick r:id=""/>
            </a:endParaRPr>
          </a:p>
          <a:p>
            <a:endParaRPr lang="ru-RU" u="sng" dirty="0" smtClean="0">
              <a:hlinkClick r:id=""/>
            </a:endParaRPr>
          </a:p>
          <a:p>
            <a:endParaRPr lang="ru-RU" u="sng" dirty="0" smtClean="0">
              <a:hlinkClick r:id=""/>
            </a:endParaRPr>
          </a:p>
          <a:p>
            <a:endParaRPr lang="ru-RU" u="sng" dirty="0" smtClean="0">
              <a:hlinkClick r:id=""/>
            </a:endParaRPr>
          </a:p>
          <a:p>
            <a:endParaRPr lang="ru-RU" u="sng" dirty="0" smtClean="0">
              <a:hlinkClick r:id=""/>
            </a:endParaRPr>
          </a:p>
          <a:p>
            <a:endParaRPr lang="ru-RU" u="sng" dirty="0" smtClean="0">
              <a:hlinkClick r:id="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09934" y="180722"/>
            <a:ext cx="11520000" cy="648642"/>
          </a:xfrm>
        </p:spPr>
        <p:txBody>
          <a:bodyPr/>
          <a:lstStyle/>
          <a:p>
            <a:r>
              <a:rPr lang="ru-RU" sz="2800" dirty="0" smtClean="0"/>
              <a:t>        Моделирующая деятельность</a:t>
            </a:r>
            <a:endParaRPr lang="ru-RU" sz="2800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9"/>
          <a:srcRect l="22461" t="10416" r="21289" b="54167"/>
          <a:stretch>
            <a:fillRect/>
          </a:stretch>
        </p:blipFill>
        <p:spPr bwMode="auto">
          <a:xfrm>
            <a:off x="573959" y="1221440"/>
            <a:ext cx="6858048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023902" y="4000504"/>
            <a:ext cx="6643734" cy="164307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959" y="4391332"/>
            <a:ext cx="709367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 smtClean="0"/>
              <a:t>Сколько дней в неделю показывают сериал?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Сколько всего серий?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Как узнать, сколько недель будет идти сериал?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29:3 = 9 (ост. 2)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Следовательно, 9 недель по 3 серии и на 10 неделе 2 серии</a:t>
            </a:r>
          </a:p>
        </p:txBody>
      </p:sp>
      <p:graphicFrame>
        <p:nvGraphicFramePr>
          <p:cNvPr id="33" name="object 14"/>
          <p:cNvGraphicFramePr>
            <a:graphicFrameLocks noGrp="1"/>
          </p:cNvGraphicFramePr>
          <p:nvPr>
            <p:extLst/>
          </p:nvPr>
        </p:nvGraphicFramePr>
        <p:xfrm>
          <a:off x="165649" y="3831627"/>
          <a:ext cx="11857567" cy="289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8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2449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11888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18194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83996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391885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333829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319314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</a:tblGrid>
              <a:tr h="2552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74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" name="Минус 33"/>
          <p:cNvSpPr/>
          <p:nvPr/>
        </p:nvSpPr>
        <p:spPr>
          <a:xfrm rot="5400000" flipV="1">
            <a:off x="1030638" y="3725583"/>
            <a:ext cx="809978" cy="443857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5" name="Минус 34"/>
          <p:cNvSpPr/>
          <p:nvPr/>
        </p:nvSpPr>
        <p:spPr>
          <a:xfrm rot="5400000" flipV="1">
            <a:off x="2239464" y="3733993"/>
            <a:ext cx="809978" cy="443857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6" name="Минус 35"/>
          <p:cNvSpPr/>
          <p:nvPr/>
        </p:nvSpPr>
        <p:spPr>
          <a:xfrm rot="5400000" flipV="1">
            <a:off x="3523789" y="3723177"/>
            <a:ext cx="809978" cy="443857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7" name="Минус 36"/>
          <p:cNvSpPr/>
          <p:nvPr/>
        </p:nvSpPr>
        <p:spPr>
          <a:xfrm rot="5400000" flipV="1">
            <a:off x="4808114" y="3753712"/>
            <a:ext cx="809978" cy="443857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8" name="Минус 37"/>
          <p:cNvSpPr/>
          <p:nvPr/>
        </p:nvSpPr>
        <p:spPr>
          <a:xfrm rot="5400000" flipV="1">
            <a:off x="6092439" y="3738199"/>
            <a:ext cx="809978" cy="443857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9" name="Минус 38"/>
          <p:cNvSpPr/>
          <p:nvPr/>
        </p:nvSpPr>
        <p:spPr>
          <a:xfrm rot="5400000" flipV="1">
            <a:off x="7300564" y="3733994"/>
            <a:ext cx="809978" cy="443857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40" name="Минус 39"/>
          <p:cNvSpPr/>
          <p:nvPr/>
        </p:nvSpPr>
        <p:spPr>
          <a:xfrm rot="5400000" flipV="1">
            <a:off x="8577236" y="3757719"/>
            <a:ext cx="809978" cy="443857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41" name="Минус 40"/>
          <p:cNvSpPr/>
          <p:nvPr/>
        </p:nvSpPr>
        <p:spPr>
          <a:xfrm rot="5400000" flipV="1">
            <a:off x="9813754" y="3753712"/>
            <a:ext cx="809978" cy="443857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42" name="Минус 41"/>
          <p:cNvSpPr/>
          <p:nvPr/>
        </p:nvSpPr>
        <p:spPr>
          <a:xfrm rot="5400000" flipV="1">
            <a:off x="10980624" y="3730661"/>
            <a:ext cx="809978" cy="443857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A1524F71-128F-4786-A02A-7C7A7BCA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498" y="418125"/>
            <a:ext cx="1845182" cy="2436277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2" descr="http://qrcoder.ru/code/?https%3A%2F%2Frosuchebnik.ru%2Fproduct%2Fvserossiyskie-proverochnye-raboty-matematika-4-klass%2F%3Futm_source%3Dqrcode%26utm_medium%3Dcpc%26utm_campaign%3Donlineurok-vpr4kl-150420&amp;8&amp;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629" y="1724038"/>
            <a:ext cx="1209582" cy="120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153623" y="3619618"/>
            <a:ext cx="11876809" cy="665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2462644" y="2535382"/>
            <a:ext cx="2161310" cy="3117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29: 3 =9 (ост.2)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1659079" y="2126673"/>
            <a:ext cx="2161310" cy="3117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 </a:t>
            </a:r>
            <a:endParaRPr lang="ru-RU" dirty="0"/>
          </a:p>
        </p:txBody>
      </p:sp>
      <p:grpSp>
        <p:nvGrpSpPr>
          <p:cNvPr id="52" name="Группа 5"/>
          <p:cNvGrpSpPr/>
          <p:nvPr/>
        </p:nvGrpSpPr>
        <p:grpSpPr>
          <a:xfrm>
            <a:off x="11375665" y="0"/>
            <a:ext cx="813284" cy="6790912"/>
            <a:chOff x="8531749" y="-3442"/>
            <a:chExt cx="609963" cy="5093184"/>
          </a:xfrm>
        </p:grpSpPr>
        <p:sp>
          <p:nvSpPr>
            <p:cNvPr id="53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4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5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6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7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8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9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0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1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2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3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65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71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72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66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2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9" grpId="0" animBg="1"/>
      <p:bldP spid="50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0773" t="62023" r="52741" b="18949"/>
          <a:stretch/>
        </p:blipFill>
        <p:spPr>
          <a:xfrm>
            <a:off x="225400" y="993593"/>
            <a:ext cx="4946380" cy="2660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28825" y="250560"/>
            <a:ext cx="11520000" cy="648642"/>
          </a:xfrm>
        </p:spPr>
        <p:txBody>
          <a:bodyPr/>
          <a:lstStyle/>
          <a:p>
            <a:r>
              <a:rPr lang="ru-RU" sz="2800" dirty="0" smtClean="0"/>
              <a:t>ВПР по математике:</a:t>
            </a:r>
            <a:r>
              <a:rPr lang="en-US" sz="2800" dirty="0" smtClean="0"/>
              <a:t> </a:t>
            </a:r>
            <a:r>
              <a:rPr lang="ru-RU" sz="2800" dirty="0" smtClean="0"/>
              <a:t>решаем задачи, моделируя</a:t>
            </a:r>
            <a:endParaRPr lang="ru-RU" sz="2800" dirty="0"/>
          </a:p>
        </p:txBody>
      </p:sp>
      <p:sp>
        <p:nvSpPr>
          <p:cNvPr id="6" name="Овал 5"/>
          <p:cNvSpPr/>
          <p:nvPr/>
        </p:nvSpPr>
        <p:spPr>
          <a:xfrm>
            <a:off x="4652171" y="3055396"/>
            <a:ext cx="2436579" cy="2354588"/>
          </a:xfrm>
          <a:prstGeom prst="ellipse">
            <a:avLst/>
          </a:prstGeom>
          <a:noFill/>
          <a:ln w="28575">
            <a:solidFill>
              <a:srgbClr val="424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noFill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27450" y="3230244"/>
            <a:ext cx="296562" cy="28420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32549" y="4342367"/>
            <a:ext cx="296562" cy="28420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С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89447" y="3954935"/>
            <a:ext cx="296562" cy="28420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17" name="Минус 16"/>
          <p:cNvSpPr/>
          <p:nvPr/>
        </p:nvSpPr>
        <p:spPr>
          <a:xfrm rot="4421294" flipV="1">
            <a:off x="5321898" y="2882955"/>
            <a:ext cx="368415" cy="157108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8" name="Минус 17"/>
          <p:cNvSpPr/>
          <p:nvPr/>
        </p:nvSpPr>
        <p:spPr>
          <a:xfrm rot="5400000" flipV="1">
            <a:off x="5697018" y="2787964"/>
            <a:ext cx="427122" cy="185902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9" name="Минус 18"/>
          <p:cNvSpPr/>
          <p:nvPr/>
        </p:nvSpPr>
        <p:spPr>
          <a:xfrm rot="6516288" flipV="1">
            <a:off x="6144240" y="2838041"/>
            <a:ext cx="409670" cy="219615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0" name="Минус 19"/>
          <p:cNvSpPr/>
          <p:nvPr/>
        </p:nvSpPr>
        <p:spPr>
          <a:xfrm rot="7358104" flipV="1">
            <a:off x="6576648" y="3056384"/>
            <a:ext cx="398045" cy="249033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1" name="Минус 20"/>
          <p:cNvSpPr/>
          <p:nvPr/>
        </p:nvSpPr>
        <p:spPr>
          <a:xfrm rot="8239140">
            <a:off x="6837202" y="3477138"/>
            <a:ext cx="421547" cy="209615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2" name="Минус 21"/>
          <p:cNvSpPr/>
          <p:nvPr/>
        </p:nvSpPr>
        <p:spPr>
          <a:xfrm rot="10325974" flipV="1">
            <a:off x="7057111" y="3930971"/>
            <a:ext cx="390056" cy="262270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3" name="Минус 22"/>
          <p:cNvSpPr/>
          <p:nvPr/>
        </p:nvSpPr>
        <p:spPr>
          <a:xfrm rot="1976840" flipV="1">
            <a:off x="4524347" y="3383409"/>
            <a:ext cx="406742" cy="254698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4" name="Минус 23"/>
          <p:cNvSpPr/>
          <p:nvPr/>
        </p:nvSpPr>
        <p:spPr>
          <a:xfrm rot="12108808" flipV="1">
            <a:off x="4381356" y="3974629"/>
            <a:ext cx="333632" cy="174952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5" name="Минус 24"/>
          <p:cNvSpPr/>
          <p:nvPr/>
        </p:nvSpPr>
        <p:spPr>
          <a:xfrm rot="10301526" flipV="1">
            <a:off x="4446974" y="4533956"/>
            <a:ext cx="318816" cy="230992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7" name="Минус 26"/>
          <p:cNvSpPr/>
          <p:nvPr/>
        </p:nvSpPr>
        <p:spPr>
          <a:xfrm rot="8452243" flipV="1">
            <a:off x="4704918" y="5050097"/>
            <a:ext cx="390427" cy="192282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8" name="Минус 27"/>
          <p:cNvSpPr/>
          <p:nvPr/>
        </p:nvSpPr>
        <p:spPr>
          <a:xfrm rot="7072491" flipV="1">
            <a:off x="5223862" y="5379291"/>
            <a:ext cx="400298" cy="176642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9" name="Минус 28"/>
          <p:cNvSpPr/>
          <p:nvPr/>
        </p:nvSpPr>
        <p:spPr>
          <a:xfrm rot="5400000" flipV="1">
            <a:off x="5732606" y="5450230"/>
            <a:ext cx="428932" cy="217660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0" name="Минус 29"/>
          <p:cNvSpPr/>
          <p:nvPr/>
        </p:nvSpPr>
        <p:spPr>
          <a:xfrm rot="3205034" flipV="1">
            <a:off x="6234306" y="5310696"/>
            <a:ext cx="425799" cy="251435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2" name="Минус 31"/>
          <p:cNvSpPr/>
          <p:nvPr/>
        </p:nvSpPr>
        <p:spPr>
          <a:xfrm rot="1815035" flipV="1">
            <a:off x="6645365" y="4979607"/>
            <a:ext cx="495442" cy="286584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3" name="Минус 32"/>
          <p:cNvSpPr/>
          <p:nvPr/>
        </p:nvSpPr>
        <p:spPr>
          <a:xfrm rot="13661381">
            <a:off x="4850013" y="3093728"/>
            <a:ext cx="408977" cy="162272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4" name="Минус 33"/>
          <p:cNvSpPr/>
          <p:nvPr/>
        </p:nvSpPr>
        <p:spPr>
          <a:xfrm rot="11032439" flipH="1" flipV="1">
            <a:off x="7020831" y="4433285"/>
            <a:ext cx="374678" cy="239078"/>
          </a:xfrm>
          <a:prstGeom prst="mathMin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07935" y="2582695"/>
            <a:ext cx="412830" cy="224230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407935" y="3251203"/>
            <a:ext cx="412830" cy="185351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39" name="Picture 4" descr="Изображение Готовимся к Всероссийской проверочной работе. Математика. Рабочая тетрадь. 4 кла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1077407"/>
            <a:ext cx="1819876" cy="2388858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qrcoder.ru/code/?https%3A%2F%2Fshop.prosv.ru%2Fkatalog%3Futm_source%3Drosuchebnikru%26utm_medium%3Dheader%26utm_campaign%3Dorganic-Sendsay_main-page%23%2Forderby%3D11%26sFilters%3D21%2156334%3B4%212303%3B13%212961%2C93341%2C2965%3B&amp;8&amp;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903" y="3600869"/>
            <a:ext cx="1640063" cy="164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30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3" name="Рисунок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  <p:grpSp>
        <p:nvGrpSpPr>
          <p:cNvPr id="54" name="Группа 5"/>
          <p:cNvGrpSpPr/>
          <p:nvPr/>
        </p:nvGrpSpPr>
        <p:grpSpPr>
          <a:xfrm>
            <a:off x="11375665" y="0"/>
            <a:ext cx="813284" cy="6790912"/>
            <a:chOff x="8531749" y="-3442"/>
            <a:chExt cx="609963" cy="5093184"/>
          </a:xfrm>
        </p:grpSpPr>
        <p:sp>
          <p:nvSpPr>
            <p:cNvPr id="55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6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7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8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9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0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1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2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3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67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73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74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68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707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4" grpId="0"/>
      <p:bldP spid="15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02144" y="200491"/>
            <a:ext cx="11520000" cy="648642"/>
          </a:xfrm>
        </p:spPr>
        <p:txBody>
          <a:bodyPr/>
          <a:lstStyle/>
          <a:p>
            <a:r>
              <a:rPr lang="ru-RU" dirty="0"/>
              <a:t>ВПР по математике:</a:t>
            </a:r>
            <a:r>
              <a:rPr lang="en-US" dirty="0"/>
              <a:t> </a:t>
            </a:r>
            <a:r>
              <a:rPr lang="ru-RU" dirty="0"/>
              <a:t>решаем </a:t>
            </a:r>
            <a:r>
              <a:rPr lang="ru-RU" dirty="0" smtClean="0"/>
              <a:t>задачи, работаем с информацией</a:t>
            </a:r>
            <a:endParaRPr lang="ru-RU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/>
          <a:srcRect l="51332" t="70811" r="26120" b="21306"/>
          <a:stretch/>
        </p:blipFill>
        <p:spPr>
          <a:xfrm>
            <a:off x="4747489" y="738909"/>
            <a:ext cx="4710547" cy="102929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/>
          <a:srcRect l="22793" t="18061" r="47554" b="38325"/>
          <a:stretch/>
        </p:blipFill>
        <p:spPr>
          <a:xfrm>
            <a:off x="4581237" y="1828800"/>
            <a:ext cx="4277258" cy="4572425"/>
          </a:xfrm>
          <a:prstGeom prst="rect">
            <a:avLst/>
          </a:prstGeom>
        </p:spPr>
      </p:pic>
      <p:pic>
        <p:nvPicPr>
          <p:cNvPr id="39" name="Picture 4" descr="Изображение Готовимся к Всероссийской проверочной работе. Математика. Рабочая тетрадь. 4 клас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579" y="363541"/>
            <a:ext cx="1845192" cy="2422089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qrcoder.ru/code/?https%3A%2F%2Fshop.prosv.ru%2Fkatalog%3Futm_source%3Drosuchebnikru%26utm_medium%3Dheader%26utm_campaign%3Dorganic-Sendsay_main-page%23%2Forderby%3D11%26sFilters%3D21%2156334%3B4%212303%3B13%212961%2C93341%2C2965%3B&amp;8&amp;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667" y="3274353"/>
            <a:ext cx="1325016" cy="132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l="49165" t="24486" r="25802" b="28958"/>
          <a:stretch/>
        </p:blipFill>
        <p:spPr>
          <a:xfrm>
            <a:off x="211872" y="702088"/>
            <a:ext cx="4425991" cy="51445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Группа 5"/>
          <p:cNvGrpSpPr/>
          <p:nvPr/>
        </p:nvGrpSpPr>
        <p:grpSpPr>
          <a:xfrm>
            <a:off x="11375665" y="0"/>
            <a:ext cx="813284" cy="6790912"/>
            <a:chOff x="8531749" y="-3442"/>
            <a:chExt cx="609963" cy="5093184"/>
          </a:xfrm>
        </p:grpSpPr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42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48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49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43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6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7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50" name="Рисунок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86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1102" t="-428" r="10333" b="-1"/>
          <a:stretch/>
        </p:blipFill>
        <p:spPr>
          <a:xfrm>
            <a:off x="318167" y="961429"/>
            <a:ext cx="4657235" cy="5116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1976" y="114697"/>
            <a:ext cx="7544058" cy="600168"/>
          </a:xfrm>
        </p:spPr>
        <p:txBody>
          <a:bodyPr/>
          <a:lstStyle/>
          <a:p>
            <a:r>
              <a:rPr lang="ru-RU" dirty="0" smtClean="0"/>
              <a:t>Работа с текстом и информацией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-330" r="10571"/>
          <a:stretch/>
        </p:blipFill>
        <p:spPr>
          <a:xfrm>
            <a:off x="6654097" y="643022"/>
            <a:ext cx="4659086" cy="5753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4110" y="908203"/>
            <a:ext cx="1506584" cy="190374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  <p:grpSp>
        <p:nvGrpSpPr>
          <p:cNvPr id="24" name="Группа 5"/>
          <p:cNvGrpSpPr/>
          <p:nvPr/>
        </p:nvGrpSpPr>
        <p:grpSpPr>
          <a:xfrm>
            <a:off x="11375665" y="0"/>
            <a:ext cx="813284" cy="6790912"/>
            <a:chOff x="8531749" y="-3442"/>
            <a:chExt cx="609963" cy="5093184"/>
          </a:xfrm>
        </p:grpSpPr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37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43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44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8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9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2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8016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48129" y="151498"/>
            <a:ext cx="11520000" cy="648642"/>
          </a:xfrm>
        </p:spPr>
        <p:txBody>
          <a:bodyPr/>
          <a:lstStyle/>
          <a:p>
            <a:r>
              <a:rPr lang="ru-RU" sz="2400" dirty="0" smtClean="0"/>
              <a:t> Работа с информацией. Интерпретация</a:t>
            </a:r>
            <a:endParaRPr lang="ru-RU" sz="2400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 l="22461" t="25000" r="28906" b="38541"/>
          <a:stretch>
            <a:fillRect/>
          </a:stretch>
        </p:blipFill>
        <p:spPr bwMode="auto">
          <a:xfrm>
            <a:off x="343114" y="1239810"/>
            <a:ext cx="6429420" cy="271120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 rotWithShape="1">
          <a:blip r:embed="rId3"/>
          <a:srcRect l="23859" t="38319" r="26802" b="37500"/>
          <a:stretch/>
        </p:blipFill>
        <p:spPr bwMode="auto">
          <a:xfrm>
            <a:off x="334433" y="3954455"/>
            <a:ext cx="6438101" cy="178595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986056" y="3954455"/>
            <a:ext cx="357190" cy="285752"/>
          </a:xfrm>
          <a:prstGeom prst="ellipse">
            <a:avLst/>
          </a:prstGeom>
          <a:noFill/>
          <a:ln w="28575">
            <a:solidFill>
              <a:srgbClr val="2F3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57494" y="4954587"/>
            <a:ext cx="5365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F3696"/>
                </a:solidFill>
              </a:rPr>
              <a:t>Автор сравнивает листья с ладьёй: листья попадают в ручей и плывут, а черешки похожи на паруса</a:t>
            </a:r>
            <a:endParaRPr lang="ru-RU" dirty="0">
              <a:solidFill>
                <a:srgbClr val="2F3696"/>
              </a:solidFill>
            </a:endParaRPr>
          </a:p>
        </p:txBody>
      </p:sp>
      <p:pic>
        <p:nvPicPr>
          <p:cNvPr id="12" name="Picture 2" descr="C:\Users\Marina\AppData\Local\Microsoft\Windows\Temporary Internet Files\Content.IE5\KFQZFR40\ВПР_русский_облож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4884" y="844183"/>
            <a:ext cx="2633204" cy="3384194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 descr="http://qrcoder.ru/code/?https%3A%2F%2Frosuchebnik.ru%2Fproduct%2Frusskiy-yazyk-4-klass-vserossiyskaya-proverochnaya-rabota%2F%3Futm_source%3Dqrcode%26utm_medium%3Dcpc%26utm_campaign%3Donlineurok-vpr4kl-150420&amp;8&amp;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181" y="4480405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  <p:grpSp>
        <p:nvGrpSpPr>
          <p:cNvPr id="30" name="Группа 5"/>
          <p:cNvGrpSpPr/>
          <p:nvPr/>
        </p:nvGrpSpPr>
        <p:grpSpPr>
          <a:xfrm>
            <a:off x="11375665" y="0"/>
            <a:ext cx="813284" cy="6790912"/>
            <a:chOff x="8531749" y="-3442"/>
            <a:chExt cx="609963" cy="5093184"/>
          </a:xfrm>
        </p:grpSpPr>
        <p:sp>
          <p:nvSpPr>
            <p:cNvPr id="31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7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8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9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43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49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50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44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5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6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7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8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046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u="sng" dirty="0" smtClean="0">
              <a:hlinkClick r:id=""/>
            </a:endParaRPr>
          </a:p>
          <a:p>
            <a:endParaRPr lang="ru-RU" u="sng" dirty="0" smtClean="0">
              <a:hlinkClick r:id=""/>
            </a:endParaRPr>
          </a:p>
          <a:p>
            <a:endParaRPr lang="ru-RU" u="sng" dirty="0" smtClean="0">
              <a:hlinkClick r:id=""/>
            </a:endParaRPr>
          </a:p>
          <a:p>
            <a:endParaRPr lang="ru-RU" u="sng" dirty="0" smtClean="0">
              <a:hlinkClick r:id=""/>
            </a:endParaRPr>
          </a:p>
          <a:p>
            <a:endParaRPr lang="ru-RU" u="sng" dirty="0" smtClean="0">
              <a:hlinkClick r:id=""/>
            </a:endParaRPr>
          </a:p>
          <a:p>
            <a:endParaRPr lang="ru-RU" u="sng" dirty="0" smtClean="0">
              <a:hlinkClick r:id=""/>
            </a:endParaRPr>
          </a:p>
          <a:p>
            <a:endParaRPr lang="ru-RU" u="sng" dirty="0" smtClean="0">
              <a:hlinkClick r:id=""/>
            </a:endParaRPr>
          </a:p>
          <a:p>
            <a:endParaRPr lang="ru-RU" u="sng" dirty="0" smtClean="0">
              <a:hlinkClick r:id=""/>
            </a:endParaRPr>
          </a:p>
          <a:p>
            <a:endParaRPr lang="ru-RU" u="sng" dirty="0" smtClean="0">
              <a:hlinkClick r:id=""/>
            </a:endParaRPr>
          </a:p>
          <a:p>
            <a:endParaRPr lang="ru-RU" u="sng" dirty="0" smtClean="0">
              <a:hlinkClick r:id="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70314" y="242108"/>
            <a:ext cx="11520000" cy="648642"/>
          </a:xfrm>
        </p:spPr>
        <p:txBody>
          <a:bodyPr/>
          <a:lstStyle/>
          <a:p>
            <a:r>
              <a:rPr lang="ru-RU" sz="2800" spc="-1" dirty="0">
                <a:solidFill>
                  <a:srgbClr val="294790"/>
                </a:solidFill>
                <a:uFill>
                  <a:solidFill>
                    <a:srgbClr val="FFFFFF"/>
                  </a:solidFill>
                </a:uFill>
              </a:rPr>
              <a:t>Интерпретация </a:t>
            </a:r>
            <a:r>
              <a:rPr lang="ru-RU" sz="2800" spc="-1" dirty="0" smtClean="0">
                <a:solidFill>
                  <a:srgbClr val="294790"/>
                </a:solidFill>
                <a:uFill>
                  <a:solidFill>
                    <a:srgbClr val="FFFFFF"/>
                  </a:solidFill>
                </a:uFill>
              </a:rPr>
              <a:t>информации</a:t>
            </a:r>
            <a:endParaRPr lang="ru-RU" sz="28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 l="23047" t="20833" r="28320" b="38542"/>
          <a:stretch>
            <a:fillRect/>
          </a:stretch>
        </p:blipFill>
        <p:spPr bwMode="auto">
          <a:xfrm>
            <a:off x="115029" y="920364"/>
            <a:ext cx="4432335" cy="2082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Users\Marina\AppData\Local\Microsoft\Windows\Temporary Internet Files\Content.IE5\KFQZFR40\ВПР_русский_облож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895" y="4073271"/>
            <a:ext cx="1723840" cy="2215479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http://qrcoder.ru/code/?https%3A%2F%2Frosuchebnik.ru%2Fproduct%2Frusskiy-yazyk-4-klass-vserossiyskaya-proverochnaya-rabota%2F%3Futm_source%3Dqrcode%26utm_medium%3Dcpc%26utm_campaign%3Donlineurok-vpr4kl-150420&amp;8&amp;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06" y="5103893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53719" t="44448" r="16712" b="14626"/>
          <a:stretch/>
        </p:blipFill>
        <p:spPr>
          <a:xfrm>
            <a:off x="4505219" y="994999"/>
            <a:ext cx="3523214" cy="30476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20952" t="14512" r="49660" b="27583"/>
          <a:stretch/>
        </p:blipFill>
        <p:spPr>
          <a:xfrm>
            <a:off x="8009652" y="1926576"/>
            <a:ext cx="3383873" cy="40511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C:\Users\zubairovaov\Desktop\cover1__w6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50875" y="4216437"/>
            <a:ext cx="1421376" cy="2129694"/>
          </a:xfrm>
          <a:prstGeom prst="rect">
            <a:avLst/>
          </a:prstGeom>
          <a:noFill/>
          <a:ln w="9525">
            <a:solidFill>
              <a:srgbClr val="2D3494"/>
            </a:solidFill>
            <a:miter lim="800000"/>
            <a:headEnd/>
            <a:tailEnd/>
          </a:ln>
        </p:spPr>
      </p:pic>
      <p:pic>
        <p:nvPicPr>
          <p:cNvPr id="15" name="Picture 2" descr="http://qrcoder.ru/code/?https%3A%2F%2Frosuchebnik.ru%2Fproduct%2Fspravochnik-po-russkomu-yazyku-gotovimsya-k-vpr-1-4-klassy-russkiy%2F%3Futm_source%3Dqrcode%26utm_medium%3Dcpc%26utm_campaign%3Donlineurok-vpr4kl-150420&amp;8&amp;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26" y="5095012"/>
            <a:ext cx="1304722" cy="130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  <p:grpSp>
        <p:nvGrpSpPr>
          <p:cNvPr id="32" name="Группа 5"/>
          <p:cNvGrpSpPr/>
          <p:nvPr/>
        </p:nvGrpSpPr>
        <p:grpSpPr>
          <a:xfrm>
            <a:off x="11375665" y="0"/>
            <a:ext cx="813284" cy="6790912"/>
            <a:chOff x="8531749" y="-3442"/>
            <a:chExt cx="609963" cy="5093184"/>
          </a:xfrm>
        </p:grpSpPr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7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8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9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2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3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45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51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52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46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7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8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9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0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506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1089" t="25275" r="25090" b="17521"/>
          <a:stretch/>
        </p:blipFill>
        <p:spPr>
          <a:xfrm>
            <a:off x="335647" y="645445"/>
            <a:ext cx="8612388" cy="5721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Изображение Готовимся к Всероссийской проверочной работе. Русский язык. Рабочая тетрадь. 4 кла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414" y="240526"/>
            <a:ext cx="2245219" cy="30600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qrcoder.ru/code/?https%3A%2F%2Fshop.prosv.ru%2Fkatalog%3Futm_source%3Drosuchebnikru%26utm_medium%3Dheader%26utm_campaign%3Dorganic-Sendsay_main-page%23%2Forderby%3D11%26sFilters%3D21%2156334%3B4%212303%3B13%212961%2C93341%2C2965%3B&amp;8&amp;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398" y="3382499"/>
            <a:ext cx="1738979" cy="173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  <p:grpSp>
        <p:nvGrpSpPr>
          <p:cNvPr id="24" name="Группа 5"/>
          <p:cNvGrpSpPr/>
          <p:nvPr/>
        </p:nvGrpSpPr>
        <p:grpSpPr>
          <a:xfrm>
            <a:off x="11375665" y="0"/>
            <a:ext cx="813284" cy="6790912"/>
            <a:chOff x="8531749" y="-3442"/>
            <a:chExt cx="609963" cy="5093184"/>
          </a:xfrm>
        </p:grpSpPr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37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43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44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8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9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2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33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526" y="790387"/>
            <a:ext cx="7733705" cy="548698"/>
          </a:xfrm>
        </p:spPr>
        <p:txBody>
          <a:bodyPr/>
          <a:lstStyle/>
          <a:p>
            <a:r>
              <a:rPr lang="ru-RU" sz="2800" dirty="0" smtClean="0"/>
              <a:t>Что обсуждаем?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01350" y="1555188"/>
            <a:ext cx="10805047" cy="4896544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sz="2800" dirty="0" smtClean="0"/>
              <a:t>Типичные трудности при выполнении ВПР  и пути их предупреждения</a:t>
            </a:r>
          </a:p>
          <a:p>
            <a:pPr marL="457200" indent="-457200">
              <a:buAutoNum type="arabicPeriod"/>
            </a:pPr>
            <a:r>
              <a:rPr lang="ru-RU" sz="2800" dirty="0" smtClean="0"/>
              <a:t>Инструментарий для организации системной работы по подготовке к ВПР</a:t>
            </a:r>
          </a:p>
          <a:p>
            <a:pPr marL="0" indent="0">
              <a:buNone/>
            </a:pPr>
            <a:endParaRPr lang="ru-RU" sz="28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474284" y="117922"/>
            <a:ext cx="1268960" cy="438775"/>
            <a:chOff x="254665" y="195486"/>
            <a:chExt cx="951720" cy="32908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Группа 5"/>
          <p:cNvGrpSpPr/>
          <p:nvPr/>
        </p:nvGrpSpPr>
        <p:grpSpPr>
          <a:xfrm>
            <a:off x="11378716" y="0"/>
            <a:ext cx="813284" cy="6790912"/>
            <a:chOff x="8531749" y="-3442"/>
            <a:chExt cx="609963" cy="5093184"/>
          </a:xfrm>
        </p:grpSpPr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33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39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40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4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7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8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70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4818" t="-5136" r="-1" b="2834"/>
          <a:stretch/>
        </p:blipFill>
        <p:spPr>
          <a:xfrm>
            <a:off x="1178770" y="847493"/>
            <a:ext cx="6681456" cy="5306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  <p:grpSp>
        <p:nvGrpSpPr>
          <p:cNvPr id="22" name="Группа 5"/>
          <p:cNvGrpSpPr/>
          <p:nvPr/>
        </p:nvGrpSpPr>
        <p:grpSpPr>
          <a:xfrm>
            <a:off x="11375665" y="0"/>
            <a:ext cx="813284" cy="6790912"/>
            <a:chOff x="8531749" y="-3442"/>
            <a:chExt cx="609963" cy="5093184"/>
          </a:xfrm>
        </p:grpSpPr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35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42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6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7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8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9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43" name="Picture 5" descr="K:\_for all\Ордынкина\7397.jpg">
            <a:extLst>
              <a:ext uri="{FF2B5EF4-FFF2-40B4-BE49-F238E27FC236}">
                <a16:creationId xmlns:a16="http://schemas.microsoft.com/office/drawing/2014/main" id="{A10A9A84-B135-4DDB-9243-932028823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802" y="521533"/>
            <a:ext cx="2270443" cy="30600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Заголовок 2"/>
          <p:cNvSpPr>
            <a:spLocks noGrp="1"/>
          </p:cNvSpPr>
          <p:nvPr>
            <p:ph type="title"/>
          </p:nvPr>
        </p:nvSpPr>
        <p:spPr>
          <a:xfrm>
            <a:off x="2524100" y="278692"/>
            <a:ext cx="4813402" cy="568801"/>
          </a:xfrm>
        </p:spPr>
        <p:txBody>
          <a:bodyPr/>
          <a:lstStyle/>
          <a:p>
            <a:r>
              <a:rPr lang="ru-RU" sz="2800" dirty="0"/>
              <a:t>Р</a:t>
            </a:r>
            <a:r>
              <a:rPr lang="ru-RU" sz="2800" dirty="0" smtClean="0"/>
              <a:t>аботаем с информацией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34753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7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9" name="Объект 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24100" y="278692"/>
            <a:ext cx="11520000" cy="648642"/>
          </a:xfrm>
        </p:spPr>
        <p:txBody>
          <a:bodyPr/>
          <a:lstStyle/>
          <a:p>
            <a:r>
              <a:rPr lang="ru-RU" sz="2800" dirty="0"/>
              <a:t>Р</a:t>
            </a:r>
            <a:r>
              <a:rPr lang="ru-RU" sz="2800" dirty="0" smtClean="0"/>
              <a:t>аботаем с информацией</a:t>
            </a:r>
            <a:endParaRPr lang="ru-RU" sz="2800" dirty="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1524F71-128F-4786-A02A-7C7A7BCA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07" y="4736865"/>
            <a:ext cx="1439739" cy="190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 descr="http://qrcoder.ru/code/?https%3A%2F%2Frosuchebnik.ru%2Fproduct%2Fvserossiyskie-proverochnye-raboty-matematika-4-klass%2F%3Futm_source%3Dqrcode%26utm_medium%3Dcpc%26utm_campaign%3Donlineurok-vpr4kl-150420&amp;8&amp;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169" y="5041630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0" name="Picture 8"/>
          <p:cNvPicPr>
            <a:picLocks noChangeAspect="1" noChangeArrowheads="1"/>
          </p:cNvPicPr>
          <p:nvPr/>
        </p:nvPicPr>
        <p:blipFill>
          <a:blip r:embed="rId10"/>
          <a:srcRect l="23047" t="14583" r="25390" b="29167"/>
          <a:stretch>
            <a:fillRect/>
          </a:stretch>
        </p:blipFill>
        <p:spPr bwMode="auto">
          <a:xfrm>
            <a:off x="595274" y="1071546"/>
            <a:ext cx="5069748" cy="3506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0121" name="Picture 9"/>
          <p:cNvPicPr>
            <a:picLocks noChangeAspect="1" noChangeArrowheads="1"/>
          </p:cNvPicPr>
          <p:nvPr/>
        </p:nvPicPr>
        <p:blipFill>
          <a:blip r:embed="rId11"/>
          <a:srcRect l="29492" t="16666" r="23633" b="19792"/>
          <a:stretch>
            <a:fillRect/>
          </a:stretch>
        </p:blipFill>
        <p:spPr bwMode="auto">
          <a:xfrm>
            <a:off x="5889245" y="955968"/>
            <a:ext cx="5143536" cy="3921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6238876" y="1776881"/>
            <a:ext cx="1428760" cy="21431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dirty="0" smtClean="0">
                <a:solidFill>
                  <a:srgbClr val="2D3494"/>
                </a:solidFill>
              </a:rPr>
              <a:t>неверно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953256" y="2116443"/>
            <a:ext cx="2000264" cy="21431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dirty="0" smtClean="0">
                <a:solidFill>
                  <a:srgbClr val="2D3494"/>
                </a:solidFill>
              </a:rPr>
              <a:t>11+14+2+9+6+5+5=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867776" y="2080724"/>
            <a:ext cx="857256" cy="28575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dirty="0" smtClean="0">
                <a:solidFill>
                  <a:srgbClr val="2D3494"/>
                </a:solidFill>
              </a:rPr>
              <a:t>52 (</a:t>
            </a:r>
            <a:r>
              <a:rPr lang="ru-RU" dirty="0" err="1" smtClean="0">
                <a:solidFill>
                  <a:srgbClr val="2D3494"/>
                </a:solidFill>
              </a:rPr>
              <a:t>уч</a:t>
            </a:r>
            <a:r>
              <a:rPr lang="ru-RU" dirty="0" smtClean="0">
                <a:solidFill>
                  <a:srgbClr val="2D3494"/>
                </a:solidFill>
              </a:rPr>
              <a:t>.)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238876" y="3779051"/>
            <a:ext cx="1428760" cy="21431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dirty="0" smtClean="0">
                <a:solidFill>
                  <a:srgbClr val="2D3494"/>
                </a:solidFill>
              </a:rPr>
              <a:t>не права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101412" y="4102517"/>
            <a:ext cx="4071966" cy="14287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dirty="0" smtClean="0">
                <a:solidFill>
                  <a:srgbClr val="2D3494"/>
                </a:solidFill>
              </a:rPr>
              <a:t>9+6= 15( </a:t>
            </a:r>
            <a:r>
              <a:rPr lang="ru-RU" dirty="0" err="1" smtClean="0">
                <a:solidFill>
                  <a:srgbClr val="2D3494"/>
                </a:solidFill>
              </a:rPr>
              <a:t>уч</a:t>
            </a:r>
            <a:r>
              <a:rPr lang="ru-RU" dirty="0" smtClean="0">
                <a:solidFill>
                  <a:srgbClr val="2D3494"/>
                </a:solidFill>
              </a:rPr>
              <a:t>.) – любят виноградный сок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988975" y="4351449"/>
            <a:ext cx="3929090" cy="21431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dirty="0" smtClean="0">
                <a:solidFill>
                  <a:srgbClr val="2D3494"/>
                </a:solidFill>
              </a:rPr>
              <a:t>15 :4=3 (ост.3)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965416" y="4614681"/>
            <a:ext cx="3929090" cy="21431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dirty="0" smtClean="0">
                <a:solidFill>
                  <a:srgbClr val="2D3494"/>
                </a:solidFill>
              </a:rPr>
              <a:t>Надо 4 пакета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  <p:grpSp>
        <p:nvGrpSpPr>
          <p:cNvPr id="43" name="Группа 5"/>
          <p:cNvGrpSpPr/>
          <p:nvPr/>
        </p:nvGrpSpPr>
        <p:grpSpPr>
          <a:xfrm>
            <a:off x="11375665" y="0"/>
            <a:ext cx="813284" cy="6790912"/>
            <a:chOff x="8531749" y="-3442"/>
            <a:chExt cx="609963" cy="5093184"/>
          </a:xfrm>
        </p:grpSpPr>
        <p:sp>
          <p:nvSpPr>
            <p:cNvPr id="44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5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6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7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8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9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0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1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2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3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4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5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56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62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63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57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8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9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0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1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869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7452" t="15815" r="8514" b="34519"/>
          <a:stretch/>
        </p:blipFill>
        <p:spPr>
          <a:xfrm>
            <a:off x="318167" y="829915"/>
            <a:ext cx="4317203" cy="4223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073" t="18533" r="44170" b="65899"/>
          <a:stretch/>
        </p:blipFill>
        <p:spPr>
          <a:xfrm>
            <a:off x="4635370" y="5289680"/>
            <a:ext cx="4834405" cy="1279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73781" y="330063"/>
            <a:ext cx="11520000" cy="648642"/>
          </a:xfrm>
        </p:spPr>
        <p:txBody>
          <a:bodyPr/>
          <a:lstStyle/>
          <a:p>
            <a:r>
              <a:rPr lang="ru-RU" dirty="0"/>
              <a:t>ВПР по </a:t>
            </a:r>
            <a:r>
              <a:rPr lang="ru-RU" dirty="0" smtClean="0"/>
              <a:t>окружающему миру :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ru-RU" dirty="0"/>
              <a:t>работаем с информацией</a:t>
            </a:r>
          </a:p>
        </p:txBody>
      </p:sp>
      <p:pic>
        <p:nvPicPr>
          <p:cNvPr id="6" name="Picture 6" descr="Изображение Готовимся к Всероссийской проверочной работе. Окружающий мир. Рабочая тетрадь. 4 клас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13" y="536232"/>
            <a:ext cx="1913799" cy="261138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qrcoder.ru/code/?https%3A%2F%2Fshop.prosv.ru%2Fkatalog%3Futm_source%3Drosuchebnikru%26utm_medium%3Dheader%26utm_campaign%3Dorganic-Sendsay_main-page%23%2Forderby%3D11%26sFilters%3D21%2156334%3B4%212303%3B13%212961%2C93341%2C2965%3B&amp;8&amp;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469" y="3270635"/>
            <a:ext cx="1738979" cy="173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7161" t="64903" r="8339" b="12525"/>
          <a:stretch/>
        </p:blipFill>
        <p:spPr>
          <a:xfrm>
            <a:off x="4805709" y="3314335"/>
            <a:ext cx="4273204" cy="1747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Группа 9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  <p:grpSp>
        <p:nvGrpSpPr>
          <p:cNvPr id="26" name="Группа 5"/>
          <p:cNvGrpSpPr/>
          <p:nvPr/>
        </p:nvGrpSpPr>
        <p:grpSpPr>
          <a:xfrm>
            <a:off x="11375665" y="0"/>
            <a:ext cx="813284" cy="6790912"/>
            <a:chOff x="8531749" y="-3442"/>
            <a:chExt cx="609963" cy="5093184"/>
          </a:xfrm>
        </p:grpSpPr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7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39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46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40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2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3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4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01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552" t="21745" r="33685" b="6978"/>
          <a:stretch/>
        </p:blipFill>
        <p:spPr>
          <a:xfrm>
            <a:off x="219568" y="667237"/>
            <a:ext cx="4482791" cy="5431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https://catalog.prosv.ru/images/big/fe8f4e71-e7b6-11e6-bf6f-0050569c7d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937" y="596292"/>
            <a:ext cx="2082348" cy="282812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6702" t="2016" r="6546" b="1370"/>
          <a:stretch/>
        </p:blipFill>
        <p:spPr>
          <a:xfrm>
            <a:off x="4974504" y="1197429"/>
            <a:ext cx="4027714" cy="3837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1772815" y="180636"/>
            <a:ext cx="10081617" cy="1044934"/>
          </a:xfrm>
        </p:spPr>
        <p:txBody>
          <a:bodyPr/>
          <a:lstStyle/>
          <a:p>
            <a:r>
              <a:rPr lang="ru-RU" dirty="0"/>
              <a:t>ВПР по </a:t>
            </a:r>
            <a:r>
              <a:rPr lang="ru-RU" dirty="0" smtClean="0"/>
              <a:t>окружающему миру :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ru-RU" dirty="0"/>
              <a:t>работаем </a:t>
            </a:r>
            <a:r>
              <a:rPr lang="ru-RU" dirty="0" smtClean="0"/>
              <a:t>с текстом и информацией	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  <p:grpSp>
        <p:nvGrpSpPr>
          <p:cNvPr id="24" name="Группа 5"/>
          <p:cNvGrpSpPr/>
          <p:nvPr/>
        </p:nvGrpSpPr>
        <p:grpSpPr>
          <a:xfrm>
            <a:off x="11375665" y="0"/>
            <a:ext cx="813284" cy="6790912"/>
            <a:chOff x="8531749" y="-3442"/>
            <a:chExt cx="609963" cy="5093184"/>
          </a:xfrm>
        </p:grpSpPr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37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43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44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8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9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2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45" name="Picture 8" descr="http://disk.yandex.net/qr/?clean=1&amp;text=https://clck.ru/Y8ko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798" y="3750851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25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9614" t="15568" r="7645" b="11043"/>
          <a:stretch/>
        </p:blipFill>
        <p:spPr>
          <a:xfrm>
            <a:off x="804515" y="829278"/>
            <a:ext cx="8388912" cy="528982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4" descr="Изображение Всероссийские проверочные работы. Окружающий мир. 10 типовых вариантов. 4 кла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993" y="418125"/>
            <a:ext cx="2059165" cy="2872596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  <p:grpSp>
        <p:nvGrpSpPr>
          <p:cNvPr id="23" name="Группа 5"/>
          <p:cNvGrpSpPr/>
          <p:nvPr/>
        </p:nvGrpSpPr>
        <p:grpSpPr>
          <a:xfrm>
            <a:off x="11375665" y="0"/>
            <a:ext cx="813284" cy="6790912"/>
            <a:chOff x="8531749" y="-3442"/>
            <a:chExt cx="609963" cy="5093184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5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36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42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43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7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8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9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15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18167" y="1682037"/>
            <a:ext cx="10417588" cy="4896544"/>
          </a:xfrm>
        </p:spPr>
        <p:txBody>
          <a:bodyPr/>
          <a:lstStyle/>
          <a:p>
            <a:pPr marL="0" indent="0">
              <a:buNone/>
            </a:pPr>
            <a:r>
              <a:rPr lang="ru-RU" sz="2200" dirty="0" smtClean="0">
                <a:solidFill>
                  <a:schemeClr val="tx1"/>
                </a:solidFill>
              </a:rPr>
              <a:t>Во ФГОС НОО многократно повторяется идея индивидуального подхода, дифференциации обучения. Если обучение становится многоуровневым, учитываются индивидуальные особенности, то и оценивание должно помочь увидеть индивидуальные особенности учащихся, выделить учащихся с высоким уровнем усвоения предметного материала. В стандарте есть указание на необходимость оценки динамики индивидуального развития учащихся выполнить это в случае детей, которые показывают хороший уровень достижений только на уровне базовых заданий довольно трудно.</a:t>
            </a:r>
          </a:p>
          <a:p>
            <a:pPr marL="0" indent="0">
              <a:buNone/>
            </a:pPr>
            <a:r>
              <a:rPr lang="ru-RU" sz="2200" dirty="0" smtClean="0">
                <a:solidFill>
                  <a:schemeClr val="tx1"/>
                </a:solidFill>
              </a:rPr>
              <a:t>Для качественного оценивания индивидуальных образовательных достижений учащихся в ходе итогового контроля контрольно-измерительные материалы должны содержать задания разных степеней сложности - базового и повышенного, при этом основанием для создания заданий того и  другого уровней являются планируемые результаты блоков «Выпускник научится». В период подготовки к итоговому контролю также необходимо использовать </a:t>
            </a:r>
            <a:r>
              <a:rPr lang="ru-RU" sz="2200" dirty="0" err="1" smtClean="0">
                <a:solidFill>
                  <a:schemeClr val="tx1"/>
                </a:solidFill>
              </a:rPr>
              <a:t>разноуровневые</a:t>
            </a:r>
            <a:r>
              <a:rPr lang="ru-RU" sz="2200" dirty="0" smtClean="0">
                <a:solidFill>
                  <a:schemeClr val="tx1"/>
                </a:solidFill>
              </a:rPr>
              <a:t> проверочные работы.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319" y="596422"/>
            <a:ext cx="11520000" cy="648642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Почему на уровне образовательной организации контроль в начальной школе должен быть </a:t>
            </a:r>
            <a:r>
              <a:rPr lang="ru-RU" sz="2400" dirty="0" err="1" smtClean="0"/>
              <a:t>разноуровневым</a:t>
            </a:r>
            <a:r>
              <a:rPr lang="ru-RU" sz="2400" dirty="0" smtClean="0"/>
              <a:t>?</a:t>
            </a:r>
            <a:endParaRPr lang="ru-RU" sz="24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Группа 5"/>
          <p:cNvGrpSpPr/>
          <p:nvPr/>
        </p:nvGrpSpPr>
        <p:grpSpPr>
          <a:xfrm>
            <a:off x="11394704" y="0"/>
            <a:ext cx="813284" cy="6790912"/>
            <a:chOff x="8531749" y="-3442"/>
            <a:chExt cx="609963" cy="5093184"/>
          </a:xfrm>
        </p:grpSpPr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33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39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40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4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7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8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3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89375" y="131047"/>
            <a:ext cx="8223900" cy="753207"/>
          </a:xfrm>
        </p:spPr>
        <p:txBody>
          <a:bodyPr/>
          <a:lstStyle/>
          <a:p>
            <a:r>
              <a:rPr lang="ru-RU" sz="2800" dirty="0"/>
              <a:t>Инструментарий. Русский </a:t>
            </a:r>
            <a:r>
              <a:rPr lang="ru-RU" sz="2800" dirty="0" smtClean="0"/>
              <a:t>язык</a:t>
            </a:r>
            <a:endParaRPr lang="ru-RU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0579" y="1009914"/>
            <a:ext cx="2421621" cy="30600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D:\MARINA\RUS-JAZ\ВПР\3_класс\cover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7141" y="1059776"/>
            <a:ext cx="2451240" cy="30600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C:\Users\Marina\AppData\Local\Microsoft\Windows\Temporary Internet Files\Content.IE5\KFQZFR40\ВПР_русский_облож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1527" y="1094481"/>
            <a:ext cx="2380952" cy="30600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 descr="http://qrcoder.ru/code/?https%3A%2F%2Frosuchebnik.ru%2Fproduct%2Frusskiy-yazyk-2-klass-vserossiyskaya-proverochnaya-rabota-trenager%2F%3Futm_source%3Dqrcode%26utm_medium%3Dcpc%26utm_campaign%3Donlineurok-vpr4kl-170420&amp;8&amp;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49" y="4472912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qrcoder.ru/code/?https%3A%2F%2Frosuchebnik.ru%2Fproduct%2Frusskiy-yazyk-3-klass-vserossiyskaya-proverochnaya-rabota-trenager%2F%3Futm_source%3Dqrcode%26utm_medium%3Dcpc%26utm_campaign%3Donlineurok-vpr4kl-170420&amp;8&amp;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698" y="4526661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qrcoder.ru/code/?https%3A%2F%2Frosuchebnik.ru%2Fproduct%2Frusskiy-yazyk-4-klass-vserossiyskaya-proverochnaya-rabota%2F%3Futm_source%3Dqrcode%26utm_medium%3Dcpc%26utm_campaign%3Donlineurok-vpr4kl-150420&amp;8&amp;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47" y="458892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Группа 5"/>
          <p:cNvGrpSpPr/>
          <p:nvPr/>
        </p:nvGrpSpPr>
        <p:grpSpPr>
          <a:xfrm>
            <a:off x="11394704" y="0"/>
            <a:ext cx="813284" cy="6790912"/>
            <a:chOff x="8531749" y="-3442"/>
            <a:chExt cx="609963" cy="5093184"/>
          </a:xfrm>
        </p:grpSpPr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7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8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2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44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50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51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8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9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51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334434" y="1052736"/>
            <a:ext cx="8537616" cy="4896544"/>
          </a:xfrm>
        </p:spPr>
        <p:txBody>
          <a:bodyPr/>
          <a:lstStyle/>
          <a:p>
            <a:r>
              <a:rPr lang="ru-RU" sz="2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РАБОТЫ № 1 И 2 </a:t>
            </a:r>
            <a:r>
              <a:rPr lang="ru-RU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соответствуют действующей модели ВПР, при этом они содержат дополнительные </a:t>
            </a:r>
            <a:r>
              <a:rPr lang="ru-RU" sz="20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задания</a:t>
            </a:r>
            <a:endParaRPr lang="ru-RU" sz="20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ru-RU" sz="2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РАБОТА № 3 </a:t>
            </a:r>
            <a:r>
              <a:rPr lang="ru-RU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строится на всём спектре обязательных предметных результатов, содержит 21 обязательное задание и 2 </a:t>
            </a:r>
            <a:r>
              <a:rPr lang="ru-RU" sz="20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дополнительных</a:t>
            </a:r>
            <a:endParaRPr lang="ru-RU" sz="20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r>
              <a:rPr lang="ru-RU" sz="2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РАБОТА № 4 </a:t>
            </a:r>
            <a:r>
              <a:rPr lang="ru-RU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содержит две группы </a:t>
            </a:r>
            <a:r>
              <a:rPr lang="ru-RU" sz="20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заданий:</a:t>
            </a:r>
            <a:endParaRPr lang="ru-RU" sz="20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ПЕРВАЯ ГРУППА – </a:t>
            </a:r>
            <a:r>
              <a:rPr lang="ru-RU" sz="20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базовые </a:t>
            </a:r>
            <a:r>
              <a:rPr lang="ru-RU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задания, позволяющие проверить освоение базовых знаний и умений по предмету, без которых невозможно успешное продолжение обучения на следующей ступени.  </a:t>
            </a:r>
            <a:endParaRPr lang="ru-RU" sz="20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ВТОРУЮ ГРУППУ </a:t>
            </a:r>
            <a:r>
              <a:rPr lang="ru-RU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составляют задания, проверяющие способность учащихся решать учебные или практические задачи по русскому языку, в которых нет явного указания на способ выполнения, основную сложность при выполнении этих заданий представляет выбор способа решения из тех, которыми они владеют.  </a:t>
            </a:r>
            <a:endParaRPr lang="ru-RU" sz="20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81395" y="247439"/>
            <a:ext cx="11520000" cy="648642"/>
          </a:xfrm>
        </p:spPr>
        <p:txBody>
          <a:bodyPr/>
          <a:lstStyle/>
          <a:p>
            <a:r>
              <a:rPr lang="ru-RU" sz="2800" spc="-1" dirty="0">
                <a:uFill>
                  <a:solidFill>
                    <a:srgbClr val="FFFFFF"/>
                  </a:solidFill>
                </a:uFill>
                <a:ea typeface="DejaVu Sans"/>
              </a:rPr>
              <a:t>Структура </a:t>
            </a:r>
            <a:r>
              <a:rPr lang="ru-RU" sz="2800" spc="-1" dirty="0" smtClean="0">
                <a:uFill>
                  <a:solidFill>
                    <a:srgbClr val="FFFFFF"/>
                  </a:solidFill>
                </a:uFill>
                <a:ea typeface="DejaVu Sans"/>
              </a:rPr>
              <a:t>тетради </a:t>
            </a:r>
            <a:r>
              <a:rPr lang="ru-RU" sz="2800" spc="-1" dirty="0" smtClean="0">
                <a:uFill>
                  <a:solidFill>
                    <a:srgbClr val="FFFFFF"/>
                  </a:solidFill>
                </a:uFill>
                <a:ea typeface="DejaVu Sans"/>
              </a:rPr>
              <a:t> </a:t>
            </a:r>
            <a:endParaRPr lang="ru-RU" sz="2800" dirty="0"/>
          </a:p>
        </p:txBody>
      </p:sp>
      <p:pic>
        <p:nvPicPr>
          <p:cNvPr id="5" name="Picture 2" descr="C:\Users\Marina\AppData\Local\Microsoft\Windows\Temporary Internet Files\Content.IE5\KFQZFR40\ВПР_русский_облож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1550" y="347085"/>
            <a:ext cx="2380952" cy="30600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http://qrcoder.ru/code/?https%3A%2F%2Frosuchebnik.ru%2Fproduct%2Frusskiy-yazyk-4-klass-vserossiyskaya-proverochnaya-rabota%2F%3Futm_source%3Dqrcode%26utm_medium%3Dcpc%26utm_campaign%3Donlineurok-vpr4kl-150420&amp;8&amp;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243" y="4819663"/>
            <a:ext cx="1772379" cy="177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Группа 5"/>
          <p:cNvGrpSpPr/>
          <p:nvPr/>
        </p:nvGrpSpPr>
        <p:grpSpPr>
          <a:xfrm>
            <a:off x="11394704" y="0"/>
            <a:ext cx="813284" cy="6790912"/>
            <a:chOff x="8531749" y="-3442"/>
            <a:chExt cx="609963" cy="5093184"/>
          </a:xfrm>
        </p:grpSpPr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35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42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6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7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8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9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0568029" cy="4896544"/>
          </a:xfrm>
        </p:spPr>
        <p:txBody>
          <a:bodyPr/>
          <a:lstStyle/>
          <a:p>
            <a:r>
              <a:rPr lang="ru-RU" sz="2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+mn-lt"/>
                <a:ea typeface="DejaVu Sans"/>
              </a:rPr>
              <a:t>РАБОТА № 5</a:t>
            </a:r>
            <a:r>
              <a:rPr lang="ru-RU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+mn-lt"/>
                <a:ea typeface="DejaVu Sans"/>
              </a:rPr>
              <a:t> содержит 3 группы </a:t>
            </a:r>
            <a:r>
              <a:rPr lang="ru-RU" sz="20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+mn-lt"/>
                <a:ea typeface="DejaVu Sans"/>
              </a:rPr>
              <a:t>заданий: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+mn-lt"/>
                <a:ea typeface="DejaVu Sans"/>
              </a:rPr>
              <a:t>ПЕРВАЯ ГРУППА – </a:t>
            </a:r>
            <a:r>
              <a:rPr lang="ru-RU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+mn-lt"/>
                <a:ea typeface="DejaVu Sans"/>
              </a:rPr>
              <a:t>базовые задания, позволяющие проверить освоение базовых знаний и умений по предмету, без которых невозможно успешное продолжение обучения на следующей ступени. </a:t>
            </a:r>
            <a:endParaRPr lang="ru-RU" sz="20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+mn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+mn-lt"/>
                <a:ea typeface="DejaVu Sans"/>
              </a:rPr>
              <a:t>ВТОРУЮ ГРУППУ </a:t>
            </a:r>
            <a:r>
              <a:rPr lang="ru-RU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+mn-lt"/>
                <a:ea typeface="DejaVu Sans"/>
              </a:rPr>
              <a:t>составляют задания, проверяющие способность учащихся решать учебные или практические задачи по русскому языку, в которых нет явного указания на способ выполнения, основную сложность при выполнении этих заданий представляет выбор способа решения из тех, которыми они владеют.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+mn-lt"/>
                <a:ea typeface="DejaVu Sans"/>
              </a:rPr>
              <a:t>ТРЕТЬЮ ГРУППУ </a:t>
            </a:r>
            <a:r>
              <a:rPr lang="ru-RU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+mn-lt"/>
                <a:ea typeface="DejaVu Sans"/>
              </a:rPr>
              <a:t>составляют задания, построенные на основе планируемых результатов «Выпускник получит возможность научиться»</a:t>
            </a:r>
            <a:endParaRPr lang="ru-RU" sz="20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+mn-lt"/>
            </a:endParaRPr>
          </a:p>
          <a:p>
            <a:endParaRPr lang="ru-RU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85264" y="330328"/>
            <a:ext cx="11520000" cy="648642"/>
          </a:xfrm>
        </p:spPr>
        <p:txBody>
          <a:bodyPr/>
          <a:lstStyle/>
          <a:p>
            <a:r>
              <a:rPr lang="ru-RU" sz="2800" spc="-1" dirty="0">
                <a:uFill>
                  <a:solidFill>
                    <a:srgbClr val="FFFFFF"/>
                  </a:solidFill>
                </a:uFill>
                <a:ea typeface="DejaVu Sans"/>
              </a:rPr>
              <a:t>Структура </a:t>
            </a:r>
            <a:r>
              <a:rPr lang="ru-RU" sz="2800" spc="-1" dirty="0" smtClean="0">
                <a:uFill>
                  <a:solidFill>
                    <a:srgbClr val="FFFFFF"/>
                  </a:solidFill>
                </a:uFill>
                <a:ea typeface="DejaVu Sans"/>
              </a:rPr>
              <a:t>тетради </a:t>
            </a:r>
            <a:r>
              <a:rPr lang="ru-RU" sz="2800" spc="-1" dirty="0" smtClean="0">
                <a:uFill>
                  <a:solidFill>
                    <a:srgbClr val="FFFFFF"/>
                  </a:solidFill>
                </a:uFill>
                <a:ea typeface="DejaVu Sans"/>
              </a:rPr>
              <a:t> </a:t>
            </a:r>
            <a:endParaRPr lang="ru-RU" sz="28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333201" y="110940"/>
            <a:ext cx="1268960" cy="438775"/>
            <a:chOff x="254665" y="195486"/>
            <a:chExt cx="951720" cy="32908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Группа 5"/>
          <p:cNvGrpSpPr/>
          <p:nvPr/>
        </p:nvGrpSpPr>
        <p:grpSpPr>
          <a:xfrm>
            <a:off x="11394704" y="0"/>
            <a:ext cx="813284" cy="6790912"/>
            <a:chOff x="8531749" y="-3442"/>
            <a:chExt cx="609963" cy="5093184"/>
          </a:xfrm>
        </p:grpSpPr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33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39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40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4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7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8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3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  <a:p>
            <a:endParaRPr lang="en-US" u="sng" dirty="0" smtClean="0">
              <a:hlinkClick r:id="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Работа №4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440" t="17264" r="45427" b="10833"/>
          <a:stretch/>
        </p:blipFill>
        <p:spPr>
          <a:xfrm>
            <a:off x="155861" y="662355"/>
            <a:ext cx="3753318" cy="54176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6699" t="25766" r="33588" b="37581"/>
          <a:stretch/>
        </p:blipFill>
        <p:spPr>
          <a:xfrm>
            <a:off x="8142621" y="4052120"/>
            <a:ext cx="3610327" cy="1385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1812" t="26984" r="46967" b="23942"/>
          <a:stretch/>
        </p:blipFill>
        <p:spPr>
          <a:xfrm>
            <a:off x="4031024" y="180635"/>
            <a:ext cx="3792589" cy="3725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3266" t="19128" r="45579" b="47591"/>
          <a:stretch/>
        </p:blipFill>
        <p:spPr>
          <a:xfrm>
            <a:off x="7925286" y="1364518"/>
            <a:ext cx="3778786" cy="25228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2208" t="13055" r="46769" b="64858"/>
          <a:stretch/>
        </p:blipFill>
        <p:spPr>
          <a:xfrm>
            <a:off x="4031024" y="4001428"/>
            <a:ext cx="4013424" cy="19166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25293" t="47924" r="45828" b="39831"/>
          <a:stretch/>
        </p:blipFill>
        <p:spPr>
          <a:xfrm>
            <a:off x="7948932" y="183030"/>
            <a:ext cx="3804016" cy="10754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2371" y="3029639"/>
            <a:ext cx="92062" cy="991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182824" y="1752999"/>
            <a:ext cx="153688" cy="16393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 flipH="1">
            <a:off x="8283031" y="3993402"/>
            <a:ext cx="45719" cy="11743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72012" y="4102739"/>
            <a:ext cx="137783" cy="14697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4010852" y="1758721"/>
            <a:ext cx="280245" cy="27542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94008" y="3029639"/>
            <a:ext cx="280245" cy="27542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8044448" y="4054468"/>
            <a:ext cx="339541" cy="336969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932471" y="1304054"/>
            <a:ext cx="339541" cy="336969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7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23476" y="94112"/>
            <a:ext cx="11520000" cy="648642"/>
          </a:xfrm>
        </p:spPr>
        <p:txBody>
          <a:bodyPr/>
          <a:lstStyle/>
          <a:p>
            <a:r>
              <a:rPr lang="ru-RU" dirty="0" smtClean="0"/>
              <a:t>Математика</a:t>
            </a:r>
            <a:endParaRPr lang="ru-RU" dirty="0"/>
          </a:p>
        </p:txBody>
      </p:sp>
      <p:pic>
        <p:nvPicPr>
          <p:cNvPr id="5498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 l="18982" t="30207" r="22127" b="27809"/>
          <a:stretch>
            <a:fillRect/>
          </a:stretch>
        </p:blipFill>
        <p:spPr bwMode="auto">
          <a:xfrm>
            <a:off x="150486" y="717996"/>
            <a:ext cx="3860800" cy="2201863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2" descr="https://im0-tub-ru.yandex.net/i?id=b723c18d636bdff71248d7d7ca63a918&amp;n=33&amp;h=181&amp;w=48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45238" y="0"/>
            <a:ext cx="1986051" cy="789933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19973" t="13044" r="20109" b="5435"/>
          <a:stretch>
            <a:fillRect/>
          </a:stretch>
        </p:blipFill>
        <p:spPr bwMode="auto">
          <a:xfrm>
            <a:off x="4114131" y="824173"/>
            <a:ext cx="3370792" cy="3668888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 l="19191" t="43428" r="22904" b="29688"/>
          <a:stretch>
            <a:fillRect/>
          </a:stretch>
        </p:blipFill>
        <p:spPr bwMode="auto">
          <a:xfrm>
            <a:off x="7475738" y="4875878"/>
            <a:ext cx="3829630" cy="1422434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Заголовок 5"/>
          <p:cNvSpPr txBox="1">
            <a:spLocks/>
          </p:cNvSpPr>
          <p:nvPr/>
        </p:nvSpPr>
        <p:spPr>
          <a:xfrm>
            <a:off x="7971466" y="1040455"/>
            <a:ext cx="2057401" cy="42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D3494"/>
              </a:buClr>
              <a:buSzPts val="1500"/>
              <a:buFont typeface="Calibri"/>
              <a:buNone/>
              <a:defRPr sz="2000" b="1" i="0" u="none" strike="noStrike" kern="1200" cap="none">
                <a:solidFill>
                  <a:srgbClr val="2D34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r>
              <a:rPr lang="ru-RU" dirty="0" smtClean="0"/>
              <a:t>Русский язык</a:t>
            </a:r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/>
          <a:srcRect l="20774" t="10202" r="23019" b="26619"/>
          <a:stretch/>
        </p:blipFill>
        <p:spPr bwMode="auto">
          <a:xfrm>
            <a:off x="7578988" y="1366000"/>
            <a:ext cx="3656995" cy="3288565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3" name="Заголовок 5"/>
          <p:cNvSpPr txBox="1">
            <a:spLocks noGrp="1"/>
          </p:cNvSpPr>
          <p:nvPr>
            <p:ph type="body" sz="quarter" idx="12"/>
          </p:nvPr>
        </p:nvSpPr>
        <p:spPr>
          <a:xfrm>
            <a:off x="334433" y="3010283"/>
            <a:ext cx="2342092" cy="394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D3494"/>
              </a:buClr>
              <a:buSzPts val="1500"/>
              <a:buFont typeface="Calibri"/>
              <a:buNone/>
              <a:defRPr sz="2000" b="1" i="0" u="none" strike="noStrike" kern="1200" cap="none">
                <a:solidFill>
                  <a:srgbClr val="2D34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r>
              <a:rPr lang="ru-RU" dirty="0" smtClean="0"/>
              <a:t>Окружающий мир</a:t>
            </a:r>
            <a:endParaRPr lang="ru-RU" dirty="0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8"/>
          <a:srcRect l="18309" t="20956" r="23235" b="19899"/>
          <a:stretch>
            <a:fillRect/>
          </a:stretch>
        </p:blipFill>
        <p:spPr bwMode="auto">
          <a:xfrm>
            <a:off x="103782" y="3426514"/>
            <a:ext cx="3860800" cy="3125063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grpSp>
        <p:nvGrpSpPr>
          <p:cNvPr id="12" name="Группа 11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  <p:grpSp>
        <p:nvGrpSpPr>
          <p:cNvPr id="30" name="Группа 5"/>
          <p:cNvGrpSpPr/>
          <p:nvPr/>
        </p:nvGrpSpPr>
        <p:grpSpPr>
          <a:xfrm>
            <a:off x="11375665" y="0"/>
            <a:ext cx="813284" cy="6790912"/>
            <a:chOff x="8531749" y="-3442"/>
            <a:chExt cx="609963" cy="5093184"/>
          </a:xfrm>
        </p:grpSpPr>
        <p:sp>
          <p:nvSpPr>
            <p:cNvPr id="31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7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8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9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43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49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50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44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5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6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7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8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441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3" y="1168521"/>
            <a:ext cx="5499069" cy="279221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/>
          <a:srcRect l="23633" t="13540" r="27148" b="53506"/>
          <a:stretch/>
        </p:blipFill>
        <p:spPr bwMode="auto">
          <a:xfrm>
            <a:off x="4453912" y="4077072"/>
            <a:ext cx="6000792" cy="2259923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13595" y="162538"/>
            <a:ext cx="8425192" cy="689551"/>
          </a:xfrm>
        </p:spPr>
        <p:txBody>
          <a:bodyPr/>
          <a:lstStyle/>
          <a:p>
            <a:r>
              <a:rPr lang="ru-RU" sz="2800" dirty="0" smtClean="0"/>
              <a:t>Работа № 5.  Третья группа заданий</a:t>
            </a:r>
            <a:endParaRPr lang="ru-RU" sz="2800" dirty="0"/>
          </a:p>
        </p:txBody>
      </p:sp>
      <p:pic>
        <p:nvPicPr>
          <p:cNvPr id="18" name="Picture 2" descr="C:\Users\Marina\AppData\Local\Microsoft\Windows\Temporary Internet Files\Content.IE5\KFQZFR40\ВПР_русский_облож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54144" y="1960641"/>
            <a:ext cx="1400560" cy="18000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" descr="http://qrcoder.ru/code/?https%3A%2F%2Frosuchebnik.ru%2Fproduct%2Frusskiy-yazyk-4-klass-vserossiyskaya-proverochnaya-rabota%2F%3Futm_source%3Dqrcode%26utm_medium%3Dcpc%26utm_campaign%3Donlineurok-vpr4kl-150420&amp;8&amp;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897" y="2547761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333201" y="110940"/>
            <a:ext cx="1268960" cy="438775"/>
            <a:chOff x="254665" y="195486"/>
            <a:chExt cx="951720" cy="32908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Группа 5"/>
          <p:cNvGrpSpPr/>
          <p:nvPr/>
        </p:nvGrpSpPr>
        <p:grpSpPr>
          <a:xfrm>
            <a:off x="11394704" y="0"/>
            <a:ext cx="813284" cy="6790912"/>
            <a:chOff x="8531749" y="-3442"/>
            <a:chExt cx="609963" cy="5093184"/>
          </a:xfrm>
        </p:grpSpPr>
        <p:sp>
          <p:nvSpPr>
            <p:cNvPr id="39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2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3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4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5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6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7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8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51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57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58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52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3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4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5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6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59" name="Рисунок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0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3" y="1168521"/>
            <a:ext cx="5499069" cy="279221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/>
          <a:srcRect l="23633" t="13540" r="27148" b="53506"/>
          <a:stretch/>
        </p:blipFill>
        <p:spPr bwMode="auto">
          <a:xfrm>
            <a:off x="4453912" y="4077072"/>
            <a:ext cx="6000792" cy="2259923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940960" y="1811321"/>
            <a:ext cx="1000132" cy="1588"/>
          </a:xfrm>
          <a:prstGeom prst="line">
            <a:avLst/>
          </a:prstGeom>
          <a:solidFill>
            <a:srgbClr val="AE2C25"/>
          </a:solidFill>
          <a:ln w="19050">
            <a:solidFill>
              <a:srgbClr val="2D3494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16" name="Прямая соединительная линия 15"/>
          <p:cNvCxnSpPr/>
          <p:nvPr/>
        </p:nvCxnSpPr>
        <p:spPr>
          <a:xfrm>
            <a:off x="1298018" y="2025635"/>
            <a:ext cx="857256" cy="1588"/>
          </a:xfrm>
          <a:prstGeom prst="line">
            <a:avLst/>
          </a:prstGeom>
          <a:solidFill>
            <a:srgbClr val="AE2C25"/>
          </a:solidFill>
          <a:ln w="19050">
            <a:solidFill>
              <a:srgbClr val="2D3494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17" name="Прямая соединительная линия 16"/>
          <p:cNvCxnSpPr/>
          <p:nvPr/>
        </p:nvCxnSpPr>
        <p:spPr>
          <a:xfrm>
            <a:off x="4012662" y="2239949"/>
            <a:ext cx="1071570" cy="1588"/>
          </a:xfrm>
          <a:prstGeom prst="line">
            <a:avLst/>
          </a:prstGeom>
          <a:solidFill>
            <a:srgbClr val="AE2C25"/>
          </a:solidFill>
          <a:ln w="19050">
            <a:solidFill>
              <a:srgbClr val="2D3494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19" name="Прямая соединительная линия 18"/>
          <p:cNvCxnSpPr/>
          <p:nvPr/>
        </p:nvCxnSpPr>
        <p:spPr>
          <a:xfrm>
            <a:off x="3012530" y="2465929"/>
            <a:ext cx="1000132" cy="1588"/>
          </a:xfrm>
          <a:prstGeom prst="line">
            <a:avLst/>
          </a:prstGeom>
          <a:solidFill>
            <a:srgbClr val="AE2C25"/>
          </a:solidFill>
          <a:ln w="19050">
            <a:solidFill>
              <a:srgbClr val="2D3494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21" name="Прямая соединительная линия 20"/>
          <p:cNvCxnSpPr/>
          <p:nvPr/>
        </p:nvCxnSpPr>
        <p:spPr>
          <a:xfrm>
            <a:off x="3798348" y="2954329"/>
            <a:ext cx="1000132" cy="1588"/>
          </a:xfrm>
          <a:prstGeom prst="line">
            <a:avLst/>
          </a:prstGeom>
          <a:solidFill>
            <a:srgbClr val="AE2C25"/>
          </a:solidFill>
          <a:ln w="19050">
            <a:solidFill>
              <a:srgbClr val="2D3494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23" name="Прямая соединительная линия 22"/>
          <p:cNvCxnSpPr/>
          <p:nvPr/>
        </p:nvCxnSpPr>
        <p:spPr>
          <a:xfrm>
            <a:off x="3869786" y="3382957"/>
            <a:ext cx="1000132" cy="1588"/>
          </a:xfrm>
          <a:prstGeom prst="line">
            <a:avLst/>
          </a:prstGeom>
          <a:solidFill>
            <a:srgbClr val="AE2C25"/>
          </a:solidFill>
          <a:ln w="19050">
            <a:solidFill>
              <a:srgbClr val="2D3494"/>
            </a:solidFill>
            <a:miter lim="800000"/>
            <a:headEnd type="none" w="med" len="med"/>
            <a:tailEnd type="none" w="med" len="med"/>
          </a:ln>
        </p:spPr>
      </p:cxnSp>
      <p:sp>
        <p:nvSpPr>
          <p:cNvPr id="25" name="Прямоугольник 24"/>
          <p:cNvSpPr/>
          <p:nvPr/>
        </p:nvSpPr>
        <p:spPr>
          <a:xfrm>
            <a:off x="5394576" y="4573148"/>
            <a:ext cx="2786082" cy="21431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400" dirty="0" smtClean="0">
                <a:solidFill>
                  <a:srgbClr val="2D3494"/>
                </a:solidFill>
              </a:rPr>
              <a:t>Поход в зоопарк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941091" y="180635"/>
            <a:ext cx="7038651" cy="790741"/>
          </a:xfrm>
        </p:spPr>
        <p:txBody>
          <a:bodyPr/>
          <a:lstStyle/>
          <a:p>
            <a:r>
              <a:rPr lang="ru-RU" sz="2800" dirty="0" smtClean="0"/>
              <a:t>Работа № 5.  Третья группа заданий</a:t>
            </a:r>
            <a:endParaRPr lang="ru-RU" sz="2800" dirty="0"/>
          </a:p>
        </p:txBody>
      </p:sp>
      <p:pic>
        <p:nvPicPr>
          <p:cNvPr id="18" name="Picture 2" descr="C:\Users\Marina\AppData\Local\Microsoft\Windows\Temporary Internet Files\Content.IE5\KFQZFR40\ВПР_русский_облож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54144" y="1960641"/>
            <a:ext cx="1400560" cy="18000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" descr="http://qrcoder.ru/code/?https%3A%2F%2Frosuchebnik.ru%2Fproduct%2Frusskiy-yazyk-4-klass-vserossiyskaya-proverochnaya-rabota%2F%3Futm_source%3Dqrcode%26utm_medium%3Dcpc%26utm_campaign%3Donlineurok-vpr4kl-150420&amp;8&amp;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897" y="2547761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333201" y="110940"/>
            <a:ext cx="1268960" cy="438775"/>
            <a:chOff x="254665" y="195486"/>
            <a:chExt cx="951720" cy="32908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Группа 5"/>
          <p:cNvGrpSpPr/>
          <p:nvPr/>
        </p:nvGrpSpPr>
        <p:grpSpPr>
          <a:xfrm>
            <a:off x="11394704" y="0"/>
            <a:ext cx="813284" cy="6790912"/>
            <a:chOff x="8531749" y="-3442"/>
            <a:chExt cx="609963" cy="5093184"/>
          </a:xfrm>
        </p:grpSpPr>
        <p:sp>
          <p:nvSpPr>
            <p:cNvPr id="39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2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3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4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5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6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7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8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51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57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58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52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3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4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5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6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59" name="Рисунок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Инструментарий. Математика</a:t>
            </a:r>
            <a:endParaRPr lang="ru-RU" sz="28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524F71-128F-4786-A02A-7C7A7BCA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864" y="1162758"/>
            <a:ext cx="2317576" cy="30600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http://qrcoder.ru/code/?https%3A%2F%2Frosuchebnik.ru%2Fproduct%2Fvserossiyskie-proverochnye-raboty-matematika-4-klass%2F%3Futm_source%3Dqrcode%26utm_medium%3Dcpc%26utm_campaign%3Donlineurok-vpr4kl-150420&amp;8&amp;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652" y="453546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K:\_for all\Ордынкина\7397.jpg">
            <a:extLst>
              <a:ext uri="{FF2B5EF4-FFF2-40B4-BE49-F238E27FC236}">
                <a16:creationId xmlns:a16="http://schemas.microsoft.com/office/drawing/2014/main" id="{A10A9A84-B135-4DDB-9243-932028823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27" y="1162758"/>
            <a:ext cx="2270443" cy="30600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:\_for all\Ордынкина\7396.jpg">
            <a:extLst>
              <a:ext uri="{FF2B5EF4-FFF2-40B4-BE49-F238E27FC236}">
                <a16:creationId xmlns:a16="http://schemas.microsoft.com/office/drawing/2014/main" id="{46DA3A63-D33D-4EB7-AD84-0E3BF5AB3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809" y="1162758"/>
            <a:ext cx="2260317" cy="30600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qrcoder.ru/code/?https%3A%2F%2Frosuchebnik.ru%2Fproduct%2Fvserossiyskie-proverochnye-raboty-matematika-2-klass%2F%3Futm_source%3Dqrcode%26utm_medium%3Dcpc%26utm_campaign%3Donlineurok-vpr4kl-170420&amp;8&amp;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848" y="453546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qrcoder.ru/code/?https%3A%2F%2Frosuchebnik.ru%2Fproduct%2Fvserossiyskie-proverochnye-raboty-matematika-3-klass%2F%3Futm_source%3Dqrcode%26utm_medium%3Dcpc%26utm_campaign%3Donlineurok-vpr4kl-170420&amp;8&amp;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750" y="453546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333201" y="110940"/>
            <a:ext cx="1268960" cy="438775"/>
            <a:chOff x="254665" y="195486"/>
            <a:chExt cx="951720" cy="32908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Группа 5"/>
          <p:cNvGrpSpPr/>
          <p:nvPr/>
        </p:nvGrpSpPr>
        <p:grpSpPr>
          <a:xfrm>
            <a:off x="11394704" y="0"/>
            <a:ext cx="813284" cy="6790912"/>
            <a:chOff x="8531749" y="-3442"/>
            <a:chExt cx="609963" cy="5093184"/>
          </a:xfrm>
        </p:grpSpPr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7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39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46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40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2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3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4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Объект 2"/>
          <p:cNvSpPr>
            <a:spLocks noGrp="1"/>
          </p:cNvSpPr>
          <p:nvPr>
            <p:ph type="body" sz="quarter" idx="12"/>
          </p:nvPr>
        </p:nvSpPr>
        <p:spPr>
          <a:xfrm>
            <a:off x="334433" y="1016000"/>
            <a:ext cx="10358967" cy="371888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000" b="1" dirty="0" smtClean="0"/>
              <a:t>Цель</a:t>
            </a:r>
            <a:r>
              <a:rPr lang="ru-RU" sz="2000" dirty="0" smtClean="0"/>
              <a:t> </a:t>
            </a:r>
            <a:r>
              <a:rPr lang="ru-RU" sz="2000" dirty="0"/>
              <a:t>каждой работы  – объективная оценка индивидуальных достижений младшего школьника по математике</a:t>
            </a:r>
            <a:r>
              <a:rPr lang="ru-RU" sz="2000" dirty="0" smtClean="0"/>
              <a:t>.</a:t>
            </a:r>
            <a:endParaRPr lang="ru-RU" sz="2000" dirty="0"/>
          </a:p>
          <a:p>
            <a:pPr>
              <a:defRPr/>
            </a:pPr>
            <a:r>
              <a:rPr lang="ru-RU" sz="2000" b="1" dirty="0"/>
              <a:t>Объекты контроля. </a:t>
            </a:r>
            <a:r>
              <a:rPr lang="ru-RU" sz="2000" dirty="0"/>
              <a:t>П</a:t>
            </a:r>
            <a:r>
              <a:rPr lang="ru-RU" sz="2000" u="sng" dirty="0"/>
              <a:t>редметные</a:t>
            </a:r>
            <a:r>
              <a:rPr lang="ru-RU" sz="2000" dirty="0"/>
              <a:t> умения, характеризующие: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способность применять  правила и алгоритмы в стандартных ситуациях  (работа 1);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способность применять  правила и алгоритмы в стандартных и нестандартных ситуациях  (работа 2);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готовность  увидеть и решить математическими методами проблему на новом предметном содержании (работа 3).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B0E8A88-2E0D-4B92-9F5C-9E9E98DB58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8565" y="3978729"/>
          <a:ext cx="672040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6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4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037">
                <a:tc rowSpan="2"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4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Всего заданий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Распределение заданий по уровням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037"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Базового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Повышенного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Высокого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037">
                <a:tc>
                  <a:txBody>
                    <a:bodyPr/>
                    <a:lstStyle/>
                    <a:p>
                      <a:r>
                        <a:rPr lang="ru-RU" sz="1800" dirty="0"/>
                        <a:t>Работа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037">
                <a:tc>
                  <a:txBody>
                    <a:bodyPr/>
                    <a:lstStyle/>
                    <a:p>
                      <a:r>
                        <a:rPr lang="ru-RU" sz="1800" dirty="0"/>
                        <a:t>Работа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037">
                <a:tc>
                  <a:txBody>
                    <a:bodyPr/>
                    <a:lstStyle/>
                    <a:p>
                      <a:r>
                        <a:rPr lang="ru-RU" sz="1800" dirty="0"/>
                        <a:t>Работа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A1524F71-128F-4786-A02A-7C7A7BCA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49" y="3668645"/>
            <a:ext cx="1363280" cy="18000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http://qrcoder.ru/code/?https%3A%2F%2Frosuchebnik.ru%2Fproduct%2Fvserossiyskie-proverochnye-raboty-matematika-4-klass%2F%3Futm_source%3Dqrcode%26utm_medium%3Dcpc%26utm_campaign%3Donlineurok-vpr4kl-150420&amp;8&amp;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864" y="449095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18064" y="207611"/>
            <a:ext cx="9428703" cy="433560"/>
          </a:xfrm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ru-RU" sz="2800" dirty="0" err="1">
                <a:cs typeface="Arial" panose="020B0604020202020204" pitchFamily="34" charset="0"/>
              </a:rPr>
              <a:t>Разноуровневые</a:t>
            </a:r>
            <a:r>
              <a:rPr lang="ru-RU" sz="2800" dirty="0">
                <a:cs typeface="Arial" panose="020B0604020202020204" pitchFamily="34" charset="0"/>
              </a:rPr>
              <a:t> проверочные работы. Математика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Группа 5"/>
          <p:cNvGrpSpPr/>
          <p:nvPr/>
        </p:nvGrpSpPr>
        <p:grpSpPr>
          <a:xfrm>
            <a:off x="11394704" y="0"/>
            <a:ext cx="813284" cy="6790912"/>
            <a:chOff x="8531749" y="-3442"/>
            <a:chExt cx="609963" cy="5093184"/>
          </a:xfrm>
        </p:grpSpPr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37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43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44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8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9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2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3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D505320-4BD6-4A26-88DA-0C3B0E06114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4433" y="1221358"/>
          <a:ext cx="1094400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1654297957"/>
                    </a:ext>
                  </a:extLst>
                </a:gridCol>
                <a:gridCol w="6804000">
                  <a:extLst>
                    <a:ext uri="{9D8B030D-6E8A-4147-A177-3AD203B41FA5}">
                      <a16:colId xmlns:a16="http://schemas.microsoft.com/office/drawing/2014/main" val="2551348052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733111310"/>
                    </a:ext>
                  </a:extLst>
                </a:gridCol>
              </a:tblGrid>
              <a:tr h="50853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2000" dirty="0">
                          <a:solidFill>
                            <a:srgbClr val="2D3494"/>
                          </a:solidFill>
                          <a:latin typeface="+mn-lt"/>
                        </a:rPr>
                        <a:t>Код </a:t>
                      </a:r>
                      <a:r>
                        <a:rPr lang="ru-RU" sz="2000" dirty="0" smtClean="0">
                          <a:solidFill>
                            <a:srgbClr val="2D3494"/>
                          </a:solidFill>
                          <a:latin typeface="+mn-lt"/>
                        </a:rPr>
                        <a:t>результата</a:t>
                      </a:r>
                      <a:endParaRPr lang="ru-RU" sz="2000" dirty="0">
                        <a:solidFill>
                          <a:srgbClr val="2D3494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2000" dirty="0">
                          <a:solidFill>
                            <a:srgbClr val="2D3494"/>
                          </a:solidFill>
                          <a:latin typeface="+mn-lt"/>
                        </a:rPr>
                        <a:t>Выпускник научится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2000" dirty="0">
                          <a:solidFill>
                            <a:srgbClr val="2D3494"/>
                          </a:solidFill>
                          <a:latin typeface="+mn-lt"/>
                        </a:rPr>
                        <a:t>Работа и номер задания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833179"/>
                  </a:ext>
                </a:extLst>
              </a:tr>
              <a:tr h="107987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2000" dirty="0">
                          <a:latin typeface="+mn-lt"/>
                        </a:rPr>
                        <a:t>3.1.1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2000" dirty="0">
                          <a:latin typeface="+mn-lt"/>
                        </a:rPr>
                        <a:t>Анализировать задачу, устанавливать зависимость между величинами, взаимосвязь между условием и вопросом задачи; решать задачи арифметическим способом (в 1—2 действия), записывать решение или объяснение полученного ответа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+mn-lt"/>
                        </a:rPr>
                        <a:t>ПР-1, № 5,  24, ПР-2, № 8, 12,  17, ПР-3, № 4, </a:t>
                      </a:r>
                      <a:r>
                        <a:rPr lang="ru-RU" sz="2000" dirty="0" smtClean="0">
                          <a:latin typeface="+mn-lt"/>
                        </a:rPr>
                        <a:t>16</a:t>
                      </a:r>
                      <a:endParaRPr lang="ru-RU" sz="2000" dirty="0">
                        <a:latin typeface="+mn-lt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endParaRPr lang="ru-RU" sz="200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348587"/>
                  </a:ext>
                </a:extLst>
              </a:tr>
              <a:tr h="459849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2000" dirty="0">
                          <a:latin typeface="+mn-lt"/>
                        </a:rPr>
                        <a:t>3.1.2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+mn-lt"/>
                        </a:rPr>
                        <a:t>Планировать ход решения задачи, оценивать правильность хода решения и реальность ответа на вопрос задачи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+mn-lt"/>
                        </a:rPr>
                        <a:t>ПР-1, № 18,  24, ПР-2, № 3 ПР-3, № 12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094937"/>
                  </a:ext>
                </a:extLst>
              </a:tr>
              <a:tr h="895989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2000" dirty="0">
                          <a:latin typeface="+mn-lt"/>
                        </a:rPr>
                        <a:t>3.1.3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2000" dirty="0">
                          <a:latin typeface="+mn-lt"/>
                        </a:rPr>
                        <a:t>Понимать смысл доли величины, решать задачи на нахождение доли величины и величины по значению её доли (половина, треть, четверть, пятая, десятая часть)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+mn-lt"/>
                        </a:rPr>
                        <a:t>ПР-1, № 7, ПР-2, № 4, ПР-3, № 6,  14</a:t>
                      </a:r>
                      <a:r>
                        <a:rPr lang="ru-RU" sz="2000" dirty="0" smtClean="0">
                          <a:latin typeface="+mn-lt"/>
                        </a:rPr>
                        <a:t>, </a:t>
                      </a:r>
                      <a:r>
                        <a:rPr lang="ru-RU" sz="2000" dirty="0">
                          <a:latin typeface="+mn-lt"/>
                        </a:rPr>
                        <a:t>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06836"/>
                  </a:ext>
                </a:extLst>
              </a:tr>
            </a:tbl>
          </a:graphicData>
        </a:graphic>
      </p:graphicFrame>
      <p:sp>
        <p:nvSpPr>
          <p:cNvPr id="9" name="Заголовок 7"/>
          <p:cNvSpPr txBox="1">
            <a:spLocks/>
          </p:cNvSpPr>
          <p:nvPr/>
        </p:nvSpPr>
        <p:spPr>
          <a:xfrm>
            <a:off x="805693" y="502864"/>
            <a:ext cx="11025004" cy="324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ru-RU" sz="2800" dirty="0" smtClean="0">
                <a:cs typeface="Arial" panose="020B0604020202020204" pitchFamily="34" charset="0"/>
              </a:rPr>
              <a:t>Кодификатор (фрагмент: раздел «Работа с текстовыми задачами»)</a:t>
            </a:r>
            <a:endParaRPr lang="ru-RU" sz="2800" dirty="0"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Группа 5"/>
          <p:cNvGrpSpPr/>
          <p:nvPr/>
        </p:nvGrpSpPr>
        <p:grpSpPr>
          <a:xfrm>
            <a:off x="11394704" y="0"/>
            <a:ext cx="813284" cy="6790912"/>
            <a:chOff x="8531749" y="-3442"/>
            <a:chExt cx="609963" cy="5093184"/>
          </a:xfrm>
        </p:grpSpPr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35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42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6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7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8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9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9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8036" y="573850"/>
            <a:ext cx="11520000" cy="648642"/>
          </a:xfrm>
        </p:spPr>
        <p:txBody>
          <a:bodyPr/>
          <a:lstStyle/>
          <a:p>
            <a:r>
              <a:rPr lang="ru-RU" sz="2800" dirty="0" smtClean="0"/>
              <a:t>Серия пособий «Готовимся к Всероссийской проверочной работе»</a:t>
            </a:r>
            <a:endParaRPr lang="ru-RU" sz="2800" dirty="0"/>
          </a:p>
        </p:txBody>
      </p:sp>
      <p:pic>
        <p:nvPicPr>
          <p:cNvPr id="90114" name="Picture 2" descr="Изображение Готовимся к Всероссийской проверочной работе. Русский язык. Рабочая тетрадь. 4 кла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202" y="1464403"/>
            <a:ext cx="2048718" cy="27921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4" descr="Изображение Готовимся к Всероссийской проверочной работе. Математика. Рабочая тетрадь. 4 кла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0" y="1448575"/>
            <a:ext cx="2083289" cy="27346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8" name="Picture 6" descr="Изображение Готовимся к Всероссийской проверочной работе. Окружающий мир. Рабочая тетрадь. 4 клас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506" y="1474837"/>
            <a:ext cx="2025215" cy="27634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8" name="Picture 2" descr="Изображение Готовимся к Всероссийской проверочной работе. Русский язык. Математика. Окружающий мир. Методические рекомендации. 4 клас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361" y="1460445"/>
            <a:ext cx="2012436" cy="27777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92664" y="5517571"/>
            <a:ext cx="2163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clck.ru/Y8iF3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0226" name="Picture 2" descr="http://disk.yandex.net/qr/?clean=1&amp;text=https://clck.ru/Y8iF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193" y="4928445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/>
          <a:srcRect l="93160" t="9697" r="1818" b="27689"/>
          <a:stretch/>
        </p:blipFill>
        <p:spPr>
          <a:xfrm>
            <a:off x="11417623" y="-36575"/>
            <a:ext cx="803565" cy="679092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0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51062" y="256213"/>
            <a:ext cx="7396548" cy="472850"/>
          </a:xfrm>
        </p:spPr>
        <p:txBody>
          <a:bodyPr/>
          <a:lstStyle/>
          <a:p>
            <a:r>
              <a:rPr lang="ru-RU" dirty="0" smtClean="0"/>
              <a:t>Серия «ВПР. 10 типовых вариантов»</a:t>
            </a:r>
            <a:endParaRPr lang="ru-RU" dirty="0"/>
          </a:p>
        </p:txBody>
      </p:sp>
      <p:pic>
        <p:nvPicPr>
          <p:cNvPr id="90114" name="Picture 2" descr="Изображение Всероссийские проверочные работы. Русский язык. 10 типовых вариантов. 4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14" y="1205442"/>
            <a:ext cx="3117977" cy="41124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4" descr="Изображение Всероссийские проверочные работы. Окружающий мир. 10 типовых вариантов. 4 кла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68" y="1214587"/>
            <a:ext cx="2947924" cy="41124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8" name="Picture 6" descr="Изображение Всероссийские проверочные работы. Математика. 10 типовых вариантов. 4 класс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72" y="1214587"/>
            <a:ext cx="3111044" cy="41032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55582" y="5803406"/>
            <a:ext cx="2163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clck.ru/Y8iPZ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1252" name="Picture 4" descr="http://disk.yandex.net/qr/?clean=1&amp;text=https://clck.ru/Y8iP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870" y="5459089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/>
          <a:srcRect l="93160" t="9697" r="1818" b="27689"/>
          <a:stretch/>
        </p:blipFill>
        <p:spPr>
          <a:xfrm>
            <a:off x="11417623" y="-36575"/>
            <a:ext cx="803565" cy="679092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97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Изображение Всероссийские проверочные работы. Математика. Рабочая тетрадь. 4 класс. В 2 частях. Часть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56" y="772884"/>
            <a:ext cx="2613025" cy="343819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6" name="Picture 4" descr="Изображение Всероссийские проверочные работы. Русский язык. Рабочая тетрадь. 4 кла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078" y="772884"/>
            <a:ext cx="2646151" cy="349012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8" name="Picture 6" descr="Изображение Всероссийские проверочные работы. Окружающий мир. Рабочая тетрадь. 4 класс. В 2 частях. Часть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43" y="759026"/>
            <a:ext cx="2631757" cy="347948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38822" y="5247305"/>
            <a:ext cx="2226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clck.ru/Y8koX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2280" name="Picture 8" descr="http://disk.yandex.net/qr/?clean=1&amp;text=https://clck.ru/Y8ko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096" y="4568309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063688" y="5240211"/>
            <a:ext cx="2259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clck.ru/Y8m8f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2282" name="Picture 10" descr="http://disk.yandex.net/qr/?clean=1&amp;text=https://clck.ru/Y8m8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604" y="4568308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0"/>
          <a:srcRect l="93160" t="9697" r="1818" b="27689"/>
          <a:stretch/>
        </p:blipFill>
        <p:spPr>
          <a:xfrm>
            <a:off x="11417623" y="-36575"/>
            <a:ext cx="803565" cy="679092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31" name="Заголовок 3"/>
          <p:cNvSpPr>
            <a:spLocks noGrp="1"/>
          </p:cNvSpPr>
          <p:nvPr>
            <p:ph type="title"/>
          </p:nvPr>
        </p:nvSpPr>
        <p:spPr>
          <a:xfrm>
            <a:off x="2751062" y="256213"/>
            <a:ext cx="7396548" cy="472850"/>
          </a:xfrm>
        </p:spPr>
        <p:txBody>
          <a:bodyPr/>
          <a:lstStyle/>
          <a:p>
            <a:r>
              <a:rPr lang="ru-RU" dirty="0" smtClean="0"/>
              <a:t>Серия «Всероссийские проверочные работы»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386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-3051" y="1029097"/>
            <a:ext cx="12191999" cy="5371703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52" name="TextBox 451"/>
          <p:cNvSpPr txBox="1"/>
          <p:nvPr/>
        </p:nvSpPr>
        <p:spPr>
          <a:xfrm>
            <a:off x="7915669" y="2001762"/>
            <a:ext cx="3452545" cy="3539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85000"/>
              </a:lnSpc>
              <a:defRPr b="1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hlinkClick r:id="rId4"/>
              </a:rPr>
              <a:t>https</a:t>
            </a:r>
            <a:r>
              <a:rPr lang="en-US" sz="2000" dirty="0">
                <a:solidFill>
                  <a:schemeClr val="bg1"/>
                </a:solidFill>
                <a:latin typeface="+mn-lt"/>
                <a:hlinkClick r:id="rId4"/>
              </a:rPr>
              <a:t>://uchitel.club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hlinkClick r:id="rId4"/>
              </a:rPr>
              <a:t>/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 </a:t>
            </a:r>
            <a:endParaRPr lang="ru-RU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7915671" y="2686354"/>
            <a:ext cx="360906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lvl="0" indent="-285750">
              <a:spcBef>
                <a:spcPts val="1800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ru-RU" dirty="0" smtClean="0"/>
              <a:t>Портал, на </a:t>
            </a:r>
            <a:r>
              <a:rPr lang="ru-RU" dirty="0"/>
              <a:t>котором </a:t>
            </a:r>
            <a:r>
              <a:rPr lang="ru-RU" dirty="0" smtClean="0"/>
              <a:t>собраны материалы в  помощь учителям и родителям для организации </a:t>
            </a:r>
            <a:r>
              <a:rPr lang="ru-RU" dirty="0"/>
              <a:t>обучения </a:t>
            </a:r>
            <a:endParaRPr lang="ru-RU" dirty="0" smtClean="0"/>
          </a:p>
          <a:p>
            <a:r>
              <a:rPr lang="ru-RU" dirty="0" smtClean="0"/>
              <a:t>Консультации </a:t>
            </a:r>
            <a:r>
              <a:rPr lang="ru-RU" dirty="0"/>
              <a:t>при выполнении домашних заданий в </a:t>
            </a:r>
            <a:r>
              <a:rPr lang="ru-RU" dirty="0" err="1"/>
              <a:t>видеоформате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/>
              <a:t> </a:t>
            </a:r>
            <a:r>
              <a:rPr lang="ru-RU" dirty="0" smtClean="0"/>
              <a:t>Обмен </a:t>
            </a:r>
            <a:r>
              <a:rPr lang="ru-RU" dirty="0"/>
              <a:t>лучшими практиками, их апробация и распространение в сотрудничестве с органами управления </a:t>
            </a:r>
            <a:r>
              <a:rPr lang="ru-RU" dirty="0" smtClean="0"/>
              <a:t>образованием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8" y="1173575"/>
            <a:ext cx="6802924" cy="5082746"/>
          </a:xfrm>
          <a:prstGeom prst="rect">
            <a:avLst/>
          </a:prstGeom>
        </p:spPr>
      </p:pic>
      <p:sp>
        <p:nvSpPr>
          <p:cNvPr id="13" name="Прямоугольник 37">
            <a:extLst>
              <a:ext uri="{FF2B5EF4-FFF2-40B4-BE49-F238E27FC236}">
                <a16:creationId xmlns:a16="http://schemas.microsoft.com/office/drawing/2014/main" id="{ADD2FEA0-DF27-4BDA-A6EA-B34D383D5BAA}"/>
              </a:ext>
            </a:extLst>
          </p:cNvPr>
          <p:cNvSpPr/>
          <p:nvPr/>
        </p:nvSpPr>
        <p:spPr>
          <a:xfrm>
            <a:off x="0" y="6615411"/>
            <a:ext cx="2718262" cy="16318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2021</a:t>
            </a:r>
            <a:endParaRPr lang="ru-RU" sz="1000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38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2" name="Прямая соединительная линия 31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2154518" y="156734"/>
            <a:ext cx="4981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Методическая поддержка педагогов</a:t>
            </a:r>
            <a:endParaRPr lang="ru-RU" sz="2400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25151" y="494441"/>
            <a:ext cx="2381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6"/>
              </a:rPr>
              <a:t>https://shop.prosv.ru</a:t>
            </a:r>
            <a:r>
              <a:rPr lang="en-US" b="1" dirty="0" smtClean="0">
                <a:hlinkClick r:id="rId6"/>
              </a:rPr>
              <a:t>/</a:t>
            </a:r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5360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43153" y="-157006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98" name="Прямоугольник 97"/>
          <p:cNvSpPr/>
          <p:nvPr/>
        </p:nvSpPr>
        <p:spPr>
          <a:xfrm>
            <a:off x="229336" y="2491966"/>
            <a:ext cx="11819633" cy="3721343"/>
          </a:xfrm>
          <a:prstGeom prst="rect">
            <a:avLst/>
          </a:prstGeom>
          <a:solidFill>
            <a:srgbClr val="D8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1080" indent="-180720" algn="ctr">
              <a:lnSpc>
                <a:spcPct val="100000"/>
              </a:lnSpc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Спасибо за внимание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hlinkClick r:id="rId6"/>
              </a:rPr>
              <a:t>Ozubairova@prosv.ru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8-916-337-16-91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02455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5" y="1436757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9050908" y="1436757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9050910" y="202454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3" y="1436757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4" name="Freeform 32"/>
          <p:cNvSpPr>
            <a:spLocks noEditPoints="1"/>
          </p:cNvSpPr>
          <p:nvPr/>
        </p:nvSpPr>
        <p:spPr bwMode="auto">
          <a:xfrm>
            <a:off x="8017892" y="1855717"/>
            <a:ext cx="591581" cy="444227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5" name="Freeform 33"/>
          <p:cNvSpPr>
            <a:spLocks noEditPoints="1"/>
          </p:cNvSpPr>
          <p:nvPr/>
        </p:nvSpPr>
        <p:spPr bwMode="auto">
          <a:xfrm>
            <a:off x="8017892" y="610323"/>
            <a:ext cx="591581" cy="543275"/>
          </a:xfrm>
          <a:custGeom>
            <a:avLst/>
            <a:gdLst>
              <a:gd name="T0" fmla="*/ 143 w 859"/>
              <a:gd name="T1" fmla="*/ 645 h 788"/>
              <a:gd name="T2" fmla="*/ 143 w 859"/>
              <a:gd name="T3" fmla="*/ 430 h 788"/>
              <a:gd name="T4" fmla="*/ 716 w 859"/>
              <a:gd name="T5" fmla="*/ 430 h 788"/>
              <a:gd name="T6" fmla="*/ 716 w 859"/>
              <a:gd name="T7" fmla="*/ 645 h 788"/>
              <a:gd name="T8" fmla="*/ 143 w 859"/>
              <a:gd name="T9" fmla="*/ 645 h 788"/>
              <a:gd name="T10" fmla="*/ 179 w 859"/>
              <a:gd name="T11" fmla="*/ 72 h 788"/>
              <a:gd name="T12" fmla="*/ 680 w 859"/>
              <a:gd name="T13" fmla="*/ 72 h 788"/>
              <a:gd name="T14" fmla="*/ 716 w 859"/>
              <a:gd name="T15" fmla="*/ 108 h 788"/>
              <a:gd name="T16" fmla="*/ 716 w 859"/>
              <a:gd name="T17" fmla="*/ 358 h 788"/>
              <a:gd name="T18" fmla="*/ 465 w 859"/>
              <a:gd name="T19" fmla="*/ 358 h 788"/>
              <a:gd name="T20" fmla="*/ 465 w 859"/>
              <a:gd name="T21" fmla="*/ 108 h 788"/>
              <a:gd name="T22" fmla="*/ 393 w 859"/>
              <a:gd name="T23" fmla="*/ 108 h 788"/>
              <a:gd name="T24" fmla="*/ 393 w 859"/>
              <a:gd name="T25" fmla="*/ 358 h 788"/>
              <a:gd name="T26" fmla="*/ 143 w 859"/>
              <a:gd name="T27" fmla="*/ 358 h 788"/>
              <a:gd name="T28" fmla="*/ 143 w 859"/>
              <a:gd name="T29" fmla="*/ 108 h 788"/>
              <a:gd name="T30" fmla="*/ 179 w 859"/>
              <a:gd name="T31" fmla="*/ 72 h 788"/>
              <a:gd name="T32" fmla="*/ 787 w 859"/>
              <a:gd name="T33" fmla="*/ 179 h 788"/>
              <a:gd name="T34" fmla="*/ 787 w 859"/>
              <a:gd name="T35" fmla="*/ 108 h 788"/>
              <a:gd name="T36" fmla="*/ 680 w 859"/>
              <a:gd name="T37" fmla="*/ 0 h 788"/>
              <a:gd name="T38" fmla="*/ 179 w 859"/>
              <a:gd name="T39" fmla="*/ 0 h 788"/>
              <a:gd name="T40" fmla="*/ 71 w 859"/>
              <a:gd name="T41" fmla="*/ 108 h 788"/>
              <a:gd name="T42" fmla="*/ 71 w 859"/>
              <a:gd name="T43" fmla="*/ 179 h 788"/>
              <a:gd name="T44" fmla="*/ 0 w 859"/>
              <a:gd name="T45" fmla="*/ 179 h 788"/>
              <a:gd name="T46" fmla="*/ 0 w 859"/>
              <a:gd name="T47" fmla="*/ 358 h 788"/>
              <a:gd name="T48" fmla="*/ 71 w 859"/>
              <a:gd name="T49" fmla="*/ 358 h 788"/>
              <a:gd name="T50" fmla="*/ 71 w 859"/>
              <a:gd name="T51" fmla="*/ 716 h 788"/>
              <a:gd name="T52" fmla="*/ 143 w 859"/>
              <a:gd name="T53" fmla="*/ 716 h 788"/>
              <a:gd name="T54" fmla="*/ 143 w 859"/>
              <a:gd name="T55" fmla="*/ 788 h 788"/>
              <a:gd name="T56" fmla="*/ 214 w 859"/>
              <a:gd name="T57" fmla="*/ 788 h 788"/>
              <a:gd name="T58" fmla="*/ 214 w 859"/>
              <a:gd name="T59" fmla="*/ 716 h 788"/>
              <a:gd name="T60" fmla="*/ 644 w 859"/>
              <a:gd name="T61" fmla="*/ 716 h 788"/>
              <a:gd name="T62" fmla="*/ 644 w 859"/>
              <a:gd name="T63" fmla="*/ 788 h 788"/>
              <a:gd name="T64" fmla="*/ 716 w 859"/>
              <a:gd name="T65" fmla="*/ 788 h 788"/>
              <a:gd name="T66" fmla="*/ 716 w 859"/>
              <a:gd name="T67" fmla="*/ 716 h 788"/>
              <a:gd name="T68" fmla="*/ 787 w 859"/>
              <a:gd name="T69" fmla="*/ 716 h 788"/>
              <a:gd name="T70" fmla="*/ 787 w 859"/>
              <a:gd name="T71" fmla="*/ 358 h 788"/>
              <a:gd name="T72" fmla="*/ 859 w 859"/>
              <a:gd name="T73" fmla="*/ 358 h 788"/>
              <a:gd name="T74" fmla="*/ 859 w 859"/>
              <a:gd name="T75" fmla="*/ 179 h 788"/>
              <a:gd name="T76" fmla="*/ 787 w 859"/>
              <a:gd name="T77" fmla="*/ 179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9" h="788">
                <a:moveTo>
                  <a:pt x="143" y="645"/>
                </a:moveTo>
                <a:lnTo>
                  <a:pt x="143" y="430"/>
                </a:lnTo>
                <a:lnTo>
                  <a:pt x="716" y="430"/>
                </a:lnTo>
                <a:lnTo>
                  <a:pt x="716" y="645"/>
                </a:lnTo>
                <a:lnTo>
                  <a:pt x="143" y="645"/>
                </a:lnTo>
                <a:close/>
                <a:moveTo>
                  <a:pt x="179" y="72"/>
                </a:moveTo>
                <a:lnTo>
                  <a:pt x="680" y="72"/>
                </a:lnTo>
                <a:cubicBezTo>
                  <a:pt x="700" y="72"/>
                  <a:pt x="716" y="88"/>
                  <a:pt x="716" y="108"/>
                </a:cubicBezTo>
                <a:lnTo>
                  <a:pt x="716" y="358"/>
                </a:lnTo>
                <a:lnTo>
                  <a:pt x="465" y="358"/>
                </a:lnTo>
                <a:lnTo>
                  <a:pt x="465" y="108"/>
                </a:lnTo>
                <a:lnTo>
                  <a:pt x="393" y="108"/>
                </a:lnTo>
                <a:lnTo>
                  <a:pt x="393" y="358"/>
                </a:lnTo>
                <a:lnTo>
                  <a:pt x="143" y="358"/>
                </a:lnTo>
                <a:lnTo>
                  <a:pt x="143" y="108"/>
                </a:lnTo>
                <a:cubicBezTo>
                  <a:pt x="143" y="88"/>
                  <a:pt x="159" y="72"/>
                  <a:pt x="179" y="72"/>
                </a:cubicBezTo>
                <a:close/>
                <a:moveTo>
                  <a:pt x="787" y="179"/>
                </a:moveTo>
                <a:lnTo>
                  <a:pt x="787" y="108"/>
                </a:lnTo>
                <a:cubicBezTo>
                  <a:pt x="787" y="48"/>
                  <a:pt x="739" y="0"/>
                  <a:pt x="680" y="0"/>
                </a:cubicBezTo>
                <a:lnTo>
                  <a:pt x="179" y="0"/>
                </a:lnTo>
                <a:cubicBezTo>
                  <a:pt x="120" y="0"/>
                  <a:pt x="71" y="48"/>
                  <a:pt x="71" y="108"/>
                </a:cubicBezTo>
                <a:lnTo>
                  <a:pt x="71" y="179"/>
                </a:lnTo>
                <a:lnTo>
                  <a:pt x="0" y="179"/>
                </a:lnTo>
                <a:lnTo>
                  <a:pt x="0" y="358"/>
                </a:lnTo>
                <a:lnTo>
                  <a:pt x="71" y="358"/>
                </a:lnTo>
                <a:lnTo>
                  <a:pt x="71" y="716"/>
                </a:lnTo>
                <a:lnTo>
                  <a:pt x="143" y="716"/>
                </a:lnTo>
                <a:lnTo>
                  <a:pt x="143" y="788"/>
                </a:lnTo>
                <a:lnTo>
                  <a:pt x="214" y="788"/>
                </a:lnTo>
                <a:lnTo>
                  <a:pt x="214" y="716"/>
                </a:lnTo>
                <a:lnTo>
                  <a:pt x="644" y="716"/>
                </a:lnTo>
                <a:lnTo>
                  <a:pt x="644" y="788"/>
                </a:lnTo>
                <a:lnTo>
                  <a:pt x="716" y="788"/>
                </a:lnTo>
                <a:lnTo>
                  <a:pt x="716" y="716"/>
                </a:lnTo>
                <a:lnTo>
                  <a:pt x="787" y="716"/>
                </a:lnTo>
                <a:lnTo>
                  <a:pt x="787" y="358"/>
                </a:lnTo>
                <a:lnTo>
                  <a:pt x="859" y="358"/>
                </a:lnTo>
                <a:lnTo>
                  <a:pt x="859" y="179"/>
                </a:lnTo>
                <a:lnTo>
                  <a:pt x="787" y="1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8141012" y="961576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8363231" y="961576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8" name="Rectangle 36"/>
          <p:cNvSpPr>
            <a:spLocks noChangeArrowheads="1"/>
          </p:cNvSpPr>
          <p:nvPr/>
        </p:nvSpPr>
        <p:spPr bwMode="auto">
          <a:xfrm>
            <a:off x="2279241" y="647860"/>
            <a:ext cx="246243" cy="4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9" name="Freeform 37"/>
          <p:cNvSpPr>
            <a:spLocks noEditPoints="1"/>
          </p:cNvSpPr>
          <p:nvPr/>
        </p:nvSpPr>
        <p:spPr bwMode="auto">
          <a:xfrm>
            <a:off x="2177142" y="560563"/>
            <a:ext cx="447441" cy="519263"/>
          </a:xfrm>
          <a:custGeom>
            <a:avLst/>
            <a:gdLst>
              <a:gd name="T0" fmla="*/ 212 w 651"/>
              <a:gd name="T1" fmla="*/ 446 h 752"/>
              <a:gd name="T2" fmla="*/ 281 w 651"/>
              <a:gd name="T3" fmla="*/ 680 h 752"/>
              <a:gd name="T4" fmla="*/ 290 w 651"/>
              <a:gd name="T5" fmla="*/ 680 h 752"/>
              <a:gd name="T6" fmla="*/ 290 w 651"/>
              <a:gd name="T7" fmla="*/ 348 h 752"/>
              <a:gd name="T8" fmla="*/ 254 w 651"/>
              <a:gd name="T9" fmla="*/ 286 h 752"/>
              <a:gd name="T10" fmla="*/ 326 w 651"/>
              <a:gd name="T11" fmla="*/ 215 h 752"/>
              <a:gd name="T12" fmla="*/ 397 w 651"/>
              <a:gd name="T13" fmla="*/ 286 h 752"/>
              <a:gd name="T14" fmla="*/ 362 w 651"/>
              <a:gd name="T15" fmla="*/ 348 h 752"/>
              <a:gd name="T16" fmla="*/ 362 w 651"/>
              <a:gd name="T17" fmla="*/ 680 h 752"/>
              <a:gd name="T18" fmla="*/ 370 w 651"/>
              <a:gd name="T19" fmla="*/ 680 h 752"/>
              <a:gd name="T20" fmla="*/ 435 w 651"/>
              <a:gd name="T21" fmla="*/ 456 h 752"/>
              <a:gd name="T22" fmla="*/ 573 w 651"/>
              <a:gd name="T23" fmla="*/ 245 h 752"/>
              <a:gd name="T24" fmla="*/ 326 w 651"/>
              <a:gd name="T25" fmla="*/ 72 h 752"/>
              <a:gd name="T26" fmla="*/ 79 w 651"/>
              <a:gd name="T27" fmla="*/ 245 h 752"/>
              <a:gd name="T28" fmla="*/ 212 w 651"/>
              <a:gd name="T29" fmla="*/ 446 h 752"/>
              <a:gd name="T30" fmla="*/ 5 w 651"/>
              <a:gd name="T31" fmla="*/ 241 h 752"/>
              <a:gd name="T32" fmla="*/ 326 w 651"/>
              <a:gd name="T33" fmla="*/ 0 h 752"/>
              <a:gd name="T34" fmla="*/ 647 w 651"/>
              <a:gd name="T35" fmla="*/ 241 h 752"/>
              <a:gd name="T36" fmla="*/ 651 w 651"/>
              <a:gd name="T37" fmla="*/ 257 h 752"/>
              <a:gd name="T38" fmla="*/ 502 w 651"/>
              <a:gd name="T39" fmla="*/ 481 h 752"/>
              <a:gd name="T40" fmla="*/ 424 w 651"/>
              <a:gd name="T41" fmla="*/ 752 h 752"/>
              <a:gd name="T42" fmla="*/ 227 w 651"/>
              <a:gd name="T43" fmla="*/ 752 h 752"/>
              <a:gd name="T44" fmla="*/ 150 w 651"/>
              <a:gd name="T45" fmla="*/ 481 h 752"/>
              <a:gd name="T46" fmla="*/ 0 w 651"/>
              <a:gd name="T47" fmla="*/ 257 h 752"/>
              <a:gd name="T48" fmla="*/ 5 w 651"/>
              <a:gd name="T49" fmla="*/ 24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1" h="752">
                <a:moveTo>
                  <a:pt x="212" y="446"/>
                </a:moveTo>
                <a:lnTo>
                  <a:pt x="281" y="680"/>
                </a:lnTo>
                <a:lnTo>
                  <a:pt x="290" y="680"/>
                </a:lnTo>
                <a:lnTo>
                  <a:pt x="290" y="348"/>
                </a:lnTo>
                <a:cubicBezTo>
                  <a:pt x="254" y="336"/>
                  <a:pt x="254" y="313"/>
                  <a:pt x="254" y="286"/>
                </a:cubicBezTo>
                <a:cubicBezTo>
                  <a:pt x="254" y="247"/>
                  <a:pt x="286" y="215"/>
                  <a:pt x="326" y="215"/>
                </a:cubicBezTo>
                <a:cubicBezTo>
                  <a:pt x="365" y="215"/>
                  <a:pt x="397" y="247"/>
                  <a:pt x="397" y="286"/>
                </a:cubicBezTo>
                <a:cubicBezTo>
                  <a:pt x="397" y="313"/>
                  <a:pt x="398" y="336"/>
                  <a:pt x="362" y="348"/>
                </a:cubicBezTo>
                <a:lnTo>
                  <a:pt x="362" y="680"/>
                </a:lnTo>
                <a:lnTo>
                  <a:pt x="370" y="680"/>
                </a:lnTo>
                <a:lnTo>
                  <a:pt x="435" y="456"/>
                </a:lnTo>
                <a:lnTo>
                  <a:pt x="573" y="245"/>
                </a:lnTo>
                <a:cubicBezTo>
                  <a:pt x="536" y="142"/>
                  <a:pt x="436" y="72"/>
                  <a:pt x="326" y="72"/>
                </a:cubicBezTo>
                <a:cubicBezTo>
                  <a:pt x="215" y="72"/>
                  <a:pt x="116" y="142"/>
                  <a:pt x="79" y="245"/>
                </a:cubicBezTo>
                <a:lnTo>
                  <a:pt x="212" y="446"/>
                </a:lnTo>
                <a:close/>
                <a:moveTo>
                  <a:pt x="5" y="241"/>
                </a:moveTo>
                <a:cubicBezTo>
                  <a:pt x="46" y="99"/>
                  <a:pt x="178" y="0"/>
                  <a:pt x="326" y="0"/>
                </a:cubicBezTo>
                <a:cubicBezTo>
                  <a:pt x="473" y="0"/>
                  <a:pt x="605" y="99"/>
                  <a:pt x="647" y="241"/>
                </a:cubicBezTo>
                <a:lnTo>
                  <a:pt x="651" y="257"/>
                </a:lnTo>
                <a:lnTo>
                  <a:pt x="502" y="481"/>
                </a:lnTo>
                <a:lnTo>
                  <a:pt x="424" y="752"/>
                </a:lnTo>
                <a:lnTo>
                  <a:pt x="227" y="752"/>
                </a:lnTo>
                <a:lnTo>
                  <a:pt x="150" y="481"/>
                </a:lnTo>
                <a:lnTo>
                  <a:pt x="0" y="257"/>
                </a:lnTo>
                <a:lnTo>
                  <a:pt x="5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0" name="Freeform 38"/>
          <p:cNvSpPr>
            <a:spLocks noEditPoints="1"/>
          </p:cNvSpPr>
          <p:nvPr/>
        </p:nvSpPr>
        <p:spPr bwMode="auto">
          <a:xfrm>
            <a:off x="11074901" y="1789685"/>
            <a:ext cx="384377" cy="576291"/>
          </a:xfrm>
          <a:custGeom>
            <a:avLst/>
            <a:gdLst>
              <a:gd name="T0" fmla="*/ 315 w 559"/>
              <a:gd name="T1" fmla="*/ 314 h 838"/>
              <a:gd name="T2" fmla="*/ 384 w 559"/>
              <a:gd name="T3" fmla="*/ 314 h 838"/>
              <a:gd name="T4" fmla="*/ 384 w 559"/>
              <a:gd name="T5" fmla="*/ 244 h 838"/>
              <a:gd name="T6" fmla="*/ 315 w 559"/>
              <a:gd name="T7" fmla="*/ 244 h 838"/>
              <a:gd name="T8" fmla="*/ 315 w 559"/>
              <a:gd name="T9" fmla="*/ 314 h 838"/>
              <a:gd name="T10" fmla="*/ 175 w 559"/>
              <a:gd name="T11" fmla="*/ 314 h 838"/>
              <a:gd name="T12" fmla="*/ 245 w 559"/>
              <a:gd name="T13" fmla="*/ 314 h 838"/>
              <a:gd name="T14" fmla="*/ 245 w 559"/>
              <a:gd name="T15" fmla="*/ 244 h 838"/>
              <a:gd name="T16" fmla="*/ 175 w 559"/>
              <a:gd name="T17" fmla="*/ 244 h 838"/>
              <a:gd name="T18" fmla="*/ 175 w 559"/>
              <a:gd name="T19" fmla="*/ 314 h 838"/>
              <a:gd name="T20" fmla="*/ 175 w 559"/>
              <a:gd name="T21" fmla="*/ 524 h 838"/>
              <a:gd name="T22" fmla="*/ 105 w 559"/>
              <a:gd name="T23" fmla="*/ 524 h 838"/>
              <a:gd name="T24" fmla="*/ 314 w 559"/>
              <a:gd name="T25" fmla="*/ 733 h 838"/>
              <a:gd name="T26" fmla="*/ 314 w 559"/>
              <a:gd name="T27" fmla="*/ 663 h 838"/>
              <a:gd name="T28" fmla="*/ 175 w 559"/>
              <a:gd name="T29" fmla="*/ 524 h 838"/>
              <a:gd name="T30" fmla="*/ 349 w 559"/>
              <a:gd name="T31" fmla="*/ 349 h 838"/>
              <a:gd name="T32" fmla="*/ 210 w 559"/>
              <a:gd name="T33" fmla="*/ 349 h 838"/>
              <a:gd name="T34" fmla="*/ 140 w 559"/>
              <a:gd name="T35" fmla="*/ 279 h 838"/>
              <a:gd name="T36" fmla="*/ 210 w 559"/>
              <a:gd name="T37" fmla="*/ 209 h 838"/>
              <a:gd name="T38" fmla="*/ 256 w 559"/>
              <a:gd name="T39" fmla="*/ 228 h 838"/>
              <a:gd name="T40" fmla="*/ 280 w 559"/>
              <a:gd name="T41" fmla="*/ 249 h 838"/>
              <a:gd name="T42" fmla="*/ 303 w 559"/>
              <a:gd name="T43" fmla="*/ 228 h 838"/>
              <a:gd name="T44" fmla="*/ 349 w 559"/>
              <a:gd name="T45" fmla="*/ 209 h 838"/>
              <a:gd name="T46" fmla="*/ 419 w 559"/>
              <a:gd name="T47" fmla="*/ 279 h 838"/>
              <a:gd name="T48" fmla="*/ 349 w 559"/>
              <a:gd name="T49" fmla="*/ 349 h 838"/>
              <a:gd name="T50" fmla="*/ 349 w 559"/>
              <a:gd name="T51" fmla="*/ 140 h 838"/>
              <a:gd name="T52" fmla="*/ 280 w 559"/>
              <a:gd name="T53" fmla="*/ 159 h 838"/>
              <a:gd name="T54" fmla="*/ 210 w 559"/>
              <a:gd name="T55" fmla="*/ 140 h 838"/>
              <a:gd name="T56" fmla="*/ 70 w 559"/>
              <a:gd name="T57" fmla="*/ 279 h 838"/>
              <a:gd name="T58" fmla="*/ 210 w 559"/>
              <a:gd name="T59" fmla="*/ 419 h 838"/>
              <a:gd name="T60" fmla="*/ 245 w 559"/>
              <a:gd name="T61" fmla="*/ 419 h 838"/>
              <a:gd name="T62" fmla="*/ 245 w 559"/>
              <a:gd name="T63" fmla="*/ 454 h 838"/>
              <a:gd name="T64" fmla="*/ 314 w 559"/>
              <a:gd name="T65" fmla="*/ 454 h 838"/>
              <a:gd name="T66" fmla="*/ 314 w 559"/>
              <a:gd name="T67" fmla="*/ 419 h 838"/>
              <a:gd name="T68" fmla="*/ 349 w 559"/>
              <a:gd name="T69" fmla="*/ 419 h 838"/>
              <a:gd name="T70" fmla="*/ 489 w 559"/>
              <a:gd name="T71" fmla="*/ 279 h 838"/>
              <a:gd name="T72" fmla="*/ 349 w 559"/>
              <a:gd name="T73" fmla="*/ 140 h 838"/>
              <a:gd name="T74" fmla="*/ 489 w 559"/>
              <a:gd name="T75" fmla="*/ 768 h 838"/>
              <a:gd name="T76" fmla="*/ 317 w 559"/>
              <a:gd name="T77" fmla="*/ 768 h 838"/>
              <a:gd name="T78" fmla="*/ 70 w 559"/>
              <a:gd name="T79" fmla="*/ 522 h 838"/>
              <a:gd name="T80" fmla="*/ 70 w 559"/>
              <a:gd name="T81" fmla="*/ 279 h 838"/>
              <a:gd name="T82" fmla="*/ 279 w 559"/>
              <a:gd name="T83" fmla="*/ 70 h 838"/>
              <a:gd name="T84" fmla="*/ 489 w 559"/>
              <a:gd name="T85" fmla="*/ 279 h 838"/>
              <a:gd name="T86" fmla="*/ 489 w 559"/>
              <a:gd name="T87" fmla="*/ 768 h 838"/>
              <a:gd name="T88" fmla="*/ 279 w 559"/>
              <a:gd name="T89" fmla="*/ 0 h 838"/>
              <a:gd name="T90" fmla="*/ 0 w 559"/>
              <a:gd name="T91" fmla="*/ 279 h 838"/>
              <a:gd name="T92" fmla="*/ 0 w 559"/>
              <a:gd name="T93" fmla="*/ 522 h 838"/>
              <a:gd name="T94" fmla="*/ 317 w 559"/>
              <a:gd name="T95" fmla="*/ 838 h 838"/>
              <a:gd name="T96" fmla="*/ 559 w 559"/>
              <a:gd name="T97" fmla="*/ 838 h 838"/>
              <a:gd name="T98" fmla="*/ 559 w 559"/>
              <a:gd name="T99" fmla="*/ 279 h 838"/>
              <a:gd name="T100" fmla="*/ 279 w 559"/>
              <a:gd name="T101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59" h="838">
                <a:moveTo>
                  <a:pt x="315" y="314"/>
                </a:moveTo>
                <a:lnTo>
                  <a:pt x="384" y="314"/>
                </a:lnTo>
                <a:lnTo>
                  <a:pt x="384" y="244"/>
                </a:lnTo>
                <a:lnTo>
                  <a:pt x="315" y="244"/>
                </a:lnTo>
                <a:lnTo>
                  <a:pt x="315" y="314"/>
                </a:lnTo>
                <a:close/>
                <a:moveTo>
                  <a:pt x="175" y="314"/>
                </a:moveTo>
                <a:lnTo>
                  <a:pt x="245" y="314"/>
                </a:lnTo>
                <a:lnTo>
                  <a:pt x="245" y="244"/>
                </a:lnTo>
                <a:lnTo>
                  <a:pt x="175" y="244"/>
                </a:lnTo>
                <a:lnTo>
                  <a:pt x="175" y="314"/>
                </a:lnTo>
                <a:close/>
                <a:moveTo>
                  <a:pt x="175" y="524"/>
                </a:moveTo>
                <a:lnTo>
                  <a:pt x="105" y="524"/>
                </a:lnTo>
                <a:cubicBezTo>
                  <a:pt x="105" y="628"/>
                  <a:pt x="210" y="733"/>
                  <a:pt x="314" y="733"/>
                </a:cubicBezTo>
                <a:lnTo>
                  <a:pt x="314" y="663"/>
                </a:lnTo>
                <a:cubicBezTo>
                  <a:pt x="245" y="663"/>
                  <a:pt x="175" y="594"/>
                  <a:pt x="175" y="524"/>
                </a:cubicBezTo>
                <a:close/>
                <a:moveTo>
                  <a:pt x="349" y="349"/>
                </a:moveTo>
                <a:lnTo>
                  <a:pt x="210" y="349"/>
                </a:lnTo>
                <a:cubicBezTo>
                  <a:pt x="171" y="349"/>
                  <a:pt x="140" y="318"/>
                  <a:pt x="140" y="279"/>
                </a:cubicBezTo>
                <a:cubicBezTo>
                  <a:pt x="140" y="241"/>
                  <a:pt x="171" y="209"/>
                  <a:pt x="210" y="209"/>
                </a:cubicBezTo>
                <a:cubicBezTo>
                  <a:pt x="227" y="209"/>
                  <a:pt x="243" y="216"/>
                  <a:pt x="256" y="228"/>
                </a:cubicBezTo>
                <a:lnTo>
                  <a:pt x="280" y="249"/>
                </a:lnTo>
                <a:lnTo>
                  <a:pt x="303" y="228"/>
                </a:lnTo>
                <a:cubicBezTo>
                  <a:pt x="316" y="216"/>
                  <a:pt x="332" y="209"/>
                  <a:pt x="349" y="209"/>
                </a:cubicBezTo>
                <a:cubicBezTo>
                  <a:pt x="388" y="209"/>
                  <a:pt x="419" y="241"/>
                  <a:pt x="419" y="279"/>
                </a:cubicBezTo>
                <a:cubicBezTo>
                  <a:pt x="419" y="318"/>
                  <a:pt x="388" y="349"/>
                  <a:pt x="349" y="349"/>
                </a:cubicBezTo>
                <a:close/>
                <a:moveTo>
                  <a:pt x="349" y="140"/>
                </a:moveTo>
                <a:cubicBezTo>
                  <a:pt x="325" y="140"/>
                  <a:pt x="301" y="146"/>
                  <a:pt x="280" y="159"/>
                </a:cubicBezTo>
                <a:cubicBezTo>
                  <a:pt x="258" y="146"/>
                  <a:pt x="234" y="140"/>
                  <a:pt x="210" y="140"/>
                </a:cubicBezTo>
                <a:cubicBezTo>
                  <a:pt x="133" y="140"/>
                  <a:pt x="70" y="202"/>
                  <a:pt x="70" y="279"/>
                </a:cubicBezTo>
                <a:cubicBezTo>
                  <a:pt x="70" y="356"/>
                  <a:pt x="133" y="419"/>
                  <a:pt x="210" y="419"/>
                </a:cubicBezTo>
                <a:lnTo>
                  <a:pt x="245" y="419"/>
                </a:lnTo>
                <a:lnTo>
                  <a:pt x="245" y="454"/>
                </a:lnTo>
                <a:lnTo>
                  <a:pt x="314" y="454"/>
                </a:lnTo>
                <a:lnTo>
                  <a:pt x="314" y="419"/>
                </a:lnTo>
                <a:lnTo>
                  <a:pt x="349" y="419"/>
                </a:lnTo>
                <a:cubicBezTo>
                  <a:pt x="426" y="419"/>
                  <a:pt x="489" y="356"/>
                  <a:pt x="489" y="279"/>
                </a:cubicBezTo>
                <a:cubicBezTo>
                  <a:pt x="489" y="202"/>
                  <a:pt x="426" y="140"/>
                  <a:pt x="349" y="140"/>
                </a:cubicBezTo>
                <a:close/>
                <a:moveTo>
                  <a:pt x="489" y="768"/>
                </a:moveTo>
                <a:lnTo>
                  <a:pt x="317" y="768"/>
                </a:lnTo>
                <a:cubicBezTo>
                  <a:pt x="181" y="768"/>
                  <a:pt x="70" y="658"/>
                  <a:pt x="70" y="522"/>
                </a:cubicBezTo>
                <a:lnTo>
                  <a:pt x="70" y="279"/>
                </a:lnTo>
                <a:cubicBezTo>
                  <a:pt x="70" y="164"/>
                  <a:pt x="164" y="70"/>
                  <a:pt x="279" y="70"/>
                </a:cubicBezTo>
                <a:cubicBezTo>
                  <a:pt x="395" y="70"/>
                  <a:pt x="489" y="164"/>
                  <a:pt x="489" y="279"/>
                </a:cubicBezTo>
                <a:lnTo>
                  <a:pt x="489" y="768"/>
                </a:lnTo>
                <a:close/>
                <a:moveTo>
                  <a:pt x="279" y="0"/>
                </a:moveTo>
                <a:cubicBezTo>
                  <a:pt x="125" y="0"/>
                  <a:pt x="0" y="125"/>
                  <a:pt x="0" y="279"/>
                </a:cubicBezTo>
                <a:lnTo>
                  <a:pt x="0" y="522"/>
                </a:lnTo>
                <a:cubicBezTo>
                  <a:pt x="0" y="696"/>
                  <a:pt x="142" y="838"/>
                  <a:pt x="317" y="838"/>
                </a:cubicBezTo>
                <a:lnTo>
                  <a:pt x="559" y="838"/>
                </a:lnTo>
                <a:lnTo>
                  <a:pt x="559" y="279"/>
                </a:lnTo>
                <a:cubicBezTo>
                  <a:pt x="559" y="125"/>
                  <a:pt x="43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3" name="Freeform 41"/>
          <p:cNvSpPr>
            <a:spLocks/>
          </p:cNvSpPr>
          <p:nvPr/>
        </p:nvSpPr>
        <p:spPr bwMode="auto">
          <a:xfrm>
            <a:off x="9471322" y="1819702"/>
            <a:ext cx="591581" cy="516260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grpSp>
        <p:nvGrpSpPr>
          <p:cNvPr id="97" name="Группа 96"/>
          <p:cNvGrpSpPr/>
          <p:nvPr/>
        </p:nvGrpSpPr>
        <p:grpSpPr>
          <a:xfrm>
            <a:off x="9501352" y="538285"/>
            <a:ext cx="546537" cy="591303"/>
            <a:chOff x="477468" y="2705515"/>
            <a:chExt cx="409903" cy="443477"/>
          </a:xfrm>
        </p:grpSpPr>
        <p:sp>
          <p:nvSpPr>
            <p:cNvPr id="64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5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5" y="509538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8" name="Freeform 46"/>
          <p:cNvSpPr>
            <a:spLocks noEditPoints="1"/>
          </p:cNvSpPr>
          <p:nvPr/>
        </p:nvSpPr>
        <p:spPr bwMode="auto">
          <a:xfrm>
            <a:off x="2195162" y="1780680"/>
            <a:ext cx="411407" cy="59430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0" name="Freeform 48"/>
          <p:cNvSpPr>
            <a:spLocks noEditPoints="1"/>
          </p:cNvSpPr>
          <p:nvPr/>
        </p:nvSpPr>
        <p:spPr bwMode="auto">
          <a:xfrm>
            <a:off x="5065986" y="538051"/>
            <a:ext cx="582575" cy="564285"/>
          </a:xfrm>
          <a:custGeom>
            <a:avLst/>
            <a:gdLst>
              <a:gd name="T0" fmla="*/ 388 w 848"/>
              <a:gd name="T1" fmla="*/ 486 h 821"/>
              <a:gd name="T2" fmla="*/ 291 w 848"/>
              <a:gd name="T3" fmla="*/ 583 h 821"/>
              <a:gd name="T4" fmla="*/ 342 w 848"/>
              <a:gd name="T5" fmla="*/ 634 h 821"/>
              <a:gd name="T6" fmla="*/ 460 w 848"/>
              <a:gd name="T7" fmla="*/ 516 h 821"/>
              <a:gd name="T8" fmla="*/ 460 w 848"/>
              <a:gd name="T9" fmla="*/ 267 h 821"/>
              <a:gd name="T10" fmla="*/ 388 w 848"/>
              <a:gd name="T11" fmla="*/ 267 h 821"/>
              <a:gd name="T12" fmla="*/ 388 w 848"/>
              <a:gd name="T13" fmla="*/ 486 h 821"/>
              <a:gd name="T14" fmla="*/ 172 w 848"/>
              <a:gd name="T15" fmla="*/ 118 h 821"/>
              <a:gd name="T16" fmla="*/ 259 w 848"/>
              <a:gd name="T17" fmla="*/ 69 h 821"/>
              <a:gd name="T18" fmla="*/ 231 w 848"/>
              <a:gd name="T19" fmla="*/ 3 h 821"/>
              <a:gd name="T20" fmla="*/ 130 w 848"/>
              <a:gd name="T21" fmla="*/ 60 h 821"/>
              <a:gd name="T22" fmla="*/ 0 w 848"/>
              <a:gd name="T23" fmla="*/ 195 h 821"/>
              <a:gd name="T24" fmla="*/ 60 w 848"/>
              <a:gd name="T25" fmla="*/ 234 h 821"/>
              <a:gd name="T26" fmla="*/ 172 w 848"/>
              <a:gd name="T27" fmla="*/ 118 h 821"/>
              <a:gd name="T28" fmla="*/ 719 w 848"/>
              <a:gd name="T29" fmla="*/ 57 h 821"/>
              <a:gd name="T30" fmla="*/ 617 w 848"/>
              <a:gd name="T31" fmla="*/ 0 h 821"/>
              <a:gd name="T32" fmla="*/ 590 w 848"/>
              <a:gd name="T33" fmla="*/ 66 h 821"/>
              <a:gd name="T34" fmla="*/ 677 w 848"/>
              <a:gd name="T35" fmla="*/ 115 h 821"/>
              <a:gd name="T36" fmla="*/ 788 w 848"/>
              <a:gd name="T37" fmla="*/ 234 h 821"/>
              <a:gd name="T38" fmla="*/ 848 w 848"/>
              <a:gd name="T39" fmla="*/ 196 h 821"/>
              <a:gd name="T40" fmla="*/ 719 w 848"/>
              <a:gd name="T41" fmla="*/ 57 h 821"/>
              <a:gd name="T42" fmla="*/ 424 w 848"/>
              <a:gd name="T43" fmla="*/ 749 h 821"/>
              <a:gd name="T44" fmla="*/ 138 w 848"/>
              <a:gd name="T45" fmla="*/ 463 h 821"/>
              <a:gd name="T46" fmla="*/ 424 w 848"/>
              <a:gd name="T47" fmla="*/ 176 h 821"/>
              <a:gd name="T48" fmla="*/ 711 w 848"/>
              <a:gd name="T49" fmla="*/ 463 h 821"/>
              <a:gd name="T50" fmla="*/ 424 w 848"/>
              <a:gd name="T51" fmla="*/ 749 h 821"/>
              <a:gd name="T52" fmla="*/ 424 w 848"/>
              <a:gd name="T53" fmla="*/ 105 h 821"/>
              <a:gd name="T54" fmla="*/ 66 w 848"/>
              <a:gd name="T55" fmla="*/ 463 h 821"/>
              <a:gd name="T56" fmla="*/ 424 w 848"/>
              <a:gd name="T57" fmla="*/ 821 h 821"/>
              <a:gd name="T58" fmla="*/ 782 w 848"/>
              <a:gd name="T59" fmla="*/ 463 h 821"/>
              <a:gd name="T60" fmla="*/ 424 w 848"/>
              <a:gd name="T61" fmla="*/ 1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8" h="821">
                <a:moveTo>
                  <a:pt x="388" y="486"/>
                </a:moveTo>
                <a:lnTo>
                  <a:pt x="291" y="583"/>
                </a:lnTo>
                <a:lnTo>
                  <a:pt x="342" y="634"/>
                </a:lnTo>
                <a:lnTo>
                  <a:pt x="460" y="516"/>
                </a:lnTo>
                <a:lnTo>
                  <a:pt x="460" y="267"/>
                </a:lnTo>
                <a:lnTo>
                  <a:pt x="388" y="267"/>
                </a:lnTo>
                <a:lnTo>
                  <a:pt x="388" y="486"/>
                </a:lnTo>
                <a:close/>
                <a:moveTo>
                  <a:pt x="172" y="118"/>
                </a:moveTo>
                <a:cubicBezTo>
                  <a:pt x="199" y="98"/>
                  <a:pt x="228" y="82"/>
                  <a:pt x="259" y="69"/>
                </a:cubicBezTo>
                <a:lnTo>
                  <a:pt x="231" y="3"/>
                </a:lnTo>
                <a:cubicBezTo>
                  <a:pt x="195" y="18"/>
                  <a:pt x="161" y="37"/>
                  <a:pt x="130" y="60"/>
                </a:cubicBezTo>
                <a:cubicBezTo>
                  <a:pt x="76" y="98"/>
                  <a:pt x="33" y="144"/>
                  <a:pt x="0" y="195"/>
                </a:cubicBezTo>
                <a:lnTo>
                  <a:pt x="60" y="234"/>
                </a:lnTo>
                <a:cubicBezTo>
                  <a:pt x="89" y="190"/>
                  <a:pt x="126" y="151"/>
                  <a:pt x="172" y="118"/>
                </a:cubicBezTo>
                <a:close/>
                <a:moveTo>
                  <a:pt x="719" y="57"/>
                </a:moveTo>
                <a:cubicBezTo>
                  <a:pt x="687" y="34"/>
                  <a:pt x="653" y="15"/>
                  <a:pt x="617" y="0"/>
                </a:cubicBezTo>
                <a:lnTo>
                  <a:pt x="590" y="66"/>
                </a:lnTo>
                <a:cubicBezTo>
                  <a:pt x="620" y="79"/>
                  <a:pt x="650" y="95"/>
                  <a:pt x="677" y="115"/>
                </a:cubicBezTo>
                <a:cubicBezTo>
                  <a:pt x="721" y="147"/>
                  <a:pt x="758" y="187"/>
                  <a:pt x="788" y="234"/>
                </a:cubicBezTo>
                <a:lnTo>
                  <a:pt x="848" y="196"/>
                </a:lnTo>
                <a:cubicBezTo>
                  <a:pt x="814" y="141"/>
                  <a:pt x="770" y="95"/>
                  <a:pt x="719" y="57"/>
                </a:cubicBezTo>
                <a:close/>
                <a:moveTo>
                  <a:pt x="424" y="749"/>
                </a:moveTo>
                <a:cubicBezTo>
                  <a:pt x="266" y="749"/>
                  <a:pt x="138" y="621"/>
                  <a:pt x="138" y="463"/>
                </a:cubicBezTo>
                <a:cubicBezTo>
                  <a:pt x="138" y="305"/>
                  <a:pt x="266" y="176"/>
                  <a:pt x="424" y="176"/>
                </a:cubicBezTo>
                <a:cubicBezTo>
                  <a:pt x="582" y="176"/>
                  <a:pt x="711" y="305"/>
                  <a:pt x="711" y="463"/>
                </a:cubicBezTo>
                <a:cubicBezTo>
                  <a:pt x="711" y="621"/>
                  <a:pt x="582" y="749"/>
                  <a:pt x="424" y="749"/>
                </a:cubicBezTo>
                <a:close/>
                <a:moveTo>
                  <a:pt x="424" y="105"/>
                </a:moveTo>
                <a:cubicBezTo>
                  <a:pt x="227" y="105"/>
                  <a:pt x="66" y="265"/>
                  <a:pt x="66" y="463"/>
                </a:cubicBezTo>
                <a:cubicBezTo>
                  <a:pt x="66" y="660"/>
                  <a:pt x="227" y="821"/>
                  <a:pt x="424" y="821"/>
                </a:cubicBezTo>
                <a:cubicBezTo>
                  <a:pt x="622" y="821"/>
                  <a:pt x="782" y="660"/>
                  <a:pt x="782" y="463"/>
                </a:cubicBezTo>
                <a:cubicBezTo>
                  <a:pt x="782" y="265"/>
                  <a:pt x="622" y="105"/>
                  <a:pt x="424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1" name="Freeform 49"/>
          <p:cNvSpPr>
            <a:spLocks noEditPoints="1"/>
          </p:cNvSpPr>
          <p:nvPr/>
        </p:nvSpPr>
        <p:spPr bwMode="auto">
          <a:xfrm>
            <a:off x="3645588" y="524545"/>
            <a:ext cx="471465" cy="591300"/>
          </a:xfrm>
          <a:custGeom>
            <a:avLst/>
            <a:gdLst>
              <a:gd name="T0" fmla="*/ 358 w 687"/>
              <a:gd name="T1" fmla="*/ 718 h 859"/>
              <a:gd name="T2" fmla="*/ 170 w 687"/>
              <a:gd name="T3" fmla="*/ 456 h 859"/>
              <a:gd name="T4" fmla="*/ 170 w 687"/>
              <a:gd name="T5" fmla="*/ 456 h 859"/>
              <a:gd name="T6" fmla="*/ 154 w 687"/>
              <a:gd name="T7" fmla="*/ 439 h 859"/>
              <a:gd name="T8" fmla="*/ 154 w 687"/>
              <a:gd name="T9" fmla="*/ 439 h 859"/>
              <a:gd name="T10" fmla="*/ 72 w 687"/>
              <a:gd name="T11" fmla="*/ 322 h 859"/>
              <a:gd name="T12" fmla="*/ 144 w 687"/>
              <a:gd name="T13" fmla="*/ 250 h 859"/>
              <a:gd name="T14" fmla="*/ 204 w 687"/>
              <a:gd name="T15" fmla="*/ 361 h 859"/>
              <a:gd name="T16" fmla="*/ 194 w 687"/>
              <a:gd name="T17" fmla="*/ 376 h 859"/>
              <a:gd name="T18" fmla="*/ 235 w 687"/>
              <a:gd name="T19" fmla="*/ 421 h 859"/>
              <a:gd name="T20" fmla="*/ 428 w 687"/>
              <a:gd name="T21" fmla="*/ 313 h 859"/>
              <a:gd name="T22" fmla="*/ 358 w 687"/>
              <a:gd name="T23" fmla="*/ 718 h 859"/>
              <a:gd name="T24" fmla="*/ 466 w 687"/>
              <a:gd name="T25" fmla="*/ 71 h 859"/>
              <a:gd name="T26" fmla="*/ 530 w 687"/>
              <a:gd name="T27" fmla="*/ 175 h 859"/>
              <a:gd name="T28" fmla="*/ 286 w 687"/>
              <a:gd name="T29" fmla="*/ 310 h 859"/>
              <a:gd name="T30" fmla="*/ 217 w 687"/>
              <a:gd name="T31" fmla="*/ 199 h 859"/>
              <a:gd name="T32" fmla="*/ 466 w 687"/>
              <a:gd name="T33" fmla="*/ 71 h 859"/>
              <a:gd name="T34" fmla="*/ 493 w 687"/>
              <a:gd name="T35" fmla="*/ 277 h 859"/>
              <a:gd name="T36" fmla="*/ 581 w 687"/>
              <a:gd name="T37" fmla="*/ 228 h 859"/>
              <a:gd name="T38" fmla="*/ 466 w 687"/>
              <a:gd name="T39" fmla="*/ 0 h 859"/>
              <a:gd name="T40" fmla="*/ 396 w 687"/>
              <a:gd name="T41" fmla="*/ 17 h 859"/>
              <a:gd name="T42" fmla="*/ 74 w 687"/>
              <a:gd name="T43" fmla="*/ 197 h 859"/>
              <a:gd name="T44" fmla="*/ 74 w 687"/>
              <a:gd name="T45" fmla="*/ 197 h 859"/>
              <a:gd name="T46" fmla="*/ 0 w 687"/>
              <a:gd name="T47" fmla="*/ 322 h 859"/>
              <a:gd name="T48" fmla="*/ 38 w 687"/>
              <a:gd name="T49" fmla="*/ 419 h 859"/>
              <a:gd name="T50" fmla="*/ 85 w 687"/>
              <a:gd name="T51" fmla="*/ 469 h 859"/>
              <a:gd name="T52" fmla="*/ 254 w 687"/>
              <a:gd name="T53" fmla="*/ 652 h 859"/>
              <a:gd name="T54" fmla="*/ 287 w 687"/>
              <a:gd name="T55" fmla="*/ 716 h 859"/>
              <a:gd name="T56" fmla="*/ 250 w 687"/>
              <a:gd name="T57" fmla="*/ 778 h 859"/>
              <a:gd name="T58" fmla="*/ 250 w 687"/>
              <a:gd name="T59" fmla="*/ 778 h 859"/>
              <a:gd name="T60" fmla="*/ 167 w 687"/>
              <a:gd name="T61" fmla="*/ 664 h 859"/>
              <a:gd name="T62" fmla="*/ 118 w 687"/>
              <a:gd name="T63" fmla="*/ 611 h 859"/>
              <a:gd name="T64" fmla="*/ 215 w 687"/>
              <a:gd name="T65" fmla="*/ 859 h 859"/>
              <a:gd name="T66" fmla="*/ 285 w 687"/>
              <a:gd name="T67" fmla="*/ 841 h 859"/>
              <a:gd name="T68" fmla="*/ 285 w 687"/>
              <a:gd name="T69" fmla="*/ 841 h 859"/>
              <a:gd name="T70" fmla="*/ 607 w 687"/>
              <a:gd name="T71" fmla="*/ 662 h 859"/>
              <a:gd name="T72" fmla="*/ 681 w 687"/>
              <a:gd name="T73" fmla="*/ 537 h 859"/>
              <a:gd name="T74" fmla="*/ 493 w 687"/>
              <a:gd name="T75" fmla="*/ 277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87" h="859">
                <a:moveTo>
                  <a:pt x="358" y="718"/>
                </a:moveTo>
                <a:cubicBezTo>
                  <a:pt x="359" y="645"/>
                  <a:pt x="329" y="628"/>
                  <a:pt x="170" y="456"/>
                </a:cubicBezTo>
                <a:lnTo>
                  <a:pt x="170" y="456"/>
                </a:lnTo>
                <a:lnTo>
                  <a:pt x="154" y="439"/>
                </a:lnTo>
                <a:lnTo>
                  <a:pt x="154" y="439"/>
                </a:lnTo>
                <a:cubicBezTo>
                  <a:pt x="89" y="368"/>
                  <a:pt x="72" y="358"/>
                  <a:pt x="72" y="322"/>
                </a:cubicBezTo>
                <a:cubicBezTo>
                  <a:pt x="72" y="281"/>
                  <a:pt x="105" y="250"/>
                  <a:pt x="144" y="250"/>
                </a:cubicBezTo>
                <a:cubicBezTo>
                  <a:pt x="200" y="250"/>
                  <a:pt x="235" y="312"/>
                  <a:pt x="204" y="361"/>
                </a:cubicBezTo>
                <a:lnTo>
                  <a:pt x="194" y="376"/>
                </a:lnTo>
                <a:lnTo>
                  <a:pt x="235" y="421"/>
                </a:lnTo>
                <a:lnTo>
                  <a:pt x="428" y="313"/>
                </a:lnTo>
                <a:cubicBezTo>
                  <a:pt x="681" y="586"/>
                  <a:pt x="687" y="535"/>
                  <a:pt x="358" y="718"/>
                </a:cubicBezTo>
                <a:close/>
                <a:moveTo>
                  <a:pt x="466" y="71"/>
                </a:moveTo>
                <a:cubicBezTo>
                  <a:pt x="518" y="71"/>
                  <a:pt x="554" y="126"/>
                  <a:pt x="530" y="175"/>
                </a:cubicBezTo>
                <a:lnTo>
                  <a:pt x="286" y="310"/>
                </a:lnTo>
                <a:cubicBezTo>
                  <a:pt x="282" y="263"/>
                  <a:pt x="256" y="222"/>
                  <a:pt x="217" y="199"/>
                </a:cubicBezTo>
                <a:cubicBezTo>
                  <a:pt x="436" y="78"/>
                  <a:pt x="437" y="71"/>
                  <a:pt x="466" y="71"/>
                </a:cubicBezTo>
                <a:close/>
                <a:moveTo>
                  <a:pt x="493" y="277"/>
                </a:moveTo>
                <a:lnTo>
                  <a:pt x="581" y="228"/>
                </a:lnTo>
                <a:cubicBezTo>
                  <a:pt x="655" y="113"/>
                  <a:pt x="568" y="0"/>
                  <a:pt x="466" y="0"/>
                </a:cubicBezTo>
                <a:cubicBezTo>
                  <a:pt x="443" y="0"/>
                  <a:pt x="419" y="5"/>
                  <a:pt x="396" y="17"/>
                </a:cubicBezTo>
                <a:lnTo>
                  <a:pt x="74" y="197"/>
                </a:lnTo>
                <a:lnTo>
                  <a:pt x="74" y="197"/>
                </a:lnTo>
                <a:cubicBezTo>
                  <a:pt x="26" y="223"/>
                  <a:pt x="0" y="272"/>
                  <a:pt x="0" y="322"/>
                </a:cubicBezTo>
                <a:cubicBezTo>
                  <a:pt x="0" y="356"/>
                  <a:pt x="13" y="391"/>
                  <a:pt x="38" y="419"/>
                </a:cubicBezTo>
                <a:lnTo>
                  <a:pt x="85" y="469"/>
                </a:lnTo>
                <a:lnTo>
                  <a:pt x="254" y="652"/>
                </a:lnTo>
                <a:cubicBezTo>
                  <a:pt x="273" y="673"/>
                  <a:pt x="287" y="685"/>
                  <a:pt x="287" y="716"/>
                </a:cubicBezTo>
                <a:cubicBezTo>
                  <a:pt x="287" y="743"/>
                  <a:pt x="272" y="766"/>
                  <a:pt x="250" y="778"/>
                </a:cubicBezTo>
                <a:lnTo>
                  <a:pt x="250" y="778"/>
                </a:lnTo>
                <a:cubicBezTo>
                  <a:pt x="177" y="819"/>
                  <a:pt x="105" y="721"/>
                  <a:pt x="167" y="664"/>
                </a:cubicBezTo>
                <a:lnTo>
                  <a:pt x="118" y="611"/>
                </a:lnTo>
                <a:cubicBezTo>
                  <a:pt x="18" y="704"/>
                  <a:pt x="96" y="859"/>
                  <a:pt x="215" y="859"/>
                </a:cubicBezTo>
                <a:cubicBezTo>
                  <a:pt x="237" y="859"/>
                  <a:pt x="261" y="853"/>
                  <a:pt x="285" y="841"/>
                </a:cubicBezTo>
                <a:lnTo>
                  <a:pt x="285" y="841"/>
                </a:lnTo>
                <a:lnTo>
                  <a:pt x="607" y="662"/>
                </a:lnTo>
                <a:cubicBezTo>
                  <a:pt x="652" y="637"/>
                  <a:pt x="681" y="589"/>
                  <a:pt x="681" y="537"/>
                </a:cubicBezTo>
                <a:cubicBezTo>
                  <a:pt x="681" y="464"/>
                  <a:pt x="647" y="444"/>
                  <a:pt x="493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8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5" name="Freeform 53"/>
          <p:cNvSpPr>
            <a:spLocks noEditPoints="1"/>
          </p:cNvSpPr>
          <p:nvPr/>
        </p:nvSpPr>
        <p:spPr bwMode="auto">
          <a:xfrm>
            <a:off x="5050971" y="1810696"/>
            <a:ext cx="612604" cy="534269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7" name="Freeform 55"/>
          <p:cNvSpPr>
            <a:spLocks noEditPoints="1"/>
          </p:cNvSpPr>
          <p:nvPr/>
        </p:nvSpPr>
        <p:spPr bwMode="auto">
          <a:xfrm>
            <a:off x="630619" y="562065"/>
            <a:ext cx="588580" cy="516260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93" name="Freeform 71"/>
          <p:cNvSpPr>
            <a:spLocks noEditPoints="1"/>
          </p:cNvSpPr>
          <p:nvPr/>
        </p:nvSpPr>
        <p:spPr bwMode="auto">
          <a:xfrm>
            <a:off x="6540438" y="532048"/>
            <a:ext cx="588580" cy="576291"/>
          </a:xfrm>
          <a:custGeom>
            <a:avLst/>
            <a:gdLst>
              <a:gd name="T0" fmla="*/ 394 w 859"/>
              <a:gd name="T1" fmla="*/ 227 h 836"/>
              <a:gd name="T2" fmla="*/ 465 w 859"/>
              <a:gd name="T3" fmla="*/ 299 h 836"/>
              <a:gd name="T4" fmla="*/ 465 w 859"/>
              <a:gd name="T5" fmla="*/ 836 h 836"/>
              <a:gd name="T6" fmla="*/ 535 w 859"/>
              <a:gd name="T7" fmla="*/ 371 h 836"/>
              <a:gd name="T8" fmla="*/ 465 w 859"/>
              <a:gd name="T9" fmla="*/ 836 h 836"/>
              <a:gd name="T10" fmla="*/ 394 w 859"/>
              <a:gd name="T11" fmla="*/ 836 h 836"/>
              <a:gd name="T12" fmla="*/ 324 w 859"/>
              <a:gd name="T13" fmla="*/ 371 h 836"/>
              <a:gd name="T14" fmla="*/ 215 w 859"/>
              <a:gd name="T15" fmla="*/ 172 h 836"/>
              <a:gd name="T16" fmla="*/ 286 w 859"/>
              <a:gd name="T17" fmla="*/ 836 h 836"/>
              <a:gd name="T18" fmla="*/ 430 w 859"/>
              <a:gd name="T19" fmla="*/ 92 h 836"/>
              <a:gd name="T20" fmla="*/ 573 w 859"/>
              <a:gd name="T21" fmla="*/ 836 h 836"/>
              <a:gd name="T22" fmla="*/ 645 w 859"/>
              <a:gd name="T23" fmla="*/ 172 h 836"/>
              <a:gd name="T24" fmla="*/ 215 w 859"/>
              <a:gd name="T25" fmla="*/ 172 h 836"/>
              <a:gd name="T26" fmla="*/ 752 w 859"/>
              <a:gd name="T27" fmla="*/ 800 h 836"/>
              <a:gd name="T28" fmla="*/ 680 w 859"/>
              <a:gd name="T29" fmla="*/ 729 h 836"/>
              <a:gd name="T30" fmla="*/ 680 w 859"/>
              <a:gd name="T31" fmla="*/ 657 h 836"/>
              <a:gd name="T32" fmla="*/ 752 w 859"/>
              <a:gd name="T33" fmla="*/ 585 h 836"/>
              <a:gd name="T34" fmla="*/ 680 w 859"/>
              <a:gd name="T35" fmla="*/ 657 h 836"/>
              <a:gd name="T36" fmla="*/ 752 w 859"/>
              <a:gd name="T37" fmla="*/ 514 h 836"/>
              <a:gd name="T38" fmla="*/ 680 w 859"/>
              <a:gd name="T39" fmla="*/ 442 h 836"/>
              <a:gd name="T40" fmla="*/ 107 w 859"/>
              <a:gd name="T41" fmla="*/ 800 h 836"/>
              <a:gd name="T42" fmla="*/ 179 w 859"/>
              <a:gd name="T43" fmla="*/ 729 h 836"/>
              <a:gd name="T44" fmla="*/ 107 w 859"/>
              <a:gd name="T45" fmla="*/ 800 h 836"/>
              <a:gd name="T46" fmla="*/ 179 w 859"/>
              <a:gd name="T47" fmla="*/ 657 h 836"/>
              <a:gd name="T48" fmla="*/ 107 w 859"/>
              <a:gd name="T49" fmla="*/ 585 h 836"/>
              <a:gd name="T50" fmla="*/ 107 w 859"/>
              <a:gd name="T51" fmla="*/ 514 h 836"/>
              <a:gd name="T52" fmla="*/ 179 w 859"/>
              <a:gd name="T53" fmla="*/ 442 h 836"/>
              <a:gd name="T54" fmla="*/ 107 w 859"/>
              <a:gd name="T55" fmla="*/ 514 h 836"/>
              <a:gd name="T56" fmla="*/ 680 w 859"/>
              <a:gd name="T57" fmla="*/ 371 h 836"/>
              <a:gd name="T58" fmla="*/ 788 w 859"/>
              <a:gd name="T59" fmla="*/ 836 h 836"/>
              <a:gd name="T60" fmla="*/ 859 w 859"/>
              <a:gd name="T61" fmla="*/ 299 h 836"/>
              <a:gd name="T62" fmla="*/ 0 w 859"/>
              <a:gd name="T63" fmla="*/ 836 h 836"/>
              <a:gd name="T64" fmla="*/ 72 w 859"/>
              <a:gd name="T65" fmla="*/ 371 h 836"/>
              <a:gd name="T66" fmla="*/ 179 w 859"/>
              <a:gd name="T67" fmla="*/ 299 h 836"/>
              <a:gd name="T68" fmla="*/ 0 w 859"/>
              <a:gd name="T6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9" h="836">
                <a:moveTo>
                  <a:pt x="465" y="227"/>
                </a:moveTo>
                <a:lnTo>
                  <a:pt x="394" y="227"/>
                </a:lnTo>
                <a:lnTo>
                  <a:pt x="394" y="299"/>
                </a:lnTo>
                <a:lnTo>
                  <a:pt x="465" y="299"/>
                </a:lnTo>
                <a:lnTo>
                  <a:pt x="465" y="227"/>
                </a:lnTo>
                <a:close/>
                <a:moveTo>
                  <a:pt x="465" y="836"/>
                </a:moveTo>
                <a:lnTo>
                  <a:pt x="535" y="836"/>
                </a:lnTo>
                <a:lnTo>
                  <a:pt x="535" y="371"/>
                </a:lnTo>
                <a:lnTo>
                  <a:pt x="465" y="371"/>
                </a:lnTo>
                <a:lnTo>
                  <a:pt x="465" y="836"/>
                </a:lnTo>
                <a:close/>
                <a:moveTo>
                  <a:pt x="324" y="836"/>
                </a:moveTo>
                <a:lnTo>
                  <a:pt x="394" y="836"/>
                </a:lnTo>
                <a:lnTo>
                  <a:pt x="394" y="371"/>
                </a:lnTo>
                <a:lnTo>
                  <a:pt x="324" y="371"/>
                </a:lnTo>
                <a:lnTo>
                  <a:pt x="324" y="836"/>
                </a:lnTo>
                <a:close/>
                <a:moveTo>
                  <a:pt x="215" y="172"/>
                </a:moveTo>
                <a:lnTo>
                  <a:pt x="215" y="836"/>
                </a:lnTo>
                <a:lnTo>
                  <a:pt x="286" y="836"/>
                </a:lnTo>
                <a:lnTo>
                  <a:pt x="286" y="207"/>
                </a:lnTo>
                <a:lnTo>
                  <a:pt x="430" y="92"/>
                </a:lnTo>
                <a:lnTo>
                  <a:pt x="573" y="207"/>
                </a:lnTo>
                <a:lnTo>
                  <a:pt x="573" y="836"/>
                </a:lnTo>
                <a:lnTo>
                  <a:pt x="645" y="836"/>
                </a:lnTo>
                <a:lnTo>
                  <a:pt x="645" y="172"/>
                </a:lnTo>
                <a:lnTo>
                  <a:pt x="430" y="0"/>
                </a:lnTo>
                <a:lnTo>
                  <a:pt x="215" y="172"/>
                </a:lnTo>
                <a:close/>
                <a:moveTo>
                  <a:pt x="680" y="800"/>
                </a:moveTo>
                <a:lnTo>
                  <a:pt x="752" y="800"/>
                </a:lnTo>
                <a:lnTo>
                  <a:pt x="752" y="729"/>
                </a:lnTo>
                <a:lnTo>
                  <a:pt x="680" y="729"/>
                </a:lnTo>
                <a:lnTo>
                  <a:pt x="680" y="800"/>
                </a:lnTo>
                <a:close/>
                <a:moveTo>
                  <a:pt x="680" y="657"/>
                </a:moveTo>
                <a:lnTo>
                  <a:pt x="752" y="657"/>
                </a:lnTo>
                <a:lnTo>
                  <a:pt x="752" y="585"/>
                </a:lnTo>
                <a:lnTo>
                  <a:pt x="680" y="585"/>
                </a:lnTo>
                <a:lnTo>
                  <a:pt x="680" y="657"/>
                </a:lnTo>
                <a:close/>
                <a:moveTo>
                  <a:pt x="680" y="514"/>
                </a:moveTo>
                <a:lnTo>
                  <a:pt x="752" y="514"/>
                </a:lnTo>
                <a:lnTo>
                  <a:pt x="752" y="442"/>
                </a:lnTo>
                <a:lnTo>
                  <a:pt x="680" y="442"/>
                </a:lnTo>
                <a:lnTo>
                  <a:pt x="680" y="514"/>
                </a:lnTo>
                <a:close/>
                <a:moveTo>
                  <a:pt x="107" y="800"/>
                </a:moveTo>
                <a:lnTo>
                  <a:pt x="179" y="800"/>
                </a:lnTo>
                <a:lnTo>
                  <a:pt x="179" y="729"/>
                </a:lnTo>
                <a:lnTo>
                  <a:pt x="107" y="729"/>
                </a:lnTo>
                <a:lnTo>
                  <a:pt x="107" y="800"/>
                </a:lnTo>
                <a:close/>
                <a:moveTo>
                  <a:pt x="107" y="657"/>
                </a:moveTo>
                <a:lnTo>
                  <a:pt x="179" y="657"/>
                </a:lnTo>
                <a:lnTo>
                  <a:pt x="179" y="585"/>
                </a:lnTo>
                <a:lnTo>
                  <a:pt x="107" y="585"/>
                </a:lnTo>
                <a:lnTo>
                  <a:pt x="107" y="657"/>
                </a:lnTo>
                <a:close/>
                <a:moveTo>
                  <a:pt x="107" y="514"/>
                </a:moveTo>
                <a:lnTo>
                  <a:pt x="179" y="514"/>
                </a:lnTo>
                <a:lnTo>
                  <a:pt x="179" y="442"/>
                </a:lnTo>
                <a:lnTo>
                  <a:pt x="107" y="442"/>
                </a:lnTo>
                <a:lnTo>
                  <a:pt x="107" y="514"/>
                </a:lnTo>
                <a:close/>
                <a:moveTo>
                  <a:pt x="680" y="299"/>
                </a:moveTo>
                <a:lnTo>
                  <a:pt x="680" y="371"/>
                </a:lnTo>
                <a:lnTo>
                  <a:pt x="788" y="371"/>
                </a:lnTo>
                <a:lnTo>
                  <a:pt x="788" y="836"/>
                </a:lnTo>
                <a:lnTo>
                  <a:pt x="859" y="836"/>
                </a:lnTo>
                <a:lnTo>
                  <a:pt x="859" y="299"/>
                </a:lnTo>
                <a:lnTo>
                  <a:pt x="680" y="299"/>
                </a:lnTo>
                <a:close/>
                <a:moveTo>
                  <a:pt x="0" y="836"/>
                </a:moveTo>
                <a:lnTo>
                  <a:pt x="72" y="836"/>
                </a:lnTo>
                <a:lnTo>
                  <a:pt x="72" y="371"/>
                </a:lnTo>
                <a:lnTo>
                  <a:pt x="179" y="371"/>
                </a:lnTo>
                <a:lnTo>
                  <a:pt x="179" y="299"/>
                </a:lnTo>
                <a:lnTo>
                  <a:pt x="0" y="299"/>
                </a:lnTo>
                <a:lnTo>
                  <a:pt x="0" y="8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3" name="Слайд think-cell" r:id="rId7" imgW="360" imgH="360" progId="">
                  <p:embed/>
                </p:oleObj>
              </mc:Choice>
              <mc:Fallback>
                <p:oleObj name="Слайд think-cell" r:id="rId7" imgW="360" imgH="360" progId="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F28B5AF9-254C-449F-805A-200563AB24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 для 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г.</a:t>
            </a:r>
          </a:p>
        </p:txBody>
      </p:sp>
      <p:sp>
        <p:nvSpPr>
          <p:cNvPr id="94" name="Подзаголовок 2"/>
          <p:cNvSpPr txBox="1">
            <a:spLocks/>
          </p:cNvSpPr>
          <p:nvPr/>
        </p:nvSpPr>
        <p:spPr>
          <a:xfrm>
            <a:off x="1909444" y="5023146"/>
            <a:ext cx="8459420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b="1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Группа компаний «Просвещение»</a:t>
            </a:r>
          </a:p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spc="-4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Адрес</a:t>
            </a: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 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127473, г. Москва, ул.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Краснопролетарская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д. 16, стр. 3, подъезд 8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бизнес-центр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«Новослободский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spc="-4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Горячая </a:t>
            </a: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линия: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vopros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@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prosv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.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ru</a:t>
            </a:r>
            <a:endParaRPr lang="ru-RU" sz="1200" spc="-4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6" name="Рисунок 24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4" y="4735857"/>
            <a:ext cx="1477452" cy="147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4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0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7" name="Объект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23651" t="47239" r="31270" b="13396"/>
          <a:stretch/>
        </p:blipFill>
        <p:spPr>
          <a:xfrm>
            <a:off x="1709811" y="567464"/>
            <a:ext cx="8598960" cy="5770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  <p:grpSp>
        <p:nvGrpSpPr>
          <p:cNvPr id="24" name="Группа 5"/>
          <p:cNvGrpSpPr/>
          <p:nvPr/>
        </p:nvGrpSpPr>
        <p:grpSpPr>
          <a:xfrm>
            <a:off x="11375665" y="0"/>
            <a:ext cx="813284" cy="6790912"/>
            <a:chOff x="8531749" y="-3442"/>
            <a:chExt cx="609963" cy="5093184"/>
          </a:xfrm>
        </p:grpSpPr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37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43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44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8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9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2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49631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ъект 2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0845196" cy="48965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altLang="ru-RU" b="1" dirty="0" smtClean="0"/>
              <a:t> </a:t>
            </a:r>
            <a:endParaRPr lang="ru-RU" altLang="ru-RU" sz="4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altLang="ru-RU" sz="2400" b="1" dirty="0"/>
              <a:t>Приоритет чтения художественного </a:t>
            </a:r>
            <a:r>
              <a:rPr lang="ru-RU" altLang="ru-RU" sz="2400" b="1" dirty="0" smtClean="0"/>
              <a:t>текста.</a:t>
            </a:r>
          </a:p>
          <a:p>
            <a:pPr marL="0" indent="0">
              <a:buNone/>
            </a:pPr>
            <a:r>
              <a:rPr lang="ru-RU" altLang="ru-RU" sz="2400" b="1" dirty="0" smtClean="0"/>
              <a:t>Текст </a:t>
            </a:r>
            <a:r>
              <a:rPr lang="ru-RU" altLang="ru-RU" sz="2400" b="1" dirty="0"/>
              <a:t>на других уроках не является предметом обсуждения, исследования, анализа. </a:t>
            </a:r>
          </a:p>
          <a:p>
            <a:pPr marL="0" indent="0" algn="just">
              <a:buNone/>
            </a:pPr>
            <a:r>
              <a:rPr lang="ru-RU" altLang="ru-RU" sz="2400" dirty="0"/>
              <a:t>     Например: </a:t>
            </a:r>
          </a:p>
          <a:p>
            <a:pPr marL="0" indent="0" algn="l">
              <a:buNone/>
            </a:pPr>
            <a:r>
              <a:rPr lang="ru-RU" altLang="ru-RU" sz="2400" dirty="0"/>
              <a:t>а</a:t>
            </a:r>
            <a:r>
              <a:rPr lang="ru-RU" altLang="ru-RU" sz="2600" dirty="0"/>
              <a:t>) в </a:t>
            </a:r>
            <a:r>
              <a:rPr lang="ru-RU" altLang="ru-RU" sz="2600" i="1" dirty="0"/>
              <a:t>научно-познавательных текстах </a:t>
            </a:r>
            <a:r>
              <a:rPr lang="ru-RU" altLang="ru-RU" sz="2600" dirty="0"/>
              <a:t>не могут выделить научную информацию, описания, элементы фантастики, </a:t>
            </a:r>
            <a:r>
              <a:rPr lang="ru-RU" altLang="ru-RU" sz="2600" i="1" dirty="0"/>
              <a:t>главную мысль текста</a:t>
            </a:r>
            <a:r>
              <a:rPr lang="ru-RU" altLang="ru-RU" sz="2600" i="1" dirty="0" smtClean="0"/>
              <a:t>;</a:t>
            </a:r>
          </a:p>
          <a:p>
            <a:pPr marL="0" indent="0" algn="l">
              <a:buNone/>
            </a:pPr>
            <a:endParaRPr lang="ru-RU" altLang="ru-RU" sz="2600" i="1" dirty="0"/>
          </a:p>
          <a:p>
            <a:pPr marL="0" indent="0" algn="just">
              <a:buNone/>
            </a:pPr>
            <a:r>
              <a:rPr lang="ru-RU" altLang="ru-RU" sz="2600" dirty="0"/>
              <a:t>б) Не понимают, что в </a:t>
            </a:r>
            <a:r>
              <a:rPr lang="ru-RU" altLang="ru-RU" sz="2600" i="1" dirty="0"/>
              <a:t>тексте-инструкции</a:t>
            </a:r>
            <a:r>
              <a:rPr lang="ru-RU" altLang="ru-RU" sz="2600" dirty="0"/>
              <a:t> является главным для решения учебной задачи, не могут выделить обязательные «шаги» действия</a:t>
            </a:r>
            <a:r>
              <a:rPr lang="ru-RU" altLang="ru-RU" sz="2600" dirty="0" smtClean="0"/>
              <a:t>.</a:t>
            </a:r>
          </a:p>
          <a:p>
            <a:pPr marL="0" indent="0" algn="just">
              <a:buNone/>
            </a:pPr>
            <a:r>
              <a:rPr lang="ru-RU" altLang="ru-RU" sz="2600" dirty="0" smtClean="0"/>
              <a:t> </a:t>
            </a:r>
          </a:p>
          <a:p>
            <a:pPr marL="0" indent="0" algn="just">
              <a:buNone/>
            </a:pPr>
            <a:r>
              <a:rPr lang="ru-RU" altLang="ru-RU" sz="2600" dirty="0" smtClean="0"/>
              <a:t>в</a:t>
            </a:r>
            <a:r>
              <a:rPr lang="ru-RU" altLang="ru-RU" sz="2600" dirty="0"/>
              <a:t>) в учебном тексте самостоятельно затрудняются выделить учебную задачу; </a:t>
            </a:r>
            <a:endParaRPr lang="ru-RU" altLang="ru-RU" sz="2600" dirty="0" smtClean="0"/>
          </a:p>
          <a:p>
            <a:pPr marL="0" indent="0" algn="just">
              <a:buNone/>
            </a:pPr>
            <a:r>
              <a:rPr lang="ru-RU" altLang="ru-RU" sz="2600" dirty="0" smtClean="0"/>
              <a:t>  </a:t>
            </a:r>
            <a:endParaRPr lang="ru-RU" altLang="ru-RU" sz="2600" dirty="0"/>
          </a:p>
          <a:p>
            <a:pPr marL="0" indent="0" algn="just">
              <a:buNone/>
            </a:pPr>
            <a:r>
              <a:rPr lang="ru-RU" altLang="ru-RU" sz="2600" dirty="0" smtClean="0"/>
              <a:t>г</a:t>
            </a:r>
            <a:r>
              <a:rPr lang="ru-RU" altLang="ru-RU" sz="2600" dirty="0"/>
              <a:t>) в математическом тексте «не видят», можно ли при выделенных условиях решить   математическую задачу. </a:t>
            </a:r>
            <a:endParaRPr lang="ru-RU" altLang="ru-RU" sz="2600" dirty="0" smtClean="0"/>
          </a:p>
          <a:p>
            <a:pPr marL="0" indent="0" algn="just">
              <a:buNone/>
            </a:pPr>
            <a:r>
              <a:rPr lang="ru-RU" altLang="ru-RU" sz="2600" dirty="0" smtClean="0"/>
              <a:t>   </a:t>
            </a:r>
            <a:endParaRPr lang="ru-RU" altLang="ru-RU" sz="2600" dirty="0"/>
          </a:p>
          <a:p>
            <a:pPr marL="0" indent="0" algn="just">
              <a:buNone/>
            </a:pPr>
            <a:r>
              <a:rPr lang="ru-RU" altLang="ru-RU" sz="2600" dirty="0" smtClean="0"/>
              <a:t>   </a:t>
            </a:r>
            <a:r>
              <a:rPr lang="ru-RU" altLang="ru-RU" sz="2600" b="1" dirty="0"/>
              <a:t>Вывод</a:t>
            </a:r>
            <a:r>
              <a:rPr lang="ru-RU" altLang="ru-RU" sz="2600" dirty="0"/>
              <a:t>: нет переноса навыка работы с художественным текстом на осмысление других текстов. </a:t>
            </a:r>
          </a:p>
          <a:p>
            <a:pPr marL="0" indent="0" algn="just">
              <a:buNone/>
            </a:pPr>
            <a:r>
              <a:rPr lang="ru-RU" altLang="ru-RU" sz="2600" b="1" dirty="0"/>
              <a:t>   Задача: </a:t>
            </a:r>
            <a:r>
              <a:rPr lang="ru-RU" altLang="ru-RU" sz="2600" b="1" dirty="0">
                <a:solidFill>
                  <a:srgbClr val="4249AA"/>
                </a:solidFill>
              </a:rPr>
              <a:t>развивать способность выделять особенности текста и определять его тип.  </a:t>
            </a:r>
          </a:p>
          <a:p>
            <a:pPr marL="0" indent="0" algn="l">
              <a:buNone/>
            </a:pPr>
            <a:r>
              <a:rPr lang="ru-RU" altLang="ru-RU" sz="2600" dirty="0" smtClean="0"/>
              <a:t>  </a:t>
            </a:r>
            <a:endParaRPr lang="ru-RU" altLang="ru-RU" sz="2600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17200" y="200559"/>
            <a:ext cx="7893600" cy="445106"/>
          </a:xfrm>
        </p:spPr>
        <p:txBody>
          <a:bodyPr/>
          <a:lstStyle/>
          <a:p>
            <a:r>
              <a:rPr lang="ru-RU" altLang="ru-RU" sz="2800" dirty="0">
                <a:solidFill>
                  <a:srgbClr val="4249AA"/>
                </a:solidFill>
              </a:rPr>
              <a:t>Недостаточно владеют смысловым чтением</a:t>
            </a:r>
            <a:endParaRPr lang="ru-RU" sz="2800" dirty="0">
              <a:solidFill>
                <a:srgbClr val="4249AA"/>
              </a:solidFill>
            </a:endParaRPr>
          </a:p>
        </p:txBody>
      </p:sp>
      <p:sp>
        <p:nvSpPr>
          <p:cNvPr id="16387" name="Номер слайда 3"/>
          <p:cNvSpPr txBox="1">
            <a:spLocks noGrp="1"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28BE284D-876C-41E9-B143-EAC9B53267A9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5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61" y="1"/>
            <a:ext cx="11857567" cy="67728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2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Объект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101096" y="3936620"/>
            <a:ext cx="3668611" cy="2437478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3" cstate="print"/>
          <a:srcRect b="67322"/>
          <a:stretch>
            <a:fillRect/>
          </a:stretch>
        </p:blipFill>
        <p:spPr bwMode="auto">
          <a:xfrm>
            <a:off x="182033" y="1260900"/>
            <a:ext cx="6314017" cy="1266825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334433" y="2879999"/>
            <a:ext cx="6161617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1" dirty="0"/>
              <a:t>Вывод Кости</a:t>
            </a:r>
            <a:r>
              <a:rPr lang="ru-RU" sz="2000" dirty="0"/>
              <a:t>: У существительных женского рода мягкий знак после шипящих на конце слова пишется всегда, а у существительных мужского рода не пишется. </a:t>
            </a:r>
          </a:p>
          <a:p>
            <a:pPr algn="just">
              <a:spcAft>
                <a:spcPts val="600"/>
              </a:spcAft>
            </a:pPr>
            <a:r>
              <a:rPr lang="ru-RU" sz="2000" b="1" dirty="0"/>
              <a:t>Работа Кости</a:t>
            </a:r>
            <a:r>
              <a:rPr lang="ru-RU" sz="2000" dirty="0"/>
              <a:t>: много </a:t>
            </a:r>
            <a:r>
              <a:rPr lang="ru-RU" sz="2000" dirty="0" err="1"/>
              <a:t>тучь</a:t>
            </a:r>
            <a:r>
              <a:rPr lang="ru-RU" sz="2000" dirty="0"/>
              <a:t>, мало </a:t>
            </a:r>
            <a:r>
              <a:rPr lang="ru-RU" sz="2000" dirty="0" err="1"/>
              <a:t>задачь</a:t>
            </a:r>
            <a:r>
              <a:rPr lang="ru-RU" sz="2000" dirty="0"/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0548" y="608600"/>
            <a:ext cx="96763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294790"/>
                </a:solidFill>
              </a:rPr>
              <a:t>Не читают </a:t>
            </a:r>
            <a:r>
              <a:rPr lang="ru-RU" sz="2800" b="1" dirty="0" smtClean="0">
                <a:solidFill>
                  <a:srgbClr val="294790"/>
                </a:solidFill>
              </a:rPr>
              <a:t>формулировки заданий, правил </a:t>
            </a:r>
            <a:r>
              <a:rPr lang="ru-RU" sz="2800" b="1" dirty="0">
                <a:solidFill>
                  <a:srgbClr val="294790"/>
                </a:solidFill>
              </a:rPr>
              <a:t>и т.д. 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3"/>
          </p:nvPr>
        </p:nvSpPr>
        <p:spPr>
          <a:xfrm>
            <a:off x="334433" y="6453336"/>
            <a:ext cx="8425863" cy="288000"/>
          </a:xfrm>
        </p:spPr>
        <p:txBody>
          <a:bodyPr/>
          <a:lstStyle/>
          <a:p>
            <a:r>
              <a:rPr lang="ru-RU" sz="1400" dirty="0" smtClean="0"/>
              <a:t>* Пример из УМК «Русский язык» под редакцией Иванова С.В.</a:t>
            </a:r>
            <a:endParaRPr lang="ru-RU" sz="1400" dirty="0"/>
          </a:p>
        </p:txBody>
      </p:sp>
      <p:pic>
        <p:nvPicPr>
          <p:cNvPr id="9" name="Picture 2" descr="C:\Users\Marina\AppData\Local\Microsoft\Windows\Temporary Internet Files\Content.IE5\KFQZFR40\ВПР_русский_облож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3239" y="294059"/>
            <a:ext cx="1485352" cy="1908974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http://qrcoder.ru/code/?https%3A%2F%2Frosuchebnik.ru%2Fproduct%2Frusskiy-yazyk-4-klass-vserossiyskaya-proverochnaya-rabota%2F%3Futm_source%3Dqrcode%26utm_medium%3Dcpc%26utm_campaign%3Donlineurok-vpr4kl-150420&amp;8&amp;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81" y="227782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670E02-8602-462B-B58F-E14C8A0A367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67" y="4721802"/>
            <a:ext cx="1234698" cy="15978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Группа 13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  <p:grpSp>
        <p:nvGrpSpPr>
          <p:cNvPr id="31" name="Группа 5"/>
          <p:cNvGrpSpPr/>
          <p:nvPr/>
        </p:nvGrpSpPr>
        <p:grpSpPr>
          <a:xfrm>
            <a:off x="11375665" y="0"/>
            <a:ext cx="813284" cy="6790912"/>
            <a:chOff x="8531749" y="-3442"/>
            <a:chExt cx="609963" cy="5093184"/>
          </a:xfrm>
        </p:grpSpPr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7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8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2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44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50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51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8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9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16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Объект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101096" y="3936620"/>
            <a:ext cx="3668611" cy="2437478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3" cstate="print"/>
          <a:srcRect b="67322"/>
          <a:stretch>
            <a:fillRect/>
          </a:stretch>
        </p:blipFill>
        <p:spPr bwMode="auto">
          <a:xfrm>
            <a:off x="182033" y="1260900"/>
            <a:ext cx="6314017" cy="1266825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334433" y="2879999"/>
            <a:ext cx="6161617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1" dirty="0"/>
              <a:t>Вывод Кости</a:t>
            </a:r>
            <a:r>
              <a:rPr lang="ru-RU" sz="2000" dirty="0"/>
              <a:t>: У существительных женского рода мягкий знак после шипящих на конце слова пишется всегда, а у существительных мужского рода не пишется. </a:t>
            </a:r>
          </a:p>
          <a:p>
            <a:pPr algn="just">
              <a:spcAft>
                <a:spcPts val="600"/>
              </a:spcAft>
            </a:pPr>
            <a:r>
              <a:rPr lang="ru-RU" sz="2000" b="1" dirty="0"/>
              <a:t>Работа Кости</a:t>
            </a:r>
            <a:r>
              <a:rPr lang="ru-RU" sz="2000" dirty="0"/>
              <a:t>: много </a:t>
            </a:r>
            <a:r>
              <a:rPr lang="ru-RU" sz="2000" dirty="0" err="1"/>
              <a:t>тучь</a:t>
            </a:r>
            <a:r>
              <a:rPr lang="ru-RU" sz="2000" dirty="0"/>
              <a:t>, мало </a:t>
            </a:r>
            <a:r>
              <a:rPr lang="ru-RU" sz="2000" dirty="0" err="1"/>
              <a:t>задачь</a:t>
            </a:r>
            <a:r>
              <a:rPr lang="ru-RU" sz="2000" dirty="0"/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0548" y="608600"/>
            <a:ext cx="96763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294790"/>
                </a:solidFill>
              </a:rPr>
              <a:t>Не читают </a:t>
            </a:r>
            <a:r>
              <a:rPr lang="ru-RU" sz="2800" b="1" dirty="0" smtClean="0">
                <a:solidFill>
                  <a:srgbClr val="294790"/>
                </a:solidFill>
              </a:rPr>
              <a:t>формулировки заданий, правил </a:t>
            </a:r>
            <a:r>
              <a:rPr lang="ru-RU" sz="2800" b="1" dirty="0">
                <a:solidFill>
                  <a:srgbClr val="294790"/>
                </a:solidFill>
              </a:rPr>
              <a:t>и т.д. </a:t>
            </a:r>
          </a:p>
        </p:txBody>
      </p:sp>
      <p:sp>
        <p:nvSpPr>
          <p:cNvPr id="18" name="Овал 17"/>
          <p:cNvSpPr/>
          <p:nvPr/>
        </p:nvSpPr>
        <p:spPr>
          <a:xfrm>
            <a:off x="2839222" y="1643854"/>
            <a:ext cx="3816350" cy="2897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3"/>
          </p:nvPr>
        </p:nvSpPr>
        <p:spPr>
          <a:xfrm>
            <a:off x="334433" y="6453336"/>
            <a:ext cx="8425863" cy="288000"/>
          </a:xfrm>
        </p:spPr>
        <p:txBody>
          <a:bodyPr/>
          <a:lstStyle/>
          <a:p>
            <a:r>
              <a:rPr lang="ru-RU" sz="1400" dirty="0" smtClean="0"/>
              <a:t>* Пример из УМК «Русский язык» под редакцией Иванова С.В.</a:t>
            </a:r>
            <a:endParaRPr lang="ru-RU" sz="1400" dirty="0"/>
          </a:p>
        </p:txBody>
      </p:sp>
      <p:pic>
        <p:nvPicPr>
          <p:cNvPr id="9" name="Picture 2" descr="C:\Users\Marina\AppData\Local\Microsoft\Windows\Temporary Internet Files\Content.IE5\KFQZFR40\ВПР_русский_облож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3239" y="294059"/>
            <a:ext cx="1485352" cy="1908974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http://qrcoder.ru/code/?https%3A%2F%2Frosuchebnik.ru%2Fproduct%2Frusskiy-yazyk-4-klass-vserossiyskaya-proverochnaya-rabota%2F%3Futm_source%3Dqrcode%26utm_medium%3Dcpc%26utm_campaign%3Donlineurok-vpr4kl-150420&amp;8&amp;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81" y="227782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670E02-8602-462B-B58F-E14C8A0A367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67" y="4721802"/>
            <a:ext cx="1234698" cy="15978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Группа 13"/>
          <p:cNvGrpSpPr/>
          <p:nvPr/>
        </p:nvGrpSpPr>
        <p:grpSpPr>
          <a:xfrm>
            <a:off x="318167" y="113073"/>
            <a:ext cx="1268960" cy="438775"/>
            <a:chOff x="254665" y="195486"/>
            <a:chExt cx="951720" cy="32908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" y="6772890"/>
            <a:ext cx="12192000" cy="97559"/>
          </a:xfrm>
          <a:prstGeom prst="rect">
            <a:avLst/>
          </a:prstGeom>
        </p:spPr>
      </p:pic>
      <p:grpSp>
        <p:nvGrpSpPr>
          <p:cNvPr id="31" name="Группа 5"/>
          <p:cNvGrpSpPr/>
          <p:nvPr/>
        </p:nvGrpSpPr>
        <p:grpSpPr>
          <a:xfrm>
            <a:off x="11375665" y="0"/>
            <a:ext cx="813284" cy="6790912"/>
            <a:chOff x="8531749" y="-3442"/>
            <a:chExt cx="609963" cy="5093184"/>
          </a:xfrm>
        </p:grpSpPr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7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8" name="Rectangle 22"/>
            <p:cNvSpPr>
              <a:spLocks noChangeArrowheads="1"/>
            </p:cNvSpPr>
            <p:nvPr/>
          </p:nvSpPr>
          <p:spPr bwMode="auto">
            <a:xfrm>
              <a:off x="8531749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0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2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44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50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51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8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49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1247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94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C57A16CD-55A2-4F01-A658-438A93B431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518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9637" y="2973484"/>
            <a:ext cx="812363" cy="789239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49040"/>
            <a:ext cx="812363" cy="773033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3588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28799" y="200960"/>
            <a:ext cx="6696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Текстовая задача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" name="Picture 2" descr="Я учусь считать. 1 класс. Рабочая тетрадь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73651" y="318507"/>
            <a:ext cx="1814321" cy="2355594"/>
          </a:xfrm>
          <a:prstGeom prst="rect">
            <a:avLst/>
          </a:prstGeom>
          <a:noFill/>
        </p:spPr>
      </p:pic>
      <p:pic>
        <p:nvPicPr>
          <p:cNvPr id="51" name="Picture 2" descr="http://qrcoder.ru/code/?%2F%2Fhttps%3A%2F%2Fshop.prosv.ru%2Fmatematika--1-klass--ya-uchus-schitat--rabochaya-tetrad16178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957" y="304601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0"/>
          <a:srcRect l="52341" t="34702" r="38214" b="56395"/>
          <a:stretch/>
        </p:blipFill>
        <p:spPr>
          <a:xfrm>
            <a:off x="350740" y="1866534"/>
            <a:ext cx="2840477" cy="167315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98287" y="1116441"/>
            <a:ext cx="8149307" cy="1500187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Когда из коробки взяли 9 конфет, то в ней осталось 5 конфет. Сколько конфет было в коробке?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2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0902" t="29215" r="36273" b="64264"/>
          <a:stretch/>
        </p:blipFill>
        <p:spPr>
          <a:xfrm>
            <a:off x="295718" y="3679986"/>
            <a:ext cx="3856768" cy="1225685"/>
          </a:xfrm>
          <a:prstGeom prst="rect">
            <a:avLst/>
          </a:prstGeom>
        </p:spPr>
      </p:pic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3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C57A16CD-55A2-4F01-A658-438A93B431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518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9637" y="2973484"/>
            <a:ext cx="812363" cy="789239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49040"/>
            <a:ext cx="812363" cy="773033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3588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28799" y="200960"/>
            <a:ext cx="6696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Текстовая задача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" name="Picture 2" descr="Я учусь считать. 1 класс. Рабочая тетрадь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73651" y="318507"/>
            <a:ext cx="1814321" cy="2355594"/>
          </a:xfrm>
          <a:prstGeom prst="rect">
            <a:avLst/>
          </a:prstGeom>
          <a:noFill/>
        </p:spPr>
      </p:pic>
      <p:pic>
        <p:nvPicPr>
          <p:cNvPr id="51" name="Picture 2" descr="http://qrcoder.ru/code/?%2F%2Fhttps%3A%2F%2Fshop.prosv.ru%2Fmatematika--1-klass--ya-uchus-schitat--rabochaya-tetrad16178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957" y="304601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5"/>
          <a:srcRect l="52341" t="34702" r="38214" b="56395"/>
          <a:stretch/>
        </p:blipFill>
        <p:spPr>
          <a:xfrm>
            <a:off x="350740" y="1866534"/>
            <a:ext cx="2840477" cy="167315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98287" y="1116441"/>
            <a:ext cx="8149307" cy="1500187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Когда из коробки взяли 9 конфет, то в ней осталось 5 конфет. Сколько конфет было в коробке?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9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F7uyuD9w9hYwzROo5mGb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jpbKAcfQG6t.OmKEdIa6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6teoQXW23Owp6LlCRLmJ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17795</TotalTime>
  <Words>1497</Words>
  <Application>Microsoft Office PowerPoint</Application>
  <PresentationFormat>Широкоэкранный</PresentationFormat>
  <Paragraphs>234</Paragraphs>
  <Slides>39</Slides>
  <Notes>22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2" baseType="lpstr">
      <vt:lpstr>Arial</vt:lpstr>
      <vt:lpstr>Book Antiqua</vt:lpstr>
      <vt:lpstr>Calibri</vt:lpstr>
      <vt:lpstr>Calibri Light</vt:lpstr>
      <vt:lpstr>DejaVu Sans</vt:lpstr>
      <vt:lpstr>Franklin Gothic Book</vt:lpstr>
      <vt:lpstr>Helvetica Light</vt:lpstr>
      <vt:lpstr>Open Sans</vt:lpstr>
      <vt:lpstr>Open Sans Condensed</vt:lpstr>
      <vt:lpstr>Open Sans Light</vt:lpstr>
      <vt:lpstr>Times New Roman</vt:lpstr>
      <vt:lpstr>Тема Office</vt:lpstr>
      <vt:lpstr>Слайд think-cell</vt:lpstr>
      <vt:lpstr>Презентация PowerPoint</vt:lpstr>
      <vt:lpstr>Что обсуждаем?</vt:lpstr>
      <vt:lpstr>Математика</vt:lpstr>
      <vt:lpstr>Презентация PowerPoint</vt:lpstr>
      <vt:lpstr>Недостаточно владеют смысловым чтением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Моделирующая деятельность</vt:lpstr>
      <vt:lpstr>ВПР по математике: решаем задачи, моделируя</vt:lpstr>
      <vt:lpstr>ВПР по математике: решаем задачи, работаем с информацией</vt:lpstr>
      <vt:lpstr>Работа с текстом и информацией</vt:lpstr>
      <vt:lpstr> Работа с информацией. Интерпретация</vt:lpstr>
      <vt:lpstr>Интерпретация информации</vt:lpstr>
      <vt:lpstr>Презентация PowerPoint</vt:lpstr>
      <vt:lpstr>Работаем с информацией</vt:lpstr>
      <vt:lpstr>Работаем с информацией</vt:lpstr>
      <vt:lpstr>ВПР по окружающему миру :  работаем с информацией</vt:lpstr>
      <vt:lpstr>ВПР по окружающему миру :  работаем с текстом и информацией </vt:lpstr>
      <vt:lpstr>Презентация PowerPoint</vt:lpstr>
      <vt:lpstr>Почему на уровне образовательной организации контроль в начальной школе должен быть разноуровневым?</vt:lpstr>
      <vt:lpstr>Инструментарий. Русский язык</vt:lpstr>
      <vt:lpstr>Структура тетради  </vt:lpstr>
      <vt:lpstr>Структура тетради  </vt:lpstr>
      <vt:lpstr>Работа №4</vt:lpstr>
      <vt:lpstr>Работа № 5.  Третья группа заданий</vt:lpstr>
      <vt:lpstr>Работа № 5.  Третья группа заданий</vt:lpstr>
      <vt:lpstr>Инструментарий. Математика</vt:lpstr>
      <vt:lpstr>Разноуровневые проверочные работы. Математика</vt:lpstr>
      <vt:lpstr>Презентация PowerPoint</vt:lpstr>
      <vt:lpstr>Серия пособий «Готовимся к Всероссийской проверочной работе»</vt:lpstr>
      <vt:lpstr>Серия «ВПР. 10 типовых вариантов»</vt:lpstr>
      <vt:lpstr>Серия «Всероссийские проверочные работы»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Грачева Екатерина Андреевна</dc:creator>
  <cp:lastModifiedBy>Зубаирова Оксана Владимировна</cp:lastModifiedBy>
  <cp:revision>600</cp:revision>
  <dcterms:created xsi:type="dcterms:W3CDTF">2020-02-25T09:30:21Z</dcterms:created>
  <dcterms:modified xsi:type="dcterms:W3CDTF">2021-11-16T06:34:56Z</dcterms:modified>
</cp:coreProperties>
</file>