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tags/tag12.xml" ContentType="application/vnd.openxmlformats-officedocument.presentationml.tags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58"/>
  </p:notesMasterIdLst>
  <p:sldIdLst>
    <p:sldId id="455" r:id="rId3"/>
    <p:sldId id="625" r:id="rId4"/>
    <p:sldId id="626" r:id="rId5"/>
    <p:sldId id="627" r:id="rId6"/>
    <p:sldId id="628" r:id="rId7"/>
    <p:sldId id="629" r:id="rId8"/>
    <p:sldId id="630" r:id="rId9"/>
    <p:sldId id="631" r:id="rId10"/>
    <p:sldId id="632" r:id="rId11"/>
    <p:sldId id="633" r:id="rId12"/>
    <p:sldId id="634" r:id="rId13"/>
    <p:sldId id="635" r:id="rId14"/>
    <p:sldId id="636" r:id="rId15"/>
    <p:sldId id="637" r:id="rId16"/>
    <p:sldId id="638" r:id="rId17"/>
    <p:sldId id="639" r:id="rId18"/>
    <p:sldId id="640" r:id="rId19"/>
    <p:sldId id="641" r:id="rId20"/>
    <p:sldId id="642" r:id="rId21"/>
    <p:sldId id="643" r:id="rId22"/>
    <p:sldId id="619" r:id="rId23"/>
    <p:sldId id="574" r:id="rId24"/>
    <p:sldId id="575" r:id="rId25"/>
    <p:sldId id="602" r:id="rId26"/>
    <p:sldId id="580" r:id="rId27"/>
    <p:sldId id="603" r:id="rId28"/>
    <p:sldId id="489" r:id="rId29"/>
    <p:sldId id="620" r:id="rId30"/>
    <p:sldId id="488" r:id="rId31"/>
    <p:sldId id="490" r:id="rId32"/>
    <p:sldId id="491" r:id="rId33"/>
    <p:sldId id="496" r:id="rId34"/>
    <p:sldId id="495" r:id="rId35"/>
    <p:sldId id="520" r:id="rId36"/>
    <p:sldId id="604" r:id="rId37"/>
    <p:sldId id="494" r:id="rId38"/>
    <p:sldId id="605" r:id="rId39"/>
    <p:sldId id="527" r:id="rId40"/>
    <p:sldId id="606" r:id="rId41"/>
    <p:sldId id="588" r:id="rId42"/>
    <p:sldId id="610" r:id="rId43"/>
    <p:sldId id="531" r:id="rId44"/>
    <p:sldId id="611" r:id="rId45"/>
    <p:sldId id="594" r:id="rId46"/>
    <p:sldId id="507" r:id="rId47"/>
    <p:sldId id="596" r:id="rId48"/>
    <p:sldId id="614" r:id="rId49"/>
    <p:sldId id="621" r:id="rId50"/>
    <p:sldId id="622" r:id="rId51"/>
    <p:sldId id="623" r:id="rId52"/>
    <p:sldId id="624" r:id="rId53"/>
    <p:sldId id="645" r:id="rId54"/>
    <p:sldId id="646" r:id="rId55"/>
    <p:sldId id="524" r:id="rId56"/>
    <p:sldId id="644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" initials="M" lastIdx="9" clrIdx="0">
    <p:extLst>
      <p:ext uri="{19B8F6BF-5375-455C-9EA6-DF929625EA0E}">
        <p15:presenceInfo xmlns:p15="http://schemas.microsoft.com/office/powerpoint/2012/main" userId="Marina" providerId="None"/>
      </p:ext>
    </p:extLst>
  </p:cmAuthor>
  <p:cmAuthor id="2" name="Leilas" initials="L" lastIdx="11" clrIdx="1">
    <p:extLst>
      <p:ext uri="{19B8F6BF-5375-455C-9EA6-DF929625EA0E}">
        <p15:presenceInfo xmlns:p15="http://schemas.microsoft.com/office/powerpoint/2012/main" userId="Leilas" providerId="None"/>
      </p:ext>
    </p:extLst>
  </p:cmAuthor>
  <p:cmAuthor id="3" name="Admin" initials="AAA" lastIdx="2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Шинко Елена Юрьевна" initials="ШЕЮ" lastIdx="37" clrIdx="3">
    <p:extLst>
      <p:ext uri="{19B8F6BF-5375-455C-9EA6-DF929625EA0E}">
        <p15:presenceInfo xmlns:p15="http://schemas.microsoft.com/office/powerpoint/2012/main" userId="S-1-5-21-4226584364-21557989-1436132917-153086" providerId="AD"/>
      </p:ext>
    </p:extLst>
  </p:cmAuthor>
  <p:cmAuthor id="5" name="Яковлев Е.С." initials="ЯЕС" lastIdx="19" clrIdx="4">
    <p:extLst>
      <p:ext uri="{19B8F6BF-5375-455C-9EA6-DF929625EA0E}">
        <p15:presenceInfo xmlns:p15="http://schemas.microsoft.com/office/powerpoint/2012/main" userId="Яковлев Е.С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8FA"/>
    <a:srgbClr val="2D2B8D"/>
    <a:srgbClr val="0073B8"/>
    <a:srgbClr val="9ED442"/>
    <a:srgbClr val="40A7E1"/>
    <a:srgbClr val="F5B144"/>
    <a:srgbClr val="F6DB7E"/>
    <a:srgbClr val="E9950D"/>
    <a:srgbClr val="4383DD"/>
    <a:srgbClr val="79B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5126" autoAdjust="0"/>
  </p:normalViewPr>
  <p:slideViewPr>
    <p:cSldViewPr snapToGrid="0">
      <p:cViewPr varScale="1">
        <p:scale>
          <a:sx n="111" d="100"/>
          <a:sy n="111" d="100"/>
        </p:scale>
        <p:origin x="39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99-4910-80EE-307819B42EA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99-4910-80EE-307819B42EA8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99-4910-80EE-307819B42EA8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99-4910-80EE-307819B42EA8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D99-4910-80EE-307819B42EA8}"/>
              </c:ext>
            </c:extLst>
          </c:dPt>
          <c:val>
            <c:numRef>
              <c:f>Лист1!$N$13:$N$17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99-4910-80EE-307819B42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8789-1979-4371-9085-ABA0C510A7FF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7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18.03.2021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19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122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27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61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9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35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43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75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00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50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50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81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536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1053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91053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91053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91053"/>
            <a:r>
              <a:rPr lang="ru-RU" sz="1800" dirty="0"/>
              <a:t>– «Экология»,</a:t>
            </a:r>
          </a:p>
          <a:p>
            <a:pPr indent="291053"/>
            <a:r>
              <a:rPr lang="ru-RU" sz="1800" dirty="0"/>
              <a:t>– «Лидерство»,</a:t>
            </a:r>
          </a:p>
          <a:p>
            <a:pPr indent="291053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206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1053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91053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91053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91053"/>
            <a:r>
              <a:rPr lang="ru-RU" sz="1800" dirty="0"/>
              <a:t>– «Экология»,</a:t>
            </a:r>
          </a:p>
          <a:p>
            <a:pPr indent="291053"/>
            <a:r>
              <a:rPr lang="ru-RU" sz="1800" dirty="0"/>
              <a:t>– «Лидерство»,</a:t>
            </a:r>
          </a:p>
          <a:p>
            <a:pPr indent="291053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828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1053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91053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91053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91053"/>
            <a:r>
              <a:rPr lang="ru-RU" sz="1800" dirty="0"/>
              <a:t>– «Экология»,</a:t>
            </a:r>
          </a:p>
          <a:p>
            <a:pPr indent="291053"/>
            <a:r>
              <a:rPr lang="ru-RU" sz="1800" dirty="0"/>
              <a:t>– «Лидерство»,</a:t>
            </a:r>
          </a:p>
          <a:p>
            <a:pPr indent="291053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36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1053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91053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91053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91053"/>
            <a:r>
              <a:rPr lang="ru-RU" sz="1800" dirty="0"/>
              <a:t>– «Экология»,</a:t>
            </a:r>
          </a:p>
          <a:p>
            <a:pPr indent="291053"/>
            <a:r>
              <a:rPr lang="ru-RU" sz="1800" dirty="0"/>
              <a:t>– «Лидерство»,</a:t>
            </a:r>
          </a:p>
          <a:p>
            <a:pPr indent="291053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050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1053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91053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91053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91053"/>
            <a:r>
              <a:rPr lang="ru-RU" sz="1800" dirty="0"/>
              <a:t>– «Экология»,</a:t>
            </a:r>
          </a:p>
          <a:p>
            <a:pPr indent="291053"/>
            <a:r>
              <a:rPr lang="ru-RU" sz="1800" dirty="0"/>
              <a:t>– «Лидерство»,</a:t>
            </a:r>
          </a:p>
          <a:p>
            <a:pPr indent="291053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02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1053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91053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91053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91053"/>
            <a:r>
              <a:rPr lang="ru-RU" sz="1800" dirty="0"/>
              <a:t>– «Экология»,</a:t>
            </a:r>
          </a:p>
          <a:p>
            <a:pPr indent="291053"/>
            <a:r>
              <a:rPr lang="ru-RU" sz="1800" dirty="0"/>
              <a:t>– «Лидерство»,</a:t>
            </a:r>
          </a:p>
          <a:p>
            <a:pPr indent="291053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46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91053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91053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91053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91053"/>
            <a:r>
              <a:rPr lang="ru-RU" sz="1800" dirty="0"/>
              <a:t>– «Экология»,</a:t>
            </a:r>
          </a:p>
          <a:p>
            <a:pPr indent="291053"/>
            <a:r>
              <a:rPr lang="ru-RU" sz="1800" dirty="0"/>
              <a:t>– «Лидерство»,</a:t>
            </a:r>
          </a:p>
          <a:p>
            <a:pPr indent="291053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24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52C9-DC5B-46C3-93BE-8BD8D1CF841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0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30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34F1D5-33B3-480A-A4E8-311841A6736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18.03.2021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02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1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3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60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2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4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3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C4957-3E6D-44F6-80D1-E054D6E6E0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7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oleObject" Target="../embeddings/oleObject2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0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518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4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66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67" name="Слайд think-cell" r:id="rId7" imgW="416" imgH="416" progId="TCLayout.ActiveDocument.1">
                  <p:embed/>
                </p:oleObj>
              </mc:Choice>
              <mc:Fallback>
                <p:oleObj name="Слайд think-cell" r:id="rId7" imgW="416" imgH="41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123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4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8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54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410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4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32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82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91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68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131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17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577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837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3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9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2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4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18.03.2021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" y="0"/>
            <a:ext cx="1757966" cy="6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4.xml"/><Relationship Id="rId7" Type="http://schemas.openxmlformats.org/officeDocument/2006/relationships/image" Target="../media/image4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slide" Target="slide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hyperlink" Target="http://publication.pravo.gov.ru/SignatoryAuthority/foiv262" TargetMode="External"/><Relationship Id="rId4" Type="http://schemas.openxmlformats.org/officeDocument/2006/relationships/hyperlink" Target="https://toipkro.ru/content/files/documents/podrazdeleniya/cuar/normativ/59808_compressed__1_.pd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hyperlink" Target="https://fpu.edu.ru/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1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17.xml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prosv.ru/" TargetMode="External"/><Relationship Id="rId13" Type="http://schemas.openxmlformats.org/officeDocument/2006/relationships/image" Target="../media/image78.jpeg"/><Relationship Id="rId18" Type="http://schemas.openxmlformats.org/officeDocument/2006/relationships/image" Target="../media/image82.png"/><Relationship Id="rId3" Type="http://schemas.openxmlformats.org/officeDocument/2006/relationships/tags" Target="../tags/tag8.xml"/><Relationship Id="rId7" Type="http://schemas.openxmlformats.org/officeDocument/2006/relationships/hyperlink" Target="http://www.prosv.ru/" TargetMode="External"/><Relationship Id="rId12" Type="http://schemas.openxmlformats.org/officeDocument/2006/relationships/image" Target="../media/image77.jpeg"/><Relationship Id="rId17" Type="http://schemas.openxmlformats.org/officeDocument/2006/relationships/image" Target="../media/image6.emf"/><Relationship Id="rId2" Type="http://schemas.openxmlformats.org/officeDocument/2006/relationships/tags" Target="../tags/tag7.xml"/><Relationship Id="rId16" Type="http://schemas.openxmlformats.org/officeDocument/2006/relationships/image" Target="../media/image81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emf"/><Relationship Id="rId11" Type="http://schemas.openxmlformats.org/officeDocument/2006/relationships/image" Target="../media/image76.jpe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80.png"/><Relationship Id="rId10" Type="http://schemas.openxmlformats.org/officeDocument/2006/relationships/image" Target="../media/image75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11" Type="http://schemas.openxmlformats.org/officeDocument/2006/relationships/image" Target="../media/image84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3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emf"/><Relationship Id="rId11" Type="http://schemas.openxmlformats.org/officeDocument/2006/relationships/image" Target="../media/image87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6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emf"/><Relationship Id="rId11" Type="http://schemas.openxmlformats.org/officeDocument/2006/relationships/image" Target="../media/image29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youtube.com/watch?v=BHmTDidNPG8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29.jpe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emf"/><Relationship Id="rId11" Type="http://schemas.openxmlformats.org/officeDocument/2006/relationships/image" Target="../media/image93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emf"/><Relationship Id="rId11" Type="http://schemas.openxmlformats.org/officeDocument/2006/relationships/image" Target="../media/image97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6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9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prosv.ru/katalog#/orderby=5&amp;sFilters=4!2304;2!1750;8!2506;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3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10" Type="http://schemas.openxmlformats.org/officeDocument/2006/relationships/image" Target="../media/image104.gif"/><Relationship Id="rId4" Type="http://schemas.openxmlformats.org/officeDocument/2006/relationships/image" Target="../media/image100.png"/><Relationship Id="rId9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png"/><Relationship Id="rId7" Type="http://schemas.openxmlformats.org/officeDocument/2006/relationships/image" Target="../media/image10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11" Type="http://schemas.openxmlformats.org/officeDocument/2006/relationships/image" Target="../media/image31.png"/><Relationship Id="rId5" Type="http://schemas.openxmlformats.org/officeDocument/2006/relationships/image" Target="../media/image106.jpeg"/><Relationship Id="rId10" Type="http://schemas.openxmlformats.org/officeDocument/2006/relationships/hyperlink" Target="https://shop.prosv.ru/katalog#/orderby=5&amp;sFilters=4!2304;13!17879;" TargetMode="External"/><Relationship Id="rId4" Type="http://schemas.openxmlformats.org/officeDocument/2006/relationships/hyperlink" Target="https://catalog.prosv.ru/attachment/47002d34f608698cb718a303b7896aad2acf2486.pdf" TargetMode="External"/><Relationship Id="rId9" Type="http://schemas.openxmlformats.org/officeDocument/2006/relationships/image" Target="../media/image110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hyperlink" Target="https://prosv.ru/pages/pisa.html" TargetMode="External"/><Relationship Id="rId3" Type="http://schemas.openxmlformats.org/officeDocument/2006/relationships/image" Target="../media/image111.png"/><Relationship Id="rId7" Type="http://schemas.openxmlformats.org/officeDocument/2006/relationships/hyperlink" Target="https://shop.prosv.ru/katalog#/orderby=5&amp;sFilters=13!3000;" TargetMode="External"/><Relationship Id="rId12" Type="http://schemas.openxmlformats.org/officeDocument/2006/relationships/hyperlink" Target="https://media.prosv.ru/content/?situations=true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hop.prosv.ru/katalog#/orderby=5&amp;sFilters=13!2969,101891;" TargetMode="External"/><Relationship Id="rId11" Type="http://schemas.openxmlformats.org/officeDocument/2006/relationships/image" Target="../media/image115.png"/><Relationship Id="rId5" Type="http://schemas.openxmlformats.org/officeDocument/2006/relationships/hyperlink" Target="https://shop.prosv.ru/katalog#/orderby=5&amp;sFilters=13!67611;" TargetMode="External"/><Relationship Id="rId15" Type="http://schemas.openxmlformats.org/officeDocument/2006/relationships/image" Target="../media/image116.gif"/><Relationship Id="rId10" Type="http://schemas.openxmlformats.org/officeDocument/2006/relationships/image" Target="../media/image114.png"/><Relationship Id="rId4" Type="http://schemas.openxmlformats.org/officeDocument/2006/relationships/hyperlink" Target="https://shop.prosv.ru/katalog#/orderby=5&amp;sFilters=13!81288;" TargetMode="External"/><Relationship Id="rId9" Type="http://schemas.openxmlformats.org/officeDocument/2006/relationships/image" Target="../media/image113.png"/><Relationship Id="rId1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hyperlink" Target="https://edu.skysmart.ru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youtube.com/watch?v=BHmTDidNPG8" TargetMode="External"/><Relationship Id="rId4" Type="http://schemas.openxmlformats.org/officeDocument/2006/relationships/hyperlink" Target="http://static.government.ru/media/files/lqtsp4kjhf1A7fA8KDBsml5evUpp3XNF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hyperlink" Target="https://uchitel.club/subject-week1/" TargetMode="External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png"/><Relationship Id="rId4" Type="http://schemas.openxmlformats.org/officeDocument/2006/relationships/hyperlink" Target="https://uchitel.club/subject-week1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tel.club/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vopros@prosv.ru" TargetMode="External"/><Relationship Id="rId13" Type="http://schemas.openxmlformats.org/officeDocument/2006/relationships/image" Target="../media/image129.png"/><Relationship Id="rId3" Type="http://schemas.openxmlformats.org/officeDocument/2006/relationships/tags" Target="../tags/tag15.xml"/><Relationship Id="rId7" Type="http://schemas.openxmlformats.org/officeDocument/2006/relationships/image" Target="../media/image4.emf"/><Relationship Id="rId12" Type="http://schemas.openxmlformats.org/officeDocument/2006/relationships/image" Target="../media/image128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27.png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131.jpeg"/><Relationship Id="rId10" Type="http://schemas.openxmlformats.org/officeDocument/2006/relationships/hyperlink" Target="mailto:OLitvinov@prosv.ru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6.gif"/><Relationship Id="rId1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emf"/><Relationship Id="rId7" Type="http://schemas.openxmlformats.org/officeDocument/2006/relationships/hyperlink" Target="https://oge.sdamgia.ru/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fipi.ru/oge/otkrytyy-bank-zadaniy-oge#!/tab/173942232-3" TargetMode="External"/><Relationship Id="rId11" Type="http://schemas.openxmlformats.org/officeDocument/2006/relationships/hyperlink" Target="https://edu.skysmart.ru/teacher/olympiad" TargetMode="External"/><Relationship Id="rId5" Type="http://schemas.openxmlformats.org/officeDocument/2006/relationships/image" Target="../media/image11.jpeg"/><Relationship Id="rId10" Type="http://schemas.openxmlformats.org/officeDocument/2006/relationships/image" Target="../media/image7.png"/><Relationship Id="rId4" Type="http://schemas.openxmlformats.org/officeDocument/2006/relationships/hyperlink" Target="https://fipi.ru/oge/demoversii-specifikacii-kodifikatory#!/tab/173801626-3" TargetMode="Externa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static.government.ru/media/files/lqtsp4kjhf1A7fA8KDBsml5evUpp3XNF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86182" y="4101075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Freeform 30"/>
          <p:cNvSpPr>
            <a:spLocks noEditPoints="1"/>
          </p:cNvSpPr>
          <p:nvPr/>
        </p:nvSpPr>
        <p:spPr bwMode="auto">
          <a:xfrm>
            <a:off x="10963791" y="3056737"/>
            <a:ext cx="606596" cy="489249"/>
          </a:xfrm>
          <a:custGeom>
            <a:avLst/>
            <a:gdLst>
              <a:gd name="T0" fmla="*/ 442 w 884"/>
              <a:gd name="T1" fmla="*/ 286 h 711"/>
              <a:gd name="T2" fmla="*/ 334 w 884"/>
              <a:gd name="T3" fmla="*/ 179 h 711"/>
              <a:gd name="T4" fmla="*/ 442 w 884"/>
              <a:gd name="T5" fmla="*/ 71 h 711"/>
              <a:gd name="T6" fmla="*/ 549 w 884"/>
              <a:gd name="T7" fmla="*/ 179 h 711"/>
              <a:gd name="T8" fmla="*/ 442 w 884"/>
              <a:gd name="T9" fmla="*/ 286 h 711"/>
              <a:gd name="T10" fmla="*/ 442 w 884"/>
              <a:gd name="T11" fmla="*/ 0 h 711"/>
              <a:gd name="T12" fmla="*/ 263 w 884"/>
              <a:gd name="T13" fmla="*/ 179 h 711"/>
              <a:gd name="T14" fmla="*/ 442 w 884"/>
              <a:gd name="T15" fmla="*/ 358 h 711"/>
              <a:gd name="T16" fmla="*/ 514 w 884"/>
              <a:gd name="T17" fmla="*/ 343 h 711"/>
              <a:gd name="T18" fmla="*/ 514 w 884"/>
              <a:gd name="T19" fmla="*/ 577 h 711"/>
              <a:gd name="T20" fmla="*/ 442 w 884"/>
              <a:gd name="T21" fmla="*/ 529 h 711"/>
              <a:gd name="T22" fmla="*/ 370 w 884"/>
              <a:gd name="T23" fmla="*/ 577 h 711"/>
              <a:gd name="T24" fmla="*/ 370 w 884"/>
              <a:gd name="T25" fmla="*/ 391 h 711"/>
              <a:gd name="T26" fmla="*/ 299 w 884"/>
              <a:gd name="T27" fmla="*/ 391 h 711"/>
              <a:gd name="T28" fmla="*/ 299 w 884"/>
              <a:gd name="T29" fmla="*/ 711 h 711"/>
              <a:gd name="T30" fmla="*/ 442 w 884"/>
              <a:gd name="T31" fmla="*/ 616 h 711"/>
              <a:gd name="T32" fmla="*/ 585 w 884"/>
              <a:gd name="T33" fmla="*/ 711 h 711"/>
              <a:gd name="T34" fmla="*/ 585 w 884"/>
              <a:gd name="T35" fmla="*/ 285 h 711"/>
              <a:gd name="T36" fmla="*/ 621 w 884"/>
              <a:gd name="T37" fmla="*/ 179 h 711"/>
              <a:gd name="T38" fmla="*/ 442 w 884"/>
              <a:gd name="T39" fmla="*/ 0 h 711"/>
              <a:gd name="T40" fmla="*/ 836 w 884"/>
              <a:gd name="T41" fmla="*/ 36 h 711"/>
              <a:gd name="T42" fmla="*/ 662 w 884"/>
              <a:gd name="T43" fmla="*/ 60 h 711"/>
              <a:gd name="T44" fmla="*/ 687 w 884"/>
              <a:gd name="T45" fmla="*/ 130 h 711"/>
              <a:gd name="T46" fmla="*/ 789 w 884"/>
              <a:gd name="T47" fmla="*/ 116 h 711"/>
              <a:gd name="T48" fmla="*/ 789 w 884"/>
              <a:gd name="T49" fmla="*/ 277 h 711"/>
              <a:gd name="T50" fmla="*/ 678 w 884"/>
              <a:gd name="T51" fmla="*/ 262 h 711"/>
              <a:gd name="T52" fmla="*/ 641 w 884"/>
              <a:gd name="T53" fmla="*/ 330 h 711"/>
              <a:gd name="T54" fmla="*/ 836 w 884"/>
              <a:gd name="T55" fmla="*/ 358 h 711"/>
              <a:gd name="T56" fmla="*/ 836 w 884"/>
              <a:gd name="T57" fmla="*/ 36 h 711"/>
              <a:gd name="T58" fmla="*/ 95 w 884"/>
              <a:gd name="T59" fmla="*/ 277 h 711"/>
              <a:gd name="T60" fmla="*/ 95 w 884"/>
              <a:gd name="T61" fmla="*/ 116 h 711"/>
              <a:gd name="T62" fmla="*/ 196 w 884"/>
              <a:gd name="T63" fmla="*/ 130 h 711"/>
              <a:gd name="T64" fmla="*/ 221 w 884"/>
              <a:gd name="T65" fmla="*/ 60 h 711"/>
              <a:gd name="T66" fmla="*/ 48 w 884"/>
              <a:gd name="T67" fmla="*/ 35 h 711"/>
              <a:gd name="T68" fmla="*/ 48 w 884"/>
              <a:gd name="T69" fmla="*/ 358 h 711"/>
              <a:gd name="T70" fmla="*/ 243 w 884"/>
              <a:gd name="T71" fmla="*/ 331 h 711"/>
              <a:gd name="T72" fmla="*/ 206 w 884"/>
              <a:gd name="T73" fmla="*/ 263 h 711"/>
              <a:gd name="T74" fmla="*/ 95 w 884"/>
              <a:gd name="T75" fmla="*/ 27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4" h="711">
                <a:moveTo>
                  <a:pt x="442" y="286"/>
                </a:moveTo>
                <a:cubicBezTo>
                  <a:pt x="382" y="286"/>
                  <a:pt x="334" y="238"/>
                  <a:pt x="334" y="179"/>
                </a:cubicBezTo>
                <a:cubicBezTo>
                  <a:pt x="334" y="120"/>
                  <a:pt x="382" y="71"/>
                  <a:pt x="442" y="71"/>
                </a:cubicBezTo>
                <a:cubicBezTo>
                  <a:pt x="501" y="71"/>
                  <a:pt x="549" y="120"/>
                  <a:pt x="549" y="179"/>
                </a:cubicBezTo>
                <a:cubicBezTo>
                  <a:pt x="549" y="238"/>
                  <a:pt x="501" y="286"/>
                  <a:pt x="442" y="286"/>
                </a:cubicBezTo>
                <a:close/>
                <a:moveTo>
                  <a:pt x="442" y="0"/>
                </a:moveTo>
                <a:cubicBezTo>
                  <a:pt x="343" y="0"/>
                  <a:pt x="263" y="80"/>
                  <a:pt x="263" y="179"/>
                </a:cubicBezTo>
                <a:cubicBezTo>
                  <a:pt x="263" y="277"/>
                  <a:pt x="343" y="358"/>
                  <a:pt x="442" y="358"/>
                </a:cubicBezTo>
                <a:cubicBezTo>
                  <a:pt x="467" y="358"/>
                  <a:pt x="478" y="352"/>
                  <a:pt x="514" y="343"/>
                </a:cubicBezTo>
                <a:lnTo>
                  <a:pt x="514" y="577"/>
                </a:lnTo>
                <a:lnTo>
                  <a:pt x="442" y="529"/>
                </a:lnTo>
                <a:lnTo>
                  <a:pt x="370" y="577"/>
                </a:lnTo>
                <a:lnTo>
                  <a:pt x="370" y="391"/>
                </a:lnTo>
                <a:lnTo>
                  <a:pt x="299" y="391"/>
                </a:lnTo>
                <a:lnTo>
                  <a:pt x="299" y="711"/>
                </a:lnTo>
                <a:lnTo>
                  <a:pt x="442" y="616"/>
                </a:lnTo>
                <a:lnTo>
                  <a:pt x="585" y="711"/>
                </a:lnTo>
                <a:lnTo>
                  <a:pt x="585" y="285"/>
                </a:lnTo>
                <a:cubicBezTo>
                  <a:pt x="621" y="255"/>
                  <a:pt x="621" y="219"/>
                  <a:pt x="621" y="179"/>
                </a:cubicBezTo>
                <a:cubicBezTo>
                  <a:pt x="621" y="80"/>
                  <a:pt x="540" y="0"/>
                  <a:pt x="442" y="0"/>
                </a:cubicBezTo>
                <a:close/>
                <a:moveTo>
                  <a:pt x="836" y="36"/>
                </a:moveTo>
                <a:cubicBezTo>
                  <a:pt x="778" y="46"/>
                  <a:pt x="720" y="54"/>
                  <a:pt x="662" y="60"/>
                </a:cubicBezTo>
                <a:cubicBezTo>
                  <a:pt x="674" y="82"/>
                  <a:pt x="683" y="105"/>
                  <a:pt x="687" y="130"/>
                </a:cubicBezTo>
                <a:cubicBezTo>
                  <a:pt x="721" y="126"/>
                  <a:pt x="756" y="121"/>
                  <a:pt x="789" y="116"/>
                </a:cubicBezTo>
                <a:cubicBezTo>
                  <a:pt x="804" y="169"/>
                  <a:pt x="804" y="224"/>
                  <a:pt x="789" y="277"/>
                </a:cubicBezTo>
                <a:cubicBezTo>
                  <a:pt x="752" y="271"/>
                  <a:pt x="715" y="266"/>
                  <a:pt x="678" y="262"/>
                </a:cubicBezTo>
                <a:cubicBezTo>
                  <a:pt x="669" y="287"/>
                  <a:pt x="656" y="310"/>
                  <a:pt x="641" y="330"/>
                </a:cubicBezTo>
                <a:cubicBezTo>
                  <a:pt x="706" y="336"/>
                  <a:pt x="771" y="346"/>
                  <a:pt x="836" y="358"/>
                </a:cubicBezTo>
                <a:cubicBezTo>
                  <a:pt x="883" y="258"/>
                  <a:pt x="884" y="138"/>
                  <a:pt x="836" y="36"/>
                </a:cubicBezTo>
                <a:close/>
                <a:moveTo>
                  <a:pt x="95" y="277"/>
                </a:moveTo>
                <a:cubicBezTo>
                  <a:pt x="81" y="225"/>
                  <a:pt x="81" y="170"/>
                  <a:pt x="95" y="116"/>
                </a:cubicBezTo>
                <a:cubicBezTo>
                  <a:pt x="129" y="122"/>
                  <a:pt x="162" y="126"/>
                  <a:pt x="196" y="130"/>
                </a:cubicBezTo>
                <a:cubicBezTo>
                  <a:pt x="201" y="105"/>
                  <a:pt x="209" y="82"/>
                  <a:pt x="221" y="60"/>
                </a:cubicBezTo>
                <a:cubicBezTo>
                  <a:pt x="163" y="54"/>
                  <a:pt x="105" y="46"/>
                  <a:pt x="48" y="35"/>
                </a:cubicBezTo>
                <a:cubicBezTo>
                  <a:pt x="3" y="140"/>
                  <a:pt x="0" y="255"/>
                  <a:pt x="48" y="358"/>
                </a:cubicBezTo>
                <a:cubicBezTo>
                  <a:pt x="112" y="346"/>
                  <a:pt x="178" y="337"/>
                  <a:pt x="243" y="331"/>
                </a:cubicBezTo>
                <a:cubicBezTo>
                  <a:pt x="227" y="310"/>
                  <a:pt x="215" y="287"/>
                  <a:pt x="206" y="263"/>
                </a:cubicBezTo>
                <a:cubicBezTo>
                  <a:pt x="169" y="267"/>
                  <a:pt x="132" y="271"/>
                  <a:pt x="95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3" name="Freeform 31"/>
          <p:cNvSpPr>
            <a:spLocks noEditPoints="1"/>
          </p:cNvSpPr>
          <p:nvPr/>
        </p:nvSpPr>
        <p:spPr bwMode="auto">
          <a:xfrm>
            <a:off x="5062984" y="3029721"/>
            <a:ext cx="591581" cy="567288"/>
          </a:xfrm>
          <a:custGeom>
            <a:avLst/>
            <a:gdLst>
              <a:gd name="T0" fmla="*/ 466 w 860"/>
              <a:gd name="T1" fmla="*/ 465 h 823"/>
              <a:gd name="T2" fmla="*/ 394 w 860"/>
              <a:gd name="T3" fmla="*/ 393 h 823"/>
              <a:gd name="T4" fmla="*/ 537 w 860"/>
              <a:gd name="T5" fmla="*/ 716 h 823"/>
              <a:gd name="T6" fmla="*/ 609 w 860"/>
              <a:gd name="T7" fmla="*/ 644 h 823"/>
              <a:gd name="T8" fmla="*/ 537 w 860"/>
              <a:gd name="T9" fmla="*/ 716 h 823"/>
              <a:gd name="T10" fmla="*/ 609 w 860"/>
              <a:gd name="T11" fmla="*/ 608 h 823"/>
              <a:gd name="T12" fmla="*/ 537 w 860"/>
              <a:gd name="T13" fmla="*/ 537 h 823"/>
              <a:gd name="T14" fmla="*/ 716 w 860"/>
              <a:gd name="T15" fmla="*/ 644 h 823"/>
              <a:gd name="T16" fmla="*/ 645 w 860"/>
              <a:gd name="T17" fmla="*/ 716 h 823"/>
              <a:gd name="T18" fmla="*/ 716 w 860"/>
              <a:gd name="T19" fmla="*/ 644 h 823"/>
              <a:gd name="T20" fmla="*/ 645 w 860"/>
              <a:gd name="T21" fmla="*/ 537 h 823"/>
              <a:gd name="T22" fmla="*/ 716 w 860"/>
              <a:gd name="T23" fmla="*/ 608 h 823"/>
              <a:gd name="T24" fmla="*/ 251 w 860"/>
              <a:gd name="T25" fmla="*/ 716 h 823"/>
              <a:gd name="T26" fmla="*/ 322 w 860"/>
              <a:gd name="T27" fmla="*/ 644 h 823"/>
              <a:gd name="T28" fmla="*/ 251 w 860"/>
              <a:gd name="T29" fmla="*/ 716 h 823"/>
              <a:gd name="T30" fmla="*/ 322 w 860"/>
              <a:gd name="T31" fmla="*/ 608 h 823"/>
              <a:gd name="T32" fmla="*/ 251 w 860"/>
              <a:gd name="T33" fmla="*/ 537 h 823"/>
              <a:gd name="T34" fmla="*/ 143 w 860"/>
              <a:gd name="T35" fmla="*/ 716 h 823"/>
              <a:gd name="T36" fmla="*/ 215 w 860"/>
              <a:gd name="T37" fmla="*/ 644 h 823"/>
              <a:gd name="T38" fmla="*/ 143 w 860"/>
              <a:gd name="T39" fmla="*/ 716 h 823"/>
              <a:gd name="T40" fmla="*/ 215 w 860"/>
              <a:gd name="T41" fmla="*/ 608 h 823"/>
              <a:gd name="T42" fmla="*/ 143 w 860"/>
              <a:gd name="T43" fmla="*/ 537 h 823"/>
              <a:gd name="T44" fmla="*/ 788 w 860"/>
              <a:gd name="T45" fmla="*/ 752 h 823"/>
              <a:gd name="T46" fmla="*/ 466 w 860"/>
              <a:gd name="T47" fmla="*/ 537 h 823"/>
              <a:gd name="T48" fmla="*/ 394 w 860"/>
              <a:gd name="T49" fmla="*/ 752 h 823"/>
              <a:gd name="T50" fmla="*/ 72 w 860"/>
              <a:gd name="T51" fmla="*/ 501 h 823"/>
              <a:gd name="T52" fmla="*/ 430 w 860"/>
              <a:gd name="T53" fmla="*/ 269 h 823"/>
              <a:gd name="T54" fmla="*/ 788 w 860"/>
              <a:gd name="T55" fmla="*/ 501 h 823"/>
              <a:gd name="T56" fmla="*/ 100 w 860"/>
              <a:gd name="T57" fmla="*/ 358 h 823"/>
              <a:gd name="T58" fmla="*/ 199 w 860"/>
              <a:gd name="T59" fmla="*/ 429 h 823"/>
              <a:gd name="T60" fmla="*/ 100 w 860"/>
              <a:gd name="T61" fmla="*/ 358 h 823"/>
              <a:gd name="T62" fmla="*/ 778 w 860"/>
              <a:gd name="T63" fmla="*/ 429 h 823"/>
              <a:gd name="T64" fmla="*/ 600 w 860"/>
              <a:gd name="T65" fmla="*/ 358 h 823"/>
              <a:gd name="T66" fmla="*/ 816 w 860"/>
              <a:gd name="T67" fmla="*/ 286 h 823"/>
              <a:gd name="T68" fmla="*/ 466 w 860"/>
              <a:gd name="T69" fmla="*/ 183 h 823"/>
              <a:gd name="T70" fmla="*/ 483 w 860"/>
              <a:gd name="T71" fmla="*/ 73 h 823"/>
              <a:gd name="T72" fmla="*/ 645 w 860"/>
              <a:gd name="T73" fmla="*/ 53 h 823"/>
              <a:gd name="T74" fmla="*/ 430 w 860"/>
              <a:gd name="T75" fmla="*/ 0 h 823"/>
              <a:gd name="T76" fmla="*/ 394 w 860"/>
              <a:gd name="T77" fmla="*/ 183 h 823"/>
              <a:gd name="T78" fmla="*/ 44 w 860"/>
              <a:gd name="T79" fmla="*/ 286 h 823"/>
              <a:gd name="T80" fmla="*/ 0 w 860"/>
              <a:gd name="T81" fmla="*/ 823 h 823"/>
              <a:gd name="T82" fmla="*/ 860 w 860"/>
              <a:gd name="T83" fmla="*/ 448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0" h="823">
                <a:moveTo>
                  <a:pt x="394" y="465"/>
                </a:moveTo>
                <a:lnTo>
                  <a:pt x="466" y="465"/>
                </a:lnTo>
                <a:lnTo>
                  <a:pt x="466" y="393"/>
                </a:lnTo>
                <a:lnTo>
                  <a:pt x="394" y="393"/>
                </a:lnTo>
                <a:lnTo>
                  <a:pt x="394" y="465"/>
                </a:lnTo>
                <a:close/>
                <a:moveTo>
                  <a:pt x="537" y="716"/>
                </a:moveTo>
                <a:lnTo>
                  <a:pt x="609" y="716"/>
                </a:lnTo>
                <a:lnTo>
                  <a:pt x="609" y="644"/>
                </a:lnTo>
                <a:lnTo>
                  <a:pt x="537" y="644"/>
                </a:lnTo>
                <a:lnTo>
                  <a:pt x="537" y="716"/>
                </a:lnTo>
                <a:close/>
                <a:moveTo>
                  <a:pt x="537" y="608"/>
                </a:moveTo>
                <a:lnTo>
                  <a:pt x="609" y="608"/>
                </a:lnTo>
                <a:lnTo>
                  <a:pt x="609" y="537"/>
                </a:lnTo>
                <a:lnTo>
                  <a:pt x="537" y="537"/>
                </a:lnTo>
                <a:lnTo>
                  <a:pt x="537" y="608"/>
                </a:lnTo>
                <a:close/>
                <a:moveTo>
                  <a:pt x="716" y="644"/>
                </a:moveTo>
                <a:lnTo>
                  <a:pt x="645" y="644"/>
                </a:lnTo>
                <a:lnTo>
                  <a:pt x="645" y="716"/>
                </a:lnTo>
                <a:lnTo>
                  <a:pt x="716" y="716"/>
                </a:lnTo>
                <a:lnTo>
                  <a:pt x="716" y="644"/>
                </a:lnTo>
                <a:close/>
                <a:moveTo>
                  <a:pt x="716" y="537"/>
                </a:moveTo>
                <a:lnTo>
                  <a:pt x="645" y="537"/>
                </a:lnTo>
                <a:lnTo>
                  <a:pt x="645" y="608"/>
                </a:lnTo>
                <a:lnTo>
                  <a:pt x="716" y="608"/>
                </a:lnTo>
                <a:lnTo>
                  <a:pt x="716" y="537"/>
                </a:lnTo>
                <a:close/>
                <a:moveTo>
                  <a:pt x="251" y="716"/>
                </a:moveTo>
                <a:lnTo>
                  <a:pt x="322" y="716"/>
                </a:lnTo>
                <a:lnTo>
                  <a:pt x="322" y="644"/>
                </a:lnTo>
                <a:lnTo>
                  <a:pt x="251" y="644"/>
                </a:lnTo>
                <a:lnTo>
                  <a:pt x="251" y="716"/>
                </a:lnTo>
                <a:close/>
                <a:moveTo>
                  <a:pt x="251" y="608"/>
                </a:moveTo>
                <a:lnTo>
                  <a:pt x="322" y="608"/>
                </a:lnTo>
                <a:lnTo>
                  <a:pt x="322" y="537"/>
                </a:lnTo>
                <a:lnTo>
                  <a:pt x="251" y="537"/>
                </a:lnTo>
                <a:lnTo>
                  <a:pt x="251" y="608"/>
                </a:lnTo>
                <a:close/>
                <a:moveTo>
                  <a:pt x="143" y="716"/>
                </a:moveTo>
                <a:lnTo>
                  <a:pt x="215" y="716"/>
                </a:lnTo>
                <a:lnTo>
                  <a:pt x="215" y="644"/>
                </a:lnTo>
                <a:lnTo>
                  <a:pt x="143" y="644"/>
                </a:lnTo>
                <a:lnTo>
                  <a:pt x="143" y="716"/>
                </a:lnTo>
                <a:close/>
                <a:moveTo>
                  <a:pt x="143" y="608"/>
                </a:moveTo>
                <a:lnTo>
                  <a:pt x="215" y="608"/>
                </a:lnTo>
                <a:lnTo>
                  <a:pt x="215" y="537"/>
                </a:lnTo>
                <a:lnTo>
                  <a:pt x="143" y="537"/>
                </a:lnTo>
                <a:lnTo>
                  <a:pt x="143" y="608"/>
                </a:lnTo>
                <a:close/>
                <a:moveTo>
                  <a:pt x="788" y="752"/>
                </a:moveTo>
                <a:lnTo>
                  <a:pt x="466" y="752"/>
                </a:lnTo>
                <a:lnTo>
                  <a:pt x="466" y="537"/>
                </a:lnTo>
                <a:lnTo>
                  <a:pt x="394" y="537"/>
                </a:lnTo>
                <a:lnTo>
                  <a:pt x="394" y="752"/>
                </a:lnTo>
                <a:lnTo>
                  <a:pt x="72" y="752"/>
                </a:lnTo>
                <a:lnTo>
                  <a:pt x="72" y="501"/>
                </a:lnTo>
                <a:lnTo>
                  <a:pt x="232" y="501"/>
                </a:lnTo>
                <a:lnTo>
                  <a:pt x="430" y="269"/>
                </a:lnTo>
                <a:lnTo>
                  <a:pt x="628" y="501"/>
                </a:lnTo>
                <a:lnTo>
                  <a:pt x="788" y="501"/>
                </a:lnTo>
                <a:lnTo>
                  <a:pt x="788" y="752"/>
                </a:lnTo>
                <a:close/>
                <a:moveTo>
                  <a:pt x="100" y="358"/>
                </a:moveTo>
                <a:lnTo>
                  <a:pt x="260" y="358"/>
                </a:lnTo>
                <a:lnTo>
                  <a:pt x="199" y="429"/>
                </a:lnTo>
                <a:lnTo>
                  <a:pt x="82" y="429"/>
                </a:lnTo>
                <a:lnTo>
                  <a:pt x="100" y="358"/>
                </a:lnTo>
                <a:close/>
                <a:moveTo>
                  <a:pt x="760" y="358"/>
                </a:moveTo>
                <a:lnTo>
                  <a:pt x="778" y="429"/>
                </a:lnTo>
                <a:lnTo>
                  <a:pt x="661" y="429"/>
                </a:lnTo>
                <a:lnTo>
                  <a:pt x="600" y="358"/>
                </a:lnTo>
                <a:lnTo>
                  <a:pt x="760" y="358"/>
                </a:lnTo>
                <a:close/>
                <a:moveTo>
                  <a:pt x="816" y="286"/>
                </a:moveTo>
                <a:lnTo>
                  <a:pt x="539" y="286"/>
                </a:lnTo>
                <a:lnTo>
                  <a:pt x="466" y="183"/>
                </a:lnTo>
                <a:lnTo>
                  <a:pt x="466" y="59"/>
                </a:lnTo>
                <a:cubicBezTo>
                  <a:pt x="466" y="62"/>
                  <a:pt x="477" y="67"/>
                  <a:pt x="483" y="73"/>
                </a:cubicBezTo>
                <a:cubicBezTo>
                  <a:pt x="512" y="101"/>
                  <a:pt x="537" y="125"/>
                  <a:pt x="645" y="125"/>
                </a:cubicBezTo>
                <a:lnTo>
                  <a:pt x="645" y="53"/>
                </a:lnTo>
                <a:cubicBezTo>
                  <a:pt x="573" y="53"/>
                  <a:pt x="550" y="47"/>
                  <a:pt x="533" y="31"/>
                </a:cubicBezTo>
                <a:cubicBezTo>
                  <a:pt x="511" y="9"/>
                  <a:pt x="488" y="0"/>
                  <a:pt x="430" y="0"/>
                </a:cubicBezTo>
                <a:lnTo>
                  <a:pt x="394" y="0"/>
                </a:lnTo>
                <a:lnTo>
                  <a:pt x="394" y="183"/>
                </a:lnTo>
                <a:lnTo>
                  <a:pt x="322" y="286"/>
                </a:lnTo>
                <a:lnTo>
                  <a:pt x="44" y="286"/>
                </a:lnTo>
                <a:lnTo>
                  <a:pt x="1" y="458"/>
                </a:lnTo>
                <a:lnTo>
                  <a:pt x="0" y="823"/>
                </a:lnTo>
                <a:lnTo>
                  <a:pt x="860" y="823"/>
                </a:lnTo>
                <a:lnTo>
                  <a:pt x="860" y="448"/>
                </a:lnTo>
                <a:lnTo>
                  <a:pt x="816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3077747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54"/>
          <p:cNvSpPr>
            <a:spLocks noEditPoints="1"/>
          </p:cNvSpPr>
          <p:nvPr/>
        </p:nvSpPr>
        <p:spPr bwMode="auto">
          <a:xfrm>
            <a:off x="2108074" y="3005710"/>
            <a:ext cx="588580" cy="591300"/>
          </a:xfrm>
          <a:custGeom>
            <a:avLst/>
            <a:gdLst>
              <a:gd name="T0" fmla="*/ 358 w 860"/>
              <a:gd name="T1" fmla="*/ 322 h 859"/>
              <a:gd name="T2" fmla="*/ 358 w 860"/>
              <a:gd name="T3" fmla="*/ 250 h 859"/>
              <a:gd name="T4" fmla="*/ 287 w 860"/>
              <a:gd name="T5" fmla="*/ 250 h 859"/>
              <a:gd name="T6" fmla="*/ 287 w 860"/>
              <a:gd name="T7" fmla="*/ 322 h 859"/>
              <a:gd name="T8" fmla="*/ 358 w 860"/>
              <a:gd name="T9" fmla="*/ 322 h 859"/>
              <a:gd name="T10" fmla="*/ 215 w 860"/>
              <a:gd name="T11" fmla="*/ 394 h 859"/>
              <a:gd name="T12" fmla="*/ 144 w 860"/>
              <a:gd name="T13" fmla="*/ 394 h 859"/>
              <a:gd name="T14" fmla="*/ 144 w 860"/>
              <a:gd name="T15" fmla="*/ 465 h 859"/>
              <a:gd name="T16" fmla="*/ 215 w 860"/>
              <a:gd name="T17" fmla="*/ 465 h 859"/>
              <a:gd name="T18" fmla="*/ 215 w 860"/>
              <a:gd name="T19" fmla="*/ 394 h 859"/>
              <a:gd name="T20" fmla="*/ 251 w 860"/>
              <a:gd name="T21" fmla="*/ 143 h 859"/>
              <a:gd name="T22" fmla="*/ 394 w 860"/>
              <a:gd name="T23" fmla="*/ 143 h 859"/>
              <a:gd name="T24" fmla="*/ 394 w 860"/>
              <a:gd name="T25" fmla="*/ 71 h 859"/>
              <a:gd name="T26" fmla="*/ 251 w 860"/>
              <a:gd name="T27" fmla="*/ 71 h 859"/>
              <a:gd name="T28" fmla="*/ 251 w 860"/>
              <a:gd name="T29" fmla="*/ 0 h 859"/>
              <a:gd name="T30" fmla="*/ 179 w 860"/>
              <a:gd name="T31" fmla="*/ 0 h 859"/>
              <a:gd name="T32" fmla="*/ 179 w 860"/>
              <a:gd name="T33" fmla="*/ 179 h 859"/>
              <a:gd name="T34" fmla="*/ 251 w 860"/>
              <a:gd name="T35" fmla="*/ 179 h 859"/>
              <a:gd name="T36" fmla="*/ 251 w 860"/>
              <a:gd name="T37" fmla="*/ 143 h 859"/>
              <a:gd name="T38" fmla="*/ 215 w 860"/>
              <a:gd name="T39" fmla="*/ 250 h 859"/>
              <a:gd name="T40" fmla="*/ 144 w 860"/>
              <a:gd name="T41" fmla="*/ 250 h 859"/>
              <a:gd name="T42" fmla="*/ 144 w 860"/>
              <a:gd name="T43" fmla="*/ 322 h 859"/>
              <a:gd name="T44" fmla="*/ 215 w 860"/>
              <a:gd name="T45" fmla="*/ 322 h 859"/>
              <a:gd name="T46" fmla="*/ 215 w 860"/>
              <a:gd name="T47" fmla="*/ 250 h 859"/>
              <a:gd name="T48" fmla="*/ 609 w 860"/>
              <a:gd name="T49" fmla="*/ 429 h 859"/>
              <a:gd name="T50" fmla="*/ 537 w 860"/>
              <a:gd name="T51" fmla="*/ 429 h 859"/>
              <a:gd name="T52" fmla="*/ 537 w 860"/>
              <a:gd name="T53" fmla="*/ 588 h 859"/>
              <a:gd name="T54" fmla="*/ 620 w 860"/>
              <a:gd name="T55" fmla="*/ 670 h 859"/>
              <a:gd name="T56" fmla="*/ 670 w 860"/>
              <a:gd name="T57" fmla="*/ 619 h 859"/>
              <a:gd name="T58" fmla="*/ 609 w 860"/>
              <a:gd name="T59" fmla="*/ 558 h 859"/>
              <a:gd name="T60" fmla="*/ 609 w 860"/>
              <a:gd name="T61" fmla="*/ 429 h 859"/>
              <a:gd name="T62" fmla="*/ 573 w 860"/>
              <a:gd name="T63" fmla="*/ 788 h 859"/>
              <a:gd name="T64" fmla="*/ 358 w 860"/>
              <a:gd name="T65" fmla="*/ 573 h 859"/>
              <a:gd name="T66" fmla="*/ 573 w 860"/>
              <a:gd name="T67" fmla="*/ 358 h 859"/>
              <a:gd name="T68" fmla="*/ 788 w 860"/>
              <a:gd name="T69" fmla="*/ 573 h 859"/>
              <a:gd name="T70" fmla="*/ 573 w 860"/>
              <a:gd name="T71" fmla="*/ 788 h 859"/>
              <a:gd name="T72" fmla="*/ 712 w 860"/>
              <a:gd name="T73" fmla="*/ 322 h 859"/>
              <a:gd name="T74" fmla="*/ 716 w 860"/>
              <a:gd name="T75" fmla="*/ 322 h 859"/>
              <a:gd name="T76" fmla="*/ 716 w 860"/>
              <a:gd name="T77" fmla="*/ 71 h 859"/>
              <a:gd name="T78" fmla="*/ 537 w 860"/>
              <a:gd name="T79" fmla="*/ 71 h 859"/>
              <a:gd name="T80" fmla="*/ 537 w 860"/>
              <a:gd name="T81" fmla="*/ 0 h 859"/>
              <a:gd name="T82" fmla="*/ 466 w 860"/>
              <a:gd name="T83" fmla="*/ 0 h 859"/>
              <a:gd name="T84" fmla="*/ 466 w 860"/>
              <a:gd name="T85" fmla="*/ 179 h 859"/>
              <a:gd name="T86" fmla="*/ 537 w 860"/>
              <a:gd name="T87" fmla="*/ 179 h 859"/>
              <a:gd name="T88" fmla="*/ 537 w 860"/>
              <a:gd name="T89" fmla="*/ 143 h 859"/>
              <a:gd name="T90" fmla="*/ 645 w 860"/>
              <a:gd name="T91" fmla="*/ 143 h 859"/>
              <a:gd name="T92" fmla="*/ 645 w 860"/>
              <a:gd name="T93" fmla="*/ 296 h 859"/>
              <a:gd name="T94" fmla="*/ 573 w 860"/>
              <a:gd name="T95" fmla="*/ 286 h 859"/>
              <a:gd name="T96" fmla="*/ 289 w 860"/>
              <a:gd name="T97" fmla="*/ 537 h 859"/>
              <a:gd name="T98" fmla="*/ 72 w 860"/>
              <a:gd name="T99" fmla="*/ 537 h 859"/>
              <a:gd name="T100" fmla="*/ 72 w 860"/>
              <a:gd name="T101" fmla="*/ 143 h 859"/>
              <a:gd name="T102" fmla="*/ 108 w 860"/>
              <a:gd name="T103" fmla="*/ 143 h 859"/>
              <a:gd name="T104" fmla="*/ 108 w 860"/>
              <a:gd name="T105" fmla="*/ 71 h 859"/>
              <a:gd name="T106" fmla="*/ 0 w 860"/>
              <a:gd name="T107" fmla="*/ 71 h 859"/>
              <a:gd name="T108" fmla="*/ 0 w 860"/>
              <a:gd name="T109" fmla="*/ 609 h 859"/>
              <a:gd name="T110" fmla="*/ 289 w 860"/>
              <a:gd name="T111" fmla="*/ 609 h 859"/>
              <a:gd name="T112" fmla="*/ 573 w 860"/>
              <a:gd name="T113" fmla="*/ 859 h 859"/>
              <a:gd name="T114" fmla="*/ 860 w 860"/>
              <a:gd name="T115" fmla="*/ 573 h 859"/>
              <a:gd name="T116" fmla="*/ 712 w 860"/>
              <a:gd name="T117" fmla="*/ 322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0" h="859">
                <a:moveTo>
                  <a:pt x="358" y="322"/>
                </a:moveTo>
                <a:lnTo>
                  <a:pt x="358" y="250"/>
                </a:lnTo>
                <a:lnTo>
                  <a:pt x="287" y="250"/>
                </a:lnTo>
                <a:lnTo>
                  <a:pt x="287" y="322"/>
                </a:lnTo>
                <a:lnTo>
                  <a:pt x="358" y="322"/>
                </a:lnTo>
                <a:close/>
                <a:moveTo>
                  <a:pt x="215" y="394"/>
                </a:moveTo>
                <a:lnTo>
                  <a:pt x="144" y="394"/>
                </a:lnTo>
                <a:lnTo>
                  <a:pt x="144" y="465"/>
                </a:lnTo>
                <a:lnTo>
                  <a:pt x="215" y="465"/>
                </a:lnTo>
                <a:lnTo>
                  <a:pt x="215" y="394"/>
                </a:lnTo>
                <a:close/>
                <a:moveTo>
                  <a:pt x="251" y="143"/>
                </a:moveTo>
                <a:lnTo>
                  <a:pt x="394" y="143"/>
                </a:lnTo>
                <a:lnTo>
                  <a:pt x="394" y="71"/>
                </a:lnTo>
                <a:lnTo>
                  <a:pt x="251" y="71"/>
                </a:lnTo>
                <a:lnTo>
                  <a:pt x="251" y="0"/>
                </a:lnTo>
                <a:lnTo>
                  <a:pt x="179" y="0"/>
                </a:lnTo>
                <a:lnTo>
                  <a:pt x="179" y="179"/>
                </a:lnTo>
                <a:lnTo>
                  <a:pt x="251" y="179"/>
                </a:lnTo>
                <a:lnTo>
                  <a:pt x="251" y="143"/>
                </a:lnTo>
                <a:close/>
                <a:moveTo>
                  <a:pt x="215" y="250"/>
                </a:moveTo>
                <a:lnTo>
                  <a:pt x="144" y="250"/>
                </a:lnTo>
                <a:lnTo>
                  <a:pt x="144" y="322"/>
                </a:lnTo>
                <a:lnTo>
                  <a:pt x="215" y="322"/>
                </a:lnTo>
                <a:lnTo>
                  <a:pt x="215" y="250"/>
                </a:lnTo>
                <a:close/>
                <a:moveTo>
                  <a:pt x="609" y="429"/>
                </a:moveTo>
                <a:lnTo>
                  <a:pt x="537" y="429"/>
                </a:lnTo>
                <a:lnTo>
                  <a:pt x="537" y="588"/>
                </a:lnTo>
                <a:lnTo>
                  <a:pt x="620" y="670"/>
                </a:lnTo>
                <a:lnTo>
                  <a:pt x="670" y="619"/>
                </a:lnTo>
                <a:lnTo>
                  <a:pt x="609" y="558"/>
                </a:lnTo>
                <a:lnTo>
                  <a:pt x="609" y="429"/>
                </a:lnTo>
                <a:close/>
                <a:moveTo>
                  <a:pt x="573" y="788"/>
                </a:moveTo>
                <a:cubicBezTo>
                  <a:pt x="455" y="788"/>
                  <a:pt x="358" y="691"/>
                  <a:pt x="358" y="573"/>
                </a:cubicBezTo>
                <a:cubicBezTo>
                  <a:pt x="358" y="454"/>
                  <a:pt x="455" y="358"/>
                  <a:pt x="573" y="358"/>
                </a:cubicBezTo>
                <a:cubicBezTo>
                  <a:pt x="692" y="358"/>
                  <a:pt x="788" y="454"/>
                  <a:pt x="788" y="573"/>
                </a:cubicBezTo>
                <a:cubicBezTo>
                  <a:pt x="788" y="691"/>
                  <a:pt x="692" y="788"/>
                  <a:pt x="573" y="788"/>
                </a:cubicBezTo>
                <a:close/>
                <a:moveTo>
                  <a:pt x="712" y="322"/>
                </a:moveTo>
                <a:lnTo>
                  <a:pt x="716" y="322"/>
                </a:lnTo>
                <a:lnTo>
                  <a:pt x="716" y="71"/>
                </a:lnTo>
                <a:lnTo>
                  <a:pt x="537" y="71"/>
                </a:lnTo>
                <a:lnTo>
                  <a:pt x="537" y="0"/>
                </a:lnTo>
                <a:lnTo>
                  <a:pt x="466" y="0"/>
                </a:lnTo>
                <a:lnTo>
                  <a:pt x="466" y="179"/>
                </a:lnTo>
                <a:lnTo>
                  <a:pt x="537" y="179"/>
                </a:lnTo>
                <a:lnTo>
                  <a:pt x="537" y="143"/>
                </a:lnTo>
                <a:lnTo>
                  <a:pt x="645" y="143"/>
                </a:lnTo>
                <a:lnTo>
                  <a:pt x="645" y="296"/>
                </a:lnTo>
                <a:cubicBezTo>
                  <a:pt x="609" y="290"/>
                  <a:pt x="598" y="286"/>
                  <a:pt x="573" y="286"/>
                </a:cubicBezTo>
                <a:cubicBezTo>
                  <a:pt x="427" y="286"/>
                  <a:pt x="307" y="394"/>
                  <a:pt x="289" y="537"/>
                </a:cubicBezTo>
                <a:lnTo>
                  <a:pt x="72" y="537"/>
                </a:lnTo>
                <a:lnTo>
                  <a:pt x="72" y="143"/>
                </a:lnTo>
                <a:lnTo>
                  <a:pt x="108" y="143"/>
                </a:lnTo>
                <a:lnTo>
                  <a:pt x="108" y="71"/>
                </a:lnTo>
                <a:lnTo>
                  <a:pt x="0" y="71"/>
                </a:lnTo>
                <a:lnTo>
                  <a:pt x="0" y="609"/>
                </a:lnTo>
                <a:lnTo>
                  <a:pt x="289" y="609"/>
                </a:lnTo>
                <a:cubicBezTo>
                  <a:pt x="307" y="752"/>
                  <a:pt x="427" y="859"/>
                  <a:pt x="573" y="859"/>
                </a:cubicBezTo>
                <a:cubicBezTo>
                  <a:pt x="731" y="859"/>
                  <a:pt x="860" y="731"/>
                  <a:pt x="860" y="573"/>
                </a:cubicBezTo>
                <a:cubicBezTo>
                  <a:pt x="860" y="465"/>
                  <a:pt x="800" y="358"/>
                  <a:pt x="712" y="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5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954" y="4175011"/>
            <a:ext cx="10142632" cy="997196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3600" b="1" dirty="0">
                <a:solidFill>
                  <a:srgbClr val="2D2B8D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Современный курс физики. Может ли классика быть современной?</a:t>
            </a:r>
            <a:endParaRPr lang="ru-RU" sz="2800" dirty="0">
              <a:solidFill>
                <a:srgbClr val="2D2B8D"/>
              </a:solidFill>
              <a:latin typeface="Cambria" panose="020405030504060302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21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6322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2" y="1655303"/>
            <a:ext cx="780452" cy="7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7817563" y="5172207"/>
            <a:ext cx="4063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Ведущий методист </a:t>
            </a:r>
            <a:r>
              <a:rPr lang="ru-RU" b="1" dirty="0" smtClean="0">
                <a:solidFill>
                  <a:srgbClr val="002060"/>
                </a:solidFill>
              </a:rPr>
              <a:t>ГК «Просвещение»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Литвинов </a:t>
            </a:r>
            <a:r>
              <a:rPr lang="ru-RU" b="1" dirty="0">
                <a:solidFill>
                  <a:srgbClr val="002060"/>
                </a:solidFill>
              </a:rPr>
              <a:t>Олег Андреевич</a:t>
            </a:r>
          </a:p>
        </p:txBody>
      </p:sp>
    </p:spTree>
    <p:extLst>
      <p:ext uri="{BB962C8B-B14F-4D97-AF65-F5344CB8AC3E}">
        <p14:creationId xmlns:p14="http://schemas.microsoft.com/office/powerpoint/2010/main" val="1938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4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1860" y="2805177"/>
            <a:ext cx="6536269" cy="366539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861" y="635483"/>
            <a:ext cx="6536269" cy="208368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74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436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(Анализ 2020)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304639" y="653706"/>
          <a:ext cx="9576620" cy="572712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15324">
                  <a:extLst>
                    <a:ext uri="{9D8B030D-6E8A-4147-A177-3AD203B41FA5}">
                      <a16:colId xmlns:a16="http://schemas.microsoft.com/office/drawing/2014/main" val="375161361"/>
                    </a:ext>
                  </a:extLst>
                </a:gridCol>
                <a:gridCol w="1915324">
                  <a:extLst>
                    <a:ext uri="{9D8B030D-6E8A-4147-A177-3AD203B41FA5}">
                      <a16:colId xmlns:a16="http://schemas.microsoft.com/office/drawing/2014/main" val="2877213681"/>
                    </a:ext>
                  </a:extLst>
                </a:gridCol>
                <a:gridCol w="1915324">
                  <a:extLst>
                    <a:ext uri="{9D8B030D-6E8A-4147-A177-3AD203B41FA5}">
                      <a16:colId xmlns:a16="http://schemas.microsoft.com/office/drawing/2014/main" val="150615404"/>
                    </a:ext>
                  </a:extLst>
                </a:gridCol>
                <a:gridCol w="1915324">
                  <a:extLst>
                    <a:ext uri="{9D8B030D-6E8A-4147-A177-3AD203B41FA5}">
                      <a16:colId xmlns:a16="http://schemas.microsoft.com/office/drawing/2014/main" val="3157152472"/>
                    </a:ext>
                  </a:extLst>
                </a:gridCol>
                <a:gridCol w="1915324">
                  <a:extLst>
                    <a:ext uri="{9D8B030D-6E8A-4147-A177-3AD203B41FA5}">
                      <a16:colId xmlns:a16="http://schemas.microsoft.com/office/drawing/2014/main" val="1821496360"/>
                    </a:ext>
                  </a:extLst>
                </a:gridCol>
              </a:tblGrid>
              <a:tr h="4405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429658"/>
                  </a:ext>
                </a:extLst>
              </a:tr>
              <a:tr h="4405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249AA"/>
                          </a:solidFill>
                        </a:rPr>
                        <a:t>Процент выпускников,</a:t>
                      </a:r>
                      <a:r>
                        <a:rPr lang="ru-RU" sz="2000" baseline="0" dirty="0" smtClean="0">
                          <a:solidFill>
                            <a:srgbClr val="4249AA"/>
                          </a:solidFill>
                        </a:rPr>
                        <a:t> сдававших физику</a:t>
                      </a:r>
                      <a:endParaRPr lang="ru-RU" sz="2000" dirty="0" smtClean="0">
                        <a:solidFill>
                          <a:srgbClr val="4249AA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359796"/>
                  </a:ext>
                </a:extLst>
              </a:tr>
              <a:tr h="4405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 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24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20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55218"/>
                  </a:ext>
                </a:extLst>
              </a:tr>
              <a:tr h="4405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249AA"/>
                          </a:solidFill>
                        </a:rPr>
                        <a:t>Средний балл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678082"/>
                  </a:ext>
                </a:extLst>
              </a:tr>
              <a:tr h="4405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54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54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1929"/>
                  </a:ext>
                </a:extLst>
              </a:tr>
              <a:tr h="4405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249AA"/>
                          </a:solidFill>
                        </a:rPr>
                        <a:t>Не преодолели минимальный</a:t>
                      </a:r>
                      <a:r>
                        <a:rPr lang="ru-RU" sz="2000" baseline="0" dirty="0" smtClean="0">
                          <a:solidFill>
                            <a:srgbClr val="4249AA"/>
                          </a:solidFill>
                        </a:rPr>
                        <a:t> барьер</a:t>
                      </a:r>
                      <a:endParaRPr lang="ru-RU" sz="2000" dirty="0" smtClean="0">
                        <a:solidFill>
                          <a:srgbClr val="4249AA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719857"/>
                  </a:ext>
                </a:extLst>
              </a:tr>
              <a:tr h="4405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6,1</a:t>
                      </a:r>
                      <a:r>
                        <a:rPr lang="ru-RU" sz="2000" baseline="0" dirty="0" smtClean="0"/>
                        <a:t>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3,8 %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5,9 %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6,6 %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5,6 %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284000"/>
                  </a:ext>
                </a:extLst>
              </a:tr>
              <a:tr h="4405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249AA"/>
                          </a:solidFill>
                        </a:rPr>
                        <a:t>Показали результат </a:t>
                      </a:r>
                      <a:r>
                        <a:rPr lang="en-US" sz="2000" dirty="0" smtClean="0">
                          <a:solidFill>
                            <a:srgbClr val="4249AA"/>
                          </a:solidFill>
                        </a:rPr>
                        <a:t>&gt; 60</a:t>
                      </a:r>
                      <a:r>
                        <a:rPr lang="en-US" sz="2000" baseline="0" dirty="0" smtClean="0">
                          <a:solidFill>
                            <a:srgbClr val="4249AA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4249AA"/>
                          </a:solidFill>
                        </a:rPr>
                        <a:t>баллов</a:t>
                      </a:r>
                      <a:endParaRPr lang="ru-RU" sz="2000" dirty="0" smtClean="0">
                        <a:solidFill>
                          <a:srgbClr val="4249AA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888649"/>
                  </a:ext>
                </a:extLst>
              </a:tr>
              <a:tr h="4405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15 %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21 %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24 %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28 %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27313"/>
                  </a:ext>
                </a:extLst>
              </a:tr>
              <a:tr h="4405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249AA"/>
                          </a:solidFill>
                        </a:rPr>
                        <a:t>Показали</a:t>
                      </a:r>
                      <a:r>
                        <a:rPr lang="ru-RU" sz="2000" baseline="0" dirty="0" smtClean="0">
                          <a:solidFill>
                            <a:srgbClr val="4249AA"/>
                          </a:solidFill>
                        </a:rPr>
                        <a:t> результат </a:t>
                      </a:r>
                      <a:r>
                        <a:rPr lang="en-US" sz="2000" baseline="0" dirty="0" smtClean="0">
                          <a:solidFill>
                            <a:srgbClr val="4249AA"/>
                          </a:solidFill>
                        </a:rPr>
                        <a:t>&gt;</a:t>
                      </a:r>
                      <a:r>
                        <a:rPr lang="ru-RU" sz="2000" baseline="0" dirty="0" smtClean="0">
                          <a:solidFill>
                            <a:srgbClr val="4249AA"/>
                          </a:solidFill>
                        </a:rPr>
                        <a:t> 80 баллов</a:t>
                      </a:r>
                      <a:endParaRPr lang="ru-RU" sz="2000" dirty="0" smtClean="0">
                        <a:solidFill>
                          <a:srgbClr val="4249AA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407976"/>
                  </a:ext>
                </a:extLst>
              </a:tr>
              <a:tr h="4405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4,3 %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4,9 %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5,6 %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8,6 %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8,5 %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369210"/>
                  </a:ext>
                </a:extLst>
              </a:tr>
              <a:tr h="4405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249AA"/>
                          </a:solidFill>
                        </a:rPr>
                        <a:t>Количество выпускников, набравших 100 баллов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308786"/>
                  </a:ext>
                </a:extLst>
              </a:tr>
              <a:tr h="4405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143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278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269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473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309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503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1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436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(Анализ 2020)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3779" y="517667"/>
            <a:ext cx="5768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Процент выполнения заданий ЕГЭ по разделам физики</a:t>
            </a:r>
          </a:p>
        </p:txBody>
      </p:sp>
      <p:graphicFrame>
        <p:nvGraphicFramePr>
          <p:cNvPr id="12" name="Содержимое 5"/>
          <p:cNvGraphicFramePr>
            <a:graphicFrameLocks/>
          </p:cNvGraphicFramePr>
          <p:nvPr>
            <p:extLst/>
          </p:nvPr>
        </p:nvGraphicFramePr>
        <p:xfrm>
          <a:off x="971852" y="1003052"/>
          <a:ext cx="10191907" cy="509995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009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5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5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773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Раздел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7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Механика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/>
                        <a:t>60</a:t>
                      </a:r>
                      <a:endParaRPr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/>
                        <a:t>61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54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59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7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МКТ</a:t>
                      </a:r>
                      <a:r>
                        <a:rPr lang="ru-RU" sz="2000" baseline="0" dirty="0" smtClean="0"/>
                        <a:t> и термодинамика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/>
                        <a:t>53</a:t>
                      </a:r>
                      <a:endParaRPr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/>
                        <a:t>53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55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54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7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Электродинамика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/>
                        <a:t>49</a:t>
                      </a:r>
                      <a:endParaRPr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/>
                        <a:t>50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50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48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900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Квантовая физики и элементы астрофизики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/>
                        <a:t>48</a:t>
                      </a:r>
                      <a:endParaRPr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/>
                        <a:t>60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50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55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436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(Анализ 2020)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3779" y="517667"/>
            <a:ext cx="6056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Процент выполнения заданий ЕГЭ по видам деятельности</a:t>
            </a: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/>
          </p:nvPr>
        </p:nvGraphicFramePr>
        <p:xfrm>
          <a:off x="632108" y="1031319"/>
          <a:ext cx="11159614" cy="476691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294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8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992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Раздел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57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Применение законов и формул в типовых ситуациях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/>
                        <a:t>67</a:t>
                      </a:r>
                      <a:endParaRPr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/>
                        <a:t>69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68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68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92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Анализ</a:t>
                      </a:r>
                      <a:r>
                        <a:rPr lang="ru-RU" sz="2000" baseline="0" dirty="0" smtClean="0"/>
                        <a:t> и объяснение явлений и процессов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/>
                        <a:t>63</a:t>
                      </a:r>
                      <a:endParaRPr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/>
                        <a:t>61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60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62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92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Методологические умения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/>
                        <a:t>75</a:t>
                      </a:r>
                      <a:endParaRPr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/>
                        <a:t>65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61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+mn-lt"/>
                        </a:rPr>
                        <a:t>70</a:t>
                      </a:r>
                      <a:endParaRPr sz="20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357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EB2049"/>
                          </a:solidFill>
                        </a:rPr>
                        <a:t>Решение задач</a:t>
                      </a:r>
                      <a:endParaRPr lang="ru-RU" sz="2000" dirty="0">
                        <a:solidFill>
                          <a:srgbClr val="EB204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strike="noStrike" dirty="0" smtClean="0">
                          <a:solidFill>
                            <a:srgbClr val="EB2049"/>
                          </a:solidFill>
                        </a:rPr>
                        <a:t>19</a:t>
                      </a:r>
                      <a:endParaRPr sz="2000" dirty="0">
                        <a:solidFill>
                          <a:srgbClr val="EB204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rgbClr val="EB2049"/>
                          </a:solidFill>
                        </a:rPr>
                        <a:t>20</a:t>
                      </a:r>
                      <a:endParaRPr sz="2000" dirty="0">
                        <a:solidFill>
                          <a:srgbClr val="EB204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rgbClr val="EB2049"/>
                          </a:solidFill>
                          <a:latin typeface="+mn-lt"/>
                        </a:rPr>
                        <a:t>26</a:t>
                      </a:r>
                      <a:endParaRPr sz="2000" dirty="0">
                        <a:solidFill>
                          <a:srgbClr val="EB204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21</a:t>
                      </a:r>
                      <a:endParaRPr sz="20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436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(Анализ 2020)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3670" y="560153"/>
            <a:ext cx="403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Задания, которые получаются хорошо</a:t>
            </a:r>
          </a:p>
        </p:txBody>
      </p:sp>
      <p:graphicFrame>
        <p:nvGraphicFramePr>
          <p:cNvPr id="12" name="Содержимое 7"/>
          <p:cNvGraphicFramePr>
            <a:graphicFrameLocks/>
          </p:cNvGraphicFramePr>
          <p:nvPr>
            <p:extLst/>
          </p:nvPr>
        </p:nvGraphicFramePr>
        <p:xfrm>
          <a:off x="640833" y="1168262"/>
          <a:ext cx="10835148" cy="462649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09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7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№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Тема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%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Механическое движение</a:t>
                      </a:r>
                      <a:endParaRPr lang="ru-RU" sz="1800" kern="1200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74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Законы Ньютона, силы в механике	</a:t>
                      </a:r>
                      <a:endParaRPr lang="ru-RU" sz="1800" kern="1200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75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Закон сохранения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76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Механика (объяснение явлений) 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68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Работа в термодинамике, КПД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70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10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Относительная влажность, количество теплоты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69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11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МКТ и термодинамика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(объяснение явлений)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68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19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Модель атома и модель ядра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78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Фотоны,</a:t>
                      </a:r>
                      <a:r>
                        <a:rPr lang="ru-RU" sz="1800" baseline="0" dirty="0" smtClean="0"/>
                        <a:t> линейчатые спектры, закон радиоактивного распада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69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22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Механика – квантовая физика (методы научного познания)</a:t>
                      </a:r>
                      <a:endParaRPr lang="ru-RU" sz="1800" kern="1200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70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55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23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/>
                        <a:t>Механика – квантовая физика (методы научного познания)</a:t>
                      </a:r>
                      <a:endParaRPr lang="ru-RU" sz="1800" kern="1200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73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8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436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(Анализ 2020)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7463" y="517667"/>
            <a:ext cx="2387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Проблемные задания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Содержимое 3"/>
          <p:cNvGraphicFramePr>
            <a:graphicFrameLocks/>
          </p:cNvGraphicFramePr>
          <p:nvPr>
            <p:extLst/>
          </p:nvPr>
        </p:nvGraphicFramePr>
        <p:xfrm>
          <a:off x="648928" y="965288"/>
          <a:ext cx="10663854" cy="496356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3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1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38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№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%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14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Законы постоянного тока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21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Электродинамика и основы СТО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25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Расчётная задача (</a:t>
                      </a:r>
                      <a:r>
                        <a:rPr lang="ru-RU" sz="2000" u="none" dirty="0" smtClean="0"/>
                        <a:t>молекулярная физика, электродинамика</a:t>
                      </a:r>
                      <a:r>
                        <a:rPr lang="ru-RU" sz="2000" dirty="0" smtClean="0"/>
                        <a:t>)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30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11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Расчётная задача (</a:t>
                      </a:r>
                      <a:r>
                        <a:rPr lang="ru-RU" sz="2000" u="none" dirty="0" smtClean="0"/>
                        <a:t>электродинамика, квантовая физика</a:t>
                      </a:r>
                      <a:r>
                        <a:rPr lang="ru-RU" sz="2000" dirty="0" smtClean="0"/>
                        <a:t>)</a:t>
                      </a: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25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27</a:t>
                      </a:r>
                      <a:endParaRPr lang="ru-RU" sz="20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Качественная задача</a:t>
                      </a:r>
                      <a:endParaRPr lang="ru-RU" sz="20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17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28</a:t>
                      </a:r>
                      <a:endParaRPr lang="ru-RU" sz="2000" b="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Расчётная задача (механика, </a:t>
                      </a:r>
                      <a:r>
                        <a:rPr lang="ru-RU" sz="2000" u="none" dirty="0" smtClean="0"/>
                        <a:t>молекулярная физика</a:t>
                      </a:r>
                      <a:r>
                        <a:rPr lang="ru-RU" sz="2000" dirty="0" smtClean="0"/>
                        <a:t>)</a:t>
                      </a:r>
                      <a:endParaRPr lang="ru-RU" sz="2000" dirty="0" smtClean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41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29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Механика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12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30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Молекулярная физика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13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31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Электродинамика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14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2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32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Электродинамика, квантовая физика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14</a:t>
                      </a:r>
                      <a:endParaRPr lang="ru-RU" sz="20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629265" y="2320413"/>
            <a:ext cx="10683518" cy="983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41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436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(Анализ 2020)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7463" y="517667"/>
            <a:ext cx="2387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дефициты</a:t>
            </a: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1002891" y="1012722"/>
            <a:ext cx="2733367" cy="5702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Применение формул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2787" y="162879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Гармонические колебания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Удельная теплота парообразования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Основное уравнение МКТ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Закон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Кулона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Закон сохранения электрического заряда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Закон Ома для участка цепи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Энергия электромагнитных колебаний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Закон радиоактивного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распада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7367" y="4124789"/>
            <a:ext cx="3844413" cy="6980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Определение направления векторных физических величин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2787" y="4903829"/>
            <a:ext cx="4411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Суммарный вектор магнитной индукции двух проводников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41326" y="1012721"/>
            <a:ext cx="3715818" cy="5702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Изменение физических величин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54513" y="1721202"/>
            <a:ext cx="33667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Плавание тел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Явление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фотоэффекта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Излучение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света атомом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41326" y="2843755"/>
            <a:ext cx="3715818" cy="5702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Установление соответствий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57156" y="3449269"/>
            <a:ext cx="4084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Абсолютно неупругий удар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Торможение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автомобиля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341326" y="4184986"/>
            <a:ext cx="3715818" cy="5702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Решение задач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54513" y="4822880"/>
            <a:ext cx="47920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Расчётные задачи повышенного уровня сложности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Расчётные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задачи высокого уровня сложности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Качественные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8667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58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ВПР 2021 физика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15304" y="752791"/>
            <a:ext cx="11654626" cy="3377406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П</a:t>
            </a: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редназначены для оценки индивидуальной общеобразовательной подготовки по предмету в конце каждого класса обучения (материалы для промежуточной аттестации)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Механизм объективной самооценки ОО за счет использования единых измерительных материалов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Процедура: единый день проведения, </a:t>
            </a:r>
            <a:b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</a:b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   варианты по часовым зонам, проверка </a:t>
            </a:r>
            <a:b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</a:b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    силами учителей по единым критериям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7, 8, 11 классы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687" y="2574411"/>
            <a:ext cx="6022294" cy="3290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58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ВПР 2021 физика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04" y="855417"/>
            <a:ext cx="6945467" cy="12869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572" y="2229488"/>
            <a:ext cx="6972601" cy="17297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08" y="4046295"/>
            <a:ext cx="6562725" cy="14478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572" y="5586876"/>
            <a:ext cx="6397839" cy="7377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07592" y="159117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класс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58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ВПР 2021 физика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04" y="728008"/>
            <a:ext cx="7900528" cy="14164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451" y="2220687"/>
            <a:ext cx="8214313" cy="41256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407592" y="159117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класс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1718" y="108504"/>
            <a:ext cx="472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ОЦЕНОЧНЫЕ МЕРОПРИЯТИЯ 2021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3411" y="1155940"/>
            <a:ext cx="2518914" cy="121632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ОГЭ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450346" y="1155940"/>
            <a:ext cx="2737450" cy="121632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983410" y="3836404"/>
            <a:ext cx="2518915" cy="121632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ВПР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450346" y="3836404"/>
            <a:ext cx="2737450" cy="121632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98" y="1083363"/>
            <a:ext cx="3628923" cy="5133170"/>
          </a:xfrm>
          <a:prstGeom prst="rect">
            <a:avLst/>
          </a:prstGeom>
        </p:spPr>
      </p:pic>
      <p:pic>
        <p:nvPicPr>
          <p:cNvPr id="26" name="Picture 3" descr="Y:\Мои файлы\ЦНО_Разные материалы\Стрело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19655">
            <a:off x="6327704" y="599174"/>
            <a:ext cx="792482" cy="17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Y:\Мои файлы\ЦНО_Разные материалы\Стрело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6205">
            <a:off x="6467259" y="2808627"/>
            <a:ext cx="792482" cy="17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Y:\Мои файлы\ЦНО_Разные материалы\Стрело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1988" flipV="1">
            <a:off x="3797637" y="649975"/>
            <a:ext cx="792482" cy="16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Y:\Мои файлы\ЦНО_Разные материалы\Стрелоч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1745" flipV="1">
            <a:off x="3715522" y="2852821"/>
            <a:ext cx="792482" cy="169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7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1448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 2021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1569875" y="1083522"/>
          <a:ext cx="8201522" cy="543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Стрелка: пятиугольник 27">
            <a:extLst>
              <a:ext uri="{FF2B5EF4-FFF2-40B4-BE49-F238E27FC236}">
                <a16:creationId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355555" y="1453488"/>
            <a:ext cx="3598333" cy="943512"/>
          </a:xfrm>
          <a:prstGeom prst="homePlate">
            <a:avLst>
              <a:gd name="adj" fmla="val 28766"/>
            </a:avLst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Ведущий компонент в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г.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: пятиугольник 27">
            <a:extLst>
              <a:ext uri="{FF2B5EF4-FFF2-40B4-BE49-F238E27FC236}">
                <a16:creationId xmlns:a16="http://schemas.microsoft.com/office/drawing/2014/main" id="{39050F66-3963-498A-9692-341E39573DA0}"/>
              </a:ext>
            </a:extLst>
          </p:cNvPr>
          <p:cNvSpPr/>
          <p:nvPr/>
        </p:nvSpPr>
        <p:spPr>
          <a:xfrm>
            <a:off x="160822" y="4072426"/>
            <a:ext cx="3364379" cy="943512"/>
          </a:xfrm>
          <a:prstGeom prst="homePlate">
            <a:avLst>
              <a:gd name="adj" fmla="val 28766"/>
            </a:avLst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Ведущий компонент в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2024 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Участвуют сегодняшние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пятиклассники</a:t>
            </a:r>
          </a:p>
        </p:txBody>
      </p:sp>
      <p:sp>
        <p:nvSpPr>
          <p:cNvPr id="14" name="Стрелка: пятиугольник 27">
            <a:hlinkClick r:id="rId5" action="ppaction://hlinksldjump"/>
            <a:extLst>
              <a:ext uri="{FF2B5EF4-FFF2-40B4-BE49-F238E27FC236}">
                <a16:creationId xmlns:a16="http://schemas.microsoft.com/office/drawing/2014/main" id="{39050F66-3963-498A-9692-341E39573DA0}"/>
              </a:ext>
            </a:extLst>
          </p:cNvPr>
          <p:cNvSpPr/>
          <p:nvPr/>
        </p:nvSpPr>
        <p:spPr>
          <a:xfrm flipH="1">
            <a:off x="8150604" y="3623258"/>
            <a:ext cx="3881582" cy="943512"/>
          </a:xfrm>
          <a:prstGeom prst="homePlate">
            <a:avLst>
              <a:gd name="adj" fmla="val 28766"/>
            </a:avLst>
          </a:prstGeom>
          <a:solidFill>
            <a:srgbClr val="E7E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Ведущий компонент в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г. Участвуют сегодняшние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восьмиклассники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92843" y="1830054"/>
            <a:ext cx="24454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Креативное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Мышление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Разрешение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проблем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Глобальные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компетенции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13701" y="2014720"/>
            <a:ext cx="177078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Читательская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2009, 2018, 2027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46402" y="3758673"/>
            <a:ext cx="2718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Естественно–научная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2006, 2015, 2024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95955" y="3725682"/>
            <a:ext cx="191678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Математическая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2003, 2012, 2021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732759" y="5054364"/>
            <a:ext cx="2011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Финансовая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грамотность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9875" y="608924"/>
            <a:ext cx="871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Официально тестирование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перенесено на 2022 год в связи с пандемией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Covid-19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0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3" name="Овал 2"/>
          <p:cNvSpPr/>
          <p:nvPr/>
        </p:nvSpPr>
        <p:spPr>
          <a:xfrm>
            <a:off x="1932318" y="122842"/>
            <a:ext cx="414067" cy="439947"/>
          </a:xfrm>
          <a:prstGeom prst="ellipse">
            <a:avLst/>
          </a:prstGeom>
          <a:solidFill>
            <a:srgbClr val="002060"/>
          </a:solidFill>
          <a:ln>
            <a:solidFill>
              <a:srgbClr val="F0F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50166" y="161008"/>
            <a:ext cx="5648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ГДЕ НАЙТИ МЕТОДИЧЕСКИЙ МАТЕРИАЛ ДЛЯ РАБОТЫ?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67494" y="619726"/>
            <a:ext cx="285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Нормативные документы: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3630" y="1293962"/>
            <a:ext cx="5331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ФГОС для ООО и для СОО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ПООП для ООО и для СОО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ФПУ </a:t>
            </a:r>
            <a:r>
              <a:rPr lang="ru-RU" dirty="0" smtClean="0">
                <a:solidFill>
                  <a:srgbClr val="002060"/>
                </a:solidFill>
                <a:hlinkClick r:id="rId4"/>
              </a:rPr>
              <a:t>(приказ № 254 от 20.05.2020)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Дополнение к ФПУ </a:t>
            </a:r>
            <a:r>
              <a:rPr lang="ru-RU" dirty="0" smtClean="0">
                <a:solidFill>
                  <a:srgbClr val="002060"/>
                </a:solidFill>
                <a:hlinkClick r:id="rId5"/>
              </a:rPr>
              <a:t>(приказ № 766 от 23.12.2020)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30" y="2941660"/>
            <a:ext cx="4418950" cy="3179773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Стрелка вниз 17"/>
          <p:cNvSpPr/>
          <p:nvPr/>
        </p:nvSpPr>
        <p:spPr>
          <a:xfrm>
            <a:off x="3657601" y="2494291"/>
            <a:ext cx="198407" cy="42140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970354" y="6182695"/>
            <a:ext cx="2065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Опубликован 02.03.2021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6954" y="1098660"/>
            <a:ext cx="4628523" cy="3401455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Стрелка вправо 20"/>
          <p:cNvSpPr/>
          <p:nvPr/>
        </p:nvSpPr>
        <p:spPr>
          <a:xfrm>
            <a:off x="4777699" y="1894126"/>
            <a:ext cx="2252829" cy="2365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8388464" y="4609717"/>
            <a:ext cx="2065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Опубликован 14.09.2020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76374" y="729870"/>
            <a:ext cx="1181734" cy="3345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22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10723" y="186216"/>
            <a:ext cx="8817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КАКИЕ УМК </a:t>
            </a:r>
            <a:r>
              <a:rPr lang="ru-RU" sz="2400" b="1" dirty="0" smtClean="0">
                <a:solidFill>
                  <a:srgbClr val="002060"/>
                </a:solidFill>
                <a:ea typeface="Cambria" panose="02040503050406030204" pitchFamily="18" charset="0"/>
              </a:rPr>
              <a:t>ПО ФИЗИКЕ </a:t>
            </a:r>
            <a:r>
              <a:rPr lang="ru-RU" sz="2400" b="1" dirty="0">
                <a:solidFill>
                  <a:srgbClr val="002060"/>
                </a:solidFill>
                <a:ea typeface="Cambria" panose="02040503050406030204" pitchFamily="18" charset="0"/>
              </a:rPr>
              <a:t>ДЛЯ 7-9 </a:t>
            </a:r>
            <a:r>
              <a:rPr lang="ru-RU" sz="2400" b="1" dirty="0" smtClean="0">
                <a:solidFill>
                  <a:srgbClr val="002060"/>
                </a:solidFill>
                <a:ea typeface="Cambria" panose="02040503050406030204" pitchFamily="18" charset="0"/>
              </a:rPr>
              <a:t>КЛАССОВ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В ФПУ?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3" descr="D:\Опаловский\7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223" y="3859943"/>
            <a:ext cx="1309707" cy="1736386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Picture 10" descr="Физика. 7 класс: учебник в 2 ч. Ч.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0684" y="994918"/>
            <a:ext cx="1276185" cy="1687036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5527262" y="3211539"/>
            <a:ext cx="156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1.1.2.5.1.4.1-3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30100" y="6040436"/>
            <a:ext cx="1653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1.1.2.5.1.8.1-3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78406" y="6036544"/>
            <a:ext cx="1602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1.1.2.5.1.1.1-3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421559" y="3198167"/>
            <a:ext cx="1653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1.1.2.5.1.2.1-3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24257" y="3195934"/>
            <a:ext cx="156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1.1.2.5.1.7.1-3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745407" y="6018647"/>
            <a:ext cx="3572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5"/>
              </a:rPr>
              <a:t>https://fpu.edu.ru</a:t>
            </a:r>
            <a:r>
              <a:rPr lang="en-US" sz="2000" dirty="0" smtClean="0">
                <a:hlinkClick r:id="rId5"/>
              </a:rPr>
              <a:t>/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5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4338" y="6362750"/>
            <a:ext cx="383958" cy="3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cover1__w600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86230" y="970978"/>
            <a:ext cx="1299598" cy="1689081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48" name="Picture 4" descr="Физика. 7 класс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40787" y="970978"/>
            <a:ext cx="1260488" cy="168862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59" y="970978"/>
            <a:ext cx="1270164" cy="1689049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96" y="3859943"/>
            <a:ext cx="1205797" cy="1735612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59" name="Прямоугольник 58"/>
          <p:cNvSpPr/>
          <p:nvPr/>
        </p:nvSpPr>
        <p:spPr>
          <a:xfrm>
            <a:off x="5567014" y="6053731"/>
            <a:ext cx="1784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lvl="0" algn="ctr">
              <a:defRPr/>
            </a:pPr>
            <a:r>
              <a:rPr lang="ru-RU" sz="1200" dirty="0" smtClean="0">
                <a:solidFill>
                  <a:srgbClr val="00206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1.1.2.5.1.6.1-3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7401315" y="6068829"/>
            <a:ext cx="1784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lvl="0" algn="ctr">
              <a:defRPr/>
            </a:pPr>
            <a:r>
              <a:rPr lang="ru-RU" sz="1200" dirty="0" smtClean="0">
                <a:solidFill>
                  <a:srgbClr val="00206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1.1.2.5.1.3.1-3</a:t>
            </a:r>
          </a:p>
        </p:txBody>
      </p:sp>
      <p:pic>
        <p:nvPicPr>
          <p:cNvPr id="62" name="Picture 4" descr="K:\_for all\ИМО физики\Опаловский\Презентации 2019\УМК\Грачёв\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60789" y="3838733"/>
            <a:ext cx="1297289" cy="175759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50" name="TextBox 49"/>
          <p:cNvSpPr txBox="1"/>
          <p:nvPr/>
        </p:nvSpPr>
        <p:spPr>
          <a:xfrm>
            <a:off x="3209768" y="3219788"/>
            <a:ext cx="267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В ФПУ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1.1.2.5.1.10.1-3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50647" y="69477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НОВИНКА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06" y="3857932"/>
            <a:ext cx="1247363" cy="174360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041190" y="2741238"/>
            <a:ext cx="1589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</a:t>
            </a:r>
            <a:r>
              <a:rPr lang="ru-RU" sz="1100" b="1" dirty="0" err="1" smtClean="0">
                <a:solidFill>
                  <a:srgbClr val="002060"/>
                </a:solidFill>
              </a:rPr>
              <a:t>Перышкина</a:t>
            </a:r>
            <a:r>
              <a:rPr lang="ru-RU" sz="1100" b="1" dirty="0" smtClean="0">
                <a:solidFill>
                  <a:srgbClr val="002060"/>
                </a:solidFill>
              </a:rPr>
              <a:t> А.В., Гутник Е.М.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747281" y="2740187"/>
            <a:ext cx="1676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</a:t>
            </a:r>
            <a:r>
              <a:rPr lang="ru-RU" sz="1100" b="1" dirty="0" err="1" smtClean="0">
                <a:solidFill>
                  <a:srgbClr val="002060"/>
                </a:solidFill>
              </a:rPr>
              <a:t>Перышкина</a:t>
            </a:r>
            <a:r>
              <a:rPr lang="ru-RU" sz="1100" b="1" dirty="0" smtClean="0">
                <a:solidFill>
                  <a:srgbClr val="002060"/>
                </a:solidFill>
              </a:rPr>
              <a:t> И.М., Иванова А.И.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91157" y="2741237"/>
            <a:ext cx="15597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Громова С.В., Родиной Н.А.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92190" y="2771340"/>
            <a:ext cx="16827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</a:t>
            </a:r>
            <a:r>
              <a:rPr lang="ru-RU" sz="1100" b="1" dirty="0" err="1" smtClean="0">
                <a:solidFill>
                  <a:srgbClr val="002060"/>
                </a:solidFill>
              </a:rPr>
              <a:t>Генденштейна</a:t>
            </a:r>
            <a:r>
              <a:rPr lang="ru-RU" sz="1100" b="1" dirty="0" smtClean="0">
                <a:solidFill>
                  <a:srgbClr val="002060"/>
                </a:solidFill>
              </a:rPr>
              <a:t> Л.Э.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10723" y="5719657"/>
            <a:ext cx="158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«Сферы»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27770" y="5684897"/>
            <a:ext cx="1589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</a:t>
            </a:r>
            <a:r>
              <a:rPr lang="ru-RU" sz="1100" b="1" dirty="0" err="1" smtClean="0">
                <a:solidFill>
                  <a:srgbClr val="002060"/>
                </a:solidFill>
              </a:rPr>
              <a:t>Пурышевой</a:t>
            </a:r>
            <a:r>
              <a:rPr lang="ru-RU" sz="1100" b="1" dirty="0" smtClean="0">
                <a:solidFill>
                  <a:srgbClr val="002060"/>
                </a:solidFill>
              </a:rPr>
              <a:t> Н.С., </a:t>
            </a:r>
            <a:r>
              <a:rPr lang="ru-RU" sz="1100" b="1" dirty="0" err="1" smtClean="0">
                <a:solidFill>
                  <a:srgbClr val="002060"/>
                </a:solidFill>
              </a:rPr>
              <a:t>Важеевской</a:t>
            </a:r>
            <a:r>
              <a:rPr lang="ru-RU" sz="1100" b="1" dirty="0" smtClean="0">
                <a:solidFill>
                  <a:srgbClr val="002060"/>
                </a:solidFill>
              </a:rPr>
              <a:t> Н.Е.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692259" y="5664624"/>
            <a:ext cx="158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</a:t>
            </a:r>
            <a:r>
              <a:rPr lang="ru-RU" sz="1100" b="1" dirty="0" err="1" smtClean="0">
                <a:solidFill>
                  <a:srgbClr val="002060"/>
                </a:solidFill>
              </a:rPr>
              <a:t>Кабардина</a:t>
            </a:r>
            <a:r>
              <a:rPr lang="ru-RU" sz="1100" b="1" dirty="0" smtClean="0">
                <a:solidFill>
                  <a:srgbClr val="002060"/>
                </a:solidFill>
              </a:rPr>
              <a:t> О.Ф.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414594" y="5664624"/>
            <a:ext cx="158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Грачева А.В.</a:t>
            </a:r>
            <a:endParaRPr lang="ru-RU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23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2066438" y="68775"/>
            <a:ext cx="9491016" cy="5644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</a:pPr>
            <a:r>
              <a:rPr lang="ru-RU" sz="2400" b="1" dirty="0" smtClean="0">
                <a:solidFill>
                  <a:srgbClr val="002060"/>
                </a:solidFill>
                <a:ea typeface="Cambria" panose="02040503050406030204" pitchFamily="18" charset="0"/>
              </a:rPr>
              <a:t>Выбираем удобный путь достижения желаемого образовательного результата по физике в основной школе</a:t>
            </a:r>
            <a:r>
              <a:rPr lang="ru-RU" sz="2800" b="1" dirty="0" smtClean="0">
                <a:solidFill>
                  <a:srgbClr val="2F5597"/>
                </a:solidFill>
                <a:latin typeface="Calibri" pitchFamily="34" charset="0"/>
              </a:rPr>
              <a:t/>
            </a:r>
            <a:br>
              <a:rPr lang="ru-RU" sz="2800" b="1" dirty="0" smtClean="0">
                <a:solidFill>
                  <a:srgbClr val="2F5597"/>
                </a:solidFill>
                <a:latin typeface="Calibri" pitchFamily="34" charset="0"/>
              </a:rPr>
            </a:br>
            <a:endParaRPr lang="ru-RU" sz="2800" b="1" dirty="0">
              <a:solidFill>
                <a:srgbClr val="2F5597"/>
              </a:solidFill>
              <a:latin typeface="Calibri" pitchFamily="34" charset="0"/>
            </a:endParaRPr>
          </a:p>
        </p:txBody>
      </p:sp>
      <p:pic>
        <p:nvPicPr>
          <p:cNvPr id="57" name="Picture 10" descr="Физика. 7 класс: учебник в 2 ч. Ч.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0599" y="1425681"/>
            <a:ext cx="2160000" cy="289358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4" descr="Физика. 7 класс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038" y="1425681"/>
            <a:ext cx="2160000" cy="289358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0" y="1440879"/>
            <a:ext cx="2160000" cy="2872342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Прямоугольник 65"/>
          <p:cNvSpPr/>
          <p:nvPr/>
        </p:nvSpPr>
        <p:spPr>
          <a:xfrm>
            <a:off x="335360" y="5197499"/>
            <a:ext cx="2658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Традиционный курс по физике, учитывающий все современные требования</a:t>
            </a:r>
            <a:endParaRPr lang="ru-RU" sz="14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3400542" y="5173395"/>
            <a:ext cx="2396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Современный классический курс по физике</a:t>
            </a:r>
            <a:endParaRPr lang="ru-RU" sz="14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192009" y="5159734"/>
            <a:ext cx="26580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Современный курс по физике, ориентированный на самостоятельную экспериментальную деятельность учащихся</a:t>
            </a:r>
          </a:p>
          <a:p>
            <a:pPr algn="ctr"/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58" y="1425681"/>
            <a:ext cx="2192595" cy="29245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Прямоугольник 47"/>
          <p:cNvSpPr/>
          <p:nvPr/>
        </p:nvSpPr>
        <p:spPr>
          <a:xfrm>
            <a:off x="9117584" y="5159733"/>
            <a:ext cx="2658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Современный практико-ориентированный  курс </a:t>
            </a:r>
            <a:r>
              <a:rPr lang="ru-RU" sz="1400" dirty="0"/>
              <a:t>по </a:t>
            </a:r>
            <a:r>
              <a:rPr lang="ru-RU" sz="1400" dirty="0" smtClean="0"/>
              <a:t>физике</a:t>
            </a:r>
            <a:endParaRPr lang="ru-RU" sz="1400" dirty="0"/>
          </a:p>
        </p:txBody>
      </p:sp>
      <p:sp>
        <p:nvSpPr>
          <p:cNvPr id="3" name="AutoShape 2" descr="data:image/png;base64,iVBORw0KGgoAAAANSUhEUgAAAGEAAAAaCAYAAACn4zKhAAAGV0lEQVRoQ+2aCWxVVRrHf9+57asWQSwjCBILoigdUAQFlEVCQDDg9mTQYRwTrUxFpIggihZlHxVBQBbFgjqjQqxlQGccte5GhpJoQSKbuBtFcSlogfJ6zzHn3Pa9PloH+9qUSN6XdHv3LN/9/8633NwKleaHwnkGxgAnVX2W/NmwChgoEUwHkCIvhbGyb/XXdgex3ypC4bUYeiG0bNhtk6vVroBEwOz2RPpLeeGHEgmFpwjcBjRNStbICghvppSv7i8VofBXQOtG3j65XaDAPk95nS0Ek1TkiClQJsZMSUI4YvoDhlJj9BVJCL9bCOlpyPALIOJjVr4VdxtyWU84Ph3zwrvw3d7YtXYtkYFnQ0ZT+PoHzIslsHtP7HooBbm6b+xvX8P3P2E27IAffg4+b94E75t/uF/9tCtjY1M81MvTkN6dMDOfQc9d85v8k8wTUevuh4934Xey3Xlg6tnbkUt6YGYXoKetiu3Tqjky+Byo8DFPx993QizrFQknt8D7eBmUleNnjIzb39v8EHRsg+43GVO8A1I91JzrkJwhoFxHHNiBCHrqSsyDa2sIHLdgeQQ96QnMw//9VQhy4xDUglFumoOw4pXf5J8V81AI0jcL9coM+PkA/uk5sQNg4dxzNXLnn9w++sI7Meu3J6R9dFJjQVCLcpBRF8HuvegZq+CjXdD9NNTk4XBsCD1+OWbJCzGBfY3uewekeNAnCzX7ry7i/BOvgbTUmpHQ9Fi8rYvhhOPcnPpCUKsnI0PPxcxbi54cRJ0zEbxtS5yf9ss88hI6d9nvAMKefXgb50OFxu86Dna6B8Tgni46B/V8HpSW4Xf4mxPQpRpf46cHp82a9/lyaNUcP2uMS0+HpiM1fSQyKYwp2ujWrBeEjm3w3l/ootTvOBq+LY3527sT6rWZmEX/CVJSi2b4mdlwsCJxEI0RCfT7I2rmNZg169FXzanhrLdpAZzZFn3F3zHrttaAID07ol6fBR9+hd9tPNhTX70mtMnA27IY8/wG+KYUGTsscQidx6IeH4eM6OOE1hNWxPmrltyIZA9CD5yCDOyK3HElesT9mLXFRxiC3b6sPN6J9JALXVsT5NoByA2DMHP+hc57soazquB25NIe6FvyXYGvEtieeFtLaJYeFM0h0+Czb2vUBJU/FhnRG79LLip3GHLz0HgIh/EvWhOqe/bld/jnToAfK5sBe82mQRuRkQr8U7KRs9uj1s9xACyIhK1BIsF2R/cVxvkgoy+GFk0DCFf1QcYMdUVVj8uvCeGlqUj/LujRSzGr/xdA0AY9fZUDKae1Rv7cL4gEWydsXq6MBH3eBFTxA5h5a9B3PYmae31NCIfxLwqhtAyT/zIM7oZ0ycQUrkOPnBtLReHzUSsnYpYXoW96OEiTO5ZC64wgJVV1b3Wl0SAQDtMdccbJqEdvxmz8BN1z4iERk4a385EA2AWTMB/tqrUmqH+OdylC5yzGrCkOxhyIYIpKkF5n4mfdBHv31w7hcP4d2h1ltsTbssjVJz0gD/POVudzVbFm/8FYDWiSFozLXeaKdELWGBDMli/wti8NhJ74GOahf1dWW4Wal41tLc2mT9A9JsZ1R9ULs3ruLmRwN/SoRZjnNgQQyiOQmoK+5dGoALVGQl0hWMFX5CJ/uRDz+mb0kKnwh2Z4n+ZD2QFXK6J2QpMgytdvd+1qQtYoEIp3IMPOQ626zeV488HnLsdL50xo3wr27EMPutuBiD6IGYPJL3Kpx0aS7duxebr7rUEaqExHbPsy+KzCD05rbekoAQjSqS2qZH5Q1wbkwVntUPNvwDz1Jvr6hTGtbWq0z0ptMoLOzbbedbXGgmD9kl5nILaV7JMFnnIn2bz4nsvlNt87q/Y0HL0X+2T99hb0PSsdvOiY/QfRl8/GvLE5OrShIDiglZ2QjQaOOwbpeir6slmYVzfFyaymjXRdkplVENSxulq9INR1s6rxaalBx2M7j8oTnOhSR8W8IwLhqFCuAW8iCaEBxUx0qWoQdNW75kTXSs5LVAGzVxu5VfxQeKeBDokuk5xXLwUiXsi0FT81nGOEe21/Uq/lkpPrqIDYly3PphwszA7+5SU1vBBhePKFfx11THz49xhKvIh3qVCwP/qWpSIUthCuw9AdoSzx9ZMz/48C2xCOF6TAKy9cUDXuF0j62J9hLUnjAAAAAElFTkSuQmCC"/>
          <p:cNvSpPr>
            <a:spLocks noChangeAspect="1" noChangeArrowheads="1"/>
          </p:cNvSpPr>
          <p:nvPr/>
        </p:nvSpPr>
        <p:spPr bwMode="auto">
          <a:xfrm>
            <a:off x="4015432" y="1223422"/>
            <a:ext cx="9048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774672" y="4434903"/>
            <a:ext cx="1589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</a:t>
            </a:r>
            <a:r>
              <a:rPr lang="ru-RU" sz="1100" b="1" dirty="0" err="1" smtClean="0">
                <a:solidFill>
                  <a:srgbClr val="002060"/>
                </a:solidFill>
              </a:rPr>
              <a:t>Перышкина</a:t>
            </a:r>
            <a:r>
              <a:rPr lang="ru-RU" sz="1100" b="1" dirty="0" smtClean="0">
                <a:solidFill>
                  <a:srgbClr val="002060"/>
                </a:solidFill>
              </a:rPr>
              <a:t> И.М., Иванов А.И. и др.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27164" y="4434903"/>
            <a:ext cx="15597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Громова С.В., Родиной Н.А.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92090" y="4434655"/>
            <a:ext cx="16827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</a:t>
            </a:r>
            <a:r>
              <a:rPr lang="ru-RU" sz="1100" b="1" dirty="0" err="1" smtClean="0">
                <a:solidFill>
                  <a:srgbClr val="002060"/>
                </a:solidFill>
              </a:rPr>
              <a:t>Генденштейна</a:t>
            </a:r>
            <a:r>
              <a:rPr lang="ru-RU" sz="1100" b="1" dirty="0" smtClean="0">
                <a:solidFill>
                  <a:srgbClr val="002060"/>
                </a:solidFill>
              </a:rPr>
              <a:t> Л.Э.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64048" y="4434655"/>
            <a:ext cx="158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УМК «Сферы»</a:t>
            </a:r>
            <a:endParaRPr lang="ru-RU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010143" y="-70075"/>
            <a:ext cx="5177889" cy="688848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9412" y="778011"/>
            <a:ext cx="4101121" cy="472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Линия УМК И.М.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Перышкина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, А.И. Иванова, Е.М.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Гутник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 и др.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Преемственность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 УМК «Физика 7-9» А.В.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Перышкина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, Е.М.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Гутник</a:t>
            </a:r>
            <a:endParaRPr lang="ru-RU" sz="14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Система заданий соответствует новой модели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ОГЭ: решение задач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Система заданий соответствует новой модели ОГЭ: методологические умения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Система заданий соответствует новой модели ОГЭ: качественные задачи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Контекстные задания. Формирование функциональной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грамотности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Компоненты линии УМК И.М.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Перышкина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, А.И. Иванова, Е.М.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Гутник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, М.А. Петровой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394573" y="1545718"/>
            <a:ext cx="6389513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УМК И.М. </a:t>
            </a:r>
            <a:r>
              <a:rPr lang="ru-RU" sz="2400" b="1" dirty="0" err="1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Перышкина</a:t>
            </a:r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А.И. Иванова, Е.М. </a:t>
            </a:r>
            <a:r>
              <a:rPr lang="ru-RU" sz="2400" b="1" dirty="0" err="1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Гутник</a:t>
            </a:r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и др.</a:t>
            </a:r>
          </a:p>
        </p:txBody>
      </p:sp>
      <p:grpSp>
        <p:nvGrpSpPr>
          <p:cNvPr id="186" name="Группа 185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25" y="2628867"/>
            <a:ext cx="1830520" cy="2509555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2" y="2634515"/>
            <a:ext cx="1943376" cy="2509555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75" y="2628867"/>
            <a:ext cx="1907653" cy="25152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5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0" y="1255104"/>
            <a:ext cx="12192000" cy="2728902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6" y="930424"/>
            <a:ext cx="1856382" cy="254501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01" y="1883954"/>
            <a:ext cx="1943376" cy="2509555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084235" y="4574930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НОВИНКА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4507" y="4937771"/>
            <a:ext cx="2673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>
                <a:solidFill>
                  <a:srgbClr val="FF0000"/>
                </a:solidFill>
              </a:rPr>
              <a:t>В ФПУ</a:t>
            </a:r>
          </a:p>
          <a:p>
            <a:pPr lvl="0" algn="ctr"/>
            <a:r>
              <a:rPr lang="ru-RU" sz="1200" dirty="0" smtClean="0">
                <a:solidFill>
                  <a:srgbClr val="002060"/>
                </a:solidFill>
              </a:rPr>
              <a:t>1.1.2.5.1.10.1</a:t>
            </a:r>
            <a:endParaRPr lang="en-US" sz="1200" dirty="0" smtClean="0">
              <a:solidFill>
                <a:srgbClr val="002060"/>
              </a:solidFill>
            </a:endParaRPr>
          </a:p>
          <a:p>
            <a:pPr lvl="0" algn="ctr"/>
            <a:r>
              <a:rPr lang="en-US" sz="1200" dirty="0" smtClean="0">
                <a:solidFill>
                  <a:srgbClr val="002060"/>
                </a:solidFill>
              </a:rPr>
              <a:t>1.1.2.5.1.10.2</a:t>
            </a:r>
          </a:p>
          <a:p>
            <a:pPr lvl="0" algn="ctr"/>
            <a:r>
              <a:rPr lang="en-US" sz="1200" dirty="0" smtClean="0">
                <a:solidFill>
                  <a:srgbClr val="002060"/>
                </a:solidFill>
              </a:rPr>
              <a:t>1.1.2.5.1.10.</a:t>
            </a:r>
            <a:r>
              <a:rPr lang="ru-RU" sz="1200" dirty="0" smtClean="0">
                <a:solidFill>
                  <a:srgbClr val="002060"/>
                </a:solidFill>
              </a:rPr>
              <a:t>3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5552" y="4591761"/>
            <a:ext cx="1762730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Состав УМК: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99477" y="4946191"/>
            <a:ext cx="42087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Учебник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Рабочая программа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Методические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пособия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Дидактические материалы (новинка 2021)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Рабочие тетради (новинка 2022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26" y="5167292"/>
            <a:ext cx="615723" cy="2878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64" y="5419955"/>
            <a:ext cx="615723" cy="2878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529914" y="4628472"/>
            <a:ext cx="4103921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Дополнительные материалы: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75027" y="4995172"/>
            <a:ext cx="431995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Диагностические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работы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Сборник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вопросов 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задач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Подготовка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к ВПР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Конструктор уроков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5498" y="1278211"/>
            <a:ext cx="83031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Преемственность с УМК А.В.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Перышкина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, Е.М.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Гутник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Система заданий соответствует новой модели ОГЭ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Способствует формированию функциональной грамотности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Учитывает отзывы и пожелания учителей, работающих по классическим учебникам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физики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много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лет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110738" y="4517956"/>
            <a:ext cx="1181734" cy="3345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79490" y="45183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НОВИНКА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004" y="5690680"/>
            <a:ext cx="615723" cy="28783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124175" y="182238"/>
            <a:ext cx="8219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И.М.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Перышкина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А.И. Иванова, Е.М.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Гутник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М.А.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Петровой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010143" y="-70075"/>
            <a:ext cx="5177889" cy="688848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9412" y="1521803"/>
            <a:ext cx="3662059" cy="3241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Линия УМК «Классический курс» С.В. Громова и Н.А. Родиной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Содержание классического курса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Система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заданий, помогающих формировать навыки XXI века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Использование современных научных тенденций при изложении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материала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Компоненты линии УМК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Громов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С.В.,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Родина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Н.А.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394574" y="1545718"/>
            <a:ext cx="6301256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УМК «Классический курс» </a:t>
            </a:r>
            <a:endParaRPr lang="ru-RU" sz="2400" b="1" dirty="0" smtClean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С.В</a:t>
            </a:r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Громова</a:t>
            </a:r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</a:t>
            </a:r>
            <a:r>
              <a:rPr lang="ru-RU" sz="2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Н.А</a:t>
            </a:r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Родиной</a:t>
            </a:r>
          </a:p>
        </p:txBody>
      </p:sp>
      <p:grpSp>
        <p:nvGrpSpPr>
          <p:cNvPr id="186" name="Группа 185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2" y="2927293"/>
            <a:ext cx="1687088" cy="226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16" y="2927293"/>
            <a:ext cx="1711227" cy="226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79" y="2927293"/>
            <a:ext cx="1716686" cy="226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2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0" y="1029099"/>
            <a:ext cx="12192000" cy="3235205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27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02010" y="1097298"/>
            <a:ext cx="2949664" cy="2900162"/>
            <a:chOff x="76565" y="49867"/>
            <a:chExt cx="2397434" cy="240461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5" y="49867"/>
              <a:ext cx="137123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37" y="319963"/>
              <a:ext cx="139085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07" y="573087"/>
              <a:ext cx="1395292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4191112" y="4308465"/>
            <a:ext cx="433153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Состав УМК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9846" y="4636247"/>
            <a:ext cx="7358205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Учебник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Дидактические материалы 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Рабочие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программы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Поурочные методические рекомендации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Технологические карты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I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квартал 2021)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Контрольно-измерительные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материалы (II квартал 2021)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43" y="5158321"/>
            <a:ext cx="462062" cy="216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91" y="5374321"/>
            <a:ext cx="504000" cy="23560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91" y="5608543"/>
            <a:ext cx="504000" cy="23560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197285" y="1510776"/>
            <a:ext cx="89491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Содержит систему заданий, помогающих формировать навыки </a:t>
            </a:r>
            <a:r>
              <a:rPr lang="en-US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XXI </a:t>
            </a: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века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Дидактика соответствует </a:t>
            </a:r>
            <a:r>
              <a:rPr lang="ru-RU" dirty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новой модели ОГЭ</a:t>
            </a:r>
            <a:endParaRPr lang="ru-RU" dirty="0" smtClean="0">
              <a:solidFill>
                <a:srgbClr val="002060"/>
              </a:solidFill>
              <a:ea typeface="Cambria" panose="02040503050406030204" pitchFamily="18" charset="0"/>
              <a:cs typeface="Open Sans Condensed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Соблюдается преемственность между разделами физики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Использование современных </a:t>
            </a:r>
            <a:r>
              <a:rPr lang="ru-RU" dirty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научных тенденций </a:t>
            </a: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при </a:t>
            </a:r>
            <a:r>
              <a:rPr lang="ru-RU" dirty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изложении материала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Преемственность с классическими линиями в средней школе: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Б.Б.Буховцева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, Г.Я. Мякишева/ Г.Я.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 Мякишева, М.А. Петровой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105" y="95067"/>
            <a:ext cx="7117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Линия УМК </a:t>
            </a:r>
            <a:r>
              <a:rPr lang="ru-RU" sz="2000" b="1" dirty="0" smtClean="0">
                <a:solidFill>
                  <a:srgbClr val="FF0000"/>
                </a:solidFill>
              </a:rPr>
              <a:t>«Классический курс» С.В. Громова, Н.А. Родиной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6892" y="4704519"/>
            <a:ext cx="1561571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1.1.2.5.1.4.1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1.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1.2.5.1.4.2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1.1.2.5.1.4.3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383" y="1174609"/>
            <a:ext cx="462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Современный классический курс по физике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0" y="1029099"/>
            <a:ext cx="12192000" cy="3235205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28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02010" y="1097298"/>
            <a:ext cx="2949664" cy="2900162"/>
            <a:chOff x="76565" y="49867"/>
            <a:chExt cx="2397434" cy="240461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5" y="49867"/>
              <a:ext cx="137123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37" y="319963"/>
              <a:ext cx="1390855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07" y="573087"/>
              <a:ext cx="1395292" cy="1881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2142105" y="95067"/>
            <a:ext cx="7117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Линия УМК </a:t>
            </a:r>
            <a:r>
              <a:rPr lang="ru-RU" sz="2000" b="1" dirty="0" smtClean="0">
                <a:solidFill>
                  <a:srgbClr val="FF0000"/>
                </a:solidFill>
              </a:rPr>
              <a:t>«Классический курс» С.В. Громова, Н.А. Родиной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6892" y="4704519"/>
            <a:ext cx="1561571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1.1.2.5.1.4.1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1.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1.2.5.1.4.2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1.1.2.5.1.4.3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32" y="1210050"/>
            <a:ext cx="3969213" cy="2594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68344" y="1101109"/>
            <a:ext cx="502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Учебник прошёл </a:t>
            </a:r>
            <a:r>
              <a:rPr lang="ru-RU" b="1" dirty="0" err="1" smtClean="0">
                <a:solidFill>
                  <a:srgbClr val="002060"/>
                </a:solidFill>
              </a:rPr>
              <a:t>аппробацию</a:t>
            </a:r>
            <a:r>
              <a:rPr lang="ru-RU" b="1" dirty="0" smtClean="0">
                <a:solidFill>
                  <a:srgbClr val="002060"/>
                </a:solidFill>
              </a:rPr>
              <a:t> в 10 регионах РФ: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9245" y="1612087"/>
            <a:ext cx="23621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Москва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Московская область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Иркутская область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Республика Татарстан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Алтайский край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544640" y="1610540"/>
            <a:ext cx="25523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Санкт-Петербург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Ленинградская область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Хабаровский край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Саратовская область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rgbClr val="002060"/>
                </a:solidFill>
              </a:rPr>
              <a:t>Нижегородская область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93331" y="4086128"/>
            <a:ext cx="4399472" cy="1181820"/>
          </a:xfrm>
          <a:prstGeom prst="roundRect">
            <a:avLst>
              <a:gd name="adj" fmla="val 10432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rgbClr val="002060"/>
                </a:solidFill>
              </a:rPr>
              <a:t>«Учебник С.В. Громова и Н.А. Родиной легче к восприятию учениками нежели другие учебные линии. Очень понравилось разнообразие методических материалов в самом учебнике, а также соответствие привычному курсу преподавания.»</a:t>
            </a:r>
          </a:p>
          <a:p>
            <a:pPr algn="r"/>
            <a:r>
              <a:rPr lang="ru-RU" sz="1200" b="1" dirty="0" smtClean="0">
                <a:solidFill>
                  <a:srgbClr val="002060"/>
                </a:solidFill>
              </a:rPr>
              <a:t>Ю.А. </a:t>
            </a:r>
            <a:r>
              <a:rPr lang="ru-RU" sz="1200" b="1" dirty="0" err="1" smtClean="0">
                <a:solidFill>
                  <a:srgbClr val="002060"/>
                </a:solidFill>
              </a:rPr>
              <a:t>Тютрина</a:t>
            </a:r>
            <a:r>
              <a:rPr lang="ru-RU" sz="1200" b="1" dirty="0" smtClean="0">
                <a:solidFill>
                  <a:srgbClr val="002060"/>
                </a:solidFill>
              </a:rPr>
              <a:t>, учитель высшей </a:t>
            </a:r>
            <a:r>
              <a:rPr lang="ru-RU" sz="1200" b="1" dirty="0" err="1" smtClean="0">
                <a:solidFill>
                  <a:srgbClr val="002060"/>
                </a:solidFill>
              </a:rPr>
              <a:t>кв.кат</a:t>
            </a:r>
            <a:r>
              <a:rPr lang="ru-RU" sz="1200" b="1" dirty="0" smtClean="0">
                <a:solidFill>
                  <a:srgbClr val="002060"/>
                </a:solidFill>
              </a:rPr>
              <a:t> г. Иркутск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42664" y="4086128"/>
            <a:ext cx="4558271" cy="1181820"/>
          </a:xfrm>
          <a:prstGeom prst="roundRect">
            <a:avLst>
              <a:gd name="adj" fmla="val 10432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rgbClr val="002060"/>
                </a:solidFill>
              </a:rPr>
              <a:t>«Очень понравилось работать по данному учебнику, благодаря грамотному изложению материала и системе заданий, можно готовить учеников к ВПР и ОГЭ, при этом не отвлекая детей от главной цели – понять физику!»</a:t>
            </a:r>
          </a:p>
          <a:p>
            <a:pPr algn="r"/>
            <a:r>
              <a:rPr lang="ru-RU" sz="1200" b="1" dirty="0" smtClean="0">
                <a:solidFill>
                  <a:srgbClr val="002060"/>
                </a:solidFill>
              </a:rPr>
              <a:t>В.Г. Степанова, учитель высшей </a:t>
            </a:r>
            <a:r>
              <a:rPr lang="ru-RU" sz="1200" b="1" dirty="0" err="1" smtClean="0">
                <a:solidFill>
                  <a:srgbClr val="002060"/>
                </a:solidFill>
              </a:rPr>
              <a:t>кв.кат</a:t>
            </a:r>
            <a:r>
              <a:rPr lang="ru-RU" sz="1200" b="1" dirty="0" smtClean="0">
                <a:solidFill>
                  <a:srgbClr val="002060"/>
                </a:solidFill>
              </a:rPr>
              <a:t> г. Комсомольск-на-Амуре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493067" y="5356616"/>
            <a:ext cx="4558271" cy="1181820"/>
          </a:xfrm>
          <a:prstGeom prst="roundRect">
            <a:avLst>
              <a:gd name="adj" fmla="val 10432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rgbClr val="002060"/>
                </a:solidFill>
              </a:rPr>
              <a:t>«Великолепный учебник для преподавания физики в 7-9 классах. Система заданий, изложение материала, методический аппарат, а также методическое обеспечение позволяют достигнуть высоких результатов.»</a:t>
            </a:r>
          </a:p>
          <a:p>
            <a:pPr algn="r"/>
            <a:r>
              <a:rPr lang="ru-RU" sz="1200" b="1" dirty="0" smtClean="0">
                <a:solidFill>
                  <a:srgbClr val="002060"/>
                </a:solidFill>
              </a:rPr>
              <a:t>Е.В. </a:t>
            </a:r>
            <a:r>
              <a:rPr lang="ru-RU" sz="1200" b="1" dirty="0" err="1" smtClean="0">
                <a:solidFill>
                  <a:srgbClr val="002060"/>
                </a:solidFill>
              </a:rPr>
              <a:t>Хрисанфов</a:t>
            </a:r>
            <a:r>
              <a:rPr lang="ru-RU" sz="1200" b="1" dirty="0" smtClean="0">
                <a:solidFill>
                  <a:srgbClr val="002060"/>
                </a:solidFill>
              </a:rPr>
              <a:t>, учитель высшей </a:t>
            </a:r>
            <a:r>
              <a:rPr lang="ru-RU" sz="1200" b="1" dirty="0" err="1" smtClean="0">
                <a:solidFill>
                  <a:srgbClr val="002060"/>
                </a:solidFill>
              </a:rPr>
              <a:t>кв.кат</a:t>
            </a:r>
            <a:r>
              <a:rPr lang="ru-RU" sz="1200" b="1" dirty="0" smtClean="0">
                <a:solidFill>
                  <a:srgbClr val="002060"/>
                </a:solidFill>
              </a:rPr>
              <a:t> г. Москва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4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29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2" y="880923"/>
            <a:ext cx="1686551" cy="22893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4452568" y="237760"/>
            <a:ext cx="213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СОДЕРЖАНИЕ: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51" y="699424"/>
            <a:ext cx="4039579" cy="557437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900" y="699424"/>
            <a:ext cx="4032386" cy="5509717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 flipH="1">
            <a:off x="2668076" y="3127471"/>
            <a:ext cx="0" cy="3113997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1323351" y="449980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«Механика»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11122286" y="699424"/>
            <a:ext cx="0" cy="118106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270123" y="3633752"/>
            <a:ext cx="25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«Гидростатика»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122286" y="1977148"/>
            <a:ext cx="0" cy="327434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2298" y="810034"/>
            <a:ext cx="850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Какое оценочное мероприятие вызывает у Вас наибольшее количество вопросов?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31718" y="108504"/>
            <a:ext cx="472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ОЦЕНОЧНЫЕ МЕРОПРИЯТИЯ 2021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Овал 21">
            <a:hlinkClick r:id="rId4" action="ppaction://hlinksldjump"/>
          </p:cNvPr>
          <p:cNvSpPr/>
          <p:nvPr/>
        </p:nvSpPr>
        <p:spPr>
          <a:xfrm>
            <a:off x="4485736" y="1729685"/>
            <a:ext cx="414067" cy="439947"/>
          </a:xfrm>
          <a:prstGeom prst="ellipse">
            <a:avLst/>
          </a:prstGeom>
          <a:solidFill>
            <a:srgbClr val="002060"/>
          </a:solidFill>
          <a:ln>
            <a:solidFill>
              <a:srgbClr val="F0F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Овал 22">
            <a:hlinkClick r:id="rId5" action="ppaction://hlinksldjump"/>
          </p:cNvPr>
          <p:cNvSpPr/>
          <p:nvPr/>
        </p:nvSpPr>
        <p:spPr>
          <a:xfrm>
            <a:off x="4485736" y="2537558"/>
            <a:ext cx="414067" cy="439947"/>
          </a:xfrm>
          <a:prstGeom prst="ellipse">
            <a:avLst/>
          </a:prstGeom>
          <a:solidFill>
            <a:srgbClr val="002060"/>
          </a:solidFill>
          <a:ln>
            <a:solidFill>
              <a:srgbClr val="F0F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Овал 24">
            <a:hlinkClick r:id="rId6" action="ppaction://hlinksldjump"/>
          </p:cNvPr>
          <p:cNvSpPr/>
          <p:nvPr/>
        </p:nvSpPr>
        <p:spPr>
          <a:xfrm>
            <a:off x="4485736" y="3350968"/>
            <a:ext cx="414067" cy="439947"/>
          </a:xfrm>
          <a:prstGeom prst="ellipse">
            <a:avLst/>
          </a:prstGeom>
          <a:solidFill>
            <a:srgbClr val="002060"/>
          </a:solidFill>
          <a:ln>
            <a:solidFill>
              <a:srgbClr val="F0F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Овал 25">
            <a:hlinkClick r:id="rId7" action="ppaction://hlinksldjump"/>
          </p:cNvPr>
          <p:cNvSpPr/>
          <p:nvPr/>
        </p:nvSpPr>
        <p:spPr>
          <a:xfrm>
            <a:off x="4485736" y="4164378"/>
            <a:ext cx="414067" cy="439947"/>
          </a:xfrm>
          <a:prstGeom prst="ellipse">
            <a:avLst/>
          </a:prstGeom>
          <a:solidFill>
            <a:srgbClr val="002060"/>
          </a:solidFill>
          <a:ln>
            <a:solidFill>
              <a:srgbClr val="F0F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1554" y="1187191"/>
            <a:ext cx="513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Напишите в чат № этого оценочного мероприятия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0553" y="1718825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ОГЭ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88261" y="2507526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ГЭ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81832" y="3322195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ВПР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0480" y="4153518"/>
            <a:ext cx="75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5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3" grpId="0" animBg="1"/>
      <p:bldP spid="25" grpId="0" animBg="1"/>
      <p:bldP spid="26" grpId="0" animBg="1"/>
      <p:bldP spid="16" grpId="0"/>
      <p:bldP spid="17" grpId="0"/>
      <p:bldP spid="28" grpId="0"/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30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77242" y="32095"/>
            <a:ext cx="213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СОДЕРЖАНИЕ: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207" y="515556"/>
            <a:ext cx="3881364" cy="519263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/>
          <a:srcRect t="11181"/>
          <a:stretch/>
        </p:blipFill>
        <p:spPr>
          <a:xfrm>
            <a:off x="7303070" y="659874"/>
            <a:ext cx="3614681" cy="430599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/>
          <a:srcRect t="4506" b="15459"/>
          <a:stretch/>
        </p:blipFill>
        <p:spPr>
          <a:xfrm>
            <a:off x="7309056" y="4885273"/>
            <a:ext cx="3581400" cy="147131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7" y="855577"/>
            <a:ext cx="1576968" cy="2110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/>
          <a:srcRect t="7866" r="2877" b="23934"/>
          <a:stretch/>
        </p:blipFill>
        <p:spPr>
          <a:xfrm>
            <a:off x="2842136" y="5667370"/>
            <a:ext cx="3860434" cy="50947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 rot="16200000">
            <a:off x="881844" y="2280593"/>
            <a:ext cx="25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«Термодинамика»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2616152" y="583043"/>
            <a:ext cx="0" cy="453600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9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31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" y="939532"/>
            <a:ext cx="1292928" cy="17247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4928239" y="157269"/>
            <a:ext cx="213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СОДЕРЖАНИЕ: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362" y="722313"/>
            <a:ext cx="3833137" cy="54130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499" y="722312"/>
            <a:ext cx="3461540" cy="541301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1724" y="722312"/>
            <a:ext cx="3459875" cy="30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32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10676" y="1506335"/>
            <a:ext cx="4928254" cy="85847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Выноска 1 (с границей) 22"/>
          <p:cNvSpPr/>
          <p:nvPr/>
        </p:nvSpPr>
        <p:spPr>
          <a:xfrm>
            <a:off x="8281847" y="1182621"/>
            <a:ext cx="3766815" cy="951475"/>
          </a:xfrm>
          <a:prstGeom prst="accentCallout1">
            <a:avLst>
              <a:gd name="adj1" fmla="val 18750"/>
              <a:gd name="adj2" fmla="val -8333"/>
              <a:gd name="adj3" fmla="val 83812"/>
              <a:gd name="adj4" fmla="val -376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Примеры заданий на формирование критического мышления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67541" y="146334"/>
            <a:ext cx="9989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 algn="just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cs typeface="+mn-cs"/>
              </a:rPr>
              <a:t>Отражение «навыков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cs typeface="+mn-cs"/>
              </a:rPr>
              <a:t>XXI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cs typeface="+mn-cs"/>
              </a:rPr>
              <a:t>века» в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cs typeface="+mn-cs"/>
              </a:rPr>
              <a:t>линии УМК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n-lt"/>
                <a:cs typeface="+mn-cs"/>
              </a:rPr>
              <a:t>«Классический курс»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n-lt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47554" y="2715511"/>
            <a:ext cx="5301108" cy="85068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Выноска 1 (с границей) 25"/>
          <p:cNvSpPr/>
          <p:nvPr/>
        </p:nvSpPr>
        <p:spPr>
          <a:xfrm flipH="1">
            <a:off x="1281677" y="2776494"/>
            <a:ext cx="4324591" cy="799451"/>
          </a:xfrm>
          <a:prstGeom prst="accentCallout1">
            <a:avLst>
              <a:gd name="adj1" fmla="val 18750"/>
              <a:gd name="adj2" fmla="val -8333"/>
              <a:gd name="adj3" fmla="val 49336"/>
              <a:gd name="adj4" fmla="val -26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Примеры заданий на формирование креативного мышления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2186" y="3945727"/>
            <a:ext cx="4928254" cy="133369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Выноска 1 (с границей) 27"/>
          <p:cNvSpPr/>
          <p:nvPr/>
        </p:nvSpPr>
        <p:spPr>
          <a:xfrm>
            <a:off x="6826775" y="4065954"/>
            <a:ext cx="3766815" cy="951475"/>
          </a:xfrm>
          <a:prstGeom prst="accentCallout1">
            <a:avLst>
              <a:gd name="adj1" fmla="val 74691"/>
              <a:gd name="adj2" fmla="val -8333"/>
              <a:gd name="adj3" fmla="val 39346"/>
              <a:gd name="adj4" fmla="val -405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Примеры заданий на формирование коммуникации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85450" y="5349275"/>
            <a:ext cx="3908140" cy="94800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Выноска 1 (с границей) 29"/>
          <p:cNvSpPr/>
          <p:nvPr/>
        </p:nvSpPr>
        <p:spPr>
          <a:xfrm flipH="1">
            <a:off x="1217035" y="5410258"/>
            <a:ext cx="4324591" cy="799451"/>
          </a:xfrm>
          <a:prstGeom prst="accentCallout1">
            <a:avLst>
              <a:gd name="adj1" fmla="val 18750"/>
              <a:gd name="adj2" fmla="val -8333"/>
              <a:gd name="adj3" fmla="val 49336"/>
              <a:gd name="adj4" fmla="val -26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Примеры заданий на формирование кооперации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76" y="1653749"/>
            <a:ext cx="4886600" cy="46986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479" y="2863526"/>
            <a:ext cx="5137435" cy="4953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49" y="4018908"/>
            <a:ext cx="4857665" cy="112424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30" y="5385317"/>
            <a:ext cx="3588530" cy="82439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3" y="801006"/>
            <a:ext cx="1325361" cy="177365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274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33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1" y="829938"/>
            <a:ext cx="1290001" cy="17510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176" y="673998"/>
            <a:ext cx="3257644" cy="7834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176" y="1663537"/>
            <a:ext cx="4928254" cy="858470"/>
          </a:xfrm>
          <a:prstGeom prst="rect">
            <a:avLst/>
          </a:prstGeom>
        </p:spPr>
      </p:pic>
      <p:sp>
        <p:nvSpPr>
          <p:cNvPr id="25" name="Выноска 1 (с границей) 24"/>
          <p:cNvSpPr/>
          <p:nvPr/>
        </p:nvSpPr>
        <p:spPr>
          <a:xfrm>
            <a:off x="8045974" y="1457482"/>
            <a:ext cx="2347415" cy="64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Установление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аналогий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24" y="2864689"/>
            <a:ext cx="4221574" cy="6808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266" y="3575145"/>
            <a:ext cx="4327769" cy="1377650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478363" y="2775902"/>
            <a:ext cx="5886671" cy="232553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Выноска 1 (с границей) 28"/>
          <p:cNvSpPr/>
          <p:nvPr/>
        </p:nvSpPr>
        <p:spPr>
          <a:xfrm>
            <a:off x="7666116" y="3042882"/>
            <a:ext cx="3403224" cy="641445"/>
          </a:xfrm>
          <a:prstGeom prst="accent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Все способы определения размеров молекул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599" y="5218700"/>
            <a:ext cx="3925054" cy="95859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269" y="5538770"/>
            <a:ext cx="4476513" cy="1104403"/>
          </a:xfrm>
          <a:prstGeom prst="rect">
            <a:avLst/>
          </a:prstGeom>
        </p:spPr>
      </p:pic>
      <p:sp>
        <p:nvSpPr>
          <p:cNvPr id="46" name="Скругленный прямоугольник 45"/>
          <p:cNvSpPr/>
          <p:nvPr/>
        </p:nvSpPr>
        <p:spPr>
          <a:xfrm>
            <a:off x="594924" y="5190220"/>
            <a:ext cx="7162858" cy="151131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Выноска 1 (с границей) 47"/>
          <p:cNvSpPr/>
          <p:nvPr/>
        </p:nvSpPr>
        <p:spPr>
          <a:xfrm>
            <a:off x="8964927" y="5222544"/>
            <a:ext cx="3136711" cy="872862"/>
          </a:xfrm>
          <a:prstGeom prst="accentCallout1">
            <a:avLst>
              <a:gd name="adj1" fmla="val 18750"/>
              <a:gd name="adj2" fmla="val -8333"/>
              <a:gd name="adj3" fmla="val 93737"/>
              <a:gd name="adj4" fmla="val -37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Использование современных научных тенденций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7728" y="172254"/>
            <a:ext cx="9485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Использование современных </a:t>
            </a:r>
            <a:r>
              <a:rPr lang="ru-RU" sz="2000" b="1" dirty="0">
                <a:solidFill>
                  <a:srgbClr val="002060"/>
                </a:solidFill>
              </a:rPr>
              <a:t>научных тенденций при изложении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17808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>
            <a:extLst>
              <a:ext uri="{FF2B5EF4-FFF2-40B4-BE49-F238E27FC236}">
                <a16:creationId xmlns:a16="http://schemas.microsoft.com/office/drawing/2014/main" id="{70910FEA-CB3E-4042-8541-ECEC0809078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7" name="Слайд think-cell" r:id="rId5" imgW="7772400" imgH="10058400" progId="TCLayout.ActiveDocument.1">
                  <p:embed/>
                </p:oleObj>
              </mc:Choice>
              <mc:Fallback>
                <p:oleObj name="Слайд think-cell" r:id="rId5" imgW="7772400" imgH="10058400" progId="TCLayout.ActiveDocument.1">
                  <p:embed/>
                  <p:pic>
                    <p:nvPicPr>
                      <p:cNvPr id="10" name="Объект 9" hidden="1">
                        <a:extLst>
                          <a:ext uri="{FF2B5EF4-FFF2-40B4-BE49-F238E27FC236}">
                            <a16:creationId xmlns:a16="http://schemas.microsoft.com/office/drawing/2014/main" id="{70910FEA-CB3E-4042-8541-ECEC08090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4088F8A4-E61C-1F47-9F13-9CE41140190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 dirty="0">
              <a:latin typeface="Calibri" panose="020F0502020204030204" pitchFamily="34" charset="0"/>
              <a:ea typeface="+mj-ea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907" y="150355"/>
            <a:ext cx="7680773" cy="648642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Компоненты линии </a:t>
            </a:r>
            <a:r>
              <a:rPr lang="ru-RU" dirty="0" smtClean="0">
                <a:solidFill>
                  <a:srgbClr val="FF0000"/>
                </a:solidFill>
              </a:rPr>
              <a:t>УМК ГРОМОВ </a:t>
            </a:r>
            <a:r>
              <a:rPr lang="ru-RU" dirty="0">
                <a:solidFill>
                  <a:srgbClr val="FF0000"/>
                </a:solidFill>
              </a:rPr>
              <a:t>С.В., </a:t>
            </a:r>
            <a:r>
              <a:rPr lang="ru-RU" dirty="0" smtClean="0">
                <a:solidFill>
                  <a:srgbClr val="FF0000"/>
                </a:solidFill>
              </a:rPr>
              <a:t>РОДИНА </a:t>
            </a:r>
            <a:r>
              <a:rPr lang="ru-RU" dirty="0">
                <a:solidFill>
                  <a:srgbClr val="FF0000"/>
                </a:solidFill>
              </a:rPr>
              <a:t>Н.А.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4682995" y="670172"/>
            <a:ext cx="28508" cy="1520384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095186" y="681443"/>
            <a:ext cx="66989" cy="6005107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21" name="Text Placeholder 3"/>
          <p:cNvSpPr txBox="1">
            <a:spLocks/>
          </p:cNvSpPr>
          <p:nvPr/>
        </p:nvSpPr>
        <p:spPr>
          <a:xfrm>
            <a:off x="699471" y="3323643"/>
            <a:ext cx="1296000" cy="414000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Технологические карты уроков</a:t>
            </a:r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Text Placeholder 3"/>
          <p:cNvSpPr txBox="1">
            <a:spLocks/>
          </p:cNvSpPr>
          <p:nvPr/>
        </p:nvSpPr>
        <p:spPr>
          <a:xfrm>
            <a:off x="737644" y="2459033"/>
            <a:ext cx="1296000" cy="414000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Рабочая </a:t>
            </a: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программа /</a:t>
            </a:r>
          </a:p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Методические рекомендации</a:t>
            </a:r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804793" y="2208528"/>
            <a:ext cx="1047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783897" y="3270292"/>
            <a:ext cx="1047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755071" y="4343341"/>
            <a:ext cx="1047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26" name="Text Placeholder 3"/>
          <p:cNvSpPr txBox="1">
            <a:spLocks/>
          </p:cNvSpPr>
          <p:nvPr/>
        </p:nvSpPr>
        <p:spPr>
          <a:xfrm>
            <a:off x="737644" y="1314420"/>
            <a:ext cx="1296000" cy="414000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Учебник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 / </a:t>
            </a: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ЭФУ*</a:t>
            </a:r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99873" y="567809"/>
            <a:ext cx="6410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2D3494"/>
                </a:solidFill>
                <a:cs typeface="Calibri" panose="020F0502020204030204" pitchFamily="34" charset="0"/>
              </a:rPr>
              <a:t>7</a:t>
            </a:r>
            <a:r>
              <a:rPr lang="ru-RU" sz="1400" b="1" dirty="0">
                <a:solidFill>
                  <a:srgbClr val="2D3494"/>
                </a:solidFill>
                <a:cs typeface="Calibri" panose="020F0502020204030204" pitchFamily="34" charset="0"/>
              </a:rPr>
              <a:t> класс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1266" y="545327"/>
            <a:ext cx="6410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2D3494"/>
                </a:solidFill>
                <a:cs typeface="Calibri" panose="020F0502020204030204" pitchFamily="34" charset="0"/>
              </a:rPr>
              <a:t>8</a:t>
            </a:r>
            <a:r>
              <a:rPr lang="ru-RU" sz="1400" b="1" dirty="0">
                <a:solidFill>
                  <a:srgbClr val="2D3494"/>
                </a:solidFill>
                <a:cs typeface="Calibri" panose="020F0502020204030204" pitchFamily="34" charset="0"/>
              </a:rPr>
              <a:t> класс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98117" y="567809"/>
            <a:ext cx="6410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2D3494"/>
                </a:solidFill>
                <a:cs typeface="Calibri" panose="020F0502020204030204" pitchFamily="34" charset="0"/>
              </a:rPr>
              <a:t>9</a:t>
            </a:r>
            <a:r>
              <a:rPr lang="ru-RU" sz="1400" b="1" dirty="0">
                <a:solidFill>
                  <a:srgbClr val="2D3494"/>
                </a:solidFill>
                <a:cs typeface="Calibri" panose="020F0502020204030204" pitchFamily="34" charset="0"/>
              </a:rPr>
              <a:t> класс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755071" y="4495247"/>
            <a:ext cx="1296000" cy="414000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chemeClr val="tx1"/>
                </a:solidFill>
                <a:latin typeface="+mn-lt"/>
              </a:rPr>
              <a:t>Обучающий тренажёр</a:t>
            </a:r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15881" y="3812674"/>
            <a:ext cx="1104507" cy="349954"/>
          </a:xfrm>
          <a:prstGeom prst="roundRect">
            <a:avLst/>
          </a:prstGeom>
          <a:solidFill>
            <a:srgbClr val="FC0652"/>
          </a:solidFill>
          <a:ln w="9525">
            <a:solidFill>
              <a:srgbClr val="FC0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НОВИНКА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 </a:t>
            </a: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квартал 2021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3110AC9-F1A4-4CD9-927C-8BDCA8AD5ECC}"/>
              </a:ext>
            </a:extLst>
          </p:cNvPr>
          <p:cNvSpPr/>
          <p:nvPr/>
        </p:nvSpPr>
        <p:spPr>
          <a:xfrm>
            <a:off x="10720749" y="2509267"/>
            <a:ext cx="1519974" cy="36959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50" dirty="0" smtClean="0">
                <a:solidFill>
                  <a:schemeClr val="tx1"/>
                </a:solidFill>
              </a:rPr>
              <a:t>в </a:t>
            </a:r>
            <a:r>
              <a:rPr lang="ru-RU" sz="1050" dirty="0">
                <a:solidFill>
                  <a:schemeClr val="tx1"/>
                </a:solidFill>
              </a:rPr>
              <a:t>электронной форме </a:t>
            </a:r>
            <a:endParaRPr lang="en-US" sz="1050" dirty="0" smtClean="0">
              <a:solidFill>
                <a:schemeClr val="tx1"/>
              </a:solidFill>
            </a:endParaRPr>
          </a:p>
          <a:p>
            <a:r>
              <a:rPr lang="ru-RU" sz="1050" dirty="0" smtClean="0">
                <a:solidFill>
                  <a:schemeClr val="tx1"/>
                </a:solidFill>
              </a:rPr>
              <a:t>на </a:t>
            </a:r>
            <a:r>
              <a:rPr lang="ru-RU" sz="1050" dirty="0">
                <a:solidFill>
                  <a:schemeClr val="tx1"/>
                </a:solidFill>
              </a:rPr>
              <a:t>сайте </a:t>
            </a:r>
            <a:r>
              <a:rPr lang="en-US" sz="1050" u="sng" dirty="0" smtClean="0">
                <a:solidFill>
                  <a:srgbClr val="2D3494"/>
                </a:solidFill>
                <a:hlinkClick r:id="rId7"/>
              </a:rPr>
              <a:t>prosv.ru</a:t>
            </a:r>
            <a:endParaRPr lang="ru-RU" sz="1050" u="sng" dirty="0">
              <a:solidFill>
                <a:srgbClr val="2D3494"/>
              </a:solidFill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2FAAE45-885F-420F-8B08-B1745AFAA31A}"/>
              </a:ext>
            </a:extLst>
          </p:cNvPr>
          <p:cNvGrpSpPr/>
          <p:nvPr/>
        </p:nvGrpSpPr>
        <p:grpSpPr>
          <a:xfrm>
            <a:off x="10195645" y="2463084"/>
            <a:ext cx="413238" cy="411773"/>
            <a:chOff x="6382908" y="2872445"/>
            <a:chExt cx="413238" cy="411773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7ADC8471-57FE-47A0-AD7E-9DB16EEA2A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65702" y="2983082"/>
              <a:ext cx="235927" cy="191966"/>
            </a:xfrm>
            <a:custGeom>
              <a:avLst/>
              <a:gdLst/>
              <a:ahLst/>
              <a:cxnLst>
                <a:cxn ang="0">
                  <a:pos x="96" y="131"/>
                </a:cxn>
                <a:cxn ang="0">
                  <a:pos x="96" y="131"/>
                </a:cxn>
                <a:cxn ang="0">
                  <a:pos x="95" y="131"/>
                </a:cxn>
                <a:cxn ang="0">
                  <a:pos x="93" y="129"/>
                </a:cxn>
                <a:cxn ang="0">
                  <a:pos x="82" y="119"/>
                </a:cxn>
                <a:cxn ang="0">
                  <a:pos x="82" y="119"/>
                </a:cxn>
                <a:cxn ang="0">
                  <a:pos x="81" y="115"/>
                </a:cxn>
                <a:cxn ang="0">
                  <a:pos x="81" y="115"/>
                </a:cxn>
                <a:cxn ang="0">
                  <a:pos x="82" y="111"/>
                </a:cxn>
                <a:cxn ang="0">
                  <a:pos x="114" y="79"/>
                </a:cxn>
                <a:cxn ang="0">
                  <a:pos x="5" y="79"/>
                </a:cxn>
                <a:cxn ang="0">
                  <a:pos x="5" y="79"/>
                </a:cxn>
                <a:cxn ang="0">
                  <a:pos x="4" y="79"/>
                </a:cxn>
                <a:cxn ang="0">
                  <a:pos x="2" y="78"/>
                </a:cxn>
                <a:cxn ang="0">
                  <a:pos x="1" y="77"/>
                </a:cxn>
                <a:cxn ang="0">
                  <a:pos x="0" y="7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1" y="54"/>
                </a:cxn>
                <a:cxn ang="0">
                  <a:pos x="2" y="52"/>
                </a:cxn>
                <a:cxn ang="0">
                  <a:pos x="4" y="51"/>
                </a:cxn>
                <a:cxn ang="0">
                  <a:pos x="5" y="51"/>
                </a:cxn>
                <a:cxn ang="0">
                  <a:pos x="113" y="51"/>
                </a:cxn>
                <a:cxn ang="0">
                  <a:pos x="82" y="20"/>
                </a:cxn>
                <a:cxn ang="0">
                  <a:pos x="82" y="20"/>
                </a:cxn>
                <a:cxn ang="0">
                  <a:pos x="81" y="17"/>
                </a:cxn>
                <a:cxn ang="0">
                  <a:pos x="81" y="17"/>
                </a:cxn>
                <a:cxn ang="0">
                  <a:pos x="82" y="13"/>
                </a:cxn>
                <a:cxn ang="0">
                  <a:pos x="93" y="1"/>
                </a:cxn>
                <a:cxn ang="0">
                  <a:pos x="93" y="1"/>
                </a:cxn>
                <a:cxn ang="0">
                  <a:pos x="95" y="1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9" y="1"/>
                </a:cxn>
                <a:cxn ang="0">
                  <a:pos x="100" y="1"/>
                </a:cxn>
                <a:cxn ang="0">
                  <a:pos x="160" y="63"/>
                </a:cxn>
                <a:cxn ang="0">
                  <a:pos x="160" y="63"/>
                </a:cxn>
                <a:cxn ang="0">
                  <a:pos x="161" y="64"/>
                </a:cxn>
                <a:cxn ang="0">
                  <a:pos x="161" y="65"/>
                </a:cxn>
                <a:cxn ang="0">
                  <a:pos x="161" y="68"/>
                </a:cxn>
                <a:cxn ang="0">
                  <a:pos x="160" y="69"/>
                </a:cxn>
                <a:cxn ang="0">
                  <a:pos x="100" y="129"/>
                </a:cxn>
                <a:cxn ang="0">
                  <a:pos x="100" y="129"/>
                </a:cxn>
                <a:cxn ang="0">
                  <a:pos x="99" y="131"/>
                </a:cxn>
                <a:cxn ang="0">
                  <a:pos x="96" y="131"/>
                </a:cxn>
                <a:cxn ang="0">
                  <a:pos x="96" y="131"/>
                </a:cxn>
              </a:cxnLst>
              <a:rect l="0" t="0" r="r" b="b"/>
              <a:pathLst>
                <a:path w="161" h="131">
                  <a:moveTo>
                    <a:pt x="96" y="131"/>
                  </a:moveTo>
                  <a:lnTo>
                    <a:pt x="96" y="131"/>
                  </a:lnTo>
                  <a:lnTo>
                    <a:pt x="95" y="131"/>
                  </a:lnTo>
                  <a:lnTo>
                    <a:pt x="93" y="129"/>
                  </a:lnTo>
                  <a:lnTo>
                    <a:pt x="82" y="119"/>
                  </a:lnTo>
                  <a:lnTo>
                    <a:pt x="82" y="119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2" y="111"/>
                  </a:lnTo>
                  <a:lnTo>
                    <a:pt x="114" y="79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4" y="79"/>
                  </a:lnTo>
                  <a:lnTo>
                    <a:pt x="2" y="78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" y="54"/>
                  </a:lnTo>
                  <a:lnTo>
                    <a:pt x="2" y="52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113" y="51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2" y="13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5" y="1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60" y="63"/>
                  </a:lnTo>
                  <a:lnTo>
                    <a:pt x="160" y="63"/>
                  </a:lnTo>
                  <a:lnTo>
                    <a:pt x="161" y="64"/>
                  </a:lnTo>
                  <a:lnTo>
                    <a:pt x="161" y="65"/>
                  </a:lnTo>
                  <a:lnTo>
                    <a:pt x="161" y="68"/>
                  </a:lnTo>
                  <a:lnTo>
                    <a:pt x="160" y="69"/>
                  </a:lnTo>
                  <a:lnTo>
                    <a:pt x="100" y="129"/>
                  </a:lnTo>
                  <a:lnTo>
                    <a:pt x="100" y="129"/>
                  </a:lnTo>
                  <a:lnTo>
                    <a:pt x="99" y="131"/>
                  </a:lnTo>
                  <a:lnTo>
                    <a:pt x="96" y="131"/>
                  </a:lnTo>
                  <a:lnTo>
                    <a:pt x="96" y="131"/>
                  </a:lnTo>
                  <a:close/>
                </a:path>
              </a:pathLst>
            </a:custGeom>
            <a:solidFill>
              <a:srgbClr val="2F3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8BFBC387-E640-4870-9518-48BCA2BAFFF7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6383640" y="2871713"/>
              <a:ext cx="411773" cy="413238"/>
            </a:xfrm>
            <a:custGeom>
              <a:avLst/>
              <a:gdLst/>
              <a:ahLst/>
              <a:cxnLst>
                <a:cxn ang="0">
                  <a:pos x="125" y="282"/>
                </a:cxn>
                <a:cxn ang="0">
                  <a:pos x="85" y="272"/>
                </a:cxn>
                <a:cxn ang="0">
                  <a:pos x="51" y="250"/>
                </a:cxn>
                <a:cxn ang="0">
                  <a:pos x="23" y="221"/>
                </a:cxn>
                <a:cxn ang="0">
                  <a:pos x="5" y="183"/>
                </a:cxn>
                <a:cxn ang="0">
                  <a:pos x="0" y="141"/>
                </a:cxn>
                <a:cxn ang="0">
                  <a:pos x="2" y="113"/>
                </a:cxn>
                <a:cxn ang="0">
                  <a:pos x="16" y="75"/>
                </a:cxn>
                <a:cxn ang="0">
                  <a:pos x="41" y="41"/>
                </a:cxn>
                <a:cxn ang="0">
                  <a:pos x="73" y="17"/>
                </a:cxn>
                <a:cxn ang="0">
                  <a:pos x="111" y="3"/>
                </a:cxn>
                <a:cxn ang="0">
                  <a:pos x="140" y="0"/>
                </a:cxn>
                <a:cxn ang="0">
                  <a:pos x="181" y="7"/>
                </a:cxn>
                <a:cxn ang="0">
                  <a:pos x="219" y="25"/>
                </a:cxn>
                <a:cxn ang="0">
                  <a:pos x="249" y="52"/>
                </a:cxn>
                <a:cxn ang="0">
                  <a:pos x="270" y="86"/>
                </a:cxn>
                <a:cxn ang="0">
                  <a:pos x="280" y="127"/>
                </a:cxn>
                <a:cxn ang="0">
                  <a:pos x="280" y="157"/>
                </a:cxn>
                <a:cxn ang="0">
                  <a:pos x="270" y="196"/>
                </a:cxn>
                <a:cxn ang="0">
                  <a:pos x="249" y="231"/>
                </a:cxn>
                <a:cxn ang="0">
                  <a:pos x="219" y="259"/>
                </a:cxn>
                <a:cxn ang="0">
                  <a:pos x="181" y="276"/>
                </a:cxn>
                <a:cxn ang="0">
                  <a:pos x="140" y="282"/>
                </a:cxn>
                <a:cxn ang="0">
                  <a:pos x="140" y="21"/>
                </a:cxn>
                <a:cxn ang="0">
                  <a:pos x="105" y="26"/>
                </a:cxn>
                <a:cxn ang="0">
                  <a:pos x="73" y="41"/>
                </a:cxn>
                <a:cxn ang="0">
                  <a:pos x="47" y="64"/>
                </a:cxn>
                <a:cxn ang="0">
                  <a:pos x="29" y="95"/>
                </a:cxn>
                <a:cxn ang="0">
                  <a:pos x="20" y="130"/>
                </a:cxn>
                <a:cxn ang="0">
                  <a:pos x="20" y="154"/>
                </a:cxn>
                <a:cxn ang="0">
                  <a:pos x="29" y="189"/>
                </a:cxn>
                <a:cxn ang="0">
                  <a:pos x="47" y="218"/>
                </a:cxn>
                <a:cxn ang="0">
                  <a:pos x="73" y="242"/>
                </a:cxn>
                <a:cxn ang="0">
                  <a:pos x="105" y="258"/>
                </a:cxn>
                <a:cxn ang="0">
                  <a:pos x="140" y="263"/>
                </a:cxn>
                <a:cxn ang="0">
                  <a:pos x="165" y="260"/>
                </a:cxn>
                <a:cxn ang="0">
                  <a:pos x="198" y="247"/>
                </a:cxn>
                <a:cxn ang="0">
                  <a:pos x="225" y="227"/>
                </a:cxn>
                <a:cxn ang="0">
                  <a:pos x="247" y="199"/>
                </a:cxn>
                <a:cxn ang="0">
                  <a:pos x="258" y="166"/>
                </a:cxn>
                <a:cxn ang="0">
                  <a:pos x="261" y="141"/>
                </a:cxn>
                <a:cxn ang="0">
                  <a:pos x="256" y="105"/>
                </a:cxn>
                <a:cxn ang="0">
                  <a:pos x="240" y="75"/>
                </a:cxn>
                <a:cxn ang="0">
                  <a:pos x="217" y="48"/>
                </a:cxn>
                <a:cxn ang="0">
                  <a:pos x="187" y="30"/>
                </a:cxn>
                <a:cxn ang="0">
                  <a:pos x="152" y="21"/>
                </a:cxn>
              </a:cxnLst>
              <a:rect l="0" t="0" r="r" b="b"/>
              <a:pathLst>
                <a:path w="281" h="282">
                  <a:moveTo>
                    <a:pt x="140" y="282"/>
                  </a:moveTo>
                  <a:lnTo>
                    <a:pt x="140" y="282"/>
                  </a:lnTo>
                  <a:lnTo>
                    <a:pt x="125" y="282"/>
                  </a:lnTo>
                  <a:lnTo>
                    <a:pt x="111" y="279"/>
                  </a:lnTo>
                  <a:lnTo>
                    <a:pt x="98" y="276"/>
                  </a:lnTo>
                  <a:lnTo>
                    <a:pt x="85" y="272"/>
                  </a:lnTo>
                  <a:lnTo>
                    <a:pt x="73" y="265"/>
                  </a:lnTo>
                  <a:lnTo>
                    <a:pt x="61" y="259"/>
                  </a:lnTo>
                  <a:lnTo>
                    <a:pt x="51" y="250"/>
                  </a:lnTo>
                  <a:lnTo>
                    <a:pt x="41" y="241"/>
                  </a:lnTo>
                  <a:lnTo>
                    <a:pt x="32" y="231"/>
                  </a:lnTo>
                  <a:lnTo>
                    <a:pt x="23" y="221"/>
                  </a:lnTo>
                  <a:lnTo>
                    <a:pt x="16" y="209"/>
                  </a:lnTo>
                  <a:lnTo>
                    <a:pt x="10" y="196"/>
                  </a:lnTo>
                  <a:lnTo>
                    <a:pt x="5" y="183"/>
                  </a:lnTo>
                  <a:lnTo>
                    <a:pt x="2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27"/>
                  </a:lnTo>
                  <a:lnTo>
                    <a:pt x="2" y="113"/>
                  </a:lnTo>
                  <a:lnTo>
                    <a:pt x="5" y="100"/>
                  </a:lnTo>
                  <a:lnTo>
                    <a:pt x="10" y="86"/>
                  </a:lnTo>
                  <a:lnTo>
                    <a:pt x="16" y="75"/>
                  </a:lnTo>
                  <a:lnTo>
                    <a:pt x="23" y="63"/>
                  </a:lnTo>
                  <a:lnTo>
                    <a:pt x="32" y="52"/>
                  </a:lnTo>
                  <a:lnTo>
                    <a:pt x="41" y="41"/>
                  </a:lnTo>
                  <a:lnTo>
                    <a:pt x="51" y="32"/>
                  </a:lnTo>
                  <a:lnTo>
                    <a:pt x="61" y="25"/>
                  </a:lnTo>
                  <a:lnTo>
                    <a:pt x="73" y="17"/>
                  </a:lnTo>
                  <a:lnTo>
                    <a:pt x="85" y="12"/>
                  </a:lnTo>
                  <a:lnTo>
                    <a:pt x="98" y="7"/>
                  </a:lnTo>
                  <a:lnTo>
                    <a:pt x="111" y="3"/>
                  </a:lnTo>
                  <a:lnTo>
                    <a:pt x="125" y="2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55" y="2"/>
                  </a:lnTo>
                  <a:lnTo>
                    <a:pt x="169" y="3"/>
                  </a:lnTo>
                  <a:lnTo>
                    <a:pt x="181" y="7"/>
                  </a:lnTo>
                  <a:lnTo>
                    <a:pt x="194" y="12"/>
                  </a:lnTo>
                  <a:lnTo>
                    <a:pt x="207" y="17"/>
                  </a:lnTo>
                  <a:lnTo>
                    <a:pt x="219" y="25"/>
                  </a:lnTo>
                  <a:lnTo>
                    <a:pt x="230" y="32"/>
                  </a:lnTo>
                  <a:lnTo>
                    <a:pt x="239" y="41"/>
                  </a:lnTo>
                  <a:lnTo>
                    <a:pt x="249" y="52"/>
                  </a:lnTo>
                  <a:lnTo>
                    <a:pt x="257" y="63"/>
                  </a:lnTo>
                  <a:lnTo>
                    <a:pt x="263" y="75"/>
                  </a:lnTo>
                  <a:lnTo>
                    <a:pt x="270" y="86"/>
                  </a:lnTo>
                  <a:lnTo>
                    <a:pt x="275" y="100"/>
                  </a:lnTo>
                  <a:lnTo>
                    <a:pt x="279" y="113"/>
                  </a:lnTo>
                  <a:lnTo>
                    <a:pt x="280" y="127"/>
                  </a:lnTo>
                  <a:lnTo>
                    <a:pt x="281" y="141"/>
                  </a:lnTo>
                  <a:lnTo>
                    <a:pt x="281" y="141"/>
                  </a:lnTo>
                  <a:lnTo>
                    <a:pt x="280" y="157"/>
                  </a:lnTo>
                  <a:lnTo>
                    <a:pt x="279" y="169"/>
                  </a:lnTo>
                  <a:lnTo>
                    <a:pt x="275" y="183"/>
                  </a:lnTo>
                  <a:lnTo>
                    <a:pt x="270" y="196"/>
                  </a:lnTo>
                  <a:lnTo>
                    <a:pt x="263" y="209"/>
                  </a:lnTo>
                  <a:lnTo>
                    <a:pt x="257" y="221"/>
                  </a:lnTo>
                  <a:lnTo>
                    <a:pt x="249" y="231"/>
                  </a:lnTo>
                  <a:lnTo>
                    <a:pt x="239" y="241"/>
                  </a:lnTo>
                  <a:lnTo>
                    <a:pt x="230" y="250"/>
                  </a:lnTo>
                  <a:lnTo>
                    <a:pt x="219" y="259"/>
                  </a:lnTo>
                  <a:lnTo>
                    <a:pt x="207" y="265"/>
                  </a:lnTo>
                  <a:lnTo>
                    <a:pt x="194" y="272"/>
                  </a:lnTo>
                  <a:lnTo>
                    <a:pt x="181" y="276"/>
                  </a:lnTo>
                  <a:lnTo>
                    <a:pt x="169" y="279"/>
                  </a:lnTo>
                  <a:lnTo>
                    <a:pt x="155" y="282"/>
                  </a:lnTo>
                  <a:lnTo>
                    <a:pt x="140" y="282"/>
                  </a:lnTo>
                  <a:lnTo>
                    <a:pt x="140" y="282"/>
                  </a:lnTo>
                  <a:close/>
                  <a:moveTo>
                    <a:pt x="140" y="21"/>
                  </a:moveTo>
                  <a:lnTo>
                    <a:pt x="140" y="21"/>
                  </a:lnTo>
                  <a:lnTo>
                    <a:pt x="128" y="21"/>
                  </a:lnTo>
                  <a:lnTo>
                    <a:pt x="116" y="24"/>
                  </a:lnTo>
                  <a:lnTo>
                    <a:pt x="105" y="26"/>
                  </a:lnTo>
                  <a:lnTo>
                    <a:pt x="93" y="30"/>
                  </a:lnTo>
                  <a:lnTo>
                    <a:pt x="83" y="35"/>
                  </a:lnTo>
                  <a:lnTo>
                    <a:pt x="73" y="41"/>
                  </a:lnTo>
                  <a:lnTo>
                    <a:pt x="64" y="48"/>
                  </a:lnTo>
                  <a:lnTo>
                    <a:pt x="55" y="57"/>
                  </a:lnTo>
                  <a:lnTo>
                    <a:pt x="47" y="64"/>
                  </a:lnTo>
                  <a:lnTo>
                    <a:pt x="39" y="75"/>
                  </a:lnTo>
                  <a:lnTo>
                    <a:pt x="34" y="84"/>
                  </a:lnTo>
                  <a:lnTo>
                    <a:pt x="29" y="95"/>
                  </a:lnTo>
                  <a:lnTo>
                    <a:pt x="24" y="105"/>
                  </a:lnTo>
                  <a:lnTo>
                    <a:pt x="21" y="117"/>
                  </a:lnTo>
                  <a:lnTo>
                    <a:pt x="20" y="130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20" y="154"/>
                  </a:lnTo>
                  <a:lnTo>
                    <a:pt x="21" y="166"/>
                  </a:lnTo>
                  <a:lnTo>
                    <a:pt x="24" y="177"/>
                  </a:lnTo>
                  <a:lnTo>
                    <a:pt x="29" y="189"/>
                  </a:lnTo>
                  <a:lnTo>
                    <a:pt x="34" y="199"/>
                  </a:lnTo>
                  <a:lnTo>
                    <a:pt x="39" y="209"/>
                  </a:lnTo>
                  <a:lnTo>
                    <a:pt x="47" y="218"/>
                  </a:lnTo>
                  <a:lnTo>
                    <a:pt x="55" y="227"/>
                  </a:lnTo>
                  <a:lnTo>
                    <a:pt x="64" y="235"/>
                  </a:lnTo>
                  <a:lnTo>
                    <a:pt x="73" y="242"/>
                  </a:lnTo>
                  <a:lnTo>
                    <a:pt x="83" y="247"/>
                  </a:lnTo>
                  <a:lnTo>
                    <a:pt x="93" y="253"/>
                  </a:lnTo>
                  <a:lnTo>
                    <a:pt x="105" y="258"/>
                  </a:lnTo>
                  <a:lnTo>
                    <a:pt x="116" y="260"/>
                  </a:lnTo>
                  <a:lnTo>
                    <a:pt x="128" y="262"/>
                  </a:lnTo>
                  <a:lnTo>
                    <a:pt x="140" y="263"/>
                  </a:lnTo>
                  <a:lnTo>
                    <a:pt x="140" y="263"/>
                  </a:lnTo>
                  <a:lnTo>
                    <a:pt x="152" y="262"/>
                  </a:lnTo>
                  <a:lnTo>
                    <a:pt x="165" y="260"/>
                  </a:lnTo>
                  <a:lnTo>
                    <a:pt x="176" y="258"/>
                  </a:lnTo>
                  <a:lnTo>
                    <a:pt x="187" y="253"/>
                  </a:lnTo>
                  <a:lnTo>
                    <a:pt x="198" y="247"/>
                  </a:lnTo>
                  <a:lnTo>
                    <a:pt x="207" y="242"/>
                  </a:lnTo>
                  <a:lnTo>
                    <a:pt x="217" y="235"/>
                  </a:lnTo>
                  <a:lnTo>
                    <a:pt x="225" y="227"/>
                  </a:lnTo>
                  <a:lnTo>
                    <a:pt x="234" y="218"/>
                  </a:lnTo>
                  <a:lnTo>
                    <a:pt x="240" y="209"/>
                  </a:lnTo>
                  <a:lnTo>
                    <a:pt x="247" y="199"/>
                  </a:lnTo>
                  <a:lnTo>
                    <a:pt x="252" y="189"/>
                  </a:lnTo>
                  <a:lnTo>
                    <a:pt x="256" y="177"/>
                  </a:lnTo>
                  <a:lnTo>
                    <a:pt x="258" y="166"/>
                  </a:lnTo>
                  <a:lnTo>
                    <a:pt x="261" y="154"/>
                  </a:lnTo>
                  <a:lnTo>
                    <a:pt x="261" y="141"/>
                  </a:lnTo>
                  <a:lnTo>
                    <a:pt x="261" y="141"/>
                  </a:lnTo>
                  <a:lnTo>
                    <a:pt x="261" y="130"/>
                  </a:lnTo>
                  <a:lnTo>
                    <a:pt x="258" y="117"/>
                  </a:lnTo>
                  <a:lnTo>
                    <a:pt x="256" y="105"/>
                  </a:lnTo>
                  <a:lnTo>
                    <a:pt x="252" y="95"/>
                  </a:lnTo>
                  <a:lnTo>
                    <a:pt x="247" y="84"/>
                  </a:lnTo>
                  <a:lnTo>
                    <a:pt x="240" y="75"/>
                  </a:lnTo>
                  <a:lnTo>
                    <a:pt x="234" y="64"/>
                  </a:lnTo>
                  <a:lnTo>
                    <a:pt x="225" y="57"/>
                  </a:lnTo>
                  <a:lnTo>
                    <a:pt x="217" y="48"/>
                  </a:lnTo>
                  <a:lnTo>
                    <a:pt x="207" y="41"/>
                  </a:lnTo>
                  <a:lnTo>
                    <a:pt x="198" y="35"/>
                  </a:lnTo>
                  <a:lnTo>
                    <a:pt x="187" y="30"/>
                  </a:lnTo>
                  <a:lnTo>
                    <a:pt x="176" y="26"/>
                  </a:lnTo>
                  <a:lnTo>
                    <a:pt x="165" y="24"/>
                  </a:lnTo>
                  <a:lnTo>
                    <a:pt x="152" y="21"/>
                  </a:lnTo>
                  <a:lnTo>
                    <a:pt x="140" y="21"/>
                  </a:lnTo>
                  <a:lnTo>
                    <a:pt x="140" y="21"/>
                  </a:lnTo>
                  <a:close/>
                </a:path>
              </a:pathLst>
            </a:custGeom>
            <a:solidFill>
              <a:srgbClr val="2F3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2FAAE45-885F-420F-8B08-B1745AFAA31A}"/>
              </a:ext>
            </a:extLst>
          </p:cNvPr>
          <p:cNvGrpSpPr/>
          <p:nvPr/>
        </p:nvGrpSpPr>
        <p:grpSpPr>
          <a:xfrm>
            <a:off x="10154891" y="3618459"/>
            <a:ext cx="413238" cy="411773"/>
            <a:chOff x="6382908" y="2872445"/>
            <a:chExt cx="413238" cy="411773"/>
          </a:xfrm>
        </p:grpSpPr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7ADC8471-57FE-47A0-AD7E-9DB16EEA2A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65702" y="2983082"/>
              <a:ext cx="235927" cy="191966"/>
            </a:xfrm>
            <a:custGeom>
              <a:avLst/>
              <a:gdLst/>
              <a:ahLst/>
              <a:cxnLst>
                <a:cxn ang="0">
                  <a:pos x="96" y="131"/>
                </a:cxn>
                <a:cxn ang="0">
                  <a:pos x="96" y="131"/>
                </a:cxn>
                <a:cxn ang="0">
                  <a:pos x="95" y="131"/>
                </a:cxn>
                <a:cxn ang="0">
                  <a:pos x="93" y="129"/>
                </a:cxn>
                <a:cxn ang="0">
                  <a:pos x="82" y="119"/>
                </a:cxn>
                <a:cxn ang="0">
                  <a:pos x="82" y="119"/>
                </a:cxn>
                <a:cxn ang="0">
                  <a:pos x="81" y="115"/>
                </a:cxn>
                <a:cxn ang="0">
                  <a:pos x="81" y="115"/>
                </a:cxn>
                <a:cxn ang="0">
                  <a:pos x="82" y="111"/>
                </a:cxn>
                <a:cxn ang="0">
                  <a:pos x="114" y="79"/>
                </a:cxn>
                <a:cxn ang="0">
                  <a:pos x="5" y="79"/>
                </a:cxn>
                <a:cxn ang="0">
                  <a:pos x="5" y="79"/>
                </a:cxn>
                <a:cxn ang="0">
                  <a:pos x="4" y="79"/>
                </a:cxn>
                <a:cxn ang="0">
                  <a:pos x="2" y="78"/>
                </a:cxn>
                <a:cxn ang="0">
                  <a:pos x="1" y="77"/>
                </a:cxn>
                <a:cxn ang="0">
                  <a:pos x="0" y="7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1" y="54"/>
                </a:cxn>
                <a:cxn ang="0">
                  <a:pos x="2" y="52"/>
                </a:cxn>
                <a:cxn ang="0">
                  <a:pos x="4" y="51"/>
                </a:cxn>
                <a:cxn ang="0">
                  <a:pos x="5" y="51"/>
                </a:cxn>
                <a:cxn ang="0">
                  <a:pos x="113" y="51"/>
                </a:cxn>
                <a:cxn ang="0">
                  <a:pos x="82" y="20"/>
                </a:cxn>
                <a:cxn ang="0">
                  <a:pos x="82" y="20"/>
                </a:cxn>
                <a:cxn ang="0">
                  <a:pos x="81" y="17"/>
                </a:cxn>
                <a:cxn ang="0">
                  <a:pos x="81" y="17"/>
                </a:cxn>
                <a:cxn ang="0">
                  <a:pos x="82" y="13"/>
                </a:cxn>
                <a:cxn ang="0">
                  <a:pos x="93" y="1"/>
                </a:cxn>
                <a:cxn ang="0">
                  <a:pos x="93" y="1"/>
                </a:cxn>
                <a:cxn ang="0">
                  <a:pos x="95" y="1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9" y="1"/>
                </a:cxn>
                <a:cxn ang="0">
                  <a:pos x="100" y="1"/>
                </a:cxn>
                <a:cxn ang="0">
                  <a:pos x="160" y="63"/>
                </a:cxn>
                <a:cxn ang="0">
                  <a:pos x="160" y="63"/>
                </a:cxn>
                <a:cxn ang="0">
                  <a:pos x="161" y="64"/>
                </a:cxn>
                <a:cxn ang="0">
                  <a:pos x="161" y="65"/>
                </a:cxn>
                <a:cxn ang="0">
                  <a:pos x="161" y="68"/>
                </a:cxn>
                <a:cxn ang="0">
                  <a:pos x="160" y="69"/>
                </a:cxn>
                <a:cxn ang="0">
                  <a:pos x="100" y="129"/>
                </a:cxn>
                <a:cxn ang="0">
                  <a:pos x="100" y="129"/>
                </a:cxn>
                <a:cxn ang="0">
                  <a:pos x="99" y="131"/>
                </a:cxn>
                <a:cxn ang="0">
                  <a:pos x="96" y="131"/>
                </a:cxn>
                <a:cxn ang="0">
                  <a:pos x="96" y="131"/>
                </a:cxn>
              </a:cxnLst>
              <a:rect l="0" t="0" r="r" b="b"/>
              <a:pathLst>
                <a:path w="161" h="131">
                  <a:moveTo>
                    <a:pt x="96" y="131"/>
                  </a:moveTo>
                  <a:lnTo>
                    <a:pt x="96" y="131"/>
                  </a:lnTo>
                  <a:lnTo>
                    <a:pt x="95" y="131"/>
                  </a:lnTo>
                  <a:lnTo>
                    <a:pt x="93" y="129"/>
                  </a:lnTo>
                  <a:lnTo>
                    <a:pt x="82" y="119"/>
                  </a:lnTo>
                  <a:lnTo>
                    <a:pt x="82" y="119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2" y="111"/>
                  </a:lnTo>
                  <a:lnTo>
                    <a:pt x="114" y="79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4" y="79"/>
                  </a:lnTo>
                  <a:lnTo>
                    <a:pt x="2" y="78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" y="54"/>
                  </a:lnTo>
                  <a:lnTo>
                    <a:pt x="2" y="52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113" y="51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2" y="13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5" y="1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60" y="63"/>
                  </a:lnTo>
                  <a:lnTo>
                    <a:pt x="160" y="63"/>
                  </a:lnTo>
                  <a:lnTo>
                    <a:pt x="161" y="64"/>
                  </a:lnTo>
                  <a:lnTo>
                    <a:pt x="161" y="65"/>
                  </a:lnTo>
                  <a:lnTo>
                    <a:pt x="161" y="68"/>
                  </a:lnTo>
                  <a:lnTo>
                    <a:pt x="160" y="69"/>
                  </a:lnTo>
                  <a:lnTo>
                    <a:pt x="100" y="129"/>
                  </a:lnTo>
                  <a:lnTo>
                    <a:pt x="100" y="129"/>
                  </a:lnTo>
                  <a:lnTo>
                    <a:pt x="99" y="131"/>
                  </a:lnTo>
                  <a:lnTo>
                    <a:pt x="96" y="131"/>
                  </a:lnTo>
                  <a:lnTo>
                    <a:pt x="96" y="131"/>
                  </a:lnTo>
                  <a:close/>
                </a:path>
              </a:pathLst>
            </a:custGeom>
            <a:solidFill>
              <a:srgbClr val="2F3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BFBC387-E640-4870-9518-48BCA2BAFFF7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6383640" y="2871713"/>
              <a:ext cx="411773" cy="413238"/>
            </a:xfrm>
            <a:custGeom>
              <a:avLst/>
              <a:gdLst/>
              <a:ahLst/>
              <a:cxnLst>
                <a:cxn ang="0">
                  <a:pos x="125" y="282"/>
                </a:cxn>
                <a:cxn ang="0">
                  <a:pos x="85" y="272"/>
                </a:cxn>
                <a:cxn ang="0">
                  <a:pos x="51" y="250"/>
                </a:cxn>
                <a:cxn ang="0">
                  <a:pos x="23" y="221"/>
                </a:cxn>
                <a:cxn ang="0">
                  <a:pos x="5" y="183"/>
                </a:cxn>
                <a:cxn ang="0">
                  <a:pos x="0" y="141"/>
                </a:cxn>
                <a:cxn ang="0">
                  <a:pos x="2" y="113"/>
                </a:cxn>
                <a:cxn ang="0">
                  <a:pos x="16" y="75"/>
                </a:cxn>
                <a:cxn ang="0">
                  <a:pos x="41" y="41"/>
                </a:cxn>
                <a:cxn ang="0">
                  <a:pos x="73" y="17"/>
                </a:cxn>
                <a:cxn ang="0">
                  <a:pos x="111" y="3"/>
                </a:cxn>
                <a:cxn ang="0">
                  <a:pos x="140" y="0"/>
                </a:cxn>
                <a:cxn ang="0">
                  <a:pos x="181" y="7"/>
                </a:cxn>
                <a:cxn ang="0">
                  <a:pos x="219" y="25"/>
                </a:cxn>
                <a:cxn ang="0">
                  <a:pos x="249" y="52"/>
                </a:cxn>
                <a:cxn ang="0">
                  <a:pos x="270" y="86"/>
                </a:cxn>
                <a:cxn ang="0">
                  <a:pos x="280" y="127"/>
                </a:cxn>
                <a:cxn ang="0">
                  <a:pos x="280" y="157"/>
                </a:cxn>
                <a:cxn ang="0">
                  <a:pos x="270" y="196"/>
                </a:cxn>
                <a:cxn ang="0">
                  <a:pos x="249" y="231"/>
                </a:cxn>
                <a:cxn ang="0">
                  <a:pos x="219" y="259"/>
                </a:cxn>
                <a:cxn ang="0">
                  <a:pos x="181" y="276"/>
                </a:cxn>
                <a:cxn ang="0">
                  <a:pos x="140" y="282"/>
                </a:cxn>
                <a:cxn ang="0">
                  <a:pos x="140" y="21"/>
                </a:cxn>
                <a:cxn ang="0">
                  <a:pos x="105" y="26"/>
                </a:cxn>
                <a:cxn ang="0">
                  <a:pos x="73" y="41"/>
                </a:cxn>
                <a:cxn ang="0">
                  <a:pos x="47" y="64"/>
                </a:cxn>
                <a:cxn ang="0">
                  <a:pos x="29" y="95"/>
                </a:cxn>
                <a:cxn ang="0">
                  <a:pos x="20" y="130"/>
                </a:cxn>
                <a:cxn ang="0">
                  <a:pos x="20" y="154"/>
                </a:cxn>
                <a:cxn ang="0">
                  <a:pos x="29" y="189"/>
                </a:cxn>
                <a:cxn ang="0">
                  <a:pos x="47" y="218"/>
                </a:cxn>
                <a:cxn ang="0">
                  <a:pos x="73" y="242"/>
                </a:cxn>
                <a:cxn ang="0">
                  <a:pos x="105" y="258"/>
                </a:cxn>
                <a:cxn ang="0">
                  <a:pos x="140" y="263"/>
                </a:cxn>
                <a:cxn ang="0">
                  <a:pos x="165" y="260"/>
                </a:cxn>
                <a:cxn ang="0">
                  <a:pos x="198" y="247"/>
                </a:cxn>
                <a:cxn ang="0">
                  <a:pos x="225" y="227"/>
                </a:cxn>
                <a:cxn ang="0">
                  <a:pos x="247" y="199"/>
                </a:cxn>
                <a:cxn ang="0">
                  <a:pos x="258" y="166"/>
                </a:cxn>
                <a:cxn ang="0">
                  <a:pos x="261" y="141"/>
                </a:cxn>
                <a:cxn ang="0">
                  <a:pos x="256" y="105"/>
                </a:cxn>
                <a:cxn ang="0">
                  <a:pos x="240" y="75"/>
                </a:cxn>
                <a:cxn ang="0">
                  <a:pos x="217" y="48"/>
                </a:cxn>
                <a:cxn ang="0">
                  <a:pos x="187" y="30"/>
                </a:cxn>
                <a:cxn ang="0">
                  <a:pos x="152" y="21"/>
                </a:cxn>
              </a:cxnLst>
              <a:rect l="0" t="0" r="r" b="b"/>
              <a:pathLst>
                <a:path w="281" h="282">
                  <a:moveTo>
                    <a:pt x="140" y="282"/>
                  </a:moveTo>
                  <a:lnTo>
                    <a:pt x="140" y="282"/>
                  </a:lnTo>
                  <a:lnTo>
                    <a:pt x="125" y="282"/>
                  </a:lnTo>
                  <a:lnTo>
                    <a:pt x="111" y="279"/>
                  </a:lnTo>
                  <a:lnTo>
                    <a:pt x="98" y="276"/>
                  </a:lnTo>
                  <a:lnTo>
                    <a:pt x="85" y="272"/>
                  </a:lnTo>
                  <a:lnTo>
                    <a:pt x="73" y="265"/>
                  </a:lnTo>
                  <a:lnTo>
                    <a:pt x="61" y="259"/>
                  </a:lnTo>
                  <a:lnTo>
                    <a:pt x="51" y="250"/>
                  </a:lnTo>
                  <a:lnTo>
                    <a:pt x="41" y="241"/>
                  </a:lnTo>
                  <a:lnTo>
                    <a:pt x="32" y="231"/>
                  </a:lnTo>
                  <a:lnTo>
                    <a:pt x="23" y="221"/>
                  </a:lnTo>
                  <a:lnTo>
                    <a:pt x="16" y="209"/>
                  </a:lnTo>
                  <a:lnTo>
                    <a:pt x="10" y="196"/>
                  </a:lnTo>
                  <a:lnTo>
                    <a:pt x="5" y="183"/>
                  </a:lnTo>
                  <a:lnTo>
                    <a:pt x="2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27"/>
                  </a:lnTo>
                  <a:lnTo>
                    <a:pt x="2" y="113"/>
                  </a:lnTo>
                  <a:lnTo>
                    <a:pt x="5" y="100"/>
                  </a:lnTo>
                  <a:lnTo>
                    <a:pt x="10" y="86"/>
                  </a:lnTo>
                  <a:lnTo>
                    <a:pt x="16" y="75"/>
                  </a:lnTo>
                  <a:lnTo>
                    <a:pt x="23" y="63"/>
                  </a:lnTo>
                  <a:lnTo>
                    <a:pt x="32" y="52"/>
                  </a:lnTo>
                  <a:lnTo>
                    <a:pt x="41" y="41"/>
                  </a:lnTo>
                  <a:lnTo>
                    <a:pt x="51" y="32"/>
                  </a:lnTo>
                  <a:lnTo>
                    <a:pt x="61" y="25"/>
                  </a:lnTo>
                  <a:lnTo>
                    <a:pt x="73" y="17"/>
                  </a:lnTo>
                  <a:lnTo>
                    <a:pt x="85" y="12"/>
                  </a:lnTo>
                  <a:lnTo>
                    <a:pt x="98" y="7"/>
                  </a:lnTo>
                  <a:lnTo>
                    <a:pt x="111" y="3"/>
                  </a:lnTo>
                  <a:lnTo>
                    <a:pt x="125" y="2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55" y="2"/>
                  </a:lnTo>
                  <a:lnTo>
                    <a:pt x="169" y="3"/>
                  </a:lnTo>
                  <a:lnTo>
                    <a:pt x="181" y="7"/>
                  </a:lnTo>
                  <a:lnTo>
                    <a:pt x="194" y="12"/>
                  </a:lnTo>
                  <a:lnTo>
                    <a:pt x="207" y="17"/>
                  </a:lnTo>
                  <a:lnTo>
                    <a:pt x="219" y="25"/>
                  </a:lnTo>
                  <a:lnTo>
                    <a:pt x="230" y="32"/>
                  </a:lnTo>
                  <a:lnTo>
                    <a:pt x="239" y="41"/>
                  </a:lnTo>
                  <a:lnTo>
                    <a:pt x="249" y="52"/>
                  </a:lnTo>
                  <a:lnTo>
                    <a:pt x="257" y="63"/>
                  </a:lnTo>
                  <a:lnTo>
                    <a:pt x="263" y="75"/>
                  </a:lnTo>
                  <a:lnTo>
                    <a:pt x="270" y="86"/>
                  </a:lnTo>
                  <a:lnTo>
                    <a:pt x="275" y="100"/>
                  </a:lnTo>
                  <a:lnTo>
                    <a:pt x="279" y="113"/>
                  </a:lnTo>
                  <a:lnTo>
                    <a:pt x="280" y="127"/>
                  </a:lnTo>
                  <a:lnTo>
                    <a:pt x="281" y="141"/>
                  </a:lnTo>
                  <a:lnTo>
                    <a:pt x="281" y="141"/>
                  </a:lnTo>
                  <a:lnTo>
                    <a:pt x="280" y="157"/>
                  </a:lnTo>
                  <a:lnTo>
                    <a:pt x="279" y="169"/>
                  </a:lnTo>
                  <a:lnTo>
                    <a:pt x="275" y="183"/>
                  </a:lnTo>
                  <a:lnTo>
                    <a:pt x="270" y="196"/>
                  </a:lnTo>
                  <a:lnTo>
                    <a:pt x="263" y="209"/>
                  </a:lnTo>
                  <a:lnTo>
                    <a:pt x="257" y="221"/>
                  </a:lnTo>
                  <a:lnTo>
                    <a:pt x="249" y="231"/>
                  </a:lnTo>
                  <a:lnTo>
                    <a:pt x="239" y="241"/>
                  </a:lnTo>
                  <a:lnTo>
                    <a:pt x="230" y="250"/>
                  </a:lnTo>
                  <a:lnTo>
                    <a:pt x="219" y="259"/>
                  </a:lnTo>
                  <a:lnTo>
                    <a:pt x="207" y="265"/>
                  </a:lnTo>
                  <a:lnTo>
                    <a:pt x="194" y="272"/>
                  </a:lnTo>
                  <a:lnTo>
                    <a:pt x="181" y="276"/>
                  </a:lnTo>
                  <a:lnTo>
                    <a:pt x="169" y="279"/>
                  </a:lnTo>
                  <a:lnTo>
                    <a:pt x="155" y="282"/>
                  </a:lnTo>
                  <a:lnTo>
                    <a:pt x="140" y="282"/>
                  </a:lnTo>
                  <a:lnTo>
                    <a:pt x="140" y="282"/>
                  </a:lnTo>
                  <a:close/>
                  <a:moveTo>
                    <a:pt x="140" y="21"/>
                  </a:moveTo>
                  <a:lnTo>
                    <a:pt x="140" y="21"/>
                  </a:lnTo>
                  <a:lnTo>
                    <a:pt x="128" y="21"/>
                  </a:lnTo>
                  <a:lnTo>
                    <a:pt x="116" y="24"/>
                  </a:lnTo>
                  <a:lnTo>
                    <a:pt x="105" y="26"/>
                  </a:lnTo>
                  <a:lnTo>
                    <a:pt x="93" y="30"/>
                  </a:lnTo>
                  <a:lnTo>
                    <a:pt x="83" y="35"/>
                  </a:lnTo>
                  <a:lnTo>
                    <a:pt x="73" y="41"/>
                  </a:lnTo>
                  <a:lnTo>
                    <a:pt x="64" y="48"/>
                  </a:lnTo>
                  <a:lnTo>
                    <a:pt x="55" y="57"/>
                  </a:lnTo>
                  <a:lnTo>
                    <a:pt x="47" y="64"/>
                  </a:lnTo>
                  <a:lnTo>
                    <a:pt x="39" y="75"/>
                  </a:lnTo>
                  <a:lnTo>
                    <a:pt x="34" y="84"/>
                  </a:lnTo>
                  <a:lnTo>
                    <a:pt x="29" y="95"/>
                  </a:lnTo>
                  <a:lnTo>
                    <a:pt x="24" y="105"/>
                  </a:lnTo>
                  <a:lnTo>
                    <a:pt x="21" y="117"/>
                  </a:lnTo>
                  <a:lnTo>
                    <a:pt x="20" y="130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20" y="154"/>
                  </a:lnTo>
                  <a:lnTo>
                    <a:pt x="21" y="166"/>
                  </a:lnTo>
                  <a:lnTo>
                    <a:pt x="24" y="177"/>
                  </a:lnTo>
                  <a:lnTo>
                    <a:pt x="29" y="189"/>
                  </a:lnTo>
                  <a:lnTo>
                    <a:pt x="34" y="199"/>
                  </a:lnTo>
                  <a:lnTo>
                    <a:pt x="39" y="209"/>
                  </a:lnTo>
                  <a:lnTo>
                    <a:pt x="47" y="218"/>
                  </a:lnTo>
                  <a:lnTo>
                    <a:pt x="55" y="227"/>
                  </a:lnTo>
                  <a:lnTo>
                    <a:pt x="64" y="235"/>
                  </a:lnTo>
                  <a:lnTo>
                    <a:pt x="73" y="242"/>
                  </a:lnTo>
                  <a:lnTo>
                    <a:pt x="83" y="247"/>
                  </a:lnTo>
                  <a:lnTo>
                    <a:pt x="93" y="253"/>
                  </a:lnTo>
                  <a:lnTo>
                    <a:pt x="105" y="258"/>
                  </a:lnTo>
                  <a:lnTo>
                    <a:pt x="116" y="260"/>
                  </a:lnTo>
                  <a:lnTo>
                    <a:pt x="128" y="262"/>
                  </a:lnTo>
                  <a:lnTo>
                    <a:pt x="140" y="263"/>
                  </a:lnTo>
                  <a:lnTo>
                    <a:pt x="140" y="263"/>
                  </a:lnTo>
                  <a:lnTo>
                    <a:pt x="152" y="262"/>
                  </a:lnTo>
                  <a:lnTo>
                    <a:pt x="165" y="260"/>
                  </a:lnTo>
                  <a:lnTo>
                    <a:pt x="176" y="258"/>
                  </a:lnTo>
                  <a:lnTo>
                    <a:pt x="187" y="253"/>
                  </a:lnTo>
                  <a:lnTo>
                    <a:pt x="198" y="247"/>
                  </a:lnTo>
                  <a:lnTo>
                    <a:pt x="207" y="242"/>
                  </a:lnTo>
                  <a:lnTo>
                    <a:pt x="217" y="235"/>
                  </a:lnTo>
                  <a:lnTo>
                    <a:pt x="225" y="227"/>
                  </a:lnTo>
                  <a:lnTo>
                    <a:pt x="234" y="218"/>
                  </a:lnTo>
                  <a:lnTo>
                    <a:pt x="240" y="209"/>
                  </a:lnTo>
                  <a:lnTo>
                    <a:pt x="247" y="199"/>
                  </a:lnTo>
                  <a:lnTo>
                    <a:pt x="252" y="189"/>
                  </a:lnTo>
                  <a:lnTo>
                    <a:pt x="256" y="177"/>
                  </a:lnTo>
                  <a:lnTo>
                    <a:pt x="258" y="166"/>
                  </a:lnTo>
                  <a:lnTo>
                    <a:pt x="261" y="154"/>
                  </a:lnTo>
                  <a:lnTo>
                    <a:pt x="261" y="141"/>
                  </a:lnTo>
                  <a:lnTo>
                    <a:pt x="261" y="141"/>
                  </a:lnTo>
                  <a:lnTo>
                    <a:pt x="261" y="130"/>
                  </a:lnTo>
                  <a:lnTo>
                    <a:pt x="258" y="117"/>
                  </a:lnTo>
                  <a:lnTo>
                    <a:pt x="256" y="105"/>
                  </a:lnTo>
                  <a:lnTo>
                    <a:pt x="252" y="95"/>
                  </a:lnTo>
                  <a:lnTo>
                    <a:pt x="247" y="84"/>
                  </a:lnTo>
                  <a:lnTo>
                    <a:pt x="240" y="75"/>
                  </a:lnTo>
                  <a:lnTo>
                    <a:pt x="234" y="64"/>
                  </a:lnTo>
                  <a:lnTo>
                    <a:pt x="225" y="57"/>
                  </a:lnTo>
                  <a:lnTo>
                    <a:pt x="217" y="48"/>
                  </a:lnTo>
                  <a:lnTo>
                    <a:pt x="207" y="41"/>
                  </a:lnTo>
                  <a:lnTo>
                    <a:pt x="198" y="35"/>
                  </a:lnTo>
                  <a:lnTo>
                    <a:pt x="187" y="30"/>
                  </a:lnTo>
                  <a:lnTo>
                    <a:pt x="176" y="26"/>
                  </a:lnTo>
                  <a:lnTo>
                    <a:pt x="165" y="24"/>
                  </a:lnTo>
                  <a:lnTo>
                    <a:pt x="152" y="21"/>
                  </a:lnTo>
                  <a:lnTo>
                    <a:pt x="140" y="21"/>
                  </a:lnTo>
                  <a:lnTo>
                    <a:pt x="140" y="21"/>
                  </a:lnTo>
                  <a:close/>
                </a:path>
              </a:pathLst>
            </a:custGeom>
            <a:solidFill>
              <a:srgbClr val="2F3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3110AC9-F1A4-4CD9-927C-8BDCA8AD5ECC}"/>
              </a:ext>
            </a:extLst>
          </p:cNvPr>
          <p:cNvSpPr/>
          <p:nvPr/>
        </p:nvSpPr>
        <p:spPr>
          <a:xfrm>
            <a:off x="10639487" y="1403520"/>
            <a:ext cx="1519974" cy="36959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50" dirty="0" smtClean="0">
                <a:solidFill>
                  <a:schemeClr val="tx1"/>
                </a:solidFill>
              </a:rPr>
              <a:t>* в </a:t>
            </a:r>
            <a:r>
              <a:rPr lang="ru-RU" sz="1050" dirty="0">
                <a:solidFill>
                  <a:schemeClr val="tx1"/>
                </a:solidFill>
              </a:rPr>
              <a:t>электронной форме </a:t>
            </a:r>
            <a:endParaRPr lang="en-US" sz="1050" dirty="0" smtClean="0">
              <a:solidFill>
                <a:schemeClr val="tx1"/>
              </a:solidFill>
            </a:endParaRPr>
          </a:p>
          <a:p>
            <a:r>
              <a:rPr lang="ru-RU" sz="1050" dirty="0" smtClean="0">
                <a:solidFill>
                  <a:schemeClr val="tx1"/>
                </a:solidFill>
              </a:rPr>
              <a:t>на </a:t>
            </a:r>
            <a:r>
              <a:rPr lang="ru-RU" sz="1050" dirty="0">
                <a:solidFill>
                  <a:schemeClr val="tx1"/>
                </a:solidFill>
              </a:rPr>
              <a:t>сайте </a:t>
            </a:r>
            <a:r>
              <a:rPr lang="en-US" sz="1050" u="sng" dirty="0" smtClean="0">
                <a:solidFill>
                  <a:srgbClr val="2D3494"/>
                </a:solidFill>
                <a:hlinkClick r:id="rId8"/>
              </a:rPr>
              <a:t>media.prosv.ru</a:t>
            </a:r>
            <a:endParaRPr lang="ru-RU" sz="1050" u="sng" dirty="0">
              <a:solidFill>
                <a:srgbClr val="2D3494"/>
              </a:solidFill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2FAAE45-885F-420F-8B08-B1745AFAA31A}"/>
              </a:ext>
            </a:extLst>
          </p:cNvPr>
          <p:cNvGrpSpPr/>
          <p:nvPr/>
        </p:nvGrpSpPr>
        <p:grpSpPr>
          <a:xfrm>
            <a:off x="10172318" y="1361339"/>
            <a:ext cx="413238" cy="411773"/>
            <a:chOff x="6382908" y="2872445"/>
            <a:chExt cx="413238" cy="411773"/>
          </a:xfrm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ADC8471-57FE-47A0-AD7E-9DB16EEA2A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65702" y="2983082"/>
              <a:ext cx="235927" cy="191966"/>
            </a:xfrm>
            <a:custGeom>
              <a:avLst/>
              <a:gdLst/>
              <a:ahLst/>
              <a:cxnLst>
                <a:cxn ang="0">
                  <a:pos x="96" y="131"/>
                </a:cxn>
                <a:cxn ang="0">
                  <a:pos x="96" y="131"/>
                </a:cxn>
                <a:cxn ang="0">
                  <a:pos x="95" y="131"/>
                </a:cxn>
                <a:cxn ang="0">
                  <a:pos x="93" y="129"/>
                </a:cxn>
                <a:cxn ang="0">
                  <a:pos x="82" y="119"/>
                </a:cxn>
                <a:cxn ang="0">
                  <a:pos x="82" y="119"/>
                </a:cxn>
                <a:cxn ang="0">
                  <a:pos x="81" y="115"/>
                </a:cxn>
                <a:cxn ang="0">
                  <a:pos x="81" y="115"/>
                </a:cxn>
                <a:cxn ang="0">
                  <a:pos x="82" y="111"/>
                </a:cxn>
                <a:cxn ang="0">
                  <a:pos x="114" y="79"/>
                </a:cxn>
                <a:cxn ang="0">
                  <a:pos x="5" y="79"/>
                </a:cxn>
                <a:cxn ang="0">
                  <a:pos x="5" y="79"/>
                </a:cxn>
                <a:cxn ang="0">
                  <a:pos x="4" y="79"/>
                </a:cxn>
                <a:cxn ang="0">
                  <a:pos x="2" y="78"/>
                </a:cxn>
                <a:cxn ang="0">
                  <a:pos x="1" y="77"/>
                </a:cxn>
                <a:cxn ang="0">
                  <a:pos x="0" y="7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1" y="54"/>
                </a:cxn>
                <a:cxn ang="0">
                  <a:pos x="2" y="52"/>
                </a:cxn>
                <a:cxn ang="0">
                  <a:pos x="4" y="51"/>
                </a:cxn>
                <a:cxn ang="0">
                  <a:pos x="5" y="51"/>
                </a:cxn>
                <a:cxn ang="0">
                  <a:pos x="113" y="51"/>
                </a:cxn>
                <a:cxn ang="0">
                  <a:pos x="82" y="20"/>
                </a:cxn>
                <a:cxn ang="0">
                  <a:pos x="82" y="20"/>
                </a:cxn>
                <a:cxn ang="0">
                  <a:pos x="81" y="17"/>
                </a:cxn>
                <a:cxn ang="0">
                  <a:pos x="81" y="17"/>
                </a:cxn>
                <a:cxn ang="0">
                  <a:pos x="82" y="13"/>
                </a:cxn>
                <a:cxn ang="0">
                  <a:pos x="93" y="1"/>
                </a:cxn>
                <a:cxn ang="0">
                  <a:pos x="93" y="1"/>
                </a:cxn>
                <a:cxn ang="0">
                  <a:pos x="95" y="1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9" y="1"/>
                </a:cxn>
                <a:cxn ang="0">
                  <a:pos x="100" y="1"/>
                </a:cxn>
                <a:cxn ang="0">
                  <a:pos x="160" y="63"/>
                </a:cxn>
                <a:cxn ang="0">
                  <a:pos x="160" y="63"/>
                </a:cxn>
                <a:cxn ang="0">
                  <a:pos x="161" y="64"/>
                </a:cxn>
                <a:cxn ang="0">
                  <a:pos x="161" y="65"/>
                </a:cxn>
                <a:cxn ang="0">
                  <a:pos x="161" y="68"/>
                </a:cxn>
                <a:cxn ang="0">
                  <a:pos x="160" y="69"/>
                </a:cxn>
                <a:cxn ang="0">
                  <a:pos x="100" y="129"/>
                </a:cxn>
                <a:cxn ang="0">
                  <a:pos x="100" y="129"/>
                </a:cxn>
                <a:cxn ang="0">
                  <a:pos x="99" y="131"/>
                </a:cxn>
                <a:cxn ang="0">
                  <a:pos x="96" y="131"/>
                </a:cxn>
                <a:cxn ang="0">
                  <a:pos x="96" y="131"/>
                </a:cxn>
              </a:cxnLst>
              <a:rect l="0" t="0" r="r" b="b"/>
              <a:pathLst>
                <a:path w="161" h="131">
                  <a:moveTo>
                    <a:pt x="96" y="131"/>
                  </a:moveTo>
                  <a:lnTo>
                    <a:pt x="96" y="131"/>
                  </a:lnTo>
                  <a:lnTo>
                    <a:pt x="95" y="131"/>
                  </a:lnTo>
                  <a:lnTo>
                    <a:pt x="93" y="129"/>
                  </a:lnTo>
                  <a:lnTo>
                    <a:pt x="82" y="119"/>
                  </a:lnTo>
                  <a:lnTo>
                    <a:pt x="82" y="119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2" y="111"/>
                  </a:lnTo>
                  <a:lnTo>
                    <a:pt x="114" y="79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4" y="79"/>
                  </a:lnTo>
                  <a:lnTo>
                    <a:pt x="2" y="78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" y="54"/>
                  </a:lnTo>
                  <a:lnTo>
                    <a:pt x="2" y="52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113" y="51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2" y="13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5" y="1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60" y="63"/>
                  </a:lnTo>
                  <a:lnTo>
                    <a:pt x="160" y="63"/>
                  </a:lnTo>
                  <a:lnTo>
                    <a:pt x="161" y="64"/>
                  </a:lnTo>
                  <a:lnTo>
                    <a:pt x="161" y="65"/>
                  </a:lnTo>
                  <a:lnTo>
                    <a:pt x="161" y="68"/>
                  </a:lnTo>
                  <a:lnTo>
                    <a:pt x="160" y="69"/>
                  </a:lnTo>
                  <a:lnTo>
                    <a:pt x="100" y="129"/>
                  </a:lnTo>
                  <a:lnTo>
                    <a:pt x="100" y="129"/>
                  </a:lnTo>
                  <a:lnTo>
                    <a:pt x="99" y="131"/>
                  </a:lnTo>
                  <a:lnTo>
                    <a:pt x="96" y="131"/>
                  </a:lnTo>
                  <a:lnTo>
                    <a:pt x="96" y="131"/>
                  </a:lnTo>
                  <a:close/>
                </a:path>
              </a:pathLst>
            </a:custGeom>
            <a:solidFill>
              <a:srgbClr val="2F3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BFBC387-E640-4870-9518-48BCA2BAFFF7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6383640" y="2871713"/>
              <a:ext cx="411773" cy="413238"/>
            </a:xfrm>
            <a:custGeom>
              <a:avLst/>
              <a:gdLst/>
              <a:ahLst/>
              <a:cxnLst>
                <a:cxn ang="0">
                  <a:pos x="125" y="282"/>
                </a:cxn>
                <a:cxn ang="0">
                  <a:pos x="85" y="272"/>
                </a:cxn>
                <a:cxn ang="0">
                  <a:pos x="51" y="250"/>
                </a:cxn>
                <a:cxn ang="0">
                  <a:pos x="23" y="221"/>
                </a:cxn>
                <a:cxn ang="0">
                  <a:pos x="5" y="183"/>
                </a:cxn>
                <a:cxn ang="0">
                  <a:pos x="0" y="141"/>
                </a:cxn>
                <a:cxn ang="0">
                  <a:pos x="2" y="113"/>
                </a:cxn>
                <a:cxn ang="0">
                  <a:pos x="16" y="75"/>
                </a:cxn>
                <a:cxn ang="0">
                  <a:pos x="41" y="41"/>
                </a:cxn>
                <a:cxn ang="0">
                  <a:pos x="73" y="17"/>
                </a:cxn>
                <a:cxn ang="0">
                  <a:pos x="111" y="3"/>
                </a:cxn>
                <a:cxn ang="0">
                  <a:pos x="140" y="0"/>
                </a:cxn>
                <a:cxn ang="0">
                  <a:pos x="181" y="7"/>
                </a:cxn>
                <a:cxn ang="0">
                  <a:pos x="219" y="25"/>
                </a:cxn>
                <a:cxn ang="0">
                  <a:pos x="249" y="52"/>
                </a:cxn>
                <a:cxn ang="0">
                  <a:pos x="270" y="86"/>
                </a:cxn>
                <a:cxn ang="0">
                  <a:pos x="280" y="127"/>
                </a:cxn>
                <a:cxn ang="0">
                  <a:pos x="280" y="157"/>
                </a:cxn>
                <a:cxn ang="0">
                  <a:pos x="270" y="196"/>
                </a:cxn>
                <a:cxn ang="0">
                  <a:pos x="249" y="231"/>
                </a:cxn>
                <a:cxn ang="0">
                  <a:pos x="219" y="259"/>
                </a:cxn>
                <a:cxn ang="0">
                  <a:pos x="181" y="276"/>
                </a:cxn>
                <a:cxn ang="0">
                  <a:pos x="140" y="282"/>
                </a:cxn>
                <a:cxn ang="0">
                  <a:pos x="140" y="21"/>
                </a:cxn>
                <a:cxn ang="0">
                  <a:pos x="105" y="26"/>
                </a:cxn>
                <a:cxn ang="0">
                  <a:pos x="73" y="41"/>
                </a:cxn>
                <a:cxn ang="0">
                  <a:pos x="47" y="64"/>
                </a:cxn>
                <a:cxn ang="0">
                  <a:pos x="29" y="95"/>
                </a:cxn>
                <a:cxn ang="0">
                  <a:pos x="20" y="130"/>
                </a:cxn>
                <a:cxn ang="0">
                  <a:pos x="20" y="154"/>
                </a:cxn>
                <a:cxn ang="0">
                  <a:pos x="29" y="189"/>
                </a:cxn>
                <a:cxn ang="0">
                  <a:pos x="47" y="218"/>
                </a:cxn>
                <a:cxn ang="0">
                  <a:pos x="73" y="242"/>
                </a:cxn>
                <a:cxn ang="0">
                  <a:pos x="105" y="258"/>
                </a:cxn>
                <a:cxn ang="0">
                  <a:pos x="140" y="263"/>
                </a:cxn>
                <a:cxn ang="0">
                  <a:pos x="165" y="260"/>
                </a:cxn>
                <a:cxn ang="0">
                  <a:pos x="198" y="247"/>
                </a:cxn>
                <a:cxn ang="0">
                  <a:pos x="225" y="227"/>
                </a:cxn>
                <a:cxn ang="0">
                  <a:pos x="247" y="199"/>
                </a:cxn>
                <a:cxn ang="0">
                  <a:pos x="258" y="166"/>
                </a:cxn>
                <a:cxn ang="0">
                  <a:pos x="261" y="141"/>
                </a:cxn>
                <a:cxn ang="0">
                  <a:pos x="256" y="105"/>
                </a:cxn>
                <a:cxn ang="0">
                  <a:pos x="240" y="75"/>
                </a:cxn>
                <a:cxn ang="0">
                  <a:pos x="217" y="48"/>
                </a:cxn>
                <a:cxn ang="0">
                  <a:pos x="187" y="30"/>
                </a:cxn>
                <a:cxn ang="0">
                  <a:pos x="152" y="21"/>
                </a:cxn>
              </a:cxnLst>
              <a:rect l="0" t="0" r="r" b="b"/>
              <a:pathLst>
                <a:path w="281" h="282">
                  <a:moveTo>
                    <a:pt x="140" y="282"/>
                  </a:moveTo>
                  <a:lnTo>
                    <a:pt x="140" y="282"/>
                  </a:lnTo>
                  <a:lnTo>
                    <a:pt x="125" y="282"/>
                  </a:lnTo>
                  <a:lnTo>
                    <a:pt x="111" y="279"/>
                  </a:lnTo>
                  <a:lnTo>
                    <a:pt x="98" y="276"/>
                  </a:lnTo>
                  <a:lnTo>
                    <a:pt x="85" y="272"/>
                  </a:lnTo>
                  <a:lnTo>
                    <a:pt x="73" y="265"/>
                  </a:lnTo>
                  <a:lnTo>
                    <a:pt x="61" y="259"/>
                  </a:lnTo>
                  <a:lnTo>
                    <a:pt x="51" y="250"/>
                  </a:lnTo>
                  <a:lnTo>
                    <a:pt x="41" y="241"/>
                  </a:lnTo>
                  <a:lnTo>
                    <a:pt x="32" y="231"/>
                  </a:lnTo>
                  <a:lnTo>
                    <a:pt x="23" y="221"/>
                  </a:lnTo>
                  <a:lnTo>
                    <a:pt x="16" y="209"/>
                  </a:lnTo>
                  <a:lnTo>
                    <a:pt x="10" y="196"/>
                  </a:lnTo>
                  <a:lnTo>
                    <a:pt x="5" y="183"/>
                  </a:lnTo>
                  <a:lnTo>
                    <a:pt x="2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27"/>
                  </a:lnTo>
                  <a:lnTo>
                    <a:pt x="2" y="113"/>
                  </a:lnTo>
                  <a:lnTo>
                    <a:pt x="5" y="100"/>
                  </a:lnTo>
                  <a:lnTo>
                    <a:pt x="10" y="86"/>
                  </a:lnTo>
                  <a:lnTo>
                    <a:pt x="16" y="75"/>
                  </a:lnTo>
                  <a:lnTo>
                    <a:pt x="23" y="63"/>
                  </a:lnTo>
                  <a:lnTo>
                    <a:pt x="32" y="52"/>
                  </a:lnTo>
                  <a:lnTo>
                    <a:pt x="41" y="41"/>
                  </a:lnTo>
                  <a:lnTo>
                    <a:pt x="51" y="32"/>
                  </a:lnTo>
                  <a:lnTo>
                    <a:pt x="61" y="25"/>
                  </a:lnTo>
                  <a:lnTo>
                    <a:pt x="73" y="17"/>
                  </a:lnTo>
                  <a:lnTo>
                    <a:pt x="85" y="12"/>
                  </a:lnTo>
                  <a:lnTo>
                    <a:pt x="98" y="7"/>
                  </a:lnTo>
                  <a:lnTo>
                    <a:pt x="111" y="3"/>
                  </a:lnTo>
                  <a:lnTo>
                    <a:pt x="125" y="2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55" y="2"/>
                  </a:lnTo>
                  <a:lnTo>
                    <a:pt x="169" y="3"/>
                  </a:lnTo>
                  <a:lnTo>
                    <a:pt x="181" y="7"/>
                  </a:lnTo>
                  <a:lnTo>
                    <a:pt x="194" y="12"/>
                  </a:lnTo>
                  <a:lnTo>
                    <a:pt x="207" y="17"/>
                  </a:lnTo>
                  <a:lnTo>
                    <a:pt x="219" y="25"/>
                  </a:lnTo>
                  <a:lnTo>
                    <a:pt x="230" y="32"/>
                  </a:lnTo>
                  <a:lnTo>
                    <a:pt x="239" y="41"/>
                  </a:lnTo>
                  <a:lnTo>
                    <a:pt x="249" y="52"/>
                  </a:lnTo>
                  <a:lnTo>
                    <a:pt x="257" y="63"/>
                  </a:lnTo>
                  <a:lnTo>
                    <a:pt x="263" y="75"/>
                  </a:lnTo>
                  <a:lnTo>
                    <a:pt x="270" y="86"/>
                  </a:lnTo>
                  <a:lnTo>
                    <a:pt x="275" y="100"/>
                  </a:lnTo>
                  <a:lnTo>
                    <a:pt x="279" y="113"/>
                  </a:lnTo>
                  <a:lnTo>
                    <a:pt x="280" y="127"/>
                  </a:lnTo>
                  <a:lnTo>
                    <a:pt x="281" y="141"/>
                  </a:lnTo>
                  <a:lnTo>
                    <a:pt x="281" y="141"/>
                  </a:lnTo>
                  <a:lnTo>
                    <a:pt x="280" y="157"/>
                  </a:lnTo>
                  <a:lnTo>
                    <a:pt x="279" y="169"/>
                  </a:lnTo>
                  <a:lnTo>
                    <a:pt x="275" y="183"/>
                  </a:lnTo>
                  <a:lnTo>
                    <a:pt x="270" y="196"/>
                  </a:lnTo>
                  <a:lnTo>
                    <a:pt x="263" y="209"/>
                  </a:lnTo>
                  <a:lnTo>
                    <a:pt x="257" y="221"/>
                  </a:lnTo>
                  <a:lnTo>
                    <a:pt x="249" y="231"/>
                  </a:lnTo>
                  <a:lnTo>
                    <a:pt x="239" y="241"/>
                  </a:lnTo>
                  <a:lnTo>
                    <a:pt x="230" y="250"/>
                  </a:lnTo>
                  <a:lnTo>
                    <a:pt x="219" y="259"/>
                  </a:lnTo>
                  <a:lnTo>
                    <a:pt x="207" y="265"/>
                  </a:lnTo>
                  <a:lnTo>
                    <a:pt x="194" y="272"/>
                  </a:lnTo>
                  <a:lnTo>
                    <a:pt x="181" y="276"/>
                  </a:lnTo>
                  <a:lnTo>
                    <a:pt x="169" y="279"/>
                  </a:lnTo>
                  <a:lnTo>
                    <a:pt x="155" y="282"/>
                  </a:lnTo>
                  <a:lnTo>
                    <a:pt x="140" y="282"/>
                  </a:lnTo>
                  <a:lnTo>
                    <a:pt x="140" y="282"/>
                  </a:lnTo>
                  <a:close/>
                  <a:moveTo>
                    <a:pt x="140" y="21"/>
                  </a:moveTo>
                  <a:lnTo>
                    <a:pt x="140" y="21"/>
                  </a:lnTo>
                  <a:lnTo>
                    <a:pt x="128" y="21"/>
                  </a:lnTo>
                  <a:lnTo>
                    <a:pt x="116" y="24"/>
                  </a:lnTo>
                  <a:lnTo>
                    <a:pt x="105" y="26"/>
                  </a:lnTo>
                  <a:lnTo>
                    <a:pt x="93" y="30"/>
                  </a:lnTo>
                  <a:lnTo>
                    <a:pt x="83" y="35"/>
                  </a:lnTo>
                  <a:lnTo>
                    <a:pt x="73" y="41"/>
                  </a:lnTo>
                  <a:lnTo>
                    <a:pt x="64" y="48"/>
                  </a:lnTo>
                  <a:lnTo>
                    <a:pt x="55" y="57"/>
                  </a:lnTo>
                  <a:lnTo>
                    <a:pt x="47" y="64"/>
                  </a:lnTo>
                  <a:lnTo>
                    <a:pt x="39" y="75"/>
                  </a:lnTo>
                  <a:lnTo>
                    <a:pt x="34" y="84"/>
                  </a:lnTo>
                  <a:lnTo>
                    <a:pt x="29" y="95"/>
                  </a:lnTo>
                  <a:lnTo>
                    <a:pt x="24" y="105"/>
                  </a:lnTo>
                  <a:lnTo>
                    <a:pt x="21" y="117"/>
                  </a:lnTo>
                  <a:lnTo>
                    <a:pt x="20" y="130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20" y="154"/>
                  </a:lnTo>
                  <a:lnTo>
                    <a:pt x="21" y="166"/>
                  </a:lnTo>
                  <a:lnTo>
                    <a:pt x="24" y="177"/>
                  </a:lnTo>
                  <a:lnTo>
                    <a:pt x="29" y="189"/>
                  </a:lnTo>
                  <a:lnTo>
                    <a:pt x="34" y="199"/>
                  </a:lnTo>
                  <a:lnTo>
                    <a:pt x="39" y="209"/>
                  </a:lnTo>
                  <a:lnTo>
                    <a:pt x="47" y="218"/>
                  </a:lnTo>
                  <a:lnTo>
                    <a:pt x="55" y="227"/>
                  </a:lnTo>
                  <a:lnTo>
                    <a:pt x="64" y="235"/>
                  </a:lnTo>
                  <a:lnTo>
                    <a:pt x="73" y="242"/>
                  </a:lnTo>
                  <a:lnTo>
                    <a:pt x="83" y="247"/>
                  </a:lnTo>
                  <a:lnTo>
                    <a:pt x="93" y="253"/>
                  </a:lnTo>
                  <a:lnTo>
                    <a:pt x="105" y="258"/>
                  </a:lnTo>
                  <a:lnTo>
                    <a:pt x="116" y="260"/>
                  </a:lnTo>
                  <a:lnTo>
                    <a:pt x="128" y="262"/>
                  </a:lnTo>
                  <a:lnTo>
                    <a:pt x="140" y="263"/>
                  </a:lnTo>
                  <a:lnTo>
                    <a:pt x="140" y="263"/>
                  </a:lnTo>
                  <a:lnTo>
                    <a:pt x="152" y="262"/>
                  </a:lnTo>
                  <a:lnTo>
                    <a:pt x="165" y="260"/>
                  </a:lnTo>
                  <a:lnTo>
                    <a:pt x="176" y="258"/>
                  </a:lnTo>
                  <a:lnTo>
                    <a:pt x="187" y="253"/>
                  </a:lnTo>
                  <a:lnTo>
                    <a:pt x="198" y="247"/>
                  </a:lnTo>
                  <a:lnTo>
                    <a:pt x="207" y="242"/>
                  </a:lnTo>
                  <a:lnTo>
                    <a:pt x="217" y="235"/>
                  </a:lnTo>
                  <a:lnTo>
                    <a:pt x="225" y="227"/>
                  </a:lnTo>
                  <a:lnTo>
                    <a:pt x="234" y="218"/>
                  </a:lnTo>
                  <a:lnTo>
                    <a:pt x="240" y="209"/>
                  </a:lnTo>
                  <a:lnTo>
                    <a:pt x="247" y="199"/>
                  </a:lnTo>
                  <a:lnTo>
                    <a:pt x="252" y="189"/>
                  </a:lnTo>
                  <a:lnTo>
                    <a:pt x="256" y="177"/>
                  </a:lnTo>
                  <a:lnTo>
                    <a:pt x="258" y="166"/>
                  </a:lnTo>
                  <a:lnTo>
                    <a:pt x="261" y="154"/>
                  </a:lnTo>
                  <a:lnTo>
                    <a:pt x="261" y="141"/>
                  </a:lnTo>
                  <a:lnTo>
                    <a:pt x="261" y="141"/>
                  </a:lnTo>
                  <a:lnTo>
                    <a:pt x="261" y="130"/>
                  </a:lnTo>
                  <a:lnTo>
                    <a:pt x="258" y="117"/>
                  </a:lnTo>
                  <a:lnTo>
                    <a:pt x="256" y="105"/>
                  </a:lnTo>
                  <a:lnTo>
                    <a:pt x="252" y="95"/>
                  </a:lnTo>
                  <a:lnTo>
                    <a:pt x="247" y="84"/>
                  </a:lnTo>
                  <a:lnTo>
                    <a:pt x="240" y="75"/>
                  </a:lnTo>
                  <a:lnTo>
                    <a:pt x="234" y="64"/>
                  </a:lnTo>
                  <a:lnTo>
                    <a:pt x="225" y="57"/>
                  </a:lnTo>
                  <a:lnTo>
                    <a:pt x="217" y="48"/>
                  </a:lnTo>
                  <a:lnTo>
                    <a:pt x="207" y="41"/>
                  </a:lnTo>
                  <a:lnTo>
                    <a:pt x="198" y="35"/>
                  </a:lnTo>
                  <a:lnTo>
                    <a:pt x="187" y="30"/>
                  </a:lnTo>
                  <a:lnTo>
                    <a:pt x="176" y="26"/>
                  </a:lnTo>
                  <a:lnTo>
                    <a:pt x="165" y="24"/>
                  </a:lnTo>
                  <a:lnTo>
                    <a:pt x="152" y="21"/>
                  </a:lnTo>
                  <a:lnTo>
                    <a:pt x="140" y="21"/>
                  </a:lnTo>
                  <a:lnTo>
                    <a:pt x="140" y="21"/>
                  </a:lnTo>
                  <a:close/>
                </a:path>
              </a:pathLst>
            </a:custGeom>
            <a:solidFill>
              <a:srgbClr val="2F36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pic>
        <p:nvPicPr>
          <p:cNvPr id="22584" name="Picture 56" descr="Физика. Рабочие программы (7-9) к учебнику Громова С.В., Родиной Н.А. (Электронное издание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08" y="2265837"/>
            <a:ext cx="680051" cy="98471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Прямая соединительная линия 46"/>
          <p:cNvCxnSpPr/>
          <p:nvPr/>
        </p:nvCxnSpPr>
        <p:spPr>
          <a:xfrm flipH="1" flipV="1">
            <a:off x="4682995" y="3270292"/>
            <a:ext cx="65074" cy="3416258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7380234" y="681444"/>
            <a:ext cx="29730" cy="1527084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7380234" y="3270291"/>
            <a:ext cx="44844" cy="3416259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93110AC9-F1A4-4CD9-927C-8BDCA8AD5ECC}"/>
              </a:ext>
            </a:extLst>
          </p:cNvPr>
          <p:cNvSpPr/>
          <p:nvPr/>
        </p:nvSpPr>
        <p:spPr>
          <a:xfrm>
            <a:off x="10672027" y="3633293"/>
            <a:ext cx="1519974" cy="36959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050" dirty="0" smtClean="0">
                <a:solidFill>
                  <a:schemeClr val="tx1"/>
                </a:solidFill>
              </a:rPr>
              <a:t>в </a:t>
            </a:r>
            <a:r>
              <a:rPr lang="ru-RU" sz="1050" dirty="0">
                <a:solidFill>
                  <a:schemeClr val="tx1"/>
                </a:solidFill>
              </a:rPr>
              <a:t>электронной форме </a:t>
            </a:r>
            <a:endParaRPr lang="en-US" sz="1050" dirty="0" smtClean="0">
              <a:solidFill>
                <a:schemeClr val="tx1"/>
              </a:solidFill>
            </a:endParaRPr>
          </a:p>
          <a:p>
            <a:r>
              <a:rPr lang="ru-RU" sz="1050" dirty="0" smtClean="0">
                <a:solidFill>
                  <a:schemeClr val="tx1"/>
                </a:solidFill>
              </a:rPr>
              <a:t>на </a:t>
            </a:r>
            <a:r>
              <a:rPr lang="ru-RU" sz="1050" dirty="0">
                <a:solidFill>
                  <a:schemeClr val="tx1"/>
                </a:solidFill>
              </a:rPr>
              <a:t>сайте </a:t>
            </a:r>
            <a:r>
              <a:rPr lang="en-US" sz="1050" u="sng" dirty="0" smtClean="0">
                <a:solidFill>
                  <a:srgbClr val="2D3494"/>
                </a:solidFill>
                <a:hlinkClick r:id="rId7"/>
              </a:rPr>
              <a:t>prosv.ru</a:t>
            </a:r>
            <a:endParaRPr lang="ru-RU" sz="1050" u="sng" dirty="0">
              <a:solidFill>
                <a:srgbClr val="2D3494"/>
              </a:solidFill>
            </a:endParaRPr>
          </a:p>
        </p:txBody>
      </p:sp>
      <p:pic>
        <p:nvPicPr>
          <p:cNvPr id="22586" name="Picture 58" descr="https://catalog.prosv.ru/images/big/96f72857-777b-11e7-b054-0050569c7d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38" y="894556"/>
            <a:ext cx="944566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0" descr="https://catalog.prosv.ru/images/big/9115e9f3-7df6-11e8-80f0-0050569c7d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90" name="Picture 62" descr="https://catalog.prosv.ru/images/big/9115e9f3-7df6-11e8-80f0-0050569c7d1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19" y="4360816"/>
            <a:ext cx="705868" cy="9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2" name="Picture 64" descr="Физика. 8 класс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71" y="912528"/>
            <a:ext cx="95857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4" name="Picture 66" descr="Физика. Обучающий тренажёр. 8 класс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72" y="4385260"/>
            <a:ext cx="676740" cy="8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6" name="Picture 68" descr="Физика. 9 класс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20" y="853492"/>
            <a:ext cx="961424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01" name="Picture 73" descr="Физика. 9 класс. В 3-х ч. Ч.3 (для слабовидящих обучающихся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41" y="3326733"/>
            <a:ext cx="571195" cy="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3" descr="Физика. 9 класс. В 3-х ч. Ч.3 (для слабовидящих обучающихся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43" y="3326733"/>
            <a:ext cx="571195" cy="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3" descr="Физика. 9 класс. В 3-х ч. Ч.3 (для слабовидящих обучающихся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215" y="3301865"/>
            <a:ext cx="619574" cy="9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03" name="Picture 75" descr="https://catalog.prosv.ru/images/small/571acbe7-c8c9-11e5-9b98-0050569c7d1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12" y="2279691"/>
            <a:ext cx="666750" cy="9906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9" name="Прямая соединительная линия 68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60" y="4383753"/>
            <a:ext cx="685420" cy="894805"/>
          </a:xfrm>
          <a:prstGeom prst="rect">
            <a:avLst/>
          </a:prstGeom>
        </p:spPr>
      </p:pic>
      <p:cxnSp>
        <p:nvCxnSpPr>
          <p:cNvPr id="70" name="Прямая соединительная линия 69"/>
          <p:cNvCxnSpPr/>
          <p:nvPr/>
        </p:nvCxnSpPr>
        <p:spPr>
          <a:xfrm flipH="1">
            <a:off x="755071" y="5374971"/>
            <a:ext cx="10476000" cy="0"/>
          </a:xfrm>
          <a:prstGeom prst="line">
            <a:avLst/>
          </a:prstGeom>
          <a:solidFill>
            <a:srgbClr val="AE2C25"/>
          </a:solidFill>
          <a:ln w="9525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/>
          </a:ln>
        </p:spPr>
      </p:cxnSp>
      <p:sp>
        <p:nvSpPr>
          <p:cNvPr id="71" name="Text Placeholder 3"/>
          <p:cNvSpPr txBox="1">
            <a:spLocks/>
          </p:cNvSpPr>
          <p:nvPr/>
        </p:nvSpPr>
        <p:spPr>
          <a:xfrm>
            <a:off x="755753" y="5418547"/>
            <a:ext cx="1296000" cy="622764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tx1"/>
                </a:solidFill>
                <a:latin typeface="+mn-lt"/>
              </a:rPr>
              <a:t>Контрольно-измерительные материалы </a:t>
            </a:r>
          </a:p>
        </p:txBody>
      </p:sp>
      <p:pic>
        <p:nvPicPr>
          <p:cNvPr id="72" name="Picture 73" descr="Физика. 9 класс. В 3-х ч. Ч.3 (для слабовидящих обучающихся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46" y="5600069"/>
            <a:ext cx="571195" cy="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3" descr="Физика. 9 класс. В 3-х ч. Ч.3 (для слабовидящих обучающихся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70" y="5600068"/>
            <a:ext cx="571195" cy="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Физика. 9 класс. В 3-х ч. Ч.3 (для слабовидящих обучающихся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95" y="5599171"/>
            <a:ext cx="571195" cy="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Скругленный прямоугольник 74"/>
          <p:cNvSpPr/>
          <p:nvPr/>
        </p:nvSpPr>
        <p:spPr>
          <a:xfrm>
            <a:off x="708463" y="6091414"/>
            <a:ext cx="1104507" cy="349954"/>
          </a:xfrm>
          <a:prstGeom prst="roundRect">
            <a:avLst/>
          </a:prstGeom>
          <a:solidFill>
            <a:srgbClr val="FC0652"/>
          </a:solidFill>
          <a:ln w="9525">
            <a:solidFill>
              <a:srgbClr val="FC0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 anchorCtr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НОВИНКА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II </a:t>
            </a: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квартал 2021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010143" y="-70075"/>
            <a:ext cx="5177889" cy="688848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9412" y="1629523"/>
            <a:ext cx="3582899" cy="3026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Линия УМК Л.Э.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Генденштейна</a:t>
            </a:r>
            <a:endParaRPr lang="ru-RU" sz="14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Изучение темы через постановку  опытов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Применение активных методов обучения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: работа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графиками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Применение активных методов обучения: решение ситуационных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задач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Компоненты линии УМК авторов </a:t>
            </a:r>
            <a:r>
              <a:rPr lang="ru-RU" sz="1400" dirty="0" err="1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Генденштейн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Л.Э.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и др.</a:t>
            </a:r>
            <a:endParaRPr lang="ru-RU" sz="14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394574" y="1545718"/>
            <a:ext cx="630125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УМК </a:t>
            </a:r>
            <a:r>
              <a:rPr lang="ru-RU" sz="2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Л.Э. </a:t>
            </a:r>
            <a:r>
              <a:rPr lang="ru-RU" sz="2400" b="1" dirty="0" err="1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Генденштейна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86" name="Группа 185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0" name="Picture 4" descr="Физика. 7 класс: учебник в 2 ч. Ч. 1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5688" y="2738785"/>
            <a:ext cx="1512658" cy="211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10" descr="Физика. 8 класс: учебник в 2 ч. Ч. 1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1704" y="2738785"/>
            <a:ext cx="1431029" cy="211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14" descr="Физика. 9 класс: учебник в 2 ч. Ч. 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98029" y="2738785"/>
            <a:ext cx="1471653" cy="211768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9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>
          <a:xfrm>
            <a:off x="-3051" y="886395"/>
            <a:ext cx="12192000" cy="3235205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36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2" name="Picture 4" descr="Физика. 7 класс: учебник в 2 ч. Ч.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975" y="977011"/>
            <a:ext cx="1512658" cy="211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10" descr="Физика. 8 класс: учебник в 2 ч. Ч.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7502" y="1389392"/>
            <a:ext cx="1431029" cy="211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4" descr="Физика. 9 класс: учебник в 2 ч. Ч. 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7541" y="1763985"/>
            <a:ext cx="1471653" cy="211768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25405E-64C1-4201-BC05-5BD778325DF2}"/>
              </a:ext>
            </a:extLst>
          </p:cNvPr>
          <p:cNvSpPr txBox="1"/>
          <p:nvPr/>
        </p:nvSpPr>
        <p:spPr>
          <a:xfrm>
            <a:off x="6096243" y="4185552"/>
            <a:ext cx="237078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Состав УМК: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59958" y="47977"/>
            <a:ext cx="4388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Линия </a:t>
            </a:r>
            <a:r>
              <a:rPr lang="ru-RU" sz="2000" b="1" dirty="0" smtClean="0">
                <a:solidFill>
                  <a:srgbClr val="FF0000"/>
                </a:solidFill>
              </a:rPr>
              <a:t>УМК Л.Э. </a:t>
            </a:r>
            <a:r>
              <a:rPr lang="ru-RU" sz="2000" b="1" dirty="0" err="1" smtClean="0">
                <a:solidFill>
                  <a:srgbClr val="FF0000"/>
                </a:solidFill>
              </a:rPr>
              <a:t>Генденштейна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E1C79A-BB3D-4364-AA65-F5F458A1A033}"/>
              </a:ext>
            </a:extLst>
          </p:cNvPr>
          <p:cNvSpPr txBox="1"/>
          <p:nvPr/>
        </p:nvSpPr>
        <p:spPr>
          <a:xfrm rot="10800000" flipV="1">
            <a:off x="3329371" y="4566720"/>
            <a:ext cx="8719290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Учебник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Рабочая программа</a:t>
            </a:r>
          </a:p>
          <a:p>
            <a:pPr marL="342900" lvl="0" indent="-342900">
              <a:lnSpc>
                <a:spcPct val="85000"/>
              </a:lnSpc>
              <a:buFontTx/>
              <a:buAutoNum type="arabicPeriod"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Поурочные методические рекомендации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5000"/>
              </a:lnSpc>
              <a:buFontTx/>
              <a:buAutoNum type="arabicPeriod"/>
              <a:defRPr/>
            </a:pPr>
            <a:r>
              <a:rPr lang="ru-RU" dirty="0">
                <a:solidFill>
                  <a:srgbClr val="002060"/>
                </a:solidFill>
                <a:ea typeface="Cambria" panose="02040503050406030204" pitchFamily="18" charset="0"/>
              </a:rPr>
              <a:t>Методическое  пособие  с указаниями к решению некоторых олимпиадных задач</a:t>
            </a:r>
          </a:p>
          <a:p>
            <a:pPr marL="342900" lvl="0" indent="-342900">
              <a:lnSpc>
                <a:spcPct val="85000"/>
              </a:lnSpc>
              <a:buFontTx/>
              <a:buAutoNum type="arabicPeriod"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Сборник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лабораторных, самостоятельных и контрольных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Times New Roman" panose="02020603050405020304" pitchFamily="18" charset="0"/>
              </a:rPr>
              <a:t>работ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C4296FE0-7477-47E4-8204-C51C37D6FF18}"/>
              </a:ext>
            </a:extLst>
          </p:cNvPr>
          <p:cNvSpPr txBox="1">
            <a:spLocks/>
          </p:cNvSpPr>
          <p:nvPr/>
        </p:nvSpPr>
        <p:spPr>
          <a:xfrm>
            <a:off x="3713225" y="1683629"/>
            <a:ext cx="7942981" cy="2616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0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При изложении материала использован</a:t>
            </a:r>
            <a:r>
              <a:rPr kumimoji="0" lang="ru-RU" sz="1600" b="0" i="0" u="none" strike="noStrike" kern="10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метод ключевых ситуаций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600" kern="1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Представлены </a:t>
            </a:r>
            <a:r>
              <a:rPr lang="ru-RU" sz="1600" kern="1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задания на </a:t>
            </a:r>
            <a:r>
              <a:rPr lang="ru-RU" sz="1600" kern="1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межпредметную</a:t>
            </a:r>
            <a:r>
              <a:rPr lang="ru-RU" sz="1600" kern="1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связь</a:t>
            </a:r>
            <a:r>
              <a:rPr lang="ru-RU" sz="1600" kern="1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проектную и исследовательскую </a:t>
            </a:r>
            <a:r>
              <a:rPr lang="ru-RU" sz="1600" kern="1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деятельность</a:t>
            </a:r>
            <a:endParaRPr lang="ru-RU" sz="1600" kern="1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0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Представлены </a:t>
            </a:r>
            <a:r>
              <a:rPr kumimoji="0" lang="ru-RU" sz="1600" b="0" i="0" u="none" strike="noStrike" kern="10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все типы лабораторных </a:t>
            </a:r>
            <a:r>
              <a:rPr kumimoji="0" lang="ru-RU" sz="1600" b="0" i="0" u="none" strike="noStrike" kern="10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работ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r>
              <a:rPr lang="ru-RU" sz="1600" kern="1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Преемственность с </a:t>
            </a:r>
            <a:r>
              <a:rPr lang="ru-RU" sz="1600" kern="1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линией УМК Л.Э. </a:t>
            </a:r>
            <a:r>
              <a:rPr lang="ru-RU" sz="1600" kern="1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Генденштейна</a:t>
            </a:r>
            <a:r>
              <a:rPr lang="ru-RU" sz="1600" kern="1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в </a:t>
            </a:r>
            <a:r>
              <a:rPr lang="ru-RU" sz="1600" kern="1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средней </a:t>
            </a:r>
            <a:r>
              <a:rPr lang="ru-RU" sz="1600" kern="1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школе</a:t>
            </a:r>
            <a:endParaRPr lang="ru-RU" sz="1600" kern="1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75103" y="4092347"/>
            <a:ext cx="1653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1.1.2.5.1.2.1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1.1.2.5.1.2.2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1.1.2.5.1.2.3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7280" y="920972"/>
            <a:ext cx="7173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Современный курс по физике, ориентированный на самостоятельную экспериментальную деятельность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26172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010143" y="-70075"/>
            <a:ext cx="5177889" cy="688848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9412" y="1844967"/>
            <a:ext cx="3582899" cy="2595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Линия УМК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«Сферы»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Ёмкость без потери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содержания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Упор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на практическое применение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физики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Задачник и практикум с лабораторными работами в самом учебнике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Компоненты линии УМК «Сферы»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394574" y="1545718"/>
            <a:ext cx="630125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УМК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«СФЕРЫ»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86" name="Группа 185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4" name="Picture 6" descr="https://catalog.prosv.ru/images/big/1ad47392-7045-11e7-9411-0050569c7d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74" y="2648525"/>
            <a:ext cx="1719403" cy="23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s://catalog.prosv.ru/images/big/5a1e99a6-7044-11e7-9411-0050569c7d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37" y="2648525"/>
            <a:ext cx="1711707" cy="239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catalog.prosv.ru/images/big/075d484f-7043-11e7-9411-0050569c7d1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3" y="2648526"/>
            <a:ext cx="1799024" cy="23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-3051" y="862266"/>
            <a:ext cx="12192000" cy="2918222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38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7537" y="142679"/>
            <a:ext cx="8214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Линия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УМК «Сферы</a:t>
            </a:r>
            <a:r>
              <a:rPr lang="ru-RU" sz="2000" b="1" dirty="0">
                <a:solidFill>
                  <a:srgbClr val="FF0000"/>
                </a:solidFill>
              </a:rPr>
              <a:t>» В. В. </a:t>
            </a:r>
            <a:r>
              <a:rPr lang="ru-RU" sz="2000" b="1" dirty="0" err="1">
                <a:solidFill>
                  <a:srgbClr val="FF0000"/>
                </a:solidFill>
              </a:rPr>
              <a:t>Белага</a:t>
            </a:r>
            <a:r>
              <a:rPr lang="ru-RU" sz="2000" b="1" dirty="0">
                <a:solidFill>
                  <a:srgbClr val="FF0000"/>
                </a:solidFill>
              </a:rPr>
              <a:t>, Ю. А. </a:t>
            </a:r>
            <a:r>
              <a:rPr lang="ru-RU" sz="2000" b="1" dirty="0" err="1">
                <a:solidFill>
                  <a:srgbClr val="FF0000"/>
                </a:solidFill>
              </a:rPr>
              <a:t>Панебратцев</a:t>
            </a:r>
            <a:r>
              <a:rPr lang="ru-RU" sz="2000" b="1" dirty="0">
                <a:solidFill>
                  <a:srgbClr val="FF0000"/>
                </a:solidFill>
              </a:rPr>
              <a:t>, И. А. </a:t>
            </a:r>
            <a:r>
              <a:rPr lang="ru-RU" sz="2000" b="1" dirty="0" err="1">
                <a:solidFill>
                  <a:srgbClr val="FF0000"/>
                </a:solidFill>
              </a:rPr>
              <a:t>Ломаченков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60612" y="3793527"/>
            <a:ext cx="433153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Состав УМК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: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747281" y="4127198"/>
            <a:ext cx="7358205" cy="197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Учебник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Поурочные </a:t>
            </a:r>
            <a:r>
              <a:rPr lang="ru-RU" dirty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методические рекомендации</a:t>
            </a:r>
          </a:p>
          <a:p>
            <a:pPr marL="342900" lvl="0" indent="-342900">
              <a:lnSpc>
                <a:spcPct val="85000"/>
              </a:lnSpc>
              <a:buFontTx/>
              <a:buAutoNum type="arabicPeriod"/>
              <a:defRPr/>
            </a:pPr>
            <a:r>
              <a:rPr lang="ru-RU" dirty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Рабочие программы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Тетрадь-тренажёр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Тетрадь-экзаменатор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Тетрадь-практикум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Электронное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приложение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Конструкторы уроков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75" y="5578265"/>
            <a:ext cx="615723" cy="28783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36" y="4365768"/>
            <a:ext cx="615723" cy="28783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55" y="4674853"/>
            <a:ext cx="615723" cy="28783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458103" y="1315867"/>
            <a:ext cx="773084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Ёмкость без потери содержания: разворот учебника – параграф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Яркость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красочность оформления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Сделан упор на практическое применение физики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Задачник и практикум с лабораторными работами в самом учебнике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Open Sans Condensed" pitchFamily="34" charset="0"/>
              </a:rPr>
              <a:t>Преемственность с УМК «Сферы» 10-11 класс (базовый уровень)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46871" y="3792189"/>
            <a:ext cx="16023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1.1.2.5.1.1.1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1.1.2.5.1.1.2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1.1.2.5.1.1.3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53" y="5838011"/>
            <a:ext cx="615723" cy="287832"/>
          </a:xfrm>
          <a:prstGeom prst="rect">
            <a:avLst/>
          </a:prstGeom>
        </p:spPr>
      </p:pic>
      <p:pic>
        <p:nvPicPr>
          <p:cNvPr id="52" name="Picture 6" descr="https://catalog.prosv.ru/images/big/1ad47392-7045-11e7-9411-0050569c7d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4" y="997290"/>
            <a:ext cx="1411207" cy="19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catalog.prosv.ru/images/big/5a1e99a6-7044-11e7-9411-0050569c7d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3" y="1265945"/>
            <a:ext cx="1405121" cy="19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s://catalog.prosv.ru/images/big/075d484f-7043-11e7-9411-0050569c7d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26" y="1557486"/>
            <a:ext cx="1473282" cy="19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63225" y="952179"/>
            <a:ext cx="6149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Современный </a:t>
            </a:r>
            <a:r>
              <a:rPr lang="ru-RU" b="1" dirty="0" smtClean="0">
                <a:solidFill>
                  <a:srgbClr val="FF0000"/>
                </a:solidFill>
              </a:rPr>
              <a:t>практико-ориентированный  </a:t>
            </a:r>
            <a:r>
              <a:rPr lang="ru-RU" b="1" dirty="0">
                <a:solidFill>
                  <a:srgbClr val="FF0000"/>
                </a:solidFill>
              </a:rPr>
              <a:t>курс по физике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08" y="1218170"/>
            <a:ext cx="1257514" cy="7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010143" y="-70075"/>
            <a:ext cx="5177889" cy="688848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9412" y="1521802"/>
            <a:ext cx="3582899" cy="3241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Линия УМК Н.С.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Пурышевой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, Н.Е.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Важеевской</a:t>
            </a:r>
            <a:endParaRPr lang="ru-RU" sz="14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Структурированное представление материала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Систематизация знаний по итогам каждой темы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Подготовка к ОГЭ: решение </a:t>
            </a:r>
            <a:r>
              <a:rPr lang="ru-RU" sz="1400" dirty="0" smtClean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задач</a:t>
            </a:r>
            <a:endParaRPr lang="ru-RU" sz="1400" dirty="0">
              <a:solidFill>
                <a:srgbClr val="002060"/>
              </a:solidFill>
              <a:ea typeface="Open Sans" pitchFamily="34" charset="0"/>
              <a:cs typeface="Open Sans" pitchFamily="34" charset="0"/>
            </a:endParaRP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Компоненты линии УМК Н.С.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Пурышевой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, Н.Е. </a:t>
            </a:r>
            <a:r>
              <a:rPr lang="ru-RU" sz="1400" dirty="0" err="1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Важеевской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394574" y="1545718"/>
            <a:ext cx="630125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УМК Н.С. </a:t>
            </a:r>
            <a:r>
              <a:rPr lang="ru-RU" sz="2400" b="1" dirty="0" err="1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Пурышевой</a:t>
            </a:r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Н.Е. </a:t>
            </a:r>
            <a:r>
              <a:rPr lang="ru-RU" sz="2400" b="1" dirty="0" err="1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Важеевской</a:t>
            </a:r>
            <a:endParaRPr lang="ru-RU" sz="2400" b="1" dirty="0">
              <a:solidFill>
                <a:srgbClr val="00206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86" name="Группа 185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0" name="Picture 5" descr="D:\Опаловский\9.jp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5137" y="2631085"/>
            <a:ext cx="19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4" descr="D:\Опаловский\8.pn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9292" y="2631085"/>
            <a:ext cx="200824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3" descr="D:\Опаловский\7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023" y="2631085"/>
            <a:ext cx="19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9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34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ОГЭ 2021 физика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09" y="770017"/>
            <a:ext cx="3952067" cy="27781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949" y="1144697"/>
            <a:ext cx="4962525" cy="20288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Стрелка вправо 17"/>
          <p:cNvSpPr/>
          <p:nvPr/>
        </p:nvSpPr>
        <p:spPr>
          <a:xfrm>
            <a:off x="4590603" y="1896003"/>
            <a:ext cx="1181819" cy="526212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81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7326" y="5930139"/>
            <a:ext cx="10951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www.youtube.com/watch?v=BHmTDidNPG8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Начальник Управления организации и проведения государственной итоговой аттестации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Рособрнадзора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Игорь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Круглинский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14219" y="4002359"/>
            <a:ext cx="6417967" cy="18158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«Учащийся по своему выбору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 один предмет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по которому будет писать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контрольную работу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Не школа определяет, какой предмет будет сдавать выпускник, а непосредственно сам ученик 9 класса. Сделать это можно будет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 течение двух месяцев (до мая 2021 года)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после того, как будут изданы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нормативно-правовые акты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Ребята могут спокойно выбрать тот предмет, по которому они будут писать контрольную работу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8185837" y="3341979"/>
            <a:ext cx="776748" cy="605741"/>
          </a:xfrm>
          <a:prstGeom prst="downArrow">
            <a:avLst>
              <a:gd name="adj1" fmla="val 29747"/>
              <a:gd name="adj2" fmla="val 43507"/>
            </a:avLst>
          </a:prstGeom>
          <a:solidFill>
            <a:schemeClr val="accent2">
              <a:lumMod val="60000"/>
              <a:lumOff val="40000"/>
              <a:alpha val="61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10800000">
            <a:off x="4906296" y="4647194"/>
            <a:ext cx="659069" cy="526212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81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8952" y="3934998"/>
            <a:ext cx="4566809" cy="20313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«Контрольные работы для 9 классов будут составлены на основе экзаменационных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моделей ОГЭ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С этими моделями уже можно ознакомиться на сайте ФИПИ, они широко растиражированы в сети Интернет. То есть в основу контрольных работ будет положена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модель проведения ОГЭ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748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 animBg="1"/>
      <p:bldP spid="27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-3051" y="862266"/>
            <a:ext cx="12192000" cy="3102506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62027" y="4502487"/>
            <a:ext cx="7358205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Учебник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Рабочая программа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Методические пособия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Рабочие тетради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5" descr="D:\Опаловский\9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714" y="937762"/>
            <a:ext cx="1980000" cy="252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3" name="Picture 4" descr="D:\Опаловский\8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2325" y="1465146"/>
            <a:ext cx="1980000" cy="252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" name="Picture 3" descr="D:\Опаловский\7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644" y="2068026"/>
            <a:ext cx="1980000" cy="252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1569511" y="4530937"/>
            <a:ext cx="1718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1.1.2.5.1.8.1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1.1.2.5.1.8.2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1.1.2.5.1.8.3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01" y="5064144"/>
            <a:ext cx="462062" cy="216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72" y="4820096"/>
            <a:ext cx="462062" cy="216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214546" y="1342594"/>
            <a:ext cx="8003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Структурированное представление материала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Систематизация знаний по итогам каждой темы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Развитие методологических знаний и умений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Отработка всех видов деятельности, необходимых на ОГЭ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Система обучения решению задач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002060"/>
                </a:solidFill>
                <a:latin typeface="Calibri"/>
                <a:ea typeface="Cambria" panose="02040503050406030204" pitchFamily="18" charset="0"/>
                <a:cs typeface="Open Sans Condensed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Преемственность с УМК </a:t>
            </a:r>
            <a:r>
              <a:rPr lang="ru-RU" sz="1600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«Физика»10-11 </a:t>
            </a:r>
            <a:r>
              <a:rPr lang="ru-RU" sz="1600" dirty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класс </a:t>
            </a:r>
            <a:r>
              <a:rPr lang="ru-RU" sz="1600" dirty="0" smtClean="0">
                <a:solidFill>
                  <a:srgbClr val="002060"/>
                </a:solidFill>
                <a:ea typeface="Cambria" panose="02040503050406030204" pitchFamily="18" charset="0"/>
                <a:cs typeface="Open Sans Condensed" pitchFamily="34" charset="0"/>
              </a:rPr>
              <a:t>тех же авторов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Open Sans Condensed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23627" y="4021023"/>
            <a:ext cx="433153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Состав УМК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Open Sans Condensed" pitchFamily="34" charset="0"/>
              </a:rPr>
              <a:t>: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24175" y="182238"/>
            <a:ext cx="5312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Н.С.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Пурышевой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Н.Е.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Важеевской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8729" y="952888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Сочетание традиций и инноваций при изучении курса физики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010143" y="-70075"/>
            <a:ext cx="5177889" cy="688848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9412" y="1737245"/>
            <a:ext cx="3582899" cy="2811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Линия УМК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«Архимед»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Проблемный подход при изложении материала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Ориентация на экспериментальную деятельность учащихся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Система подготовки к ОГЭ внутри учебника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Компоненты линии УМК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«Архимед»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394574" y="1545718"/>
            <a:ext cx="630125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УМК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«Архимед»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86" name="Группа 185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4" y="2514255"/>
            <a:ext cx="1635891" cy="228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38" y="2514255"/>
            <a:ext cx="1717040" cy="228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2" y="2515474"/>
            <a:ext cx="1703847" cy="228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1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-3051" y="886395"/>
            <a:ext cx="12192000" cy="3045621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42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3059" y="192745"/>
            <a:ext cx="4498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Линия УМК </a:t>
            </a:r>
            <a:r>
              <a:rPr lang="ru-RU" sz="2000" b="1" dirty="0" smtClean="0">
                <a:solidFill>
                  <a:srgbClr val="FF0000"/>
                </a:solidFill>
              </a:rPr>
              <a:t>«Архимед</a:t>
            </a:r>
            <a:r>
              <a:rPr lang="ru-RU" sz="2000" b="1" dirty="0">
                <a:solidFill>
                  <a:srgbClr val="FF0000"/>
                </a:solidFill>
              </a:rPr>
              <a:t>» О.Ф. </a:t>
            </a:r>
            <a:r>
              <a:rPr lang="ru-RU" sz="2000" b="1" dirty="0" err="1">
                <a:solidFill>
                  <a:srgbClr val="FF0000"/>
                </a:solidFill>
              </a:rPr>
              <a:t>Кабардин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4315" y="4233165"/>
            <a:ext cx="1784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lvl="0" algn="ctr"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1.1.2.5.1.6.1</a:t>
            </a:r>
          </a:p>
          <a:p>
            <a:pPr lvl="0" algn="ctr"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1.1.2.5.1.6.2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ru-RU" dirty="0" smtClean="0">
                <a:solidFill>
                  <a:srgbClr val="00206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1.1.2.5.1.6.3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2592" y="4233165"/>
            <a:ext cx="176273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Состав УМК</a:t>
            </a:r>
            <a:r>
              <a:rPr lang="ru-RU" b="1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8801" y="4530791"/>
            <a:ext cx="4534876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Учебник</a:t>
            </a:r>
          </a:p>
          <a:p>
            <a:pPr marL="342900" lvl="0" indent="-342900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Рабочая программа</a:t>
            </a:r>
            <a:endParaRPr lang="ru-RU" dirty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342900" lvl="0" indent="-342900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Поурочные разработки</a:t>
            </a:r>
          </a:p>
          <a:p>
            <a:pPr marL="342900" lvl="0" indent="-342900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Книга для учителя</a:t>
            </a:r>
          </a:p>
          <a:p>
            <a:pPr marL="342900" lvl="0" indent="-342900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Рабочие тетради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31" y="4841070"/>
            <a:ext cx="467164" cy="218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23" y="5081902"/>
            <a:ext cx="446358" cy="20865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69" y="5290561"/>
            <a:ext cx="446358" cy="20865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757363" y="1623747"/>
            <a:ext cx="9125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При изложении материала использован </a:t>
            </a: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проблемный подход</a:t>
            </a:r>
            <a:endParaRPr lang="ru-RU" dirty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Учебный материал ориентирован на </a:t>
            </a: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экспериментальную </a:t>
            </a: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деятельность учащихся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Система подготовки к ОГЭ находится в учебнике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Преемственность с УМК под ред. А.А. </a:t>
            </a:r>
            <a:r>
              <a:rPr lang="ru-RU" dirty="0" err="1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Пинского</a:t>
            </a: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 в 10-11 классах (углубленный уровень)</a:t>
            </a:r>
            <a:endParaRPr lang="ru-RU" dirty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1" y="1007406"/>
            <a:ext cx="1380246" cy="19308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0" y="1452551"/>
            <a:ext cx="1478104" cy="1929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1" y="1917183"/>
            <a:ext cx="1437582" cy="1929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3255" y="903524"/>
            <a:ext cx="8949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Традиционный подход в преподавании физики для </a:t>
            </a:r>
            <a:r>
              <a:rPr lang="ru-RU" b="1" dirty="0" err="1" smtClean="0">
                <a:solidFill>
                  <a:srgbClr val="FF0000"/>
                </a:solidFill>
              </a:rPr>
              <a:t>предпрофильных</a:t>
            </a:r>
            <a:r>
              <a:rPr lang="ru-RU" b="1" dirty="0" smtClean="0">
                <a:solidFill>
                  <a:srgbClr val="FF0000"/>
                </a:solidFill>
              </a:rPr>
              <a:t> классов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010143" y="-70075"/>
            <a:ext cx="5177889" cy="6888480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9412" y="2163002"/>
            <a:ext cx="3582899" cy="1959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Содержание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Линия УМК А.В. Грачева и др.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Система обучения решению задач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Систематизация физических знаний</a:t>
            </a:r>
          </a:p>
          <a:p>
            <a:pPr marL="285750" lvl="0" indent="-285750">
              <a:spcBef>
                <a:spcPts val="1600"/>
              </a:spcBef>
              <a:buBlip>
                <a:blip r:embed="rId7"/>
              </a:buBlip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Компоненты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itchFamily="34" charset="0"/>
                <a:cs typeface="Open Sans" pitchFamily="34" charset="0"/>
              </a:rPr>
              <a:t>линии </a:t>
            </a:r>
            <a:r>
              <a:rPr lang="ru-RU" sz="1400" dirty="0">
                <a:solidFill>
                  <a:srgbClr val="002060"/>
                </a:solidFill>
                <a:ea typeface="Open Sans" pitchFamily="34" charset="0"/>
                <a:cs typeface="Open Sans" pitchFamily="34" charset="0"/>
              </a:rPr>
              <a:t>УМК А.В. Грачева и др.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1375669" y="-4589"/>
            <a:ext cx="813280" cy="6790912"/>
            <a:chOff x="8531752" y="-3442"/>
            <a:chExt cx="609960" cy="5093184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8531752" y="1693368"/>
              <a:ext cx="609272" cy="566063"/>
            </a:xfrm>
            <a:prstGeom prst="rect">
              <a:avLst/>
            </a:prstGeom>
            <a:solidFill>
              <a:srgbClr val="40D4E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8531752" y="3957617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8532440" y="3391554"/>
              <a:ext cx="609272" cy="566063"/>
            </a:xfrm>
            <a:prstGeom prst="rect">
              <a:avLst/>
            </a:prstGeom>
            <a:solidFill>
              <a:srgbClr val="547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8531753" y="-3442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8532440" y="2259429"/>
              <a:ext cx="609272" cy="566063"/>
            </a:xfrm>
            <a:prstGeom prst="rect">
              <a:avLst/>
            </a:prstGeom>
            <a:solidFill>
              <a:srgbClr val="40A7E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8532440" y="4523679"/>
              <a:ext cx="609272" cy="566063"/>
            </a:xfrm>
            <a:prstGeom prst="rect">
              <a:avLst/>
            </a:prstGeom>
            <a:solidFill>
              <a:srgbClr val="F5B1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8531753" y="1127076"/>
              <a:ext cx="609272" cy="566063"/>
            </a:xfrm>
            <a:prstGeom prst="rect">
              <a:avLst/>
            </a:prstGeom>
            <a:solidFill>
              <a:srgbClr val="43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8532440" y="2825491"/>
              <a:ext cx="609272" cy="566063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8531753" y="561014"/>
              <a:ext cx="609272" cy="566063"/>
            </a:xfrm>
            <a:prstGeom prst="rect">
              <a:avLst/>
            </a:prstGeom>
            <a:solidFill>
              <a:srgbClr val="9ED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8700607" y="1885691"/>
              <a:ext cx="271564" cy="203921"/>
            </a:xfrm>
            <a:custGeom>
              <a:avLst/>
              <a:gdLst>
                <a:gd name="T0" fmla="*/ 787 w 859"/>
                <a:gd name="T1" fmla="*/ 107 h 644"/>
                <a:gd name="T2" fmla="*/ 787 w 859"/>
                <a:gd name="T3" fmla="*/ 573 h 644"/>
                <a:gd name="T4" fmla="*/ 537 w 859"/>
                <a:gd name="T5" fmla="*/ 573 h 644"/>
                <a:gd name="T6" fmla="*/ 465 w 859"/>
                <a:gd name="T7" fmla="*/ 644 h 644"/>
                <a:gd name="T8" fmla="*/ 859 w 859"/>
                <a:gd name="T9" fmla="*/ 644 h 644"/>
                <a:gd name="T10" fmla="*/ 859 w 859"/>
                <a:gd name="T11" fmla="*/ 107 h 644"/>
                <a:gd name="T12" fmla="*/ 787 w 859"/>
                <a:gd name="T13" fmla="*/ 107 h 644"/>
                <a:gd name="T14" fmla="*/ 476 w 859"/>
                <a:gd name="T15" fmla="*/ 476 h 644"/>
                <a:gd name="T16" fmla="*/ 383 w 859"/>
                <a:gd name="T17" fmla="*/ 476 h 644"/>
                <a:gd name="T18" fmla="*/ 373 w 859"/>
                <a:gd name="T19" fmla="*/ 465 h 644"/>
                <a:gd name="T20" fmla="*/ 179 w 859"/>
                <a:gd name="T21" fmla="*/ 465 h 644"/>
                <a:gd name="T22" fmla="*/ 179 w 859"/>
                <a:gd name="T23" fmla="*/ 71 h 644"/>
                <a:gd name="T24" fmla="*/ 344 w 859"/>
                <a:gd name="T25" fmla="*/ 71 h 644"/>
                <a:gd name="T26" fmla="*/ 393 w 859"/>
                <a:gd name="T27" fmla="*/ 96 h 644"/>
                <a:gd name="T28" fmla="*/ 393 w 859"/>
                <a:gd name="T29" fmla="*/ 358 h 644"/>
                <a:gd name="T30" fmla="*/ 465 w 859"/>
                <a:gd name="T31" fmla="*/ 358 h 644"/>
                <a:gd name="T32" fmla="*/ 465 w 859"/>
                <a:gd name="T33" fmla="*/ 96 h 644"/>
                <a:gd name="T34" fmla="*/ 515 w 859"/>
                <a:gd name="T35" fmla="*/ 71 h 644"/>
                <a:gd name="T36" fmla="*/ 680 w 859"/>
                <a:gd name="T37" fmla="*/ 71 h 644"/>
                <a:gd name="T38" fmla="*/ 680 w 859"/>
                <a:gd name="T39" fmla="*/ 465 h 644"/>
                <a:gd name="T40" fmla="*/ 486 w 859"/>
                <a:gd name="T41" fmla="*/ 465 h 644"/>
                <a:gd name="T42" fmla="*/ 476 w 859"/>
                <a:gd name="T43" fmla="*/ 476 h 644"/>
                <a:gd name="T44" fmla="*/ 752 w 859"/>
                <a:gd name="T45" fmla="*/ 537 h 644"/>
                <a:gd name="T46" fmla="*/ 752 w 859"/>
                <a:gd name="T47" fmla="*/ 0 h 644"/>
                <a:gd name="T48" fmla="*/ 486 w 859"/>
                <a:gd name="T49" fmla="*/ 0 h 644"/>
                <a:gd name="T50" fmla="*/ 476 w 859"/>
                <a:gd name="T51" fmla="*/ 10 h 644"/>
                <a:gd name="T52" fmla="*/ 383 w 859"/>
                <a:gd name="T53" fmla="*/ 10 h 644"/>
                <a:gd name="T54" fmla="*/ 373 w 859"/>
                <a:gd name="T55" fmla="*/ 0 h 644"/>
                <a:gd name="T56" fmla="*/ 107 w 859"/>
                <a:gd name="T57" fmla="*/ 0 h 644"/>
                <a:gd name="T58" fmla="*/ 107 w 859"/>
                <a:gd name="T59" fmla="*/ 537 h 644"/>
                <a:gd name="T60" fmla="*/ 344 w 859"/>
                <a:gd name="T61" fmla="*/ 537 h 644"/>
                <a:gd name="T62" fmla="*/ 429 w 859"/>
                <a:gd name="T63" fmla="*/ 566 h 644"/>
                <a:gd name="T64" fmla="*/ 515 w 859"/>
                <a:gd name="T65" fmla="*/ 537 h 644"/>
                <a:gd name="T66" fmla="*/ 752 w 859"/>
                <a:gd name="T67" fmla="*/ 537 h 644"/>
                <a:gd name="T68" fmla="*/ 71 w 859"/>
                <a:gd name="T69" fmla="*/ 573 h 644"/>
                <a:gd name="T70" fmla="*/ 71 w 859"/>
                <a:gd name="T71" fmla="*/ 107 h 644"/>
                <a:gd name="T72" fmla="*/ 0 w 859"/>
                <a:gd name="T73" fmla="*/ 107 h 644"/>
                <a:gd name="T74" fmla="*/ 0 w 859"/>
                <a:gd name="T75" fmla="*/ 644 h 644"/>
                <a:gd name="T76" fmla="*/ 394 w 859"/>
                <a:gd name="T77" fmla="*/ 644 h 644"/>
                <a:gd name="T78" fmla="*/ 322 w 859"/>
                <a:gd name="T79" fmla="*/ 573 h 644"/>
                <a:gd name="T80" fmla="*/ 71 w 859"/>
                <a:gd name="T81" fmla="*/ 573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9" h="644">
                  <a:moveTo>
                    <a:pt x="787" y="107"/>
                  </a:moveTo>
                  <a:lnTo>
                    <a:pt x="787" y="573"/>
                  </a:lnTo>
                  <a:lnTo>
                    <a:pt x="537" y="573"/>
                  </a:lnTo>
                  <a:lnTo>
                    <a:pt x="465" y="644"/>
                  </a:lnTo>
                  <a:lnTo>
                    <a:pt x="859" y="644"/>
                  </a:lnTo>
                  <a:lnTo>
                    <a:pt x="859" y="107"/>
                  </a:lnTo>
                  <a:lnTo>
                    <a:pt x="787" y="107"/>
                  </a:lnTo>
                  <a:close/>
                  <a:moveTo>
                    <a:pt x="476" y="476"/>
                  </a:moveTo>
                  <a:cubicBezTo>
                    <a:pt x="450" y="501"/>
                    <a:pt x="409" y="501"/>
                    <a:pt x="383" y="476"/>
                  </a:cubicBezTo>
                  <a:lnTo>
                    <a:pt x="373" y="465"/>
                  </a:lnTo>
                  <a:lnTo>
                    <a:pt x="179" y="465"/>
                  </a:lnTo>
                  <a:lnTo>
                    <a:pt x="179" y="71"/>
                  </a:lnTo>
                  <a:lnTo>
                    <a:pt x="344" y="71"/>
                  </a:lnTo>
                  <a:cubicBezTo>
                    <a:pt x="359" y="71"/>
                    <a:pt x="393" y="91"/>
                    <a:pt x="393" y="96"/>
                  </a:cubicBezTo>
                  <a:lnTo>
                    <a:pt x="393" y="358"/>
                  </a:lnTo>
                  <a:lnTo>
                    <a:pt x="465" y="358"/>
                  </a:lnTo>
                  <a:lnTo>
                    <a:pt x="465" y="96"/>
                  </a:lnTo>
                  <a:cubicBezTo>
                    <a:pt x="465" y="91"/>
                    <a:pt x="500" y="71"/>
                    <a:pt x="515" y="71"/>
                  </a:cubicBezTo>
                  <a:lnTo>
                    <a:pt x="680" y="71"/>
                  </a:lnTo>
                  <a:lnTo>
                    <a:pt x="680" y="465"/>
                  </a:lnTo>
                  <a:lnTo>
                    <a:pt x="486" y="465"/>
                  </a:lnTo>
                  <a:lnTo>
                    <a:pt x="476" y="476"/>
                  </a:lnTo>
                  <a:close/>
                  <a:moveTo>
                    <a:pt x="752" y="537"/>
                  </a:moveTo>
                  <a:lnTo>
                    <a:pt x="752" y="0"/>
                  </a:lnTo>
                  <a:lnTo>
                    <a:pt x="486" y="0"/>
                  </a:lnTo>
                  <a:lnTo>
                    <a:pt x="476" y="10"/>
                  </a:lnTo>
                  <a:cubicBezTo>
                    <a:pt x="450" y="36"/>
                    <a:pt x="409" y="36"/>
                    <a:pt x="383" y="10"/>
                  </a:cubicBezTo>
                  <a:lnTo>
                    <a:pt x="373" y="0"/>
                  </a:lnTo>
                  <a:lnTo>
                    <a:pt x="107" y="0"/>
                  </a:lnTo>
                  <a:lnTo>
                    <a:pt x="107" y="537"/>
                  </a:lnTo>
                  <a:lnTo>
                    <a:pt x="344" y="537"/>
                  </a:lnTo>
                  <a:cubicBezTo>
                    <a:pt x="369" y="573"/>
                    <a:pt x="399" y="566"/>
                    <a:pt x="429" y="566"/>
                  </a:cubicBezTo>
                  <a:cubicBezTo>
                    <a:pt x="460" y="566"/>
                    <a:pt x="490" y="573"/>
                    <a:pt x="515" y="537"/>
                  </a:cubicBezTo>
                  <a:lnTo>
                    <a:pt x="752" y="537"/>
                  </a:lnTo>
                  <a:close/>
                  <a:moveTo>
                    <a:pt x="71" y="573"/>
                  </a:moveTo>
                  <a:lnTo>
                    <a:pt x="71" y="107"/>
                  </a:lnTo>
                  <a:lnTo>
                    <a:pt x="0" y="107"/>
                  </a:lnTo>
                  <a:lnTo>
                    <a:pt x="0" y="644"/>
                  </a:lnTo>
                  <a:lnTo>
                    <a:pt x="394" y="644"/>
                  </a:lnTo>
                  <a:lnTo>
                    <a:pt x="322" y="573"/>
                  </a:lnTo>
                  <a:lnTo>
                    <a:pt x="7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40"/>
            <p:cNvSpPr>
              <a:spLocks noEditPoints="1"/>
            </p:cNvSpPr>
            <p:nvPr/>
          </p:nvSpPr>
          <p:spPr bwMode="auto">
            <a:xfrm>
              <a:off x="8701296" y="1308377"/>
              <a:ext cx="270186" cy="225965"/>
            </a:xfrm>
            <a:custGeom>
              <a:avLst/>
              <a:gdLst>
                <a:gd name="T0" fmla="*/ 716 w 859"/>
                <a:gd name="T1" fmla="*/ 0 h 716"/>
                <a:gd name="T2" fmla="*/ 143 w 859"/>
                <a:gd name="T3" fmla="*/ 0 h 716"/>
                <a:gd name="T4" fmla="*/ 0 w 859"/>
                <a:gd name="T5" fmla="*/ 143 h 716"/>
                <a:gd name="T6" fmla="*/ 143 w 859"/>
                <a:gd name="T7" fmla="*/ 286 h 716"/>
                <a:gd name="T8" fmla="*/ 286 w 859"/>
                <a:gd name="T9" fmla="*/ 143 h 716"/>
                <a:gd name="T10" fmla="*/ 215 w 859"/>
                <a:gd name="T11" fmla="*/ 143 h 716"/>
                <a:gd name="T12" fmla="*/ 143 w 859"/>
                <a:gd name="T13" fmla="*/ 215 h 716"/>
                <a:gd name="T14" fmla="*/ 72 w 859"/>
                <a:gd name="T15" fmla="*/ 143 h 716"/>
                <a:gd name="T16" fmla="*/ 143 w 859"/>
                <a:gd name="T17" fmla="*/ 72 h 716"/>
                <a:gd name="T18" fmla="*/ 716 w 859"/>
                <a:gd name="T19" fmla="*/ 72 h 716"/>
                <a:gd name="T20" fmla="*/ 788 w 859"/>
                <a:gd name="T21" fmla="*/ 143 h 716"/>
                <a:gd name="T22" fmla="*/ 716 w 859"/>
                <a:gd name="T23" fmla="*/ 215 h 716"/>
                <a:gd name="T24" fmla="*/ 645 w 859"/>
                <a:gd name="T25" fmla="*/ 143 h 716"/>
                <a:gd name="T26" fmla="*/ 573 w 859"/>
                <a:gd name="T27" fmla="*/ 143 h 716"/>
                <a:gd name="T28" fmla="*/ 716 w 859"/>
                <a:gd name="T29" fmla="*/ 286 h 716"/>
                <a:gd name="T30" fmla="*/ 859 w 859"/>
                <a:gd name="T31" fmla="*/ 143 h 716"/>
                <a:gd name="T32" fmla="*/ 716 w 859"/>
                <a:gd name="T33" fmla="*/ 0 h 716"/>
                <a:gd name="T34" fmla="*/ 394 w 859"/>
                <a:gd name="T35" fmla="*/ 143 h 716"/>
                <a:gd name="T36" fmla="*/ 394 w 859"/>
                <a:gd name="T37" fmla="*/ 573 h 716"/>
                <a:gd name="T38" fmla="*/ 465 w 859"/>
                <a:gd name="T39" fmla="*/ 573 h 716"/>
                <a:gd name="T40" fmla="*/ 465 w 859"/>
                <a:gd name="T41" fmla="*/ 143 h 716"/>
                <a:gd name="T42" fmla="*/ 394 w 859"/>
                <a:gd name="T43" fmla="*/ 143 h 716"/>
                <a:gd name="T44" fmla="*/ 537 w 859"/>
                <a:gd name="T45" fmla="*/ 262 h 716"/>
                <a:gd name="T46" fmla="*/ 537 w 859"/>
                <a:gd name="T47" fmla="*/ 573 h 716"/>
                <a:gd name="T48" fmla="*/ 609 w 859"/>
                <a:gd name="T49" fmla="*/ 573 h 716"/>
                <a:gd name="T50" fmla="*/ 609 w 859"/>
                <a:gd name="T51" fmla="*/ 329 h 716"/>
                <a:gd name="T52" fmla="*/ 537 w 859"/>
                <a:gd name="T53" fmla="*/ 262 h 716"/>
                <a:gd name="T54" fmla="*/ 250 w 859"/>
                <a:gd name="T55" fmla="*/ 329 h 716"/>
                <a:gd name="T56" fmla="*/ 250 w 859"/>
                <a:gd name="T57" fmla="*/ 573 h 716"/>
                <a:gd name="T58" fmla="*/ 322 w 859"/>
                <a:gd name="T59" fmla="*/ 573 h 716"/>
                <a:gd name="T60" fmla="*/ 322 w 859"/>
                <a:gd name="T61" fmla="*/ 262 h 716"/>
                <a:gd name="T62" fmla="*/ 250 w 859"/>
                <a:gd name="T63" fmla="*/ 329 h 716"/>
                <a:gd name="T64" fmla="*/ 143 w 859"/>
                <a:gd name="T65" fmla="*/ 716 h 716"/>
                <a:gd name="T66" fmla="*/ 716 w 859"/>
                <a:gd name="T67" fmla="*/ 716 h 716"/>
                <a:gd name="T68" fmla="*/ 716 w 859"/>
                <a:gd name="T69" fmla="*/ 645 h 716"/>
                <a:gd name="T70" fmla="*/ 143 w 859"/>
                <a:gd name="T71" fmla="*/ 645 h 716"/>
                <a:gd name="T72" fmla="*/ 143 w 859"/>
                <a:gd name="T73" fmla="*/ 71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716">
                  <a:moveTo>
                    <a:pt x="716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2" y="286"/>
                    <a:pt x="286" y="215"/>
                    <a:pt x="286" y="143"/>
                  </a:cubicBezTo>
                  <a:lnTo>
                    <a:pt x="215" y="143"/>
                  </a:lnTo>
                  <a:cubicBezTo>
                    <a:pt x="215" y="179"/>
                    <a:pt x="183" y="215"/>
                    <a:pt x="143" y="215"/>
                  </a:cubicBezTo>
                  <a:cubicBezTo>
                    <a:pt x="104" y="215"/>
                    <a:pt x="72" y="183"/>
                    <a:pt x="72" y="143"/>
                  </a:cubicBezTo>
                  <a:cubicBezTo>
                    <a:pt x="72" y="104"/>
                    <a:pt x="104" y="72"/>
                    <a:pt x="143" y="72"/>
                  </a:cubicBezTo>
                  <a:lnTo>
                    <a:pt x="716" y="72"/>
                  </a:lnTo>
                  <a:cubicBezTo>
                    <a:pt x="756" y="72"/>
                    <a:pt x="788" y="104"/>
                    <a:pt x="788" y="143"/>
                  </a:cubicBezTo>
                  <a:cubicBezTo>
                    <a:pt x="788" y="183"/>
                    <a:pt x="756" y="215"/>
                    <a:pt x="716" y="215"/>
                  </a:cubicBezTo>
                  <a:cubicBezTo>
                    <a:pt x="677" y="215"/>
                    <a:pt x="645" y="179"/>
                    <a:pt x="645" y="143"/>
                  </a:cubicBezTo>
                  <a:lnTo>
                    <a:pt x="573" y="143"/>
                  </a:lnTo>
                  <a:cubicBezTo>
                    <a:pt x="573" y="215"/>
                    <a:pt x="637" y="286"/>
                    <a:pt x="716" y="286"/>
                  </a:cubicBezTo>
                  <a:cubicBezTo>
                    <a:pt x="795" y="286"/>
                    <a:pt x="859" y="222"/>
                    <a:pt x="859" y="143"/>
                  </a:cubicBezTo>
                  <a:cubicBezTo>
                    <a:pt x="859" y="64"/>
                    <a:pt x="795" y="0"/>
                    <a:pt x="716" y="0"/>
                  </a:cubicBezTo>
                  <a:close/>
                  <a:moveTo>
                    <a:pt x="394" y="143"/>
                  </a:moveTo>
                  <a:lnTo>
                    <a:pt x="394" y="573"/>
                  </a:lnTo>
                  <a:lnTo>
                    <a:pt x="465" y="573"/>
                  </a:lnTo>
                  <a:lnTo>
                    <a:pt x="465" y="143"/>
                  </a:lnTo>
                  <a:lnTo>
                    <a:pt x="394" y="143"/>
                  </a:lnTo>
                  <a:close/>
                  <a:moveTo>
                    <a:pt x="537" y="262"/>
                  </a:moveTo>
                  <a:lnTo>
                    <a:pt x="537" y="573"/>
                  </a:lnTo>
                  <a:lnTo>
                    <a:pt x="609" y="573"/>
                  </a:lnTo>
                  <a:lnTo>
                    <a:pt x="609" y="329"/>
                  </a:lnTo>
                  <a:cubicBezTo>
                    <a:pt x="573" y="312"/>
                    <a:pt x="573" y="289"/>
                    <a:pt x="537" y="262"/>
                  </a:cubicBezTo>
                  <a:close/>
                  <a:moveTo>
                    <a:pt x="250" y="329"/>
                  </a:moveTo>
                  <a:lnTo>
                    <a:pt x="250" y="573"/>
                  </a:lnTo>
                  <a:lnTo>
                    <a:pt x="322" y="573"/>
                  </a:lnTo>
                  <a:lnTo>
                    <a:pt x="322" y="262"/>
                  </a:lnTo>
                  <a:cubicBezTo>
                    <a:pt x="286" y="289"/>
                    <a:pt x="286" y="312"/>
                    <a:pt x="250" y="329"/>
                  </a:cubicBezTo>
                  <a:close/>
                  <a:moveTo>
                    <a:pt x="143" y="716"/>
                  </a:moveTo>
                  <a:lnTo>
                    <a:pt x="716" y="716"/>
                  </a:lnTo>
                  <a:lnTo>
                    <a:pt x="716" y="645"/>
                  </a:lnTo>
                  <a:lnTo>
                    <a:pt x="143" y="645"/>
                  </a:lnTo>
                  <a:lnTo>
                    <a:pt x="143" y="7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41"/>
            <p:cNvSpPr>
              <a:spLocks/>
            </p:cNvSpPr>
            <p:nvPr/>
          </p:nvSpPr>
          <p:spPr bwMode="auto">
            <a:xfrm>
              <a:off x="8700607" y="3567344"/>
              <a:ext cx="271564" cy="236988"/>
            </a:xfrm>
            <a:custGeom>
              <a:avLst/>
              <a:gdLst>
                <a:gd name="T0" fmla="*/ 860 w 860"/>
                <a:gd name="T1" fmla="*/ 251 h 752"/>
                <a:gd name="T2" fmla="*/ 430 w 860"/>
                <a:gd name="T3" fmla="*/ 0 h 752"/>
                <a:gd name="T4" fmla="*/ 0 w 860"/>
                <a:gd name="T5" fmla="*/ 251 h 752"/>
                <a:gd name="T6" fmla="*/ 144 w 860"/>
                <a:gd name="T7" fmla="*/ 334 h 752"/>
                <a:gd name="T8" fmla="*/ 144 w 860"/>
                <a:gd name="T9" fmla="*/ 475 h 752"/>
                <a:gd name="T10" fmla="*/ 149 w 860"/>
                <a:gd name="T11" fmla="*/ 484 h 752"/>
                <a:gd name="T12" fmla="*/ 430 w 860"/>
                <a:gd name="T13" fmla="*/ 644 h 752"/>
                <a:gd name="T14" fmla="*/ 573 w 860"/>
                <a:gd name="T15" fmla="*/ 610 h 752"/>
                <a:gd name="T16" fmla="*/ 573 w 860"/>
                <a:gd name="T17" fmla="*/ 528 h 752"/>
                <a:gd name="T18" fmla="*/ 430 w 860"/>
                <a:gd name="T19" fmla="*/ 573 h 752"/>
                <a:gd name="T20" fmla="*/ 215 w 860"/>
                <a:gd name="T21" fmla="*/ 455 h 752"/>
                <a:gd name="T22" fmla="*/ 215 w 860"/>
                <a:gd name="T23" fmla="*/ 376 h 752"/>
                <a:gd name="T24" fmla="*/ 430 w 860"/>
                <a:gd name="T25" fmla="*/ 501 h 752"/>
                <a:gd name="T26" fmla="*/ 553 w 860"/>
                <a:gd name="T27" fmla="*/ 430 h 752"/>
                <a:gd name="T28" fmla="*/ 483 w 860"/>
                <a:gd name="T29" fmla="*/ 388 h 752"/>
                <a:gd name="T30" fmla="*/ 430 w 860"/>
                <a:gd name="T31" fmla="*/ 418 h 752"/>
                <a:gd name="T32" fmla="*/ 142 w 860"/>
                <a:gd name="T33" fmla="*/ 251 h 752"/>
                <a:gd name="T34" fmla="*/ 430 w 860"/>
                <a:gd name="T35" fmla="*/ 83 h 752"/>
                <a:gd name="T36" fmla="*/ 718 w 860"/>
                <a:gd name="T37" fmla="*/ 251 h 752"/>
                <a:gd name="T38" fmla="*/ 624 w 860"/>
                <a:gd name="T39" fmla="*/ 305 h 752"/>
                <a:gd name="T40" fmla="*/ 454 w 860"/>
                <a:gd name="T41" fmla="*/ 204 h 752"/>
                <a:gd name="T42" fmla="*/ 391 w 860"/>
                <a:gd name="T43" fmla="*/ 247 h 752"/>
                <a:gd name="T44" fmla="*/ 390 w 860"/>
                <a:gd name="T45" fmla="*/ 249 h 752"/>
                <a:gd name="T46" fmla="*/ 645 w 860"/>
                <a:gd name="T47" fmla="*/ 401 h 752"/>
                <a:gd name="T48" fmla="*/ 645 w 860"/>
                <a:gd name="T49" fmla="*/ 752 h 752"/>
                <a:gd name="T50" fmla="*/ 717 w 860"/>
                <a:gd name="T51" fmla="*/ 752 h 752"/>
                <a:gd name="T52" fmla="*/ 717 w 860"/>
                <a:gd name="T53" fmla="*/ 360 h 752"/>
                <a:gd name="T54" fmla="*/ 694 w 860"/>
                <a:gd name="T55" fmla="*/ 347 h 752"/>
                <a:gd name="T56" fmla="*/ 860 w 860"/>
                <a:gd name="T57" fmla="*/ 25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0" h="752">
                  <a:moveTo>
                    <a:pt x="860" y="251"/>
                  </a:moveTo>
                  <a:lnTo>
                    <a:pt x="430" y="0"/>
                  </a:lnTo>
                  <a:lnTo>
                    <a:pt x="0" y="251"/>
                  </a:lnTo>
                  <a:lnTo>
                    <a:pt x="144" y="334"/>
                  </a:lnTo>
                  <a:lnTo>
                    <a:pt x="144" y="475"/>
                  </a:lnTo>
                  <a:lnTo>
                    <a:pt x="149" y="484"/>
                  </a:lnTo>
                  <a:cubicBezTo>
                    <a:pt x="207" y="583"/>
                    <a:pt x="315" y="644"/>
                    <a:pt x="430" y="644"/>
                  </a:cubicBezTo>
                  <a:cubicBezTo>
                    <a:pt x="480" y="644"/>
                    <a:pt x="529" y="632"/>
                    <a:pt x="573" y="610"/>
                  </a:cubicBezTo>
                  <a:lnTo>
                    <a:pt x="573" y="528"/>
                  </a:lnTo>
                  <a:cubicBezTo>
                    <a:pt x="532" y="556"/>
                    <a:pt x="482" y="573"/>
                    <a:pt x="430" y="573"/>
                  </a:cubicBezTo>
                  <a:cubicBezTo>
                    <a:pt x="343" y="573"/>
                    <a:pt x="262" y="528"/>
                    <a:pt x="215" y="455"/>
                  </a:cubicBezTo>
                  <a:lnTo>
                    <a:pt x="215" y="376"/>
                  </a:lnTo>
                  <a:lnTo>
                    <a:pt x="430" y="501"/>
                  </a:lnTo>
                  <a:lnTo>
                    <a:pt x="553" y="430"/>
                  </a:lnTo>
                  <a:lnTo>
                    <a:pt x="483" y="388"/>
                  </a:lnTo>
                  <a:lnTo>
                    <a:pt x="430" y="418"/>
                  </a:lnTo>
                  <a:lnTo>
                    <a:pt x="142" y="251"/>
                  </a:lnTo>
                  <a:lnTo>
                    <a:pt x="430" y="83"/>
                  </a:lnTo>
                  <a:lnTo>
                    <a:pt x="718" y="251"/>
                  </a:lnTo>
                  <a:lnTo>
                    <a:pt x="624" y="305"/>
                  </a:lnTo>
                  <a:lnTo>
                    <a:pt x="454" y="204"/>
                  </a:lnTo>
                  <a:lnTo>
                    <a:pt x="391" y="247"/>
                  </a:lnTo>
                  <a:lnTo>
                    <a:pt x="390" y="249"/>
                  </a:lnTo>
                  <a:lnTo>
                    <a:pt x="645" y="401"/>
                  </a:lnTo>
                  <a:lnTo>
                    <a:pt x="645" y="752"/>
                  </a:lnTo>
                  <a:lnTo>
                    <a:pt x="717" y="752"/>
                  </a:lnTo>
                  <a:lnTo>
                    <a:pt x="717" y="360"/>
                  </a:lnTo>
                  <a:lnTo>
                    <a:pt x="694" y="347"/>
                  </a:lnTo>
                  <a:lnTo>
                    <a:pt x="860" y="2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8710946" y="150720"/>
              <a:ext cx="250887" cy="271436"/>
              <a:chOff x="477468" y="2705515"/>
              <a:chExt cx="409903" cy="443477"/>
            </a:xfrm>
          </p:grpSpPr>
          <p:sp>
            <p:nvSpPr>
              <p:cNvPr id="70" name="Freeform 42"/>
              <p:cNvSpPr>
                <a:spLocks noEditPoints="1"/>
              </p:cNvSpPr>
              <p:nvPr/>
            </p:nvSpPr>
            <p:spPr bwMode="auto">
              <a:xfrm>
                <a:off x="477468" y="2705515"/>
                <a:ext cx="409903" cy="387195"/>
              </a:xfrm>
              <a:custGeom>
                <a:avLst/>
                <a:gdLst>
                  <a:gd name="T0" fmla="*/ 218 w 793"/>
                  <a:gd name="T1" fmla="*/ 575 h 751"/>
                  <a:gd name="T2" fmla="*/ 194 w 793"/>
                  <a:gd name="T3" fmla="*/ 95 h 751"/>
                  <a:gd name="T4" fmla="*/ 219 w 793"/>
                  <a:gd name="T5" fmla="*/ 121 h 751"/>
                  <a:gd name="T6" fmla="*/ 149 w 793"/>
                  <a:gd name="T7" fmla="*/ 322 h 751"/>
                  <a:gd name="T8" fmla="*/ 471 w 793"/>
                  <a:gd name="T9" fmla="*/ 644 h 751"/>
                  <a:gd name="T10" fmla="*/ 672 w 793"/>
                  <a:gd name="T11" fmla="*/ 574 h 751"/>
                  <a:gd name="T12" fmla="*/ 698 w 793"/>
                  <a:gd name="T13" fmla="*/ 599 h 751"/>
                  <a:gd name="T14" fmla="*/ 218 w 793"/>
                  <a:gd name="T15" fmla="*/ 575 h 751"/>
                  <a:gd name="T16" fmla="*/ 471 w 793"/>
                  <a:gd name="T17" fmla="*/ 71 h 751"/>
                  <a:gd name="T18" fmla="*/ 722 w 793"/>
                  <a:gd name="T19" fmla="*/ 322 h 751"/>
                  <a:gd name="T20" fmla="*/ 471 w 793"/>
                  <a:gd name="T21" fmla="*/ 573 h 751"/>
                  <a:gd name="T22" fmla="*/ 220 w 793"/>
                  <a:gd name="T23" fmla="*/ 322 h 751"/>
                  <a:gd name="T24" fmla="*/ 471 w 793"/>
                  <a:gd name="T25" fmla="*/ 71 h 751"/>
                  <a:gd name="T26" fmla="*/ 723 w 793"/>
                  <a:gd name="T27" fmla="*/ 523 h 751"/>
                  <a:gd name="T28" fmla="*/ 793 w 793"/>
                  <a:gd name="T29" fmla="*/ 322 h 751"/>
                  <a:gd name="T30" fmla="*/ 471 w 793"/>
                  <a:gd name="T31" fmla="*/ 0 h 751"/>
                  <a:gd name="T32" fmla="*/ 270 w 793"/>
                  <a:gd name="T33" fmla="*/ 71 h 751"/>
                  <a:gd name="T34" fmla="*/ 218 w 793"/>
                  <a:gd name="T35" fmla="*/ 18 h 751"/>
                  <a:gd name="T36" fmla="*/ 192 w 793"/>
                  <a:gd name="T37" fmla="*/ 8 h 751"/>
                  <a:gd name="T38" fmla="*/ 192 w 793"/>
                  <a:gd name="T39" fmla="*/ 8 h 751"/>
                  <a:gd name="T40" fmla="*/ 167 w 793"/>
                  <a:gd name="T41" fmla="*/ 18 h 751"/>
                  <a:gd name="T42" fmla="*/ 167 w 793"/>
                  <a:gd name="T43" fmla="*/ 626 h 751"/>
                  <a:gd name="T44" fmla="*/ 471 w 793"/>
                  <a:gd name="T45" fmla="*/ 751 h 751"/>
                  <a:gd name="T46" fmla="*/ 775 w 793"/>
                  <a:gd name="T47" fmla="*/ 626 h 751"/>
                  <a:gd name="T48" fmla="*/ 785 w 793"/>
                  <a:gd name="T49" fmla="*/ 601 h 751"/>
                  <a:gd name="T50" fmla="*/ 775 w 793"/>
                  <a:gd name="T51" fmla="*/ 575 h 751"/>
                  <a:gd name="T52" fmla="*/ 723 w 793"/>
                  <a:gd name="T53" fmla="*/ 523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3" h="751">
                    <a:moveTo>
                      <a:pt x="218" y="575"/>
                    </a:moveTo>
                    <a:cubicBezTo>
                      <a:pt x="87" y="444"/>
                      <a:pt x="79" y="236"/>
                      <a:pt x="194" y="95"/>
                    </a:cubicBezTo>
                    <a:lnTo>
                      <a:pt x="219" y="121"/>
                    </a:lnTo>
                    <a:cubicBezTo>
                      <a:pt x="175" y="176"/>
                      <a:pt x="149" y="246"/>
                      <a:pt x="149" y="322"/>
                    </a:cubicBezTo>
                    <a:cubicBezTo>
                      <a:pt x="149" y="500"/>
                      <a:pt x="293" y="644"/>
                      <a:pt x="471" y="644"/>
                    </a:cubicBezTo>
                    <a:cubicBezTo>
                      <a:pt x="547" y="644"/>
                      <a:pt x="617" y="618"/>
                      <a:pt x="672" y="574"/>
                    </a:cubicBezTo>
                    <a:lnTo>
                      <a:pt x="698" y="599"/>
                    </a:lnTo>
                    <a:cubicBezTo>
                      <a:pt x="557" y="714"/>
                      <a:pt x="349" y="706"/>
                      <a:pt x="218" y="575"/>
                    </a:cubicBezTo>
                    <a:close/>
                    <a:moveTo>
                      <a:pt x="471" y="71"/>
                    </a:moveTo>
                    <a:cubicBezTo>
                      <a:pt x="609" y="71"/>
                      <a:pt x="722" y="184"/>
                      <a:pt x="722" y="322"/>
                    </a:cubicBezTo>
                    <a:cubicBezTo>
                      <a:pt x="722" y="460"/>
                      <a:pt x="609" y="573"/>
                      <a:pt x="471" y="573"/>
                    </a:cubicBezTo>
                    <a:cubicBezTo>
                      <a:pt x="333" y="573"/>
                      <a:pt x="220" y="460"/>
                      <a:pt x="220" y="322"/>
                    </a:cubicBezTo>
                    <a:cubicBezTo>
                      <a:pt x="220" y="184"/>
                      <a:pt x="333" y="71"/>
                      <a:pt x="471" y="71"/>
                    </a:cubicBezTo>
                    <a:close/>
                    <a:moveTo>
                      <a:pt x="723" y="523"/>
                    </a:moveTo>
                    <a:cubicBezTo>
                      <a:pt x="767" y="468"/>
                      <a:pt x="793" y="398"/>
                      <a:pt x="793" y="322"/>
                    </a:cubicBezTo>
                    <a:cubicBezTo>
                      <a:pt x="793" y="144"/>
                      <a:pt x="649" y="0"/>
                      <a:pt x="471" y="0"/>
                    </a:cubicBezTo>
                    <a:cubicBezTo>
                      <a:pt x="395" y="0"/>
                      <a:pt x="325" y="26"/>
                      <a:pt x="270" y="71"/>
                    </a:cubicBezTo>
                    <a:lnTo>
                      <a:pt x="218" y="18"/>
                    </a:lnTo>
                    <a:cubicBezTo>
                      <a:pt x="211" y="11"/>
                      <a:pt x="202" y="8"/>
                      <a:pt x="192" y="8"/>
                    </a:cubicBezTo>
                    <a:cubicBezTo>
                      <a:pt x="192" y="8"/>
                      <a:pt x="192" y="8"/>
                      <a:pt x="192" y="8"/>
                    </a:cubicBezTo>
                    <a:cubicBezTo>
                      <a:pt x="183" y="8"/>
                      <a:pt x="174" y="11"/>
                      <a:pt x="167" y="18"/>
                    </a:cubicBezTo>
                    <a:cubicBezTo>
                      <a:pt x="0" y="186"/>
                      <a:pt x="0" y="458"/>
                      <a:pt x="167" y="626"/>
                    </a:cubicBezTo>
                    <a:cubicBezTo>
                      <a:pt x="251" y="710"/>
                      <a:pt x="361" y="751"/>
                      <a:pt x="471" y="751"/>
                    </a:cubicBezTo>
                    <a:cubicBezTo>
                      <a:pt x="581" y="751"/>
                      <a:pt x="691" y="710"/>
                      <a:pt x="775" y="626"/>
                    </a:cubicBezTo>
                    <a:cubicBezTo>
                      <a:pt x="782" y="619"/>
                      <a:pt x="785" y="610"/>
                      <a:pt x="785" y="601"/>
                    </a:cubicBezTo>
                    <a:cubicBezTo>
                      <a:pt x="785" y="591"/>
                      <a:pt x="782" y="582"/>
                      <a:pt x="775" y="575"/>
                    </a:cubicBezTo>
                    <a:lnTo>
                      <a:pt x="723" y="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43"/>
              <p:cNvSpPr>
                <a:spLocks noChangeArrowheads="1"/>
              </p:cNvSpPr>
              <p:nvPr/>
            </p:nvSpPr>
            <p:spPr bwMode="auto">
              <a:xfrm>
                <a:off x="637377" y="3110722"/>
                <a:ext cx="148646" cy="382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704742" y="4098042"/>
              <a:ext cx="263294" cy="285213"/>
            </a:xfrm>
            <a:custGeom>
              <a:avLst/>
              <a:gdLst>
                <a:gd name="T0" fmla="*/ 583 w 837"/>
                <a:gd name="T1" fmla="*/ 579 h 901"/>
                <a:gd name="T2" fmla="*/ 511 w 837"/>
                <a:gd name="T3" fmla="*/ 650 h 901"/>
                <a:gd name="T4" fmla="*/ 583 w 837"/>
                <a:gd name="T5" fmla="*/ 722 h 901"/>
                <a:gd name="T6" fmla="*/ 654 w 837"/>
                <a:gd name="T7" fmla="*/ 650 h 901"/>
                <a:gd name="T8" fmla="*/ 583 w 837"/>
                <a:gd name="T9" fmla="*/ 579 h 901"/>
                <a:gd name="T10" fmla="*/ 332 w 837"/>
                <a:gd name="T11" fmla="*/ 579 h 901"/>
                <a:gd name="T12" fmla="*/ 260 w 837"/>
                <a:gd name="T13" fmla="*/ 650 h 901"/>
                <a:gd name="T14" fmla="*/ 332 w 837"/>
                <a:gd name="T15" fmla="*/ 722 h 901"/>
                <a:gd name="T16" fmla="*/ 404 w 837"/>
                <a:gd name="T17" fmla="*/ 650 h 901"/>
                <a:gd name="T18" fmla="*/ 332 w 837"/>
                <a:gd name="T19" fmla="*/ 579 h 901"/>
                <a:gd name="T20" fmla="*/ 332 w 837"/>
                <a:gd name="T21" fmla="*/ 435 h 901"/>
                <a:gd name="T22" fmla="*/ 260 w 837"/>
                <a:gd name="T23" fmla="*/ 364 h 901"/>
                <a:gd name="T24" fmla="*/ 189 w 837"/>
                <a:gd name="T25" fmla="*/ 435 h 901"/>
                <a:gd name="T26" fmla="*/ 260 w 837"/>
                <a:gd name="T27" fmla="*/ 507 h 901"/>
                <a:gd name="T28" fmla="*/ 332 w 837"/>
                <a:gd name="T29" fmla="*/ 435 h 901"/>
                <a:gd name="T30" fmla="*/ 404 w 837"/>
                <a:gd name="T31" fmla="*/ 185 h 901"/>
                <a:gd name="T32" fmla="*/ 332 w 837"/>
                <a:gd name="T33" fmla="*/ 256 h 901"/>
                <a:gd name="T34" fmla="*/ 404 w 837"/>
                <a:gd name="T35" fmla="*/ 328 h 901"/>
                <a:gd name="T36" fmla="*/ 475 w 837"/>
                <a:gd name="T37" fmla="*/ 256 h 901"/>
                <a:gd name="T38" fmla="*/ 404 w 837"/>
                <a:gd name="T39" fmla="*/ 185 h 901"/>
                <a:gd name="T40" fmla="*/ 757 w 837"/>
                <a:gd name="T41" fmla="*/ 635 h 901"/>
                <a:gd name="T42" fmla="*/ 698 w 837"/>
                <a:gd name="T43" fmla="*/ 711 h 901"/>
                <a:gd name="T44" fmla="*/ 429 w 837"/>
                <a:gd name="T45" fmla="*/ 829 h 901"/>
                <a:gd name="T46" fmla="*/ 207 w 837"/>
                <a:gd name="T47" fmla="*/ 738 h 901"/>
                <a:gd name="T48" fmla="*/ 233 w 837"/>
                <a:gd name="T49" fmla="*/ 231 h 901"/>
                <a:gd name="T50" fmla="*/ 502 w 837"/>
                <a:gd name="T51" fmla="*/ 113 h 901"/>
                <a:gd name="T52" fmla="*/ 658 w 837"/>
                <a:gd name="T53" fmla="*/ 154 h 901"/>
                <a:gd name="T54" fmla="*/ 675 w 837"/>
                <a:gd name="T55" fmla="*/ 177 h 901"/>
                <a:gd name="T56" fmla="*/ 665 w 837"/>
                <a:gd name="T57" fmla="*/ 208 h 901"/>
                <a:gd name="T58" fmla="*/ 602 w 837"/>
                <a:gd name="T59" fmla="*/ 366 h 901"/>
                <a:gd name="T60" fmla="*/ 744 w 837"/>
                <a:gd name="T61" fmla="*/ 584 h 901"/>
                <a:gd name="T62" fmla="*/ 760 w 837"/>
                <a:gd name="T63" fmla="*/ 605 h 901"/>
                <a:gd name="T64" fmla="*/ 757 w 837"/>
                <a:gd name="T65" fmla="*/ 635 h 901"/>
                <a:gd name="T66" fmla="*/ 829 w 837"/>
                <a:gd name="T67" fmla="*/ 585 h 901"/>
                <a:gd name="T68" fmla="*/ 776 w 837"/>
                <a:gd name="T69" fmla="*/ 520 h 901"/>
                <a:gd name="T70" fmla="*/ 673 w 837"/>
                <a:gd name="T71" fmla="*/ 366 h 901"/>
                <a:gd name="T72" fmla="*/ 718 w 837"/>
                <a:gd name="T73" fmla="*/ 257 h 901"/>
                <a:gd name="T74" fmla="*/ 746 w 837"/>
                <a:gd name="T75" fmla="*/ 166 h 901"/>
                <a:gd name="T76" fmla="*/ 694 w 837"/>
                <a:gd name="T77" fmla="*/ 92 h 901"/>
                <a:gd name="T78" fmla="*/ 181 w 837"/>
                <a:gd name="T79" fmla="*/ 181 h 901"/>
                <a:gd name="T80" fmla="*/ 156 w 837"/>
                <a:gd name="T81" fmla="*/ 788 h 901"/>
                <a:gd name="T82" fmla="*/ 429 w 837"/>
                <a:gd name="T83" fmla="*/ 901 h 901"/>
                <a:gd name="T84" fmla="*/ 749 w 837"/>
                <a:gd name="T85" fmla="*/ 761 h 901"/>
                <a:gd name="T86" fmla="*/ 818 w 837"/>
                <a:gd name="T87" fmla="*/ 672 h 901"/>
                <a:gd name="T88" fmla="*/ 829 w 837"/>
                <a:gd name="T89" fmla="*/ 585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37" h="901">
                  <a:moveTo>
                    <a:pt x="583" y="579"/>
                  </a:moveTo>
                  <a:cubicBezTo>
                    <a:pt x="543" y="579"/>
                    <a:pt x="511" y="611"/>
                    <a:pt x="511" y="650"/>
                  </a:cubicBezTo>
                  <a:cubicBezTo>
                    <a:pt x="511" y="690"/>
                    <a:pt x="543" y="722"/>
                    <a:pt x="583" y="722"/>
                  </a:cubicBezTo>
                  <a:cubicBezTo>
                    <a:pt x="622" y="722"/>
                    <a:pt x="654" y="690"/>
                    <a:pt x="654" y="650"/>
                  </a:cubicBezTo>
                  <a:cubicBezTo>
                    <a:pt x="654" y="611"/>
                    <a:pt x="622" y="579"/>
                    <a:pt x="583" y="579"/>
                  </a:cubicBezTo>
                  <a:close/>
                  <a:moveTo>
                    <a:pt x="332" y="579"/>
                  </a:moveTo>
                  <a:cubicBezTo>
                    <a:pt x="292" y="579"/>
                    <a:pt x="260" y="611"/>
                    <a:pt x="260" y="650"/>
                  </a:cubicBezTo>
                  <a:cubicBezTo>
                    <a:pt x="260" y="690"/>
                    <a:pt x="292" y="722"/>
                    <a:pt x="332" y="722"/>
                  </a:cubicBezTo>
                  <a:cubicBezTo>
                    <a:pt x="372" y="722"/>
                    <a:pt x="404" y="690"/>
                    <a:pt x="404" y="650"/>
                  </a:cubicBezTo>
                  <a:cubicBezTo>
                    <a:pt x="404" y="611"/>
                    <a:pt x="372" y="579"/>
                    <a:pt x="332" y="579"/>
                  </a:cubicBezTo>
                  <a:close/>
                  <a:moveTo>
                    <a:pt x="332" y="435"/>
                  </a:moveTo>
                  <a:cubicBezTo>
                    <a:pt x="332" y="396"/>
                    <a:pt x="300" y="364"/>
                    <a:pt x="260" y="364"/>
                  </a:cubicBezTo>
                  <a:cubicBezTo>
                    <a:pt x="221" y="364"/>
                    <a:pt x="189" y="396"/>
                    <a:pt x="189" y="435"/>
                  </a:cubicBezTo>
                  <a:cubicBezTo>
                    <a:pt x="189" y="475"/>
                    <a:pt x="221" y="507"/>
                    <a:pt x="260" y="507"/>
                  </a:cubicBezTo>
                  <a:cubicBezTo>
                    <a:pt x="300" y="507"/>
                    <a:pt x="332" y="475"/>
                    <a:pt x="332" y="435"/>
                  </a:cubicBezTo>
                  <a:close/>
                  <a:moveTo>
                    <a:pt x="404" y="185"/>
                  </a:moveTo>
                  <a:cubicBezTo>
                    <a:pt x="364" y="185"/>
                    <a:pt x="332" y="217"/>
                    <a:pt x="332" y="256"/>
                  </a:cubicBezTo>
                  <a:cubicBezTo>
                    <a:pt x="332" y="296"/>
                    <a:pt x="364" y="328"/>
                    <a:pt x="404" y="328"/>
                  </a:cubicBezTo>
                  <a:cubicBezTo>
                    <a:pt x="443" y="328"/>
                    <a:pt x="475" y="296"/>
                    <a:pt x="475" y="256"/>
                  </a:cubicBezTo>
                  <a:cubicBezTo>
                    <a:pt x="475" y="217"/>
                    <a:pt x="443" y="185"/>
                    <a:pt x="404" y="185"/>
                  </a:cubicBezTo>
                  <a:close/>
                  <a:moveTo>
                    <a:pt x="757" y="635"/>
                  </a:moveTo>
                  <a:cubicBezTo>
                    <a:pt x="740" y="663"/>
                    <a:pt x="721" y="688"/>
                    <a:pt x="698" y="711"/>
                  </a:cubicBezTo>
                  <a:cubicBezTo>
                    <a:pt x="625" y="786"/>
                    <a:pt x="527" y="829"/>
                    <a:pt x="429" y="829"/>
                  </a:cubicBezTo>
                  <a:cubicBezTo>
                    <a:pt x="343" y="829"/>
                    <a:pt x="265" y="797"/>
                    <a:pt x="207" y="738"/>
                  </a:cubicBezTo>
                  <a:cubicBezTo>
                    <a:pt x="78" y="605"/>
                    <a:pt x="89" y="378"/>
                    <a:pt x="233" y="231"/>
                  </a:cubicBezTo>
                  <a:cubicBezTo>
                    <a:pt x="308" y="154"/>
                    <a:pt x="406" y="113"/>
                    <a:pt x="502" y="113"/>
                  </a:cubicBezTo>
                  <a:cubicBezTo>
                    <a:pt x="557" y="113"/>
                    <a:pt x="610" y="126"/>
                    <a:pt x="658" y="154"/>
                  </a:cubicBezTo>
                  <a:cubicBezTo>
                    <a:pt x="668" y="159"/>
                    <a:pt x="674" y="167"/>
                    <a:pt x="675" y="177"/>
                  </a:cubicBezTo>
                  <a:cubicBezTo>
                    <a:pt x="677" y="188"/>
                    <a:pt x="673" y="199"/>
                    <a:pt x="665" y="208"/>
                  </a:cubicBezTo>
                  <a:cubicBezTo>
                    <a:pt x="624" y="253"/>
                    <a:pt x="602" y="309"/>
                    <a:pt x="602" y="366"/>
                  </a:cubicBezTo>
                  <a:cubicBezTo>
                    <a:pt x="602" y="456"/>
                    <a:pt x="656" y="540"/>
                    <a:pt x="744" y="584"/>
                  </a:cubicBezTo>
                  <a:cubicBezTo>
                    <a:pt x="754" y="590"/>
                    <a:pt x="759" y="600"/>
                    <a:pt x="760" y="605"/>
                  </a:cubicBezTo>
                  <a:cubicBezTo>
                    <a:pt x="763" y="615"/>
                    <a:pt x="762" y="626"/>
                    <a:pt x="757" y="635"/>
                  </a:cubicBezTo>
                  <a:close/>
                  <a:moveTo>
                    <a:pt x="829" y="585"/>
                  </a:moveTo>
                  <a:cubicBezTo>
                    <a:pt x="821" y="557"/>
                    <a:pt x="801" y="533"/>
                    <a:pt x="776" y="520"/>
                  </a:cubicBezTo>
                  <a:cubicBezTo>
                    <a:pt x="713" y="488"/>
                    <a:pt x="673" y="429"/>
                    <a:pt x="673" y="366"/>
                  </a:cubicBezTo>
                  <a:cubicBezTo>
                    <a:pt x="673" y="326"/>
                    <a:pt x="689" y="288"/>
                    <a:pt x="718" y="257"/>
                  </a:cubicBezTo>
                  <a:cubicBezTo>
                    <a:pt x="741" y="231"/>
                    <a:pt x="751" y="198"/>
                    <a:pt x="746" y="166"/>
                  </a:cubicBezTo>
                  <a:cubicBezTo>
                    <a:pt x="741" y="135"/>
                    <a:pt x="722" y="108"/>
                    <a:pt x="694" y="92"/>
                  </a:cubicBezTo>
                  <a:cubicBezTo>
                    <a:pt x="533" y="0"/>
                    <a:pt x="323" y="37"/>
                    <a:pt x="181" y="181"/>
                  </a:cubicBezTo>
                  <a:cubicBezTo>
                    <a:pt x="11" y="356"/>
                    <a:pt x="0" y="628"/>
                    <a:pt x="156" y="788"/>
                  </a:cubicBezTo>
                  <a:cubicBezTo>
                    <a:pt x="227" y="861"/>
                    <a:pt x="324" y="901"/>
                    <a:pt x="429" y="901"/>
                  </a:cubicBezTo>
                  <a:cubicBezTo>
                    <a:pt x="546" y="901"/>
                    <a:pt x="663" y="850"/>
                    <a:pt x="749" y="761"/>
                  </a:cubicBezTo>
                  <a:cubicBezTo>
                    <a:pt x="776" y="734"/>
                    <a:pt x="799" y="704"/>
                    <a:pt x="818" y="672"/>
                  </a:cubicBezTo>
                  <a:cubicBezTo>
                    <a:pt x="833" y="646"/>
                    <a:pt x="837" y="615"/>
                    <a:pt x="829" y="5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8701296" y="725091"/>
              <a:ext cx="270186" cy="260412"/>
            </a:xfrm>
            <a:custGeom>
              <a:avLst/>
              <a:gdLst>
                <a:gd name="T0" fmla="*/ 573 w 859"/>
                <a:gd name="T1" fmla="*/ 573 h 824"/>
                <a:gd name="T2" fmla="*/ 573 w 859"/>
                <a:gd name="T3" fmla="*/ 645 h 824"/>
                <a:gd name="T4" fmla="*/ 859 w 859"/>
                <a:gd name="T5" fmla="*/ 645 h 824"/>
                <a:gd name="T6" fmla="*/ 859 w 859"/>
                <a:gd name="T7" fmla="*/ 573 h 824"/>
                <a:gd name="T8" fmla="*/ 573 w 859"/>
                <a:gd name="T9" fmla="*/ 573 h 824"/>
                <a:gd name="T10" fmla="*/ 787 w 859"/>
                <a:gd name="T11" fmla="*/ 537 h 824"/>
                <a:gd name="T12" fmla="*/ 787 w 859"/>
                <a:gd name="T13" fmla="*/ 466 h 824"/>
                <a:gd name="T14" fmla="*/ 573 w 859"/>
                <a:gd name="T15" fmla="*/ 466 h 824"/>
                <a:gd name="T16" fmla="*/ 573 w 859"/>
                <a:gd name="T17" fmla="*/ 537 h 824"/>
                <a:gd name="T18" fmla="*/ 787 w 859"/>
                <a:gd name="T19" fmla="*/ 537 h 824"/>
                <a:gd name="T20" fmla="*/ 250 w 859"/>
                <a:gd name="T21" fmla="*/ 430 h 824"/>
                <a:gd name="T22" fmla="*/ 250 w 859"/>
                <a:gd name="T23" fmla="*/ 698 h 824"/>
                <a:gd name="T24" fmla="*/ 394 w 859"/>
                <a:gd name="T25" fmla="*/ 627 h 824"/>
                <a:gd name="T26" fmla="*/ 537 w 859"/>
                <a:gd name="T27" fmla="*/ 698 h 824"/>
                <a:gd name="T28" fmla="*/ 537 w 859"/>
                <a:gd name="T29" fmla="*/ 430 h 824"/>
                <a:gd name="T30" fmla="*/ 465 w 859"/>
                <a:gd name="T31" fmla="*/ 430 h 824"/>
                <a:gd name="T32" fmla="*/ 465 w 859"/>
                <a:gd name="T33" fmla="*/ 582 h 824"/>
                <a:gd name="T34" fmla="*/ 394 w 859"/>
                <a:gd name="T35" fmla="*/ 547 h 824"/>
                <a:gd name="T36" fmla="*/ 322 w 859"/>
                <a:gd name="T37" fmla="*/ 582 h 824"/>
                <a:gd name="T38" fmla="*/ 322 w 859"/>
                <a:gd name="T39" fmla="*/ 430 h 824"/>
                <a:gd name="T40" fmla="*/ 250 w 859"/>
                <a:gd name="T41" fmla="*/ 430 h 824"/>
                <a:gd name="T42" fmla="*/ 788 w 859"/>
                <a:gd name="T43" fmla="*/ 125 h 824"/>
                <a:gd name="T44" fmla="*/ 662 w 859"/>
                <a:gd name="T45" fmla="*/ 0 h 824"/>
                <a:gd name="T46" fmla="*/ 143 w 859"/>
                <a:gd name="T47" fmla="*/ 0 h 824"/>
                <a:gd name="T48" fmla="*/ 143 w 859"/>
                <a:gd name="T49" fmla="*/ 72 h 824"/>
                <a:gd name="T50" fmla="*/ 662 w 859"/>
                <a:gd name="T51" fmla="*/ 72 h 824"/>
                <a:gd name="T52" fmla="*/ 716 w 859"/>
                <a:gd name="T53" fmla="*/ 125 h 824"/>
                <a:gd name="T54" fmla="*/ 662 w 859"/>
                <a:gd name="T55" fmla="*/ 179 h 824"/>
                <a:gd name="T56" fmla="*/ 143 w 859"/>
                <a:gd name="T57" fmla="*/ 179 h 824"/>
                <a:gd name="T58" fmla="*/ 143 w 859"/>
                <a:gd name="T59" fmla="*/ 251 h 824"/>
                <a:gd name="T60" fmla="*/ 662 w 859"/>
                <a:gd name="T61" fmla="*/ 251 h 824"/>
                <a:gd name="T62" fmla="*/ 788 w 859"/>
                <a:gd name="T63" fmla="*/ 125 h 824"/>
                <a:gd name="T64" fmla="*/ 197 w 859"/>
                <a:gd name="T65" fmla="*/ 537 h 824"/>
                <a:gd name="T66" fmla="*/ 214 w 859"/>
                <a:gd name="T67" fmla="*/ 537 h 824"/>
                <a:gd name="T68" fmla="*/ 214 w 859"/>
                <a:gd name="T69" fmla="*/ 466 h 824"/>
                <a:gd name="T70" fmla="*/ 197 w 859"/>
                <a:gd name="T71" fmla="*/ 466 h 824"/>
                <a:gd name="T72" fmla="*/ 143 w 859"/>
                <a:gd name="T73" fmla="*/ 412 h 824"/>
                <a:gd name="T74" fmla="*/ 197 w 859"/>
                <a:gd name="T75" fmla="*/ 358 h 824"/>
                <a:gd name="T76" fmla="*/ 787 w 859"/>
                <a:gd name="T77" fmla="*/ 358 h 824"/>
                <a:gd name="T78" fmla="*/ 787 w 859"/>
                <a:gd name="T79" fmla="*/ 286 h 824"/>
                <a:gd name="T80" fmla="*/ 197 w 859"/>
                <a:gd name="T81" fmla="*/ 286 h 824"/>
                <a:gd name="T82" fmla="*/ 71 w 859"/>
                <a:gd name="T83" fmla="*/ 412 h 824"/>
                <a:gd name="T84" fmla="*/ 197 w 859"/>
                <a:gd name="T85" fmla="*/ 537 h 824"/>
                <a:gd name="T86" fmla="*/ 71 w 859"/>
                <a:gd name="T87" fmla="*/ 698 h 824"/>
                <a:gd name="T88" fmla="*/ 125 w 859"/>
                <a:gd name="T89" fmla="*/ 645 h 824"/>
                <a:gd name="T90" fmla="*/ 214 w 859"/>
                <a:gd name="T91" fmla="*/ 645 h 824"/>
                <a:gd name="T92" fmla="*/ 214 w 859"/>
                <a:gd name="T93" fmla="*/ 573 h 824"/>
                <a:gd name="T94" fmla="*/ 125 w 859"/>
                <a:gd name="T95" fmla="*/ 573 h 824"/>
                <a:gd name="T96" fmla="*/ 0 w 859"/>
                <a:gd name="T97" fmla="*/ 698 h 824"/>
                <a:gd name="T98" fmla="*/ 125 w 859"/>
                <a:gd name="T99" fmla="*/ 824 h 824"/>
                <a:gd name="T100" fmla="*/ 859 w 859"/>
                <a:gd name="T101" fmla="*/ 824 h 824"/>
                <a:gd name="T102" fmla="*/ 859 w 859"/>
                <a:gd name="T103" fmla="*/ 752 h 824"/>
                <a:gd name="T104" fmla="*/ 125 w 859"/>
                <a:gd name="T105" fmla="*/ 752 h 824"/>
                <a:gd name="T106" fmla="*/ 71 w 859"/>
                <a:gd name="T107" fmla="*/ 698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9" h="824">
                  <a:moveTo>
                    <a:pt x="573" y="573"/>
                  </a:moveTo>
                  <a:lnTo>
                    <a:pt x="573" y="645"/>
                  </a:lnTo>
                  <a:lnTo>
                    <a:pt x="859" y="645"/>
                  </a:lnTo>
                  <a:lnTo>
                    <a:pt x="859" y="573"/>
                  </a:lnTo>
                  <a:lnTo>
                    <a:pt x="573" y="573"/>
                  </a:lnTo>
                  <a:close/>
                  <a:moveTo>
                    <a:pt x="787" y="537"/>
                  </a:moveTo>
                  <a:lnTo>
                    <a:pt x="787" y="466"/>
                  </a:lnTo>
                  <a:lnTo>
                    <a:pt x="573" y="466"/>
                  </a:lnTo>
                  <a:lnTo>
                    <a:pt x="573" y="537"/>
                  </a:lnTo>
                  <a:lnTo>
                    <a:pt x="787" y="537"/>
                  </a:lnTo>
                  <a:close/>
                  <a:moveTo>
                    <a:pt x="250" y="430"/>
                  </a:moveTo>
                  <a:lnTo>
                    <a:pt x="250" y="698"/>
                  </a:lnTo>
                  <a:lnTo>
                    <a:pt x="394" y="627"/>
                  </a:lnTo>
                  <a:lnTo>
                    <a:pt x="537" y="698"/>
                  </a:lnTo>
                  <a:lnTo>
                    <a:pt x="537" y="430"/>
                  </a:lnTo>
                  <a:lnTo>
                    <a:pt x="465" y="430"/>
                  </a:lnTo>
                  <a:lnTo>
                    <a:pt x="465" y="582"/>
                  </a:lnTo>
                  <a:lnTo>
                    <a:pt x="394" y="547"/>
                  </a:lnTo>
                  <a:lnTo>
                    <a:pt x="322" y="582"/>
                  </a:lnTo>
                  <a:lnTo>
                    <a:pt x="322" y="430"/>
                  </a:lnTo>
                  <a:lnTo>
                    <a:pt x="250" y="430"/>
                  </a:lnTo>
                  <a:close/>
                  <a:moveTo>
                    <a:pt x="788" y="125"/>
                  </a:moveTo>
                  <a:cubicBezTo>
                    <a:pt x="788" y="56"/>
                    <a:pt x="731" y="0"/>
                    <a:pt x="662" y="0"/>
                  </a:cubicBezTo>
                  <a:lnTo>
                    <a:pt x="143" y="0"/>
                  </a:lnTo>
                  <a:lnTo>
                    <a:pt x="143" y="72"/>
                  </a:lnTo>
                  <a:lnTo>
                    <a:pt x="662" y="72"/>
                  </a:lnTo>
                  <a:cubicBezTo>
                    <a:pt x="692" y="72"/>
                    <a:pt x="716" y="96"/>
                    <a:pt x="716" y="125"/>
                  </a:cubicBezTo>
                  <a:cubicBezTo>
                    <a:pt x="716" y="155"/>
                    <a:pt x="692" y="179"/>
                    <a:pt x="662" y="179"/>
                  </a:cubicBezTo>
                  <a:lnTo>
                    <a:pt x="143" y="179"/>
                  </a:lnTo>
                  <a:lnTo>
                    <a:pt x="143" y="251"/>
                  </a:lnTo>
                  <a:lnTo>
                    <a:pt x="662" y="251"/>
                  </a:lnTo>
                  <a:cubicBezTo>
                    <a:pt x="731" y="251"/>
                    <a:pt x="788" y="194"/>
                    <a:pt x="788" y="125"/>
                  </a:cubicBezTo>
                  <a:close/>
                  <a:moveTo>
                    <a:pt x="197" y="537"/>
                  </a:moveTo>
                  <a:lnTo>
                    <a:pt x="214" y="537"/>
                  </a:lnTo>
                  <a:lnTo>
                    <a:pt x="214" y="466"/>
                  </a:lnTo>
                  <a:lnTo>
                    <a:pt x="197" y="466"/>
                  </a:lnTo>
                  <a:cubicBezTo>
                    <a:pt x="167" y="466"/>
                    <a:pt x="143" y="441"/>
                    <a:pt x="143" y="412"/>
                  </a:cubicBezTo>
                  <a:cubicBezTo>
                    <a:pt x="143" y="382"/>
                    <a:pt x="167" y="358"/>
                    <a:pt x="197" y="358"/>
                  </a:cubicBezTo>
                  <a:lnTo>
                    <a:pt x="787" y="358"/>
                  </a:lnTo>
                  <a:lnTo>
                    <a:pt x="787" y="286"/>
                  </a:lnTo>
                  <a:lnTo>
                    <a:pt x="197" y="286"/>
                  </a:lnTo>
                  <a:cubicBezTo>
                    <a:pt x="128" y="286"/>
                    <a:pt x="71" y="343"/>
                    <a:pt x="71" y="412"/>
                  </a:cubicBezTo>
                  <a:cubicBezTo>
                    <a:pt x="71" y="481"/>
                    <a:pt x="128" y="537"/>
                    <a:pt x="197" y="537"/>
                  </a:cubicBezTo>
                  <a:close/>
                  <a:moveTo>
                    <a:pt x="71" y="698"/>
                  </a:moveTo>
                  <a:cubicBezTo>
                    <a:pt x="71" y="669"/>
                    <a:pt x="95" y="645"/>
                    <a:pt x="125" y="645"/>
                  </a:cubicBezTo>
                  <a:lnTo>
                    <a:pt x="214" y="645"/>
                  </a:lnTo>
                  <a:lnTo>
                    <a:pt x="214" y="573"/>
                  </a:lnTo>
                  <a:lnTo>
                    <a:pt x="125" y="573"/>
                  </a:lnTo>
                  <a:cubicBezTo>
                    <a:pt x="56" y="573"/>
                    <a:pt x="0" y="629"/>
                    <a:pt x="0" y="698"/>
                  </a:cubicBezTo>
                  <a:cubicBezTo>
                    <a:pt x="0" y="767"/>
                    <a:pt x="56" y="824"/>
                    <a:pt x="125" y="824"/>
                  </a:cubicBezTo>
                  <a:lnTo>
                    <a:pt x="859" y="824"/>
                  </a:lnTo>
                  <a:lnTo>
                    <a:pt x="859" y="752"/>
                  </a:lnTo>
                  <a:lnTo>
                    <a:pt x="125" y="752"/>
                  </a:lnTo>
                  <a:cubicBezTo>
                    <a:pt x="95" y="752"/>
                    <a:pt x="71" y="728"/>
                    <a:pt x="71" y="6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6"/>
            <p:cNvSpPr>
              <a:spLocks noEditPoints="1"/>
            </p:cNvSpPr>
            <p:nvPr/>
          </p:nvSpPr>
          <p:spPr bwMode="auto">
            <a:xfrm>
              <a:off x="8741962" y="2983368"/>
              <a:ext cx="188855" cy="272813"/>
            </a:xfrm>
            <a:custGeom>
              <a:avLst/>
              <a:gdLst>
                <a:gd name="T0" fmla="*/ 275 w 598"/>
                <a:gd name="T1" fmla="*/ 251 h 860"/>
                <a:gd name="T2" fmla="*/ 347 w 598"/>
                <a:gd name="T3" fmla="*/ 179 h 860"/>
                <a:gd name="T4" fmla="*/ 419 w 598"/>
                <a:gd name="T5" fmla="*/ 251 h 860"/>
                <a:gd name="T6" fmla="*/ 347 w 598"/>
                <a:gd name="T7" fmla="*/ 322 h 860"/>
                <a:gd name="T8" fmla="*/ 275 w 598"/>
                <a:gd name="T9" fmla="*/ 251 h 860"/>
                <a:gd name="T10" fmla="*/ 598 w 598"/>
                <a:gd name="T11" fmla="*/ 752 h 860"/>
                <a:gd name="T12" fmla="*/ 449 w 598"/>
                <a:gd name="T13" fmla="*/ 352 h 860"/>
                <a:gd name="T14" fmla="*/ 490 w 598"/>
                <a:gd name="T15" fmla="*/ 251 h 860"/>
                <a:gd name="T16" fmla="*/ 383 w 598"/>
                <a:gd name="T17" fmla="*/ 113 h 860"/>
                <a:gd name="T18" fmla="*/ 383 w 598"/>
                <a:gd name="T19" fmla="*/ 36 h 860"/>
                <a:gd name="T20" fmla="*/ 347 w 598"/>
                <a:gd name="T21" fmla="*/ 0 h 860"/>
                <a:gd name="T22" fmla="*/ 311 w 598"/>
                <a:gd name="T23" fmla="*/ 36 h 860"/>
                <a:gd name="T24" fmla="*/ 311 w 598"/>
                <a:gd name="T25" fmla="*/ 113 h 860"/>
                <a:gd name="T26" fmla="*/ 204 w 598"/>
                <a:gd name="T27" fmla="*/ 251 h 860"/>
                <a:gd name="T28" fmla="*/ 245 w 598"/>
                <a:gd name="T29" fmla="*/ 352 h 860"/>
                <a:gd name="T30" fmla="*/ 196 w 598"/>
                <a:gd name="T31" fmla="*/ 485 h 860"/>
                <a:gd name="T32" fmla="*/ 260 w 598"/>
                <a:gd name="T33" fmla="*/ 519 h 860"/>
                <a:gd name="T34" fmla="*/ 308 w 598"/>
                <a:gd name="T35" fmla="*/ 388 h 860"/>
                <a:gd name="T36" fmla="*/ 347 w 598"/>
                <a:gd name="T37" fmla="*/ 394 h 860"/>
                <a:gd name="T38" fmla="*/ 386 w 598"/>
                <a:gd name="T39" fmla="*/ 388 h 860"/>
                <a:gd name="T40" fmla="*/ 459 w 598"/>
                <a:gd name="T41" fmla="*/ 586 h 860"/>
                <a:gd name="T42" fmla="*/ 347 w 598"/>
                <a:gd name="T43" fmla="*/ 607 h 860"/>
                <a:gd name="T44" fmla="*/ 72 w 598"/>
                <a:gd name="T45" fmla="*/ 453 h 860"/>
                <a:gd name="T46" fmla="*/ 26 w 598"/>
                <a:gd name="T47" fmla="*/ 440 h 860"/>
                <a:gd name="T48" fmla="*/ 11 w 598"/>
                <a:gd name="T49" fmla="*/ 491 h 860"/>
                <a:gd name="T50" fmla="*/ 145 w 598"/>
                <a:gd name="T51" fmla="*/ 623 h 860"/>
                <a:gd name="T52" fmla="*/ 96 w 598"/>
                <a:gd name="T53" fmla="*/ 752 h 860"/>
                <a:gd name="T54" fmla="*/ 134 w 598"/>
                <a:gd name="T55" fmla="*/ 860 h 860"/>
                <a:gd name="T56" fmla="*/ 210 w 598"/>
                <a:gd name="T57" fmla="*/ 654 h 860"/>
                <a:gd name="T58" fmla="*/ 347 w 598"/>
                <a:gd name="T59" fmla="*/ 679 h 860"/>
                <a:gd name="T60" fmla="*/ 483 w 598"/>
                <a:gd name="T61" fmla="*/ 653 h 860"/>
                <a:gd name="T62" fmla="*/ 560 w 598"/>
                <a:gd name="T63" fmla="*/ 860 h 860"/>
                <a:gd name="T64" fmla="*/ 598 w 598"/>
                <a:gd name="T65" fmla="*/ 7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8" h="860">
                  <a:moveTo>
                    <a:pt x="275" y="251"/>
                  </a:moveTo>
                  <a:cubicBezTo>
                    <a:pt x="275" y="211"/>
                    <a:pt x="307" y="179"/>
                    <a:pt x="347" y="179"/>
                  </a:cubicBezTo>
                  <a:cubicBezTo>
                    <a:pt x="386" y="179"/>
                    <a:pt x="419" y="211"/>
                    <a:pt x="419" y="251"/>
                  </a:cubicBezTo>
                  <a:cubicBezTo>
                    <a:pt x="419" y="290"/>
                    <a:pt x="386" y="322"/>
                    <a:pt x="347" y="322"/>
                  </a:cubicBezTo>
                  <a:cubicBezTo>
                    <a:pt x="307" y="322"/>
                    <a:pt x="275" y="290"/>
                    <a:pt x="275" y="251"/>
                  </a:cubicBezTo>
                  <a:close/>
                  <a:moveTo>
                    <a:pt x="598" y="752"/>
                  </a:moveTo>
                  <a:lnTo>
                    <a:pt x="449" y="352"/>
                  </a:lnTo>
                  <a:cubicBezTo>
                    <a:pt x="474" y="326"/>
                    <a:pt x="490" y="290"/>
                    <a:pt x="490" y="251"/>
                  </a:cubicBezTo>
                  <a:cubicBezTo>
                    <a:pt x="490" y="184"/>
                    <a:pt x="444" y="129"/>
                    <a:pt x="383" y="113"/>
                  </a:cubicBezTo>
                  <a:lnTo>
                    <a:pt x="383" y="36"/>
                  </a:lnTo>
                  <a:cubicBezTo>
                    <a:pt x="383" y="16"/>
                    <a:pt x="367" y="0"/>
                    <a:pt x="347" y="0"/>
                  </a:cubicBezTo>
                  <a:cubicBezTo>
                    <a:pt x="327" y="0"/>
                    <a:pt x="311" y="16"/>
                    <a:pt x="311" y="36"/>
                  </a:cubicBezTo>
                  <a:lnTo>
                    <a:pt x="311" y="113"/>
                  </a:lnTo>
                  <a:cubicBezTo>
                    <a:pt x="250" y="129"/>
                    <a:pt x="204" y="184"/>
                    <a:pt x="204" y="251"/>
                  </a:cubicBezTo>
                  <a:cubicBezTo>
                    <a:pt x="204" y="290"/>
                    <a:pt x="220" y="326"/>
                    <a:pt x="245" y="352"/>
                  </a:cubicBezTo>
                  <a:lnTo>
                    <a:pt x="196" y="485"/>
                  </a:lnTo>
                  <a:cubicBezTo>
                    <a:pt x="216" y="499"/>
                    <a:pt x="237" y="511"/>
                    <a:pt x="260" y="519"/>
                  </a:cubicBezTo>
                  <a:lnTo>
                    <a:pt x="308" y="388"/>
                  </a:lnTo>
                  <a:cubicBezTo>
                    <a:pt x="321" y="392"/>
                    <a:pt x="333" y="394"/>
                    <a:pt x="347" y="394"/>
                  </a:cubicBezTo>
                  <a:cubicBezTo>
                    <a:pt x="361" y="394"/>
                    <a:pt x="373" y="392"/>
                    <a:pt x="386" y="388"/>
                  </a:cubicBezTo>
                  <a:lnTo>
                    <a:pt x="459" y="586"/>
                  </a:lnTo>
                  <a:cubicBezTo>
                    <a:pt x="423" y="599"/>
                    <a:pt x="386" y="607"/>
                    <a:pt x="347" y="607"/>
                  </a:cubicBezTo>
                  <a:cubicBezTo>
                    <a:pt x="233" y="607"/>
                    <a:pt x="130" y="549"/>
                    <a:pt x="72" y="453"/>
                  </a:cubicBezTo>
                  <a:cubicBezTo>
                    <a:pt x="63" y="438"/>
                    <a:pt x="43" y="432"/>
                    <a:pt x="26" y="440"/>
                  </a:cubicBezTo>
                  <a:cubicBezTo>
                    <a:pt x="7" y="449"/>
                    <a:pt x="0" y="473"/>
                    <a:pt x="11" y="491"/>
                  </a:cubicBezTo>
                  <a:cubicBezTo>
                    <a:pt x="45" y="547"/>
                    <a:pt x="92" y="591"/>
                    <a:pt x="145" y="623"/>
                  </a:cubicBezTo>
                  <a:lnTo>
                    <a:pt x="96" y="752"/>
                  </a:lnTo>
                  <a:lnTo>
                    <a:pt x="134" y="860"/>
                  </a:lnTo>
                  <a:lnTo>
                    <a:pt x="210" y="654"/>
                  </a:lnTo>
                  <a:cubicBezTo>
                    <a:pt x="253" y="670"/>
                    <a:pt x="299" y="679"/>
                    <a:pt x="347" y="679"/>
                  </a:cubicBezTo>
                  <a:cubicBezTo>
                    <a:pt x="394" y="679"/>
                    <a:pt x="440" y="669"/>
                    <a:pt x="483" y="653"/>
                  </a:cubicBezTo>
                  <a:lnTo>
                    <a:pt x="560" y="860"/>
                  </a:lnTo>
                  <a:lnTo>
                    <a:pt x="598" y="7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52"/>
            <p:cNvSpPr>
              <a:spLocks noEditPoints="1"/>
            </p:cNvSpPr>
            <p:nvPr/>
          </p:nvSpPr>
          <p:spPr bwMode="auto">
            <a:xfrm>
              <a:off x="8704053" y="2417306"/>
              <a:ext cx="264672" cy="272813"/>
            </a:xfrm>
            <a:custGeom>
              <a:avLst/>
              <a:gdLst>
                <a:gd name="T0" fmla="*/ 179 w 839"/>
                <a:gd name="T1" fmla="*/ 143 h 860"/>
                <a:gd name="T2" fmla="*/ 609 w 839"/>
                <a:gd name="T3" fmla="*/ 143 h 860"/>
                <a:gd name="T4" fmla="*/ 609 w 839"/>
                <a:gd name="T5" fmla="*/ 269 h 860"/>
                <a:gd name="T6" fmla="*/ 474 w 839"/>
                <a:gd name="T7" fmla="*/ 383 h 860"/>
                <a:gd name="T8" fmla="*/ 526 w 839"/>
                <a:gd name="T9" fmla="*/ 440 h 860"/>
                <a:gd name="T10" fmla="*/ 839 w 839"/>
                <a:gd name="T11" fmla="*/ 208 h 860"/>
                <a:gd name="T12" fmla="*/ 781 w 839"/>
                <a:gd name="T13" fmla="*/ 151 h 860"/>
                <a:gd name="T14" fmla="*/ 680 w 839"/>
                <a:gd name="T15" fmla="*/ 215 h 860"/>
                <a:gd name="T16" fmla="*/ 680 w 839"/>
                <a:gd name="T17" fmla="*/ 72 h 860"/>
                <a:gd name="T18" fmla="*/ 430 w 839"/>
                <a:gd name="T19" fmla="*/ 72 h 860"/>
                <a:gd name="T20" fmla="*/ 430 w 839"/>
                <a:gd name="T21" fmla="*/ 0 h 860"/>
                <a:gd name="T22" fmla="*/ 358 w 839"/>
                <a:gd name="T23" fmla="*/ 0 h 860"/>
                <a:gd name="T24" fmla="*/ 358 w 839"/>
                <a:gd name="T25" fmla="*/ 72 h 860"/>
                <a:gd name="T26" fmla="*/ 107 w 839"/>
                <a:gd name="T27" fmla="*/ 72 h 860"/>
                <a:gd name="T28" fmla="*/ 107 w 839"/>
                <a:gd name="T29" fmla="*/ 537 h 860"/>
                <a:gd name="T30" fmla="*/ 179 w 839"/>
                <a:gd name="T31" fmla="*/ 537 h 860"/>
                <a:gd name="T32" fmla="*/ 179 w 839"/>
                <a:gd name="T33" fmla="*/ 143 h 860"/>
                <a:gd name="T34" fmla="*/ 680 w 839"/>
                <a:gd name="T35" fmla="*/ 537 h 860"/>
                <a:gd name="T36" fmla="*/ 680 w 839"/>
                <a:gd name="T37" fmla="*/ 393 h 860"/>
                <a:gd name="T38" fmla="*/ 609 w 839"/>
                <a:gd name="T39" fmla="*/ 447 h 860"/>
                <a:gd name="T40" fmla="*/ 609 w 839"/>
                <a:gd name="T41" fmla="*/ 537 h 860"/>
                <a:gd name="T42" fmla="*/ 680 w 839"/>
                <a:gd name="T43" fmla="*/ 537 h 860"/>
                <a:gd name="T44" fmla="*/ 371 w 839"/>
                <a:gd name="T45" fmla="*/ 473 h 860"/>
                <a:gd name="T46" fmla="*/ 414 w 839"/>
                <a:gd name="T47" fmla="*/ 530 h 860"/>
                <a:gd name="T48" fmla="*/ 506 w 839"/>
                <a:gd name="T49" fmla="*/ 461 h 860"/>
                <a:gd name="T50" fmla="*/ 463 w 839"/>
                <a:gd name="T51" fmla="*/ 404 h 860"/>
                <a:gd name="T52" fmla="*/ 371 w 839"/>
                <a:gd name="T53" fmla="*/ 473 h 860"/>
                <a:gd name="T54" fmla="*/ 0 w 839"/>
                <a:gd name="T55" fmla="*/ 681 h 860"/>
                <a:gd name="T56" fmla="*/ 233 w 839"/>
                <a:gd name="T57" fmla="*/ 681 h 860"/>
                <a:gd name="T58" fmla="*/ 166 w 839"/>
                <a:gd name="T59" fmla="*/ 860 h 860"/>
                <a:gd name="T60" fmla="*/ 243 w 839"/>
                <a:gd name="T61" fmla="*/ 860 h 860"/>
                <a:gd name="T62" fmla="*/ 310 w 839"/>
                <a:gd name="T63" fmla="*/ 681 h 860"/>
                <a:gd name="T64" fmla="*/ 358 w 839"/>
                <a:gd name="T65" fmla="*/ 681 h 860"/>
                <a:gd name="T66" fmla="*/ 358 w 839"/>
                <a:gd name="T67" fmla="*/ 860 h 860"/>
                <a:gd name="T68" fmla="*/ 430 w 839"/>
                <a:gd name="T69" fmla="*/ 860 h 860"/>
                <a:gd name="T70" fmla="*/ 430 w 839"/>
                <a:gd name="T71" fmla="*/ 681 h 860"/>
                <a:gd name="T72" fmla="*/ 547 w 839"/>
                <a:gd name="T73" fmla="*/ 681 h 860"/>
                <a:gd name="T74" fmla="*/ 614 w 839"/>
                <a:gd name="T75" fmla="*/ 860 h 860"/>
                <a:gd name="T76" fmla="*/ 690 w 839"/>
                <a:gd name="T77" fmla="*/ 860 h 860"/>
                <a:gd name="T78" fmla="*/ 623 w 839"/>
                <a:gd name="T79" fmla="*/ 681 h 860"/>
                <a:gd name="T80" fmla="*/ 788 w 839"/>
                <a:gd name="T81" fmla="*/ 681 h 860"/>
                <a:gd name="T82" fmla="*/ 788 w 839"/>
                <a:gd name="T83" fmla="*/ 609 h 860"/>
                <a:gd name="T84" fmla="*/ 0 w 839"/>
                <a:gd name="T85" fmla="*/ 609 h 860"/>
                <a:gd name="T86" fmla="*/ 0 w 839"/>
                <a:gd name="T87" fmla="*/ 68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9" h="860">
                  <a:moveTo>
                    <a:pt x="179" y="143"/>
                  </a:moveTo>
                  <a:lnTo>
                    <a:pt x="609" y="143"/>
                  </a:lnTo>
                  <a:lnTo>
                    <a:pt x="609" y="269"/>
                  </a:lnTo>
                  <a:lnTo>
                    <a:pt x="474" y="383"/>
                  </a:lnTo>
                  <a:lnTo>
                    <a:pt x="526" y="440"/>
                  </a:lnTo>
                  <a:lnTo>
                    <a:pt x="839" y="208"/>
                  </a:lnTo>
                  <a:lnTo>
                    <a:pt x="781" y="151"/>
                  </a:lnTo>
                  <a:lnTo>
                    <a:pt x="680" y="215"/>
                  </a:lnTo>
                  <a:lnTo>
                    <a:pt x="680" y="72"/>
                  </a:lnTo>
                  <a:lnTo>
                    <a:pt x="430" y="72"/>
                  </a:lnTo>
                  <a:lnTo>
                    <a:pt x="430" y="0"/>
                  </a:lnTo>
                  <a:lnTo>
                    <a:pt x="358" y="0"/>
                  </a:lnTo>
                  <a:lnTo>
                    <a:pt x="358" y="72"/>
                  </a:lnTo>
                  <a:lnTo>
                    <a:pt x="107" y="72"/>
                  </a:lnTo>
                  <a:lnTo>
                    <a:pt x="107" y="537"/>
                  </a:lnTo>
                  <a:lnTo>
                    <a:pt x="179" y="537"/>
                  </a:lnTo>
                  <a:lnTo>
                    <a:pt x="179" y="143"/>
                  </a:lnTo>
                  <a:close/>
                  <a:moveTo>
                    <a:pt x="680" y="537"/>
                  </a:moveTo>
                  <a:lnTo>
                    <a:pt x="680" y="393"/>
                  </a:lnTo>
                  <a:lnTo>
                    <a:pt x="609" y="447"/>
                  </a:lnTo>
                  <a:lnTo>
                    <a:pt x="609" y="537"/>
                  </a:lnTo>
                  <a:lnTo>
                    <a:pt x="680" y="537"/>
                  </a:lnTo>
                  <a:close/>
                  <a:moveTo>
                    <a:pt x="371" y="473"/>
                  </a:moveTo>
                  <a:lnTo>
                    <a:pt x="414" y="530"/>
                  </a:lnTo>
                  <a:lnTo>
                    <a:pt x="506" y="461"/>
                  </a:lnTo>
                  <a:lnTo>
                    <a:pt x="463" y="404"/>
                  </a:lnTo>
                  <a:lnTo>
                    <a:pt x="371" y="473"/>
                  </a:lnTo>
                  <a:close/>
                  <a:moveTo>
                    <a:pt x="0" y="681"/>
                  </a:moveTo>
                  <a:lnTo>
                    <a:pt x="233" y="681"/>
                  </a:lnTo>
                  <a:lnTo>
                    <a:pt x="166" y="860"/>
                  </a:lnTo>
                  <a:lnTo>
                    <a:pt x="243" y="860"/>
                  </a:lnTo>
                  <a:lnTo>
                    <a:pt x="310" y="681"/>
                  </a:lnTo>
                  <a:lnTo>
                    <a:pt x="358" y="681"/>
                  </a:lnTo>
                  <a:lnTo>
                    <a:pt x="358" y="860"/>
                  </a:lnTo>
                  <a:lnTo>
                    <a:pt x="430" y="860"/>
                  </a:lnTo>
                  <a:lnTo>
                    <a:pt x="430" y="681"/>
                  </a:lnTo>
                  <a:lnTo>
                    <a:pt x="547" y="681"/>
                  </a:lnTo>
                  <a:lnTo>
                    <a:pt x="614" y="860"/>
                  </a:lnTo>
                  <a:lnTo>
                    <a:pt x="690" y="860"/>
                  </a:lnTo>
                  <a:lnTo>
                    <a:pt x="623" y="681"/>
                  </a:lnTo>
                  <a:lnTo>
                    <a:pt x="788" y="681"/>
                  </a:lnTo>
                  <a:lnTo>
                    <a:pt x="788" y="609"/>
                  </a:lnTo>
                  <a:lnTo>
                    <a:pt x="0" y="609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53"/>
            <p:cNvSpPr>
              <a:spLocks noEditPoints="1"/>
            </p:cNvSpPr>
            <p:nvPr/>
          </p:nvSpPr>
          <p:spPr bwMode="auto">
            <a:xfrm>
              <a:off x="8695782" y="4695336"/>
              <a:ext cx="281214" cy="245254"/>
            </a:xfrm>
            <a:custGeom>
              <a:avLst/>
              <a:gdLst>
                <a:gd name="T0" fmla="*/ 408 w 888"/>
                <a:gd name="T1" fmla="*/ 61 h 777"/>
                <a:gd name="T2" fmla="*/ 337 w 888"/>
                <a:gd name="T3" fmla="*/ 61 h 777"/>
                <a:gd name="T4" fmla="*/ 337 w 888"/>
                <a:gd name="T5" fmla="*/ 539 h 777"/>
                <a:gd name="T6" fmla="*/ 408 w 888"/>
                <a:gd name="T7" fmla="*/ 556 h 777"/>
                <a:gd name="T8" fmla="*/ 408 w 888"/>
                <a:gd name="T9" fmla="*/ 61 h 777"/>
                <a:gd name="T10" fmla="*/ 552 w 888"/>
                <a:gd name="T11" fmla="*/ 61 h 777"/>
                <a:gd name="T12" fmla="*/ 480 w 888"/>
                <a:gd name="T13" fmla="*/ 61 h 777"/>
                <a:gd name="T14" fmla="*/ 480 w 888"/>
                <a:gd name="T15" fmla="*/ 556 h 777"/>
                <a:gd name="T16" fmla="*/ 552 w 888"/>
                <a:gd name="T17" fmla="*/ 539 h 777"/>
                <a:gd name="T18" fmla="*/ 552 w 888"/>
                <a:gd name="T19" fmla="*/ 61 h 777"/>
                <a:gd name="T20" fmla="*/ 829 w 888"/>
                <a:gd name="T21" fmla="*/ 27 h 777"/>
                <a:gd name="T22" fmla="*/ 734 w 888"/>
                <a:gd name="T23" fmla="*/ 5 h 777"/>
                <a:gd name="T24" fmla="*/ 652 w 888"/>
                <a:gd name="T25" fmla="*/ 56 h 777"/>
                <a:gd name="T26" fmla="*/ 696 w 888"/>
                <a:gd name="T27" fmla="*/ 357 h 777"/>
                <a:gd name="T28" fmla="*/ 634 w 888"/>
                <a:gd name="T29" fmla="*/ 526 h 777"/>
                <a:gd name="T30" fmla="*/ 444 w 888"/>
                <a:gd name="T31" fmla="*/ 595 h 777"/>
                <a:gd name="T32" fmla="*/ 254 w 888"/>
                <a:gd name="T33" fmla="*/ 526 h 777"/>
                <a:gd name="T34" fmla="*/ 193 w 888"/>
                <a:gd name="T35" fmla="*/ 357 h 777"/>
                <a:gd name="T36" fmla="*/ 237 w 888"/>
                <a:gd name="T37" fmla="*/ 57 h 777"/>
                <a:gd name="T38" fmla="*/ 155 w 888"/>
                <a:gd name="T39" fmla="*/ 5 h 777"/>
                <a:gd name="T40" fmla="*/ 60 w 888"/>
                <a:gd name="T41" fmla="*/ 27 h 777"/>
                <a:gd name="T42" fmla="*/ 35 w 888"/>
                <a:gd name="T43" fmla="*/ 179 h 777"/>
                <a:gd name="T44" fmla="*/ 92 w 888"/>
                <a:gd name="T45" fmla="*/ 216 h 777"/>
                <a:gd name="T46" fmla="*/ 134 w 888"/>
                <a:gd name="T47" fmla="*/ 189 h 777"/>
                <a:gd name="T48" fmla="*/ 107 w 888"/>
                <a:gd name="T49" fmla="*/ 146 h 777"/>
                <a:gd name="T50" fmla="*/ 93 w 888"/>
                <a:gd name="T51" fmla="*/ 137 h 777"/>
                <a:gd name="T52" fmla="*/ 102 w 888"/>
                <a:gd name="T53" fmla="*/ 85 h 777"/>
                <a:gd name="T54" fmla="*/ 143 w 888"/>
                <a:gd name="T55" fmla="*/ 76 h 777"/>
                <a:gd name="T56" fmla="*/ 179 w 888"/>
                <a:gd name="T57" fmla="*/ 99 h 777"/>
                <a:gd name="T58" fmla="*/ 130 w 888"/>
                <a:gd name="T59" fmla="*/ 321 h 777"/>
                <a:gd name="T60" fmla="*/ 122 w 888"/>
                <a:gd name="T61" fmla="*/ 330 h 777"/>
                <a:gd name="T62" fmla="*/ 122 w 888"/>
                <a:gd name="T63" fmla="*/ 341 h 777"/>
                <a:gd name="T64" fmla="*/ 202 w 888"/>
                <a:gd name="T65" fmla="*/ 575 h 777"/>
                <a:gd name="T66" fmla="*/ 445 w 888"/>
                <a:gd name="T67" fmla="*/ 666 h 777"/>
                <a:gd name="T68" fmla="*/ 687 w 888"/>
                <a:gd name="T69" fmla="*/ 575 h 777"/>
                <a:gd name="T70" fmla="*/ 767 w 888"/>
                <a:gd name="T71" fmla="*/ 341 h 777"/>
                <a:gd name="T72" fmla="*/ 766 w 888"/>
                <a:gd name="T73" fmla="*/ 330 h 777"/>
                <a:gd name="T74" fmla="*/ 759 w 888"/>
                <a:gd name="T75" fmla="*/ 321 h 777"/>
                <a:gd name="T76" fmla="*/ 710 w 888"/>
                <a:gd name="T77" fmla="*/ 98 h 777"/>
                <a:gd name="T78" fmla="*/ 746 w 888"/>
                <a:gd name="T79" fmla="*/ 76 h 777"/>
                <a:gd name="T80" fmla="*/ 787 w 888"/>
                <a:gd name="T81" fmla="*/ 85 h 777"/>
                <a:gd name="T82" fmla="*/ 795 w 888"/>
                <a:gd name="T83" fmla="*/ 137 h 777"/>
                <a:gd name="T84" fmla="*/ 782 w 888"/>
                <a:gd name="T85" fmla="*/ 146 h 777"/>
                <a:gd name="T86" fmla="*/ 754 w 888"/>
                <a:gd name="T87" fmla="*/ 189 h 777"/>
                <a:gd name="T88" fmla="*/ 797 w 888"/>
                <a:gd name="T89" fmla="*/ 216 h 777"/>
                <a:gd name="T90" fmla="*/ 854 w 888"/>
                <a:gd name="T91" fmla="*/ 179 h 777"/>
                <a:gd name="T92" fmla="*/ 829 w 888"/>
                <a:gd name="T93" fmla="*/ 27 h 777"/>
                <a:gd name="T94" fmla="*/ 301 w 888"/>
                <a:gd name="T95" fmla="*/ 777 h 777"/>
                <a:gd name="T96" fmla="*/ 587 w 888"/>
                <a:gd name="T97" fmla="*/ 777 h 777"/>
                <a:gd name="T98" fmla="*/ 587 w 888"/>
                <a:gd name="T99" fmla="*/ 705 h 777"/>
                <a:gd name="T100" fmla="*/ 301 w 888"/>
                <a:gd name="T101" fmla="*/ 705 h 777"/>
                <a:gd name="T102" fmla="*/ 301 w 888"/>
                <a:gd name="T103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8" h="777">
                  <a:moveTo>
                    <a:pt x="408" y="61"/>
                  </a:moveTo>
                  <a:lnTo>
                    <a:pt x="337" y="61"/>
                  </a:lnTo>
                  <a:lnTo>
                    <a:pt x="337" y="539"/>
                  </a:lnTo>
                  <a:cubicBezTo>
                    <a:pt x="372" y="548"/>
                    <a:pt x="372" y="554"/>
                    <a:pt x="408" y="556"/>
                  </a:cubicBezTo>
                  <a:lnTo>
                    <a:pt x="408" y="61"/>
                  </a:lnTo>
                  <a:close/>
                  <a:moveTo>
                    <a:pt x="552" y="61"/>
                  </a:moveTo>
                  <a:lnTo>
                    <a:pt x="480" y="61"/>
                  </a:lnTo>
                  <a:lnTo>
                    <a:pt x="480" y="556"/>
                  </a:lnTo>
                  <a:cubicBezTo>
                    <a:pt x="516" y="554"/>
                    <a:pt x="516" y="548"/>
                    <a:pt x="552" y="539"/>
                  </a:cubicBezTo>
                  <a:lnTo>
                    <a:pt x="552" y="61"/>
                  </a:lnTo>
                  <a:close/>
                  <a:moveTo>
                    <a:pt x="829" y="27"/>
                  </a:moveTo>
                  <a:cubicBezTo>
                    <a:pt x="801" y="8"/>
                    <a:pt x="768" y="0"/>
                    <a:pt x="734" y="5"/>
                  </a:cubicBezTo>
                  <a:cubicBezTo>
                    <a:pt x="700" y="11"/>
                    <a:pt x="671" y="29"/>
                    <a:pt x="652" y="56"/>
                  </a:cubicBezTo>
                  <a:cubicBezTo>
                    <a:pt x="591" y="139"/>
                    <a:pt x="637" y="279"/>
                    <a:pt x="696" y="357"/>
                  </a:cubicBezTo>
                  <a:cubicBezTo>
                    <a:pt x="695" y="386"/>
                    <a:pt x="689" y="468"/>
                    <a:pt x="634" y="526"/>
                  </a:cubicBezTo>
                  <a:cubicBezTo>
                    <a:pt x="592" y="572"/>
                    <a:pt x="528" y="595"/>
                    <a:pt x="444" y="595"/>
                  </a:cubicBezTo>
                  <a:cubicBezTo>
                    <a:pt x="361" y="595"/>
                    <a:pt x="297" y="572"/>
                    <a:pt x="254" y="526"/>
                  </a:cubicBezTo>
                  <a:cubicBezTo>
                    <a:pt x="199" y="468"/>
                    <a:pt x="193" y="385"/>
                    <a:pt x="193" y="357"/>
                  </a:cubicBezTo>
                  <a:cubicBezTo>
                    <a:pt x="252" y="279"/>
                    <a:pt x="298" y="139"/>
                    <a:pt x="237" y="57"/>
                  </a:cubicBezTo>
                  <a:cubicBezTo>
                    <a:pt x="217" y="29"/>
                    <a:pt x="188" y="11"/>
                    <a:pt x="155" y="5"/>
                  </a:cubicBezTo>
                  <a:cubicBezTo>
                    <a:pt x="121" y="0"/>
                    <a:pt x="87" y="8"/>
                    <a:pt x="60" y="27"/>
                  </a:cubicBezTo>
                  <a:cubicBezTo>
                    <a:pt x="11" y="63"/>
                    <a:pt x="0" y="130"/>
                    <a:pt x="35" y="179"/>
                  </a:cubicBezTo>
                  <a:cubicBezTo>
                    <a:pt x="49" y="198"/>
                    <a:pt x="69" y="212"/>
                    <a:pt x="92" y="216"/>
                  </a:cubicBezTo>
                  <a:cubicBezTo>
                    <a:pt x="111" y="220"/>
                    <a:pt x="130" y="208"/>
                    <a:pt x="134" y="189"/>
                  </a:cubicBezTo>
                  <a:cubicBezTo>
                    <a:pt x="138" y="169"/>
                    <a:pt x="126" y="150"/>
                    <a:pt x="107" y="146"/>
                  </a:cubicBezTo>
                  <a:cubicBezTo>
                    <a:pt x="101" y="145"/>
                    <a:pt x="96" y="142"/>
                    <a:pt x="93" y="137"/>
                  </a:cubicBezTo>
                  <a:cubicBezTo>
                    <a:pt x="81" y="121"/>
                    <a:pt x="85" y="97"/>
                    <a:pt x="102" y="85"/>
                  </a:cubicBezTo>
                  <a:cubicBezTo>
                    <a:pt x="114" y="77"/>
                    <a:pt x="128" y="73"/>
                    <a:pt x="143" y="76"/>
                  </a:cubicBezTo>
                  <a:cubicBezTo>
                    <a:pt x="157" y="78"/>
                    <a:pt x="170" y="86"/>
                    <a:pt x="179" y="99"/>
                  </a:cubicBezTo>
                  <a:cubicBezTo>
                    <a:pt x="215" y="148"/>
                    <a:pt x="182" y="259"/>
                    <a:pt x="130" y="321"/>
                  </a:cubicBezTo>
                  <a:lnTo>
                    <a:pt x="122" y="330"/>
                  </a:lnTo>
                  <a:lnTo>
                    <a:pt x="122" y="341"/>
                  </a:lnTo>
                  <a:cubicBezTo>
                    <a:pt x="121" y="347"/>
                    <a:pt x="113" y="480"/>
                    <a:pt x="202" y="575"/>
                  </a:cubicBezTo>
                  <a:cubicBezTo>
                    <a:pt x="258" y="636"/>
                    <a:pt x="340" y="666"/>
                    <a:pt x="445" y="666"/>
                  </a:cubicBezTo>
                  <a:cubicBezTo>
                    <a:pt x="549" y="666"/>
                    <a:pt x="630" y="636"/>
                    <a:pt x="687" y="575"/>
                  </a:cubicBezTo>
                  <a:cubicBezTo>
                    <a:pt x="775" y="480"/>
                    <a:pt x="767" y="347"/>
                    <a:pt x="767" y="341"/>
                  </a:cubicBezTo>
                  <a:lnTo>
                    <a:pt x="766" y="330"/>
                  </a:lnTo>
                  <a:lnTo>
                    <a:pt x="759" y="321"/>
                  </a:lnTo>
                  <a:cubicBezTo>
                    <a:pt x="706" y="259"/>
                    <a:pt x="673" y="148"/>
                    <a:pt x="710" y="98"/>
                  </a:cubicBezTo>
                  <a:cubicBezTo>
                    <a:pt x="718" y="86"/>
                    <a:pt x="731" y="78"/>
                    <a:pt x="746" y="76"/>
                  </a:cubicBezTo>
                  <a:cubicBezTo>
                    <a:pt x="760" y="73"/>
                    <a:pt x="775" y="77"/>
                    <a:pt x="787" y="85"/>
                  </a:cubicBezTo>
                  <a:cubicBezTo>
                    <a:pt x="803" y="97"/>
                    <a:pt x="807" y="121"/>
                    <a:pt x="795" y="137"/>
                  </a:cubicBezTo>
                  <a:cubicBezTo>
                    <a:pt x="792" y="142"/>
                    <a:pt x="787" y="145"/>
                    <a:pt x="782" y="146"/>
                  </a:cubicBezTo>
                  <a:cubicBezTo>
                    <a:pt x="762" y="150"/>
                    <a:pt x="750" y="169"/>
                    <a:pt x="754" y="189"/>
                  </a:cubicBezTo>
                  <a:cubicBezTo>
                    <a:pt x="758" y="208"/>
                    <a:pt x="777" y="220"/>
                    <a:pt x="797" y="216"/>
                  </a:cubicBezTo>
                  <a:cubicBezTo>
                    <a:pt x="820" y="212"/>
                    <a:pt x="840" y="198"/>
                    <a:pt x="854" y="179"/>
                  </a:cubicBezTo>
                  <a:cubicBezTo>
                    <a:pt x="888" y="130"/>
                    <a:pt x="877" y="63"/>
                    <a:pt x="829" y="27"/>
                  </a:cubicBezTo>
                  <a:close/>
                  <a:moveTo>
                    <a:pt x="301" y="777"/>
                  </a:moveTo>
                  <a:lnTo>
                    <a:pt x="587" y="777"/>
                  </a:lnTo>
                  <a:lnTo>
                    <a:pt x="587" y="705"/>
                  </a:lnTo>
                  <a:lnTo>
                    <a:pt x="301" y="705"/>
                  </a:lnTo>
                  <a:lnTo>
                    <a:pt x="301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AutoShape 4"/>
          <p:cNvSpPr>
            <a:spLocks noChangeAspect="1" noChangeArrowheads="1" noTextEdit="1"/>
          </p:cNvSpPr>
          <p:nvPr/>
        </p:nvSpPr>
        <p:spPr bwMode="auto">
          <a:xfrm>
            <a:off x="5844301" y="1808388"/>
            <a:ext cx="918665" cy="31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Рисунок 1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394574" y="1545718"/>
            <a:ext cx="630125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УМК А.В. Грачева и др.</a:t>
            </a:r>
          </a:p>
        </p:txBody>
      </p:sp>
      <p:grpSp>
        <p:nvGrpSpPr>
          <p:cNvPr id="186" name="Группа 185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0" name="Picture 4" descr="K:\_for all\ИМО физики\Опаловский\Презентации 2019\УМК\Грачёв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5385" y="2553637"/>
            <a:ext cx="1696290" cy="2205176"/>
          </a:xfrm>
          <a:prstGeom prst="rect">
            <a:avLst/>
          </a:prstGeom>
          <a:noFill/>
        </p:spPr>
      </p:pic>
      <p:pic>
        <p:nvPicPr>
          <p:cNvPr id="51" name="Picture 5" descr="K:\_for all\ИМО физики\Опаловский\Презентации 2019\УМК\Грачёв\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2062" y="2553637"/>
            <a:ext cx="1694480" cy="2202822"/>
          </a:xfrm>
          <a:prstGeom prst="rect">
            <a:avLst/>
          </a:prstGeom>
          <a:noFill/>
        </p:spPr>
      </p:pic>
      <p:pic>
        <p:nvPicPr>
          <p:cNvPr id="53" name="Picture 3" descr="K:\_for all\ИМО физики\Опаловский\Презентации 2019\УМК\Грачёв\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49918" y="2552676"/>
            <a:ext cx="1695219" cy="2203783"/>
          </a:xfrm>
          <a:prstGeom prst="rect">
            <a:avLst/>
          </a:prstGeom>
          <a:noFill/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82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-3051" y="862266"/>
            <a:ext cx="12192000" cy="3102506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4" descr="K:\_for all\ИМО физики\Опаловский\Презентации 2019\УМК\Грачёв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953" y="929450"/>
            <a:ext cx="1365887" cy="1775652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064005" y="4064258"/>
            <a:ext cx="176273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 Condensed" pitchFamily="34" charset="0"/>
                <a:cs typeface="Open Sans Condensed" pitchFamily="34" charset="0"/>
              </a:rPr>
              <a:t>Состав УМК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 Condensed" pitchFamily="34" charset="0"/>
                <a:cs typeface="Open Sans Condensed" pitchFamily="34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03055" y="4425440"/>
            <a:ext cx="4534876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 Condensed" pitchFamily="34" charset="0"/>
                <a:cs typeface="Open Sans Condensed" pitchFamily="34" charset="0"/>
              </a:rPr>
              <a:t>Учебник 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 Condensed" pitchFamily="34" charset="0"/>
                <a:cs typeface="Open Sans Condensed" pitchFamily="34" charset="0"/>
              </a:rPr>
              <a:t>Рабочая программа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Open Sans Condensed" pitchFamily="34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 Condensed" pitchFamily="34" charset="0"/>
                <a:cs typeface="Open Sans Condensed" pitchFamily="34" charset="0"/>
              </a:rPr>
              <a:t>Проектирование учебного курса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 Condensed" pitchFamily="34" charset="0"/>
                <a:cs typeface="Open Sans Condensed" pitchFamily="34" charset="0"/>
              </a:rPr>
              <a:t>Рабочие тетради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 Condensed" pitchFamily="34" charset="0"/>
                <a:cs typeface="Open Sans Condensed" pitchFamily="34" charset="0"/>
              </a:rPr>
              <a:t>Тетради для лабораторных работ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717" y="4695703"/>
            <a:ext cx="615723" cy="28783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09" y="4959725"/>
            <a:ext cx="615723" cy="28783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628686" y="670171"/>
            <a:ext cx="8583942" cy="287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Open Sans Condensed" pitchFamily="34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Open Sans Condensed" pitchFamily="34" charset="0"/>
              <a:cs typeface="Open Sans Condensed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Open Sans Condensed" pitchFamily="34" charset="0"/>
              <a:cs typeface="Open Sans Condensed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В авторский коллектив входят преподаватели и учёные МГУ им. М. В. Ломоносова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Алгоритмический </a:t>
            </a: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подход к решению задач </a:t>
            </a:r>
            <a:endParaRPr lang="ru-RU" dirty="0" smtClean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Формирование умения </a:t>
            </a: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решать задачи всех уровней </a:t>
            </a: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сложности</a:t>
            </a:r>
            <a:endParaRPr lang="ru-RU" dirty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Разъяснение </a:t>
            </a: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трудных </a:t>
            </a: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вопросов </a:t>
            </a:r>
            <a:r>
              <a:rPr lang="ru-RU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физической теории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Преемственность с УМК «Физика 10-11» тех же авторов</a:t>
            </a:r>
            <a:endParaRPr lang="ru-RU" dirty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52" name="Picture 5" descr="K:\_for all\ИМО физики\Опаловский\Презентации 2019\УМК\Грачёв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046" y="1543784"/>
            <a:ext cx="1366944" cy="1777026"/>
          </a:xfrm>
          <a:prstGeom prst="rect">
            <a:avLst/>
          </a:prstGeom>
          <a:noFill/>
        </p:spPr>
      </p:pic>
      <p:pic>
        <p:nvPicPr>
          <p:cNvPr id="53" name="Picture 3" descr="K:\_for all\ИМО физики\Опаловский\Презентации 2019\УМК\Грачёв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5644" y="2111340"/>
            <a:ext cx="1366944" cy="1777026"/>
          </a:xfrm>
          <a:prstGeom prst="rect">
            <a:avLst/>
          </a:prstGeom>
          <a:noFill/>
        </p:spPr>
      </p:pic>
      <p:pic>
        <p:nvPicPr>
          <p:cNvPr id="55" name="Picture 80">
            <a:extLst>
              <a:ext uri="{FF2B5EF4-FFF2-40B4-BE49-F238E27FC236}">
                <a16:creationId xmlns:a16="http://schemas.microsoft.com/office/drawing/2014/main" id="{F6B47E01-1B43-482F-A8CD-B3429C36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97" y="954984"/>
            <a:ext cx="627974" cy="6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974033" y="4957334"/>
            <a:ext cx="17186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ФПУ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1.1.2.5.1.3.1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1.1.2.5.1.3.2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1.1.2.5.1.3.3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24175" y="182238"/>
            <a:ext cx="3505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Линия УМК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А.В. Грачева и др.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6882" y="929450"/>
            <a:ext cx="82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УМК ПО ФИЗИКЕ ДЛЯ ЭФФЕКТИВНОЙ ПОДГОТОВКИ УЧАЩИХСЯ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К ОЛИМПИАДАМ, ОГЭ И ЕГЭ</a:t>
            </a:r>
          </a:p>
        </p:txBody>
      </p:sp>
    </p:spTree>
    <p:extLst>
      <p:ext uri="{BB962C8B-B14F-4D97-AF65-F5344CB8AC3E}">
        <p14:creationId xmlns:p14="http://schemas.microsoft.com/office/powerpoint/2010/main" val="32262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0" y="1574066"/>
            <a:ext cx="12192000" cy="3225353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45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3" y="1778041"/>
            <a:ext cx="1677811" cy="2421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43" y="1754877"/>
            <a:ext cx="1786735" cy="23918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96" y="1774603"/>
            <a:ext cx="1725082" cy="23937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50" y="1806207"/>
            <a:ext cx="1799551" cy="23621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-10663" y="4288510"/>
            <a:ext cx="267337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В.И. </a:t>
            </a:r>
            <a:r>
              <a:rPr lang="ru-RU" sz="1600" dirty="0" err="1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Лукашик</a:t>
            </a:r>
            <a:endParaRPr lang="ru-RU" sz="1600" dirty="0" smtClean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Е.В. Иванова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04839" y="4303384"/>
            <a:ext cx="267337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Д.А. Артеменков</a:t>
            </a:r>
          </a:p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И.А. </a:t>
            </a:r>
            <a:r>
              <a:rPr lang="ru-RU" sz="1600" dirty="0" err="1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Ломаченков</a:t>
            </a: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 и др.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08938" y="4396902"/>
            <a:ext cx="2673374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С.В. </a:t>
            </a:r>
            <a:r>
              <a:rPr lang="ru-RU" sz="1600" dirty="0" err="1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Иванеско</a:t>
            </a:r>
            <a:r>
              <a:rPr lang="ru-RU" sz="1600" dirty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и др.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51676" y="4416279"/>
            <a:ext cx="2673374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под ред. С.В. </a:t>
            </a:r>
            <a:r>
              <a:rPr lang="ru-RU" sz="1600" dirty="0" err="1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Лозовенко</a:t>
            </a:r>
            <a:endParaRPr lang="ru-RU" sz="1600" dirty="0" smtClean="0">
              <a:solidFill>
                <a:srgbClr val="002060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48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7425" y="5956274"/>
            <a:ext cx="402328" cy="4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844046" y="5616949"/>
            <a:ext cx="915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8"/>
              </a:rPr>
              <a:t>Купить: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61968" y="45457"/>
            <a:ext cx="924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Универсальные учебные пособия для основной школы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Задачники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75288" y="4259941"/>
            <a:ext cx="267337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А.Е. Марон</a:t>
            </a:r>
          </a:p>
          <a:p>
            <a:pPr lvl="0" algn="ctr">
              <a:lnSpc>
                <a:spcPct val="85000"/>
              </a:lnSpc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Condensed" pitchFamily="34" charset="0"/>
                <a:cs typeface="Open Sans Condensed" pitchFamily="34" charset="0"/>
              </a:rPr>
              <a:t>Е.А. Марон и др.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34073" y="1772612"/>
            <a:ext cx="1559431" cy="23957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570" name="Picture 2" descr="http://qrcoder.ru/code/?https%3A%2F%2Fshop.prosv.ru%2Fkatalog%23%2Forderby%3D5%26sFilters%3D4%212304%3B2%211750%3B8%212506%3B&amp;8&amp;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80" y="5123034"/>
            <a:ext cx="1405311" cy="14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fld id="{00000000-1234-1234-1234-123412341234}" type="slidenum">
              <a:rPr lang="en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pPr/>
              <a:t>46</a:t>
            </a:fld>
            <a:endParaRPr lang="en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21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8191" y="1520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Серия «внеурочная деятельность» для 5-11 классов</a:t>
            </a:r>
          </a:p>
          <a:p>
            <a:r>
              <a:rPr lang="ru-RU" b="1" dirty="0">
                <a:solidFill>
                  <a:srgbClr val="002060"/>
                </a:solidFill>
              </a:rPr>
              <a:t>ГОТОВОЕ РЕШЕНИЕ – ЭКОНОМИЯ ВРЕМЕНИ УЧИТЕЛЯ 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29" y="63608"/>
            <a:ext cx="828712" cy="823188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616050" y="1038749"/>
            <a:ext cx="1116124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sz="1600" dirty="0">
                <a:solidFill>
                  <a:srgbClr val="00206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Позволяет развивать навыки проектной и исследовательской </a:t>
            </a:r>
            <a:r>
              <a:rPr lang="ru-RU" sz="1600" dirty="0" smtClean="0">
                <a:solidFill>
                  <a:srgbClr val="00206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деятельности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sz="1600" dirty="0" smtClean="0">
                <a:solidFill>
                  <a:srgbClr val="00206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Способствует </a:t>
            </a:r>
            <a:r>
              <a:rPr lang="ru-RU" sz="1600" dirty="0">
                <a:solidFill>
                  <a:srgbClr val="00206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формированию креативного </a:t>
            </a:r>
            <a:r>
              <a:rPr lang="ru-RU" sz="1600" dirty="0" smtClean="0">
                <a:solidFill>
                  <a:srgbClr val="002060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мышления</a:t>
            </a:r>
          </a:p>
          <a:p>
            <a:pPr marL="285750" lvl="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Обеспечивает </a:t>
            </a: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сопровождение образовательной деятельности учащихся в разных формах: учебное занятие, практическая работа, учебный проект, учебное исследование, </a:t>
            </a: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экскурсия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Основана </a:t>
            </a: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практико-ориентированном </a:t>
            </a: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подходе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Расширяет </a:t>
            </a: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кругозор учащихся, способствует углублению знаний по изучаемым </a:t>
            </a: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предметам</a:t>
            </a:r>
          </a:p>
          <a:p>
            <a:pPr marL="285750" indent="-28575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Сборник примерных рабочих программ в свободном доступе на </a:t>
            </a: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сайте</a:t>
            </a:r>
            <a:endParaRPr lang="ru-RU" sz="16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3" name="Picture 9" descr="Изображение Проектная мастерская. 5-9 классы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4" y="3399927"/>
            <a:ext cx="1620000" cy="21202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79" y="3397143"/>
            <a:ext cx="1581690" cy="21230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63" descr="Изображение Веб-дизайн. Уровень 1 : учебное пособ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71" y="3392700"/>
            <a:ext cx="1602342" cy="212751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76" y="3397143"/>
            <a:ext cx="1589201" cy="2123074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6" descr="http://qrcoder.ru/code/?https%3A%2F%2Fshop.prosv.ru%2Fkatalog%23%2Forderby%3D5%26sFilters%3D4%212304%3B13%2117879%3B&amp;8&amp;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271" y="5197076"/>
            <a:ext cx="958493" cy="95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9500183" y="5564616"/>
            <a:ext cx="2376384" cy="32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tabLst>
                <a:tab pos="457200" algn="l"/>
              </a:tabLst>
              <a:defRPr/>
            </a:pP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  <a:hlinkClick r:id="rId10"/>
              </a:rPr>
              <a:t>Купить</a:t>
            </a: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endParaRPr lang="ru-RU" sz="16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1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1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0473" y="5684553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0602" y="3415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ШИРОКИЙ ВЫБОР УЧЕБНЫХ ПОСОБИЙ ПО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ФУНКЦИОНАЛЬНОЙ ГРАМОТНОСТИ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926" y="102381"/>
            <a:ext cx="728841" cy="728841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-3051" y="1029097"/>
            <a:ext cx="5983721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53355" y="1212463"/>
            <a:ext cx="205339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</a:rPr>
              <a:t>Печатные пособия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227805" y="1029097"/>
            <a:ext cx="5967246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37873" y="1212463"/>
            <a:ext cx="3348338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</a:rPr>
              <a:t>Электронный БАНК ЗАДАНИЙ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315702" y="2330030"/>
            <a:ext cx="4664968" cy="2834622"/>
          </a:xfrm>
          <a:prstGeom prst="rect">
            <a:avLst/>
          </a:prstGeom>
        </p:spPr>
        <p:txBody>
          <a:bodyPr wrap="square" lIns="0" tIns="45720" rIns="91440" bIns="45720">
            <a:spAutoFit/>
          </a:bodyPr>
          <a:lstStyle/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  <a:hlinkClick r:id="rId4"/>
              </a:rPr>
              <a:t>Серия «Функциональная грамотность. Учимся для жизни (5-9)»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</a:rPr>
              <a:t> (Выпуск 2 – Новинка 2021)</a:t>
            </a:r>
          </a:p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  <a:hlinkClick r:id="rId5"/>
              </a:rPr>
              <a:t>Серия «Функциональная грамотность. Тренажеры (5-9)»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  <a:hlinkClick r:id="rId6"/>
              </a:rPr>
              <a:t>Серия «Задачник»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itchFamily="34" charset="0"/>
              <a:cs typeface="Open Sans" pitchFamily="34" charset="0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  <a:hlinkClick r:id="rId7"/>
              </a:rPr>
              <a:t>Серия «ФГОС. Оценка образовательных достижений»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97" y="2239330"/>
            <a:ext cx="728841" cy="72884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4" y="3119792"/>
            <a:ext cx="726248" cy="69804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0" y="3962502"/>
            <a:ext cx="626204" cy="62357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0"/>
          <a:srcRect l="14692" t="20657" r="22083" b="16289"/>
          <a:stretch/>
        </p:blipFill>
        <p:spPr>
          <a:xfrm>
            <a:off x="213651" y="4752344"/>
            <a:ext cx="1057109" cy="478690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6595960" y="2316495"/>
            <a:ext cx="4673141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377" rtl="0" eaLnBrk="1" fontAlgn="auto" latinLnBrk="0" hangingPunct="1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</a:rPr>
              <a:t>Полнофункциональный цифровой тренажер, который имитирует задания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</a:rPr>
              <a:t>PISA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itchFamily="34" charset="0"/>
                <a:cs typeface="Open Sans" pitchFamily="34" charset="0"/>
              </a:rPr>
              <a:t> для начальной и основной школы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7" name="Picture 11" descr="A picture containing text, different, items, various&#10;&#10;Description automatically generated">
            <a:extLst>
              <a:ext uri="{FF2B5EF4-FFF2-40B4-BE49-F238E27FC236}">
                <a16:creationId xmlns:a16="http://schemas.microsoft.com/office/drawing/2014/main" id="{C1CD9805-53F6-334B-B7D2-59AA05C5E8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7186" y="3197697"/>
            <a:ext cx="4634242" cy="231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Прямоугольник 67">
            <a:hlinkClick r:id="rId12"/>
          </p:cNvPr>
          <p:cNvSpPr/>
          <p:nvPr/>
        </p:nvSpPr>
        <p:spPr>
          <a:xfrm>
            <a:off x="8328248" y="5706436"/>
            <a:ext cx="1577436" cy="5869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Открыть Банк заданий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32960" y="5851954"/>
            <a:ext cx="246328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/>
              </a:rPr>
              <a:t>Узнать больше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/>
              </a:rPr>
              <a:t>и купить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405" y="6011463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http://qrcoder.ru/code/?https%3A%2F%2Fprosv.ru%2Fpages%2Fpisa.html&amp;4&amp;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96" y="5594681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1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4192" y="5949280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1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8191" y="146951"/>
            <a:ext cx="4886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«Новая реальность» в школах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598" y="1068405"/>
            <a:ext cx="2876685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Смешанное обучение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283910" y="1068405"/>
            <a:ext cx="3620543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Новые технологии обучения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0023" y="1068405"/>
            <a:ext cx="4985147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Временные затраты на отбор материала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>
            <a:stCxn id="6" idx="2"/>
          </p:cNvCxnSpPr>
          <p:nvPr/>
        </p:nvCxnSpPr>
        <p:spPr>
          <a:xfrm>
            <a:off x="1602941" y="1468515"/>
            <a:ext cx="4108739" cy="5528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7" idx="2"/>
          </p:cNvCxnSpPr>
          <p:nvPr/>
        </p:nvCxnSpPr>
        <p:spPr>
          <a:xfrm flipH="1">
            <a:off x="5662596" y="1468515"/>
            <a:ext cx="1" cy="5585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53" idx="2"/>
          </p:cNvCxnSpPr>
          <p:nvPr/>
        </p:nvCxnSpPr>
        <p:spPr>
          <a:xfrm flipH="1">
            <a:off x="5662596" y="1468515"/>
            <a:ext cx="4431586" cy="5585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350465" y="1682673"/>
            <a:ext cx="2070357" cy="71081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Остаются ВПР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9426528" y="1682673"/>
            <a:ext cx="2070357" cy="71081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Остаётся ЕГЭ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68455" y="2266859"/>
            <a:ext cx="5478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Необходим ресурс, который поможет учителю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77074" y="2839467"/>
            <a:ext cx="52609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Получить доступ к верифицированному контенту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73245" y="3423867"/>
            <a:ext cx="60686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Получить инструмент, контролирующий знания учеников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00435" y="4033940"/>
            <a:ext cx="481426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Получить инструмент с лёгким интерфейсом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86947" y="4632166"/>
            <a:ext cx="755129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Получить инструмент, который можно использовать на всех устройствах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Стрелка вниз 61"/>
          <p:cNvSpPr/>
          <p:nvPr/>
        </p:nvSpPr>
        <p:spPr>
          <a:xfrm>
            <a:off x="5343181" y="5177928"/>
            <a:ext cx="1024568" cy="44067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29" y="5262289"/>
            <a:ext cx="6502734" cy="1460575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9076306" y="5798522"/>
            <a:ext cx="2828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https://edu.skysmart.ru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/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4327" y="6118350"/>
            <a:ext cx="383958" cy="3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8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6438" y="126492"/>
            <a:ext cx="3267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Стартовая страница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6" y="788810"/>
            <a:ext cx="10270359" cy="4458493"/>
          </a:xfrm>
          <a:prstGeom prst="rect">
            <a:avLst/>
          </a:prstGeom>
        </p:spPr>
      </p:pic>
      <p:sp>
        <p:nvSpPr>
          <p:cNvPr id="6" name="Выноска 1 5"/>
          <p:cNvSpPr/>
          <p:nvPr/>
        </p:nvSpPr>
        <p:spPr>
          <a:xfrm>
            <a:off x="134955" y="1426164"/>
            <a:ext cx="2354945" cy="787625"/>
          </a:xfrm>
          <a:prstGeom prst="borderCallout1">
            <a:avLst>
              <a:gd name="adj1" fmla="val 41130"/>
              <a:gd name="adj2" fmla="val 105299"/>
              <a:gd name="adj3" fmla="val -45558"/>
              <a:gd name="adj4" fmla="val 177520"/>
            </a:avLst>
          </a:prstGeom>
          <a:solidFill>
            <a:schemeClr val="accent1">
              <a:lumMod val="60000"/>
              <a:lumOff val="40000"/>
              <a:alpha val="54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Две формы учётной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записи – «Учитель»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«Ученик»</a:t>
            </a:r>
          </a:p>
        </p:txBody>
      </p:sp>
      <p:sp>
        <p:nvSpPr>
          <p:cNvPr id="24" name="Выноска 1 23"/>
          <p:cNvSpPr/>
          <p:nvPr/>
        </p:nvSpPr>
        <p:spPr>
          <a:xfrm>
            <a:off x="134955" y="3483355"/>
            <a:ext cx="2317161" cy="1384973"/>
          </a:xfrm>
          <a:prstGeom prst="borderCallout1">
            <a:avLst>
              <a:gd name="adj1" fmla="val 41130"/>
              <a:gd name="adj2" fmla="val 105299"/>
              <a:gd name="adj3" fmla="val 41164"/>
              <a:gd name="adj4" fmla="val 117614"/>
            </a:avLst>
          </a:prstGeom>
          <a:solidFill>
            <a:schemeClr val="accent1">
              <a:lumMod val="60000"/>
              <a:lumOff val="40000"/>
              <a:alpha val="54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 предметы школьной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программы для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5-11 классов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245687" y="1145754"/>
            <a:ext cx="11017" cy="1068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725359" y="2213789"/>
            <a:ext cx="3062689" cy="1269566"/>
          </a:xfrm>
          <a:prstGeom prst="rect">
            <a:avLst/>
          </a:prstGeom>
          <a:solidFill>
            <a:schemeClr val="accent1">
              <a:lumMod val="60000"/>
              <a:lumOff val="40000"/>
              <a:alpha val="53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того, чтобы начать пользоваться ресурсом, нажимаем на кнопку «Войти»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4934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ОГЭ 2021 физика (Краткие выводы)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5909" y="806245"/>
            <a:ext cx="4748981" cy="5506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ОГЭ по физике проводиться не будет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909" y="1446237"/>
            <a:ext cx="99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Постановление правительства РФ № 256 от 26.02.2021. Познакомиться с документом можно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здесь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25908" y="1904955"/>
            <a:ext cx="9202995" cy="5506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Экзамен пройдёт в формате контрольной работы, созданной на основе модели ОГЭ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5909" y="2534820"/>
            <a:ext cx="891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Разъяснение порядка проведения контрольных работ озвучены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Рособрнадзором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Познакомиться с выступлением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Рособрнадзора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можно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здесь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2533" y="3181151"/>
            <a:ext cx="249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ОБРАТИТЕ ВНИМАНИЕ!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8282" y="3455203"/>
            <a:ext cx="732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Нормативно-правовые акты в настоящее время готовятся к публикации!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25908" y="3890916"/>
            <a:ext cx="9763434" cy="5506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Контрольную работу пишут только те учащиеся, кто выбрал физику как предмет для сдачи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25908" y="4692569"/>
            <a:ext cx="7285705" cy="5506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Наличие экспериментального задания зависит от выбора региона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201" y="5349346"/>
            <a:ext cx="11022718" cy="10772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 ОГЭ по ряду предметов есть экспериментальная часть. Поскольку это все-таки контрольная работа, то здесь у субъекта РФ есть возможность оставить всю работу целиком или исключить из нее выполнение каких-то отдельных заданий. Какие-то субъекты пойдут на исключение экспериментальной части из контрольной работы, исходя из собственных возможностей и 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целесообразности.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8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3" grpId="0" animBg="1"/>
      <p:bldP spid="25" grpId="0"/>
      <p:bldP spid="6" grpId="0"/>
      <p:bldP spid="7" grpId="0"/>
      <p:bldP spid="26" grpId="0" animBg="1"/>
      <p:bldP spid="28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0723" y="126492"/>
            <a:ext cx="2122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Регистрация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18" y="916791"/>
            <a:ext cx="11769662" cy="4335864"/>
          </a:xfrm>
          <a:prstGeom prst="rect">
            <a:avLst/>
          </a:prstGeom>
        </p:spPr>
      </p:pic>
      <p:sp>
        <p:nvSpPr>
          <p:cNvPr id="5" name="Выноска 1 4"/>
          <p:cNvSpPr/>
          <p:nvPr/>
        </p:nvSpPr>
        <p:spPr>
          <a:xfrm>
            <a:off x="335360" y="2655065"/>
            <a:ext cx="2837498" cy="1465243"/>
          </a:xfrm>
          <a:prstGeom prst="borderCallout1">
            <a:avLst>
              <a:gd name="adj1" fmla="val 18750"/>
              <a:gd name="adj2" fmla="val 106204"/>
              <a:gd name="adj3" fmla="val 39286"/>
              <a:gd name="adj4" fmla="val 117359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Если у Вас уже пройдена регистрация, то просто вводим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e-mail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указанный при регистрации и пароль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127036" y="1222872"/>
            <a:ext cx="33051" cy="186185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251634" y="2930486"/>
            <a:ext cx="3448279" cy="15163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Если не зарегистрированы, то нужно нажать кнопку «Зарегистрироваться» и пройти стандартную процедуру регистрации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5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41320" y="126492"/>
            <a:ext cx="29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Главная страница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69" y="759557"/>
            <a:ext cx="11678905" cy="5709274"/>
          </a:xfrm>
          <a:prstGeom prst="rect">
            <a:avLst/>
          </a:prstGeom>
        </p:spPr>
      </p:pic>
      <p:sp>
        <p:nvSpPr>
          <p:cNvPr id="9" name="Выноска 1 8"/>
          <p:cNvSpPr/>
          <p:nvPr/>
        </p:nvSpPr>
        <p:spPr>
          <a:xfrm>
            <a:off x="9227702" y="3108960"/>
            <a:ext cx="2618072" cy="1241659"/>
          </a:xfrm>
          <a:prstGeom prst="borderCallout1">
            <a:avLst>
              <a:gd name="adj1" fmla="val 18750"/>
              <a:gd name="adj2" fmla="val -8333"/>
              <a:gd name="adj3" fmla="val 18952"/>
              <a:gd name="adj4" fmla="val -1627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Поле, в котором отображаются результаты с созданными заданиями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Выноска 1 9"/>
          <p:cNvSpPr/>
          <p:nvPr/>
        </p:nvSpPr>
        <p:spPr>
          <a:xfrm>
            <a:off x="392283" y="3108960"/>
            <a:ext cx="2421316" cy="933651"/>
          </a:xfrm>
          <a:prstGeom prst="borderCallout1">
            <a:avLst>
              <a:gd name="adj1" fmla="val 20032"/>
              <a:gd name="adj2" fmla="val 103371"/>
              <a:gd name="adj3" fmla="val 20192"/>
              <a:gd name="adj4" fmla="val 12942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Поле, в котором отображаются все созданные задания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9952522" y="1395243"/>
            <a:ext cx="1893252" cy="539015"/>
          </a:xfrm>
          <a:prstGeom prst="borderCallout1">
            <a:avLst>
              <a:gd name="adj1" fmla="val -6740"/>
              <a:gd name="adj2" fmla="val 92770"/>
              <a:gd name="adj3" fmla="val -56066"/>
              <a:gd name="adj4" fmla="val 929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Личный кабинет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Выноска 1 29"/>
          <p:cNvSpPr/>
          <p:nvPr/>
        </p:nvSpPr>
        <p:spPr>
          <a:xfrm>
            <a:off x="392283" y="1189650"/>
            <a:ext cx="2421316" cy="539015"/>
          </a:xfrm>
          <a:prstGeom prst="borderCallout1">
            <a:avLst>
              <a:gd name="adj1" fmla="val 46831"/>
              <a:gd name="adj2" fmla="val 102938"/>
              <a:gd name="adj3" fmla="val 45719"/>
              <a:gd name="adj4" fmla="val 111958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Кнопка «Добавить задание»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6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3280" y="2700227"/>
            <a:ext cx="402328" cy="4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719947" y="102007"/>
            <a:ext cx="924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ПРИГЛАШАЕМ НА КОНФЕРЕНЦИЮ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058" y="573868"/>
            <a:ext cx="8009537" cy="19545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5098" y="2515561"/>
            <a:ext cx="358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https://uchitel.club/subject-week1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/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169" y="3115178"/>
            <a:ext cx="3108277" cy="28198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914" y="3113755"/>
            <a:ext cx="3986946" cy="282130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1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29259" y="6432715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8522" y="6270893"/>
            <a:ext cx="402328" cy="4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719947" y="102007"/>
            <a:ext cx="924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ПРИГЛАШАЕМ НА КОНФЕРЕНЦИЮ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06819" y="6062610"/>
            <a:ext cx="358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https://uchitel.club/subject-week1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/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323" y="812115"/>
            <a:ext cx="7435251" cy="43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 smtClean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1" name="Прямая соединительная линия 7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93058" y="1677982"/>
            <a:ext cx="2459970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 b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/>
                <a:hlinkClick r:id="rId3"/>
              </a:rPr>
              <a:t>https://uchitel.club/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558"/>
          <a:stretch/>
        </p:blipFill>
        <p:spPr>
          <a:xfrm>
            <a:off x="295718" y="1011115"/>
            <a:ext cx="8637878" cy="495690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96537" y="183750"/>
            <a:ext cx="9697077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 b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/>
              </a:rPr>
              <a:t>Просвещение. Поддержка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8889" y="3650701"/>
            <a:ext cx="38541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lvl="0" indent="-285750">
              <a:spcBef>
                <a:spcPts val="1800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Портал, 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котором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собраны материалы в  помощь учителям и родителям для организации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обучения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Консультации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при выполнении домашних заданий в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видеоформате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 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Обмен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лучшими практиками, их апробация и распространение в сотрудничестве с органами управления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образованием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/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8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9038" y="1771118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0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6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4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6" y="1436758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2" y="203634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3" y="203634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4" y="203634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8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4" y="203634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1" y="202455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3" y="1436758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4" y="1436758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8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2" y="1436758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8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4" y="1436758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4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7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7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1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4" y="560565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2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3" y="1819703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7" name="Группа 96"/>
          <p:cNvGrpSpPr/>
          <p:nvPr/>
        </p:nvGrpSpPr>
        <p:grpSpPr>
          <a:xfrm>
            <a:off x="9501353" y="538286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6" y="509540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3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7" y="538052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9" y="524546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9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6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9" y="532049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2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9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5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kumimoji="0" lang="en-US" sz="9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kumimoji="0" lang="ru-RU" sz="9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</a:t>
            </a:r>
            <a:r>
              <a:rPr kumimoji="0" lang="ru-RU" sz="9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</a:t>
            </a:r>
            <a:r>
              <a:rPr kumimoji="0" lang="ru-RU" sz="9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94" name="Подзаголовок 2"/>
          <p:cNvSpPr txBox="1">
            <a:spLocks/>
          </p:cNvSpPr>
          <p:nvPr/>
        </p:nvSpPr>
        <p:spPr>
          <a:xfrm>
            <a:off x="5151944" y="5204511"/>
            <a:ext cx="619475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Адрес: 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Краснопролетарская, д. 16, стр. 3, подъезд 8, бизнес-центр «Новослободский»</a:t>
            </a:r>
          </a:p>
          <a:p>
            <a:pPr marL="0" marR="0" lvl="0" indent="0" algn="l" defTabSz="91435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ru-RU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Горячая линия: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vopros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@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prosv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ru</a:t>
            </a:r>
            <a:endParaRPr kumimoji="0" lang="ru-RU" sz="12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2192" name="Picture 32" descr="http://qrcoder.ru/code/?https%3A%2F%2Fshop.prosv.ru%2F&amp;8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22" y="5218019"/>
            <a:ext cx="1105175" cy="11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78771" y="193727"/>
            <a:ext cx="11937029" cy="2519692"/>
          </a:xfrm>
          <a:prstGeom prst="rect">
            <a:avLst/>
          </a:prstGeom>
          <a:solidFill>
            <a:srgbClr val="F0F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186184" y="1602461"/>
            <a:ext cx="11819633" cy="1745682"/>
          </a:xfrm>
          <a:prstGeom prst="rect">
            <a:avLst/>
          </a:prstGeom>
          <a:solidFill>
            <a:srgbClr val="2D2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080" y="1691927"/>
            <a:ext cx="9870332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Хотите купить?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Оптовые закупки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: отдел по работе с государственными заказами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тел.: +7 (495) 789-30-40, доб. 41-44,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e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-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mail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: </a:t>
            </a: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GTrofimova@prosv.ru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, 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Розница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FuturaPT-Book"/>
              </a:rPr>
              <a:t>: самостоятельно заказать в нашем интернет-магазине shop.prosv.ru 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-76200" y="49287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2A3393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Open Sans" panose="020B0606030504020204" pitchFamily="34" charset="0"/>
              </a:rPr>
              <a:t>СПАСИБО ЗА ВНИМАНИЕ!</a:t>
            </a:r>
            <a:b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2A3393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Open Sans" panose="020B0606030504020204" pitchFamily="34" charset="0"/>
              </a:rPr>
            </a:br>
            <a: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2A3393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Open Sans" panose="020B0606030504020204" pitchFamily="34" charset="0"/>
              </a:rPr>
              <a:t/>
            </a:r>
            <a:br>
              <a:rPr kumimoji="0" lang="ru-RU" sz="32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2A3393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Open Sans" panose="020B0606030504020204" pitchFamily="34" charset="0"/>
              </a:rPr>
            </a:br>
            <a:endParaRPr kumimoji="0" lang="ru-RU" sz="3200" b="1" i="0" u="none" strike="noStrike" kern="1200" cap="none" spc="-40" normalizeH="0" baseline="0" noProof="0" dirty="0">
              <a:ln>
                <a:noFill/>
              </a:ln>
              <a:solidFill>
                <a:srgbClr val="2A3393"/>
              </a:solidFill>
              <a:effectLst/>
              <a:uLnTx/>
              <a:uFillTx/>
              <a:latin typeface="Calibri"/>
              <a:ea typeface="Cambria Math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79817" y="3485016"/>
            <a:ext cx="49338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Отдел методической поддержки педагогов и ОО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Ведущий методист по физике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Литвинов Олег Андреевич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Тел. 8-977-992-42-30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e-mail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OLitvinov@prosv.ru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app: 8-963-976-10-01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Instagram: @oleg_6288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09" y="3961724"/>
            <a:ext cx="194745" cy="194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16" y="4169951"/>
            <a:ext cx="245576" cy="287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93" y="4600072"/>
            <a:ext cx="241221" cy="2409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85" y="4398410"/>
            <a:ext cx="206383" cy="2063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13" y="3485016"/>
            <a:ext cx="1350150" cy="24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5229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ОГЭ 2021 физика (Где взять задания?)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32387" y="973394"/>
            <a:ext cx="2615381" cy="1179870"/>
            <a:chOff x="1297858" y="1032388"/>
            <a:chExt cx="2615381" cy="1179870"/>
          </a:xfrm>
        </p:grpSpPr>
        <p:sp>
          <p:nvSpPr>
            <p:cNvPr id="9" name="Скругленный прямоугольник 8">
              <a:hlinkClick r:id="rId4"/>
            </p:cNvPr>
            <p:cNvSpPr/>
            <p:nvPr/>
          </p:nvSpPr>
          <p:spPr>
            <a:xfrm>
              <a:off x="1297858" y="1032388"/>
              <a:ext cx="2615381" cy="11798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70" y="1125026"/>
              <a:ext cx="1632155" cy="994594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>
            <a:hlinkClick r:id="rId6"/>
          </p:cNvPr>
          <p:cNvSpPr/>
          <p:nvPr/>
        </p:nvSpPr>
        <p:spPr>
          <a:xfrm>
            <a:off x="7596965" y="983062"/>
            <a:ext cx="2598767" cy="11798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Открытый банк заданий ОГЭ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40692" y="3015832"/>
            <a:ext cx="2598767" cy="1179870"/>
            <a:chOff x="1040692" y="3015832"/>
            <a:chExt cx="2598767" cy="117987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040692" y="3015832"/>
              <a:ext cx="2598767" cy="11798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hlinkClick r:id="rId7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988" y="3195906"/>
              <a:ext cx="1836174" cy="819721"/>
            </a:xfrm>
            <a:prstGeom prst="rect">
              <a:avLst/>
            </a:prstGeom>
          </p:spPr>
        </p:pic>
      </p:grpSp>
      <p:pic>
        <p:nvPicPr>
          <p:cNvPr id="27" name="Рисунок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87" y="827724"/>
            <a:ext cx="3628923" cy="513317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7596964" y="3013689"/>
            <a:ext cx="2598767" cy="1179870"/>
            <a:chOff x="7596964" y="3013689"/>
            <a:chExt cx="2598767" cy="1179870"/>
          </a:xfrm>
        </p:grpSpPr>
        <p:sp>
          <p:nvSpPr>
            <p:cNvPr id="29" name="Скругленный прямоугольник 28">
              <a:hlinkClick r:id="rId11"/>
            </p:cNvPr>
            <p:cNvSpPr/>
            <p:nvPr/>
          </p:nvSpPr>
          <p:spPr>
            <a:xfrm>
              <a:off x="7596964" y="3013689"/>
              <a:ext cx="2598767" cy="11798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225" y="3404743"/>
              <a:ext cx="2142688" cy="343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47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4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09" y="770017"/>
            <a:ext cx="3952067" cy="27781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Стрелка вправо 20"/>
          <p:cNvSpPr/>
          <p:nvPr/>
        </p:nvSpPr>
        <p:spPr>
          <a:xfrm>
            <a:off x="4590603" y="1896003"/>
            <a:ext cx="1181819" cy="526212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81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469" y="993142"/>
            <a:ext cx="5886450" cy="2524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77144" y="3864660"/>
            <a:ext cx="99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Постановление правительства РФ № 256 от 26.02.2021. Познакомиться с документом можно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здесь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4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32167" y="589185"/>
            <a:ext cx="820896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Изменения в структуру и содержание по сравнению с 2020 г. не вносились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2299" y="1126616"/>
            <a:ext cx="2318824" cy="330024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6410" y="1089709"/>
            <a:ext cx="3666074" cy="530723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48693" y="1126616"/>
            <a:ext cx="2402945" cy="329423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46768" y="483099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 задания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Максимальный балл – 53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235 мин. </a:t>
            </a:r>
          </a:p>
        </p:txBody>
      </p:sp>
    </p:spTree>
    <p:extLst>
      <p:ext uri="{BB962C8B-B14F-4D97-AF65-F5344CB8AC3E}">
        <p14:creationId xmlns:p14="http://schemas.microsoft.com/office/powerpoint/2010/main" val="13071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8"/>
          <p:cNvSpPr>
            <a:spLocks/>
          </p:cNvSpPr>
          <p:nvPr/>
        </p:nvSpPr>
        <p:spPr bwMode="auto">
          <a:xfrm>
            <a:off x="7596965" y="3958541"/>
            <a:ext cx="391642" cy="348126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5 h 752"/>
              <a:gd name="T8" fmla="*/ 144 w 860"/>
              <a:gd name="T9" fmla="*/ 476 h 752"/>
              <a:gd name="T10" fmla="*/ 149 w 860"/>
              <a:gd name="T11" fmla="*/ 484 h 752"/>
              <a:gd name="T12" fmla="*/ 430 w 860"/>
              <a:gd name="T13" fmla="*/ 645 h 752"/>
              <a:gd name="T14" fmla="*/ 573 w 860"/>
              <a:gd name="T15" fmla="*/ 611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6 h 752"/>
              <a:gd name="T22" fmla="*/ 215 w 860"/>
              <a:gd name="T23" fmla="*/ 376 h 752"/>
              <a:gd name="T24" fmla="*/ 430 w 860"/>
              <a:gd name="T25" fmla="*/ 502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9 h 752"/>
              <a:gd name="T32" fmla="*/ 143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6 h 752"/>
              <a:gd name="T40" fmla="*/ 454 w 860"/>
              <a:gd name="T41" fmla="*/ 205 h 752"/>
              <a:gd name="T42" fmla="*/ 391 w 860"/>
              <a:gd name="T43" fmla="*/ 247 h 752"/>
              <a:gd name="T44" fmla="*/ 390 w 860"/>
              <a:gd name="T45" fmla="*/ 250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1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5"/>
                </a:lnTo>
                <a:lnTo>
                  <a:pt x="144" y="476"/>
                </a:lnTo>
                <a:lnTo>
                  <a:pt x="149" y="484"/>
                </a:lnTo>
                <a:cubicBezTo>
                  <a:pt x="207" y="583"/>
                  <a:pt x="315" y="645"/>
                  <a:pt x="430" y="645"/>
                </a:cubicBezTo>
                <a:cubicBezTo>
                  <a:pt x="481" y="645"/>
                  <a:pt x="529" y="632"/>
                  <a:pt x="573" y="611"/>
                </a:cubicBezTo>
                <a:lnTo>
                  <a:pt x="573" y="528"/>
                </a:lnTo>
                <a:cubicBezTo>
                  <a:pt x="532" y="557"/>
                  <a:pt x="482" y="573"/>
                  <a:pt x="430" y="573"/>
                </a:cubicBezTo>
                <a:cubicBezTo>
                  <a:pt x="343" y="573"/>
                  <a:pt x="262" y="528"/>
                  <a:pt x="215" y="456"/>
                </a:cubicBezTo>
                <a:lnTo>
                  <a:pt x="215" y="376"/>
                </a:lnTo>
                <a:lnTo>
                  <a:pt x="430" y="502"/>
                </a:lnTo>
                <a:lnTo>
                  <a:pt x="553" y="430"/>
                </a:lnTo>
                <a:lnTo>
                  <a:pt x="483" y="388"/>
                </a:lnTo>
                <a:lnTo>
                  <a:pt x="430" y="419"/>
                </a:lnTo>
                <a:lnTo>
                  <a:pt x="143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6"/>
                </a:lnTo>
                <a:lnTo>
                  <a:pt x="454" y="205"/>
                </a:lnTo>
                <a:lnTo>
                  <a:pt x="391" y="247"/>
                </a:lnTo>
                <a:lnTo>
                  <a:pt x="390" y="250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1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7614768" y="2782742"/>
            <a:ext cx="391642" cy="346149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0" y="6516869"/>
            <a:ext cx="121920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«Просвещение»,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970" y="108504"/>
            <a:ext cx="244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ЕГЭ 2021 физика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1860" y="2805177"/>
            <a:ext cx="6536269" cy="366539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861" y="635483"/>
            <a:ext cx="6536269" cy="208368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92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o5uqDj7qfaJbUX6I4Lb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18812</TotalTime>
  <Words>4143</Words>
  <Application>Microsoft Office PowerPoint</Application>
  <PresentationFormat>Широкоэкранный</PresentationFormat>
  <Paragraphs>819</Paragraphs>
  <Slides>55</Slides>
  <Notes>29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72" baseType="lpstr">
      <vt:lpstr>Arial</vt:lpstr>
      <vt:lpstr>Calibri</vt:lpstr>
      <vt:lpstr>Calibri Light</vt:lpstr>
      <vt:lpstr>Cambria</vt:lpstr>
      <vt:lpstr>Cambria Math</vt:lpstr>
      <vt:lpstr>Courier New</vt:lpstr>
      <vt:lpstr>Franklin Gothic Book</vt:lpstr>
      <vt:lpstr>FuturaPT-Book</vt:lpstr>
      <vt:lpstr>Helvetica Light</vt:lpstr>
      <vt:lpstr>Open Sans</vt:lpstr>
      <vt:lpstr>Open Sans Condensed</vt:lpstr>
      <vt:lpstr>Open Sans Light</vt:lpstr>
      <vt:lpstr>Times New Roman</vt:lpstr>
      <vt:lpstr>Wingdings</vt:lpstr>
      <vt:lpstr>Тема Office</vt:lpstr>
      <vt:lpstr>1_Тема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Компоненты линии УМК ГРОМОВ С.В., РОДИНА Н.А.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Маркетинг</dc:creator>
  <cp:lastModifiedBy>Литвинов Олег Андреевич</cp:lastModifiedBy>
  <cp:revision>656</cp:revision>
  <dcterms:created xsi:type="dcterms:W3CDTF">2020-02-25T09:30:21Z</dcterms:created>
  <dcterms:modified xsi:type="dcterms:W3CDTF">2021-03-18T06:29:38Z</dcterms:modified>
</cp:coreProperties>
</file>