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78"/>
  </p:notesMasterIdLst>
  <p:sldIdLst>
    <p:sldId id="256" r:id="rId3"/>
    <p:sldId id="378" r:id="rId4"/>
    <p:sldId id="380" r:id="rId5"/>
    <p:sldId id="379" r:id="rId6"/>
    <p:sldId id="382" r:id="rId7"/>
    <p:sldId id="385" r:id="rId8"/>
    <p:sldId id="387" r:id="rId9"/>
    <p:sldId id="386" r:id="rId10"/>
    <p:sldId id="388" r:id="rId11"/>
    <p:sldId id="389" r:id="rId12"/>
    <p:sldId id="390" r:id="rId13"/>
    <p:sldId id="391" r:id="rId14"/>
    <p:sldId id="392" r:id="rId15"/>
    <p:sldId id="393" r:id="rId16"/>
    <p:sldId id="381" r:id="rId17"/>
    <p:sldId id="287" r:id="rId18"/>
    <p:sldId id="311" r:id="rId19"/>
    <p:sldId id="312" r:id="rId20"/>
    <p:sldId id="313" r:id="rId21"/>
    <p:sldId id="314" r:id="rId22"/>
    <p:sldId id="315" r:id="rId23"/>
    <p:sldId id="316" r:id="rId24"/>
    <p:sldId id="321" r:id="rId25"/>
    <p:sldId id="359" r:id="rId26"/>
    <p:sldId id="360" r:id="rId27"/>
    <p:sldId id="361" r:id="rId28"/>
    <p:sldId id="369" r:id="rId29"/>
    <p:sldId id="317" r:id="rId30"/>
    <p:sldId id="368" r:id="rId31"/>
    <p:sldId id="367" r:id="rId32"/>
    <p:sldId id="370" r:id="rId33"/>
    <p:sldId id="376" r:id="rId34"/>
    <p:sldId id="371" r:id="rId35"/>
    <p:sldId id="372" r:id="rId36"/>
    <p:sldId id="373" r:id="rId37"/>
    <p:sldId id="374" r:id="rId38"/>
    <p:sldId id="375" r:id="rId39"/>
    <p:sldId id="377" r:id="rId40"/>
    <p:sldId id="318" r:id="rId41"/>
    <p:sldId id="320" r:id="rId42"/>
    <p:sldId id="328" r:id="rId43"/>
    <p:sldId id="319" r:id="rId44"/>
    <p:sldId id="329" r:id="rId45"/>
    <p:sldId id="330" r:id="rId46"/>
    <p:sldId id="331" r:id="rId47"/>
    <p:sldId id="338" r:id="rId48"/>
    <p:sldId id="332" r:id="rId49"/>
    <p:sldId id="333" r:id="rId50"/>
    <p:sldId id="334" r:id="rId51"/>
    <p:sldId id="335" r:id="rId52"/>
    <p:sldId id="341" r:id="rId53"/>
    <p:sldId id="336" r:id="rId54"/>
    <p:sldId id="339" r:id="rId55"/>
    <p:sldId id="340" r:id="rId56"/>
    <p:sldId id="342" r:id="rId57"/>
    <p:sldId id="343" r:id="rId58"/>
    <p:sldId id="344" r:id="rId59"/>
    <p:sldId id="337" r:id="rId60"/>
    <p:sldId id="345" r:id="rId61"/>
    <p:sldId id="346" r:id="rId62"/>
    <p:sldId id="347" r:id="rId63"/>
    <p:sldId id="348" r:id="rId64"/>
    <p:sldId id="349" r:id="rId65"/>
    <p:sldId id="350" r:id="rId66"/>
    <p:sldId id="351" r:id="rId67"/>
    <p:sldId id="352" r:id="rId68"/>
    <p:sldId id="353" r:id="rId69"/>
    <p:sldId id="354" r:id="rId70"/>
    <p:sldId id="355" r:id="rId71"/>
    <p:sldId id="356" r:id="rId72"/>
    <p:sldId id="357" r:id="rId73"/>
    <p:sldId id="310" r:id="rId74"/>
    <p:sldId id="280" r:id="rId75"/>
    <p:sldId id="358" r:id="rId76"/>
    <p:sldId id="281" r:id="rId77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82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4884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154AB244-624D-4B3E-9E35-AB9C7357A5D1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783323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415508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324356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450427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238243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641648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15</a:t>
            </a:fld>
            <a:endParaRPr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3001299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665704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080702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17694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728006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94277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618725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501592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996727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319132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29950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6612583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618227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176108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88687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10968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</a:t>
            </a:fld>
            <a:endParaRPr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26633939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1021649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8853419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8830977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1336675"/>
            <a:ext cx="4808538" cy="3608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SzPct val="45000"/>
              <a:buFont typeface="Wingdings" pitchFamily="2" charset="2"/>
              <a:buNone/>
            </a:pPr>
            <a:fld id="{1F4141B6-89BC-4BB9-A639-A3BE44437AE3}" type="slidenum">
              <a:rPr lang="ru-RU" altLang="ru-RU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  <a:buSzPct val="45000"/>
                <a:buFont typeface="Wingdings" pitchFamily="2" charset="2"/>
                <a:buNone/>
              </a:pPr>
              <a:t>33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68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1336675"/>
            <a:ext cx="4808538" cy="3608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SzPct val="45000"/>
              <a:buFont typeface="Wingdings" pitchFamily="2" charset="2"/>
              <a:buNone/>
            </a:pPr>
            <a:fld id="{AAC4D360-FB1C-4F7B-A56C-DAEA2A78DCD3}" type="slidenum">
              <a:rPr lang="ru-RU" altLang="ru-RU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  <a:buSzPct val="45000"/>
                <a:buFont typeface="Wingdings" pitchFamily="2" charset="2"/>
                <a:buNone/>
              </a:pPr>
              <a:t>34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15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1336675"/>
            <a:ext cx="4808538" cy="3608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SzPct val="45000"/>
              <a:buFont typeface="Wingdings" pitchFamily="2" charset="2"/>
              <a:buNone/>
            </a:pPr>
            <a:fld id="{0A7EBE55-3B86-4351-A7CD-4D62F9082D20}" type="slidenum">
              <a:rPr lang="ru-RU" altLang="ru-RU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  <a:buSzPct val="45000"/>
                <a:buFont typeface="Wingdings" pitchFamily="2" charset="2"/>
                <a:buNone/>
              </a:pPr>
              <a:t>35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233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1336675"/>
            <a:ext cx="4808538" cy="3608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SzPct val="45000"/>
              <a:buFont typeface="Wingdings" pitchFamily="2" charset="2"/>
              <a:buNone/>
            </a:pPr>
            <a:fld id="{81045FD1-205D-4861-805C-4D2EF35DF3E0}" type="slidenum">
              <a:rPr lang="ru-RU" altLang="ru-RU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  <a:buSzPct val="45000"/>
                <a:buFont typeface="Wingdings" pitchFamily="2" charset="2"/>
                <a:buNone/>
              </a:pPr>
              <a:t>36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317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1336675"/>
            <a:ext cx="4808538" cy="3608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SzPct val="45000"/>
              <a:buFont typeface="Wingdings" pitchFamily="2" charset="2"/>
              <a:buNone/>
            </a:pPr>
            <a:fld id="{366A7A68-4D73-40EA-A48F-0F893872DAB5}" type="slidenum">
              <a:rPr lang="ru-RU" altLang="ru-RU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  <a:buSzPct val="45000"/>
                <a:buFont typeface="Wingdings" pitchFamily="2" charset="2"/>
                <a:buNone/>
              </a:pPr>
              <a:t>37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618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7559966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26375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2849150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472006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41</a:t>
            </a:fld>
            <a:endParaRPr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12596364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7547083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6421724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857145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054794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46</a:t>
            </a:fld>
            <a:endParaRPr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41247469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7740962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9005442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69688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0000122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1439162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51</a:t>
            </a:fld>
            <a:endParaRPr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3245566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0297910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760051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3894284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2897062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761225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7417063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0418284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85987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8153057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6311530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7604956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0168254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0603242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8638462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5059765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903179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5605924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6973145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151391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8458830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65863822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6506476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0418096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D773408D-5199-47DD-AB3B-E59EB98367B3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7532108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2561884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7E2287C-E578-4231-98A3-DEC1B507E23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51060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361030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64431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9A4887-E872-481F-B698-DDD5E839F5E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390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018E90-228B-4FA5-85D0-B29DD2DF08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7499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8CCE5FE-80DD-4B19-9F39-20E16F6D387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05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8BC704-B762-4CF6-9E4D-332B5B3A6677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51160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E783A8-4EE1-4465-9D3E-3A2B5F318F0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675056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BD30AB-DA05-4567-A1DD-89F438FB93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488865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ACE626-8203-46FB-9A4A-9A15136550B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628352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8726E8-8C87-4F40-90F9-67FA179A787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92445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F34B62-68AE-4D24-AE8E-2404942F1D46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612807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801CB-7D0E-42C6-8843-A963A831D48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451348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0A669D-1821-411C-BC81-F183F88E938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80163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A81E9B-688F-4387-AB88-A805DD9680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2407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DF555-21DD-4480-81F1-CF2DFA24532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043740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8FBE03-3A08-46EC-B531-25A532E6129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28494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C04FDA-7556-45B1-98DB-600E5C56348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44322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6463" y="6886575"/>
            <a:ext cx="3192462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304CC09D-4A1F-4BB2-8692-1DA206DBDA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0408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C3EE4A-ADCF-4D35-94BB-0A960E1973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2994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989FAC-36F8-4533-9B40-EDCAC3F5A0C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51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3DA80E-5003-414A-992E-0B84C69CA99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6128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354BAA-0713-4032-BEFD-10534415D26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863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A631D5D-5FDB-4075-846F-13010E3E046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897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20DB4E-EE75-4300-8030-A785B076A8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513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FAA0F4-C873-4CAF-A1AE-DBBA8841352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239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9460FD2C-3CE3-494B-9D3D-2F53D7C861D6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2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0791484C-AB1A-473B-AB35-649F28F75FD3}" type="slidenum">
              <a:rPr lang="de-DE" altLang="ru-RU"/>
              <a:pPr/>
              <a:t>‹#›</a:t>
            </a:fld>
            <a:endParaRPr lang="de-DE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5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>
          <a:solidFill>
            <a:srgbClr val="000000"/>
          </a:solidFill>
          <a:latin typeface="+mn-lt"/>
          <a:cs typeface="Arial Unicode MS" charset="0"/>
        </a:defRPr>
      </a:lvl2pPr>
      <a:lvl3pPr marL="1143000" indent="-228600" algn="l" defTabSz="449263" rtl="0" eaLnBrk="0" fontAlgn="base" hangingPunct="0">
        <a:spcBef>
          <a:spcPts val="6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cs typeface="Arial Unicode MS" charset="0"/>
        </a:defRPr>
      </a:lvl3pPr>
      <a:lvl4pPr marL="1600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4pPr>
      <a:lvl5pPr marL="20574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5pPr>
      <a:lvl6pPr marL="25146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6pPr>
      <a:lvl7pPr marL="29718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7pPr>
      <a:lvl8pPr marL="34290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8pPr>
      <a:lvl9pPr marL="3886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5.png"/><Relationship Id="rId10" Type="http://schemas.openxmlformats.org/officeDocument/2006/relationships/image" Target="../media/image21.emf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emf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5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4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-9524" y="2896"/>
            <a:ext cx="10080625" cy="7558088"/>
            <a:chOff x="0" y="0"/>
            <a:chExt cx="6350" cy="4761"/>
          </a:xfrm>
        </p:grpSpPr>
        <p:sp>
          <p:nvSpPr>
            <p:cNvPr id="4098" name="Rectangle 2"/>
            <p:cNvSpPr>
              <a:spLocks noChangeArrowheads="1"/>
            </p:cNvSpPr>
            <p:nvPr/>
          </p:nvSpPr>
          <p:spPr bwMode="auto">
            <a:xfrm>
              <a:off x="2" y="0"/>
              <a:ext cx="6347" cy="4761"/>
            </a:xfrm>
            <a:prstGeom prst="rect">
              <a:avLst/>
            </a:prstGeom>
            <a:solidFill>
              <a:srgbClr val="255997"/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8" t="37506" r="8888" b="10745"/>
            <a:stretch>
              <a:fillRect/>
            </a:stretch>
          </p:blipFill>
          <p:spPr bwMode="auto">
            <a:xfrm>
              <a:off x="5" y="1131"/>
              <a:ext cx="6339" cy="2649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888" t="37506" r="8888" b="1074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0" y="1131"/>
              <a:ext cx="6349" cy="2649"/>
            </a:xfrm>
            <a:prstGeom prst="rect">
              <a:avLst/>
            </a:prstGeom>
            <a:solidFill>
              <a:srgbClr val="FFFFFF">
                <a:alpha val="4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60363" y="2244725"/>
            <a:ext cx="9539287" cy="280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 Semibold" pitchFamily="32" charset="0"/>
              </a:rPr>
              <a:t>Подготовка к Всероссийской проверочной работе: дидактические подходы и методические решения</a:t>
            </a:r>
            <a:endParaRPr lang="ru-RU" altLang="ru-RU" sz="44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15963" y="6335713"/>
            <a:ext cx="918368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 dirty="0">
              <a:solidFill>
                <a:srgbClr val="FFFFFF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 dirty="0">
              <a:solidFill>
                <a:srgbClr val="FFFFFF"/>
              </a:solidFill>
              <a:latin typeface="Segoe UI Light" pitchFamily="32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882650" y="195263"/>
            <a:ext cx="7410450" cy="1006475"/>
            <a:chOff x="556" y="123"/>
            <a:chExt cx="4668" cy="634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1559" y="123"/>
              <a:ext cx="3665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 Light" pitchFamily="32" charset="0"/>
                </a:rPr>
                <a:t>Российская  Академия наук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 Light" pitchFamily="32" charset="0"/>
                </a:rPr>
                <a:t>Издательский комплекс «Наука»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 Light" pitchFamily="32" charset="0"/>
                </a:rPr>
                <a:t>Издательство «Академкнига/Учебник»</a:t>
              </a:r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06"/>
              <a:ext cx="941" cy="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Анализ результатов Всероссийской проверочной работы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71760" y="1398589"/>
            <a:ext cx="9966003" cy="540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indent="0"/>
            <a:r>
              <a:rPr lang="ru-RU" sz="2400" dirty="0" smtClean="0"/>
              <a:t>Вася </a:t>
            </a:r>
            <a:r>
              <a:rPr lang="ru-RU" sz="2400" dirty="0"/>
              <a:t>ехал на велосипеде и проезжал каждую минуту 500 м. Так он </a:t>
            </a:r>
            <a:r>
              <a:rPr lang="ru-RU" sz="2400" dirty="0" smtClean="0"/>
              <a:t>ехал 20 </a:t>
            </a:r>
            <a:r>
              <a:rPr lang="ru-RU" sz="2400" dirty="0"/>
              <a:t>мин. Затем после случайного прокола колеса оставшийся путь он </a:t>
            </a:r>
            <a:r>
              <a:rPr lang="ru-RU" sz="2400" dirty="0" smtClean="0"/>
              <a:t>шёл пешком</a:t>
            </a:r>
            <a:r>
              <a:rPr lang="ru-RU" sz="2400" dirty="0"/>
              <a:t>, проходя 50 м за минуту. Сколько времени он шёл с велосипедом</a:t>
            </a:r>
            <a:r>
              <a:rPr lang="ru-RU" sz="2400" dirty="0" smtClean="0"/>
              <a:t>, если </a:t>
            </a:r>
            <a:r>
              <a:rPr lang="ru-RU" sz="2400" dirty="0"/>
              <a:t>общий путь составил 12 км?</a:t>
            </a:r>
          </a:p>
          <a:p>
            <a:pPr indent="0"/>
            <a:r>
              <a:rPr lang="ru-RU" sz="2400" dirty="0"/>
              <a:t>Запиши решение и ответ.</a:t>
            </a:r>
          </a:p>
          <a:p>
            <a:pPr indent="0"/>
            <a:r>
              <a:rPr lang="ru-RU" sz="2400" dirty="0" smtClean="0"/>
              <a:t>Решение</a:t>
            </a:r>
            <a:r>
              <a:rPr lang="ru-RU" sz="2400" dirty="0"/>
              <a:t>:</a:t>
            </a:r>
          </a:p>
          <a:p>
            <a:pPr indent="0"/>
            <a:r>
              <a:rPr lang="ru-RU" sz="2400" dirty="0"/>
              <a:t>12 км = 12 000 м</a:t>
            </a:r>
          </a:p>
          <a:p>
            <a:pPr indent="0"/>
            <a:r>
              <a:rPr lang="ru-RU" sz="2400" dirty="0"/>
              <a:t>1) 20 ⋅500 =10 000 (м) – первая часть пути</a:t>
            </a:r>
          </a:p>
          <a:p>
            <a:pPr indent="0"/>
            <a:r>
              <a:rPr lang="ru-RU" sz="2400" dirty="0"/>
              <a:t>2) 12 000 −10 000 = 2000 (м) – оставшийся путь</a:t>
            </a:r>
          </a:p>
          <a:p>
            <a:pPr indent="0"/>
            <a:r>
              <a:rPr lang="ru-RU" sz="2400" dirty="0"/>
              <a:t>3) 2000 :50 = 40 (мин.).</a:t>
            </a:r>
          </a:p>
          <a:p>
            <a:pPr indent="0"/>
            <a:r>
              <a:rPr lang="ru-RU" sz="2400" b="1" dirty="0"/>
              <a:t>Должно быть также засчитано решение:</a:t>
            </a:r>
          </a:p>
          <a:p>
            <a:pPr indent="0"/>
            <a:r>
              <a:rPr lang="ru-RU" sz="2400" dirty="0"/>
              <a:t>(12 000 − 20 ⋅500) :50 = 40 (мин.).</a:t>
            </a:r>
          </a:p>
          <a:p>
            <a:pPr indent="0"/>
            <a:r>
              <a:rPr lang="ru-RU" sz="2400" b="1" dirty="0"/>
              <a:t>Допускается другая последовательность действий и</a:t>
            </a:r>
          </a:p>
          <a:p>
            <a:pPr indent="0"/>
            <a:r>
              <a:rPr lang="ru-RU" sz="2400" b="1" dirty="0"/>
              <a:t>рассуждений, обоснованно приводящая к верному ответу.</a:t>
            </a:r>
          </a:p>
          <a:p>
            <a:pPr indent="0"/>
            <a:r>
              <a:rPr lang="ru-RU" sz="2400" dirty="0"/>
              <a:t>Ответ: 40 мин.</a:t>
            </a:r>
            <a:endParaRPr lang="ru-RU" altLang="ru-RU" sz="2400" dirty="0">
              <a:latin typeface="Segoe UI Light" pitchFamily="32" charset="0"/>
            </a:endParaRPr>
          </a:p>
          <a:p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83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Анализ результатов Всероссийской проверочной работы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71760" y="1398589"/>
            <a:ext cx="9966003" cy="540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527969"/>
            <a:ext cx="7334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885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Анализ результатов Всероссийской проверочной работы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71760" y="1398589"/>
            <a:ext cx="9966003" cy="540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551781"/>
            <a:ext cx="70770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442842"/>
            <a:ext cx="70866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022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Анализ результатов Всероссийской проверочной работы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71760" y="1398589"/>
            <a:ext cx="9966003" cy="540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indent="0"/>
            <a:r>
              <a:rPr lang="ru-RU" sz="2400" dirty="0"/>
              <a:t>Алексей проводил наблюдения за появлением плесени на ягодах</a:t>
            </a:r>
          </a:p>
          <a:p>
            <a:pPr indent="0"/>
            <a:r>
              <a:rPr lang="ru-RU" sz="2400" dirty="0"/>
              <a:t>крыжовника, которые он собрал на своей даче. Чтобы выяснить </a:t>
            </a:r>
            <a:r>
              <a:rPr lang="ru-RU" sz="2400" dirty="0" smtClean="0"/>
              <a:t>влияние температуры </a:t>
            </a:r>
            <a:r>
              <a:rPr lang="ru-RU" sz="2400" dirty="0"/>
              <a:t>на развитие плесени, он взял два одинаковых </a:t>
            </a:r>
            <a:r>
              <a:rPr lang="ru-RU" sz="2400" dirty="0" smtClean="0"/>
              <a:t>блюдца и </a:t>
            </a:r>
            <a:r>
              <a:rPr lang="ru-RU" sz="2400" dirty="0"/>
              <a:t>положил на каждое по два десятка свежих ягод. Одно блюдце он </a:t>
            </a:r>
            <a:r>
              <a:rPr lang="ru-RU" sz="2400" dirty="0" smtClean="0"/>
              <a:t>поместил в </a:t>
            </a:r>
            <a:r>
              <a:rPr lang="ru-RU" sz="2400" dirty="0"/>
              <a:t>тёмный шкаф, а другое убрал в холодильник и стал наблюдать. </a:t>
            </a:r>
            <a:r>
              <a:rPr lang="ru-RU" sz="2400" dirty="0" smtClean="0"/>
              <a:t>Через несколько </a:t>
            </a:r>
            <a:r>
              <a:rPr lang="ru-RU" sz="2400" dirty="0"/>
              <a:t>дней Алексей обнаружил, что сначала плесень появилась </a:t>
            </a:r>
            <a:r>
              <a:rPr lang="ru-RU" sz="2400" dirty="0" smtClean="0"/>
              <a:t>на ягодах </a:t>
            </a:r>
            <a:r>
              <a:rPr lang="ru-RU" sz="2400" dirty="0"/>
              <a:t>в тёмном шкафу, а спустя ещё некоторое время – на </a:t>
            </a:r>
            <a:r>
              <a:rPr lang="ru-RU" sz="2400" dirty="0" smtClean="0"/>
              <a:t>ягодах в </a:t>
            </a:r>
            <a:r>
              <a:rPr lang="ru-RU" sz="2400" dirty="0"/>
              <a:t>холодильнике</a:t>
            </a:r>
            <a:r>
              <a:rPr lang="ru-RU" sz="2400" dirty="0" smtClean="0"/>
              <a:t>.</a:t>
            </a:r>
          </a:p>
          <a:p>
            <a:pPr indent="0"/>
            <a:endParaRPr lang="ru-RU" sz="2400" dirty="0" smtClean="0"/>
          </a:p>
          <a:p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4" y="4304073"/>
            <a:ext cx="59626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772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Анализ результатов Всероссийской проверочной работы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71760" y="1398589"/>
            <a:ext cx="9966003" cy="540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indent="0"/>
            <a:r>
              <a:rPr lang="ru-RU" sz="2400" dirty="0"/>
              <a:t>6.1. Сравни условия нахождения ягод крыжовника в двух разных </a:t>
            </a:r>
            <a:r>
              <a:rPr lang="ru-RU" sz="2400" dirty="0" smtClean="0"/>
              <a:t>блюдцах в </a:t>
            </a:r>
            <a:r>
              <a:rPr lang="ru-RU" sz="2400" dirty="0"/>
              <a:t>описанном эксперименте. Подчеркни в каждой строке одно из </a:t>
            </a:r>
            <a:r>
              <a:rPr lang="ru-RU" sz="2400" dirty="0" smtClean="0"/>
              <a:t>выделенных слов</a:t>
            </a:r>
            <a:r>
              <a:rPr lang="ru-RU" sz="2400" dirty="0"/>
              <a:t>.</a:t>
            </a:r>
          </a:p>
          <a:p>
            <a:pPr indent="0"/>
            <a:r>
              <a:rPr lang="ru-RU" sz="2400" dirty="0"/>
              <a:t>Температура ягод крыжовника в двух блюдцах: </a:t>
            </a:r>
            <a:r>
              <a:rPr lang="ru-RU" sz="2400" b="1" dirty="0"/>
              <a:t>одинаковая / различная</a:t>
            </a:r>
          </a:p>
          <a:p>
            <a:pPr indent="0"/>
            <a:r>
              <a:rPr lang="ru-RU" sz="2400" dirty="0"/>
              <a:t>Освещённость ягод крыжовника в двух блюдцах: </a:t>
            </a:r>
            <a:r>
              <a:rPr lang="ru-RU" sz="2400" b="1" dirty="0"/>
              <a:t>одинаковая / </a:t>
            </a:r>
            <a:r>
              <a:rPr lang="ru-RU" sz="2400" b="1" dirty="0" smtClean="0"/>
              <a:t>различная</a:t>
            </a:r>
          </a:p>
          <a:p>
            <a:pPr indent="0"/>
            <a:endParaRPr lang="ru-RU" sz="2400" b="1" dirty="0"/>
          </a:p>
          <a:p>
            <a:pPr indent="0"/>
            <a:r>
              <a:rPr lang="ru-RU" sz="2400" dirty="0"/>
              <a:t>6.2. По результатам эксперимента сделай вывод о том, как </a:t>
            </a:r>
            <a:r>
              <a:rPr lang="ru-RU" sz="2400" dirty="0" smtClean="0"/>
              <a:t>температура влияет </a:t>
            </a:r>
            <a:r>
              <a:rPr lang="ru-RU" sz="2400" dirty="0"/>
              <a:t>на скорость появления плесени.</a:t>
            </a:r>
          </a:p>
          <a:p>
            <a:pPr indent="0"/>
            <a:r>
              <a:rPr lang="ru-RU" sz="2400" dirty="0"/>
              <a:t>Ответ: </a:t>
            </a:r>
            <a:r>
              <a:rPr lang="ru-RU" sz="2400" dirty="0" smtClean="0"/>
              <a:t>6.3</a:t>
            </a:r>
            <a:r>
              <a:rPr lang="ru-RU" sz="2400" dirty="0"/>
              <a:t>. Если бы Алексей захотел выяснить, влияет ли влажность на </a:t>
            </a:r>
            <a:r>
              <a:rPr lang="ru-RU" sz="2400" dirty="0" smtClean="0"/>
              <a:t>развитие плесени</a:t>
            </a:r>
            <a:r>
              <a:rPr lang="ru-RU" sz="2400" dirty="0"/>
              <a:t>, с помощью какого эксперимента он мог бы это сделать? </a:t>
            </a:r>
            <a:r>
              <a:rPr lang="ru-RU" sz="2400" dirty="0" smtClean="0"/>
              <a:t>Опиши этот </a:t>
            </a:r>
            <a:r>
              <a:rPr lang="ru-RU" sz="2400" dirty="0"/>
              <a:t>эксперимент.</a:t>
            </a: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752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Дидактические особенности системы «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ПНШ»</a:t>
            </a:r>
            <a:endParaRPr lang="ru-RU" altLang="ru-RU" sz="3400" b="1" dirty="0">
              <a:solidFill>
                <a:srgbClr val="FFFFFF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34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Перспективная начальная школа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развивающая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личностно-ориентированная </a:t>
            </a:r>
            <a:r>
              <a:rPr lang="ru-RU" altLang="ru-RU" sz="2400" dirty="0">
                <a:latin typeface="Segoe UI Light" pitchFamily="32" charset="0"/>
              </a:rPr>
              <a:t>дидактическая </a:t>
            </a:r>
            <a:r>
              <a:rPr lang="ru-RU" altLang="ru-RU" sz="2400" dirty="0" smtClean="0">
                <a:latin typeface="Segoe UI Light" pitchFamily="32" charset="0"/>
              </a:rPr>
              <a:t>система </a:t>
            </a:r>
            <a:r>
              <a:rPr lang="ru-RU" altLang="ru-RU" sz="2400" dirty="0">
                <a:latin typeface="Segoe UI Light" pitchFamily="32" charset="0"/>
              </a:rPr>
              <a:t>обучения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Лауреат </a:t>
            </a:r>
            <a:r>
              <a:rPr lang="ru-RU" altLang="ru-RU" sz="2400" dirty="0">
                <a:latin typeface="Segoe UI Light" pitchFamily="32" charset="0"/>
              </a:rPr>
              <a:t>Главной премии РАН за лучшую работу в области науки, технологий и образования</a:t>
            </a:r>
          </a:p>
        </p:txBody>
      </p:sp>
      <p:pic>
        <p:nvPicPr>
          <p:cNvPr id="17" name="Picture 4" descr="C:\Documents and Settings\ednachmet\Рабочий стол\обложки\Каталог\02_ПНШ\PNG\Концептуальные основы ПНШ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52" y="3635821"/>
            <a:ext cx="2076081" cy="293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3730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Концепция включает: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теоретические подходы и основную идею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содержательные линии индивидуального развития младшего школьника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условия, влияющие на отбор содержания и методов обучения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принципы обучения и типические свойства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образовательную технологию и типологию уроков</a:t>
            </a:r>
          </a:p>
        </p:txBody>
      </p:sp>
    </p:spTree>
    <p:extLst>
      <p:ext uri="{BB962C8B-B14F-4D97-AF65-F5344CB8AC3E}">
        <p14:creationId xmlns:p14="http://schemas.microsoft.com/office/powerpoint/2010/main" val="400277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На основе концепции разработаны: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учебники</a:t>
            </a:r>
            <a:r>
              <a:rPr lang="ru-RU" altLang="ru-RU" sz="2400" dirty="0">
                <a:latin typeface="Segoe UI Light" pitchFamily="32" charset="0"/>
              </a:rPr>
              <a:t>, хрестоматии, рабочие тетради (в печатной и электронной форме)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методические </a:t>
            </a:r>
            <a:r>
              <a:rPr lang="ru-RU" altLang="ru-RU" sz="2400" dirty="0">
                <a:latin typeface="Segoe UI Light" pitchFamily="32" charset="0"/>
              </a:rPr>
              <a:t>разработки для управленцев, педагогов и родителей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примерная </a:t>
            </a:r>
            <a:r>
              <a:rPr lang="ru-RU" altLang="ru-RU" sz="2400" dirty="0">
                <a:latin typeface="Segoe UI Light" pitchFamily="32" charset="0"/>
              </a:rPr>
              <a:t>основная образовательная программа «Перспективная начальная школа»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примерный </a:t>
            </a:r>
            <a:r>
              <a:rPr lang="ru-RU" altLang="ru-RU" sz="2400" dirty="0">
                <a:latin typeface="Segoe UI Light" pitchFamily="32" charset="0"/>
              </a:rPr>
              <a:t>учебный план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план </a:t>
            </a:r>
            <a:r>
              <a:rPr lang="ru-RU" altLang="ru-RU" sz="2400" dirty="0">
                <a:latin typeface="Segoe UI Light" pitchFamily="32" charset="0"/>
              </a:rPr>
              <a:t>внеурочной деятельности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примерные рабочие </a:t>
            </a:r>
            <a:r>
              <a:rPr lang="ru-RU" altLang="ru-RU" sz="2400" dirty="0">
                <a:latin typeface="Segoe UI Light" pitchFamily="32" charset="0"/>
              </a:rPr>
              <a:t>программы по предметам и курсам внеурочной деятельности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система </a:t>
            </a:r>
            <a:r>
              <a:rPr lang="ru-RU" altLang="ru-RU" sz="2400" dirty="0">
                <a:latin typeface="Segoe UI Light" pitchFamily="32" charset="0"/>
              </a:rPr>
              <a:t>оценки достижений обучающихся и другие 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2580611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Концепция основана на достижениях психолого-педагогической науки и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практики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 Light" pitchFamily="32" charset="0"/>
              </a:rPr>
              <a:t>В том числе:</a:t>
            </a:r>
            <a:endParaRPr lang="ru-RU" altLang="ru-RU" sz="2400" b="1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системно-</a:t>
            </a:r>
            <a:r>
              <a:rPr lang="ru-RU" altLang="ru-RU" sz="2400" dirty="0" err="1">
                <a:latin typeface="Segoe UI Light" pitchFamily="32" charset="0"/>
              </a:rPr>
              <a:t>деятельностном</a:t>
            </a:r>
            <a:r>
              <a:rPr lang="ru-RU" altLang="ru-RU" sz="2400" dirty="0">
                <a:latin typeface="Segoe UI Light" pitchFamily="32" charset="0"/>
              </a:rPr>
              <a:t> подходе к обучению (Л.С. Выготский, А.Н. Леонтьев, Д.Б. </a:t>
            </a:r>
            <a:r>
              <a:rPr lang="ru-RU" altLang="ru-RU" sz="2400" dirty="0" err="1">
                <a:latin typeface="Segoe UI Light" pitchFamily="32" charset="0"/>
              </a:rPr>
              <a:t>Эльконин</a:t>
            </a:r>
            <a:r>
              <a:rPr lang="ru-RU" altLang="ru-RU" sz="2400" dirty="0">
                <a:latin typeface="Segoe UI Light" pitchFamily="32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проблемно-ориентированном развивающем образовании (Л.В. </a:t>
            </a:r>
            <a:r>
              <a:rPr lang="ru-RU" altLang="ru-RU" sz="2400" dirty="0" err="1">
                <a:latin typeface="Segoe UI Light" pitchFamily="32" charset="0"/>
              </a:rPr>
              <a:t>Занков</a:t>
            </a:r>
            <a:r>
              <a:rPr lang="ru-RU" altLang="ru-RU" sz="2400" dirty="0">
                <a:latin typeface="Segoe UI Light" pitchFamily="32" charset="0"/>
              </a:rPr>
              <a:t>, В.В. Давыдов, Д.Б. </a:t>
            </a:r>
            <a:r>
              <a:rPr lang="ru-RU" altLang="ru-RU" sz="2400" dirty="0" err="1">
                <a:latin typeface="Segoe UI Light" pitchFamily="32" charset="0"/>
              </a:rPr>
              <a:t>Эльконин</a:t>
            </a:r>
            <a:r>
              <a:rPr lang="ru-RU" altLang="ru-RU" sz="2400" dirty="0">
                <a:latin typeface="Segoe UI Light" pitchFamily="32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смысловой педагогике вариативного образования (А.Г. </a:t>
            </a:r>
            <a:r>
              <a:rPr lang="ru-RU" altLang="ru-RU" sz="2400" dirty="0" err="1">
                <a:latin typeface="Segoe UI Light" pitchFamily="32" charset="0"/>
              </a:rPr>
              <a:t>Асмолов</a:t>
            </a:r>
            <a:r>
              <a:rPr lang="ru-RU" altLang="ru-RU" sz="2400" dirty="0">
                <a:latin typeface="Segoe UI Light" pitchFamily="32" charset="0"/>
              </a:rPr>
              <a:t>, В.В. Рубцов и др.)</a:t>
            </a:r>
          </a:p>
        </p:txBody>
      </p:sp>
    </p:spTree>
    <p:extLst>
      <p:ext uri="{BB962C8B-B14F-4D97-AF65-F5344CB8AC3E}">
        <p14:creationId xmlns:p14="http://schemas.microsoft.com/office/powerpoint/2010/main" val="251172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Рассматриваемые вопросы: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74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Анализ результатов Всероссийской проверочной работы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Дидактические особенности системы «ПНШ», обеспечивающие подготовку обучающихся к Всероссийской проверочной работе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Методические рекомендации по достижению планируемых результатов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16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Основная идея «Перспективной начальной школы»: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 Light" pitchFamily="32" charset="0"/>
              </a:rPr>
              <a:t>Оптимальное развитие каждого ребенка </a:t>
            </a:r>
            <a:r>
              <a:rPr lang="ru-RU" altLang="ru-RU" sz="2400" dirty="0">
                <a:latin typeface="Segoe UI Light" pitchFamily="32" charset="0"/>
              </a:rPr>
              <a:t>на основе педагогической </a:t>
            </a:r>
            <a:r>
              <a:rPr lang="ru-RU" altLang="ru-RU" sz="2400" b="1" dirty="0">
                <a:latin typeface="Segoe UI Light" pitchFamily="32" charset="0"/>
              </a:rPr>
              <a:t>поддержки</a:t>
            </a:r>
            <a:r>
              <a:rPr lang="ru-RU" altLang="ru-RU" sz="2400" dirty="0">
                <a:latin typeface="Segoe UI Light" pitchFamily="32" charset="0"/>
              </a:rPr>
              <a:t> его индивидуальности (возраста, способностей, интересов, склонностей, развития) в условиях </a:t>
            </a:r>
            <a:r>
              <a:rPr lang="ru-RU" altLang="ru-RU" sz="2400" b="1" dirty="0">
                <a:latin typeface="Segoe UI Light" pitchFamily="32" charset="0"/>
              </a:rPr>
              <a:t>специально организованной </a:t>
            </a:r>
            <a:r>
              <a:rPr lang="ru-RU" altLang="ru-RU" sz="2400" dirty="0">
                <a:latin typeface="Segoe UI Light" pitchFamily="32" charset="0"/>
              </a:rPr>
              <a:t>учебной деятельности, где ученик как равноправный участник процесса обучения выступает </a:t>
            </a:r>
            <a:r>
              <a:rPr lang="ru-RU" altLang="ru-RU" sz="2400" b="1" dirty="0">
                <a:latin typeface="Segoe UI Light" pitchFamily="32" charset="0"/>
              </a:rPr>
              <a:t>то в роли обучаемого, то в роли обучающего, то в роли организатора учебной ситуации</a:t>
            </a:r>
          </a:p>
        </p:txBody>
      </p:sp>
    </p:spTree>
    <p:extLst>
      <p:ext uri="{BB962C8B-B14F-4D97-AF65-F5344CB8AC3E}">
        <p14:creationId xmlns:p14="http://schemas.microsoft.com/office/powerpoint/2010/main" val="3023621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0213" y="349548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Содержательные линии индивидуального развития младшего школьника: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формирование познавательных интересов школьников и готовности к </a:t>
            </a:r>
            <a:r>
              <a:rPr lang="ru-RU" altLang="ru-RU" sz="2400" dirty="0" smtClean="0">
                <a:latin typeface="Segoe UI Light" pitchFamily="32" charset="0"/>
              </a:rPr>
              <a:t>самообразованию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 развитие умственных способностей, творческого мышления, </a:t>
            </a:r>
            <a:r>
              <a:rPr lang="ru-RU" altLang="ru-RU" sz="2400" dirty="0" smtClean="0">
                <a:latin typeface="Segoe UI Light" pitchFamily="32" charset="0"/>
              </a:rPr>
              <a:t>эрудиции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воспитание социально-психологической </a:t>
            </a:r>
            <a:r>
              <a:rPr lang="ru-RU" altLang="ru-RU" sz="2400" dirty="0" err="1">
                <a:latin typeface="Segoe UI Light" pitchFamily="32" charset="0"/>
              </a:rPr>
              <a:t>адаптированности</a:t>
            </a:r>
            <a:r>
              <a:rPr lang="ru-RU" altLang="ru-RU" sz="2400" dirty="0">
                <a:latin typeface="Segoe UI Light" pitchFamily="32" charset="0"/>
              </a:rPr>
              <a:t> к жизни в </a:t>
            </a:r>
            <a:r>
              <a:rPr lang="ru-RU" altLang="ru-RU" sz="2400" dirty="0" smtClean="0">
                <a:latin typeface="Segoe UI Light" pitchFamily="32" charset="0"/>
              </a:rPr>
              <a:t>школе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воспитание физической </a:t>
            </a:r>
            <a:r>
              <a:rPr lang="ru-RU" altLang="ru-RU" sz="2400" dirty="0" smtClean="0">
                <a:latin typeface="Segoe UI Light" pitchFamily="32" charset="0"/>
              </a:rPr>
              <a:t>культуры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формирование эстетического сознания и художественного </a:t>
            </a:r>
            <a:r>
              <a:rPr lang="ru-RU" altLang="ru-RU" sz="2400" dirty="0" smtClean="0">
                <a:latin typeface="Segoe UI Light" pitchFamily="32" charset="0"/>
              </a:rPr>
              <a:t>вкуса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социально-нравственное воспитание</a:t>
            </a:r>
          </a:p>
        </p:txBody>
      </p:sp>
    </p:spTree>
    <p:extLst>
      <p:ext uri="{BB962C8B-B14F-4D97-AF65-F5344CB8AC3E}">
        <p14:creationId xmlns:p14="http://schemas.microsoft.com/office/powerpoint/2010/main" val="2153387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Условия, влияющие на отбор содержания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и методов обучения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Возраст школьника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Уровень дошкольной подготовки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Топографическая принадлежность школьника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 Уровень владения русским языком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Особенности мировосприятия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Наполняемость класса</a:t>
            </a:r>
          </a:p>
        </p:txBody>
      </p:sp>
    </p:spTree>
    <p:extLst>
      <p:ext uri="{BB962C8B-B14F-4D97-AF65-F5344CB8AC3E}">
        <p14:creationId xmlns:p14="http://schemas.microsoft.com/office/powerpoint/2010/main" val="587224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Принципы обучения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общего развития каждого ребенка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целостности образа мира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практической направленности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учета индивидуальных возможностей и способностей школьников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прочности и наглядности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охраны и укрепления физического и психического здоровья </a:t>
            </a:r>
          </a:p>
        </p:txBody>
      </p:sp>
    </p:spTree>
    <p:extLst>
      <p:ext uri="{BB962C8B-B14F-4D97-AF65-F5344CB8AC3E}">
        <p14:creationId xmlns:p14="http://schemas.microsoft.com/office/powerpoint/2010/main" val="1683503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Принцип</a:t>
            </a:r>
            <a:r>
              <a:rPr lang="en-US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прочности и наглядности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85852" y="2214554"/>
            <a:ext cx="7286676" cy="3286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800" b="1" dirty="0" smtClean="0">
                <a:solidFill>
                  <a:srgbClr val="002060"/>
                </a:solidFill>
                <a:cs typeface="Tahoma" pitchFamily="32" charset="0"/>
              </a:rPr>
              <a:t>Через рассмотрение ЧАСТНОГО (конкретное наблюдение) к пониманию ОБЩЕГО (постижение закономерности) и затем от ОБЩЕГО, то есть от постигнутой закономерности, к ЧАСТНОМУ, то есть способу решения конкретной учебной задачи.</a:t>
            </a:r>
          </a:p>
        </p:txBody>
      </p:sp>
      <p:sp>
        <p:nvSpPr>
          <p:cNvPr id="18" name="Овальная выноска 17"/>
          <p:cNvSpPr/>
          <p:nvPr/>
        </p:nvSpPr>
        <p:spPr>
          <a:xfrm>
            <a:off x="684213" y="5732463"/>
            <a:ext cx="4967287" cy="1009650"/>
          </a:xfrm>
          <a:prstGeom prst="wedgeEllipseCallout">
            <a:avLst>
              <a:gd name="adj1" fmla="val 83425"/>
              <a:gd name="adj2" fmla="val -12531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45" tIns="41473" rIns="82945" bIns="41473" anchor="ctr"/>
          <a:lstStyle/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Материалы </a:t>
            </a:r>
            <a:r>
              <a:rPr lang="ru-RU" altLang="ru-RU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вебинара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cs typeface="Tahoma" pitchFamily="32" charset="0"/>
              </a:rPr>
              <a:t>https://www.shop-akbooks.ru/support/web2902.html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302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Принцип</a:t>
            </a:r>
            <a:r>
              <a:rPr lang="en-US" altLang="ru-RU" sz="2800" b="1" dirty="0">
                <a:solidFill>
                  <a:srgbClr val="255997"/>
                </a:solidFill>
                <a:latin typeface="Segoe UI Semibold" pitchFamily="32" charset="0"/>
              </a:rPr>
              <a:t>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прочности и наглядности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853" y="1598180"/>
            <a:ext cx="5957707" cy="515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4321175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1628775"/>
            <a:ext cx="432276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820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Принцип</a:t>
            </a:r>
            <a:r>
              <a:rPr lang="en-US" altLang="ru-RU" sz="2800" b="1" dirty="0">
                <a:solidFill>
                  <a:srgbClr val="255997"/>
                </a:solidFill>
                <a:latin typeface="Segoe UI Semibold" pitchFamily="32" charset="0"/>
              </a:rPr>
              <a:t>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прочности и наглядности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00125" y="1785938"/>
            <a:ext cx="7858125" cy="478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  <a:cs typeface="Tahoma" pitchFamily="32" charset="0"/>
              </a:rPr>
              <a:t>Предполагает жестко </a:t>
            </a:r>
            <a:r>
              <a:rPr lang="ru-RU" sz="2800" b="1" dirty="0">
                <a:solidFill>
                  <a:srgbClr val="FF0000"/>
                </a:solidFill>
                <a:cs typeface="Tahoma" pitchFamily="32" charset="0"/>
              </a:rPr>
              <a:t>продуманную систему повторения</a:t>
            </a:r>
            <a:r>
              <a:rPr lang="ru-RU" sz="2800" b="1" dirty="0">
                <a:solidFill>
                  <a:srgbClr val="002060"/>
                </a:solidFill>
                <a:cs typeface="Tahoma" pitchFamily="32" charset="0"/>
              </a:rPr>
              <a:t>, то есть неоднократное возвращение к уже пройденному материалу.</a:t>
            </a:r>
          </a:p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  <a:cs typeface="Tahoma" pitchFamily="32" charset="0"/>
              </a:rPr>
              <a:t>Каждое последующее возвращение к пройденному материалу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cs typeface="Tahoma" pitchFamily="32" charset="0"/>
              </a:rPr>
              <a:t>ПРОДУКТИВНО</a:t>
            </a:r>
            <a:r>
              <a:rPr lang="ru-RU" sz="2800" b="1" dirty="0">
                <a:solidFill>
                  <a:srgbClr val="002060"/>
                </a:solidFill>
                <a:cs typeface="Tahoma" pitchFamily="32" charset="0"/>
              </a:rPr>
              <a:t> только в том случае, если имел место </a:t>
            </a:r>
            <a:r>
              <a:rPr lang="ru-RU" sz="2800" b="1" dirty="0">
                <a:solidFill>
                  <a:srgbClr val="00B050"/>
                </a:solidFill>
                <a:cs typeface="Tahoma" pitchFamily="32" charset="0"/>
              </a:rPr>
              <a:t>этап обобщения</a:t>
            </a:r>
            <a:r>
              <a:rPr lang="ru-RU" sz="2800" b="1" dirty="0">
                <a:solidFill>
                  <a:srgbClr val="002060"/>
                </a:solidFill>
                <a:cs typeface="Tahoma" pitchFamily="32" charset="0"/>
              </a:rPr>
              <a:t>, который дал школьникам в руки </a:t>
            </a:r>
            <a:r>
              <a:rPr lang="ru-RU" sz="2800" b="1" i="1" dirty="0">
                <a:solidFill>
                  <a:srgbClr val="002060"/>
                </a:solidFill>
                <a:cs typeface="Tahoma" pitchFamily="32" charset="0"/>
              </a:rPr>
              <a:t>инструмент</a:t>
            </a:r>
            <a:r>
              <a:rPr lang="ru-RU" sz="2800" b="1" dirty="0">
                <a:solidFill>
                  <a:srgbClr val="002060"/>
                </a:solidFill>
                <a:cs typeface="Tahoma" pitchFamily="32" charset="0"/>
              </a:rPr>
              <a:t> для очередного возвращения к частному на более высоком уровне трудности.</a:t>
            </a:r>
          </a:p>
        </p:txBody>
      </p:sp>
    </p:spTree>
    <p:extLst>
      <p:ext uri="{BB962C8B-B14F-4D97-AF65-F5344CB8AC3E}">
        <p14:creationId xmlns:p14="http://schemas.microsoft.com/office/powerpoint/2010/main" val="1043647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Принцип</a:t>
            </a:r>
            <a:r>
              <a:rPr lang="en-US" altLang="ru-RU" sz="2800" b="1" dirty="0">
                <a:solidFill>
                  <a:srgbClr val="255997"/>
                </a:solidFill>
                <a:latin typeface="Segoe UI Semibold" pitchFamily="32" charset="0"/>
              </a:rPr>
              <a:t>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прочности и наглядности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3100" y="3203773"/>
            <a:ext cx="7643813" cy="3143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solidFill>
                  <a:srgbClr val="004EBC"/>
                </a:solidFill>
                <a:cs typeface="Tahoma" pitchFamily="32" charset="0"/>
              </a:rPr>
              <a:t>Вторая часть формулы носит дедуктивный характер и направлена на формирование у учащихся умения конкретизировать полученные знания и применять их к решению поставленных задач</a:t>
            </a:r>
            <a:endParaRPr lang="ru-RU" sz="2800" b="1" dirty="0">
              <a:solidFill>
                <a:srgbClr val="002060"/>
              </a:solidFill>
              <a:cs typeface="Tahoma" pitchFamily="3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1800" y="2136356"/>
            <a:ext cx="8243888" cy="4616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hangingPunct="1">
              <a:lnSpc>
                <a:spcPct val="100000"/>
              </a:lnSpc>
              <a:buClrTx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2400" b="1" dirty="0">
                <a:solidFill>
                  <a:srgbClr val="255997"/>
                </a:solidFill>
                <a:latin typeface="Segoe UI Semibold" pitchFamily="32" charset="0"/>
                <a:cs typeface="Arial Unicode MS" charset="0"/>
              </a:rPr>
              <a:t>Принципиально новая логика  подачи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679900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Типические свойства 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 Light" pitchFamily="32" charset="0"/>
              </a:rPr>
              <a:t>Комплектность</a:t>
            </a:r>
            <a:r>
              <a:rPr lang="ru-RU" altLang="ru-RU" sz="2400" dirty="0">
                <a:latin typeface="Segoe UI Light" pitchFamily="32" charset="0"/>
              </a:rPr>
              <a:t> (подчинение методического аппарата всех учебников системе единых требований)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err="1">
                <a:latin typeface="Segoe UI Light" pitchFamily="32" charset="0"/>
              </a:rPr>
              <a:t>Инструментальность</a:t>
            </a:r>
            <a:r>
              <a:rPr lang="ru-RU" altLang="ru-RU" sz="2400" b="1" dirty="0">
                <a:latin typeface="Segoe UI Light" pitchFamily="32" charset="0"/>
              </a:rPr>
              <a:t> </a:t>
            </a:r>
            <a:r>
              <a:rPr lang="ru-RU" altLang="ru-RU" sz="2400" dirty="0">
                <a:latin typeface="Segoe UI Light" pitchFamily="32" charset="0"/>
              </a:rPr>
              <a:t>(размещение в учебниках аппарата, организующего самостоятельную деятельность детей - справочников, хрестоматий, рабочих тетрадей, мультимедиа, Интернета)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 Light" pitchFamily="32" charset="0"/>
              </a:rPr>
              <a:t>Интерактивность</a:t>
            </a:r>
            <a:r>
              <a:rPr lang="ru-RU" altLang="ru-RU" sz="2400" dirty="0">
                <a:latin typeface="Segoe UI Light" pitchFamily="32" charset="0"/>
              </a:rPr>
              <a:t> (познавательная деятельность детей за рамками урока)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 Light" pitchFamily="32" charset="0"/>
              </a:rPr>
              <a:t>Интеграция</a:t>
            </a:r>
            <a:r>
              <a:rPr lang="ru-RU" altLang="ru-RU" sz="2400" dirty="0">
                <a:latin typeface="Segoe UI Light" pitchFamily="32" charset="0"/>
              </a:rPr>
              <a:t> (понимание условности выделения предметных областей) </a:t>
            </a:r>
          </a:p>
        </p:txBody>
      </p:sp>
    </p:spTree>
    <p:extLst>
      <p:ext uri="{BB962C8B-B14F-4D97-AF65-F5344CB8AC3E}">
        <p14:creationId xmlns:p14="http://schemas.microsoft.com/office/powerpoint/2010/main" val="954113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Комплектность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lvl="0">
              <a:spcBef>
                <a:spcPct val="20000"/>
              </a:spcBef>
            </a:pP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Единство установки на формирование личностных, регулятивных, познавательных  и коммуникативных УУД.</a:t>
            </a:r>
          </a:p>
          <a:p>
            <a:pPr lvl="0" algn="just">
              <a:spcBef>
                <a:spcPct val="20000"/>
              </a:spcBef>
            </a:pP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Методический аппарат УМК отвечает системе единых требований:</a:t>
            </a:r>
          </a:p>
          <a:p>
            <a:pPr lvl="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Обмен информацией между учебниками;</a:t>
            </a:r>
          </a:p>
          <a:p>
            <a:pPr lvl="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Демонстрация не менее двух точек зрения при объяснении нового материала;</a:t>
            </a:r>
          </a:p>
          <a:p>
            <a:pPr lvl="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Выход за пределы учебника в зону словарей;</a:t>
            </a:r>
          </a:p>
          <a:p>
            <a:pPr lvl="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Наличие внешней интриги;</a:t>
            </a:r>
          </a:p>
          <a:p>
            <a:pPr lvl="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Общий метод проектов.</a:t>
            </a:r>
          </a:p>
        </p:txBody>
      </p:sp>
    </p:spTree>
    <p:extLst>
      <p:ext uri="{BB962C8B-B14F-4D97-AF65-F5344CB8AC3E}">
        <p14:creationId xmlns:p14="http://schemas.microsoft.com/office/powerpoint/2010/main" val="1552272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Анализ результатов Всероссийской проверочной 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работы</a:t>
            </a:r>
            <a:endParaRPr lang="ru-RU" altLang="ru-RU" sz="3400" b="1" dirty="0">
              <a:solidFill>
                <a:srgbClr val="FFFFFF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34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err="1" smtClean="0">
                <a:solidFill>
                  <a:srgbClr val="255997"/>
                </a:solidFill>
                <a:latin typeface="Segoe UI Semibold" pitchFamily="32" charset="0"/>
              </a:rPr>
              <a:t>Инструментальность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 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Включает предметно-методические механизмы, помогающие ученику пи изучении нового материала самостоятельно открывать и формулировать закономерности или правила, способствующие практическому применению полученных знаний при решении коммуникативных, учебных, жизненных задач и провоцирующие познавательный мотив, стремление к деловому общению, самоконтроль.</a:t>
            </a:r>
          </a:p>
        </p:txBody>
      </p:sp>
    </p:spTree>
    <p:extLst>
      <p:ext uri="{BB962C8B-B14F-4D97-AF65-F5344CB8AC3E}">
        <p14:creationId xmlns:p14="http://schemas.microsoft.com/office/powerpoint/2010/main" val="2729312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err="1">
                <a:solidFill>
                  <a:srgbClr val="255997"/>
                </a:solidFill>
                <a:latin typeface="Segoe UI Semibold" pitchFamily="32" charset="0"/>
              </a:rPr>
              <a:t>Инструментальность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Размещение в учебнике методического аппарата, рассчитанного на общение учеников (при выполнении индивидуальных занятий или работе в группе) 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Специальные указания, побуждающие детей к высказыванию </a:t>
            </a:r>
            <a:r>
              <a:rPr lang="ru-RU" sz="2400" b="1" u="sng" dirty="0">
                <a:solidFill>
                  <a:srgbClr val="002060"/>
                </a:solidFill>
                <a:cs typeface="Tahoma" pitchFamily="32" charset="0"/>
              </a:rPr>
              <a:t>различных точек зрения</a:t>
            </a: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; 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Задания, требующие </a:t>
            </a:r>
            <a:r>
              <a:rPr lang="ru-RU" sz="2400" b="1" u="sng" dirty="0">
                <a:solidFill>
                  <a:srgbClr val="002060"/>
                </a:solidFill>
                <a:cs typeface="Tahoma" pitchFamily="32" charset="0"/>
              </a:rPr>
              <a:t>применения простейших инструментов</a:t>
            </a: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 (лупа, линейка, компас…) 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Система практических задач, в которой взаимно увязываются представления и понятия из всех образовательных областей </a:t>
            </a:r>
          </a:p>
        </p:txBody>
      </p:sp>
    </p:spTree>
    <p:extLst>
      <p:ext uri="{BB962C8B-B14F-4D97-AF65-F5344CB8AC3E}">
        <p14:creationId xmlns:p14="http://schemas.microsoft.com/office/powerpoint/2010/main" val="2989411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Интерактивность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sz="2400" b="1" dirty="0">
                <a:solidFill>
                  <a:srgbClr val="002060"/>
                </a:solidFill>
                <a:cs typeface="Tahoma" pitchFamily="32" charset="0"/>
              </a:rPr>
              <a:t>Совершенно новое типическое свойство методической системы современного учебного комплекта, обеспечивающее организацию учебной деятельности ребенка за рамками урока (экскурсии, кружки, олимпиады, школьные научные общества, поисковые и научные исследования (метод проектов)</a:t>
            </a:r>
          </a:p>
        </p:txBody>
      </p:sp>
    </p:spTree>
    <p:extLst>
      <p:ext uri="{BB962C8B-B14F-4D97-AF65-F5344CB8AC3E}">
        <p14:creationId xmlns:p14="http://schemas.microsoft.com/office/powerpoint/2010/main" val="9649699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1536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6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7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grpSp>
          <p:nvGrpSpPr>
            <p:cNvPr id="15371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15378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9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5372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15376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15377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373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15374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5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5363" name="Text Box 14"/>
          <p:cNvSpPr txBox="1">
            <a:spLocks noChangeArrowheads="1"/>
          </p:cNvSpPr>
          <p:nvPr/>
        </p:nvSpPr>
        <p:spPr bwMode="auto">
          <a:xfrm>
            <a:off x="287338" y="347663"/>
            <a:ext cx="9405937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i="1" dirty="0">
                <a:solidFill>
                  <a:srgbClr val="255997"/>
                </a:solidFill>
                <a:latin typeface="Segoe UI Semibold" pitchFamily="32" charset="0"/>
              </a:rPr>
              <a:t>Научные клубы младших школьников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i="1" dirty="0">
                <a:solidFill>
                  <a:srgbClr val="255997"/>
                </a:solidFill>
                <a:latin typeface="Segoe UI Semibold" pitchFamily="32" charset="0"/>
              </a:rPr>
              <a:t>«Ключ и заря»</a:t>
            </a:r>
          </a:p>
        </p:txBody>
      </p:sp>
      <p:sp>
        <p:nvSpPr>
          <p:cNvPr id="15364" name="Text Box 15"/>
          <p:cNvSpPr txBox="1">
            <a:spLocks noChangeArrowheads="1"/>
          </p:cNvSpPr>
          <p:nvPr/>
        </p:nvSpPr>
        <p:spPr bwMode="auto">
          <a:xfrm>
            <a:off x="671513" y="1827213"/>
            <a:ext cx="9405937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/>
            <a:endParaRPr lang="ru-RU" altLang="ru-RU" sz="2400">
              <a:solidFill>
                <a:srgbClr val="002060"/>
              </a:solidFill>
            </a:endParaRPr>
          </a:p>
          <a:p>
            <a:pPr eaLnBrk="1">
              <a:buFont typeface="Wingdings" pitchFamily="2" charset="2"/>
              <a:buChar char="Ø"/>
            </a:pPr>
            <a:endParaRPr lang="ru-RU" altLang="ru-RU" sz="2400">
              <a:solidFill>
                <a:srgbClr val="002060"/>
              </a:solidFill>
            </a:endParaRPr>
          </a:p>
          <a:p>
            <a:pPr eaLnBrk="1">
              <a:buFont typeface="Wingdings" pitchFamily="2" charset="2"/>
              <a:buChar char="Ø"/>
            </a:pPr>
            <a:endParaRPr lang="ru-RU" altLang="ru-RU" sz="2400">
              <a:solidFill>
                <a:srgbClr val="000000"/>
              </a:solidFill>
            </a:endParaRPr>
          </a:p>
        </p:txBody>
      </p:sp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084388"/>
            <a:ext cx="799465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7"/>
          <a:srcRect l="33987" t="32265" r="47096" b="32465"/>
          <a:stretch/>
        </p:blipFill>
        <p:spPr bwMode="auto">
          <a:xfrm>
            <a:off x="8064500" y="4243388"/>
            <a:ext cx="1800225" cy="244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1" name="Picture 3" descr="C:\Documents and Settings\Снежный Барс\Рабочий стол\Елена Станиславовна\фото дроздовой\Новая папка\карта - 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695325"/>
            <a:ext cx="13684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1541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1639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39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39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grpSp>
          <p:nvGrpSpPr>
            <p:cNvPr id="16394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16401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02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6395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1639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1640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6396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16397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398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6387" name="Text Box 14"/>
          <p:cNvSpPr txBox="1">
            <a:spLocks noChangeArrowheads="1"/>
          </p:cNvSpPr>
          <p:nvPr/>
        </p:nvSpPr>
        <p:spPr bwMode="auto">
          <a:xfrm>
            <a:off x="287338" y="347663"/>
            <a:ext cx="9405937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i="1" dirty="0">
                <a:solidFill>
                  <a:srgbClr val="255997"/>
                </a:solidFill>
                <a:latin typeface="Segoe UI Semibold" pitchFamily="32" charset="0"/>
              </a:rPr>
              <a:t>Научные клубы младших школьников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i="1" dirty="0">
                <a:solidFill>
                  <a:srgbClr val="255997"/>
                </a:solidFill>
                <a:latin typeface="Segoe UI Semibold" pitchFamily="32" charset="0"/>
              </a:rPr>
              <a:t>«Ключ и заря»</a:t>
            </a:r>
          </a:p>
        </p:txBody>
      </p:sp>
      <p:sp>
        <p:nvSpPr>
          <p:cNvPr id="16388" name="Text Box 15"/>
          <p:cNvSpPr txBox="1">
            <a:spLocks noChangeArrowheads="1"/>
          </p:cNvSpPr>
          <p:nvPr/>
        </p:nvSpPr>
        <p:spPr bwMode="auto">
          <a:xfrm>
            <a:off x="671513" y="1827213"/>
            <a:ext cx="9405937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/>
            <a:endParaRPr lang="ru-RU" altLang="ru-RU" sz="2400">
              <a:solidFill>
                <a:srgbClr val="002060"/>
              </a:solidFill>
            </a:endParaRPr>
          </a:p>
          <a:p>
            <a:pPr eaLnBrk="1">
              <a:buFont typeface="Wingdings" pitchFamily="2" charset="2"/>
              <a:buChar char="Ø"/>
            </a:pPr>
            <a:endParaRPr lang="ru-RU" altLang="ru-RU" sz="2400">
              <a:solidFill>
                <a:srgbClr val="002060"/>
              </a:solidFill>
            </a:endParaRPr>
          </a:p>
          <a:p>
            <a:pPr eaLnBrk="1">
              <a:buFont typeface="Wingdings" pitchFamily="2" charset="2"/>
              <a:buChar char="Ø"/>
            </a:pPr>
            <a:endParaRPr lang="ru-RU" altLang="ru-RU" sz="2400">
              <a:solidFill>
                <a:srgbClr val="000000"/>
              </a:solidFill>
            </a:endParaRPr>
          </a:p>
        </p:txBody>
      </p:sp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701800"/>
            <a:ext cx="4137025" cy="53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5" descr="http://www.akademkniga.ru/upload/resize_cache/iblock/d48/310_310_1/d48c66bd837a863175cce084234ff8c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908175"/>
            <a:ext cx="92392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426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174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4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41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grpSp>
          <p:nvGrpSpPr>
            <p:cNvPr id="17417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17424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25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741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17422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17423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7419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17420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21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7411" name="Text Box 14"/>
          <p:cNvSpPr txBox="1">
            <a:spLocks noChangeArrowheads="1"/>
          </p:cNvSpPr>
          <p:nvPr/>
        </p:nvSpPr>
        <p:spPr bwMode="auto">
          <a:xfrm>
            <a:off x="287338" y="347663"/>
            <a:ext cx="9405937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i="1" dirty="0">
                <a:solidFill>
                  <a:srgbClr val="255997"/>
                </a:solidFill>
                <a:latin typeface="Segoe UI Semibold" pitchFamily="32" charset="0"/>
              </a:rPr>
              <a:t>Научные клубы младших школьников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i="1" dirty="0">
                <a:solidFill>
                  <a:srgbClr val="255997"/>
                </a:solidFill>
                <a:latin typeface="Segoe UI Semibold" pitchFamily="32" charset="0"/>
              </a:rPr>
              <a:t>«Ключ и заря»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651000"/>
            <a:ext cx="3987800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 descr="http://www.akademkniga.ru/upload/resize_cache/iblock/d48/310_310_1/d48c66bd837a863175cce084234ff8c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69875"/>
            <a:ext cx="9223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6845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184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44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grpSp>
          <p:nvGrpSpPr>
            <p:cNvPr id="1844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18452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53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8446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18450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18451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8447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18448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49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8435" name="Text Box 14"/>
          <p:cNvSpPr txBox="1">
            <a:spLocks noChangeArrowheads="1"/>
          </p:cNvSpPr>
          <p:nvPr/>
        </p:nvSpPr>
        <p:spPr bwMode="auto">
          <a:xfrm>
            <a:off x="287338" y="347663"/>
            <a:ext cx="9405937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>
                <a:solidFill>
                  <a:srgbClr val="255997"/>
                </a:solidFill>
                <a:latin typeface="Segoe UI Semibold" pitchFamily="32" charset="0"/>
              </a:rPr>
              <a:t>Научные клубы младших школьников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>
                <a:solidFill>
                  <a:srgbClr val="255997"/>
                </a:solidFill>
                <a:latin typeface="Segoe UI Semibold" pitchFamily="32" charset="0"/>
              </a:rPr>
              <a:t>«Ключ и заря»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651000"/>
            <a:ext cx="3987800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http://www.akademkniga.ru/upload/resize_cache/iblock/d48/310_310_1/d48c66bd837a863175cce084234ff8c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69875"/>
            <a:ext cx="9223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12713"/>
            <a:ext cx="5586413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408363"/>
            <a:ext cx="5491163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176213"/>
            <a:ext cx="51974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2728913"/>
            <a:ext cx="5154612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452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1946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946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46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grpSp>
          <p:nvGrpSpPr>
            <p:cNvPr id="19467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19474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75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946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19472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19473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469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19470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71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9459" name="Text Box 14"/>
          <p:cNvSpPr txBox="1">
            <a:spLocks noChangeArrowheads="1"/>
          </p:cNvSpPr>
          <p:nvPr/>
        </p:nvSpPr>
        <p:spPr bwMode="auto">
          <a:xfrm>
            <a:off x="287338" y="347663"/>
            <a:ext cx="9405937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i="1" dirty="0">
                <a:solidFill>
                  <a:srgbClr val="255997"/>
                </a:solidFill>
                <a:latin typeface="Segoe UI Semibold" pitchFamily="32" charset="0"/>
              </a:rPr>
              <a:t>Научные клубы младших школьников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i="1" dirty="0">
                <a:solidFill>
                  <a:srgbClr val="255997"/>
                </a:solidFill>
                <a:latin typeface="Segoe UI Semibold" pitchFamily="32" charset="0"/>
              </a:rPr>
              <a:t>«Ключ и заря»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716088"/>
            <a:ext cx="469265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768850"/>
            <a:ext cx="4735512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C:\Documents and Settings\metodist6\Мои документы\Downloads\28-12-2015_12-16-01\Imag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716088"/>
            <a:ext cx="375443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6" descr="http://www.akademkniga.ru/upload/resize_cache/iblock/68f/310_310_1/68f6665161e8c199a5daa6dd474901e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79388"/>
            <a:ext cx="9779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624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Интеграция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143767" y="1716088"/>
            <a:ext cx="9933683" cy="50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sz="2300" b="1" dirty="0">
                <a:solidFill>
                  <a:srgbClr val="002060"/>
                </a:solidFill>
                <a:cs typeface="Tahoma" pitchFamily="32" charset="0"/>
              </a:rPr>
              <a:t>Важнейшее основание единства методической системы обучения. Понимание условности строгого деления естественнонаучного и гуманитарного знания на отдельные образовательные области приводит к созданию синтетических, интегрированных курсов, дающих школьникам представление о целостной картине мира.</a:t>
            </a:r>
          </a:p>
          <a:p>
            <a:pPr>
              <a:lnSpc>
                <a:spcPct val="90000"/>
              </a:lnSpc>
            </a:pPr>
            <a:r>
              <a:rPr lang="ru-RU" sz="2300" b="1" dirty="0">
                <a:solidFill>
                  <a:srgbClr val="002060"/>
                </a:solidFill>
                <a:cs typeface="Tahoma" pitchFamily="32" charset="0"/>
              </a:rPr>
              <a:t>Каждый учебник создает не только свою, но и </a:t>
            </a:r>
            <a:r>
              <a:rPr lang="ru-RU" sz="2300" b="1" dirty="0">
                <a:solidFill>
                  <a:srgbClr val="FF0000"/>
                </a:solidFill>
                <a:cs typeface="Tahoma" pitchFamily="32" charset="0"/>
              </a:rPr>
              <a:t>общую «картину мира»</a:t>
            </a:r>
            <a:r>
              <a:rPr lang="ru-RU" sz="2300" b="1" dirty="0">
                <a:solidFill>
                  <a:srgbClr val="002060"/>
                </a:solidFill>
                <a:cs typeface="Tahoma" pitchFamily="32" charset="0"/>
              </a:rPr>
              <a:t>: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300" b="1" dirty="0">
                <a:solidFill>
                  <a:srgbClr val="002060"/>
                </a:solidFill>
                <a:cs typeface="Tahoma" pitchFamily="32" charset="0"/>
              </a:rPr>
              <a:t>математических или языковых закономерностей, доступных пониманию младшего школьника;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300" b="1" dirty="0">
                <a:solidFill>
                  <a:srgbClr val="002060"/>
                </a:solidFill>
                <a:cs typeface="Tahoma" pitchFamily="32" charset="0"/>
              </a:rPr>
              <a:t>картину взаимосвязи и взаимозависимости живой и неживой природы, природы и культуры;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300" b="1" dirty="0">
                <a:solidFill>
                  <a:srgbClr val="002060"/>
                </a:solidFill>
                <a:cs typeface="Tahoma" pitchFamily="32" charset="0"/>
              </a:rPr>
              <a:t>картину сосуществования и взаимовлияния разных жанров фольклора;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300" b="1" dirty="0">
                <a:solidFill>
                  <a:srgbClr val="002060"/>
                </a:solidFill>
                <a:cs typeface="Tahoma" pitchFamily="32" charset="0"/>
              </a:rPr>
              <a:t>картину взаимосвязи разных техник и технологий прикладного творчества и т.д. </a:t>
            </a:r>
          </a:p>
          <a:p>
            <a:endParaRPr lang="ru-RU" sz="2400" b="1" dirty="0">
              <a:solidFill>
                <a:srgbClr val="002060"/>
              </a:solidFill>
              <a:cs typeface="Tahom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587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Образовательная технология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«Перспективной начальной школы»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Строится на одной из ведущих идей: </a:t>
            </a:r>
            <a:r>
              <a:rPr lang="ru-RU" altLang="ru-RU" sz="2400" b="1" dirty="0">
                <a:latin typeface="Segoe UI Light" pitchFamily="32" charset="0"/>
              </a:rPr>
              <a:t>через рассмотрение частного </a:t>
            </a:r>
            <a:r>
              <a:rPr lang="ru-RU" altLang="ru-RU" sz="2400" dirty="0">
                <a:latin typeface="Segoe UI Light" pitchFamily="32" charset="0"/>
              </a:rPr>
              <a:t>(конкретное наблюдение) – </a:t>
            </a:r>
            <a:r>
              <a:rPr lang="ru-RU" altLang="ru-RU" sz="2400" b="1" dirty="0">
                <a:latin typeface="Segoe UI Light" pitchFamily="32" charset="0"/>
              </a:rPr>
              <a:t>к пониманию общего </a:t>
            </a:r>
            <a:r>
              <a:rPr lang="ru-RU" altLang="ru-RU" sz="2400" dirty="0">
                <a:latin typeface="Segoe UI Light" pitchFamily="32" charset="0"/>
              </a:rPr>
              <a:t>(постижение закономерности) и затем </a:t>
            </a:r>
            <a:r>
              <a:rPr lang="ru-RU" altLang="ru-RU" sz="2400" b="1" dirty="0">
                <a:latin typeface="Segoe UI Light" pitchFamily="32" charset="0"/>
              </a:rPr>
              <a:t>от общего – к частному </a:t>
            </a:r>
            <a:r>
              <a:rPr lang="ru-RU" altLang="ru-RU" sz="2400" dirty="0">
                <a:latin typeface="Segoe UI Light" pitchFamily="32" charset="0"/>
              </a:rPr>
              <a:t>(т.е. способу решения конкретной учебной задачи).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Основа технологии - </a:t>
            </a:r>
            <a:r>
              <a:rPr lang="ru-RU" altLang="ru-RU" sz="2400" b="1" dirty="0">
                <a:latin typeface="Segoe UI Light" pitchFamily="32" charset="0"/>
              </a:rPr>
              <a:t>личностно-ориентированный подход, </a:t>
            </a:r>
            <a:r>
              <a:rPr lang="ru-RU" altLang="ru-RU" sz="2400" dirty="0">
                <a:latin typeface="Segoe UI Light" pitchFamily="32" charset="0"/>
              </a:rPr>
              <a:t>предусматривающей переход от вербальных методов – к учебнику, словарям и справочникам, от непосредственного обучения – к опосредованному (через учебник, рабочую тетрадь, Интернет). </a:t>
            </a: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 Light" pitchFamily="32" charset="0"/>
              </a:rPr>
              <a:t>Учебник </a:t>
            </a:r>
            <a:r>
              <a:rPr lang="ru-RU" altLang="ru-RU" sz="2400" b="1" dirty="0">
                <a:latin typeface="Segoe UI Light" pitchFamily="32" charset="0"/>
              </a:rPr>
              <a:t>оказывается  в центре всех составляющих комплекта. </a:t>
            </a:r>
          </a:p>
        </p:txBody>
      </p:sp>
    </p:spTree>
    <p:extLst>
      <p:ext uri="{BB962C8B-B14F-4D97-AF65-F5344CB8AC3E}">
        <p14:creationId xmlns:p14="http://schemas.microsoft.com/office/powerpoint/2010/main" val="420639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</a:pPr>
            <a:r>
              <a:rPr lang="ru-RU" sz="2800" b="1" dirty="0">
                <a:solidFill>
                  <a:srgbClr val="255997"/>
                </a:solidFill>
                <a:latin typeface="Segoe UI Semibold" pitchFamily="32" charset="0"/>
              </a:rPr>
              <a:t>Назначение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Всероссийской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проверочной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работы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74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 indent="0"/>
            <a:r>
              <a:rPr lang="ru-RU" sz="2400" dirty="0"/>
              <a:t>Оценить уровень общеобразовательной подготовки обучающихся 4 класса в соответствии с требованиями ФГОС. </a:t>
            </a:r>
          </a:p>
          <a:p>
            <a:pPr indent="0"/>
            <a:endParaRPr lang="ru-RU" sz="2400" dirty="0"/>
          </a:p>
          <a:p>
            <a:pPr indent="0"/>
            <a:r>
              <a:rPr lang="ru-RU" sz="2400" dirty="0"/>
              <a:t>ВПР позволяют осуществить диагностику достижения </a:t>
            </a:r>
            <a:r>
              <a:rPr lang="ru-RU" sz="2400" dirty="0">
                <a:solidFill>
                  <a:srgbClr val="FF0000"/>
                </a:solidFill>
              </a:rPr>
              <a:t>предметных и </a:t>
            </a:r>
            <a:r>
              <a:rPr lang="ru-RU" sz="2400" dirty="0" err="1">
                <a:solidFill>
                  <a:srgbClr val="FF0000"/>
                </a:solidFill>
              </a:rPr>
              <a:t>метапредметных</a:t>
            </a:r>
            <a:r>
              <a:rPr lang="ru-RU" sz="2400" dirty="0">
                <a:solidFill>
                  <a:srgbClr val="FF0000"/>
                </a:solidFill>
              </a:rPr>
              <a:t> результатов</a:t>
            </a:r>
            <a:r>
              <a:rPr lang="ru-RU" sz="2400" dirty="0"/>
              <a:t>, в том числе уровня </a:t>
            </a:r>
            <a:r>
              <a:rPr lang="ru-RU" sz="2400" dirty="0" err="1"/>
              <a:t>сформированности</a:t>
            </a:r>
            <a:r>
              <a:rPr lang="ru-RU" sz="2400" dirty="0"/>
              <a:t> универсальных учебных действий (УУД) и овладения </a:t>
            </a:r>
            <a:r>
              <a:rPr lang="ru-RU" sz="2400" dirty="0" err="1"/>
              <a:t>межпредметными</a:t>
            </a:r>
            <a:r>
              <a:rPr lang="ru-RU" sz="2400" dirty="0"/>
              <a:t> понятиями.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83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Образовательная технология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«Перспективной начальной школы»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предусматривает: 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индивидуальную</a:t>
            </a:r>
            <a:r>
              <a:rPr lang="ru-RU" altLang="ru-RU" sz="2400" dirty="0">
                <a:latin typeface="Segoe UI Light" pitchFamily="32" charset="0"/>
              </a:rPr>
              <a:t>, парную и групповую деятельность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проектную </a:t>
            </a:r>
            <a:r>
              <a:rPr lang="ru-RU" altLang="ru-RU" sz="2400" dirty="0">
                <a:latin typeface="Segoe UI Light" pitchFamily="32" charset="0"/>
              </a:rPr>
              <a:t>деятельность и решение практических задач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проблемное </a:t>
            </a:r>
            <a:r>
              <a:rPr lang="ru-RU" altLang="ru-RU" sz="2400" dirty="0">
                <a:latin typeface="Segoe UI Light" pitchFamily="32" charset="0"/>
              </a:rPr>
              <a:t>обучение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диалоговое </a:t>
            </a:r>
            <a:r>
              <a:rPr lang="ru-RU" altLang="ru-RU" sz="2400" dirty="0">
                <a:latin typeface="Segoe UI Light" pitchFamily="32" charset="0"/>
              </a:rPr>
              <a:t>общение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игровую </a:t>
            </a:r>
            <a:r>
              <a:rPr lang="ru-RU" altLang="ru-RU" sz="2400" dirty="0">
                <a:latin typeface="Segoe UI Light" pitchFamily="32" charset="0"/>
              </a:rPr>
              <a:t>деятельность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реализацию </a:t>
            </a:r>
            <a:r>
              <a:rPr lang="ru-RU" altLang="ru-RU" sz="2400" dirty="0">
                <a:latin typeface="Segoe UI Light" pitchFamily="32" charset="0"/>
              </a:rPr>
              <a:t>индивидуальных учебных планов</a:t>
            </a:r>
          </a:p>
        </p:txBody>
      </p:sp>
    </p:spTree>
    <p:extLst>
      <p:ext uri="{BB962C8B-B14F-4D97-AF65-F5344CB8AC3E}">
        <p14:creationId xmlns:p14="http://schemas.microsoft.com/office/powerpoint/2010/main" val="3648483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21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Какие гарантии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предоставляет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«Перспективная начальная школа»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педагогам, ученикам и их родителям?</a:t>
            </a:r>
          </a:p>
        </p:txBody>
      </p:sp>
    </p:spTree>
    <p:extLst>
      <p:ext uri="{BB962C8B-B14F-4D97-AF65-F5344CB8AC3E}">
        <p14:creationId xmlns:p14="http://schemas.microsoft.com/office/powerpoint/2010/main" val="700216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Гарантия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того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, что ребенок к окончанию начальной школы будет уметь учиться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Не просто знать определенный круг правил, понятий, терминов, а уверенно осваивать разные области знания.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Школьник будет уметь решать возникающие вопросы и проблемы, заниматься самообразованием.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Он будет успешным в 5 классе по любой программе и с любым учителем.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Знания, приобретенные ребенком в 1-4 классах – практико-ориентированные</a:t>
            </a:r>
          </a:p>
        </p:txBody>
      </p:sp>
    </p:spTree>
    <p:extLst>
      <p:ext uri="{BB962C8B-B14F-4D97-AF65-F5344CB8AC3E}">
        <p14:creationId xmlns:p14="http://schemas.microsoft.com/office/powerpoint/2010/main" val="14573213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Гарантия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,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что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обучающийся получит основательное общее развитие 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Система </a:t>
            </a:r>
            <a:r>
              <a:rPr lang="ru-RU" altLang="ru-RU" sz="2400" dirty="0">
                <a:latin typeface="Segoe UI Light" pitchFamily="32" charset="0"/>
              </a:rPr>
              <a:t>учебников «Перспективная начальная школа» строится на концепции развивающего обучения, в которой разработаны механизмы развития: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познавательных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творческих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исследовательских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коммуникативных умений обучающихся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 целом - универсальный </a:t>
            </a:r>
            <a:r>
              <a:rPr lang="ru-RU" altLang="ru-RU" sz="2400" dirty="0">
                <a:latin typeface="Segoe UI Light" pitchFamily="32" charset="0"/>
              </a:rPr>
              <a:t>учебных действий </a:t>
            </a:r>
          </a:p>
        </p:txBody>
      </p:sp>
    </p:spTree>
    <p:extLst>
      <p:ext uri="{BB962C8B-B14F-4D97-AF65-F5344CB8AC3E}">
        <p14:creationId xmlns:p14="http://schemas.microsoft.com/office/powerpoint/2010/main" val="2495025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Гарантия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того, что ребенок овладеет не только предметной, но и целостной «картиной мира»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 Light" pitchFamily="32" charset="0"/>
              </a:rPr>
              <a:t>Он </a:t>
            </a:r>
            <a:r>
              <a:rPr lang="ru-RU" altLang="ru-RU" sz="2400" b="1" dirty="0" smtClean="0">
                <a:latin typeface="Segoe UI Light" pitchFamily="32" charset="0"/>
              </a:rPr>
              <a:t>познает: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 </a:t>
            </a:r>
            <a:r>
              <a:rPr lang="ru-RU" altLang="ru-RU" sz="2400" dirty="0">
                <a:latin typeface="Segoe UI Light" pitchFamily="32" charset="0"/>
              </a:rPr>
              <a:t>доступные младшему школьнику математические, языковые, природные </a:t>
            </a:r>
            <a:r>
              <a:rPr lang="ru-RU" altLang="ru-RU" sz="2400" dirty="0" smtClean="0">
                <a:latin typeface="Segoe UI Light" pitchFamily="32" charset="0"/>
              </a:rPr>
              <a:t>закономерности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взаимосвязи </a:t>
            </a:r>
            <a:r>
              <a:rPr lang="ru-RU" altLang="ru-RU" sz="2400" dirty="0">
                <a:latin typeface="Segoe UI Light" pitchFamily="32" charset="0"/>
              </a:rPr>
              <a:t>живой и неживой природы, искусства и </a:t>
            </a:r>
            <a:r>
              <a:rPr lang="ru-RU" altLang="ru-RU" sz="2400" dirty="0" smtClean="0">
                <a:latin typeface="Segoe UI Light" pitchFamily="32" charset="0"/>
              </a:rPr>
              <a:t>культуры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взаимовлияния </a:t>
            </a:r>
            <a:r>
              <a:rPr lang="ru-RU" altLang="ru-RU" sz="2400" dirty="0">
                <a:latin typeface="Segoe UI Light" pitchFamily="32" charset="0"/>
              </a:rPr>
              <a:t>разных техник и технологий прикладного творчества.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Окружающий ребенка мир будет представляться ему целостным, а не «разрезанным на лоскутки» учебных предметов. </a:t>
            </a:r>
          </a:p>
        </p:txBody>
      </p:sp>
    </p:spTree>
    <p:extLst>
      <p:ext uri="{BB962C8B-B14F-4D97-AF65-F5344CB8AC3E}">
        <p14:creationId xmlns:p14="http://schemas.microsoft.com/office/powerpoint/2010/main" val="1737663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Гарантия личностного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, духовно-нравственного и коммуникативного развития ребенка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Он овладеет основными нормами поведения, ценностями отношений, будет уверенно вступать в общение.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«Перспективная начальная школа» обеспечивает развитие чувства сострадания и сопереживания ближнему, воспитание уважения к чужому мнению, обучение правилам поведения в обществе и семье.</a:t>
            </a:r>
          </a:p>
        </p:txBody>
      </p:sp>
    </p:spTree>
    <p:extLst>
      <p:ext uri="{BB962C8B-B14F-4D97-AF65-F5344CB8AC3E}">
        <p14:creationId xmlns:p14="http://schemas.microsoft.com/office/powerpoint/2010/main" val="3337640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Чем подкрепляются, на чем основываются названные гарантии? </a:t>
            </a:r>
          </a:p>
        </p:txBody>
      </p:sp>
    </p:spTree>
    <p:extLst>
      <p:ext uri="{BB962C8B-B14F-4D97-AF65-F5344CB8AC3E}">
        <p14:creationId xmlns:p14="http://schemas.microsoft.com/office/powerpoint/2010/main" val="3668614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Аргумент 1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«Перспективную начальную школу» разработал высококлассный, опытный коллектив авторов, состоящий из известных ученых, педагогов-практиков и других профессионалов (специалисты музейной педагогики, детских библиотек, музыкального образования, спортивных школ)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Научный руководитель проекта – </a:t>
            </a: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профессор Роза </a:t>
            </a:r>
            <a:r>
              <a:rPr lang="ru-RU" altLang="ru-RU" sz="2400" dirty="0" err="1" smtClean="0">
                <a:latin typeface="Segoe UI Light" pitchFamily="32" charset="0"/>
              </a:rPr>
              <a:t>Гельфановна</a:t>
            </a:r>
            <a:r>
              <a:rPr lang="ru-RU" altLang="ru-RU" sz="2400" dirty="0" smtClean="0">
                <a:latin typeface="Segoe UI Light" pitchFamily="32" charset="0"/>
              </a:rPr>
              <a:t> </a:t>
            </a:r>
            <a:r>
              <a:rPr lang="ru-RU" altLang="ru-RU" sz="2400" dirty="0" err="1" smtClean="0">
                <a:latin typeface="Segoe UI Light" pitchFamily="32" charset="0"/>
              </a:rPr>
              <a:t>Чуракова</a:t>
            </a:r>
            <a:r>
              <a:rPr lang="ru-RU" altLang="ru-RU" sz="2400" dirty="0" smtClean="0">
                <a:latin typeface="Segoe UI Light" pitchFamily="32" charset="0"/>
              </a:rPr>
              <a:t>, соратник Л.В </a:t>
            </a:r>
            <a:r>
              <a:rPr lang="ru-RU" altLang="ru-RU" sz="2400" dirty="0" err="1" smtClean="0">
                <a:latin typeface="Segoe UI Light" pitchFamily="32" charset="0"/>
              </a:rPr>
              <a:t>Занкова</a:t>
            </a: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00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Аргумент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2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Значительный  опыт реализации системы учебников «Перспективная начальная школа» во всех регионах нашей страны.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Комплекту более 15 лет.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 проекте участвуют сотни тысяч детей, педагогов, родителей. С каждым годом возрастает число младших школьников, которые учатся по «Перспективной начальной школе».</a:t>
            </a:r>
          </a:p>
        </p:txBody>
      </p:sp>
    </p:spTree>
    <p:extLst>
      <p:ext uri="{BB962C8B-B14F-4D97-AF65-F5344CB8AC3E}">
        <p14:creationId xmlns:p14="http://schemas.microsoft.com/office/powerpoint/2010/main" val="488654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Аргумент 3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Значительные результаты развития школьников «здесь и сейчас» – это еще одно обоснование представленных гарантий «Перспективной начальной школы».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Постоянные победы в олимпиадах, конкурсах.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Успехи при обучении в 5 классе.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Высокие результаты при выполнении Всероссийских проверочных работ по окончании 4 класса.</a:t>
            </a:r>
          </a:p>
        </p:txBody>
      </p:sp>
    </p:spTree>
    <p:extLst>
      <p:ext uri="{BB962C8B-B14F-4D97-AF65-F5344CB8AC3E}">
        <p14:creationId xmlns:p14="http://schemas.microsoft.com/office/powerpoint/2010/main" val="124387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sz="2800" b="1" dirty="0">
                <a:solidFill>
                  <a:srgbClr val="255997"/>
                </a:solidFill>
                <a:latin typeface="Segoe UI Semibold" pitchFamily="32" charset="0"/>
              </a:rPr>
              <a:t>Подходы к отбору содержания, разработке структуры </a:t>
            </a:r>
            <a:r>
              <a:rPr 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варианта проверочной работы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74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 indent="0"/>
            <a:r>
              <a:rPr lang="ru-RU" sz="2400" dirty="0"/>
              <a:t>Всероссийские проверочные работы основаны на </a:t>
            </a:r>
            <a:r>
              <a:rPr lang="ru-RU" sz="2400" dirty="0">
                <a:solidFill>
                  <a:srgbClr val="FF0000"/>
                </a:solidFill>
              </a:rPr>
              <a:t>системно-</a:t>
            </a:r>
          </a:p>
          <a:p>
            <a:pPr indent="0"/>
            <a:r>
              <a:rPr lang="ru-RU" sz="2400" dirty="0" err="1">
                <a:solidFill>
                  <a:srgbClr val="FF0000"/>
                </a:solidFill>
              </a:rPr>
              <a:t>деятельностном</a:t>
            </a:r>
            <a:r>
              <a:rPr lang="ru-RU" sz="2400" dirty="0">
                <a:solidFill>
                  <a:srgbClr val="FF0000"/>
                </a:solidFill>
              </a:rPr>
              <a:t>, </a:t>
            </a:r>
            <a:r>
              <a:rPr lang="ru-RU" sz="2400" dirty="0" err="1">
                <a:solidFill>
                  <a:srgbClr val="FF0000"/>
                </a:solidFill>
              </a:rPr>
              <a:t>компетентностном</a:t>
            </a:r>
            <a:r>
              <a:rPr lang="ru-RU" sz="2400" dirty="0">
                <a:solidFill>
                  <a:srgbClr val="FF0000"/>
                </a:solidFill>
              </a:rPr>
              <a:t> и уровневом подходах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pPr indent="0"/>
            <a:r>
              <a:rPr lang="ru-RU" sz="2400" dirty="0"/>
              <a:t>В рамках ВПР наряду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 предметными результатами </a:t>
            </a:r>
            <a:r>
              <a:rPr lang="ru-RU" sz="2400" dirty="0"/>
              <a:t>обучения </a:t>
            </a:r>
            <a:r>
              <a:rPr lang="ru-RU" sz="2400" dirty="0" smtClean="0"/>
              <a:t>выпускников начальной </a:t>
            </a:r>
            <a:r>
              <a:rPr lang="ru-RU" sz="2400" dirty="0"/>
              <a:t>школы оцениваются также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метапредметные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результаты</a:t>
            </a:r>
            <a:r>
              <a:rPr lang="ru-RU" sz="2400" dirty="0"/>
              <a:t>, в том </a:t>
            </a:r>
            <a:r>
              <a:rPr lang="ru-RU" sz="2400" dirty="0" smtClean="0"/>
              <a:t>числе уровень </a:t>
            </a:r>
            <a:r>
              <a:rPr lang="ru-RU" sz="2400" dirty="0" err="1" smtClean="0"/>
              <a:t>формированности</a:t>
            </a:r>
            <a:r>
              <a:rPr lang="ru-RU" sz="2400" dirty="0" smtClean="0"/>
              <a:t> </a:t>
            </a:r>
            <a:r>
              <a:rPr lang="ru-RU" sz="2400" dirty="0"/>
              <a:t>универсальных учебных действий (УУД) и</a:t>
            </a:r>
          </a:p>
          <a:p>
            <a:pPr indent="0"/>
            <a:r>
              <a:rPr lang="ru-RU" sz="2400" dirty="0"/>
              <a:t>овладения </a:t>
            </a:r>
            <a:r>
              <a:rPr lang="ru-RU" sz="2400" dirty="0" err="1"/>
              <a:t>межпредметными</a:t>
            </a:r>
            <a:r>
              <a:rPr lang="ru-RU" sz="2400" dirty="0"/>
              <a:t> </a:t>
            </a:r>
            <a:r>
              <a:rPr lang="ru-RU" sz="2400" dirty="0" smtClean="0"/>
              <a:t>понятиями.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52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Аргумент 4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Выстроенная в издательстве система поддержки учителей и родителей.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Издательство проводит семинары и курсы повышения квалификации, оказывает индивидуальные консультации. 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53277" t="12500" r="2954" b="7377"/>
          <a:stretch/>
        </p:blipFill>
        <p:spPr bwMode="auto">
          <a:xfrm>
            <a:off x="1115616" y="3892252"/>
            <a:ext cx="1440160" cy="197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53769" t="14041" r="3773" b="10438"/>
          <a:stretch/>
        </p:blipFill>
        <p:spPr bwMode="auto">
          <a:xfrm>
            <a:off x="2699792" y="4437509"/>
            <a:ext cx="1440160" cy="197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51554" t="10450" r="3928" b="5942"/>
          <a:stretch/>
        </p:blipFill>
        <p:spPr bwMode="auto">
          <a:xfrm>
            <a:off x="4280942" y="3892252"/>
            <a:ext cx="1443186" cy="197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50983" t="12295" r="3773" b="8403"/>
          <a:stretch/>
        </p:blipFill>
        <p:spPr bwMode="auto">
          <a:xfrm>
            <a:off x="5868144" y="4509120"/>
            <a:ext cx="1449685" cy="1924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53606" t="11065" r="3772" b="5943"/>
          <a:stretch/>
        </p:blipFill>
        <p:spPr bwMode="auto">
          <a:xfrm>
            <a:off x="7452320" y="4005064"/>
            <a:ext cx="1440160" cy="197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1142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На какие методические решения  необходимо обратить внимание педагогам, использующим ПНШ в своей работе? </a:t>
            </a:r>
          </a:p>
        </p:txBody>
      </p:sp>
    </p:spTree>
    <p:extLst>
      <p:ext uri="{BB962C8B-B14F-4D97-AF65-F5344CB8AC3E}">
        <p14:creationId xmlns:p14="http://schemas.microsoft.com/office/powerpoint/2010/main" val="2390795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Первое.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Преемственность игры и учения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 первых дней нахождения в школе ребенок включается в игру (не обычную, а дидактическую, обучающую), которая тесно переплетается с учением.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dirty="0">
                <a:latin typeface="Segoe UI Light" pitchFamily="32" charset="0"/>
              </a:rPr>
              <a:t>Ребенок на уроках учится и играет, например: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на </a:t>
            </a:r>
            <a:r>
              <a:rPr lang="ru-RU" altLang="ru-RU" sz="2400" dirty="0">
                <a:latin typeface="Segoe UI Light" pitchFamily="32" charset="0"/>
              </a:rPr>
              <a:t>математике является консультантом Миши;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на </a:t>
            </a:r>
            <a:r>
              <a:rPr lang="ru-RU" altLang="ru-RU" sz="2400" dirty="0">
                <a:latin typeface="Segoe UI Light" pitchFamily="32" charset="0"/>
              </a:rPr>
              <a:t>уроках русского языка становится «освободителем звуков»;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на </a:t>
            </a:r>
            <a:r>
              <a:rPr lang="ru-RU" altLang="ru-RU" sz="2400" dirty="0">
                <a:latin typeface="Segoe UI Light" pitchFamily="32" charset="0"/>
              </a:rPr>
              <a:t>окружающем мире помогает соседу по парте (играет роль учителя).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на </a:t>
            </a:r>
            <a:r>
              <a:rPr lang="ru-RU" altLang="ru-RU" sz="2400" dirty="0">
                <a:latin typeface="Segoe UI Light" pitchFamily="32" charset="0"/>
              </a:rPr>
              <a:t>технологии делает подарок для дошкольников (выступает помощником воспитателя детского сада) ... </a:t>
            </a:r>
          </a:p>
        </p:txBody>
      </p:sp>
    </p:spTree>
    <p:extLst>
      <p:ext uri="{BB962C8B-B14F-4D97-AF65-F5344CB8AC3E}">
        <p14:creationId xmlns:p14="http://schemas.microsoft.com/office/powerpoint/2010/main" val="2218110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Просим Вас принять особый характер требований к ребенку: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не сделай, а помоги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не выполни, а освободи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не читай, а прочитайте по ролям, по цепочке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не ответь на вопрос, а дополни ответ Миши, а если не можешь дополнить, обратись за помощью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Социальная игра – обязательное условие гарантированного результата обучения ребенка в начальной школе.</a:t>
            </a:r>
          </a:p>
        </p:txBody>
      </p:sp>
    </p:spTree>
    <p:extLst>
      <p:ext uri="{BB962C8B-B14F-4D97-AF65-F5344CB8AC3E}">
        <p14:creationId xmlns:p14="http://schemas.microsoft.com/office/powerpoint/2010/main" val="4087069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Математика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1 класс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24322" t="21224" r="34264" b="13043"/>
          <a:stretch/>
        </p:blipFill>
        <p:spPr bwMode="auto">
          <a:xfrm>
            <a:off x="3168104" y="611485"/>
            <a:ext cx="4690090" cy="5955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0875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29180" t="13114" r="30822" b="13729"/>
          <a:stretch/>
        </p:blipFill>
        <p:spPr bwMode="auto">
          <a:xfrm>
            <a:off x="5231039" y="683493"/>
            <a:ext cx="3902145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7704" t="14549" r="31477" b="11476"/>
          <a:stretch/>
        </p:blipFill>
        <p:spPr bwMode="auto">
          <a:xfrm>
            <a:off x="1011237" y="683493"/>
            <a:ext cx="3902145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8017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Второе. Ребенок учится учиться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Речь идет о предоставлении школьнику реальной, а не мнимой активности в ходе познания, освоения окружающего мира.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Например</a:t>
            </a:r>
            <a:r>
              <a:rPr lang="ru-RU" altLang="ru-RU" sz="2400" dirty="0">
                <a:latin typeface="Segoe UI Light" pitchFamily="32" charset="0"/>
              </a:rPr>
              <a:t>, на уроках ребенок: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проводит опыты, на которых самостоятельно выявляет свойства </a:t>
            </a:r>
            <a:r>
              <a:rPr lang="ru-RU" altLang="ru-RU" sz="2400" dirty="0" smtClean="0">
                <a:latin typeface="Segoe UI Light" pitchFamily="32" charset="0"/>
              </a:rPr>
              <a:t>веществ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наблюдает </a:t>
            </a:r>
            <a:r>
              <a:rPr lang="ru-RU" altLang="ru-RU" sz="2400" dirty="0">
                <a:latin typeface="Segoe UI Light" pitchFamily="32" charset="0"/>
              </a:rPr>
              <a:t>за тем, как произносятся звуки, и на основании этого делает открытие о твердых и мягких согласных звуках русского </a:t>
            </a:r>
            <a:r>
              <a:rPr lang="ru-RU" altLang="ru-RU" sz="2400" dirty="0" smtClean="0">
                <a:latin typeface="Segoe UI Light" pitchFamily="32" charset="0"/>
              </a:rPr>
              <a:t>языка 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научившись </a:t>
            </a:r>
            <a:r>
              <a:rPr lang="ru-RU" altLang="ru-RU" sz="2400" dirty="0">
                <a:latin typeface="Segoe UI Light" pitchFamily="32" charset="0"/>
              </a:rPr>
              <a:t>умножать в строчку, самостоятельно приходит к открытию, что можно умножать и столбиком и т.д. </a:t>
            </a:r>
          </a:p>
        </p:txBody>
      </p:sp>
    </p:spTree>
    <p:extLst>
      <p:ext uri="{BB962C8B-B14F-4D97-AF65-F5344CB8AC3E}">
        <p14:creationId xmlns:p14="http://schemas.microsoft.com/office/powerpoint/2010/main" val="865971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Кто главный на уроках							 «Перспективной начальной школы»? 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15776" y="1835621"/>
            <a:ext cx="956673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Конечно</a:t>
            </a:r>
            <a:r>
              <a:rPr lang="ru-RU" altLang="ru-RU" sz="2400" dirty="0">
                <a:latin typeface="Segoe UI Light" pitchFamily="32" charset="0"/>
              </a:rPr>
              <a:t>, ученик – этот статус </a:t>
            </a:r>
            <a:r>
              <a:rPr lang="ru-RU" altLang="ru-RU" sz="2400" dirty="0" smtClean="0">
                <a:latin typeface="Segoe UI Light" pitchFamily="32" charset="0"/>
              </a:rPr>
              <a:t>ему						 </a:t>
            </a:r>
            <a:r>
              <a:rPr lang="ru-RU" altLang="ru-RU" sz="2400" dirty="0">
                <a:latin typeface="Segoe UI Light" pitchFamily="32" charset="0"/>
              </a:rPr>
              <a:t>гарантирует </a:t>
            </a:r>
            <a:r>
              <a:rPr lang="ru-RU" altLang="ru-RU" sz="2400" dirty="0" smtClean="0">
                <a:latin typeface="Segoe UI Light" pitchFamily="32" charset="0"/>
              </a:rPr>
              <a:t>комплект</a:t>
            </a:r>
            <a:r>
              <a:rPr lang="ru-RU" altLang="ru-RU" sz="2400" dirty="0">
                <a:latin typeface="Segoe UI Light" pitchFamily="32" charset="0"/>
              </a:rPr>
              <a:t>.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30299" t="24965" r="29140" b="24188"/>
          <a:stretch/>
        </p:blipFill>
        <p:spPr bwMode="auto">
          <a:xfrm>
            <a:off x="5496400" y="1835621"/>
            <a:ext cx="4392489" cy="498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8758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«Почему в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учебнике сразу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после названия темы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не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записаны правила, которые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нужно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пересказать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?»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Учебник «работает» на обучение ребенка самостоятельно добывать знания.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Правило «появится» после того, как ученик придет к нему сам, в ходе рассуждений, ответов на вопросы, выполнения определенных упражнений, сравнивая разные точки зрения, используя словарь или Интернет.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Это будет его собственным открытием, в ходе которого ребенок учился учиться. </a:t>
            </a:r>
          </a:p>
        </p:txBody>
      </p:sp>
    </p:spTree>
    <p:extLst>
      <p:ext uri="{BB962C8B-B14F-4D97-AF65-F5344CB8AC3E}">
        <p14:creationId xmlns:p14="http://schemas.microsoft.com/office/powerpoint/2010/main" val="1076825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Третье. Комплект реализует потребности современного общества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Современные учебники должны соответствовать темпераменту, энергетике нового поколения граждан нашей страны, которые в недалеком будущем будут определять ее судьбу.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И не просто соответствовать, а быть важным инструментом развития, жизненного становления.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«Перспективная начальная школа» отвечает этим требованиям – это живой и динамичный комплект</a:t>
            </a:r>
          </a:p>
        </p:txBody>
      </p:sp>
    </p:spTree>
    <p:extLst>
      <p:ext uri="{BB962C8B-B14F-4D97-AF65-F5344CB8AC3E}">
        <p14:creationId xmlns:p14="http://schemas.microsoft.com/office/powerpoint/2010/main" val="1030540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Анализ результатов Всероссийской проверочной работы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74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 indent="0"/>
            <a:r>
              <a:rPr lang="ru-RU" sz="2400" dirty="0"/>
              <a:t>В данном ниже предложении найди слово, в котором все согласные звуки звонкие. Выпиши это слово.</a:t>
            </a:r>
          </a:p>
          <a:p>
            <a:endParaRPr lang="ru-RU" sz="2400" dirty="0"/>
          </a:p>
          <a:p>
            <a:r>
              <a:rPr lang="ru-RU" sz="2400" i="1" dirty="0"/>
              <a:t>Маленькая трясогузка качнула своим длинным хвостом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endParaRPr lang="ru-RU" sz="2400" dirty="0" smtClean="0"/>
          </a:p>
          <a:p>
            <a:pPr indent="0"/>
            <a:r>
              <a:rPr lang="ru-RU" sz="2400" dirty="0"/>
              <a:t>Представь, что ты решил (решила) сделать кормушку, чтобы помочь </a:t>
            </a:r>
            <a:r>
              <a:rPr lang="ru-RU" sz="2400" dirty="0" smtClean="0"/>
              <a:t>птицам зимой</a:t>
            </a:r>
            <a:r>
              <a:rPr lang="ru-RU" sz="2400" dirty="0"/>
              <a:t>, но не знаешь, как её смастерить. Вежливо обратись за помощью к папе.</a:t>
            </a:r>
          </a:p>
          <a:p>
            <a:pPr indent="0"/>
            <a:r>
              <a:rPr lang="ru-RU" sz="2400" dirty="0"/>
              <a:t>Запиши свою просьбу.</a:t>
            </a:r>
          </a:p>
          <a:p>
            <a:endParaRPr lang="ru-RU" altLang="ru-RU" sz="2400" dirty="0">
              <a:latin typeface="Segoe UI Light" pitchFamily="32" charset="0"/>
            </a:endParaRPr>
          </a:p>
          <a:p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30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«Перспективная начальная школа» успешно решает задачи, стоящие перед современной школой: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комплект </a:t>
            </a:r>
            <a:r>
              <a:rPr lang="ru-RU" altLang="ru-RU" sz="2400" dirty="0">
                <a:latin typeface="Segoe UI Light" pitchFamily="32" charset="0"/>
              </a:rPr>
              <a:t>раскрепощает ребенка и учителя, воспитывает в них качества свободного и независимого человека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поощряется </a:t>
            </a:r>
            <a:r>
              <a:rPr lang="ru-RU" altLang="ru-RU" sz="2400" dirty="0">
                <a:latin typeface="Segoe UI Light" pitchFamily="32" charset="0"/>
              </a:rPr>
              <a:t>стремление к самостоятельности, к высказыванию собственной точки зрения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для </a:t>
            </a:r>
            <a:r>
              <a:rPr lang="ru-RU" altLang="ru-RU" sz="2400" dirty="0">
                <a:latin typeface="Segoe UI Light" pitchFamily="32" charset="0"/>
              </a:rPr>
              <a:t>обучения и развития ребенка используются методики самого высокого, мирового уровня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 </a:t>
            </a:r>
            <a:r>
              <a:rPr lang="ru-RU" altLang="ru-RU" sz="2400" dirty="0">
                <a:latin typeface="Segoe UI Light" pitchFamily="32" charset="0"/>
              </a:rPr>
              <a:t>учебниках представлена новейшая информация с учетом результатов научных, технических, гуманитарных исследований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комплект </a:t>
            </a:r>
            <a:r>
              <a:rPr lang="ru-RU" altLang="ru-RU" sz="2400" dirty="0">
                <a:latin typeface="Segoe UI Light" pitchFamily="32" charset="0"/>
              </a:rPr>
              <a:t>предусматривает использование компьютерных технологий,  электронных средств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957069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Задания учебника призывают ребенка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 общению и совместным действиям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34262" t="26435" r="36231" b="26024"/>
          <a:stretch/>
        </p:blipFill>
        <p:spPr bwMode="auto">
          <a:xfrm>
            <a:off x="1223888" y="1880827"/>
            <a:ext cx="3276104" cy="4491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35737" t="32377" r="37706" b="23156"/>
          <a:stretch/>
        </p:blipFill>
        <p:spPr bwMode="auto">
          <a:xfrm>
            <a:off x="5024199" y="1880827"/>
            <a:ext cx="3400489" cy="4491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1615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Четвертое. «Перспективная начальная школа» - комплект для каждого ребенка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Все младшие школьники, одаренные и талантливые, дети с ограниченными возможностями здоровья, городской или сельской школы способны успешно учиться по комплекту «Перспективная начальная школа».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За счет чего происходит решение этой задачи?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 одном учебнике заложено несколько уровней усвоения программного материала (базовый и повышенный).</a:t>
            </a:r>
          </a:p>
        </p:txBody>
      </p:sp>
    </p:spTree>
    <p:extLst>
      <p:ext uri="{BB962C8B-B14F-4D97-AF65-F5344CB8AC3E}">
        <p14:creationId xmlns:p14="http://schemas.microsoft.com/office/powerpoint/2010/main" val="565974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30020" r="29079" b="30694"/>
          <a:stretch/>
        </p:blipFill>
        <p:spPr bwMode="auto">
          <a:xfrm>
            <a:off x="673100" y="467469"/>
            <a:ext cx="883256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054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Оформление учебников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04466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Издательство гарантирует качество иллюстраций учебников, они выполняют серьезные дидактические (обучающие) задачи. 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Иллюстративный материал «Перспективной начальной школы» создавали лучшие специалисты, имеющие к этому непосредственное отношение. </a:t>
            </a:r>
          </a:p>
        </p:txBody>
      </p:sp>
    </p:spTree>
    <p:extLst>
      <p:ext uri="{BB962C8B-B14F-4D97-AF65-F5344CB8AC3E}">
        <p14:creationId xmlns:p14="http://schemas.microsoft.com/office/powerpoint/2010/main" val="2087516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28688" t="12500" r="32461" b="19057"/>
          <a:stretch/>
        </p:blipFill>
        <p:spPr bwMode="auto">
          <a:xfrm>
            <a:off x="863849" y="764703"/>
            <a:ext cx="3746970" cy="5391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9919" t="13807" r="29919" b="17545"/>
          <a:stretch/>
        </p:blipFill>
        <p:spPr bwMode="auto">
          <a:xfrm>
            <a:off x="5255419" y="764702"/>
            <a:ext cx="3944354" cy="5391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99975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Научные клубы младших школьников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 конце первого класса дети по желанию работают над творческим заданием, выполнение которого позволяет им стать членами научного клуба.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Уважаемые </a:t>
            </a:r>
            <a:r>
              <a:rPr lang="ru-RU" altLang="ru-RU" sz="2400" dirty="0" smtClean="0">
                <a:latin typeface="Segoe UI Light" pitchFamily="32" charset="0"/>
              </a:rPr>
              <a:t>взрослые, </a:t>
            </a:r>
            <a:r>
              <a:rPr lang="ru-RU" altLang="ru-RU" sz="2400" dirty="0">
                <a:latin typeface="Segoe UI Light" pitchFamily="32" charset="0"/>
              </a:rPr>
              <a:t>поддержите исследовательские умения ребенка и, если нужно, немного помогите ему выполнить задание клуба, написать письмо; напомните ребенку, что для получения быстрого ответа необходимо вместе с письмом вложить конверт с обратным адресом.</a:t>
            </a:r>
          </a:p>
        </p:txBody>
      </p:sp>
    </p:spTree>
    <p:extLst>
      <p:ext uri="{BB962C8B-B14F-4D97-AF65-F5344CB8AC3E}">
        <p14:creationId xmlns:p14="http://schemas.microsoft.com/office/powerpoint/2010/main" val="3796174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90529" y="329228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Возможности и ресурсы издательства для организации методической работы: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Серия </a:t>
            </a:r>
            <a:r>
              <a:rPr lang="ru-RU" altLang="ru-RU" sz="2400" dirty="0">
                <a:latin typeface="Segoe UI Light" pitchFamily="32" charset="0"/>
              </a:rPr>
              <a:t>«Библиотека руководителя и методиста: Введение ФГОС»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Серия </a:t>
            </a:r>
            <a:r>
              <a:rPr lang="ru-RU" altLang="ru-RU" sz="2400" dirty="0">
                <a:latin typeface="Segoe UI Light" pitchFamily="32" charset="0"/>
              </a:rPr>
              <a:t>«Переподготовка и повышение квалификации работников образования»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Серия </a:t>
            </a:r>
            <a:r>
              <a:rPr lang="ru-RU" altLang="ru-RU" sz="2400" dirty="0">
                <a:latin typeface="Segoe UI Light" pitchFamily="32" charset="0"/>
              </a:rPr>
              <a:t>«Поурочное планирование»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Серия </a:t>
            </a:r>
            <a:r>
              <a:rPr lang="ru-RU" altLang="ru-RU" sz="2400" dirty="0">
                <a:latin typeface="Segoe UI Light" pitchFamily="32" charset="0"/>
              </a:rPr>
              <a:t>«Школьная олимпиада»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Серия </a:t>
            </a:r>
            <a:r>
              <a:rPr lang="ru-RU" altLang="ru-RU" sz="2400" dirty="0">
                <a:latin typeface="Segoe UI Light" pitchFamily="32" charset="0"/>
              </a:rPr>
              <a:t>«Перспективная начальная школа –  </a:t>
            </a:r>
            <a:endParaRPr lang="ru-RU" altLang="ru-RU" sz="2400" dirty="0" smtClean="0">
              <a:latin typeface="Segoe UI Light" pitchFamily="32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родителям» и другие</a:t>
            </a: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70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Серия «Библиотека руководителя и методиста: Введение ФГОС»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1749445"/>
            <a:ext cx="1695450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7"/>
          <a:srcRect l="45975" t="18769" r="23065" b="21244"/>
          <a:stretch/>
        </p:blipFill>
        <p:spPr bwMode="auto">
          <a:xfrm>
            <a:off x="6192440" y="1905289"/>
            <a:ext cx="2018402" cy="2806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87" y="2768496"/>
            <a:ext cx="1755276" cy="246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9"/>
          <a:srcRect l="51461" t="14028" r="8299" b="9218"/>
          <a:stretch/>
        </p:blipFill>
        <p:spPr bwMode="auto">
          <a:xfrm>
            <a:off x="599966" y="2535900"/>
            <a:ext cx="2013232" cy="2773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69" y="1897118"/>
            <a:ext cx="2016224" cy="277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" y="3563813"/>
            <a:ext cx="1914525" cy="27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84" y="2741058"/>
            <a:ext cx="1999623" cy="277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13"/>
          <a:srcRect l="43770" t="21418" r="23832" b="17054"/>
          <a:stretch/>
        </p:blipFill>
        <p:spPr bwMode="auto">
          <a:xfrm>
            <a:off x="1811457" y="4309409"/>
            <a:ext cx="1656184" cy="2315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06" y="4256498"/>
            <a:ext cx="1700713" cy="229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5"/>
          <a:srcRect l="30942" t="16834" r="28979" b="9017"/>
          <a:stretch/>
        </p:blipFill>
        <p:spPr bwMode="auto">
          <a:xfrm>
            <a:off x="4464248" y="4257114"/>
            <a:ext cx="1800915" cy="2520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7729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Серия «Переподготовка и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повышение квалификации работников образования»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42163" t="23247" r="26094" b="17435"/>
          <a:stretch/>
        </p:blipFill>
        <p:spPr bwMode="auto">
          <a:xfrm>
            <a:off x="673100" y="1835621"/>
            <a:ext cx="1581449" cy="2160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24" y="2892547"/>
            <a:ext cx="15843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42164" t="23447" r="25132" b="17435"/>
          <a:stretch/>
        </p:blipFill>
        <p:spPr bwMode="auto">
          <a:xfrm>
            <a:off x="2448024" y="3998586"/>
            <a:ext cx="1573319" cy="2201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11324" t="55172" r="77206" b="23957"/>
          <a:stretch/>
        </p:blipFill>
        <p:spPr bwMode="auto">
          <a:xfrm>
            <a:off x="3457674" y="5099172"/>
            <a:ext cx="1127337" cy="1657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41682" t="23447" r="25453" b="17235"/>
          <a:stretch/>
        </p:blipFill>
        <p:spPr bwMode="auto">
          <a:xfrm>
            <a:off x="4107935" y="1860201"/>
            <a:ext cx="1581449" cy="2201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44" y="3172426"/>
            <a:ext cx="1581449" cy="227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2"/>
          <a:srcRect l="26292" t="13427" r="27857" b="8617"/>
          <a:stretch/>
        </p:blipFill>
        <p:spPr bwMode="auto">
          <a:xfrm>
            <a:off x="6480472" y="4372837"/>
            <a:ext cx="1552894" cy="21502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9"/>
          <a:srcRect l="50380" t="54991" r="38005" b="23956"/>
          <a:stretch/>
        </p:blipFill>
        <p:spPr bwMode="auto">
          <a:xfrm>
            <a:off x="7704608" y="2996951"/>
            <a:ext cx="1181434" cy="1728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5797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Анализ результатов Всероссийской проверочной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работы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0" y="1475581"/>
            <a:ext cx="9837737" cy="532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indent="457200" algn="just"/>
            <a:r>
              <a:rPr lang="ru-RU" sz="2000" dirty="0" smtClean="0"/>
              <a:t>(</a:t>
            </a:r>
            <a:r>
              <a:rPr lang="ru-RU" sz="2000" dirty="0"/>
              <a:t>1)Липа − верный спутник и друг человека. (2)О многом могло </a:t>
            </a:r>
            <a:r>
              <a:rPr lang="ru-RU" sz="2000" dirty="0" smtClean="0"/>
              <a:t>бы рассказать </a:t>
            </a:r>
            <a:r>
              <a:rPr lang="ru-RU" sz="2000" dirty="0"/>
              <a:t>это дерево, потому что доживает оно до глубокой старости</a:t>
            </a:r>
            <a:r>
              <a:rPr lang="ru-RU" sz="2000" dirty="0" smtClean="0"/>
              <a:t>. (</a:t>
            </a:r>
            <a:r>
              <a:rPr lang="ru-RU" sz="2000" dirty="0"/>
              <a:t>3)Липовый лист имеет форму человеческого сердца. (4)Издревле он </a:t>
            </a:r>
            <a:r>
              <a:rPr lang="ru-RU" sz="2000" dirty="0" smtClean="0"/>
              <a:t>считался символом </a:t>
            </a:r>
            <a:r>
              <a:rPr lang="ru-RU" sz="2000" dirty="0"/>
              <a:t>свободного человека. (5)Наши предки были уверены, что </a:t>
            </a:r>
            <a:r>
              <a:rPr lang="ru-RU" sz="2000" dirty="0" smtClean="0"/>
              <a:t>липа способна </a:t>
            </a:r>
            <a:r>
              <a:rPr lang="ru-RU" sz="2000" dirty="0"/>
              <a:t>навевать им хорошие мысли. (6)Они считали её священным деревом </a:t>
            </a:r>
            <a:r>
              <a:rPr lang="ru-RU" sz="2000" dirty="0" smtClean="0"/>
              <a:t>и поэтому </a:t>
            </a:r>
            <a:r>
              <a:rPr lang="ru-RU" sz="2000" dirty="0"/>
              <a:t>обязательно сажали в тех местах, где было необходимо </a:t>
            </a:r>
            <a:r>
              <a:rPr lang="ru-RU" sz="2000" dirty="0" smtClean="0"/>
              <a:t>проявлять особую </a:t>
            </a:r>
            <a:r>
              <a:rPr lang="ru-RU" sz="2000" dirty="0"/>
              <a:t>мудрость. (7)Например, там, где проходили народные собрания</a:t>
            </a:r>
            <a:r>
              <a:rPr lang="ru-RU" sz="2000" dirty="0" smtClean="0"/>
              <a:t>. </a:t>
            </a:r>
          </a:p>
          <a:p>
            <a:pPr indent="457200" algn="just"/>
            <a:r>
              <a:rPr lang="ru-RU" sz="2000" dirty="0" smtClean="0"/>
              <a:t>(</a:t>
            </a:r>
            <a:r>
              <a:rPr lang="ru-RU" sz="2000" dirty="0"/>
              <a:t>8)В липе не содержится никаких горьких, смолистых или </a:t>
            </a:r>
            <a:r>
              <a:rPr lang="ru-RU" sz="2000" dirty="0" smtClean="0"/>
              <a:t>ядовитых веществ</a:t>
            </a:r>
            <a:r>
              <a:rPr lang="ru-RU" sz="2000" dirty="0"/>
              <a:t>. (9)Цветущая липа источает сладость, и великолепный </a:t>
            </a:r>
            <a:r>
              <a:rPr lang="ru-RU" sz="2000" dirty="0" smtClean="0"/>
              <a:t>запах распространяется </a:t>
            </a:r>
            <a:r>
              <a:rPr lang="ru-RU" sz="2000" dirty="0"/>
              <a:t>во все стороны. (10)Пчёлы трудятся неутомимо над </a:t>
            </a:r>
            <a:r>
              <a:rPr lang="ru-RU" sz="2000" dirty="0" smtClean="0"/>
              <a:t>липовым цветом</a:t>
            </a:r>
            <a:r>
              <a:rPr lang="ru-RU" sz="2000" dirty="0"/>
              <a:t>. (11)Низкий жужжащий звук заполняет всё дерево, и обильно </a:t>
            </a:r>
            <a:r>
              <a:rPr lang="ru-RU" sz="2000" dirty="0" smtClean="0"/>
              <a:t>течёт в </a:t>
            </a:r>
            <a:r>
              <a:rPr lang="ru-RU" sz="2000" dirty="0"/>
              <a:t>цветах нектар. (12)Липовый мёд считается особенно ценным и полезным</a:t>
            </a:r>
            <a:r>
              <a:rPr lang="ru-RU" sz="2000" dirty="0" smtClean="0"/>
              <a:t>. (</a:t>
            </a:r>
            <a:r>
              <a:rPr lang="ru-RU" sz="2000" dirty="0"/>
              <a:t>13)Люди собирают и сушат липовый цвет. (14)Из него хорош чай, </a:t>
            </a:r>
            <a:r>
              <a:rPr lang="ru-RU" sz="2000" dirty="0" smtClean="0"/>
              <a:t>который согревает </a:t>
            </a:r>
            <a:r>
              <a:rPr lang="ru-RU" sz="2000" dirty="0"/>
              <a:t>и очищает кровь.</a:t>
            </a:r>
          </a:p>
          <a:p>
            <a:pPr indent="457200" algn="just"/>
            <a:r>
              <a:rPr lang="ru-RU" sz="2000" dirty="0"/>
              <a:t>(15)Древесина липы – мягкая и белая – особенно хороша для резьбы </a:t>
            </a:r>
            <a:r>
              <a:rPr lang="ru-RU" sz="2000" dirty="0" smtClean="0"/>
              <a:t>по дереву</a:t>
            </a:r>
            <a:r>
              <a:rPr lang="ru-RU" sz="2000" dirty="0"/>
              <a:t>. (16)Из неё сделано много великолепных произведений искусства</a:t>
            </a:r>
            <a:r>
              <a:rPr lang="ru-RU" sz="2000" dirty="0" smtClean="0"/>
              <a:t>. (</a:t>
            </a:r>
            <a:r>
              <a:rPr lang="ru-RU" sz="2000" dirty="0"/>
              <a:t>17)А из коры липы получают лыко, из которого издавна плели лапти, корзины</a:t>
            </a:r>
            <a:r>
              <a:rPr lang="ru-RU" sz="2000" dirty="0" smtClean="0"/>
              <a:t>, вили </a:t>
            </a:r>
            <a:r>
              <a:rPr lang="ru-RU" sz="2000" dirty="0"/>
              <a:t>верёвки.</a:t>
            </a:r>
            <a:endParaRPr lang="ru-RU" altLang="ru-RU" sz="2000" dirty="0">
              <a:latin typeface="Segoe UI Light" pitchFamily="32" charset="0"/>
            </a:endParaRPr>
          </a:p>
          <a:p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95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Серия «Перспективная начальная школа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– родителям»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5" name="Рисунок 24"/>
          <p:cNvPicPr/>
          <p:nvPr/>
        </p:nvPicPr>
        <p:blipFill rotWithShape="1">
          <a:blip r:embed="rId6"/>
          <a:srcRect l="42324" t="23247" r="26414" b="18236"/>
          <a:stretch/>
        </p:blipFill>
        <p:spPr bwMode="auto">
          <a:xfrm>
            <a:off x="1247160" y="1916459"/>
            <a:ext cx="1857375" cy="2780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7"/>
          <a:srcRect l="11614" t="55354" r="76773" b="23775"/>
          <a:stretch/>
        </p:blipFill>
        <p:spPr bwMode="auto">
          <a:xfrm>
            <a:off x="3275856" y="1916459"/>
            <a:ext cx="1008112" cy="1392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8" y="2612532"/>
            <a:ext cx="195103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7"/>
          <a:srcRect l="50525" t="55535" r="38586" b="24138"/>
          <a:stretch/>
        </p:blipFill>
        <p:spPr bwMode="auto">
          <a:xfrm>
            <a:off x="8280672" y="2195661"/>
            <a:ext cx="1008112" cy="1390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/>
          <p:cNvPicPr/>
          <p:nvPr/>
        </p:nvPicPr>
        <p:blipFill rotWithShape="1">
          <a:blip r:embed="rId9"/>
          <a:srcRect l="43445" t="21846" r="23694" b="17539"/>
          <a:stretch/>
        </p:blipFill>
        <p:spPr bwMode="auto">
          <a:xfrm>
            <a:off x="3888184" y="3759026"/>
            <a:ext cx="1982133" cy="2749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9792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Серия  «Поурочное планирование»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(русский язык, математика, литературное чтение)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2" name="Рисунок 21"/>
          <p:cNvPicPr/>
          <p:nvPr/>
        </p:nvPicPr>
        <p:blipFill rotWithShape="1">
          <a:blip r:embed="rId6"/>
          <a:srcRect l="44568" t="23247" r="24812" b="19639"/>
          <a:stretch/>
        </p:blipFill>
        <p:spPr bwMode="auto">
          <a:xfrm>
            <a:off x="1135009" y="2204864"/>
            <a:ext cx="1440160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6" descr="C:\Documents and Settings\ednachmet\Рабочий стол\Для конференции\Обложки\Методика\teacherbook-math-41-0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15976"/>
            <a:ext cx="2487059" cy="33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8"/>
          <a:srcRect l="45049" t="22846" r="24972" b="18637"/>
          <a:stretch/>
        </p:blipFill>
        <p:spPr bwMode="auto">
          <a:xfrm>
            <a:off x="2304008" y="4509119"/>
            <a:ext cx="1512168" cy="2017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9"/>
          <a:srcRect l="44568" t="23046" r="25293" b="18637"/>
          <a:stretch/>
        </p:blipFill>
        <p:spPr bwMode="auto">
          <a:xfrm>
            <a:off x="5904409" y="2253627"/>
            <a:ext cx="1440159" cy="2026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10"/>
          <a:srcRect l="44407" t="23046" r="24812" b="18838"/>
          <a:stretch/>
        </p:blipFill>
        <p:spPr bwMode="auto">
          <a:xfrm>
            <a:off x="7776616" y="3923853"/>
            <a:ext cx="1440159" cy="2012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8374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3412" y="188914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255997"/>
                </a:solidFill>
                <a:latin typeface="Segoe UI Semibold" pitchFamily="32" charset="0"/>
              </a:rPr>
              <a:t>Серия «Школьная олимпиада»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547588"/>
            <a:ext cx="9405937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 Light" pitchFamily="32" charset="0"/>
              </a:rPr>
              <a:t>«Выявление и поддержка способных (талантливых) детей, обучающихся в начальной школе»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5530" t="21443" r="22086" b="19038"/>
          <a:stretch/>
        </p:blipFill>
        <p:spPr bwMode="auto">
          <a:xfrm>
            <a:off x="161589" y="2485638"/>
            <a:ext cx="1619920" cy="2241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21" y="3047436"/>
            <a:ext cx="1440160" cy="192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43734" t="25681" r="25138" b="23541"/>
          <a:stretch/>
        </p:blipFill>
        <p:spPr bwMode="auto">
          <a:xfrm>
            <a:off x="1367904" y="3877167"/>
            <a:ext cx="1440160" cy="1975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4" y="4715941"/>
            <a:ext cx="1477032" cy="197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44888" t="22445" r="22727" b="23046"/>
          <a:stretch/>
        </p:blipFill>
        <p:spPr bwMode="auto">
          <a:xfrm>
            <a:off x="8352680" y="2485638"/>
            <a:ext cx="1299166" cy="17224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1"/>
          <a:srcRect l="44729" t="22445" r="23368" b="21844"/>
          <a:stretch/>
        </p:blipFill>
        <p:spPr bwMode="auto">
          <a:xfrm>
            <a:off x="7430960" y="2730381"/>
            <a:ext cx="1368152" cy="1743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2"/>
          <a:srcRect l="45049" t="22645" r="23208" b="21844"/>
          <a:stretch/>
        </p:blipFill>
        <p:spPr bwMode="auto">
          <a:xfrm>
            <a:off x="8073578" y="4507758"/>
            <a:ext cx="1440160" cy="2038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868" y="4832748"/>
            <a:ext cx="1479008" cy="196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4"/>
          <a:srcRect l="42583" t="23999" r="23940" b="19385"/>
          <a:stretch/>
        </p:blipFill>
        <p:spPr bwMode="auto">
          <a:xfrm>
            <a:off x="4980071" y="2485638"/>
            <a:ext cx="1463061" cy="1935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5"/>
          <a:srcRect l="54521" t="20308" r="4372" b="11538"/>
          <a:stretch/>
        </p:blipFill>
        <p:spPr bwMode="auto">
          <a:xfrm>
            <a:off x="4153693" y="3380727"/>
            <a:ext cx="1463061" cy="1935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16"/>
          <a:srcRect l="42953" t="24460" r="24802" b="22001"/>
          <a:stretch/>
        </p:blipFill>
        <p:spPr bwMode="auto">
          <a:xfrm>
            <a:off x="3361172" y="4497812"/>
            <a:ext cx="1463061" cy="1935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5288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8677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79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8680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28681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868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28684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85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673100" y="251445"/>
            <a:ext cx="940593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Light" pitchFamily="32" charset="0"/>
              </a:rPr>
              <a:t>Сайты издательства «Академкнига/Учебник»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altLang="ru-RU" sz="2800" b="1" dirty="0">
                <a:solidFill>
                  <a:srgbClr val="255997"/>
                </a:solidFill>
                <a:latin typeface="Segoe UI Light" pitchFamily="32" charset="0"/>
              </a:rPr>
              <a:t>akademkniga.ru</a:t>
            </a:r>
            <a:endParaRPr lang="ru-RU" altLang="ru-RU" sz="2800" b="1" dirty="0" smtClean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 smtClean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619250"/>
            <a:ext cx="6840538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539750" y="5580063"/>
            <a:ext cx="34194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11000"/>
              </a:lnSpc>
            </a:pPr>
            <a:r>
              <a:rPr lang="ru-RU" altLang="ru-RU" sz="2400" b="1" dirty="0" smtClean="0">
                <a:latin typeface="Segoe UI Light" pitchFamily="32" charset="0"/>
              </a:rPr>
              <a:t> </a:t>
            </a:r>
            <a:endParaRPr lang="ru-RU" altLang="ru-RU" sz="2400" b="1" dirty="0">
              <a:latin typeface="Segoe UI Light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43768" y="323453"/>
            <a:ext cx="989399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shop-akbooks.ru</a:t>
            </a:r>
            <a:endParaRPr lang="en-US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2544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6"/>
          <a:srcRect l="769" t="2885" r="1025" b="3841"/>
          <a:stretch/>
        </p:blipFill>
        <p:spPr bwMode="auto">
          <a:xfrm>
            <a:off x="2015976" y="1524317"/>
            <a:ext cx="5904656" cy="5049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54664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1"/>
          <p:cNvGrpSpPr>
            <a:grpSpLocks/>
          </p:cNvGrpSpPr>
          <p:nvPr/>
        </p:nvGrpSpPr>
        <p:grpSpPr bwMode="auto">
          <a:xfrm>
            <a:off x="0" y="-28575"/>
            <a:ext cx="10079038" cy="7639050"/>
            <a:chOff x="0" y="-18"/>
            <a:chExt cx="6349" cy="4812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7" r="5518" b="8849"/>
            <a:stretch>
              <a:fillRect/>
            </a:stretch>
          </p:blipFill>
          <p:spPr bwMode="auto">
            <a:xfrm>
              <a:off x="0" y="-18"/>
              <a:ext cx="6349" cy="4812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127" r="5518" b="88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1" y="-18"/>
              <a:ext cx="6348" cy="4812"/>
            </a:xfrm>
            <a:prstGeom prst="rect">
              <a:avLst/>
            </a:prstGeom>
            <a:solidFill>
              <a:srgbClr val="FFFFFF">
                <a:alpha val="51999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1" y="-18"/>
              <a:ext cx="6348" cy="1749"/>
            </a:xfrm>
            <a:prstGeom prst="rect">
              <a:avLst/>
            </a:prstGeom>
            <a:solidFill>
              <a:srgbClr val="255997">
                <a:alpha val="64000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" y="381"/>
              <a:ext cx="772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8138" y="427038"/>
            <a:ext cx="94043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Издательство «Академкнига/Учебник»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117342, г. Москва, ул. Бутлерова, 17б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1200" dirty="0">
              <a:solidFill>
                <a:srgbClr val="FFFFFF"/>
              </a:solidFill>
              <a:latin typeface="Segoe UI Semi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Тел.: (499) 968-92-29					 </a:t>
            </a:r>
            <a:r>
              <a:rPr lang="en-US" altLang="ru-RU" sz="2400" dirty="0">
                <a:solidFill>
                  <a:srgbClr val="FFFFFF"/>
                </a:solidFill>
                <a:latin typeface="Segoe UI Semilight" pitchFamily="32" charset="0"/>
              </a:rPr>
              <a:t>akademkniga.ru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Факс: (499) 234-63-58				</a:t>
            </a:r>
            <a:r>
              <a:rPr lang="ru-RU" altLang="ru-RU" sz="2400" dirty="0" smtClean="0">
                <a:solidFill>
                  <a:srgbClr val="FFFFFF"/>
                </a:solidFill>
                <a:latin typeface="Segoe UI Semilight" pitchFamily="32" charset="0"/>
              </a:rPr>
              <a:t>         </a:t>
            </a:r>
            <a:r>
              <a:rPr lang="en-US" altLang="ru-RU" sz="2400" dirty="0" smtClean="0">
                <a:solidFill>
                  <a:srgbClr val="FFFFFF"/>
                </a:solidFill>
                <a:latin typeface="Segoe UI Semilight" pitchFamily="32" charset="0"/>
              </a:rPr>
              <a:t>shop-akbooks.ru</a:t>
            </a:r>
            <a:endParaRPr lang="en-US" altLang="ru-RU" sz="2400" dirty="0">
              <a:solidFill>
                <a:srgbClr val="FFFFFF"/>
              </a:solidFill>
              <a:latin typeface="Segoe UI Semilight" pitchFamily="32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20675" y="6081713"/>
            <a:ext cx="678338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 dirty="0">
              <a:solidFill>
                <a:srgbClr val="255997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 dirty="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0" y="4079875"/>
            <a:ext cx="100806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4800" b="1">
                <a:solidFill>
                  <a:srgbClr val="255997"/>
                </a:solidFill>
                <a:latin typeface="Segoe UI Semilight" pitchFamily="32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Анализ результатов Всероссийской проверочной работы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74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5715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Что </a:t>
            </a:r>
            <a:r>
              <a:rPr lang="ru-RU" sz="2400" dirty="0"/>
              <a:t>хотел сказать автор читателю? </a:t>
            </a:r>
            <a:r>
              <a:rPr lang="ru-RU" sz="2400" b="1" dirty="0"/>
              <a:t>Определи и запиши </a:t>
            </a:r>
            <a:r>
              <a:rPr lang="ru-RU" sz="2400" dirty="0"/>
              <a:t>основную </a:t>
            </a:r>
            <a:r>
              <a:rPr lang="ru-RU" sz="2400" dirty="0" smtClean="0"/>
              <a:t>мысль текста.</a:t>
            </a:r>
          </a:p>
          <a:p>
            <a:pPr marL="5715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Составь </a:t>
            </a:r>
            <a:r>
              <a:rPr lang="ru-RU" sz="2400" b="1" dirty="0"/>
              <a:t>и запиши </a:t>
            </a:r>
            <a:r>
              <a:rPr lang="ru-RU" sz="2400" dirty="0"/>
              <a:t>план текста из трёх пунктов. В ответе ты </a:t>
            </a:r>
            <a:r>
              <a:rPr lang="ru-RU" sz="2400" dirty="0" smtClean="0"/>
              <a:t>можешь использовать </a:t>
            </a:r>
            <a:r>
              <a:rPr lang="ru-RU" sz="2400" dirty="0"/>
              <a:t>сочетания слов или предложения.</a:t>
            </a:r>
          </a:p>
          <a:p>
            <a:pPr marL="5715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Задай </a:t>
            </a:r>
            <a:r>
              <a:rPr lang="ru-RU" sz="2400" dirty="0"/>
              <a:t>по тексту вопрос, который поможет определить, </a:t>
            </a:r>
            <a:r>
              <a:rPr lang="ru-RU" sz="2400" dirty="0" smtClean="0"/>
              <a:t>насколько </a:t>
            </a:r>
            <a:r>
              <a:rPr lang="ru-RU" sz="2400" dirty="0"/>
              <a:t>точно </a:t>
            </a:r>
            <a:r>
              <a:rPr lang="ru-RU" sz="2400" dirty="0" smtClean="0"/>
              <a:t>твои одноклассники </a:t>
            </a:r>
            <a:r>
              <a:rPr lang="ru-RU" sz="2400" dirty="0"/>
              <a:t>поняли его содержание. </a:t>
            </a:r>
            <a:r>
              <a:rPr lang="ru-RU" sz="2400" b="1" dirty="0"/>
              <a:t>Запиши </a:t>
            </a:r>
            <a:r>
              <a:rPr lang="ru-RU" sz="2400" dirty="0"/>
              <a:t>свой вопрос</a:t>
            </a:r>
            <a:r>
              <a:rPr lang="ru-RU" sz="2400" dirty="0" smtClean="0"/>
              <a:t>.</a:t>
            </a:r>
          </a:p>
          <a:p>
            <a:pPr marL="571500" indent="-342900">
              <a:buFont typeface="Wingdings" panose="05000000000000000000" pitchFamily="2" charset="2"/>
              <a:buChar char="ü"/>
            </a:pPr>
            <a:r>
              <a:rPr lang="ru-RU" sz="2400" dirty="0"/>
              <a:t>Как ты понимаешь значение слова «спутник» из 1-го предложения? </a:t>
            </a:r>
            <a:r>
              <a:rPr lang="ru-RU" sz="2400" b="1" dirty="0" smtClean="0"/>
              <a:t>Запиши </a:t>
            </a:r>
            <a:r>
              <a:rPr lang="ru-RU" sz="2400" dirty="0" smtClean="0"/>
              <a:t>своё </a:t>
            </a:r>
            <a:r>
              <a:rPr lang="ru-RU" sz="2400" dirty="0"/>
              <a:t>объяснение</a:t>
            </a:r>
            <a:r>
              <a:rPr lang="ru-RU" sz="2400" dirty="0" smtClean="0"/>
              <a:t>.</a:t>
            </a:r>
          </a:p>
          <a:p>
            <a:pPr marL="5715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Замени </a:t>
            </a:r>
            <a:r>
              <a:rPr lang="ru-RU" sz="2400" dirty="0"/>
              <a:t>слово «великолепный» (из 9-го предложения) близким по </a:t>
            </a:r>
            <a:r>
              <a:rPr lang="ru-RU" sz="2400" dirty="0" smtClean="0"/>
              <a:t>значению словом</a:t>
            </a:r>
            <a:r>
              <a:rPr lang="ru-RU" sz="2400" dirty="0"/>
              <a:t>. </a:t>
            </a:r>
            <a:r>
              <a:rPr lang="ru-RU" sz="2400" b="1" dirty="0"/>
              <a:t>Запиши </a:t>
            </a:r>
            <a:r>
              <a:rPr lang="ru-RU" sz="2400" dirty="0"/>
              <a:t>это слово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endParaRPr lang="ru-RU" altLang="ru-RU" sz="2400" dirty="0">
              <a:latin typeface="Segoe UI Light" pitchFamily="32" charset="0"/>
            </a:endParaRPr>
          </a:p>
          <a:p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30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Анализ результатов Всероссийской проверочной работы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71760" y="1398589"/>
            <a:ext cx="9966003" cy="540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indent="0"/>
            <a:r>
              <a:rPr lang="ru-RU" sz="2400" dirty="0" smtClean="0"/>
              <a:t>Вася </a:t>
            </a:r>
            <a:r>
              <a:rPr lang="ru-RU" sz="2400" dirty="0"/>
              <a:t>ехал на велосипеде и проезжал каждую минуту 500 м. Так он </a:t>
            </a:r>
            <a:r>
              <a:rPr lang="ru-RU" sz="2400" dirty="0" smtClean="0"/>
              <a:t>ехал 20 </a:t>
            </a:r>
            <a:r>
              <a:rPr lang="ru-RU" sz="2400" dirty="0"/>
              <a:t>мин. Затем после случайного прокола колеса оставшийся путь он </a:t>
            </a:r>
            <a:r>
              <a:rPr lang="ru-RU" sz="2400" dirty="0" smtClean="0"/>
              <a:t>шёл пешком</a:t>
            </a:r>
            <a:r>
              <a:rPr lang="ru-RU" sz="2400" dirty="0"/>
              <a:t>, проходя 50 м за минуту. Сколько времени он шёл с велосипедом</a:t>
            </a:r>
            <a:r>
              <a:rPr lang="ru-RU" sz="2400" dirty="0" smtClean="0"/>
              <a:t>, если </a:t>
            </a:r>
            <a:r>
              <a:rPr lang="ru-RU" sz="2400" dirty="0"/>
              <a:t>общий путь составил 12 км?</a:t>
            </a:r>
          </a:p>
          <a:p>
            <a:pPr indent="0"/>
            <a:r>
              <a:rPr lang="ru-RU" sz="2400" dirty="0"/>
              <a:t>Запиши решение и ответ.</a:t>
            </a:r>
          </a:p>
          <a:p>
            <a:pPr indent="0"/>
            <a:r>
              <a:rPr lang="ru-RU" sz="2400" dirty="0" smtClean="0"/>
              <a:t>Решение</a:t>
            </a:r>
            <a:r>
              <a:rPr lang="ru-RU" sz="2400" dirty="0"/>
              <a:t>:</a:t>
            </a:r>
          </a:p>
          <a:p>
            <a:pPr indent="0"/>
            <a:r>
              <a:rPr lang="ru-RU" sz="2400" dirty="0"/>
              <a:t>12 км = 12 000 м</a:t>
            </a:r>
          </a:p>
          <a:p>
            <a:pPr indent="0"/>
            <a:r>
              <a:rPr lang="ru-RU" sz="2400" dirty="0"/>
              <a:t>1) 20 ⋅500 =10 000 (м) – первая часть пути</a:t>
            </a:r>
          </a:p>
          <a:p>
            <a:pPr indent="0"/>
            <a:r>
              <a:rPr lang="ru-RU" sz="2400" dirty="0"/>
              <a:t>2) 12 000 −10 000 = 2000 (м) – оставшийся путь</a:t>
            </a:r>
          </a:p>
          <a:p>
            <a:pPr indent="0"/>
            <a:r>
              <a:rPr lang="ru-RU" sz="2400" dirty="0"/>
              <a:t>3) 2000 :50 = 40 (мин.).</a:t>
            </a:r>
          </a:p>
          <a:p>
            <a:pPr indent="0"/>
            <a:r>
              <a:rPr lang="ru-RU" sz="2400" b="1" dirty="0"/>
              <a:t>Должно быть также засчитано решение:</a:t>
            </a:r>
          </a:p>
          <a:p>
            <a:pPr indent="0"/>
            <a:r>
              <a:rPr lang="ru-RU" sz="2400" dirty="0"/>
              <a:t>(12 000 − 20 ⋅500) :50 = 40 (мин.).</a:t>
            </a:r>
          </a:p>
          <a:p>
            <a:pPr indent="0"/>
            <a:r>
              <a:rPr lang="ru-RU" sz="2400" b="1" dirty="0"/>
              <a:t>Допускается другая последовательность действий и</a:t>
            </a:r>
          </a:p>
          <a:p>
            <a:pPr indent="0"/>
            <a:r>
              <a:rPr lang="ru-RU" sz="2400" b="1" dirty="0"/>
              <a:t>рассуждений, обоснованно приводящая к верному ответу.</a:t>
            </a:r>
          </a:p>
          <a:p>
            <a:pPr indent="0"/>
            <a:r>
              <a:rPr lang="ru-RU" sz="2400" dirty="0"/>
              <a:t>Ответ: 40 мин.</a:t>
            </a:r>
            <a:endParaRPr lang="ru-RU" altLang="ru-RU" sz="2400" dirty="0">
              <a:latin typeface="Segoe UI Light" pitchFamily="32" charset="0"/>
            </a:endParaRPr>
          </a:p>
          <a:p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36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3513</Words>
  <Application>Microsoft Office PowerPoint</Application>
  <PresentationFormat>Произвольный</PresentationFormat>
  <Paragraphs>499</Paragraphs>
  <Slides>75</Slides>
  <Notes>75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87" baseType="lpstr">
      <vt:lpstr>Arial Unicode MS</vt:lpstr>
      <vt:lpstr>Microsoft YaHei</vt:lpstr>
      <vt:lpstr>Arial</vt:lpstr>
      <vt:lpstr>Calibri</vt:lpstr>
      <vt:lpstr>Segoe UI Light</vt:lpstr>
      <vt:lpstr>Segoe UI Semibold</vt:lpstr>
      <vt:lpstr>Segoe UI Semilight</vt:lpstr>
      <vt:lpstr>Tahoma</vt:lpstr>
      <vt:lpstr>Times New Roman</vt:lpstr>
      <vt:lpstr>Wingdings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Ирина Карпеева</cp:lastModifiedBy>
  <cp:revision>86</cp:revision>
  <cp:lastPrinted>1601-01-01T00:00:00Z</cp:lastPrinted>
  <dcterms:created xsi:type="dcterms:W3CDTF">2009-04-16T07:32:32Z</dcterms:created>
  <dcterms:modified xsi:type="dcterms:W3CDTF">2017-11-14T07:37:30Z</dcterms:modified>
</cp:coreProperties>
</file>