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</p:sldMasterIdLst>
  <p:notesMasterIdLst>
    <p:notesMasterId r:id="rId60"/>
  </p:notesMasterIdLst>
  <p:sldIdLst>
    <p:sldId id="455" r:id="rId3"/>
    <p:sldId id="672" r:id="rId4"/>
    <p:sldId id="673" r:id="rId5"/>
    <p:sldId id="674" r:id="rId6"/>
    <p:sldId id="675" r:id="rId7"/>
    <p:sldId id="676" r:id="rId8"/>
    <p:sldId id="677" r:id="rId9"/>
    <p:sldId id="678" r:id="rId10"/>
    <p:sldId id="679" r:id="rId11"/>
    <p:sldId id="680" r:id="rId12"/>
    <p:sldId id="616" r:id="rId13"/>
    <p:sldId id="639" r:id="rId14"/>
    <p:sldId id="624" r:id="rId15"/>
    <p:sldId id="626" r:id="rId16"/>
    <p:sldId id="628" r:id="rId17"/>
    <p:sldId id="629" r:id="rId18"/>
    <p:sldId id="630" r:id="rId19"/>
    <p:sldId id="631" r:id="rId20"/>
    <p:sldId id="632" r:id="rId21"/>
    <p:sldId id="633" r:id="rId22"/>
    <p:sldId id="634" r:id="rId23"/>
    <p:sldId id="648" r:id="rId24"/>
    <p:sldId id="649" r:id="rId25"/>
    <p:sldId id="650" r:id="rId26"/>
    <p:sldId id="651" r:id="rId27"/>
    <p:sldId id="666" r:id="rId28"/>
    <p:sldId id="668" r:id="rId29"/>
    <p:sldId id="667" r:id="rId30"/>
    <p:sldId id="665" r:id="rId31"/>
    <p:sldId id="652" r:id="rId32"/>
    <p:sldId id="653" r:id="rId33"/>
    <p:sldId id="654" r:id="rId34"/>
    <p:sldId id="658" r:id="rId35"/>
    <p:sldId id="669" r:id="rId36"/>
    <p:sldId id="621" r:id="rId37"/>
    <p:sldId id="640" r:id="rId38"/>
    <p:sldId id="659" r:id="rId39"/>
    <p:sldId id="660" r:id="rId40"/>
    <p:sldId id="661" r:id="rId41"/>
    <p:sldId id="662" r:id="rId42"/>
    <p:sldId id="664" r:id="rId43"/>
    <p:sldId id="663" r:id="rId44"/>
    <p:sldId id="627" r:id="rId45"/>
    <p:sldId id="681" r:id="rId46"/>
    <p:sldId id="682" r:id="rId47"/>
    <p:sldId id="670" r:id="rId48"/>
    <p:sldId id="671" r:id="rId49"/>
    <p:sldId id="684" r:id="rId50"/>
    <p:sldId id="685" r:id="rId51"/>
    <p:sldId id="686" r:id="rId52"/>
    <p:sldId id="687" r:id="rId53"/>
    <p:sldId id="622" r:id="rId54"/>
    <p:sldId id="645" r:id="rId55"/>
    <p:sldId id="646" r:id="rId56"/>
    <p:sldId id="647" r:id="rId57"/>
    <p:sldId id="524" r:id="rId58"/>
    <p:sldId id="641" r:id="rId5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" initials="M" lastIdx="9" clrIdx="0">
    <p:extLst>
      <p:ext uri="{19B8F6BF-5375-455C-9EA6-DF929625EA0E}">
        <p15:presenceInfo xmlns:p15="http://schemas.microsoft.com/office/powerpoint/2012/main" userId="Marina" providerId="None"/>
      </p:ext>
    </p:extLst>
  </p:cmAuthor>
  <p:cmAuthor id="2" name="Leilas" initials="L" lastIdx="11" clrIdx="1">
    <p:extLst>
      <p:ext uri="{19B8F6BF-5375-455C-9EA6-DF929625EA0E}">
        <p15:presenceInfo xmlns:p15="http://schemas.microsoft.com/office/powerpoint/2012/main" userId="Leilas" providerId="None"/>
      </p:ext>
    </p:extLst>
  </p:cmAuthor>
  <p:cmAuthor id="3" name="Admin" initials="AAA" lastIdx="2" clrIdx="2">
    <p:extLst>
      <p:ext uri="{19B8F6BF-5375-455C-9EA6-DF929625EA0E}">
        <p15:presenceInfo xmlns:p15="http://schemas.microsoft.com/office/powerpoint/2012/main" userId="Admin" providerId="None"/>
      </p:ext>
    </p:extLst>
  </p:cmAuthor>
  <p:cmAuthor id="4" name="Шинко Елена Юрьевна" initials="ШЕЮ" lastIdx="37" clrIdx="3">
    <p:extLst>
      <p:ext uri="{19B8F6BF-5375-455C-9EA6-DF929625EA0E}">
        <p15:presenceInfo xmlns:p15="http://schemas.microsoft.com/office/powerpoint/2012/main" userId="S-1-5-21-4226584364-21557989-1436132917-153086" providerId="AD"/>
      </p:ext>
    </p:extLst>
  </p:cmAuthor>
  <p:cmAuthor id="5" name="Яковлев Е.С." initials="ЯЕС" lastIdx="19" clrIdx="4">
    <p:extLst>
      <p:ext uri="{19B8F6BF-5375-455C-9EA6-DF929625EA0E}">
        <p15:presenceInfo xmlns:p15="http://schemas.microsoft.com/office/powerpoint/2012/main" userId="Яковлев Е.С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950D"/>
    <a:srgbClr val="F0F8FA"/>
    <a:srgbClr val="2D2B8D"/>
    <a:srgbClr val="0073B8"/>
    <a:srgbClr val="9ED442"/>
    <a:srgbClr val="40A7E1"/>
    <a:srgbClr val="F5B144"/>
    <a:srgbClr val="F6DB7E"/>
    <a:srgbClr val="4383DD"/>
    <a:srgbClr val="79B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5126" autoAdjust="0"/>
  </p:normalViewPr>
  <p:slideViewPr>
    <p:cSldViewPr snapToGrid="0">
      <p:cViewPr varScale="1">
        <p:scale>
          <a:sx n="111" d="100"/>
          <a:sy n="111" d="100"/>
        </p:scale>
        <p:origin x="39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commentAuthors" Target="commentAuthor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ЕНГ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explosion val="7"/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tx1">
                    <a:lumMod val="95000"/>
                    <a:lumOff val="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A52E-42DE-9661-8D4786D73A18}"/>
              </c:ext>
            </c:extLst>
          </c:dPt>
          <c:dPt>
            <c:idx val="1"/>
            <c:bubble3D val="0"/>
            <c:explosion val="18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tx1">
                    <a:lumMod val="95000"/>
                    <a:lumOff val="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52E-42DE-9661-8D4786D73A18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tx1">
                    <a:lumMod val="95000"/>
                    <a:lumOff val="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52E-42DE-9661-8D4786D73A18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tx1">
                    <a:lumMod val="95000"/>
                    <a:lumOff val="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A52E-42DE-9661-8D4786D73A18}"/>
              </c:ext>
            </c:extLst>
          </c:dPt>
          <c:dLbls>
            <c:dLbl>
              <c:idx val="0"/>
              <c:layout>
                <c:manualLayout>
                  <c:x val="-0.21011450885748292"/>
                  <c:y val="0.13510629592999074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15333A0A-02DB-4DCA-9214-1AA48504A2D0}" type="CATEGORYNAME">
                      <a:rPr lang="ru-RU" sz="2400" b="1" baseline="0" dirty="0">
                        <a:solidFill>
                          <a:srgbClr val="7030A0"/>
                        </a:solidFill>
                      </a:rPr>
                      <a:pPr>
                        <a:defRPr b="1"/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solidFill>
                  <a:srgbClr val="B17ED8">
                    <a:alpha val="90980"/>
                  </a:srgbClr>
                </a:solidFill>
                <a:ln w="12700" cap="flat" cmpd="sng" algn="ctr">
                  <a:solidFill>
                    <a:srgbClr val="7030A0"/>
                  </a:solidFill>
                  <a:round/>
                </a:ln>
                <a:effectLst>
                  <a:glow rad="127000">
                    <a:srgbClr val="B17ED8"/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788313702718201"/>
                      <c:h val="0.1528945960683507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52E-42DE-9661-8D4786D73A18}"/>
                </c:ext>
              </c:extLst>
            </c:dLbl>
            <c:dLbl>
              <c:idx val="1"/>
              <c:layout>
                <c:manualLayout>
                  <c:x val="-8.5938115157480309E-3"/>
                  <c:y val="-0.247943913143214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330" b="1" i="0" u="none" strike="noStrike" kern="1200" baseline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defRPr>
                    </a:pPr>
                    <a:fld id="{A04F2AB7-B8DC-453D-AC14-F5EA4BDC7E91}" type="CATEGORYNAME">
                      <a:rPr lang="ru-RU" sz="2400" b="1" baseline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</a:rPr>
                      <a:pPr algn="ctr">
                        <a:defRPr b="1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solidFill>
                  <a:schemeClr val="accent6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accent6">
                      <a:lumMod val="50000"/>
                    </a:schemeClr>
                  </a:solidFill>
                  <a:round/>
                </a:ln>
                <a:effectLst>
                  <a:glow rad="127000">
                    <a:schemeClr val="accent6">
                      <a:lumMod val="50000"/>
                    </a:scheme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330" b="1" i="0" u="none" strike="noStrike" kern="1200" baseline="0">
                      <a:solidFill>
                        <a:schemeClr val="accent1"/>
                      </a:solidFill>
                      <a:effectLst/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214849901574797"/>
                      <c:h val="9.278905679201175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52E-42DE-9661-8D4786D73A18}"/>
                </c:ext>
              </c:extLst>
            </c:dLbl>
            <c:dLbl>
              <c:idx val="2"/>
              <c:layout>
                <c:manualLayout>
                  <c:x val="0.22773925485803198"/>
                  <c:y val="0.1389749910573769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374662C5-11D4-4CBF-9346-38D7591B209F}" type="CATEGORYNAME">
                      <a:rPr lang="ru-RU" sz="2400" b="1" baseline="0" dirty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solidFill>
                  <a:schemeClr val="accent2">
                    <a:lumMod val="40000"/>
                    <a:lumOff val="60000"/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50000"/>
                    </a:schemeClr>
                  </a:solidFill>
                  <a:round/>
                </a:ln>
                <a:effectLst>
                  <a:glow rad="127000">
                    <a:schemeClr val="accent2">
                      <a:lumMod val="60000"/>
                      <a:lumOff val="40000"/>
                    </a:scheme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07070705128483"/>
                      <c:h val="0.192474515950211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52E-42DE-9661-8D4786D73A18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50000"/>
                    </a:schemeClr>
                  </a:solidFill>
                  <a:round/>
                </a:ln>
                <a:effectLst>
                  <a:glow rad="127000">
                    <a:schemeClr val="accent6">
                      <a:lumMod val="50000"/>
                    </a:scheme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A52E-42DE-9661-8D4786D73A18}"/>
                </c:ext>
              </c:extLst>
            </c:dLbl>
            <c:spPr>
              <a:ln>
                <a:solidFill>
                  <a:schemeClr val="accent6">
                    <a:lumMod val="50000"/>
                  </a:schemeClr>
                </a:solidFill>
              </a:ln>
              <a:effectLst>
                <a:glow rad="127000">
                  <a:schemeClr val="accent6">
                    <a:lumMod val="50000"/>
                  </a:schemeClr>
                </a:glow>
              </a:effectLst>
            </c:sp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Физические системы</c:v>
                </c:pt>
                <c:pt idx="1">
                  <c:v>Живые системы</c:v>
                </c:pt>
                <c:pt idx="2">
                  <c:v>Земля и космические системы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33.299999999999997</c:v>
                </c:pt>
                <c:pt idx="1">
                  <c:v>33.299999999999997</c:v>
                </c:pt>
                <c:pt idx="2">
                  <c:v>33.299999999999997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2E-42DE-9661-8D4786D73A18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F8789-1979-4371-9085-ABA0C510A7FF}" type="datetimeFigureOut">
              <a:rPr lang="ru-RU" smtClean="0"/>
              <a:t>11.05.2021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C4957-3E6D-44F6-80D1-E054D6E6E0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78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/>
          <a:lstStyle/>
          <a:p>
            <a:fld id="{F834F1D5-33B3-480A-A4E8-311841A67364}" type="datetime1">
              <a:rPr lang="ru-RU" smtClean="0"/>
              <a:t>11.05.2021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809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738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060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269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889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881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2490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427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6172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8546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180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6470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9562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8796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9926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4861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6853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2572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6369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0087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5346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422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5316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7402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0876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5095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7789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1766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3685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0443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505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014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902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8770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7593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506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6341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1274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8313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2948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1431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09620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32745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233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7316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81227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1319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43145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27044" cy="5403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3825007" y="0"/>
            <a:ext cx="2927044" cy="54036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34F1D5-33B3-480A-A4E8-311841A6736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11.05.2021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064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863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131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085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C4957-3E6D-44F6-80D1-E054D6E6E0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975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11.05.2021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50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11.05.2021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4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11.05.2021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88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65181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Линия"/>
          <p:cNvSpPr/>
          <p:nvPr/>
        </p:nvSpPr>
        <p:spPr>
          <a:xfrm>
            <a:off x="5924339" y="880580"/>
            <a:ext cx="21263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  <p:sp>
        <p:nvSpPr>
          <p:cNvPr id="21" name="Линия"/>
          <p:cNvSpPr/>
          <p:nvPr/>
        </p:nvSpPr>
        <p:spPr>
          <a:xfrm flipH="1">
            <a:off x="6055025" y="880580"/>
            <a:ext cx="21263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  <p:sp>
        <p:nvSpPr>
          <p:cNvPr id="22" name="Линия"/>
          <p:cNvSpPr/>
          <p:nvPr/>
        </p:nvSpPr>
        <p:spPr>
          <a:xfrm flipH="1">
            <a:off x="6010376" y="880580"/>
            <a:ext cx="212637" cy="52771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  <p:sp>
        <p:nvSpPr>
          <p:cNvPr id="23" name="Линия"/>
          <p:cNvSpPr/>
          <p:nvPr/>
        </p:nvSpPr>
        <p:spPr>
          <a:xfrm>
            <a:off x="5776306" y="1279922"/>
            <a:ext cx="639390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  <p:sp>
        <p:nvSpPr>
          <p:cNvPr id="24" name="Прямоугольник"/>
          <p:cNvSpPr/>
          <p:nvPr/>
        </p:nvSpPr>
        <p:spPr>
          <a:xfrm>
            <a:off x="-1390" y="-5954"/>
            <a:ext cx="12194779" cy="317470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294891"/>
                </a:solidFill>
              </a:defRPr>
            </a:pPr>
            <a:endParaRPr sz="1600"/>
          </a:p>
        </p:txBody>
      </p:sp>
      <p:sp>
        <p:nvSpPr>
          <p:cNvPr id="25" name="Прямоугольник"/>
          <p:cNvSpPr/>
          <p:nvPr/>
        </p:nvSpPr>
        <p:spPr>
          <a:xfrm>
            <a:off x="-1389" y="6546820"/>
            <a:ext cx="12194779" cy="317470"/>
          </a:xfrm>
          <a:prstGeom prst="rect">
            <a:avLst/>
          </a:prstGeom>
          <a:solidFill>
            <a:srgbClr val="29489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pic>
        <p:nvPicPr>
          <p:cNvPr id="26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rcRect l="39743" r="39743" b="36077"/>
          <a:stretch>
            <a:fillRect/>
          </a:stretch>
        </p:blipFill>
        <p:spPr>
          <a:xfrm>
            <a:off x="11386743" y="476085"/>
            <a:ext cx="523745" cy="547763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0813"/>
            <a:ext cx="247257" cy="255588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410766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43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944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38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254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410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45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08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11.05.2021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332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891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768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131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617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5773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48370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11.05.2021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13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11.05.2021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29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11.05.2021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03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11.05.2021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45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11.05.2021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29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11.05.2021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84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11.05.2021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45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523F2-53FE-42F4-86B8-4598D2998874}" type="datetimeFigureOut">
              <a:rPr lang="ru-RU" smtClean="0"/>
              <a:t>11.05.2021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97463-1C33-49B9-B1AC-991EFB90EE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0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523F2-53FE-42F4-86B8-4598D2998874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" y="0"/>
            <a:ext cx="1757966" cy="64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53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2.xml"/><Relationship Id="rId7" Type="http://schemas.openxmlformats.org/officeDocument/2006/relationships/image" Target="../media/image3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6.jpeg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36.xml"/><Relationship Id="rId3" Type="http://schemas.openxmlformats.org/officeDocument/2006/relationships/image" Target="../media/image5.emf"/><Relationship Id="rId7" Type="http://schemas.openxmlformats.org/officeDocument/2006/relationships/slide" Target="slide17.xml"/><Relationship Id="rId12" Type="http://schemas.openxmlformats.org/officeDocument/2006/relationships/slide" Target="slide3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6" Type="http://schemas.openxmlformats.org/officeDocument/2006/relationships/slide" Target="slide16.xml"/><Relationship Id="rId11" Type="http://schemas.openxmlformats.org/officeDocument/2006/relationships/slide" Target="slide21.xml"/><Relationship Id="rId5" Type="http://schemas.openxmlformats.org/officeDocument/2006/relationships/slide" Target="slide15.xml"/><Relationship Id="rId15" Type="http://schemas.openxmlformats.org/officeDocument/2006/relationships/slide" Target="slide52.xml"/><Relationship Id="rId10" Type="http://schemas.openxmlformats.org/officeDocument/2006/relationships/slide" Target="slide20.xml"/><Relationship Id="rId4" Type="http://schemas.openxmlformats.org/officeDocument/2006/relationships/slide" Target="slide14.xml"/><Relationship Id="rId9" Type="http://schemas.openxmlformats.org/officeDocument/2006/relationships/slide" Target="slide19.xml"/><Relationship Id="rId14" Type="http://schemas.openxmlformats.org/officeDocument/2006/relationships/slide" Target="slide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slide" Target="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slide" Target="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35.xml"/><Relationship Id="rId3" Type="http://schemas.openxmlformats.org/officeDocument/2006/relationships/image" Target="../media/image5.emf"/><Relationship Id="rId7" Type="http://schemas.openxmlformats.org/officeDocument/2006/relationships/slide" Target="slide16.xml"/><Relationship Id="rId12" Type="http://schemas.openxmlformats.org/officeDocument/2006/relationships/slide" Target="slide21.xml"/><Relationship Id="rId2" Type="http://schemas.openxmlformats.org/officeDocument/2006/relationships/notesSlide" Target="../notesSlides/notesSlide26.xml"/><Relationship Id="rId16" Type="http://schemas.openxmlformats.org/officeDocument/2006/relationships/slide" Target="slide52.xml"/><Relationship Id="rId1" Type="http://schemas.openxmlformats.org/officeDocument/2006/relationships/slideLayout" Target="../slideLayouts/slideLayout25.xml"/><Relationship Id="rId6" Type="http://schemas.openxmlformats.org/officeDocument/2006/relationships/slide" Target="slide15.xml"/><Relationship Id="rId11" Type="http://schemas.openxmlformats.org/officeDocument/2006/relationships/slide" Target="slide20.xml"/><Relationship Id="rId5" Type="http://schemas.openxmlformats.org/officeDocument/2006/relationships/slide" Target="slide14.xml"/><Relationship Id="rId15" Type="http://schemas.openxmlformats.org/officeDocument/2006/relationships/slide" Target="slide43.xml"/><Relationship Id="rId10" Type="http://schemas.openxmlformats.org/officeDocument/2006/relationships/slide" Target="slide19.xml"/><Relationship Id="rId4" Type="http://schemas.openxmlformats.org/officeDocument/2006/relationships/image" Target="../media/image52.png"/><Relationship Id="rId9" Type="http://schemas.openxmlformats.org/officeDocument/2006/relationships/slide" Target="slide18.xml"/><Relationship Id="rId14" Type="http://schemas.openxmlformats.org/officeDocument/2006/relationships/slide" Target="slide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slide" Target="slide1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5.jpeg"/><Relationship Id="rId5" Type="http://schemas.openxmlformats.org/officeDocument/2006/relationships/image" Target="../media/image54.jpg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Relationship Id="rId6" Type="http://schemas.openxmlformats.org/officeDocument/2006/relationships/slide" Target="slide36.xml"/><Relationship Id="rId5" Type="http://schemas.openxmlformats.org/officeDocument/2006/relationships/slide" Target="slide18.xml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Relationship Id="rId5" Type="http://schemas.openxmlformats.org/officeDocument/2006/relationships/slide" Target="slide16.xml"/><Relationship Id="rId4" Type="http://schemas.openxmlformats.org/officeDocument/2006/relationships/slide" Target="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slide" Target="slide1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Relationship Id="rId6" Type="http://schemas.openxmlformats.org/officeDocument/2006/relationships/slide" Target="slide14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Relationship Id="rId4" Type="http://schemas.openxmlformats.org/officeDocument/2006/relationships/slide" Target="slide5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.emf"/><Relationship Id="rId7" Type="http://schemas.openxmlformats.org/officeDocument/2006/relationships/slide" Target="slide1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7.png"/><Relationship Id="rId5" Type="http://schemas.openxmlformats.org/officeDocument/2006/relationships/slide" Target="slide16.xml"/><Relationship Id="rId4" Type="http://schemas.openxmlformats.org/officeDocument/2006/relationships/image" Target="../media/image59.png"/><Relationship Id="rId9" Type="http://schemas.openxmlformats.org/officeDocument/2006/relationships/slide" Target="slide4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36.xml"/><Relationship Id="rId3" Type="http://schemas.openxmlformats.org/officeDocument/2006/relationships/image" Target="../media/image5.emf"/><Relationship Id="rId7" Type="http://schemas.openxmlformats.org/officeDocument/2006/relationships/slide" Target="slide17.xml"/><Relationship Id="rId12" Type="http://schemas.openxmlformats.org/officeDocument/2006/relationships/slide" Target="slide3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Relationship Id="rId6" Type="http://schemas.openxmlformats.org/officeDocument/2006/relationships/slide" Target="slide16.xml"/><Relationship Id="rId11" Type="http://schemas.openxmlformats.org/officeDocument/2006/relationships/slide" Target="slide21.xml"/><Relationship Id="rId5" Type="http://schemas.openxmlformats.org/officeDocument/2006/relationships/slide" Target="slide15.xml"/><Relationship Id="rId15" Type="http://schemas.openxmlformats.org/officeDocument/2006/relationships/slide" Target="slide52.xml"/><Relationship Id="rId10" Type="http://schemas.openxmlformats.org/officeDocument/2006/relationships/slide" Target="slide20.xml"/><Relationship Id="rId4" Type="http://schemas.openxmlformats.org/officeDocument/2006/relationships/slide" Target="slide14.xml"/><Relationship Id="rId9" Type="http://schemas.openxmlformats.org/officeDocument/2006/relationships/slide" Target="slide19.xml"/><Relationship Id="rId14" Type="http://schemas.openxmlformats.org/officeDocument/2006/relationships/slide" Target="slide4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1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6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13" Type="http://schemas.openxmlformats.org/officeDocument/2006/relationships/image" Target="../media/image84.gif"/><Relationship Id="rId3" Type="http://schemas.openxmlformats.org/officeDocument/2006/relationships/image" Target="../media/image5.emf"/><Relationship Id="rId7" Type="http://schemas.openxmlformats.org/officeDocument/2006/relationships/image" Target="../media/image79.png"/><Relationship Id="rId12" Type="http://schemas.openxmlformats.org/officeDocument/2006/relationships/image" Target="../media/image8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shop.prosv.ru/katalog#/orderby=5&amp;sFilters=13!3000;" TargetMode="External"/><Relationship Id="rId11" Type="http://schemas.openxmlformats.org/officeDocument/2006/relationships/hyperlink" Target="https://media.prosv.ru/content/?situations=true" TargetMode="External"/><Relationship Id="rId5" Type="http://schemas.openxmlformats.org/officeDocument/2006/relationships/hyperlink" Target="https://shop.prosv.ru/katalog#/orderby=5&amp;sFilters=13!67611;" TargetMode="External"/><Relationship Id="rId10" Type="http://schemas.openxmlformats.org/officeDocument/2006/relationships/image" Target="../media/image82.png"/><Relationship Id="rId4" Type="http://schemas.openxmlformats.org/officeDocument/2006/relationships/hyperlink" Target="https://shop.prosv.ru/katalog#/orderby=5&amp;sFilters=13!81288;" TargetMode="External"/><Relationship Id="rId9" Type="http://schemas.openxmlformats.org/officeDocument/2006/relationships/image" Target="../media/image8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13" Type="http://schemas.openxmlformats.org/officeDocument/2006/relationships/image" Target="../media/image83.png"/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12" Type="http://schemas.openxmlformats.org/officeDocument/2006/relationships/hyperlink" Target="https://prosv.ru/pages/pisa.html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8.jpeg"/><Relationship Id="rId11" Type="http://schemas.openxmlformats.org/officeDocument/2006/relationships/image" Target="../media/image93.gif"/><Relationship Id="rId5" Type="http://schemas.openxmlformats.org/officeDocument/2006/relationships/image" Target="../media/image87.jpeg"/><Relationship Id="rId10" Type="http://schemas.openxmlformats.org/officeDocument/2006/relationships/image" Target="../media/image92.jpeg"/><Relationship Id="rId4" Type="http://schemas.openxmlformats.org/officeDocument/2006/relationships/image" Target="../media/image86.jpeg"/><Relationship Id="rId9" Type="http://schemas.openxmlformats.org/officeDocument/2006/relationships/image" Target="../media/image91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image" Target="../media/image94.png"/><Relationship Id="rId7" Type="http://schemas.openxmlformats.org/officeDocument/2006/relationships/image" Target="../media/image98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7.png"/><Relationship Id="rId11" Type="http://schemas.openxmlformats.org/officeDocument/2006/relationships/image" Target="../media/image83.png"/><Relationship Id="rId5" Type="http://schemas.openxmlformats.org/officeDocument/2006/relationships/image" Target="../media/image96.png"/><Relationship Id="rId10" Type="http://schemas.openxmlformats.org/officeDocument/2006/relationships/hyperlink" Target="https://prosv.ru/pages/pisa.html" TargetMode="External"/><Relationship Id="rId4" Type="http://schemas.openxmlformats.org/officeDocument/2006/relationships/image" Target="../media/image95.png"/><Relationship Id="rId9" Type="http://schemas.openxmlformats.org/officeDocument/2006/relationships/image" Target="../media/image100.gi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101.png"/><Relationship Id="rId7" Type="http://schemas.openxmlformats.org/officeDocument/2006/relationships/image" Target="../media/image103.png"/><Relationship Id="rId12" Type="http://schemas.openxmlformats.org/officeDocument/2006/relationships/image" Target="../media/image8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.png"/><Relationship Id="rId11" Type="http://schemas.openxmlformats.org/officeDocument/2006/relationships/hyperlink" Target="https://dev.media.prosv.ru/content/?situations=true" TargetMode="External"/><Relationship Id="rId5" Type="http://schemas.openxmlformats.org/officeDocument/2006/relationships/image" Target="../media/image11.svg"/><Relationship Id="rId10" Type="http://schemas.openxmlformats.org/officeDocument/2006/relationships/hyperlink" Target="https://ashe.graphics/preview/prosv/media/fg.html" TargetMode="External"/><Relationship Id="rId4" Type="http://schemas.openxmlformats.org/officeDocument/2006/relationships/image" Target="../media/image102.png"/><Relationship Id="rId9" Type="http://schemas.openxmlformats.org/officeDocument/2006/relationships/image" Target="../media/image10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uchitel.club/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3.png"/><Relationship Id="rId4" Type="http://schemas.openxmlformats.org/officeDocument/2006/relationships/image" Target="../media/image106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mailto:vopros@prosv.ru" TargetMode="External"/><Relationship Id="rId13" Type="http://schemas.openxmlformats.org/officeDocument/2006/relationships/image" Target="../media/image110.png"/><Relationship Id="rId3" Type="http://schemas.openxmlformats.org/officeDocument/2006/relationships/tags" Target="../tags/tag4.xml"/><Relationship Id="rId7" Type="http://schemas.openxmlformats.org/officeDocument/2006/relationships/image" Target="../media/image3.emf"/><Relationship Id="rId12" Type="http://schemas.openxmlformats.org/officeDocument/2006/relationships/image" Target="../media/image109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8.png"/><Relationship Id="rId5" Type="http://schemas.openxmlformats.org/officeDocument/2006/relationships/notesSlide" Target="../notesSlides/notesSlide53.xml"/><Relationship Id="rId15" Type="http://schemas.openxmlformats.org/officeDocument/2006/relationships/image" Target="../media/image112.jpeg"/><Relationship Id="rId10" Type="http://schemas.openxmlformats.org/officeDocument/2006/relationships/hyperlink" Target="mailto:OLitvinov@prosv.ru" TargetMode="Externa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07.gif"/><Relationship Id="rId14" Type="http://schemas.openxmlformats.org/officeDocument/2006/relationships/image" Target="../media/image1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.emf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emf"/><Relationship Id="rId7" Type="http://schemas.openxmlformats.org/officeDocument/2006/relationships/image" Target="../media/image15.jpg"/><Relationship Id="rId12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jpeg"/><Relationship Id="rId11" Type="http://schemas.openxmlformats.org/officeDocument/2006/relationships/image" Target="../media/image23.jpg"/><Relationship Id="rId5" Type="http://schemas.openxmlformats.org/officeDocument/2006/relationships/image" Target="../media/image13.jpg"/><Relationship Id="rId10" Type="http://schemas.openxmlformats.org/officeDocument/2006/relationships/image" Target="../media/image22.jpeg"/><Relationship Id="rId4" Type="http://schemas.openxmlformats.org/officeDocument/2006/relationships/image" Target="../media/image18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-1" y="8533"/>
            <a:ext cx="12192001" cy="6849467"/>
          </a:xfrm>
          <a:prstGeom prst="rect">
            <a:avLst/>
          </a:prstGeom>
          <a:solidFill>
            <a:srgbClr val="F0F8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186182" y="4101075"/>
            <a:ext cx="11819633" cy="2112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573455" y="2669879"/>
            <a:ext cx="1477453" cy="1233124"/>
          </a:xfrm>
          <a:prstGeom prst="rect">
            <a:avLst/>
          </a:prstGeom>
          <a:solidFill>
            <a:srgbClr val="9ED442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4618544" y="203633"/>
            <a:ext cx="1477453" cy="1233124"/>
          </a:xfrm>
          <a:prstGeom prst="rect">
            <a:avLst/>
          </a:prstGeom>
          <a:solidFill>
            <a:srgbClr val="9ED442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10528363" y="2669879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7573455" y="1436757"/>
            <a:ext cx="1477453" cy="123312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3141091" y="203633"/>
            <a:ext cx="1477453" cy="1233124"/>
          </a:xfrm>
          <a:prstGeom prst="rect">
            <a:avLst/>
          </a:prstGeom>
          <a:solidFill>
            <a:srgbClr val="5471A9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6096002" y="203633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10528363" y="203633"/>
            <a:ext cx="1477453" cy="1233124"/>
          </a:xfrm>
          <a:prstGeom prst="rect">
            <a:avLst/>
          </a:prstGeom>
          <a:solidFill>
            <a:srgbClr val="43D1A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9050908" y="1436757"/>
            <a:ext cx="1477453" cy="1233124"/>
          </a:xfrm>
          <a:prstGeom prst="rect">
            <a:avLst/>
          </a:prstGeom>
          <a:solidFill>
            <a:srgbClr val="4383DD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186183" y="203633"/>
            <a:ext cx="1477453" cy="1233124"/>
          </a:xfrm>
          <a:prstGeom prst="rect">
            <a:avLst/>
          </a:prstGeom>
          <a:solidFill>
            <a:srgbClr val="43D1A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7573455" y="203633"/>
            <a:ext cx="2954908" cy="1233124"/>
          </a:xfrm>
          <a:prstGeom prst="rect">
            <a:avLst/>
          </a:prstGeom>
          <a:solidFill>
            <a:srgbClr val="2D2B8D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186183" y="2669879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3141091" y="2669879"/>
            <a:ext cx="1477453" cy="1233124"/>
          </a:xfrm>
          <a:prstGeom prst="rect">
            <a:avLst/>
          </a:prstGeom>
          <a:solidFill>
            <a:srgbClr val="5471A9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6096002" y="1436757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10528363" y="1436757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3" name="Rectangle 21"/>
          <p:cNvSpPr>
            <a:spLocks noChangeArrowheads="1"/>
          </p:cNvSpPr>
          <p:nvPr/>
        </p:nvSpPr>
        <p:spPr bwMode="auto">
          <a:xfrm>
            <a:off x="4618544" y="1436757"/>
            <a:ext cx="1477453" cy="1233124"/>
          </a:xfrm>
          <a:prstGeom prst="rect">
            <a:avLst/>
          </a:prstGeom>
          <a:solidFill>
            <a:srgbClr val="40A7E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3141091" y="1436757"/>
            <a:ext cx="1477453" cy="1233124"/>
          </a:xfrm>
          <a:prstGeom prst="rect">
            <a:avLst/>
          </a:prstGeom>
          <a:solidFill>
            <a:srgbClr val="43D1A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5" name="Rectangle 23"/>
          <p:cNvSpPr>
            <a:spLocks noChangeArrowheads="1"/>
          </p:cNvSpPr>
          <p:nvPr/>
        </p:nvSpPr>
        <p:spPr bwMode="auto">
          <a:xfrm>
            <a:off x="1663636" y="2669879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1663636" y="203633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7" name="Rectangle 25"/>
          <p:cNvSpPr>
            <a:spLocks noChangeArrowheads="1"/>
          </p:cNvSpPr>
          <p:nvPr/>
        </p:nvSpPr>
        <p:spPr bwMode="auto">
          <a:xfrm>
            <a:off x="1663636" y="1436757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8" name="Rectangle 26"/>
          <p:cNvSpPr>
            <a:spLocks noChangeArrowheads="1"/>
          </p:cNvSpPr>
          <p:nvPr/>
        </p:nvSpPr>
        <p:spPr bwMode="auto">
          <a:xfrm>
            <a:off x="4618544" y="2669879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9" name="Rectangle 27"/>
          <p:cNvSpPr>
            <a:spLocks noChangeArrowheads="1"/>
          </p:cNvSpPr>
          <p:nvPr/>
        </p:nvSpPr>
        <p:spPr bwMode="auto">
          <a:xfrm>
            <a:off x="6096002" y="2669879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0" name="Rectangle 28"/>
          <p:cNvSpPr>
            <a:spLocks noChangeArrowheads="1"/>
          </p:cNvSpPr>
          <p:nvPr/>
        </p:nvSpPr>
        <p:spPr bwMode="auto">
          <a:xfrm>
            <a:off x="9050908" y="2669879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1" name="Rectangle 29"/>
          <p:cNvSpPr>
            <a:spLocks noChangeArrowheads="1"/>
          </p:cNvSpPr>
          <p:nvPr/>
        </p:nvSpPr>
        <p:spPr bwMode="auto">
          <a:xfrm>
            <a:off x="186183" y="1436757"/>
            <a:ext cx="1477453" cy="1233124"/>
          </a:xfrm>
          <a:prstGeom prst="rect">
            <a:avLst/>
          </a:prstGeom>
          <a:solidFill>
            <a:srgbClr val="9ED442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2" name="Freeform 30"/>
          <p:cNvSpPr>
            <a:spLocks noEditPoints="1"/>
          </p:cNvSpPr>
          <p:nvPr/>
        </p:nvSpPr>
        <p:spPr bwMode="auto">
          <a:xfrm>
            <a:off x="10963791" y="3056737"/>
            <a:ext cx="606596" cy="489249"/>
          </a:xfrm>
          <a:custGeom>
            <a:avLst/>
            <a:gdLst>
              <a:gd name="T0" fmla="*/ 442 w 884"/>
              <a:gd name="T1" fmla="*/ 286 h 711"/>
              <a:gd name="T2" fmla="*/ 334 w 884"/>
              <a:gd name="T3" fmla="*/ 179 h 711"/>
              <a:gd name="T4" fmla="*/ 442 w 884"/>
              <a:gd name="T5" fmla="*/ 71 h 711"/>
              <a:gd name="T6" fmla="*/ 549 w 884"/>
              <a:gd name="T7" fmla="*/ 179 h 711"/>
              <a:gd name="T8" fmla="*/ 442 w 884"/>
              <a:gd name="T9" fmla="*/ 286 h 711"/>
              <a:gd name="T10" fmla="*/ 442 w 884"/>
              <a:gd name="T11" fmla="*/ 0 h 711"/>
              <a:gd name="T12" fmla="*/ 263 w 884"/>
              <a:gd name="T13" fmla="*/ 179 h 711"/>
              <a:gd name="T14" fmla="*/ 442 w 884"/>
              <a:gd name="T15" fmla="*/ 358 h 711"/>
              <a:gd name="T16" fmla="*/ 514 w 884"/>
              <a:gd name="T17" fmla="*/ 343 h 711"/>
              <a:gd name="T18" fmla="*/ 514 w 884"/>
              <a:gd name="T19" fmla="*/ 577 h 711"/>
              <a:gd name="T20" fmla="*/ 442 w 884"/>
              <a:gd name="T21" fmla="*/ 529 h 711"/>
              <a:gd name="T22" fmla="*/ 370 w 884"/>
              <a:gd name="T23" fmla="*/ 577 h 711"/>
              <a:gd name="T24" fmla="*/ 370 w 884"/>
              <a:gd name="T25" fmla="*/ 391 h 711"/>
              <a:gd name="T26" fmla="*/ 299 w 884"/>
              <a:gd name="T27" fmla="*/ 391 h 711"/>
              <a:gd name="T28" fmla="*/ 299 w 884"/>
              <a:gd name="T29" fmla="*/ 711 h 711"/>
              <a:gd name="T30" fmla="*/ 442 w 884"/>
              <a:gd name="T31" fmla="*/ 616 h 711"/>
              <a:gd name="T32" fmla="*/ 585 w 884"/>
              <a:gd name="T33" fmla="*/ 711 h 711"/>
              <a:gd name="T34" fmla="*/ 585 w 884"/>
              <a:gd name="T35" fmla="*/ 285 h 711"/>
              <a:gd name="T36" fmla="*/ 621 w 884"/>
              <a:gd name="T37" fmla="*/ 179 h 711"/>
              <a:gd name="T38" fmla="*/ 442 w 884"/>
              <a:gd name="T39" fmla="*/ 0 h 711"/>
              <a:gd name="T40" fmla="*/ 836 w 884"/>
              <a:gd name="T41" fmla="*/ 36 h 711"/>
              <a:gd name="T42" fmla="*/ 662 w 884"/>
              <a:gd name="T43" fmla="*/ 60 h 711"/>
              <a:gd name="T44" fmla="*/ 687 w 884"/>
              <a:gd name="T45" fmla="*/ 130 h 711"/>
              <a:gd name="T46" fmla="*/ 789 w 884"/>
              <a:gd name="T47" fmla="*/ 116 h 711"/>
              <a:gd name="T48" fmla="*/ 789 w 884"/>
              <a:gd name="T49" fmla="*/ 277 h 711"/>
              <a:gd name="T50" fmla="*/ 678 w 884"/>
              <a:gd name="T51" fmla="*/ 262 h 711"/>
              <a:gd name="T52" fmla="*/ 641 w 884"/>
              <a:gd name="T53" fmla="*/ 330 h 711"/>
              <a:gd name="T54" fmla="*/ 836 w 884"/>
              <a:gd name="T55" fmla="*/ 358 h 711"/>
              <a:gd name="T56" fmla="*/ 836 w 884"/>
              <a:gd name="T57" fmla="*/ 36 h 711"/>
              <a:gd name="T58" fmla="*/ 95 w 884"/>
              <a:gd name="T59" fmla="*/ 277 h 711"/>
              <a:gd name="T60" fmla="*/ 95 w 884"/>
              <a:gd name="T61" fmla="*/ 116 h 711"/>
              <a:gd name="T62" fmla="*/ 196 w 884"/>
              <a:gd name="T63" fmla="*/ 130 h 711"/>
              <a:gd name="T64" fmla="*/ 221 w 884"/>
              <a:gd name="T65" fmla="*/ 60 h 711"/>
              <a:gd name="T66" fmla="*/ 48 w 884"/>
              <a:gd name="T67" fmla="*/ 35 h 711"/>
              <a:gd name="T68" fmla="*/ 48 w 884"/>
              <a:gd name="T69" fmla="*/ 358 h 711"/>
              <a:gd name="T70" fmla="*/ 243 w 884"/>
              <a:gd name="T71" fmla="*/ 331 h 711"/>
              <a:gd name="T72" fmla="*/ 206 w 884"/>
              <a:gd name="T73" fmla="*/ 263 h 711"/>
              <a:gd name="T74" fmla="*/ 95 w 884"/>
              <a:gd name="T75" fmla="*/ 277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84" h="711">
                <a:moveTo>
                  <a:pt x="442" y="286"/>
                </a:moveTo>
                <a:cubicBezTo>
                  <a:pt x="382" y="286"/>
                  <a:pt x="334" y="238"/>
                  <a:pt x="334" y="179"/>
                </a:cubicBezTo>
                <a:cubicBezTo>
                  <a:pt x="334" y="120"/>
                  <a:pt x="382" y="71"/>
                  <a:pt x="442" y="71"/>
                </a:cubicBezTo>
                <a:cubicBezTo>
                  <a:pt x="501" y="71"/>
                  <a:pt x="549" y="120"/>
                  <a:pt x="549" y="179"/>
                </a:cubicBezTo>
                <a:cubicBezTo>
                  <a:pt x="549" y="238"/>
                  <a:pt x="501" y="286"/>
                  <a:pt x="442" y="286"/>
                </a:cubicBezTo>
                <a:close/>
                <a:moveTo>
                  <a:pt x="442" y="0"/>
                </a:moveTo>
                <a:cubicBezTo>
                  <a:pt x="343" y="0"/>
                  <a:pt x="263" y="80"/>
                  <a:pt x="263" y="179"/>
                </a:cubicBezTo>
                <a:cubicBezTo>
                  <a:pt x="263" y="277"/>
                  <a:pt x="343" y="358"/>
                  <a:pt x="442" y="358"/>
                </a:cubicBezTo>
                <a:cubicBezTo>
                  <a:pt x="467" y="358"/>
                  <a:pt x="478" y="352"/>
                  <a:pt x="514" y="343"/>
                </a:cubicBezTo>
                <a:lnTo>
                  <a:pt x="514" y="577"/>
                </a:lnTo>
                <a:lnTo>
                  <a:pt x="442" y="529"/>
                </a:lnTo>
                <a:lnTo>
                  <a:pt x="370" y="577"/>
                </a:lnTo>
                <a:lnTo>
                  <a:pt x="370" y="391"/>
                </a:lnTo>
                <a:lnTo>
                  <a:pt x="299" y="391"/>
                </a:lnTo>
                <a:lnTo>
                  <a:pt x="299" y="711"/>
                </a:lnTo>
                <a:lnTo>
                  <a:pt x="442" y="616"/>
                </a:lnTo>
                <a:lnTo>
                  <a:pt x="585" y="711"/>
                </a:lnTo>
                <a:lnTo>
                  <a:pt x="585" y="285"/>
                </a:lnTo>
                <a:cubicBezTo>
                  <a:pt x="621" y="255"/>
                  <a:pt x="621" y="219"/>
                  <a:pt x="621" y="179"/>
                </a:cubicBezTo>
                <a:cubicBezTo>
                  <a:pt x="621" y="80"/>
                  <a:pt x="540" y="0"/>
                  <a:pt x="442" y="0"/>
                </a:cubicBezTo>
                <a:close/>
                <a:moveTo>
                  <a:pt x="836" y="36"/>
                </a:moveTo>
                <a:cubicBezTo>
                  <a:pt x="778" y="46"/>
                  <a:pt x="720" y="54"/>
                  <a:pt x="662" y="60"/>
                </a:cubicBezTo>
                <a:cubicBezTo>
                  <a:pt x="674" y="82"/>
                  <a:pt x="683" y="105"/>
                  <a:pt x="687" y="130"/>
                </a:cubicBezTo>
                <a:cubicBezTo>
                  <a:pt x="721" y="126"/>
                  <a:pt x="756" y="121"/>
                  <a:pt x="789" y="116"/>
                </a:cubicBezTo>
                <a:cubicBezTo>
                  <a:pt x="804" y="169"/>
                  <a:pt x="804" y="224"/>
                  <a:pt x="789" y="277"/>
                </a:cubicBezTo>
                <a:cubicBezTo>
                  <a:pt x="752" y="271"/>
                  <a:pt x="715" y="266"/>
                  <a:pt x="678" y="262"/>
                </a:cubicBezTo>
                <a:cubicBezTo>
                  <a:pt x="669" y="287"/>
                  <a:pt x="656" y="310"/>
                  <a:pt x="641" y="330"/>
                </a:cubicBezTo>
                <a:cubicBezTo>
                  <a:pt x="706" y="336"/>
                  <a:pt x="771" y="346"/>
                  <a:pt x="836" y="358"/>
                </a:cubicBezTo>
                <a:cubicBezTo>
                  <a:pt x="883" y="258"/>
                  <a:pt x="884" y="138"/>
                  <a:pt x="836" y="36"/>
                </a:cubicBezTo>
                <a:close/>
                <a:moveTo>
                  <a:pt x="95" y="277"/>
                </a:moveTo>
                <a:cubicBezTo>
                  <a:pt x="81" y="225"/>
                  <a:pt x="81" y="170"/>
                  <a:pt x="95" y="116"/>
                </a:cubicBezTo>
                <a:cubicBezTo>
                  <a:pt x="129" y="122"/>
                  <a:pt x="162" y="126"/>
                  <a:pt x="196" y="130"/>
                </a:cubicBezTo>
                <a:cubicBezTo>
                  <a:pt x="201" y="105"/>
                  <a:pt x="209" y="82"/>
                  <a:pt x="221" y="60"/>
                </a:cubicBezTo>
                <a:cubicBezTo>
                  <a:pt x="163" y="54"/>
                  <a:pt x="105" y="46"/>
                  <a:pt x="48" y="35"/>
                </a:cubicBezTo>
                <a:cubicBezTo>
                  <a:pt x="3" y="140"/>
                  <a:pt x="0" y="255"/>
                  <a:pt x="48" y="358"/>
                </a:cubicBezTo>
                <a:cubicBezTo>
                  <a:pt x="112" y="346"/>
                  <a:pt x="178" y="337"/>
                  <a:pt x="243" y="331"/>
                </a:cubicBezTo>
                <a:cubicBezTo>
                  <a:pt x="227" y="310"/>
                  <a:pt x="215" y="287"/>
                  <a:pt x="206" y="263"/>
                </a:cubicBezTo>
                <a:cubicBezTo>
                  <a:pt x="169" y="267"/>
                  <a:pt x="132" y="271"/>
                  <a:pt x="95" y="2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3" name="Freeform 31"/>
          <p:cNvSpPr>
            <a:spLocks noEditPoints="1"/>
          </p:cNvSpPr>
          <p:nvPr/>
        </p:nvSpPr>
        <p:spPr bwMode="auto">
          <a:xfrm>
            <a:off x="5062984" y="3029721"/>
            <a:ext cx="591581" cy="567288"/>
          </a:xfrm>
          <a:custGeom>
            <a:avLst/>
            <a:gdLst>
              <a:gd name="T0" fmla="*/ 466 w 860"/>
              <a:gd name="T1" fmla="*/ 465 h 823"/>
              <a:gd name="T2" fmla="*/ 394 w 860"/>
              <a:gd name="T3" fmla="*/ 393 h 823"/>
              <a:gd name="T4" fmla="*/ 537 w 860"/>
              <a:gd name="T5" fmla="*/ 716 h 823"/>
              <a:gd name="T6" fmla="*/ 609 w 860"/>
              <a:gd name="T7" fmla="*/ 644 h 823"/>
              <a:gd name="T8" fmla="*/ 537 w 860"/>
              <a:gd name="T9" fmla="*/ 716 h 823"/>
              <a:gd name="T10" fmla="*/ 609 w 860"/>
              <a:gd name="T11" fmla="*/ 608 h 823"/>
              <a:gd name="T12" fmla="*/ 537 w 860"/>
              <a:gd name="T13" fmla="*/ 537 h 823"/>
              <a:gd name="T14" fmla="*/ 716 w 860"/>
              <a:gd name="T15" fmla="*/ 644 h 823"/>
              <a:gd name="T16" fmla="*/ 645 w 860"/>
              <a:gd name="T17" fmla="*/ 716 h 823"/>
              <a:gd name="T18" fmla="*/ 716 w 860"/>
              <a:gd name="T19" fmla="*/ 644 h 823"/>
              <a:gd name="T20" fmla="*/ 645 w 860"/>
              <a:gd name="T21" fmla="*/ 537 h 823"/>
              <a:gd name="T22" fmla="*/ 716 w 860"/>
              <a:gd name="T23" fmla="*/ 608 h 823"/>
              <a:gd name="T24" fmla="*/ 251 w 860"/>
              <a:gd name="T25" fmla="*/ 716 h 823"/>
              <a:gd name="T26" fmla="*/ 322 w 860"/>
              <a:gd name="T27" fmla="*/ 644 h 823"/>
              <a:gd name="T28" fmla="*/ 251 w 860"/>
              <a:gd name="T29" fmla="*/ 716 h 823"/>
              <a:gd name="T30" fmla="*/ 322 w 860"/>
              <a:gd name="T31" fmla="*/ 608 h 823"/>
              <a:gd name="T32" fmla="*/ 251 w 860"/>
              <a:gd name="T33" fmla="*/ 537 h 823"/>
              <a:gd name="T34" fmla="*/ 143 w 860"/>
              <a:gd name="T35" fmla="*/ 716 h 823"/>
              <a:gd name="T36" fmla="*/ 215 w 860"/>
              <a:gd name="T37" fmla="*/ 644 h 823"/>
              <a:gd name="T38" fmla="*/ 143 w 860"/>
              <a:gd name="T39" fmla="*/ 716 h 823"/>
              <a:gd name="T40" fmla="*/ 215 w 860"/>
              <a:gd name="T41" fmla="*/ 608 h 823"/>
              <a:gd name="T42" fmla="*/ 143 w 860"/>
              <a:gd name="T43" fmla="*/ 537 h 823"/>
              <a:gd name="T44" fmla="*/ 788 w 860"/>
              <a:gd name="T45" fmla="*/ 752 h 823"/>
              <a:gd name="T46" fmla="*/ 466 w 860"/>
              <a:gd name="T47" fmla="*/ 537 h 823"/>
              <a:gd name="T48" fmla="*/ 394 w 860"/>
              <a:gd name="T49" fmla="*/ 752 h 823"/>
              <a:gd name="T50" fmla="*/ 72 w 860"/>
              <a:gd name="T51" fmla="*/ 501 h 823"/>
              <a:gd name="T52" fmla="*/ 430 w 860"/>
              <a:gd name="T53" fmla="*/ 269 h 823"/>
              <a:gd name="T54" fmla="*/ 788 w 860"/>
              <a:gd name="T55" fmla="*/ 501 h 823"/>
              <a:gd name="T56" fmla="*/ 100 w 860"/>
              <a:gd name="T57" fmla="*/ 358 h 823"/>
              <a:gd name="T58" fmla="*/ 199 w 860"/>
              <a:gd name="T59" fmla="*/ 429 h 823"/>
              <a:gd name="T60" fmla="*/ 100 w 860"/>
              <a:gd name="T61" fmla="*/ 358 h 823"/>
              <a:gd name="T62" fmla="*/ 778 w 860"/>
              <a:gd name="T63" fmla="*/ 429 h 823"/>
              <a:gd name="T64" fmla="*/ 600 w 860"/>
              <a:gd name="T65" fmla="*/ 358 h 823"/>
              <a:gd name="T66" fmla="*/ 816 w 860"/>
              <a:gd name="T67" fmla="*/ 286 h 823"/>
              <a:gd name="T68" fmla="*/ 466 w 860"/>
              <a:gd name="T69" fmla="*/ 183 h 823"/>
              <a:gd name="T70" fmla="*/ 483 w 860"/>
              <a:gd name="T71" fmla="*/ 73 h 823"/>
              <a:gd name="T72" fmla="*/ 645 w 860"/>
              <a:gd name="T73" fmla="*/ 53 h 823"/>
              <a:gd name="T74" fmla="*/ 430 w 860"/>
              <a:gd name="T75" fmla="*/ 0 h 823"/>
              <a:gd name="T76" fmla="*/ 394 w 860"/>
              <a:gd name="T77" fmla="*/ 183 h 823"/>
              <a:gd name="T78" fmla="*/ 44 w 860"/>
              <a:gd name="T79" fmla="*/ 286 h 823"/>
              <a:gd name="T80" fmla="*/ 0 w 860"/>
              <a:gd name="T81" fmla="*/ 823 h 823"/>
              <a:gd name="T82" fmla="*/ 860 w 860"/>
              <a:gd name="T83" fmla="*/ 448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60" h="823">
                <a:moveTo>
                  <a:pt x="394" y="465"/>
                </a:moveTo>
                <a:lnTo>
                  <a:pt x="466" y="465"/>
                </a:lnTo>
                <a:lnTo>
                  <a:pt x="466" y="393"/>
                </a:lnTo>
                <a:lnTo>
                  <a:pt x="394" y="393"/>
                </a:lnTo>
                <a:lnTo>
                  <a:pt x="394" y="465"/>
                </a:lnTo>
                <a:close/>
                <a:moveTo>
                  <a:pt x="537" y="716"/>
                </a:moveTo>
                <a:lnTo>
                  <a:pt x="609" y="716"/>
                </a:lnTo>
                <a:lnTo>
                  <a:pt x="609" y="644"/>
                </a:lnTo>
                <a:lnTo>
                  <a:pt x="537" y="644"/>
                </a:lnTo>
                <a:lnTo>
                  <a:pt x="537" y="716"/>
                </a:lnTo>
                <a:close/>
                <a:moveTo>
                  <a:pt x="537" y="608"/>
                </a:moveTo>
                <a:lnTo>
                  <a:pt x="609" y="608"/>
                </a:lnTo>
                <a:lnTo>
                  <a:pt x="609" y="537"/>
                </a:lnTo>
                <a:lnTo>
                  <a:pt x="537" y="537"/>
                </a:lnTo>
                <a:lnTo>
                  <a:pt x="537" y="608"/>
                </a:lnTo>
                <a:close/>
                <a:moveTo>
                  <a:pt x="716" y="644"/>
                </a:moveTo>
                <a:lnTo>
                  <a:pt x="645" y="644"/>
                </a:lnTo>
                <a:lnTo>
                  <a:pt x="645" y="716"/>
                </a:lnTo>
                <a:lnTo>
                  <a:pt x="716" y="716"/>
                </a:lnTo>
                <a:lnTo>
                  <a:pt x="716" y="644"/>
                </a:lnTo>
                <a:close/>
                <a:moveTo>
                  <a:pt x="716" y="537"/>
                </a:moveTo>
                <a:lnTo>
                  <a:pt x="645" y="537"/>
                </a:lnTo>
                <a:lnTo>
                  <a:pt x="645" y="608"/>
                </a:lnTo>
                <a:lnTo>
                  <a:pt x="716" y="608"/>
                </a:lnTo>
                <a:lnTo>
                  <a:pt x="716" y="537"/>
                </a:lnTo>
                <a:close/>
                <a:moveTo>
                  <a:pt x="251" y="716"/>
                </a:moveTo>
                <a:lnTo>
                  <a:pt x="322" y="716"/>
                </a:lnTo>
                <a:lnTo>
                  <a:pt x="322" y="644"/>
                </a:lnTo>
                <a:lnTo>
                  <a:pt x="251" y="644"/>
                </a:lnTo>
                <a:lnTo>
                  <a:pt x="251" y="716"/>
                </a:lnTo>
                <a:close/>
                <a:moveTo>
                  <a:pt x="251" y="608"/>
                </a:moveTo>
                <a:lnTo>
                  <a:pt x="322" y="608"/>
                </a:lnTo>
                <a:lnTo>
                  <a:pt x="322" y="537"/>
                </a:lnTo>
                <a:lnTo>
                  <a:pt x="251" y="537"/>
                </a:lnTo>
                <a:lnTo>
                  <a:pt x="251" y="608"/>
                </a:lnTo>
                <a:close/>
                <a:moveTo>
                  <a:pt x="143" y="716"/>
                </a:moveTo>
                <a:lnTo>
                  <a:pt x="215" y="716"/>
                </a:lnTo>
                <a:lnTo>
                  <a:pt x="215" y="644"/>
                </a:lnTo>
                <a:lnTo>
                  <a:pt x="143" y="644"/>
                </a:lnTo>
                <a:lnTo>
                  <a:pt x="143" y="716"/>
                </a:lnTo>
                <a:close/>
                <a:moveTo>
                  <a:pt x="143" y="608"/>
                </a:moveTo>
                <a:lnTo>
                  <a:pt x="215" y="608"/>
                </a:lnTo>
                <a:lnTo>
                  <a:pt x="215" y="537"/>
                </a:lnTo>
                <a:lnTo>
                  <a:pt x="143" y="537"/>
                </a:lnTo>
                <a:lnTo>
                  <a:pt x="143" y="608"/>
                </a:lnTo>
                <a:close/>
                <a:moveTo>
                  <a:pt x="788" y="752"/>
                </a:moveTo>
                <a:lnTo>
                  <a:pt x="466" y="752"/>
                </a:lnTo>
                <a:lnTo>
                  <a:pt x="466" y="537"/>
                </a:lnTo>
                <a:lnTo>
                  <a:pt x="394" y="537"/>
                </a:lnTo>
                <a:lnTo>
                  <a:pt x="394" y="752"/>
                </a:lnTo>
                <a:lnTo>
                  <a:pt x="72" y="752"/>
                </a:lnTo>
                <a:lnTo>
                  <a:pt x="72" y="501"/>
                </a:lnTo>
                <a:lnTo>
                  <a:pt x="232" y="501"/>
                </a:lnTo>
                <a:lnTo>
                  <a:pt x="430" y="269"/>
                </a:lnTo>
                <a:lnTo>
                  <a:pt x="628" y="501"/>
                </a:lnTo>
                <a:lnTo>
                  <a:pt x="788" y="501"/>
                </a:lnTo>
                <a:lnTo>
                  <a:pt x="788" y="752"/>
                </a:lnTo>
                <a:close/>
                <a:moveTo>
                  <a:pt x="100" y="358"/>
                </a:moveTo>
                <a:lnTo>
                  <a:pt x="260" y="358"/>
                </a:lnTo>
                <a:lnTo>
                  <a:pt x="199" y="429"/>
                </a:lnTo>
                <a:lnTo>
                  <a:pt x="82" y="429"/>
                </a:lnTo>
                <a:lnTo>
                  <a:pt x="100" y="358"/>
                </a:lnTo>
                <a:close/>
                <a:moveTo>
                  <a:pt x="760" y="358"/>
                </a:moveTo>
                <a:lnTo>
                  <a:pt x="778" y="429"/>
                </a:lnTo>
                <a:lnTo>
                  <a:pt x="661" y="429"/>
                </a:lnTo>
                <a:lnTo>
                  <a:pt x="600" y="358"/>
                </a:lnTo>
                <a:lnTo>
                  <a:pt x="760" y="358"/>
                </a:lnTo>
                <a:close/>
                <a:moveTo>
                  <a:pt x="816" y="286"/>
                </a:moveTo>
                <a:lnTo>
                  <a:pt x="539" y="286"/>
                </a:lnTo>
                <a:lnTo>
                  <a:pt x="466" y="183"/>
                </a:lnTo>
                <a:lnTo>
                  <a:pt x="466" y="59"/>
                </a:lnTo>
                <a:cubicBezTo>
                  <a:pt x="466" y="62"/>
                  <a:pt x="477" y="67"/>
                  <a:pt x="483" y="73"/>
                </a:cubicBezTo>
                <a:cubicBezTo>
                  <a:pt x="512" y="101"/>
                  <a:pt x="537" y="125"/>
                  <a:pt x="645" y="125"/>
                </a:cubicBezTo>
                <a:lnTo>
                  <a:pt x="645" y="53"/>
                </a:lnTo>
                <a:cubicBezTo>
                  <a:pt x="573" y="53"/>
                  <a:pt x="550" y="47"/>
                  <a:pt x="533" y="31"/>
                </a:cubicBezTo>
                <a:cubicBezTo>
                  <a:pt x="511" y="9"/>
                  <a:pt x="488" y="0"/>
                  <a:pt x="430" y="0"/>
                </a:cubicBezTo>
                <a:lnTo>
                  <a:pt x="394" y="0"/>
                </a:lnTo>
                <a:lnTo>
                  <a:pt x="394" y="183"/>
                </a:lnTo>
                <a:lnTo>
                  <a:pt x="322" y="286"/>
                </a:lnTo>
                <a:lnTo>
                  <a:pt x="44" y="286"/>
                </a:lnTo>
                <a:lnTo>
                  <a:pt x="1" y="458"/>
                </a:lnTo>
                <a:lnTo>
                  <a:pt x="0" y="823"/>
                </a:lnTo>
                <a:lnTo>
                  <a:pt x="860" y="823"/>
                </a:lnTo>
                <a:lnTo>
                  <a:pt x="860" y="448"/>
                </a:lnTo>
                <a:lnTo>
                  <a:pt x="816" y="2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5" name="Freeform 33"/>
          <p:cNvSpPr>
            <a:spLocks noEditPoints="1"/>
          </p:cNvSpPr>
          <p:nvPr/>
        </p:nvSpPr>
        <p:spPr bwMode="auto">
          <a:xfrm>
            <a:off x="8017892" y="3077747"/>
            <a:ext cx="591581" cy="543275"/>
          </a:xfrm>
          <a:custGeom>
            <a:avLst/>
            <a:gdLst>
              <a:gd name="T0" fmla="*/ 143 w 859"/>
              <a:gd name="T1" fmla="*/ 645 h 788"/>
              <a:gd name="T2" fmla="*/ 143 w 859"/>
              <a:gd name="T3" fmla="*/ 430 h 788"/>
              <a:gd name="T4" fmla="*/ 716 w 859"/>
              <a:gd name="T5" fmla="*/ 430 h 788"/>
              <a:gd name="T6" fmla="*/ 716 w 859"/>
              <a:gd name="T7" fmla="*/ 645 h 788"/>
              <a:gd name="T8" fmla="*/ 143 w 859"/>
              <a:gd name="T9" fmla="*/ 645 h 788"/>
              <a:gd name="T10" fmla="*/ 179 w 859"/>
              <a:gd name="T11" fmla="*/ 72 h 788"/>
              <a:gd name="T12" fmla="*/ 680 w 859"/>
              <a:gd name="T13" fmla="*/ 72 h 788"/>
              <a:gd name="T14" fmla="*/ 716 w 859"/>
              <a:gd name="T15" fmla="*/ 108 h 788"/>
              <a:gd name="T16" fmla="*/ 716 w 859"/>
              <a:gd name="T17" fmla="*/ 358 h 788"/>
              <a:gd name="T18" fmla="*/ 465 w 859"/>
              <a:gd name="T19" fmla="*/ 358 h 788"/>
              <a:gd name="T20" fmla="*/ 465 w 859"/>
              <a:gd name="T21" fmla="*/ 108 h 788"/>
              <a:gd name="T22" fmla="*/ 393 w 859"/>
              <a:gd name="T23" fmla="*/ 108 h 788"/>
              <a:gd name="T24" fmla="*/ 393 w 859"/>
              <a:gd name="T25" fmla="*/ 358 h 788"/>
              <a:gd name="T26" fmla="*/ 143 w 859"/>
              <a:gd name="T27" fmla="*/ 358 h 788"/>
              <a:gd name="T28" fmla="*/ 143 w 859"/>
              <a:gd name="T29" fmla="*/ 108 h 788"/>
              <a:gd name="T30" fmla="*/ 179 w 859"/>
              <a:gd name="T31" fmla="*/ 72 h 788"/>
              <a:gd name="T32" fmla="*/ 787 w 859"/>
              <a:gd name="T33" fmla="*/ 179 h 788"/>
              <a:gd name="T34" fmla="*/ 787 w 859"/>
              <a:gd name="T35" fmla="*/ 108 h 788"/>
              <a:gd name="T36" fmla="*/ 680 w 859"/>
              <a:gd name="T37" fmla="*/ 0 h 788"/>
              <a:gd name="T38" fmla="*/ 179 w 859"/>
              <a:gd name="T39" fmla="*/ 0 h 788"/>
              <a:gd name="T40" fmla="*/ 71 w 859"/>
              <a:gd name="T41" fmla="*/ 108 h 788"/>
              <a:gd name="T42" fmla="*/ 71 w 859"/>
              <a:gd name="T43" fmla="*/ 179 h 788"/>
              <a:gd name="T44" fmla="*/ 0 w 859"/>
              <a:gd name="T45" fmla="*/ 179 h 788"/>
              <a:gd name="T46" fmla="*/ 0 w 859"/>
              <a:gd name="T47" fmla="*/ 358 h 788"/>
              <a:gd name="T48" fmla="*/ 71 w 859"/>
              <a:gd name="T49" fmla="*/ 358 h 788"/>
              <a:gd name="T50" fmla="*/ 71 w 859"/>
              <a:gd name="T51" fmla="*/ 716 h 788"/>
              <a:gd name="T52" fmla="*/ 143 w 859"/>
              <a:gd name="T53" fmla="*/ 716 h 788"/>
              <a:gd name="T54" fmla="*/ 143 w 859"/>
              <a:gd name="T55" fmla="*/ 788 h 788"/>
              <a:gd name="T56" fmla="*/ 214 w 859"/>
              <a:gd name="T57" fmla="*/ 788 h 788"/>
              <a:gd name="T58" fmla="*/ 214 w 859"/>
              <a:gd name="T59" fmla="*/ 716 h 788"/>
              <a:gd name="T60" fmla="*/ 644 w 859"/>
              <a:gd name="T61" fmla="*/ 716 h 788"/>
              <a:gd name="T62" fmla="*/ 644 w 859"/>
              <a:gd name="T63" fmla="*/ 788 h 788"/>
              <a:gd name="T64" fmla="*/ 716 w 859"/>
              <a:gd name="T65" fmla="*/ 788 h 788"/>
              <a:gd name="T66" fmla="*/ 716 w 859"/>
              <a:gd name="T67" fmla="*/ 716 h 788"/>
              <a:gd name="T68" fmla="*/ 787 w 859"/>
              <a:gd name="T69" fmla="*/ 716 h 788"/>
              <a:gd name="T70" fmla="*/ 787 w 859"/>
              <a:gd name="T71" fmla="*/ 358 h 788"/>
              <a:gd name="T72" fmla="*/ 859 w 859"/>
              <a:gd name="T73" fmla="*/ 358 h 788"/>
              <a:gd name="T74" fmla="*/ 859 w 859"/>
              <a:gd name="T75" fmla="*/ 179 h 788"/>
              <a:gd name="T76" fmla="*/ 787 w 859"/>
              <a:gd name="T77" fmla="*/ 179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59" h="788">
                <a:moveTo>
                  <a:pt x="143" y="645"/>
                </a:moveTo>
                <a:lnTo>
                  <a:pt x="143" y="430"/>
                </a:lnTo>
                <a:lnTo>
                  <a:pt x="716" y="430"/>
                </a:lnTo>
                <a:lnTo>
                  <a:pt x="716" y="645"/>
                </a:lnTo>
                <a:lnTo>
                  <a:pt x="143" y="645"/>
                </a:lnTo>
                <a:close/>
                <a:moveTo>
                  <a:pt x="179" y="72"/>
                </a:moveTo>
                <a:lnTo>
                  <a:pt x="680" y="72"/>
                </a:lnTo>
                <a:cubicBezTo>
                  <a:pt x="700" y="72"/>
                  <a:pt x="716" y="88"/>
                  <a:pt x="716" y="108"/>
                </a:cubicBezTo>
                <a:lnTo>
                  <a:pt x="716" y="358"/>
                </a:lnTo>
                <a:lnTo>
                  <a:pt x="465" y="358"/>
                </a:lnTo>
                <a:lnTo>
                  <a:pt x="465" y="108"/>
                </a:lnTo>
                <a:lnTo>
                  <a:pt x="393" y="108"/>
                </a:lnTo>
                <a:lnTo>
                  <a:pt x="393" y="358"/>
                </a:lnTo>
                <a:lnTo>
                  <a:pt x="143" y="358"/>
                </a:lnTo>
                <a:lnTo>
                  <a:pt x="143" y="108"/>
                </a:lnTo>
                <a:cubicBezTo>
                  <a:pt x="143" y="88"/>
                  <a:pt x="159" y="72"/>
                  <a:pt x="179" y="72"/>
                </a:cubicBezTo>
                <a:close/>
                <a:moveTo>
                  <a:pt x="787" y="179"/>
                </a:moveTo>
                <a:lnTo>
                  <a:pt x="787" y="108"/>
                </a:lnTo>
                <a:cubicBezTo>
                  <a:pt x="787" y="48"/>
                  <a:pt x="739" y="0"/>
                  <a:pt x="680" y="0"/>
                </a:cubicBezTo>
                <a:lnTo>
                  <a:pt x="179" y="0"/>
                </a:lnTo>
                <a:cubicBezTo>
                  <a:pt x="120" y="0"/>
                  <a:pt x="71" y="48"/>
                  <a:pt x="71" y="108"/>
                </a:cubicBezTo>
                <a:lnTo>
                  <a:pt x="71" y="179"/>
                </a:lnTo>
                <a:lnTo>
                  <a:pt x="0" y="179"/>
                </a:lnTo>
                <a:lnTo>
                  <a:pt x="0" y="358"/>
                </a:lnTo>
                <a:lnTo>
                  <a:pt x="71" y="358"/>
                </a:lnTo>
                <a:lnTo>
                  <a:pt x="71" y="716"/>
                </a:lnTo>
                <a:lnTo>
                  <a:pt x="143" y="716"/>
                </a:lnTo>
                <a:lnTo>
                  <a:pt x="143" y="788"/>
                </a:lnTo>
                <a:lnTo>
                  <a:pt x="214" y="788"/>
                </a:lnTo>
                <a:lnTo>
                  <a:pt x="214" y="716"/>
                </a:lnTo>
                <a:lnTo>
                  <a:pt x="644" y="716"/>
                </a:lnTo>
                <a:lnTo>
                  <a:pt x="644" y="788"/>
                </a:lnTo>
                <a:lnTo>
                  <a:pt x="716" y="788"/>
                </a:lnTo>
                <a:lnTo>
                  <a:pt x="716" y="716"/>
                </a:lnTo>
                <a:lnTo>
                  <a:pt x="787" y="716"/>
                </a:lnTo>
                <a:lnTo>
                  <a:pt x="787" y="358"/>
                </a:lnTo>
                <a:lnTo>
                  <a:pt x="859" y="358"/>
                </a:lnTo>
                <a:lnTo>
                  <a:pt x="859" y="179"/>
                </a:lnTo>
                <a:lnTo>
                  <a:pt x="787" y="1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6" name="Rectangle 34"/>
          <p:cNvSpPr>
            <a:spLocks noChangeArrowheads="1"/>
          </p:cNvSpPr>
          <p:nvPr/>
        </p:nvSpPr>
        <p:spPr bwMode="auto">
          <a:xfrm>
            <a:off x="8141012" y="3429000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7" name="Rectangle 35"/>
          <p:cNvSpPr>
            <a:spLocks noChangeArrowheads="1"/>
          </p:cNvSpPr>
          <p:nvPr/>
        </p:nvSpPr>
        <p:spPr bwMode="auto">
          <a:xfrm>
            <a:off x="8363231" y="3429000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8" name="Rectangle 36"/>
          <p:cNvSpPr>
            <a:spLocks noChangeArrowheads="1"/>
          </p:cNvSpPr>
          <p:nvPr/>
        </p:nvSpPr>
        <p:spPr bwMode="auto">
          <a:xfrm>
            <a:off x="2279241" y="647860"/>
            <a:ext cx="246243" cy="48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9" name="Freeform 37"/>
          <p:cNvSpPr>
            <a:spLocks noEditPoints="1"/>
          </p:cNvSpPr>
          <p:nvPr/>
        </p:nvSpPr>
        <p:spPr bwMode="auto">
          <a:xfrm>
            <a:off x="2177142" y="560563"/>
            <a:ext cx="447441" cy="519263"/>
          </a:xfrm>
          <a:custGeom>
            <a:avLst/>
            <a:gdLst>
              <a:gd name="T0" fmla="*/ 212 w 651"/>
              <a:gd name="T1" fmla="*/ 446 h 752"/>
              <a:gd name="T2" fmla="*/ 281 w 651"/>
              <a:gd name="T3" fmla="*/ 680 h 752"/>
              <a:gd name="T4" fmla="*/ 290 w 651"/>
              <a:gd name="T5" fmla="*/ 680 h 752"/>
              <a:gd name="T6" fmla="*/ 290 w 651"/>
              <a:gd name="T7" fmla="*/ 348 h 752"/>
              <a:gd name="T8" fmla="*/ 254 w 651"/>
              <a:gd name="T9" fmla="*/ 286 h 752"/>
              <a:gd name="T10" fmla="*/ 326 w 651"/>
              <a:gd name="T11" fmla="*/ 215 h 752"/>
              <a:gd name="T12" fmla="*/ 397 w 651"/>
              <a:gd name="T13" fmla="*/ 286 h 752"/>
              <a:gd name="T14" fmla="*/ 362 w 651"/>
              <a:gd name="T15" fmla="*/ 348 h 752"/>
              <a:gd name="T16" fmla="*/ 362 w 651"/>
              <a:gd name="T17" fmla="*/ 680 h 752"/>
              <a:gd name="T18" fmla="*/ 370 w 651"/>
              <a:gd name="T19" fmla="*/ 680 h 752"/>
              <a:gd name="T20" fmla="*/ 435 w 651"/>
              <a:gd name="T21" fmla="*/ 456 h 752"/>
              <a:gd name="T22" fmla="*/ 573 w 651"/>
              <a:gd name="T23" fmla="*/ 245 h 752"/>
              <a:gd name="T24" fmla="*/ 326 w 651"/>
              <a:gd name="T25" fmla="*/ 72 h 752"/>
              <a:gd name="T26" fmla="*/ 79 w 651"/>
              <a:gd name="T27" fmla="*/ 245 h 752"/>
              <a:gd name="T28" fmla="*/ 212 w 651"/>
              <a:gd name="T29" fmla="*/ 446 h 752"/>
              <a:gd name="T30" fmla="*/ 5 w 651"/>
              <a:gd name="T31" fmla="*/ 241 h 752"/>
              <a:gd name="T32" fmla="*/ 326 w 651"/>
              <a:gd name="T33" fmla="*/ 0 h 752"/>
              <a:gd name="T34" fmla="*/ 647 w 651"/>
              <a:gd name="T35" fmla="*/ 241 h 752"/>
              <a:gd name="T36" fmla="*/ 651 w 651"/>
              <a:gd name="T37" fmla="*/ 257 h 752"/>
              <a:gd name="T38" fmla="*/ 502 w 651"/>
              <a:gd name="T39" fmla="*/ 481 h 752"/>
              <a:gd name="T40" fmla="*/ 424 w 651"/>
              <a:gd name="T41" fmla="*/ 752 h 752"/>
              <a:gd name="T42" fmla="*/ 227 w 651"/>
              <a:gd name="T43" fmla="*/ 752 h 752"/>
              <a:gd name="T44" fmla="*/ 150 w 651"/>
              <a:gd name="T45" fmla="*/ 481 h 752"/>
              <a:gd name="T46" fmla="*/ 0 w 651"/>
              <a:gd name="T47" fmla="*/ 257 h 752"/>
              <a:gd name="T48" fmla="*/ 5 w 651"/>
              <a:gd name="T49" fmla="*/ 24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51" h="752">
                <a:moveTo>
                  <a:pt x="212" y="446"/>
                </a:moveTo>
                <a:lnTo>
                  <a:pt x="281" y="680"/>
                </a:lnTo>
                <a:lnTo>
                  <a:pt x="290" y="680"/>
                </a:lnTo>
                <a:lnTo>
                  <a:pt x="290" y="348"/>
                </a:lnTo>
                <a:cubicBezTo>
                  <a:pt x="254" y="336"/>
                  <a:pt x="254" y="313"/>
                  <a:pt x="254" y="286"/>
                </a:cubicBezTo>
                <a:cubicBezTo>
                  <a:pt x="254" y="247"/>
                  <a:pt x="286" y="215"/>
                  <a:pt x="326" y="215"/>
                </a:cubicBezTo>
                <a:cubicBezTo>
                  <a:pt x="365" y="215"/>
                  <a:pt x="397" y="247"/>
                  <a:pt x="397" y="286"/>
                </a:cubicBezTo>
                <a:cubicBezTo>
                  <a:pt x="397" y="313"/>
                  <a:pt x="398" y="336"/>
                  <a:pt x="362" y="348"/>
                </a:cubicBezTo>
                <a:lnTo>
                  <a:pt x="362" y="680"/>
                </a:lnTo>
                <a:lnTo>
                  <a:pt x="370" y="680"/>
                </a:lnTo>
                <a:lnTo>
                  <a:pt x="435" y="456"/>
                </a:lnTo>
                <a:lnTo>
                  <a:pt x="573" y="245"/>
                </a:lnTo>
                <a:cubicBezTo>
                  <a:pt x="536" y="142"/>
                  <a:pt x="436" y="72"/>
                  <a:pt x="326" y="72"/>
                </a:cubicBezTo>
                <a:cubicBezTo>
                  <a:pt x="215" y="72"/>
                  <a:pt x="116" y="142"/>
                  <a:pt x="79" y="245"/>
                </a:cubicBezTo>
                <a:lnTo>
                  <a:pt x="212" y="446"/>
                </a:lnTo>
                <a:close/>
                <a:moveTo>
                  <a:pt x="5" y="241"/>
                </a:moveTo>
                <a:cubicBezTo>
                  <a:pt x="46" y="99"/>
                  <a:pt x="178" y="0"/>
                  <a:pt x="326" y="0"/>
                </a:cubicBezTo>
                <a:cubicBezTo>
                  <a:pt x="473" y="0"/>
                  <a:pt x="605" y="99"/>
                  <a:pt x="647" y="241"/>
                </a:cubicBezTo>
                <a:lnTo>
                  <a:pt x="651" y="257"/>
                </a:lnTo>
                <a:lnTo>
                  <a:pt x="502" y="481"/>
                </a:lnTo>
                <a:lnTo>
                  <a:pt x="424" y="752"/>
                </a:lnTo>
                <a:lnTo>
                  <a:pt x="227" y="752"/>
                </a:lnTo>
                <a:lnTo>
                  <a:pt x="150" y="481"/>
                </a:lnTo>
                <a:lnTo>
                  <a:pt x="0" y="257"/>
                </a:lnTo>
                <a:lnTo>
                  <a:pt x="5" y="2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2" name="Freeform 40"/>
          <p:cNvSpPr>
            <a:spLocks noEditPoints="1"/>
          </p:cNvSpPr>
          <p:nvPr/>
        </p:nvSpPr>
        <p:spPr bwMode="auto">
          <a:xfrm>
            <a:off x="3585527" y="1831707"/>
            <a:ext cx="588580" cy="492248"/>
          </a:xfrm>
          <a:custGeom>
            <a:avLst/>
            <a:gdLst>
              <a:gd name="T0" fmla="*/ 716 w 859"/>
              <a:gd name="T1" fmla="*/ 0 h 716"/>
              <a:gd name="T2" fmla="*/ 143 w 859"/>
              <a:gd name="T3" fmla="*/ 0 h 716"/>
              <a:gd name="T4" fmla="*/ 0 w 859"/>
              <a:gd name="T5" fmla="*/ 143 h 716"/>
              <a:gd name="T6" fmla="*/ 143 w 859"/>
              <a:gd name="T7" fmla="*/ 286 h 716"/>
              <a:gd name="T8" fmla="*/ 286 w 859"/>
              <a:gd name="T9" fmla="*/ 143 h 716"/>
              <a:gd name="T10" fmla="*/ 215 w 859"/>
              <a:gd name="T11" fmla="*/ 143 h 716"/>
              <a:gd name="T12" fmla="*/ 143 w 859"/>
              <a:gd name="T13" fmla="*/ 215 h 716"/>
              <a:gd name="T14" fmla="*/ 72 w 859"/>
              <a:gd name="T15" fmla="*/ 143 h 716"/>
              <a:gd name="T16" fmla="*/ 143 w 859"/>
              <a:gd name="T17" fmla="*/ 72 h 716"/>
              <a:gd name="T18" fmla="*/ 716 w 859"/>
              <a:gd name="T19" fmla="*/ 72 h 716"/>
              <a:gd name="T20" fmla="*/ 788 w 859"/>
              <a:gd name="T21" fmla="*/ 143 h 716"/>
              <a:gd name="T22" fmla="*/ 716 w 859"/>
              <a:gd name="T23" fmla="*/ 215 h 716"/>
              <a:gd name="T24" fmla="*/ 645 w 859"/>
              <a:gd name="T25" fmla="*/ 143 h 716"/>
              <a:gd name="T26" fmla="*/ 573 w 859"/>
              <a:gd name="T27" fmla="*/ 143 h 716"/>
              <a:gd name="T28" fmla="*/ 716 w 859"/>
              <a:gd name="T29" fmla="*/ 286 h 716"/>
              <a:gd name="T30" fmla="*/ 859 w 859"/>
              <a:gd name="T31" fmla="*/ 143 h 716"/>
              <a:gd name="T32" fmla="*/ 716 w 859"/>
              <a:gd name="T33" fmla="*/ 0 h 716"/>
              <a:gd name="T34" fmla="*/ 394 w 859"/>
              <a:gd name="T35" fmla="*/ 143 h 716"/>
              <a:gd name="T36" fmla="*/ 394 w 859"/>
              <a:gd name="T37" fmla="*/ 573 h 716"/>
              <a:gd name="T38" fmla="*/ 465 w 859"/>
              <a:gd name="T39" fmla="*/ 573 h 716"/>
              <a:gd name="T40" fmla="*/ 465 w 859"/>
              <a:gd name="T41" fmla="*/ 143 h 716"/>
              <a:gd name="T42" fmla="*/ 394 w 859"/>
              <a:gd name="T43" fmla="*/ 143 h 716"/>
              <a:gd name="T44" fmla="*/ 537 w 859"/>
              <a:gd name="T45" fmla="*/ 262 h 716"/>
              <a:gd name="T46" fmla="*/ 537 w 859"/>
              <a:gd name="T47" fmla="*/ 573 h 716"/>
              <a:gd name="T48" fmla="*/ 609 w 859"/>
              <a:gd name="T49" fmla="*/ 573 h 716"/>
              <a:gd name="T50" fmla="*/ 609 w 859"/>
              <a:gd name="T51" fmla="*/ 329 h 716"/>
              <a:gd name="T52" fmla="*/ 537 w 859"/>
              <a:gd name="T53" fmla="*/ 262 h 716"/>
              <a:gd name="T54" fmla="*/ 250 w 859"/>
              <a:gd name="T55" fmla="*/ 329 h 716"/>
              <a:gd name="T56" fmla="*/ 250 w 859"/>
              <a:gd name="T57" fmla="*/ 573 h 716"/>
              <a:gd name="T58" fmla="*/ 322 w 859"/>
              <a:gd name="T59" fmla="*/ 573 h 716"/>
              <a:gd name="T60" fmla="*/ 322 w 859"/>
              <a:gd name="T61" fmla="*/ 262 h 716"/>
              <a:gd name="T62" fmla="*/ 250 w 859"/>
              <a:gd name="T63" fmla="*/ 329 h 716"/>
              <a:gd name="T64" fmla="*/ 143 w 859"/>
              <a:gd name="T65" fmla="*/ 716 h 716"/>
              <a:gd name="T66" fmla="*/ 716 w 859"/>
              <a:gd name="T67" fmla="*/ 716 h 716"/>
              <a:gd name="T68" fmla="*/ 716 w 859"/>
              <a:gd name="T69" fmla="*/ 645 h 716"/>
              <a:gd name="T70" fmla="*/ 143 w 859"/>
              <a:gd name="T71" fmla="*/ 645 h 716"/>
              <a:gd name="T72" fmla="*/ 143 w 859"/>
              <a:gd name="T73" fmla="*/ 716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59" h="716">
                <a:moveTo>
                  <a:pt x="716" y="0"/>
                </a:moveTo>
                <a:lnTo>
                  <a:pt x="143" y="0"/>
                </a:lnTo>
                <a:cubicBezTo>
                  <a:pt x="64" y="0"/>
                  <a:pt x="0" y="64"/>
                  <a:pt x="0" y="143"/>
                </a:cubicBezTo>
                <a:cubicBezTo>
                  <a:pt x="0" y="222"/>
                  <a:pt x="64" y="286"/>
                  <a:pt x="143" y="286"/>
                </a:cubicBezTo>
                <a:cubicBezTo>
                  <a:pt x="222" y="286"/>
                  <a:pt x="286" y="215"/>
                  <a:pt x="286" y="143"/>
                </a:cubicBezTo>
                <a:lnTo>
                  <a:pt x="215" y="143"/>
                </a:lnTo>
                <a:cubicBezTo>
                  <a:pt x="215" y="179"/>
                  <a:pt x="183" y="215"/>
                  <a:pt x="143" y="215"/>
                </a:cubicBezTo>
                <a:cubicBezTo>
                  <a:pt x="104" y="215"/>
                  <a:pt x="72" y="183"/>
                  <a:pt x="72" y="143"/>
                </a:cubicBezTo>
                <a:cubicBezTo>
                  <a:pt x="72" y="104"/>
                  <a:pt x="104" y="72"/>
                  <a:pt x="143" y="72"/>
                </a:cubicBezTo>
                <a:lnTo>
                  <a:pt x="716" y="72"/>
                </a:lnTo>
                <a:cubicBezTo>
                  <a:pt x="756" y="72"/>
                  <a:pt x="788" y="104"/>
                  <a:pt x="788" y="143"/>
                </a:cubicBezTo>
                <a:cubicBezTo>
                  <a:pt x="788" y="183"/>
                  <a:pt x="756" y="215"/>
                  <a:pt x="716" y="215"/>
                </a:cubicBezTo>
                <a:cubicBezTo>
                  <a:pt x="677" y="215"/>
                  <a:pt x="645" y="179"/>
                  <a:pt x="645" y="143"/>
                </a:cubicBezTo>
                <a:lnTo>
                  <a:pt x="573" y="143"/>
                </a:lnTo>
                <a:cubicBezTo>
                  <a:pt x="573" y="215"/>
                  <a:pt x="637" y="286"/>
                  <a:pt x="716" y="286"/>
                </a:cubicBezTo>
                <a:cubicBezTo>
                  <a:pt x="795" y="286"/>
                  <a:pt x="859" y="222"/>
                  <a:pt x="859" y="143"/>
                </a:cubicBezTo>
                <a:cubicBezTo>
                  <a:pt x="859" y="64"/>
                  <a:pt x="795" y="0"/>
                  <a:pt x="716" y="0"/>
                </a:cubicBezTo>
                <a:close/>
                <a:moveTo>
                  <a:pt x="394" y="143"/>
                </a:moveTo>
                <a:lnTo>
                  <a:pt x="394" y="573"/>
                </a:lnTo>
                <a:lnTo>
                  <a:pt x="465" y="573"/>
                </a:lnTo>
                <a:lnTo>
                  <a:pt x="465" y="143"/>
                </a:lnTo>
                <a:lnTo>
                  <a:pt x="394" y="143"/>
                </a:lnTo>
                <a:close/>
                <a:moveTo>
                  <a:pt x="537" y="262"/>
                </a:moveTo>
                <a:lnTo>
                  <a:pt x="537" y="573"/>
                </a:lnTo>
                <a:lnTo>
                  <a:pt x="609" y="573"/>
                </a:lnTo>
                <a:lnTo>
                  <a:pt x="609" y="329"/>
                </a:lnTo>
                <a:cubicBezTo>
                  <a:pt x="573" y="312"/>
                  <a:pt x="573" y="289"/>
                  <a:pt x="537" y="262"/>
                </a:cubicBezTo>
                <a:close/>
                <a:moveTo>
                  <a:pt x="250" y="329"/>
                </a:moveTo>
                <a:lnTo>
                  <a:pt x="250" y="573"/>
                </a:lnTo>
                <a:lnTo>
                  <a:pt x="322" y="573"/>
                </a:lnTo>
                <a:lnTo>
                  <a:pt x="322" y="262"/>
                </a:lnTo>
                <a:cubicBezTo>
                  <a:pt x="286" y="289"/>
                  <a:pt x="286" y="312"/>
                  <a:pt x="250" y="329"/>
                </a:cubicBezTo>
                <a:close/>
                <a:moveTo>
                  <a:pt x="143" y="716"/>
                </a:moveTo>
                <a:lnTo>
                  <a:pt x="716" y="716"/>
                </a:lnTo>
                <a:lnTo>
                  <a:pt x="716" y="645"/>
                </a:lnTo>
                <a:lnTo>
                  <a:pt x="143" y="645"/>
                </a:lnTo>
                <a:lnTo>
                  <a:pt x="143" y="7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6" name="Freeform 44"/>
          <p:cNvSpPr>
            <a:spLocks noEditPoints="1"/>
          </p:cNvSpPr>
          <p:nvPr/>
        </p:nvSpPr>
        <p:spPr bwMode="auto">
          <a:xfrm>
            <a:off x="10966795" y="509538"/>
            <a:ext cx="573565" cy="621313"/>
          </a:xfrm>
          <a:custGeom>
            <a:avLst/>
            <a:gdLst>
              <a:gd name="T0" fmla="*/ 583 w 837"/>
              <a:gd name="T1" fmla="*/ 579 h 901"/>
              <a:gd name="T2" fmla="*/ 511 w 837"/>
              <a:gd name="T3" fmla="*/ 650 h 901"/>
              <a:gd name="T4" fmla="*/ 583 w 837"/>
              <a:gd name="T5" fmla="*/ 722 h 901"/>
              <a:gd name="T6" fmla="*/ 654 w 837"/>
              <a:gd name="T7" fmla="*/ 650 h 901"/>
              <a:gd name="T8" fmla="*/ 583 w 837"/>
              <a:gd name="T9" fmla="*/ 579 h 901"/>
              <a:gd name="T10" fmla="*/ 332 w 837"/>
              <a:gd name="T11" fmla="*/ 579 h 901"/>
              <a:gd name="T12" fmla="*/ 260 w 837"/>
              <a:gd name="T13" fmla="*/ 650 h 901"/>
              <a:gd name="T14" fmla="*/ 332 w 837"/>
              <a:gd name="T15" fmla="*/ 722 h 901"/>
              <a:gd name="T16" fmla="*/ 404 w 837"/>
              <a:gd name="T17" fmla="*/ 650 h 901"/>
              <a:gd name="T18" fmla="*/ 332 w 837"/>
              <a:gd name="T19" fmla="*/ 579 h 901"/>
              <a:gd name="T20" fmla="*/ 332 w 837"/>
              <a:gd name="T21" fmla="*/ 435 h 901"/>
              <a:gd name="T22" fmla="*/ 260 w 837"/>
              <a:gd name="T23" fmla="*/ 364 h 901"/>
              <a:gd name="T24" fmla="*/ 189 w 837"/>
              <a:gd name="T25" fmla="*/ 435 h 901"/>
              <a:gd name="T26" fmla="*/ 260 w 837"/>
              <a:gd name="T27" fmla="*/ 507 h 901"/>
              <a:gd name="T28" fmla="*/ 332 w 837"/>
              <a:gd name="T29" fmla="*/ 435 h 901"/>
              <a:gd name="T30" fmla="*/ 404 w 837"/>
              <a:gd name="T31" fmla="*/ 185 h 901"/>
              <a:gd name="T32" fmla="*/ 332 w 837"/>
              <a:gd name="T33" fmla="*/ 256 h 901"/>
              <a:gd name="T34" fmla="*/ 404 w 837"/>
              <a:gd name="T35" fmla="*/ 328 h 901"/>
              <a:gd name="T36" fmla="*/ 475 w 837"/>
              <a:gd name="T37" fmla="*/ 256 h 901"/>
              <a:gd name="T38" fmla="*/ 404 w 837"/>
              <a:gd name="T39" fmla="*/ 185 h 901"/>
              <a:gd name="T40" fmla="*/ 757 w 837"/>
              <a:gd name="T41" fmla="*/ 635 h 901"/>
              <a:gd name="T42" fmla="*/ 698 w 837"/>
              <a:gd name="T43" fmla="*/ 711 h 901"/>
              <a:gd name="T44" fmla="*/ 429 w 837"/>
              <a:gd name="T45" fmla="*/ 829 h 901"/>
              <a:gd name="T46" fmla="*/ 207 w 837"/>
              <a:gd name="T47" fmla="*/ 738 h 901"/>
              <a:gd name="T48" fmla="*/ 233 w 837"/>
              <a:gd name="T49" fmla="*/ 231 h 901"/>
              <a:gd name="T50" fmla="*/ 502 w 837"/>
              <a:gd name="T51" fmla="*/ 113 h 901"/>
              <a:gd name="T52" fmla="*/ 658 w 837"/>
              <a:gd name="T53" fmla="*/ 154 h 901"/>
              <a:gd name="T54" fmla="*/ 675 w 837"/>
              <a:gd name="T55" fmla="*/ 177 h 901"/>
              <a:gd name="T56" fmla="*/ 665 w 837"/>
              <a:gd name="T57" fmla="*/ 208 h 901"/>
              <a:gd name="T58" fmla="*/ 602 w 837"/>
              <a:gd name="T59" fmla="*/ 366 h 901"/>
              <a:gd name="T60" fmla="*/ 744 w 837"/>
              <a:gd name="T61" fmla="*/ 584 h 901"/>
              <a:gd name="T62" fmla="*/ 760 w 837"/>
              <a:gd name="T63" fmla="*/ 605 h 901"/>
              <a:gd name="T64" fmla="*/ 757 w 837"/>
              <a:gd name="T65" fmla="*/ 635 h 901"/>
              <a:gd name="T66" fmla="*/ 829 w 837"/>
              <a:gd name="T67" fmla="*/ 585 h 901"/>
              <a:gd name="T68" fmla="*/ 776 w 837"/>
              <a:gd name="T69" fmla="*/ 520 h 901"/>
              <a:gd name="T70" fmla="*/ 673 w 837"/>
              <a:gd name="T71" fmla="*/ 366 h 901"/>
              <a:gd name="T72" fmla="*/ 718 w 837"/>
              <a:gd name="T73" fmla="*/ 257 h 901"/>
              <a:gd name="T74" fmla="*/ 746 w 837"/>
              <a:gd name="T75" fmla="*/ 166 h 901"/>
              <a:gd name="T76" fmla="*/ 694 w 837"/>
              <a:gd name="T77" fmla="*/ 92 h 901"/>
              <a:gd name="T78" fmla="*/ 181 w 837"/>
              <a:gd name="T79" fmla="*/ 181 h 901"/>
              <a:gd name="T80" fmla="*/ 156 w 837"/>
              <a:gd name="T81" fmla="*/ 788 h 901"/>
              <a:gd name="T82" fmla="*/ 429 w 837"/>
              <a:gd name="T83" fmla="*/ 901 h 901"/>
              <a:gd name="T84" fmla="*/ 749 w 837"/>
              <a:gd name="T85" fmla="*/ 761 h 901"/>
              <a:gd name="T86" fmla="*/ 818 w 837"/>
              <a:gd name="T87" fmla="*/ 672 h 901"/>
              <a:gd name="T88" fmla="*/ 829 w 837"/>
              <a:gd name="T89" fmla="*/ 585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37" h="901">
                <a:moveTo>
                  <a:pt x="583" y="579"/>
                </a:moveTo>
                <a:cubicBezTo>
                  <a:pt x="543" y="579"/>
                  <a:pt x="511" y="611"/>
                  <a:pt x="511" y="650"/>
                </a:cubicBezTo>
                <a:cubicBezTo>
                  <a:pt x="511" y="690"/>
                  <a:pt x="543" y="722"/>
                  <a:pt x="583" y="722"/>
                </a:cubicBezTo>
                <a:cubicBezTo>
                  <a:pt x="622" y="722"/>
                  <a:pt x="654" y="690"/>
                  <a:pt x="654" y="650"/>
                </a:cubicBezTo>
                <a:cubicBezTo>
                  <a:pt x="654" y="611"/>
                  <a:pt x="622" y="579"/>
                  <a:pt x="583" y="579"/>
                </a:cubicBezTo>
                <a:close/>
                <a:moveTo>
                  <a:pt x="332" y="579"/>
                </a:moveTo>
                <a:cubicBezTo>
                  <a:pt x="292" y="579"/>
                  <a:pt x="260" y="611"/>
                  <a:pt x="260" y="650"/>
                </a:cubicBezTo>
                <a:cubicBezTo>
                  <a:pt x="260" y="690"/>
                  <a:pt x="292" y="722"/>
                  <a:pt x="332" y="722"/>
                </a:cubicBezTo>
                <a:cubicBezTo>
                  <a:pt x="372" y="722"/>
                  <a:pt x="404" y="690"/>
                  <a:pt x="404" y="650"/>
                </a:cubicBezTo>
                <a:cubicBezTo>
                  <a:pt x="404" y="611"/>
                  <a:pt x="372" y="579"/>
                  <a:pt x="332" y="579"/>
                </a:cubicBezTo>
                <a:close/>
                <a:moveTo>
                  <a:pt x="332" y="435"/>
                </a:moveTo>
                <a:cubicBezTo>
                  <a:pt x="332" y="396"/>
                  <a:pt x="300" y="364"/>
                  <a:pt x="260" y="364"/>
                </a:cubicBezTo>
                <a:cubicBezTo>
                  <a:pt x="221" y="364"/>
                  <a:pt x="189" y="396"/>
                  <a:pt x="189" y="435"/>
                </a:cubicBezTo>
                <a:cubicBezTo>
                  <a:pt x="189" y="475"/>
                  <a:pt x="221" y="507"/>
                  <a:pt x="260" y="507"/>
                </a:cubicBezTo>
                <a:cubicBezTo>
                  <a:pt x="300" y="507"/>
                  <a:pt x="332" y="475"/>
                  <a:pt x="332" y="435"/>
                </a:cubicBezTo>
                <a:close/>
                <a:moveTo>
                  <a:pt x="404" y="185"/>
                </a:moveTo>
                <a:cubicBezTo>
                  <a:pt x="364" y="185"/>
                  <a:pt x="332" y="217"/>
                  <a:pt x="332" y="256"/>
                </a:cubicBezTo>
                <a:cubicBezTo>
                  <a:pt x="332" y="296"/>
                  <a:pt x="364" y="328"/>
                  <a:pt x="404" y="328"/>
                </a:cubicBezTo>
                <a:cubicBezTo>
                  <a:pt x="443" y="328"/>
                  <a:pt x="475" y="296"/>
                  <a:pt x="475" y="256"/>
                </a:cubicBezTo>
                <a:cubicBezTo>
                  <a:pt x="475" y="217"/>
                  <a:pt x="443" y="185"/>
                  <a:pt x="404" y="185"/>
                </a:cubicBezTo>
                <a:close/>
                <a:moveTo>
                  <a:pt x="757" y="635"/>
                </a:moveTo>
                <a:cubicBezTo>
                  <a:pt x="740" y="663"/>
                  <a:pt x="721" y="688"/>
                  <a:pt x="698" y="711"/>
                </a:cubicBezTo>
                <a:cubicBezTo>
                  <a:pt x="625" y="786"/>
                  <a:pt x="527" y="829"/>
                  <a:pt x="429" y="829"/>
                </a:cubicBezTo>
                <a:cubicBezTo>
                  <a:pt x="343" y="829"/>
                  <a:pt x="265" y="797"/>
                  <a:pt x="207" y="738"/>
                </a:cubicBezTo>
                <a:cubicBezTo>
                  <a:pt x="78" y="605"/>
                  <a:pt x="89" y="378"/>
                  <a:pt x="233" y="231"/>
                </a:cubicBezTo>
                <a:cubicBezTo>
                  <a:pt x="308" y="154"/>
                  <a:pt x="406" y="113"/>
                  <a:pt x="502" y="113"/>
                </a:cubicBezTo>
                <a:cubicBezTo>
                  <a:pt x="557" y="113"/>
                  <a:pt x="610" y="126"/>
                  <a:pt x="658" y="154"/>
                </a:cubicBezTo>
                <a:cubicBezTo>
                  <a:pt x="668" y="159"/>
                  <a:pt x="674" y="167"/>
                  <a:pt x="675" y="177"/>
                </a:cubicBezTo>
                <a:cubicBezTo>
                  <a:pt x="677" y="188"/>
                  <a:pt x="673" y="199"/>
                  <a:pt x="665" y="208"/>
                </a:cubicBezTo>
                <a:cubicBezTo>
                  <a:pt x="624" y="253"/>
                  <a:pt x="602" y="309"/>
                  <a:pt x="602" y="366"/>
                </a:cubicBezTo>
                <a:cubicBezTo>
                  <a:pt x="602" y="456"/>
                  <a:pt x="656" y="540"/>
                  <a:pt x="744" y="584"/>
                </a:cubicBezTo>
                <a:cubicBezTo>
                  <a:pt x="754" y="590"/>
                  <a:pt x="759" y="600"/>
                  <a:pt x="760" y="605"/>
                </a:cubicBezTo>
                <a:cubicBezTo>
                  <a:pt x="763" y="615"/>
                  <a:pt x="762" y="626"/>
                  <a:pt x="757" y="635"/>
                </a:cubicBezTo>
                <a:close/>
                <a:moveTo>
                  <a:pt x="829" y="585"/>
                </a:moveTo>
                <a:cubicBezTo>
                  <a:pt x="821" y="557"/>
                  <a:pt x="801" y="533"/>
                  <a:pt x="776" y="520"/>
                </a:cubicBezTo>
                <a:cubicBezTo>
                  <a:pt x="713" y="488"/>
                  <a:pt x="673" y="429"/>
                  <a:pt x="673" y="366"/>
                </a:cubicBezTo>
                <a:cubicBezTo>
                  <a:pt x="673" y="326"/>
                  <a:pt x="689" y="288"/>
                  <a:pt x="718" y="257"/>
                </a:cubicBezTo>
                <a:cubicBezTo>
                  <a:pt x="741" y="231"/>
                  <a:pt x="751" y="198"/>
                  <a:pt x="746" y="166"/>
                </a:cubicBezTo>
                <a:cubicBezTo>
                  <a:pt x="741" y="135"/>
                  <a:pt x="722" y="108"/>
                  <a:pt x="694" y="92"/>
                </a:cubicBezTo>
                <a:cubicBezTo>
                  <a:pt x="533" y="0"/>
                  <a:pt x="323" y="37"/>
                  <a:pt x="181" y="181"/>
                </a:cubicBezTo>
                <a:cubicBezTo>
                  <a:pt x="11" y="356"/>
                  <a:pt x="0" y="628"/>
                  <a:pt x="156" y="788"/>
                </a:cubicBezTo>
                <a:cubicBezTo>
                  <a:pt x="227" y="861"/>
                  <a:pt x="324" y="901"/>
                  <a:pt x="429" y="901"/>
                </a:cubicBezTo>
                <a:cubicBezTo>
                  <a:pt x="546" y="901"/>
                  <a:pt x="663" y="850"/>
                  <a:pt x="749" y="761"/>
                </a:cubicBezTo>
                <a:cubicBezTo>
                  <a:pt x="776" y="734"/>
                  <a:pt x="799" y="704"/>
                  <a:pt x="818" y="672"/>
                </a:cubicBezTo>
                <a:cubicBezTo>
                  <a:pt x="833" y="646"/>
                  <a:pt x="837" y="615"/>
                  <a:pt x="829" y="5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7" name="Freeform 45"/>
          <p:cNvSpPr>
            <a:spLocks noEditPoints="1"/>
          </p:cNvSpPr>
          <p:nvPr/>
        </p:nvSpPr>
        <p:spPr bwMode="auto">
          <a:xfrm>
            <a:off x="630619" y="1794187"/>
            <a:ext cx="588580" cy="567288"/>
          </a:xfrm>
          <a:custGeom>
            <a:avLst/>
            <a:gdLst>
              <a:gd name="T0" fmla="*/ 573 w 859"/>
              <a:gd name="T1" fmla="*/ 573 h 824"/>
              <a:gd name="T2" fmla="*/ 573 w 859"/>
              <a:gd name="T3" fmla="*/ 645 h 824"/>
              <a:gd name="T4" fmla="*/ 859 w 859"/>
              <a:gd name="T5" fmla="*/ 645 h 824"/>
              <a:gd name="T6" fmla="*/ 859 w 859"/>
              <a:gd name="T7" fmla="*/ 573 h 824"/>
              <a:gd name="T8" fmla="*/ 573 w 859"/>
              <a:gd name="T9" fmla="*/ 573 h 824"/>
              <a:gd name="T10" fmla="*/ 787 w 859"/>
              <a:gd name="T11" fmla="*/ 537 h 824"/>
              <a:gd name="T12" fmla="*/ 787 w 859"/>
              <a:gd name="T13" fmla="*/ 466 h 824"/>
              <a:gd name="T14" fmla="*/ 573 w 859"/>
              <a:gd name="T15" fmla="*/ 466 h 824"/>
              <a:gd name="T16" fmla="*/ 573 w 859"/>
              <a:gd name="T17" fmla="*/ 537 h 824"/>
              <a:gd name="T18" fmla="*/ 787 w 859"/>
              <a:gd name="T19" fmla="*/ 537 h 824"/>
              <a:gd name="T20" fmla="*/ 250 w 859"/>
              <a:gd name="T21" fmla="*/ 430 h 824"/>
              <a:gd name="T22" fmla="*/ 250 w 859"/>
              <a:gd name="T23" fmla="*/ 698 h 824"/>
              <a:gd name="T24" fmla="*/ 394 w 859"/>
              <a:gd name="T25" fmla="*/ 627 h 824"/>
              <a:gd name="T26" fmla="*/ 537 w 859"/>
              <a:gd name="T27" fmla="*/ 698 h 824"/>
              <a:gd name="T28" fmla="*/ 537 w 859"/>
              <a:gd name="T29" fmla="*/ 430 h 824"/>
              <a:gd name="T30" fmla="*/ 465 w 859"/>
              <a:gd name="T31" fmla="*/ 430 h 824"/>
              <a:gd name="T32" fmla="*/ 465 w 859"/>
              <a:gd name="T33" fmla="*/ 582 h 824"/>
              <a:gd name="T34" fmla="*/ 394 w 859"/>
              <a:gd name="T35" fmla="*/ 547 h 824"/>
              <a:gd name="T36" fmla="*/ 322 w 859"/>
              <a:gd name="T37" fmla="*/ 582 h 824"/>
              <a:gd name="T38" fmla="*/ 322 w 859"/>
              <a:gd name="T39" fmla="*/ 430 h 824"/>
              <a:gd name="T40" fmla="*/ 250 w 859"/>
              <a:gd name="T41" fmla="*/ 430 h 824"/>
              <a:gd name="T42" fmla="*/ 788 w 859"/>
              <a:gd name="T43" fmla="*/ 125 h 824"/>
              <a:gd name="T44" fmla="*/ 662 w 859"/>
              <a:gd name="T45" fmla="*/ 0 h 824"/>
              <a:gd name="T46" fmla="*/ 143 w 859"/>
              <a:gd name="T47" fmla="*/ 0 h 824"/>
              <a:gd name="T48" fmla="*/ 143 w 859"/>
              <a:gd name="T49" fmla="*/ 72 h 824"/>
              <a:gd name="T50" fmla="*/ 662 w 859"/>
              <a:gd name="T51" fmla="*/ 72 h 824"/>
              <a:gd name="T52" fmla="*/ 716 w 859"/>
              <a:gd name="T53" fmla="*/ 125 h 824"/>
              <a:gd name="T54" fmla="*/ 662 w 859"/>
              <a:gd name="T55" fmla="*/ 179 h 824"/>
              <a:gd name="T56" fmla="*/ 143 w 859"/>
              <a:gd name="T57" fmla="*/ 179 h 824"/>
              <a:gd name="T58" fmla="*/ 143 w 859"/>
              <a:gd name="T59" fmla="*/ 251 h 824"/>
              <a:gd name="T60" fmla="*/ 662 w 859"/>
              <a:gd name="T61" fmla="*/ 251 h 824"/>
              <a:gd name="T62" fmla="*/ 788 w 859"/>
              <a:gd name="T63" fmla="*/ 125 h 824"/>
              <a:gd name="T64" fmla="*/ 197 w 859"/>
              <a:gd name="T65" fmla="*/ 537 h 824"/>
              <a:gd name="T66" fmla="*/ 214 w 859"/>
              <a:gd name="T67" fmla="*/ 537 h 824"/>
              <a:gd name="T68" fmla="*/ 214 w 859"/>
              <a:gd name="T69" fmla="*/ 466 h 824"/>
              <a:gd name="T70" fmla="*/ 197 w 859"/>
              <a:gd name="T71" fmla="*/ 466 h 824"/>
              <a:gd name="T72" fmla="*/ 143 w 859"/>
              <a:gd name="T73" fmla="*/ 412 h 824"/>
              <a:gd name="T74" fmla="*/ 197 w 859"/>
              <a:gd name="T75" fmla="*/ 358 h 824"/>
              <a:gd name="T76" fmla="*/ 787 w 859"/>
              <a:gd name="T77" fmla="*/ 358 h 824"/>
              <a:gd name="T78" fmla="*/ 787 w 859"/>
              <a:gd name="T79" fmla="*/ 286 h 824"/>
              <a:gd name="T80" fmla="*/ 197 w 859"/>
              <a:gd name="T81" fmla="*/ 286 h 824"/>
              <a:gd name="T82" fmla="*/ 71 w 859"/>
              <a:gd name="T83" fmla="*/ 412 h 824"/>
              <a:gd name="T84" fmla="*/ 197 w 859"/>
              <a:gd name="T85" fmla="*/ 537 h 824"/>
              <a:gd name="T86" fmla="*/ 71 w 859"/>
              <a:gd name="T87" fmla="*/ 698 h 824"/>
              <a:gd name="T88" fmla="*/ 125 w 859"/>
              <a:gd name="T89" fmla="*/ 645 h 824"/>
              <a:gd name="T90" fmla="*/ 214 w 859"/>
              <a:gd name="T91" fmla="*/ 645 h 824"/>
              <a:gd name="T92" fmla="*/ 214 w 859"/>
              <a:gd name="T93" fmla="*/ 573 h 824"/>
              <a:gd name="T94" fmla="*/ 125 w 859"/>
              <a:gd name="T95" fmla="*/ 573 h 824"/>
              <a:gd name="T96" fmla="*/ 0 w 859"/>
              <a:gd name="T97" fmla="*/ 698 h 824"/>
              <a:gd name="T98" fmla="*/ 125 w 859"/>
              <a:gd name="T99" fmla="*/ 824 h 824"/>
              <a:gd name="T100" fmla="*/ 859 w 859"/>
              <a:gd name="T101" fmla="*/ 824 h 824"/>
              <a:gd name="T102" fmla="*/ 859 w 859"/>
              <a:gd name="T103" fmla="*/ 752 h 824"/>
              <a:gd name="T104" fmla="*/ 125 w 859"/>
              <a:gd name="T105" fmla="*/ 752 h 824"/>
              <a:gd name="T106" fmla="*/ 71 w 859"/>
              <a:gd name="T107" fmla="*/ 698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59" h="824">
                <a:moveTo>
                  <a:pt x="573" y="573"/>
                </a:moveTo>
                <a:lnTo>
                  <a:pt x="573" y="645"/>
                </a:lnTo>
                <a:lnTo>
                  <a:pt x="859" y="645"/>
                </a:lnTo>
                <a:lnTo>
                  <a:pt x="859" y="573"/>
                </a:lnTo>
                <a:lnTo>
                  <a:pt x="573" y="573"/>
                </a:lnTo>
                <a:close/>
                <a:moveTo>
                  <a:pt x="787" y="537"/>
                </a:moveTo>
                <a:lnTo>
                  <a:pt x="787" y="466"/>
                </a:lnTo>
                <a:lnTo>
                  <a:pt x="573" y="466"/>
                </a:lnTo>
                <a:lnTo>
                  <a:pt x="573" y="537"/>
                </a:lnTo>
                <a:lnTo>
                  <a:pt x="787" y="537"/>
                </a:lnTo>
                <a:close/>
                <a:moveTo>
                  <a:pt x="250" y="430"/>
                </a:moveTo>
                <a:lnTo>
                  <a:pt x="250" y="698"/>
                </a:lnTo>
                <a:lnTo>
                  <a:pt x="394" y="627"/>
                </a:lnTo>
                <a:lnTo>
                  <a:pt x="537" y="698"/>
                </a:lnTo>
                <a:lnTo>
                  <a:pt x="537" y="430"/>
                </a:lnTo>
                <a:lnTo>
                  <a:pt x="465" y="430"/>
                </a:lnTo>
                <a:lnTo>
                  <a:pt x="465" y="582"/>
                </a:lnTo>
                <a:lnTo>
                  <a:pt x="394" y="547"/>
                </a:lnTo>
                <a:lnTo>
                  <a:pt x="322" y="582"/>
                </a:lnTo>
                <a:lnTo>
                  <a:pt x="322" y="430"/>
                </a:lnTo>
                <a:lnTo>
                  <a:pt x="250" y="430"/>
                </a:lnTo>
                <a:close/>
                <a:moveTo>
                  <a:pt x="788" y="125"/>
                </a:moveTo>
                <a:cubicBezTo>
                  <a:pt x="788" y="56"/>
                  <a:pt x="731" y="0"/>
                  <a:pt x="662" y="0"/>
                </a:cubicBezTo>
                <a:lnTo>
                  <a:pt x="143" y="0"/>
                </a:lnTo>
                <a:lnTo>
                  <a:pt x="143" y="72"/>
                </a:lnTo>
                <a:lnTo>
                  <a:pt x="662" y="72"/>
                </a:lnTo>
                <a:cubicBezTo>
                  <a:pt x="692" y="72"/>
                  <a:pt x="716" y="96"/>
                  <a:pt x="716" y="125"/>
                </a:cubicBezTo>
                <a:cubicBezTo>
                  <a:pt x="716" y="155"/>
                  <a:pt x="692" y="179"/>
                  <a:pt x="662" y="179"/>
                </a:cubicBezTo>
                <a:lnTo>
                  <a:pt x="143" y="179"/>
                </a:lnTo>
                <a:lnTo>
                  <a:pt x="143" y="251"/>
                </a:lnTo>
                <a:lnTo>
                  <a:pt x="662" y="251"/>
                </a:lnTo>
                <a:cubicBezTo>
                  <a:pt x="731" y="251"/>
                  <a:pt x="788" y="194"/>
                  <a:pt x="788" y="125"/>
                </a:cubicBezTo>
                <a:close/>
                <a:moveTo>
                  <a:pt x="197" y="537"/>
                </a:moveTo>
                <a:lnTo>
                  <a:pt x="214" y="537"/>
                </a:lnTo>
                <a:lnTo>
                  <a:pt x="214" y="466"/>
                </a:lnTo>
                <a:lnTo>
                  <a:pt x="197" y="466"/>
                </a:lnTo>
                <a:cubicBezTo>
                  <a:pt x="167" y="466"/>
                  <a:pt x="143" y="441"/>
                  <a:pt x="143" y="412"/>
                </a:cubicBezTo>
                <a:cubicBezTo>
                  <a:pt x="143" y="382"/>
                  <a:pt x="167" y="358"/>
                  <a:pt x="197" y="358"/>
                </a:cubicBezTo>
                <a:lnTo>
                  <a:pt x="787" y="358"/>
                </a:lnTo>
                <a:lnTo>
                  <a:pt x="787" y="286"/>
                </a:lnTo>
                <a:lnTo>
                  <a:pt x="197" y="286"/>
                </a:lnTo>
                <a:cubicBezTo>
                  <a:pt x="128" y="286"/>
                  <a:pt x="71" y="343"/>
                  <a:pt x="71" y="412"/>
                </a:cubicBezTo>
                <a:cubicBezTo>
                  <a:pt x="71" y="481"/>
                  <a:pt x="128" y="537"/>
                  <a:pt x="197" y="537"/>
                </a:cubicBezTo>
                <a:close/>
                <a:moveTo>
                  <a:pt x="71" y="698"/>
                </a:moveTo>
                <a:cubicBezTo>
                  <a:pt x="71" y="669"/>
                  <a:pt x="95" y="645"/>
                  <a:pt x="125" y="645"/>
                </a:cubicBezTo>
                <a:lnTo>
                  <a:pt x="214" y="645"/>
                </a:lnTo>
                <a:lnTo>
                  <a:pt x="214" y="573"/>
                </a:lnTo>
                <a:lnTo>
                  <a:pt x="125" y="573"/>
                </a:lnTo>
                <a:cubicBezTo>
                  <a:pt x="56" y="573"/>
                  <a:pt x="0" y="629"/>
                  <a:pt x="0" y="698"/>
                </a:cubicBezTo>
                <a:cubicBezTo>
                  <a:pt x="0" y="767"/>
                  <a:pt x="56" y="824"/>
                  <a:pt x="125" y="824"/>
                </a:cubicBezTo>
                <a:lnTo>
                  <a:pt x="859" y="824"/>
                </a:lnTo>
                <a:lnTo>
                  <a:pt x="859" y="752"/>
                </a:lnTo>
                <a:lnTo>
                  <a:pt x="125" y="752"/>
                </a:lnTo>
                <a:cubicBezTo>
                  <a:pt x="95" y="752"/>
                  <a:pt x="71" y="728"/>
                  <a:pt x="71" y="6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0" name="Freeform 48"/>
          <p:cNvSpPr>
            <a:spLocks noEditPoints="1"/>
          </p:cNvSpPr>
          <p:nvPr/>
        </p:nvSpPr>
        <p:spPr bwMode="auto">
          <a:xfrm>
            <a:off x="5065986" y="538051"/>
            <a:ext cx="582575" cy="564285"/>
          </a:xfrm>
          <a:custGeom>
            <a:avLst/>
            <a:gdLst>
              <a:gd name="T0" fmla="*/ 388 w 848"/>
              <a:gd name="T1" fmla="*/ 486 h 821"/>
              <a:gd name="T2" fmla="*/ 291 w 848"/>
              <a:gd name="T3" fmla="*/ 583 h 821"/>
              <a:gd name="T4" fmla="*/ 342 w 848"/>
              <a:gd name="T5" fmla="*/ 634 h 821"/>
              <a:gd name="T6" fmla="*/ 460 w 848"/>
              <a:gd name="T7" fmla="*/ 516 h 821"/>
              <a:gd name="T8" fmla="*/ 460 w 848"/>
              <a:gd name="T9" fmla="*/ 267 h 821"/>
              <a:gd name="T10" fmla="*/ 388 w 848"/>
              <a:gd name="T11" fmla="*/ 267 h 821"/>
              <a:gd name="T12" fmla="*/ 388 w 848"/>
              <a:gd name="T13" fmla="*/ 486 h 821"/>
              <a:gd name="T14" fmla="*/ 172 w 848"/>
              <a:gd name="T15" fmla="*/ 118 h 821"/>
              <a:gd name="T16" fmla="*/ 259 w 848"/>
              <a:gd name="T17" fmla="*/ 69 h 821"/>
              <a:gd name="T18" fmla="*/ 231 w 848"/>
              <a:gd name="T19" fmla="*/ 3 h 821"/>
              <a:gd name="T20" fmla="*/ 130 w 848"/>
              <a:gd name="T21" fmla="*/ 60 h 821"/>
              <a:gd name="T22" fmla="*/ 0 w 848"/>
              <a:gd name="T23" fmla="*/ 195 h 821"/>
              <a:gd name="T24" fmla="*/ 60 w 848"/>
              <a:gd name="T25" fmla="*/ 234 h 821"/>
              <a:gd name="T26" fmla="*/ 172 w 848"/>
              <a:gd name="T27" fmla="*/ 118 h 821"/>
              <a:gd name="T28" fmla="*/ 719 w 848"/>
              <a:gd name="T29" fmla="*/ 57 h 821"/>
              <a:gd name="T30" fmla="*/ 617 w 848"/>
              <a:gd name="T31" fmla="*/ 0 h 821"/>
              <a:gd name="T32" fmla="*/ 590 w 848"/>
              <a:gd name="T33" fmla="*/ 66 h 821"/>
              <a:gd name="T34" fmla="*/ 677 w 848"/>
              <a:gd name="T35" fmla="*/ 115 h 821"/>
              <a:gd name="T36" fmla="*/ 788 w 848"/>
              <a:gd name="T37" fmla="*/ 234 h 821"/>
              <a:gd name="T38" fmla="*/ 848 w 848"/>
              <a:gd name="T39" fmla="*/ 196 h 821"/>
              <a:gd name="T40" fmla="*/ 719 w 848"/>
              <a:gd name="T41" fmla="*/ 57 h 821"/>
              <a:gd name="T42" fmla="*/ 424 w 848"/>
              <a:gd name="T43" fmla="*/ 749 h 821"/>
              <a:gd name="T44" fmla="*/ 138 w 848"/>
              <a:gd name="T45" fmla="*/ 463 h 821"/>
              <a:gd name="T46" fmla="*/ 424 w 848"/>
              <a:gd name="T47" fmla="*/ 176 h 821"/>
              <a:gd name="T48" fmla="*/ 711 w 848"/>
              <a:gd name="T49" fmla="*/ 463 h 821"/>
              <a:gd name="T50" fmla="*/ 424 w 848"/>
              <a:gd name="T51" fmla="*/ 749 h 821"/>
              <a:gd name="T52" fmla="*/ 424 w 848"/>
              <a:gd name="T53" fmla="*/ 105 h 821"/>
              <a:gd name="T54" fmla="*/ 66 w 848"/>
              <a:gd name="T55" fmla="*/ 463 h 821"/>
              <a:gd name="T56" fmla="*/ 424 w 848"/>
              <a:gd name="T57" fmla="*/ 821 h 821"/>
              <a:gd name="T58" fmla="*/ 782 w 848"/>
              <a:gd name="T59" fmla="*/ 463 h 821"/>
              <a:gd name="T60" fmla="*/ 424 w 848"/>
              <a:gd name="T61" fmla="*/ 105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48" h="821">
                <a:moveTo>
                  <a:pt x="388" y="486"/>
                </a:moveTo>
                <a:lnTo>
                  <a:pt x="291" y="583"/>
                </a:lnTo>
                <a:lnTo>
                  <a:pt x="342" y="634"/>
                </a:lnTo>
                <a:lnTo>
                  <a:pt x="460" y="516"/>
                </a:lnTo>
                <a:lnTo>
                  <a:pt x="460" y="267"/>
                </a:lnTo>
                <a:lnTo>
                  <a:pt x="388" y="267"/>
                </a:lnTo>
                <a:lnTo>
                  <a:pt x="388" y="486"/>
                </a:lnTo>
                <a:close/>
                <a:moveTo>
                  <a:pt x="172" y="118"/>
                </a:moveTo>
                <a:cubicBezTo>
                  <a:pt x="199" y="98"/>
                  <a:pt x="228" y="82"/>
                  <a:pt x="259" y="69"/>
                </a:cubicBezTo>
                <a:lnTo>
                  <a:pt x="231" y="3"/>
                </a:lnTo>
                <a:cubicBezTo>
                  <a:pt x="195" y="18"/>
                  <a:pt x="161" y="37"/>
                  <a:pt x="130" y="60"/>
                </a:cubicBezTo>
                <a:cubicBezTo>
                  <a:pt x="76" y="98"/>
                  <a:pt x="33" y="144"/>
                  <a:pt x="0" y="195"/>
                </a:cubicBezTo>
                <a:lnTo>
                  <a:pt x="60" y="234"/>
                </a:lnTo>
                <a:cubicBezTo>
                  <a:pt x="89" y="190"/>
                  <a:pt x="126" y="151"/>
                  <a:pt x="172" y="118"/>
                </a:cubicBezTo>
                <a:close/>
                <a:moveTo>
                  <a:pt x="719" y="57"/>
                </a:moveTo>
                <a:cubicBezTo>
                  <a:pt x="687" y="34"/>
                  <a:pt x="653" y="15"/>
                  <a:pt x="617" y="0"/>
                </a:cubicBezTo>
                <a:lnTo>
                  <a:pt x="590" y="66"/>
                </a:lnTo>
                <a:cubicBezTo>
                  <a:pt x="620" y="79"/>
                  <a:pt x="650" y="95"/>
                  <a:pt x="677" y="115"/>
                </a:cubicBezTo>
                <a:cubicBezTo>
                  <a:pt x="721" y="147"/>
                  <a:pt x="758" y="187"/>
                  <a:pt x="788" y="234"/>
                </a:cubicBezTo>
                <a:lnTo>
                  <a:pt x="848" y="196"/>
                </a:lnTo>
                <a:cubicBezTo>
                  <a:pt x="814" y="141"/>
                  <a:pt x="770" y="95"/>
                  <a:pt x="719" y="57"/>
                </a:cubicBezTo>
                <a:close/>
                <a:moveTo>
                  <a:pt x="424" y="749"/>
                </a:moveTo>
                <a:cubicBezTo>
                  <a:pt x="266" y="749"/>
                  <a:pt x="138" y="621"/>
                  <a:pt x="138" y="463"/>
                </a:cubicBezTo>
                <a:cubicBezTo>
                  <a:pt x="138" y="305"/>
                  <a:pt x="266" y="176"/>
                  <a:pt x="424" y="176"/>
                </a:cubicBezTo>
                <a:cubicBezTo>
                  <a:pt x="582" y="176"/>
                  <a:pt x="711" y="305"/>
                  <a:pt x="711" y="463"/>
                </a:cubicBezTo>
                <a:cubicBezTo>
                  <a:pt x="711" y="621"/>
                  <a:pt x="582" y="749"/>
                  <a:pt x="424" y="749"/>
                </a:cubicBezTo>
                <a:close/>
                <a:moveTo>
                  <a:pt x="424" y="105"/>
                </a:moveTo>
                <a:cubicBezTo>
                  <a:pt x="227" y="105"/>
                  <a:pt x="66" y="265"/>
                  <a:pt x="66" y="463"/>
                </a:cubicBezTo>
                <a:cubicBezTo>
                  <a:pt x="66" y="660"/>
                  <a:pt x="227" y="821"/>
                  <a:pt x="424" y="821"/>
                </a:cubicBezTo>
                <a:cubicBezTo>
                  <a:pt x="622" y="821"/>
                  <a:pt x="782" y="660"/>
                  <a:pt x="782" y="463"/>
                </a:cubicBezTo>
                <a:cubicBezTo>
                  <a:pt x="782" y="265"/>
                  <a:pt x="622" y="105"/>
                  <a:pt x="424" y="1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4" name="Freeform 52"/>
          <p:cNvSpPr>
            <a:spLocks noEditPoints="1"/>
          </p:cNvSpPr>
          <p:nvPr/>
        </p:nvSpPr>
        <p:spPr bwMode="auto">
          <a:xfrm>
            <a:off x="6540438" y="1780680"/>
            <a:ext cx="576567" cy="594301"/>
          </a:xfrm>
          <a:custGeom>
            <a:avLst/>
            <a:gdLst>
              <a:gd name="T0" fmla="*/ 179 w 839"/>
              <a:gd name="T1" fmla="*/ 143 h 860"/>
              <a:gd name="T2" fmla="*/ 609 w 839"/>
              <a:gd name="T3" fmla="*/ 143 h 860"/>
              <a:gd name="T4" fmla="*/ 609 w 839"/>
              <a:gd name="T5" fmla="*/ 269 h 860"/>
              <a:gd name="T6" fmla="*/ 474 w 839"/>
              <a:gd name="T7" fmla="*/ 383 h 860"/>
              <a:gd name="T8" fmla="*/ 526 w 839"/>
              <a:gd name="T9" fmla="*/ 440 h 860"/>
              <a:gd name="T10" fmla="*/ 839 w 839"/>
              <a:gd name="T11" fmla="*/ 208 h 860"/>
              <a:gd name="T12" fmla="*/ 781 w 839"/>
              <a:gd name="T13" fmla="*/ 151 h 860"/>
              <a:gd name="T14" fmla="*/ 680 w 839"/>
              <a:gd name="T15" fmla="*/ 215 h 860"/>
              <a:gd name="T16" fmla="*/ 680 w 839"/>
              <a:gd name="T17" fmla="*/ 72 h 860"/>
              <a:gd name="T18" fmla="*/ 430 w 839"/>
              <a:gd name="T19" fmla="*/ 72 h 860"/>
              <a:gd name="T20" fmla="*/ 430 w 839"/>
              <a:gd name="T21" fmla="*/ 0 h 860"/>
              <a:gd name="T22" fmla="*/ 358 w 839"/>
              <a:gd name="T23" fmla="*/ 0 h 860"/>
              <a:gd name="T24" fmla="*/ 358 w 839"/>
              <a:gd name="T25" fmla="*/ 72 h 860"/>
              <a:gd name="T26" fmla="*/ 107 w 839"/>
              <a:gd name="T27" fmla="*/ 72 h 860"/>
              <a:gd name="T28" fmla="*/ 107 w 839"/>
              <a:gd name="T29" fmla="*/ 537 h 860"/>
              <a:gd name="T30" fmla="*/ 179 w 839"/>
              <a:gd name="T31" fmla="*/ 537 h 860"/>
              <a:gd name="T32" fmla="*/ 179 w 839"/>
              <a:gd name="T33" fmla="*/ 143 h 860"/>
              <a:gd name="T34" fmla="*/ 680 w 839"/>
              <a:gd name="T35" fmla="*/ 537 h 860"/>
              <a:gd name="T36" fmla="*/ 680 w 839"/>
              <a:gd name="T37" fmla="*/ 393 h 860"/>
              <a:gd name="T38" fmla="*/ 609 w 839"/>
              <a:gd name="T39" fmla="*/ 447 h 860"/>
              <a:gd name="T40" fmla="*/ 609 w 839"/>
              <a:gd name="T41" fmla="*/ 537 h 860"/>
              <a:gd name="T42" fmla="*/ 680 w 839"/>
              <a:gd name="T43" fmla="*/ 537 h 860"/>
              <a:gd name="T44" fmla="*/ 371 w 839"/>
              <a:gd name="T45" fmla="*/ 473 h 860"/>
              <a:gd name="T46" fmla="*/ 414 w 839"/>
              <a:gd name="T47" fmla="*/ 530 h 860"/>
              <a:gd name="T48" fmla="*/ 506 w 839"/>
              <a:gd name="T49" fmla="*/ 461 h 860"/>
              <a:gd name="T50" fmla="*/ 463 w 839"/>
              <a:gd name="T51" fmla="*/ 404 h 860"/>
              <a:gd name="T52" fmla="*/ 371 w 839"/>
              <a:gd name="T53" fmla="*/ 473 h 860"/>
              <a:gd name="T54" fmla="*/ 0 w 839"/>
              <a:gd name="T55" fmla="*/ 681 h 860"/>
              <a:gd name="T56" fmla="*/ 233 w 839"/>
              <a:gd name="T57" fmla="*/ 681 h 860"/>
              <a:gd name="T58" fmla="*/ 166 w 839"/>
              <a:gd name="T59" fmla="*/ 860 h 860"/>
              <a:gd name="T60" fmla="*/ 243 w 839"/>
              <a:gd name="T61" fmla="*/ 860 h 860"/>
              <a:gd name="T62" fmla="*/ 310 w 839"/>
              <a:gd name="T63" fmla="*/ 681 h 860"/>
              <a:gd name="T64" fmla="*/ 358 w 839"/>
              <a:gd name="T65" fmla="*/ 681 h 860"/>
              <a:gd name="T66" fmla="*/ 358 w 839"/>
              <a:gd name="T67" fmla="*/ 860 h 860"/>
              <a:gd name="T68" fmla="*/ 430 w 839"/>
              <a:gd name="T69" fmla="*/ 860 h 860"/>
              <a:gd name="T70" fmla="*/ 430 w 839"/>
              <a:gd name="T71" fmla="*/ 681 h 860"/>
              <a:gd name="T72" fmla="*/ 547 w 839"/>
              <a:gd name="T73" fmla="*/ 681 h 860"/>
              <a:gd name="T74" fmla="*/ 614 w 839"/>
              <a:gd name="T75" fmla="*/ 860 h 860"/>
              <a:gd name="T76" fmla="*/ 690 w 839"/>
              <a:gd name="T77" fmla="*/ 860 h 860"/>
              <a:gd name="T78" fmla="*/ 623 w 839"/>
              <a:gd name="T79" fmla="*/ 681 h 860"/>
              <a:gd name="T80" fmla="*/ 788 w 839"/>
              <a:gd name="T81" fmla="*/ 681 h 860"/>
              <a:gd name="T82" fmla="*/ 788 w 839"/>
              <a:gd name="T83" fmla="*/ 609 h 860"/>
              <a:gd name="T84" fmla="*/ 0 w 839"/>
              <a:gd name="T85" fmla="*/ 609 h 860"/>
              <a:gd name="T86" fmla="*/ 0 w 839"/>
              <a:gd name="T87" fmla="*/ 681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39" h="860">
                <a:moveTo>
                  <a:pt x="179" y="143"/>
                </a:moveTo>
                <a:lnTo>
                  <a:pt x="609" y="143"/>
                </a:lnTo>
                <a:lnTo>
                  <a:pt x="609" y="269"/>
                </a:lnTo>
                <a:lnTo>
                  <a:pt x="474" y="383"/>
                </a:lnTo>
                <a:lnTo>
                  <a:pt x="526" y="440"/>
                </a:lnTo>
                <a:lnTo>
                  <a:pt x="839" y="208"/>
                </a:lnTo>
                <a:lnTo>
                  <a:pt x="781" y="151"/>
                </a:lnTo>
                <a:lnTo>
                  <a:pt x="680" y="215"/>
                </a:lnTo>
                <a:lnTo>
                  <a:pt x="680" y="72"/>
                </a:lnTo>
                <a:lnTo>
                  <a:pt x="430" y="72"/>
                </a:lnTo>
                <a:lnTo>
                  <a:pt x="430" y="0"/>
                </a:lnTo>
                <a:lnTo>
                  <a:pt x="358" y="0"/>
                </a:lnTo>
                <a:lnTo>
                  <a:pt x="358" y="72"/>
                </a:lnTo>
                <a:lnTo>
                  <a:pt x="107" y="72"/>
                </a:lnTo>
                <a:lnTo>
                  <a:pt x="107" y="537"/>
                </a:lnTo>
                <a:lnTo>
                  <a:pt x="179" y="537"/>
                </a:lnTo>
                <a:lnTo>
                  <a:pt x="179" y="143"/>
                </a:lnTo>
                <a:close/>
                <a:moveTo>
                  <a:pt x="680" y="537"/>
                </a:moveTo>
                <a:lnTo>
                  <a:pt x="680" y="393"/>
                </a:lnTo>
                <a:lnTo>
                  <a:pt x="609" y="447"/>
                </a:lnTo>
                <a:lnTo>
                  <a:pt x="609" y="537"/>
                </a:lnTo>
                <a:lnTo>
                  <a:pt x="680" y="537"/>
                </a:lnTo>
                <a:close/>
                <a:moveTo>
                  <a:pt x="371" y="473"/>
                </a:moveTo>
                <a:lnTo>
                  <a:pt x="414" y="530"/>
                </a:lnTo>
                <a:lnTo>
                  <a:pt x="506" y="461"/>
                </a:lnTo>
                <a:lnTo>
                  <a:pt x="463" y="404"/>
                </a:lnTo>
                <a:lnTo>
                  <a:pt x="371" y="473"/>
                </a:lnTo>
                <a:close/>
                <a:moveTo>
                  <a:pt x="0" y="681"/>
                </a:moveTo>
                <a:lnTo>
                  <a:pt x="233" y="681"/>
                </a:lnTo>
                <a:lnTo>
                  <a:pt x="166" y="860"/>
                </a:lnTo>
                <a:lnTo>
                  <a:pt x="243" y="860"/>
                </a:lnTo>
                <a:lnTo>
                  <a:pt x="310" y="681"/>
                </a:lnTo>
                <a:lnTo>
                  <a:pt x="358" y="681"/>
                </a:lnTo>
                <a:lnTo>
                  <a:pt x="358" y="860"/>
                </a:lnTo>
                <a:lnTo>
                  <a:pt x="430" y="860"/>
                </a:lnTo>
                <a:lnTo>
                  <a:pt x="430" y="681"/>
                </a:lnTo>
                <a:lnTo>
                  <a:pt x="547" y="681"/>
                </a:lnTo>
                <a:lnTo>
                  <a:pt x="614" y="860"/>
                </a:lnTo>
                <a:lnTo>
                  <a:pt x="690" y="860"/>
                </a:lnTo>
                <a:lnTo>
                  <a:pt x="623" y="681"/>
                </a:lnTo>
                <a:lnTo>
                  <a:pt x="788" y="681"/>
                </a:lnTo>
                <a:lnTo>
                  <a:pt x="788" y="609"/>
                </a:lnTo>
                <a:lnTo>
                  <a:pt x="0" y="609"/>
                </a:lnTo>
                <a:lnTo>
                  <a:pt x="0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6" name="Freeform 54"/>
          <p:cNvSpPr>
            <a:spLocks noEditPoints="1"/>
          </p:cNvSpPr>
          <p:nvPr/>
        </p:nvSpPr>
        <p:spPr bwMode="auto">
          <a:xfrm>
            <a:off x="2108074" y="3005710"/>
            <a:ext cx="588580" cy="591300"/>
          </a:xfrm>
          <a:custGeom>
            <a:avLst/>
            <a:gdLst>
              <a:gd name="T0" fmla="*/ 358 w 860"/>
              <a:gd name="T1" fmla="*/ 322 h 859"/>
              <a:gd name="T2" fmla="*/ 358 w 860"/>
              <a:gd name="T3" fmla="*/ 250 h 859"/>
              <a:gd name="T4" fmla="*/ 287 w 860"/>
              <a:gd name="T5" fmla="*/ 250 h 859"/>
              <a:gd name="T6" fmla="*/ 287 w 860"/>
              <a:gd name="T7" fmla="*/ 322 h 859"/>
              <a:gd name="T8" fmla="*/ 358 w 860"/>
              <a:gd name="T9" fmla="*/ 322 h 859"/>
              <a:gd name="T10" fmla="*/ 215 w 860"/>
              <a:gd name="T11" fmla="*/ 394 h 859"/>
              <a:gd name="T12" fmla="*/ 144 w 860"/>
              <a:gd name="T13" fmla="*/ 394 h 859"/>
              <a:gd name="T14" fmla="*/ 144 w 860"/>
              <a:gd name="T15" fmla="*/ 465 h 859"/>
              <a:gd name="T16" fmla="*/ 215 w 860"/>
              <a:gd name="T17" fmla="*/ 465 h 859"/>
              <a:gd name="T18" fmla="*/ 215 w 860"/>
              <a:gd name="T19" fmla="*/ 394 h 859"/>
              <a:gd name="T20" fmla="*/ 251 w 860"/>
              <a:gd name="T21" fmla="*/ 143 h 859"/>
              <a:gd name="T22" fmla="*/ 394 w 860"/>
              <a:gd name="T23" fmla="*/ 143 h 859"/>
              <a:gd name="T24" fmla="*/ 394 w 860"/>
              <a:gd name="T25" fmla="*/ 71 h 859"/>
              <a:gd name="T26" fmla="*/ 251 w 860"/>
              <a:gd name="T27" fmla="*/ 71 h 859"/>
              <a:gd name="T28" fmla="*/ 251 w 860"/>
              <a:gd name="T29" fmla="*/ 0 h 859"/>
              <a:gd name="T30" fmla="*/ 179 w 860"/>
              <a:gd name="T31" fmla="*/ 0 h 859"/>
              <a:gd name="T32" fmla="*/ 179 w 860"/>
              <a:gd name="T33" fmla="*/ 179 h 859"/>
              <a:gd name="T34" fmla="*/ 251 w 860"/>
              <a:gd name="T35" fmla="*/ 179 h 859"/>
              <a:gd name="T36" fmla="*/ 251 w 860"/>
              <a:gd name="T37" fmla="*/ 143 h 859"/>
              <a:gd name="T38" fmla="*/ 215 w 860"/>
              <a:gd name="T39" fmla="*/ 250 h 859"/>
              <a:gd name="T40" fmla="*/ 144 w 860"/>
              <a:gd name="T41" fmla="*/ 250 h 859"/>
              <a:gd name="T42" fmla="*/ 144 w 860"/>
              <a:gd name="T43" fmla="*/ 322 h 859"/>
              <a:gd name="T44" fmla="*/ 215 w 860"/>
              <a:gd name="T45" fmla="*/ 322 h 859"/>
              <a:gd name="T46" fmla="*/ 215 w 860"/>
              <a:gd name="T47" fmla="*/ 250 h 859"/>
              <a:gd name="T48" fmla="*/ 609 w 860"/>
              <a:gd name="T49" fmla="*/ 429 h 859"/>
              <a:gd name="T50" fmla="*/ 537 w 860"/>
              <a:gd name="T51" fmla="*/ 429 h 859"/>
              <a:gd name="T52" fmla="*/ 537 w 860"/>
              <a:gd name="T53" fmla="*/ 588 h 859"/>
              <a:gd name="T54" fmla="*/ 620 w 860"/>
              <a:gd name="T55" fmla="*/ 670 h 859"/>
              <a:gd name="T56" fmla="*/ 670 w 860"/>
              <a:gd name="T57" fmla="*/ 619 h 859"/>
              <a:gd name="T58" fmla="*/ 609 w 860"/>
              <a:gd name="T59" fmla="*/ 558 h 859"/>
              <a:gd name="T60" fmla="*/ 609 w 860"/>
              <a:gd name="T61" fmla="*/ 429 h 859"/>
              <a:gd name="T62" fmla="*/ 573 w 860"/>
              <a:gd name="T63" fmla="*/ 788 h 859"/>
              <a:gd name="T64" fmla="*/ 358 w 860"/>
              <a:gd name="T65" fmla="*/ 573 h 859"/>
              <a:gd name="T66" fmla="*/ 573 w 860"/>
              <a:gd name="T67" fmla="*/ 358 h 859"/>
              <a:gd name="T68" fmla="*/ 788 w 860"/>
              <a:gd name="T69" fmla="*/ 573 h 859"/>
              <a:gd name="T70" fmla="*/ 573 w 860"/>
              <a:gd name="T71" fmla="*/ 788 h 859"/>
              <a:gd name="T72" fmla="*/ 712 w 860"/>
              <a:gd name="T73" fmla="*/ 322 h 859"/>
              <a:gd name="T74" fmla="*/ 716 w 860"/>
              <a:gd name="T75" fmla="*/ 322 h 859"/>
              <a:gd name="T76" fmla="*/ 716 w 860"/>
              <a:gd name="T77" fmla="*/ 71 h 859"/>
              <a:gd name="T78" fmla="*/ 537 w 860"/>
              <a:gd name="T79" fmla="*/ 71 h 859"/>
              <a:gd name="T80" fmla="*/ 537 w 860"/>
              <a:gd name="T81" fmla="*/ 0 h 859"/>
              <a:gd name="T82" fmla="*/ 466 w 860"/>
              <a:gd name="T83" fmla="*/ 0 h 859"/>
              <a:gd name="T84" fmla="*/ 466 w 860"/>
              <a:gd name="T85" fmla="*/ 179 h 859"/>
              <a:gd name="T86" fmla="*/ 537 w 860"/>
              <a:gd name="T87" fmla="*/ 179 h 859"/>
              <a:gd name="T88" fmla="*/ 537 w 860"/>
              <a:gd name="T89" fmla="*/ 143 h 859"/>
              <a:gd name="T90" fmla="*/ 645 w 860"/>
              <a:gd name="T91" fmla="*/ 143 h 859"/>
              <a:gd name="T92" fmla="*/ 645 w 860"/>
              <a:gd name="T93" fmla="*/ 296 h 859"/>
              <a:gd name="T94" fmla="*/ 573 w 860"/>
              <a:gd name="T95" fmla="*/ 286 h 859"/>
              <a:gd name="T96" fmla="*/ 289 w 860"/>
              <a:gd name="T97" fmla="*/ 537 h 859"/>
              <a:gd name="T98" fmla="*/ 72 w 860"/>
              <a:gd name="T99" fmla="*/ 537 h 859"/>
              <a:gd name="T100" fmla="*/ 72 w 860"/>
              <a:gd name="T101" fmla="*/ 143 h 859"/>
              <a:gd name="T102" fmla="*/ 108 w 860"/>
              <a:gd name="T103" fmla="*/ 143 h 859"/>
              <a:gd name="T104" fmla="*/ 108 w 860"/>
              <a:gd name="T105" fmla="*/ 71 h 859"/>
              <a:gd name="T106" fmla="*/ 0 w 860"/>
              <a:gd name="T107" fmla="*/ 71 h 859"/>
              <a:gd name="T108" fmla="*/ 0 w 860"/>
              <a:gd name="T109" fmla="*/ 609 h 859"/>
              <a:gd name="T110" fmla="*/ 289 w 860"/>
              <a:gd name="T111" fmla="*/ 609 h 859"/>
              <a:gd name="T112" fmla="*/ 573 w 860"/>
              <a:gd name="T113" fmla="*/ 859 h 859"/>
              <a:gd name="T114" fmla="*/ 860 w 860"/>
              <a:gd name="T115" fmla="*/ 573 h 859"/>
              <a:gd name="T116" fmla="*/ 712 w 860"/>
              <a:gd name="T117" fmla="*/ 322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60" h="859">
                <a:moveTo>
                  <a:pt x="358" y="322"/>
                </a:moveTo>
                <a:lnTo>
                  <a:pt x="358" y="250"/>
                </a:lnTo>
                <a:lnTo>
                  <a:pt x="287" y="250"/>
                </a:lnTo>
                <a:lnTo>
                  <a:pt x="287" y="322"/>
                </a:lnTo>
                <a:lnTo>
                  <a:pt x="358" y="322"/>
                </a:lnTo>
                <a:close/>
                <a:moveTo>
                  <a:pt x="215" y="394"/>
                </a:moveTo>
                <a:lnTo>
                  <a:pt x="144" y="394"/>
                </a:lnTo>
                <a:lnTo>
                  <a:pt x="144" y="465"/>
                </a:lnTo>
                <a:lnTo>
                  <a:pt x="215" y="465"/>
                </a:lnTo>
                <a:lnTo>
                  <a:pt x="215" y="394"/>
                </a:lnTo>
                <a:close/>
                <a:moveTo>
                  <a:pt x="251" y="143"/>
                </a:moveTo>
                <a:lnTo>
                  <a:pt x="394" y="143"/>
                </a:lnTo>
                <a:lnTo>
                  <a:pt x="394" y="71"/>
                </a:lnTo>
                <a:lnTo>
                  <a:pt x="251" y="71"/>
                </a:lnTo>
                <a:lnTo>
                  <a:pt x="251" y="0"/>
                </a:lnTo>
                <a:lnTo>
                  <a:pt x="179" y="0"/>
                </a:lnTo>
                <a:lnTo>
                  <a:pt x="179" y="179"/>
                </a:lnTo>
                <a:lnTo>
                  <a:pt x="251" y="179"/>
                </a:lnTo>
                <a:lnTo>
                  <a:pt x="251" y="143"/>
                </a:lnTo>
                <a:close/>
                <a:moveTo>
                  <a:pt x="215" y="250"/>
                </a:moveTo>
                <a:lnTo>
                  <a:pt x="144" y="250"/>
                </a:lnTo>
                <a:lnTo>
                  <a:pt x="144" y="322"/>
                </a:lnTo>
                <a:lnTo>
                  <a:pt x="215" y="322"/>
                </a:lnTo>
                <a:lnTo>
                  <a:pt x="215" y="250"/>
                </a:lnTo>
                <a:close/>
                <a:moveTo>
                  <a:pt x="609" y="429"/>
                </a:moveTo>
                <a:lnTo>
                  <a:pt x="537" y="429"/>
                </a:lnTo>
                <a:lnTo>
                  <a:pt x="537" y="588"/>
                </a:lnTo>
                <a:lnTo>
                  <a:pt x="620" y="670"/>
                </a:lnTo>
                <a:lnTo>
                  <a:pt x="670" y="619"/>
                </a:lnTo>
                <a:lnTo>
                  <a:pt x="609" y="558"/>
                </a:lnTo>
                <a:lnTo>
                  <a:pt x="609" y="429"/>
                </a:lnTo>
                <a:close/>
                <a:moveTo>
                  <a:pt x="573" y="788"/>
                </a:moveTo>
                <a:cubicBezTo>
                  <a:pt x="455" y="788"/>
                  <a:pt x="358" y="691"/>
                  <a:pt x="358" y="573"/>
                </a:cubicBezTo>
                <a:cubicBezTo>
                  <a:pt x="358" y="454"/>
                  <a:pt x="455" y="358"/>
                  <a:pt x="573" y="358"/>
                </a:cubicBezTo>
                <a:cubicBezTo>
                  <a:pt x="692" y="358"/>
                  <a:pt x="788" y="454"/>
                  <a:pt x="788" y="573"/>
                </a:cubicBezTo>
                <a:cubicBezTo>
                  <a:pt x="788" y="691"/>
                  <a:pt x="692" y="788"/>
                  <a:pt x="573" y="788"/>
                </a:cubicBezTo>
                <a:close/>
                <a:moveTo>
                  <a:pt x="712" y="322"/>
                </a:moveTo>
                <a:lnTo>
                  <a:pt x="716" y="322"/>
                </a:lnTo>
                <a:lnTo>
                  <a:pt x="716" y="71"/>
                </a:lnTo>
                <a:lnTo>
                  <a:pt x="537" y="71"/>
                </a:lnTo>
                <a:lnTo>
                  <a:pt x="537" y="0"/>
                </a:lnTo>
                <a:lnTo>
                  <a:pt x="466" y="0"/>
                </a:lnTo>
                <a:lnTo>
                  <a:pt x="466" y="179"/>
                </a:lnTo>
                <a:lnTo>
                  <a:pt x="537" y="179"/>
                </a:lnTo>
                <a:lnTo>
                  <a:pt x="537" y="143"/>
                </a:lnTo>
                <a:lnTo>
                  <a:pt x="645" y="143"/>
                </a:lnTo>
                <a:lnTo>
                  <a:pt x="645" y="296"/>
                </a:lnTo>
                <a:cubicBezTo>
                  <a:pt x="609" y="290"/>
                  <a:pt x="598" y="286"/>
                  <a:pt x="573" y="286"/>
                </a:cubicBezTo>
                <a:cubicBezTo>
                  <a:pt x="427" y="286"/>
                  <a:pt x="307" y="394"/>
                  <a:pt x="289" y="537"/>
                </a:cubicBezTo>
                <a:lnTo>
                  <a:pt x="72" y="537"/>
                </a:lnTo>
                <a:lnTo>
                  <a:pt x="72" y="143"/>
                </a:lnTo>
                <a:lnTo>
                  <a:pt x="108" y="143"/>
                </a:lnTo>
                <a:lnTo>
                  <a:pt x="108" y="71"/>
                </a:lnTo>
                <a:lnTo>
                  <a:pt x="0" y="71"/>
                </a:lnTo>
                <a:lnTo>
                  <a:pt x="0" y="609"/>
                </a:lnTo>
                <a:lnTo>
                  <a:pt x="289" y="609"/>
                </a:lnTo>
                <a:cubicBezTo>
                  <a:pt x="307" y="752"/>
                  <a:pt x="427" y="859"/>
                  <a:pt x="573" y="859"/>
                </a:cubicBezTo>
                <a:cubicBezTo>
                  <a:pt x="731" y="859"/>
                  <a:pt x="860" y="731"/>
                  <a:pt x="860" y="573"/>
                </a:cubicBezTo>
                <a:cubicBezTo>
                  <a:pt x="860" y="465"/>
                  <a:pt x="800" y="358"/>
                  <a:pt x="712" y="3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grpSp>
        <p:nvGrpSpPr>
          <p:cNvPr id="95" name="Группа 94"/>
          <p:cNvGrpSpPr/>
          <p:nvPr/>
        </p:nvGrpSpPr>
        <p:grpSpPr>
          <a:xfrm>
            <a:off x="8041917" y="469017"/>
            <a:ext cx="2017985" cy="702356"/>
            <a:chOff x="6031437" y="443121"/>
            <a:chExt cx="1513489" cy="526767"/>
          </a:xfrm>
        </p:grpSpPr>
        <p:sp>
          <p:nvSpPr>
            <p:cNvPr id="78" name="Freeform 56"/>
            <p:cNvSpPr>
              <a:spLocks/>
            </p:cNvSpPr>
            <p:nvPr/>
          </p:nvSpPr>
          <p:spPr bwMode="auto">
            <a:xfrm>
              <a:off x="6038192" y="692998"/>
              <a:ext cx="576569" cy="31516"/>
            </a:xfrm>
            <a:custGeom>
              <a:avLst/>
              <a:gdLst>
                <a:gd name="T0" fmla="*/ 1111 w 1116"/>
                <a:gd name="T1" fmla="*/ 0 h 60"/>
                <a:gd name="T2" fmla="*/ 0 w 1116"/>
                <a:gd name="T3" fmla="*/ 0 h 60"/>
                <a:gd name="T4" fmla="*/ 0 w 1116"/>
                <a:gd name="T5" fmla="*/ 60 h 60"/>
                <a:gd name="T6" fmla="*/ 1116 w 1116"/>
                <a:gd name="T7" fmla="*/ 60 h 60"/>
                <a:gd name="T8" fmla="*/ 1111 w 1116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60">
                  <a:moveTo>
                    <a:pt x="1111" y="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1116" y="6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79" name="Freeform 57"/>
            <p:cNvSpPr>
              <a:spLocks/>
            </p:cNvSpPr>
            <p:nvPr/>
          </p:nvSpPr>
          <p:spPr bwMode="auto">
            <a:xfrm>
              <a:off x="6963853" y="692998"/>
              <a:ext cx="574315" cy="31516"/>
            </a:xfrm>
            <a:custGeom>
              <a:avLst/>
              <a:gdLst>
                <a:gd name="T0" fmla="*/ 1116 w 1116"/>
                <a:gd name="T1" fmla="*/ 0 h 60"/>
                <a:gd name="T2" fmla="*/ 5 w 1116"/>
                <a:gd name="T3" fmla="*/ 0 h 60"/>
                <a:gd name="T4" fmla="*/ 0 w 1116"/>
                <a:gd name="T5" fmla="*/ 60 h 60"/>
                <a:gd name="T6" fmla="*/ 1116 w 1116"/>
                <a:gd name="T7" fmla="*/ 60 h 60"/>
                <a:gd name="T8" fmla="*/ 1116 w 1116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60">
                  <a:moveTo>
                    <a:pt x="1116" y="0"/>
                  </a:moveTo>
                  <a:lnTo>
                    <a:pt x="5" y="0"/>
                  </a:lnTo>
                  <a:lnTo>
                    <a:pt x="0" y="60"/>
                  </a:lnTo>
                  <a:lnTo>
                    <a:pt x="1116" y="60"/>
                  </a:lnTo>
                  <a:lnTo>
                    <a:pt x="11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0" name="Freeform 58"/>
            <p:cNvSpPr>
              <a:spLocks/>
            </p:cNvSpPr>
            <p:nvPr/>
          </p:nvSpPr>
          <p:spPr bwMode="auto">
            <a:xfrm>
              <a:off x="6031437" y="812309"/>
              <a:ext cx="132880" cy="123812"/>
            </a:xfrm>
            <a:custGeom>
              <a:avLst/>
              <a:gdLst>
                <a:gd name="T0" fmla="*/ 0 w 258"/>
                <a:gd name="T1" fmla="*/ 10 h 239"/>
                <a:gd name="T2" fmla="*/ 33 w 258"/>
                <a:gd name="T3" fmla="*/ 19 h 239"/>
                <a:gd name="T4" fmla="*/ 33 w 258"/>
                <a:gd name="T5" fmla="*/ 216 h 239"/>
                <a:gd name="T6" fmla="*/ 0 w 258"/>
                <a:gd name="T7" fmla="*/ 225 h 239"/>
                <a:gd name="T8" fmla="*/ 0 w 258"/>
                <a:gd name="T9" fmla="*/ 239 h 239"/>
                <a:gd name="T10" fmla="*/ 112 w 258"/>
                <a:gd name="T11" fmla="*/ 239 h 239"/>
                <a:gd name="T12" fmla="*/ 112 w 258"/>
                <a:gd name="T13" fmla="*/ 225 h 239"/>
                <a:gd name="T14" fmla="*/ 80 w 258"/>
                <a:gd name="T15" fmla="*/ 216 h 239"/>
                <a:gd name="T16" fmla="*/ 80 w 258"/>
                <a:gd name="T17" fmla="*/ 24 h 239"/>
                <a:gd name="T18" fmla="*/ 173 w 258"/>
                <a:gd name="T19" fmla="*/ 24 h 239"/>
                <a:gd name="T20" fmla="*/ 173 w 258"/>
                <a:gd name="T21" fmla="*/ 216 h 239"/>
                <a:gd name="T22" fmla="*/ 145 w 258"/>
                <a:gd name="T23" fmla="*/ 225 h 239"/>
                <a:gd name="T24" fmla="*/ 145 w 258"/>
                <a:gd name="T25" fmla="*/ 239 h 239"/>
                <a:gd name="T26" fmla="*/ 258 w 258"/>
                <a:gd name="T27" fmla="*/ 239 h 239"/>
                <a:gd name="T28" fmla="*/ 258 w 258"/>
                <a:gd name="T29" fmla="*/ 225 h 239"/>
                <a:gd name="T30" fmla="*/ 225 w 258"/>
                <a:gd name="T31" fmla="*/ 216 h 239"/>
                <a:gd name="T32" fmla="*/ 225 w 258"/>
                <a:gd name="T33" fmla="*/ 19 h 239"/>
                <a:gd name="T34" fmla="*/ 258 w 258"/>
                <a:gd name="T35" fmla="*/ 10 h 239"/>
                <a:gd name="T36" fmla="*/ 258 w 258"/>
                <a:gd name="T37" fmla="*/ 0 h 239"/>
                <a:gd name="T38" fmla="*/ 0 w 258"/>
                <a:gd name="T39" fmla="*/ 0 h 239"/>
                <a:gd name="T40" fmla="*/ 0 w 258"/>
                <a:gd name="T41" fmla="*/ 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8" h="239">
                  <a:moveTo>
                    <a:pt x="0" y="10"/>
                  </a:moveTo>
                  <a:lnTo>
                    <a:pt x="33" y="19"/>
                  </a:lnTo>
                  <a:lnTo>
                    <a:pt x="33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12" y="239"/>
                  </a:lnTo>
                  <a:lnTo>
                    <a:pt x="112" y="225"/>
                  </a:lnTo>
                  <a:lnTo>
                    <a:pt x="80" y="216"/>
                  </a:lnTo>
                  <a:lnTo>
                    <a:pt x="80" y="24"/>
                  </a:lnTo>
                  <a:lnTo>
                    <a:pt x="173" y="24"/>
                  </a:lnTo>
                  <a:lnTo>
                    <a:pt x="173" y="216"/>
                  </a:lnTo>
                  <a:lnTo>
                    <a:pt x="145" y="225"/>
                  </a:lnTo>
                  <a:lnTo>
                    <a:pt x="145" y="239"/>
                  </a:lnTo>
                  <a:lnTo>
                    <a:pt x="258" y="239"/>
                  </a:lnTo>
                  <a:lnTo>
                    <a:pt x="258" y="225"/>
                  </a:lnTo>
                  <a:lnTo>
                    <a:pt x="225" y="216"/>
                  </a:lnTo>
                  <a:lnTo>
                    <a:pt x="225" y="19"/>
                  </a:lnTo>
                  <a:lnTo>
                    <a:pt x="258" y="10"/>
                  </a:lnTo>
                  <a:lnTo>
                    <a:pt x="258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1" name="Freeform 59"/>
            <p:cNvSpPr>
              <a:spLocks noEditPoints="1"/>
            </p:cNvSpPr>
            <p:nvPr/>
          </p:nvSpPr>
          <p:spPr bwMode="auto">
            <a:xfrm>
              <a:off x="6189091" y="812309"/>
              <a:ext cx="90089" cy="123812"/>
            </a:xfrm>
            <a:custGeom>
              <a:avLst/>
              <a:gdLst>
                <a:gd name="T0" fmla="*/ 108 w 173"/>
                <a:gd name="T1" fmla="*/ 0 h 239"/>
                <a:gd name="T2" fmla="*/ 98 w 173"/>
                <a:gd name="T3" fmla="*/ 0 h 239"/>
                <a:gd name="T4" fmla="*/ 0 w 173"/>
                <a:gd name="T5" fmla="*/ 0 h 239"/>
                <a:gd name="T6" fmla="*/ 0 w 173"/>
                <a:gd name="T7" fmla="*/ 10 h 239"/>
                <a:gd name="T8" fmla="*/ 28 w 173"/>
                <a:gd name="T9" fmla="*/ 19 h 239"/>
                <a:gd name="T10" fmla="*/ 28 w 173"/>
                <a:gd name="T11" fmla="*/ 216 h 239"/>
                <a:gd name="T12" fmla="*/ 0 w 173"/>
                <a:gd name="T13" fmla="*/ 225 h 239"/>
                <a:gd name="T14" fmla="*/ 0 w 173"/>
                <a:gd name="T15" fmla="*/ 239 h 239"/>
                <a:gd name="T16" fmla="*/ 98 w 173"/>
                <a:gd name="T17" fmla="*/ 239 h 239"/>
                <a:gd name="T18" fmla="*/ 112 w 173"/>
                <a:gd name="T19" fmla="*/ 239 h 239"/>
                <a:gd name="T20" fmla="*/ 112 w 173"/>
                <a:gd name="T21" fmla="*/ 225 h 239"/>
                <a:gd name="T22" fmla="*/ 98 w 173"/>
                <a:gd name="T23" fmla="*/ 221 h 239"/>
                <a:gd name="T24" fmla="*/ 70 w 173"/>
                <a:gd name="T25" fmla="*/ 216 h 239"/>
                <a:gd name="T26" fmla="*/ 70 w 173"/>
                <a:gd name="T27" fmla="*/ 136 h 239"/>
                <a:gd name="T28" fmla="*/ 89 w 173"/>
                <a:gd name="T29" fmla="*/ 136 h 239"/>
                <a:gd name="T30" fmla="*/ 98 w 173"/>
                <a:gd name="T31" fmla="*/ 136 h 239"/>
                <a:gd name="T32" fmla="*/ 131 w 173"/>
                <a:gd name="T33" fmla="*/ 132 h 239"/>
                <a:gd name="T34" fmla="*/ 154 w 173"/>
                <a:gd name="T35" fmla="*/ 117 h 239"/>
                <a:gd name="T36" fmla="*/ 169 w 173"/>
                <a:gd name="T37" fmla="*/ 94 h 239"/>
                <a:gd name="T38" fmla="*/ 173 w 173"/>
                <a:gd name="T39" fmla="*/ 61 h 239"/>
                <a:gd name="T40" fmla="*/ 164 w 173"/>
                <a:gd name="T41" fmla="*/ 33 h 239"/>
                <a:gd name="T42" fmla="*/ 154 w 173"/>
                <a:gd name="T43" fmla="*/ 14 h 239"/>
                <a:gd name="T44" fmla="*/ 131 w 173"/>
                <a:gd name="T45" fmla="*/ 0 h 239"/>
                <a:gd name="T46" fmla="*/ 108 w 173"/>
                <a:gd name="T47" fmla="*/ 0 h 239"/>
                <a:gd name="T48" fmla="*/ 98 w 173"/>
                <a:gd name="T49" fmla="*/ 122 h 239"/>
                <a:gd name="T50" fmla="*/ 98 w 173"/>
                <a:gd name="T51" fmla="*/ 122 h 239"/>
                <a:gd name="T52" fmla="*/ 84 w 173"/>
                <a:gd name="T53" fmla="*/ 122 h 239"/>
                <a:gd name="T54" fmla="*/ 70 w 173"/>
                <a:gd name="T55" fmla="*/ 122 h 239"/>
                <a:gd name="T56" fmla="*/ 70 w 173"/>
                <a:gd name="T57" fmla="*/ 14 h 239"/>
                <a:gd name="T58" fmla="*/ 84 w 173"/>
                <a:gd name="T59" fmla="*/ 14 h 239"/>
                <a:gd name="T60" fmla="*/ 89 w 173"/>
                <a:gd name="T61" fmla="*/ 14 h 239"/>
                <a:gd name="T62" fmla="*/ 98 w 173"/>
                <a:gd name="T63" fmla="*/ 19 h 239"/>
                <a:gd name="T64" fmla="*/ 108 w 173"/>
                <a:gd name="T65" fmla="*/ 24 h 239"/>
                <a:gd name="T66" fmla="*/ 117 w 173"/>
                <a:gd name="T67" fmla="*/ 33 h 239"/>
                <a:gd name="T68" fmla="*/ 122 w 173"/>
                <a:gd name="T69" fmla="*/ 47 h 239"/>
                <a:gd name="T70" fmla="*/ 126 w 173"/>
                <a:gd name="T71" fmla="*/ 71 h 239"/>
                <a:gd name="T72" fmla="*/ 122 w 173"/>
                <a:gd name="T73" fmla="*/ 103 h 239"/>
                <a:gd name="T74" fmla="*/ 112 w 173"/>
                <a:gd name="T75" fmla="*/ 113 h 239"/>
                <a:gd name="T76" fmla="*/ 98 w 173"/>
                <a:gd name="T77" fmla="*/ 12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3" h="239">
                  <a:moveTo>
                    <a:pt x="108" y="0"/>
                  </a:moveTo>
                  <a:lnTo>
                    <a:pt x="98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98" y="239"/>
                  </a:lnTo>
                  <a:lnTo>
                    <a:pt x="112" y="239"/>
                  </a:lnTo>
                  <a:lnTo>
                    <a:pt x="112" y="225"/>
                  </a:lnTo>
                  <a:lnTo>
                    <a:pt x="98" y="221"/>
                  </a:lnTo>
                  <a:lnTo>
                    <a:pt x="70" y="216"/>
                  </a:lnTo>
                  <a:lnTo>
                    <a:pt x="70" y="136"/>
                  </a:lnTo>
                  <a:lnTo>
                    <a:pt x="89" y="136"/>
                  </a:lnTo>
                  <a:lnTo>
                    <a:pt x="98" y="136"/>
                  </a:lnTo>
                  <a:lnTo>
                    <a:pt x="131" y="132"/>
                  </a:lnTo>
                  <a:lnTo>
                    <a:pt x="154" y="117"/>
                  </a:lnTo>
                  <a:lnTo>
                    <a:pt x="169" y="94"/>
                  </a:lnTo>
                  <a:lnTo>
                    <a:pt x="173" y="61"/>
                  </a:lnTo>
                  <a:lnTo>
                    <a:pt x="164" y="33"/>
                  </a:lnTo>
                  <a:lnTo>
                    <a:pt x="154" y="14"/>
                  </a:lnTo>
                  <a:lnTo>
                    <a:pt x="131" y="0"/>
                  </a:lnTo>
                  <a:lnTo>
                    <a:pt x="108" y="0"/>
                  </a:lnTo>
                  <a:close/>
                  <a:moveTo>
                    <a:pt x="98" y="122"/>
                  </a:moveTo>
                  <a:lnTo>
                    <a:pt x="98" y="122"/>
                  </a:lnTo>
                  <a:lnTo>
                    <a:pt x="84" y="122"/>
                  </a:lnTo>
                  <a:lnTo>
                    <a:pt x="70" y="122"/>
                  </a:lnTo>
                  <a:lnTo>
                    <a:pt x="70" y="14"/>
                  </a:lnTo>
                  <a:lnTo>
                    <a:pt x="84" y="14"/>
                  </a:lnTo>
                  <a:lnTo>
                    <a:pt x="89" y="14"/>
                  </a:lnTo>
                  <a:lnTo>
                    <a:pt x="98" y="19"/>
                  </a:lnTo>
                  <a:lnTo>
                    <a:pt x="108" y="24"/>
                  </a:lnTo>
                  <a:lnTo>
                    <a:pt x="117" y="33"/>
                  </a:lnTo>
                  <a:lnTo>
                    <a:pt x="122" y="47"/>
                  </a:lnTo>
                  <a:lnTo>
                    <a:pt x="126" y="71"/>
                  </a:lnTo>
                  <a:lnTo>
                    <a:pt x="122" y="103"/>
                  </a:lnTo>
                  <a:lnTo>
                    <a:pt x="112" y="113"/>
                  </a:lnTo>
                  <a:lnTo>
                    <a:pt x="98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2" name="Freeform 60"/>
            <p:cNvSpPr>
              <a:spLocks noEditPoints="1"/>
            </p:cNvSpPr>
            <p:nvPr/>
          </p:nvSpPr>
          <p:spPr bwMode="auto">
            <a:xfrm>
              <a:off x="6301702" y="810057"/>
              <a:ext cx="121619" cy="126063"/>
            </a:xfrm>
            <a:custGeom>
              <a:avLst/>
              <a:gdLst>
                <a:gd name="T0" fmla="*/ 117 w 235"/>
                <a:gd name="T1" fmla="*/ 0 h 243"/>
                <a:gd name="T2" fmla="*/ 113 w 235"/>
                <a:gd name="T3" fmla="*/ 0 h 243"/>
                <a:gd name="T4" fmla="*/ 66 w 235"/>
                <a:gd name="T5" fmla="*/ 4 h 243"/>
                <a:gd name="T6" fmla="*/ 28 w 235"/>
                <a:gd name="T7" fmla="*/ 28 h 243"/>
                <a:gd name="T8" fmla="*/ 5 w 235"/>
                <a:gd name="T9" fmla="*/ 65 h 243"/>
                <a:gd name="T10" fmla="*/ 0 w 235"/>
                <a:gd name="T11" fmla="*/ 117 h 243"/>
                <a:gd name="T12" fmla="*/ 5 w 235"/>
                <a:gd name="T13" fmla="*/ 173 h 243"/>
                <a:gd name="T14" fmla="*/ 28 w 235"/>
                <a:gd name="T15" fmla="*/ 211 h 243"/>
                <a:gd name="T16" fmla="*/ 66 w 235"/>
                <a:gd name="T17" fmla="*/ 234 h 243"/>
                <a:gd name="T18" fmla="*/ 113 w 235"/>
                <a:gd name="T19" fmla="*/ 243 h 243"/>
                <a:gd name="T20" fmla="*/ 117 w 235"/>
                <a:gd name="T21" fmla="*/ 243 h 243"/>
                <a:gd name="T22" fmla="*/ 164 w 235"/>
                <a:gd name="T23" fmla="*/ 234 h 243"/>
                <a:gd name="T24" fmla="*/ 202 w 235"/>
                <a:gd name="T25" fmla="*/ 211 h 243"/>
                <a:gd name="T26" fmla="*/ 225 w 235"/>
                <a:gd name="T27" fmla="*/ 173 h 243"/>
                <a:gd name="T28" fmla="*/ 235 w 235"/>
                <a:gd name="T29" fmla="*/ 117 h 243"/>
                <a:gd name="T30" fmla="*/ 225 w 235"/>
                <a:gd name="T31" fmla="*/ 65 h 243"/>
                <a:gd name="T32" fmla="*/ 202 w 235"/>
                <a:gd name="T33" fmla="*/ 28 h 243"/>
                <a:gd name="T34" fmla="*/ 164 w 235"/>
                <a:gd name="T35" fmla="*/ 4 h 243"/>
                <a:gd name="T36" fmla="*/ 117 w 235"/>
                <a:gd name="T37" fmla="*/ 0 h 243"/>
                <a:gd name="T38" fmla="*/ 117 w 235"/>
                <a:gd name="T39" fmla="*/ 229 h 243"/>
                <a:gd name="T40" fmla="*/ 117 w 235"/>
                <a:gd name="T41" fmla="*/ 229 h 243"/>
                <a:gd name="T42" fmla="*/ 113 w 235"/>
                <a:gd name="T43" fmla="*/ 229 h 243"/>
                <a:gd name="T44" fmla="*/ 89 w 235"/>
                <a:gd name="T45" fmla="*/ 220 h 243"/>
                <a:gd name="T46" fmla="*/ 70 w 235"/>
                <a:gd name="T47" fmla="*/ 201 h 243"/>
                <a:gd name="T48" fmla="*/ 56 w 235"/>
                <a:gd name="T49" fmla="*/ 164 h 243"/>
                <a:gd name="T50" fmla="*/ 52 w 235"/>
                <a:gd name="T51" fmla="*/ 140 h 243"/>
                <a:gd name="T52" fmla="*/ 52 w 235"/>
                <a:gd name="T53" fmla="*/ 112 h 243"/>
                <a:gd name="T54" fmla="*/ 56 w 235"/>
                <a:gd name="T55" fmla="*/ 65 h 243"/>
                <a:gd name="T56" fmla="*/ 70 w 235"/>
                <a:gd name="T57" fmla="*/ 37 h 243"/>
                <a:gd name="T58" fmla="*/ 89 w 235"/>
                <a:gd name="T59" fmla="*/ 18 h 243"/>
                <a:gd name="T60" fmla="*/ 113 w 235"/>
                <a:gd name="T61" fmla="*/ 9 h 243"/>
                <a:gd name="T62" fmla="*/ 141 w 235"/>
                <a:gd name="T63" fmla="*/ 18 h 243"/>
                <a:gd name="T64" fmla="*/ 160 w 235"/>
                <a:gd name="T65" fmla="*/ 42 h 243"/>
                <a:gd name="T66" fmla="*/ 174 w 235"/>
                <a:gd name="T67" fmla="*/ 75 h 243"/>
                <a:gd name="T68" fmla="*/ 178 w 235"/>
                <a:gd name="T69" fmla="*/ 126 h 243"/>
                <a:gd name="T70" fmla="*/ 174 w 235"/>
                <a:gd name="T71" fmla="*/ 164 h 243"/>
                <a:gd name="T72" fmla="*/ 164 w 235"/>
                <a:gd name="T73" fmla="*/ 197 h 243"/>
                <a:gd name="T74" fmla="*/ 145 w 235"/>
                <a:gd name="T75" fmla="*/ 220 h 243"/>
                <a:gd name="T76" fmla="*/ 131 w 235"/>
                <a:gd name="T77" fmla="*/ 225 h 243"/>
                <a:gd name="T78" fmla="*/ 117 w 235"/>
                <a:gd name="T79" fmla="*/ 22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5" h="243">
                  <a:moveTo>
                    <a:pt x="117" y="0"/>
                  </a:moveTo>
                  <a:lnTo>
                    <a:pt x="113" y="0"/>
                  </a:lnTo>
                  <a:lnTo>
                    <a:pt x="66" y="4"/>
                  </a:lnTo>
                  <a:lnTo>
                    <a:pt x="28" y="28"/>
                  </a:lnTo>
                  <a:lnTo>
                    <a:pt x="5" y="65"/>
                  </a:lnTo>
                  <a:lnTo>
                    <a:pt x="0" y="117"/>
                  </a:lnTo>
                  <a:lnTo>
                    <a:pt x="5" y="173"/>
                  </a:lnTo>
                  <a:lnTo>
                    <a:pt x="28" y="211"/>
                  </a:lnTo>
                  <a:lnTo>
                    <a:pt x="66" y="234"/>
                  </a:lnTo>
                  <a:lnTo>
                    <a:pt x="113" y="243"/>
                  </a:lnTo>
                  <a:lnTo>
                    <a:pt x="117" y="243"/>
                  </a:lnTo>
                  <a:lnTo>
                    <a:pt x="164" y="234"/>
                  </a:lnTo>
                  <a:lnTo>
                    <a:pt x="202" y="211"/>
                  </a:lnTo>
                  <a:lnTo>
                    <a:pt x="225" y="173"/>
                  </a:lnTo>
                  <a:lnTo>
                    <a:pt x="235" y="117"/>
                  </a:lnTo>
                  <a:lnTo>
                    <a:pt x="225" y="65"/>
                  </a:lnTo>
                  <a:lnTo>
                    <a:pt x="202" y="28"/>
                  </a:lnTo>
                  <a:lnTo>
                    <a:pt x="164" y="4"/>
                  </a:lnTo>
                  <a:lnTo>
                    <a:pt x="117" y="0"/>
                  </a:lnTo>
                  <a:close/>
                  <a:moveTo>
                    <a:pt x="117" y="229"/>
                  </a:moveTo>
                  <a:lnTo>
                    <a:pt x="117" y="229"/>
                  </a:lnTo>
                  <a:lnTo>
                    <a:pt x="113" y="229"/>
                  </a:lnTo>
                  <a:lnTo>
                    <a:pt x="89" y="220"/>
                  </a:lnTo>
                  <a:lnTo>
                    <a:pt x="70" y="201"/>
                  </a:lnTo>
                  <a:lnTo>
                    <a:pt x="56" y="164"/>
                  </a:lnTo>
                  <a:lnTo>
                    <a:pt x="52" y="140"/>
                  </a:lnTo>
                  <a:lnTo>
                    <a:pt x="52" y="112"/>
                  </a:lnTo>
                  <a:lnTo>
                    <a:pt x="56" y="65"/>
                  </a:lnTo>
                  <a:lnTo>
                    <a:pt x="70" y="37"/>
                  </a:lnTo>
                  <a:lnTo>
                    <a:pt x="89" y="18"/>
                  </a:lnTo>
                  <a:lnTo>
                    <a:pt x="113" y="9"/>
                  </a:lnTo>
                  <a:lnTo>
                    <a:pt x="141" y="18"/>
                  </a:lnTo>
                  <a:lnTo>
                    <a:pt x="160" y="42"/>
                  </a:lnTo>
                  <a:lnTo>
                    <a:pt x="174" y="75"/>
                  </a:lnTo>
                  <a:lnTo>
                    <a:pt x="178" y="126"/>
                  </a:lnTo>
                  <a:lnTo>
                    <a:pt x="174" y="164"/>
                  </a:lnTo>
                  <a:lnTo>
                    <a:pt x="164" y="197"/>
                  </a:lnTo>
                  <a:lnTo>
                    <a:pt x="145" y="220"/>
                  </a:lnTo>
                  <a:lnTo>
                    <a:pt x="131" y="225"/>
                  </a:lnTo>
                  <a:lnTo>
                    <a:pt x="117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3" name="Freeform 61"/>
            <p:cNvSpPr>
              <a:spLocks/>
            </p:cNvSpPr>
            <p:nvPr/>
          </p:nvSpPr>
          <p:spPr bwMode="auto">
            <a:xfrm>
              <a:off x="6452601" y="810057"/>
              <a:ext cx="110358" cy="126063"/>
            </a:xfrm>
            <a:custGeom>
              <a:avLst/>
              <a:gdLst>
                <a:gd name="T0" fmla="*/ 136 w 215"/>
                <a:gd name="T1" fmla="*/ 225 h 243"/>
                <a:gd name="T2" fmla="*/ 117 w 215"/>
                <a:gd name="T3" fmla="*/ 225 h 243"/>
                <a:gd name="T4" fmla="*/ 103 w 215"/>
                <a:gd name="T5" fmla="*/ 215 h 243"/>
                <a:gd name="T6" fmla="*/ 75 w 215"/>
                <a:gd name="T7" fmla="*/ 192 h 243"/>
                <a:gd name="T8" fmla="*/ 56 w 215"/>
                <a:gd name="T9" fmla="*/ 154 h 243"/>
                <a:gd name="T10" fmla="*/ 51 w 215"/>
                <a:gd name="T11" fmla="*/ 117 h 243"/>
                <a:gd name="T12" fmla="*/ 56 w 215"/>
                <a:gd name="T13" fmla="*/ 75 h 243"/>
                <a:gd name="T14" fmla="*/ 70 w 215"/>
                <a:gd name="T15" fmla="*/ 42 h 243"/>
                <a:gd name="T16" fmla="*/ 94 w 215"/>
                <a:gd name="T17" fmla="*/ 23 h 243"/>
                <a:gd name="T18" fmla="*/ 126 w 215"/>
                <a:gd name="T19" fmla="*/ 14 h 243"/>
                <a:gd name="T20" fmla="*/ 150 w 215"/>
                <a:gd name="T21" fmla="*/ 18 h 243"/>
                <a:gd name="T22" fmla="*/ 173 w 215"/>
                <a:gd name="T23" fmla="*/ 32 h 243"/>
                <a:gd name="T24" fmla="*/ 187 w 215"/>
                <a:gd name="T25" fmla="*/ 51 h 243"/>
                <a:gd name="T26" fmla="*/ 192 w 215"/>
                <a:gd name="T27" fmla="*/ 75 h 243"/>
                <a:gd name="T28" fmla="*/ 206 w 215"/>
                <a:gd name="T29" fmla="*/ 75 h 243"/>
                <a:gd name="T30" fmla="*/ 206 w 215"/>
                <a:gd name="T31" fmla="*/ 9 h 243"/>
                <a:gd name="T32" fmla="*/ 192 w 215"/>
                <a:gd name="T33" fmla="*/ 9 h 243"/>
                <a:gd name="T34" fmla="*/ 155 w 215"/>
                <a:gd name="T35" fmla="*/ 0 h 243"/>
                <a:gd name="T36" fmla="*/ 122 w 215"/>
                <a:gd name="T37" fmla="*/ 0 h 243"/>
                <a:gd name="T38" fmla="*/ 75 w 215"/>
                <a:gd name="T39" fmla="*/ 4 h 243"/>
                <a:gd name="T40" fmla="*/ 33 w 215"/>
                <a:gd name="T41" fmla="*/ 28 h 243"/>
                <a:gd name="T42" fmla="*/ 9 w 215"/>
                <a:gd name="T43" fmla="*/ 61 h 243"/>
                <a:gd name="T44" fmla="*/ 0 w 215"/>
                <a:gd name="T45" fmla="*/ 84 h 243"/>
                <a:gd name="T46" fmla="*/ 0 w 215"/>
                <a:gd name="T47" fmla="*/ 112 h 243"/>
                <a:gd name="T48" fmla="*/ 0 w 215"/>
                <a:gd name="T49" fmla="*/ 140 h 243"/>
                <a:gd name="T50" fmla="*/ 4 w 215"/>
                <a:gd name="T51" fmla="*/ 168 h 243"/>
                <a:gd name="T52" fmla="*/ 33 w 215"/>
                <a:gd name="T53" fmla="*/ 206 h 243"/>
                <a:gd name="T54" fmla="*/ 70 w 215"/>
                <a:gd name="T55" fmla="*/ 234 h 243"/>
                <a:gd name="T56" fmla="*/ 122 w 215"/>
                <a:gd name="T57" fmla="*/ 243 h 243"/>
                <a:gd name="T58" fmla="*/ 155 w 215"/>
                <a:gd name="T59" fmla="*/ 239 h 243"/>
                <a:gd name="T60" fmla="*/ 178 w 215"/>
                <a:gd name="T61" fmla="*/ 234 h 243"/>
                <a:gd name="T62" fmla="*/ 197 w 215"/>
                <a:gd name="T63" fmla="*/ 225 h 243"/>
                <a:gd name="T64" fmla="*/ 215 w 215"/>
                <a:gd name="T65" fmla="*/ 220 h 243"/>
                <a:gd name="T66" fmla="*/ 215 w 215"/>
                <a:gd name="T67" fmla="*/ 182 h 243"/>
                <a:gd name="T68" fmla="*/ 206 w 215"/>
                <a:gd name="T69" fmla="*/ 182 h 243"/>
                <a:gd name="T70" fmla="*/ 197 w 215"/>
                <a:gd name="T71" fmla="*/ 201 h 243"/>
                <a:gd name="T72" fmla="*/ 178 w 215"/>
                <a:gd name="T73" fmla="*/ 215 h 243"/>
                <a:gd name="T74" fmla="*/ 159 w 215"/>
                <a:gd name="T75" fmla="*/ 225 h 243"/>
                <a:gd name="T76" fmla="*/ 136 w 215"/>
                <a:gd name="T77" fmla="*/ 22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5" h="243">
                  <a:moveTo>
                    <a:pt x="136" y="225"/>
                  </a:moveTo>
                  <a:lnTo>
                    <a:pt x="117" y="225"/>
                  </a:lnTo>
                  <a:lnTo>
                    <a:pt x="103" y="215"/>
                  </a:lnTo>
                  <a:lnTo>
                    <a:pt x="75" y="192"/>
                  </a:lnTo>
                  <a:lnTo>
                    <a:pt x="56" y="154"/>
                  </a:lnTo>
                  <a:lnTo>
                    <a:pt x="51" y="117"/>
                  </a:lnTo>
                  <a:lnTo>
                    <a:pt x="56" y="75"/>
                  </a:lnTo>
                  <a:lnTo>
                    <a:pt x="70" y="42"/>
                  </a:lnTo>
                  <a:lnTo>
                    <a:pt x="94" y="23"/>
                  </a:lnTo>
                  <a:lnTo>
                    <a:pt x="126" y="14"/>
                  </a:lnTo>
                  <a:lnTo>
                    <a:pt x="150" y="18"/>
                  </a:lnTo>
                  <a:lnTo>
                    <a:pt x="173" y="32"/>
                  </a:lnTo>
                  <a:lnTo>
                    <a:pt x="187" y="51"/>
                  </a:lnTo>
                  <a:lnTo>
                    <a:pt x="192" y="75"/>
                  </a:lnTo>
                  <a:lnTo>
                    <a:pt x="206" y="75"/>
                  </a:lnTo>
                  <a:lnTo>
                    <a:pt x="206" y="9"/>
                  </a:lnTo>
                  <a:lnTo>
                    <a:pt x="192" y="9"/>
                  </a:lnTo>
                  <a:lnTo>
                    <a:pt x="155" y="0"/>
                  </a:lnTo>
                  <a:lnTo>
                    <a:pt x="122" y="0"/>
                  </a:lnTo>
                  <a:lnTo>
                    <a:pt x="75" y="4"/>
                  </a:lnTo>
                  <a:lnTo>
                    <a:pt x="33" y="28"/>
                  </a:lnTo>
                  <a:lnTo>
                    <a:pt x="9" y="61"/>
                  </a:lnTo>
                  <a:lnTo>
                    <a:pt x="0" y="84"/>
                  </a:lnTo>
                  <a:lnTo>
                    <a:pt x="0" y="112"/>
                  </a:lnTo>
                  <a:lnTo>
                    <a:pt x="0" y="140"/>
                  </a:lnTo>
                  <a:lnTo>
                    <a:pt x="4" y="168"/>
                  </a:lnTo>
                  <a:lnTo>
                    <a:pt x="33" y="206"/>
                  </a:lnTo>
                  <a:lnTo>
                    <a:pt x="70" y="234"/>
                  </a:lnTo>
                  <a:lnTo>
                    <a:pt x="122" y="243"/>
                  </a:lnTo>
                  <a:lnTo>
                    <a:pt x="155" y="239"/>
                  </a:lnTo>
                  <a:lnTo>
                    <a:pt x="178" y="234"/>
                  </a:lnTo>
                  <a:lnTo>
                    <a:pt x="197" y="225"/>
                  </a:lnTo>
                  <a:lnTo>
                    <a:pt x="215" y="220"/>
                  </a:lnTo>
                  <a:lnTo>
                    <a:pt x="215" y="182"/>
                  </a:lnTo>
                  <a:lnTo>
                    <a:pt x="206" y="182"/>
                  </a:lnTo>
                  <a:lnTo>
                    <a:pt x="197" y="201"/>
                  </a:lnTo>
                  <a:lnTo>
                    <a:pt x="178" y="215"/>
                  </a:lnTo>
                  <a:lnTo>
                    <a:pt x="159" y="225"/>
                  </a:lnTo>
                  <a:lnTo>
                    <a:pt x="136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4" name="Freeform 62"/>
            <p:cNvSpPr>
              <a:spLocks noEditPoints="1"/>
            </p:cNvSpPr>
            <p:nvPr/>
          </p:nvSpPr>
          <p:spPr bwMode="auto">
            <a:xfrm>
              <a:off x="6587734" y="812309"/>
              <a:ext cx="96846" cy="123812"/>
            </a:xfrm>
            <a:custGeom>
              <a:avLst/>
              <a:gdLst>
                <a:gd name="T0" fmla="*/ 127 w 188"/>
                <a:gd name="T1" fmla="*/ 113 h 239"/>
                <a:gd name="T2" fmla="*/ 127 w 188"/>
                <a:gd name="T3" fmla="*/ 108 h 239"/>
                <a:gd name="T4" fmla="*/ 146 w 188"/>
                <a:gd name="T5" fmla="*/ 103 h 239"/>
                <a:gd name="T6" fmla="*/ 164 w 188"/>
                <a:gd name="T7" fmla="*/ 89 h 239"/>
                <a:gd name="T8" fmla="*/ 174 w 188"/>
                <a:gd name="T9" fmla="*/ 75 h 239"/>
                <a:gd name="T10" fmla="*/ 179 w 188"/>
                <a:gd name="T11" fmla="*/ 52 h 239"/>
                <a:gd name="T12" fmla="*/ 169 w 188"/>
                <a:gd name="T13" fmla="*/ 28 h 239"/>
                <a:gd name="T14" fmla="*/ 155 w 188"/>
                <a:gd name="T15" fmla="*/ 10 h 239"/>
                <a:gd name="T16" fmla="*/ 132 w 188"/>
                <a:gd name="T17" fmla="*/ 0 h 239"/>
                <a:gd name="T18" fmla="*/ 104 w 188"/>
                <a:gd name="T19" fmla="*/ 0 h 239"/>
                <a:gd name="T20" fmla="*/ 0 w 188"/>
                <a:gd name="T21" fmla="*/ 0 h 239"/>
                <a:gd name="T22" fmla="*/ 0 w 188"/>
                <a:gd name="T23" fmla="*/ 10 h 239"/>
                <a:gd name="T24" fmla="*/ 29 w 188"/>
                <a:gd name="T25" fmla="*/ 19 h 239"/>
                <a:gd name="T26" fmla="*/ 29 w 188"/>
                <a:gd name="T27" fmla="*/ 216 h 239"/>
                <a:gd name="T28" fmla="*/ 0 w 188"/>
                <a:gd name="T29" fmla="*/ 225 h 239"/>
                <a:gd name="T30" fmla="*/ 0 w 188"/>
                <a:gd name="T31" fmla="*/ 239 h 239"/>
                <a:gd name="T32" fmla="*/ 104 w 188"/>
                <a:gd name="T33" fmla="*/ 239 h 239"/>
                <a:gd name="T34" fmla="*/ 108 w 188"/>
                <a:gd name="T35" fmla="*/ 239 h 239"/>
                <a:gd name="T36" fmla="*/ 136 w 188"/>
                <a:gd name="T37" fmla="*/ 235 h 239"/>
                <a:gd name="T38" fmla="*/ 164 w 188"/>
                <a:gd name="T39" fmla="*/ 221 h 239"/>
                <a:gd name="T40" fmla="*/ 179 w 188"/>
                <a:gd name="T41" fmla="*/ 202 h 239"/>
                <a:gd name="T42" fmla="*/ 188 w 188"/>
                <a:gd name="T43" fmla="*/ 174 h 239"/>
                <a:gd name="T44" fmla="*/ 183 w 188"/>
                <a:gd name="T45" fmla="*/ 146 h 239"/>
                <a:gd name="T46" fmla="*/ 169 w 188"/>
                <a:gd name="T47" fmla="*/ 132 h 239"/>
                <a:gd name="T48" fmla="*/ 150 w 188"/>
                <a:gd name="T49" fmla="*/ 117 h 239"/>
                <a:gd name="T50" fmla="*/ 127 w 188"/>
                <a:gd name="T51" fmla="*/ 113 h 239"/>
                <a:gd name="T52" fmla="*/ 75 w 188"/>
                <a:gd name="T53" fmla="*/ 14 h 239"/>
                <a:gd name="T54" fmla="*/ 75 w 188"/>
                <a:gd name="T55" fmla="*/ 14 h 239"/>
                <a:gd name="T56" fmla="*/ 89 w 188"/>
                <a:gd name="T57" fmla="*/ 14 h 239"/>
                <a:gd name="T58" fmla="*/ 104 w 188"/>
                <a:gd name="T59" fmla="*/ 19 h 239"/>
                <a:gd name="T60" fmla="*/ 122 w 188"/>
                <a:gd name="T61" fmla="*/ 33 h 239"/>
                <a:gd name="T62" fmla="*/ 127 w 188"/>
                <a:gd name="T63" fmla="*/ 42 h 239"/>
                <a:gd name="T64" fmla="*/ 127 w 188"/>
                <a:gd name="T65" fmla="*/ 61 h 239"/>
                <a:gd name="T66" fmla="*/ 122 w 188"/>
                <a:gd name="T67" fmla="*/ 89 h 239"/>
                <a:gd name="T68" fmla="*/ 113 w 188"/>
                <a:gd name="T69" fmla="*/ 99 h 239"/>
                <a:gd name="T70" fmla="*/ 104 w 188"/>
                <a:gd name="T71" fmla="*/ 103 h 239"/>
                <a:gd name="T72" fmla="*/ 94 w 188"/>
                <a:gd name="T73" fmla="*/ 108 h 239"/>
                <a:gd name="T74" fmla="*/ 75 w 188"/>
                <a:gd name="T75" fmla="*/ 108 h 239"/>
                <a:gd name="T76" fmla="*/ 75 w 188"/>
                <a:gd name="T77" fmla="*/ 14 h 239"/>
                <a:gd name="T78" fmla="*/ 104 w 188"/>
                <a:gd name="T79" fmla="*/ 221 h 239"/>
                <a:gd name="T80" fmla="*/ 104 w 188"/>
                <a:gd name="T81" fmla="*/ 221 h 239"/>
                <a:gd name="T82" fmla="*/ 85 w 188"/>
                <a:gd name="T83" fmla="*/ 216 h 239"/>
                <a:gd name="T84" fmla="*/ 75 w 188"/>
                <a:gd name="T85" fmla="*/ 207 h 239"/>
                <a:gd name="T86" fmla="*/ 75 w 188"/>
                <a:gd name="T87" fmla="*/ 117 h 239"/>
                <a:gd name="T88" fmla="*/ 94 w 188"/>
                <a:gd name="T89" fmla="*/ 117 h 239"/>
                <a:gd name="T90" fmla="*/ 104 w 188"/>
                <a:gd name="T91" fmla="*/ 117 h 239"/>
                <a:gd name="T92" fmla="*/ 118 w 188"/>
                <a:gd name="T93" fmla="*/ 127 h 239"/>
                <a:gd name="T94" fmla="*/ 132 w 188"/>
                <a:gd name="T95" fmla="*/ 136 h 239"/>
                <a:gd name="T96" fmla="*/ 136 w 188"/>
                <a:gd name="T97" fmla="*/ 155 h 239"/>
                <a:gd name="T98" fmla="*/ 136 w 188"/>
                <a:gd name="T99" fmla="*/ 174 h 239"/>
                <a:gd name="T100" fmla="*/ 136 w 188"/>
                <a:gd name="T101" fmla="*/ 193 h 239"/>
                <a:gd name="T102" fmla="*/ 132 w 188"/>
                <a:gd name="T103" fmla="*/ 207 h 239"/>
                <a:gd name="T104" fmla="*/ 118 w 188"/>
                <a:gd name="T105" fmla="*/ 216 h 239"/>
                <a:gd name="T106" fmla="*/ 104 w 188"/>
                <a:gd name="T107" fmla="*/ 22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8" h="239">
                  <a:moveTo>
                    <a:pt x="127" y="113"/>
                  </a:moveTo>
                  <a:lnTo>
                    <a:pt x="127" y="108"/>
                  </a:lnTo>
                  <a:lnTo>
                    <a:pt x="146" y="103"/>
                  </a:lnTo>
                  <a:lnTo>
                    <a:pt x="164" y="89"/>
                  </a:lnTo>
                  <a:lnTo>
                    <a:pt x="174" y="75"/>
                  </a:lnTo>
                  <a:lnTo>
                    <a:pt x="179" y="52"/>
                  </a:lnTo>
                  <a:lnTo>
                    <a:pt x="169" y="28"/>
                  </a:lnTo>
                  <a:lnTo>
                    <a:pt x="155" y="10"/>
                  </a:lnTo>
                  <a:lnTo>
                    <a:pt x="132" y="0"/>
                  </a:lnTo>
                  <a:lnTo>
                    <a:pt x="10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9"/>
                  </a:lnTo>
                  <a:lnTo>
                    <a:pt x="29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04" y="239"/>
                  </a:lnTo>
                  <a:lnTo>
                    <a:pt x="108" y="239"/>
                  </a:lnTo>
                  <a:lnTo>
                    <a:pt x="136" y="235"/>
                  </a:lnTo>
                  <a:lnTo>
                    <a:pt x="164" y="221"/>
                  </a:lnTo>
                  <a:lnTo>
                    <a:pt x="179" y="202"/>
                  </a:lnTo>
                  <a:lnTo>
                    <a:pt x="188" y="174"/>
                  </a:lnTo>
                  <a:lnTo>
                    <a:pt x="183" y="146"/>
                  </a:lnTo>
                  <a:lnTo>
                    <a:pt x="169" y="132"/>
                  </a:lnTo>
                  <a:lnTo>
                    <a:pt x="150" y="117"/>
                  </a:lnTo>
                  <a:lnTo>
                    <a:pt x="127" y="113"/>
                  </a:lnTo>
                  <a:close/>
                  <a:moveTo>
                    <a:pt x="75" y="14"/>
                  </a:moveTo>
                  <a:lnTo>
                    <a:pt x="75" y="14"/>
                  </a:lnTo>
                  <a:lnTo>
                    <a:pt x="89" y="14"/>
                  </a:lnTo>
                  <a:lnTo>
                    <a:pt x="104" y="19"/>
                  </a:lnTo>
                  <a:lnTo>
                    <a:pt x="122" y="33"/>
                  </a:lnTo>
                  <a:lnTo>
                    <a:pt x="127" y="42"/>
                  </a:lnTo>
                  <a:lnTo>
                    <a:pt x="127" y="61"/>
                  </a:lnTo>
                  <a:lnTo>
                    <a:pt x="122" y="89"/>
                  </a:lnTo>
                  <a:lnTo>
                    <a:pt x="113" y="99"/>
                  </a:lnTo>
                  <a:lnTo>
                    <a:pt x="104" y="103"/>
                  </a:lnTo>
                  <a:lnTo>
                    <a:pt x="94" y="108"/>
                  </a:lnTo>
                  <a:lnTo>
                    <a:pt x="75" y="108"/>
                  </a:lnTo>
                  <a:lnTo>
                    <a:pt x="75" y="14"/>
                  </a:lnTo>
                  <a:close/>
                  <a:moveTo>
                    <a:pt x="104" y="221"/>
                  </a:moveTo>
                  <a:lnTo>
                    <a:pt x="104" y="221"/>
                  </a:lnTo>
                  <a:lnTo>
                    <a:pt x="85" y="216"/>
                  </a:lnTo>
                  <a:lnTo>
                    <a:pt x="75" y="207"/>
                  </a:lnTo>
                  <a:lnTo>
                    <a:pt x="75" y="117"/>
                  </a:lnTo>
                  <a:lnTo>
                    <a:pt x="94" y="117"/>
                  </a:lnTo>
                  <a:lnTo>
                    <a:pt x="104" y="117"/>
                  </a:lnTo>
                  <a:lnTo>
                    <a:pt x="118" y="127"/>
                  </a:lnTo>
                  <a:lnTo>
                    <a:pt x="132" y="136"/>
                  </a:lnTo>
                  <a:lnTo>
                    <a:pt x="136" y="155"/>
                  </a:lnTo>
                  <a:lnTo>
                    <a:pt x="136" y="174"/>
                  </a:lnTo>
                  <a:lnTo>
                    <a:pt x="136" y="193"/>
                  </a:lnTo>
                  <a:lnTo>
                    <a:pt x="132" y="207"/>
                  </a:lnTo>
                  <a:lnTo>
                    <a:pt x="118" y="216"/>
                  </a:lnTo>
                  <a:lnTo>
                    <a:pt x="104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5" name="Freeform 63"/>
            <p:cNvSpPr>
              <a:spLocks/>
            </p:cNvSpPr>
            <p:nvPr/>
          </p:nvSpPr>
          <p:spPr bwMode="auto">
            <a:xfrm>
              <a:off x="6711607" y="812309"/>
              <a:ext cx="90089" cy="123812"/>
            </a:xfrm>
            <a:custGeom>
              <a:avLst/>
              <a:gdLst>
                <a:gd name="T0" fmla="*/ 145 w 173"/>
                <a:gd name="T1" fmla="*/ 216 h 239"/>
                <a:gd name="T2" fmla="*/ 70 w 173"/>
                <a:gd name="T3" fmla="*/ 216 h 239"/>
                <a:gd name="T4" fmla="*/ 70 w 173"/>
                <a:gd name="T5" fmla="*/ 117 h 239"/>
                <a:gd name="T6" fmla="*/ 112 w 173"/>
                <a:gd name="T7" fmla="*/ 117 h 239"/>
                <a:gd name="T8" fmla="*/ 121 w 173"/>
                <a:gd name="T9" fmla="*/ 150 h 239"/>
                <a:gd name="T10" fmla="*/ 136 w 173"/>
                <a:gd name="T11" fmla="*/ 150 h 239"/>
                <a:gd name="T12" fmla="*/ 131 w 173"/>
                <a:gd name="T13" fmla="*/ 108 h 239"/>
                <a:gd name="T14" fmla="*/ 136 w 173"/>
                <a:gd name="T15" fmla="*/ 71 h 239"/>
                <a:gd name="T16" fmla="*/ 121 w 173"/>
                <a:gd name="T17" fmla="*/ 71 h 239"/>
                <a:gd name="T18" fmla="*/ 112 w 173"/>
                <a:gd name="T19" fmla="*/ 103 h 239"/>
                <a:gd name="T20" fmla="*/ 70 w 173"/>
                <a:gd name="T21" fmla="*/ 103 h 239"/>
                <a:gd name="T22" fmla="*/ 70 w 173"/>
                <a:gd name="T23" fmla="*/ 24 h 239"/>
                <a:gd name="T24" fmla="*/ 140 w 173"/>
                <a:gd name="T25" fmla="*/ 24 h 239"/>
                <a:gd name="T26" fmla="*/ 150 w 173"/>
                <a:gd name="T27" fmla="*/ 61 h 239"/>
                <a:gd name="T28" fmla="*/ 164 w 173"/>
                <a:gd name="T29" fmla="*/ 61 h 239"/>
                <a:gd name="T30" fmla="*/ 159 w 173"/>
                <a:gd name="T31" fmla="*/ 0 h 239"/>
                <a:gd name="T32" fmla="*/ 145 w 173"/>
                <a:gd name="T33" fmla="*/ 0 h 239"/>
                <a:gd name="T34" fmla="*/ 0 w 173"/>
                <a:gd name="T35" fmla="*/ 0 h 239"/>
                <a:gd name="T36" fmla="*/ 0 w 173"/>
                <a:gd name="T37" fmla="*/ 10 h 239"/>
                <a:gd name="T38" fmla="*/ 23 w 173"/>
                <a:gd name="T39" fmla="*/ 19 h 239"/>
                <a:gd name="T40" fmla="*/ 23 w 173"/>
                <a:gd name="T41" fmla="*/ 216 h 239"/>
                <a:gd name="T42" fmla="*/ 0 w 173"/>
                <a:gd name="T43" fmla="*/ 225 h 239"/>
                <a:gd name="T44" fmla="*/ 0 w 173"/>
                <a:gd name="T45" fmla="*/ 239 h 239"/>
                <a:gd name="T46" fmla="*/ 164 w 173"/>
                <a:gd name="T47" fmla="*/ 239 h 239"/>
                <a:gd name="T48" fmla="*/ 173 w 173"/>
                <a:gd name="T49" fmla="*/ 169 h 239"/>
                <a:gd name="T50" fmla="*/ 159 w 173"/>
                <a:gd name="T51" fmla="*/ 169 h 239"/>
                <a:gd name="T52" fmla="*/ 145 w 173"/>
                <a:gd name="T53" fmla="*/ 21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3" h="239">
                  <a:moveTo>
                    <a:pt x="145" y="216"/>
                  </a:moveTo>
                  <a:lnTo>
                    <a:pt x="70" y="216"/>
                  </a:lnTo>
                  <a:lnTo>
                    <a:pt x="70" y="117"/>
                  </a:lnTo>
                  <a:lnTo>
                    <a:pt x="112" y="117"/>
                  </a:lnTo>
                  <a:lnTo>
                    <a:pt x="121" y="150"/>
                  </a:lnTo>
                  <a:lnTo>
                    <a:pt x="136" y="150"/>
                  </a:lnTo>
                  <a:lnTo>
                    <a:pt x="131" y="108"/>
                  </a:lnTo>
                  <a:lnTo>
                    <a:pt x="136" y="71"/>
                  </a:lnTo>
                  <a:lnTo>
                    <a:pt x="121" y="71"/>
                  </a:lnTo>
                  <a:lnTo>
                    <a:pt x="112" y="103"/>
                  </a:lnTo>
                  <a:lnTo>
                    <a:pt x="70" y="103"/>
                  </a:lnTo>
                  <a:lnTo>
                    <a:pt x="70" y="24"/>
                  </a:lnTo>
                  <a:lnTo>
                    <a:pt x="140" y="24"/>
                  </a:lnTo>
                  <a:lnTo>
                    <a:pt x="150" y="61"/>
                  </a:lnTo>
                  <a:lnTo>
                    <a:pt x="164" y="61"/>
                  </a:lnTo>
                  <a:lnTo>
                    <a:pt x="159" y="0"/>
                  </a:lnTo>
                  <a:lnTo>
                    <a:pt x="14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3" y="19"/>
                  </a:lnTo>
                  <a:lnTo>
                    <a:pt x="23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64" y="239"/>
                  </a:lnTo>
                  <a:lnTo>
                    <a:pt x="173" y="169"/>
                  </a:lnTo>
                  <a:lnTo>
                    <a:pt x="159" y="169"/>
                  </a:lnTo>
                  <a:lnTo>
                    <a:pt x="145" y="2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6" name="Freeform 64"/>
            <p:cNvSpPr>
              <a:spLocks/>
            </p:cNvSpPr>
            <p:nvPr/>
          </p:nvSpPr>
          <p:spPr bwMode="auto">
            <a:xfrm>
              <a:off x="6828722" y="812309"/>
              <a:ext cx="186933" cy="157579"/>
            </a:xfrm>
            <a:custGeom>
              <a:avLst/>
              <a:gdLst>
                <a:gd name="T0" fmla="*/ 328 w 365"/>
                <a:gd name="T1" fmla="*/ 19 h 305"/>
                <a:gd name="T2" fmla="*/ 361 w 365"/>
                <a:gd name="T3" fmla="*/ 10 h 305"/>
                <a:gd name="T4" fmla="*/ 361 w 365"/>
                <a:gd name="T5" fmla="*/ 0 h 305"/>
                <a:gd name="T6" fmla="*/ 248 w 365"/>
                <a:gd name="T7" fmla="*/ 0 h 305"/>
                <a:gd name="T8" fmla="*/ 248 w 365"/>
                <a:gd name="T9" fmla="*/ 10 h 305"/>
                <a:gd name="T10" fmla="*/ 276 w 365"/>
                <a:gd name="T11" fmla="*/ 19 h 305"/>
                <a:gd name="T12" fmla="*/ 276 w 365"/>
                <a:gd name="T13" fmla="*/ 216 h 305"/>
                <a:gd name="T14" fmla="*/ 201 w 365"/>
                <a:gd name="T15" fmla="*/ 216 h 305"/>
                <a:gd name="T16" fmla="*/ 201 w 365"/>
                <a:gd name="T17" fmla="*/ 19 h 305"/>
                <a:gd name="T18" fmla="*/ 234 w 365"/>
                <a:gd name="T19" fmla="*/ 10 h 305"/>
                <a:gd name="T20" fmla="*/ 234 w 365"/>
                <a:gd name="T21" fmla="*/ 0 h 305"/>
                <a:gd name="T22" fmla="*/ 121 w 365"/>
                <a:gd name="T23" fmla="*/ 0 h 305"/>
                <a:gd name="T24" fmla="*/ 121 w 365"/>
                <a:gd name="T25" fmla="*/ 10 h 305"/>
                <a:gd name="T26" fmla="*/ 154 w 365"/>
                <a:gd name="T27" fmla="*/ 19 h 305"/>
                <a:gd name="T28" fmla="*/ 154 w 365"/>
                <a:gd name="T29" fmla="*/ 216 h 305"/>
                <a:gd name="T30" fmla="*/ 75 w 365"/>
                <a:gd name="T31" fmla="*/ 216 h 305"/>
                <a:gd name="T32" fmla="*/ 75 w 365"/>
                <a:gd name="T33" fmla="*/ 19 h 305"/>
                <a:gd name="T34" fmla="*/ 107 w 365"/>
                <a:gd name="T35" fmla="*/ 10 h 305"/>
                <a:gd name="T36" fmla="*/ 107 w 365"/>
                <a:gd name="T37" fmla="*/ 0 h 305"/>
                <a:gd name="T38" fmla="*/ 0 w 365"/>
                <a:gd name="T39" fmla="*/ 0 h 305"/>
                <a:gd name="T40" fmla="*/ 0 w 365"/>
                <a:gd name="T41" fmla="*/ 10 h 305"/>
                <a:gd name="T42" fmla="*/ 28 w 365"/>
                <a:gd name="T43" fmla="*/ 19 h 305"/>
                <a:gd name="T44" fmla="*/ 28 w 365"/>
                <a:gd name="T45" fmla="*/ 216 h 305"/>
                <a:gd name="T46" fmla="*/ 0 w 365"/>
                <a:gd name="T47" fmla="*/ 221 h 305"/>
                <a:gd name="T48" fmla="*/ 0 w 365"/>
                <a:gd name="T49" fmla="*/ 235 h 305"/>
                <a:gd name="T50" fmla="*/ 337 w 365"/>
                <a:gd name="T51" fmla="*/ 235 h 305"/>
                <a:gd name="T52" fmla="*/ 337 w 365"/>
                <a:gd name="T53" fmla="*/ 305 h 305"/>
                <a:gd name="T54" fmla="*/ 347 w 365"/>
                <a:gd name="T55" fmla="*/ 305 h 305"/>
                <a:gd name="T56" fmla="*/ 365 w 365"/>
                <a:gd name="T57" fmla="*/ 216 h 305"/>
                <a:gd name="T58" fmla="*/ 328 w 365"/>
                <a:gd name="T59" fmla="*/ 216 h 305"/>
                <a:gd name="T60" fmla="*/ 328 w 365"/>
                <a:gd name="T61" fmla="*/ 1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5" h="305">
                  <a:moveTo>
                    <a:pt x="328" y="19"/>
                  </a:moveTo>
                  <a:lnTo>
                    <a:pt x="361" y="10"/>
                  </a:lnTo>
                  <a:lnTo>
                    <a:pt x="361" y="0"/>
                  </a:lnTo>
                  <a:lnTo>
                    <a:pt x="248" y="0"/>
                  </a:lnTo>
                  <a:lnTo>
                    <a:pt x="248" y="10"/>
                  </a:lnTo>
                  <a:lnTo>
                    <a:pt x="276" y="19"/>
                  </a:lnTo>
                  <a:lnTo>
                    <a:pt x="276" y="216"/>
                  </a:lnTo>
                  <a:lnTo>
                    <a:pt x="201" y="216"/>
                  </a:lnTo>
                  <a:lnTo>
                    <a:pt x="201" y="19"/>
                  </a:lnTo>
                  <a:lnTo>
                    <a:pt x="234" y="10"/>
                  </a:lnTo>
                  <a:lnTo>
                    <a:pt x="234" y="0"/>
                  </a:lnTo>
                  <a:lnTo>
                    <a:pt x="121" y="0"/>
                  </a:lnTo>
                  <a:lnTo>
                    <a:pt x="121" y="10"/>
                  </a:lnTo>
                  <a:lnTo>
                    <a:pt x="154" y="19"/>
                  </a:lnTo>
                  <a:lnTo>
                    <a:pt x="154" y="216"/>
                  </a:lnTo>
                  <a:lnTo>
                    <a:pt x="75" y="216"/>
                  </a:lnTo>
                  <a:lnTo>
                    <a:pt x="75" y="19"/>
                  </a:lnTo>
                  <a:lnTo>
                    <a:pt x="107" y="10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1"/>
                  </a:lnTo>
                  <a:lnTo>
                    <a:pt x="0" y="235"/>
                  </a:lnTo>
                  <a:lnTo>
                    <a:pt x="337" y="235"/>
                  </a:lnTo>
                  <a:lnTo>
                    <a:pt x="337" y="305"/>
                  </a:lnTo>
                  <a:lnTo>
                    <a:pt x="347" y="305"/>
                  </a:lnTo>
                  <a:lnTo>
                    <a:pt x="365" y="216"/>
                  </a:lnTo>
                  <a:lnTo>
                    <a:pt x="328" y="216"/>
                  </a:lnTo>
                  <a:lnTo>
                    <a:pt x="328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7" name="Freeform 65"/>
            <p:cNvSpPr>
              <a:spLocks/>
            </p:cNvSpPr>
            <p:nvPr/>
          </p:nvSpPr>
          <p:spPr bwMode="auto">
            <a:xfrm>
              <a:off x="7033673" y="812309"/>
              <a:ext cx="90089" cy="123812"/>
            </a:xfrm>
            <a:custGeom>
              <a:avLst/>
              <a:gdLst>
                <a:gd name="T0" fmla="*/ 178 w 178"/>
                <a:gd name="T1" fmla="*/ 169 h 239"/>
                <a:gd name="T2" fmla="*/ 164 w 178"/>
                <a:gd name="T3" fmla="*/ 169 h 239"/>
                <a:gd name="T4" fmla="*/ 145 w 178"/>
                <a:gd name="T5" fmla="*/ 216 h 239"/>
                <a:gd name="T6" fmla="*/ 75 w 178"/>
                <a:gd name="T7" fmla="*/ 216 h 239"/>
                <a:gd name="T8" fmla="*/ 75 w 178"/>
                <a:gd name="T9" fmla="*/ 117 h 239"/>
                <a:gd name="T10" fmla="*/ 117 w 178"/>
                <a:gd name="T11" fmla="*/ 117 h 239"/>
                <a:gd name="T12" fmla="*/ 127 w 178"/>
                <a:gd name="T13" fmla="*/ 150 h 239"/>
                <a:gd name="T14" fmla="*/ 136 w 178"/>
                <a:gd name="T15" fmla="*/ 150 h 239"/>
                <a:gd name="T16" fmla="*/ 136 w 178"/>
                <a:gd name="T17" fmla="*/ 132 h 239"/>
                <a:gd name="T18" fmla="*/ 136 w 178"/>
                <a:gd name="T19" fmla="*/ 108 h 239"/>
                <a:gd name="T20" fmla="*/ 136 w 178"/>
                <a:gd name="T21" fmla="*/ 89 h 239"/>
                <a:gd name="T22" fmla="*/ 136 w 178"/>
                <a:gd name="T23" fmla="*/ 71 h 239"/>
                <a:gd name="T24" fmla="*/ 127 w 178"/>
                <a:gd name="T25" fmla="*/ 71 h 239"/>
                <a:gd name="T26" fmla="*/ 117 w 178"/>
                <a:gd name="T27" fmla="*/ 103 h 239"/>
                <a:gd name="T28" fmla="*/ 75 w 178"/>
                <a:gd name="T29" fmla="*/ 103 h 239"/>
                <a:gd name="T30" fmla="*/ 75 w 178"/>
                <a:gd name="T31" fmla="*/ 24 h 239"/>
                <a:gd name="T32" fmla="*/ 145 w 178"/>
                <a:gd name="T33" fmla="*/ 24 h 239"/>
                <a:gd name="T34" fmla="*/ 155 w 178"/>
                <a:gd name="T35" fmla="*/ 61 h 239"/>
                <a:gd name="T36" fmla="*/ 164 w 178"/>
                <a:gd name="T37" fmla="*/ 61 h 239"/>
                <a:gd name="T38" fmla="*/ 164 w 178"/>
                <a:gd name="T39" fmla="*/ 0 h 239"/>
                <a:gd name="T40" fmla="*/ 0 w 178"/>
                <a:gd name="T41" fmla="*/ 0 h 239"/>
                <a:gd name="T42" fmla="*/ 0 w 178"/>
                <a:gd name="T43" fmla="*/ 10 h 239"/>
                <a:gd name="T44" fmla="*/ 28 w 178"/>
                <a:gd name="T45" fmla="*/ 19 h 239"/>
                <a:gd name="T46" fmla="*/ 28 w 178"/>
                <a:gd name="T47" fmla="*/ 216 h 239"/>
                <a:gd name="T48" fmla="*/ 0 w 178"/>
                <a:gd name="T49" fmla="*/ 225 h 239"/>
                <a:gd name="T50" fmla="*/ 0 w 178"/>
                <a:gd name="T51" fmla="*/ 239 h 239"/>
                <a:gd name="T52" fmla="*/ 169 w 178"/>
                <a:gd name="T53" fmla="*/ 239 h 239"/>
                <a:gd name="T54" fmla="*/ 178 w 178"/>
                <a:gd name="T55" fmla="*/ 16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8" h="239">
                  <a:moveTo>
                    <a:pt x="178" y="169"/>
                  </a:moveTo>
                  <a:lnTo>
                    <a:pt x="164" y="169"/>
                  </a:lnTo>
                  <a:lnTo>
                    <a:pt x="145" y="216"/>
                  </a:lnTo>
                  <a:lnTo>
                    <a:pt x="75" y="216"/>
                  </a:lnTo>
                  <a:lnTo>
                    <a:pt x="75" y="117"/>
                  </a:lnTo>
                  <a:lnTo>
                    <a:pt x="117" y="117"/>
                  </a:lnTo>
                  <a:lnTo>
                    <a:pt x="127" y="150"/>
                  </a:lnTo>
                  <a:lnTo>
                    <a:pt x="136" y="150"/>
                  </a:lnTo>
                  <a:lnTo>
                    <a:pt x="136" y="132"/>
                  </a:lnTo>
                  <a:lnTo>
                    <a:pt x="136" y="108"/>
                  </a:lnTo>
                  <a:lnTo>
                    <a:pt x="136" y="89"/>
                  </a:lnTo>
                  <a:lnTo>
                    <a:pt x="136" y="71"/>
                  </a:lnTo>
                  <a:lnTo>
                    <a:pt x="127" y="71"/>
                  </a:lnTo>
                  <a:lnTo>
                    <a:pt x="117" y="103"/>
                  </a:lnTo>
                  <a:lnTo>
                    <a:pt x="75" y="103"/>
                  </a:lnTo>
                  <a:lnTo>
                    <a:pt x="75" y="24"/>
                  </a:lnTo>
                  <a:lnTo>
                    <a:pt x="145" y="24"/>
                  </a:lnTo>
                  <a:lnTo>
                    <a:pt x="155" y="61"/>
                  </a:lnTo>
                  <a:lnTo>
                    <a:pt x="164" y="61"/>
                  </a:lnTo>
                  <a:lnTo>
                    <a:pt x="16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69" y="239"/>
                  </a:lnTo>
                  <a:lnTo>
                    <a:pt x="178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8" name="Freeform 66"/>
            <p:cNvSpPr>
              <a:spLocks/>
            </p:cNvSpPr>
            <p:nvPr/>
          </p:nvSpPr>
          <p:spPr bwMode="auto">
            <a:xfrm>
              <a:off x="7148536" y="812309"/>
              <a:ext cx="130630" cy="123812"/>
            </a:xfrm>
            <a:custGeom>
              <a:avLst/>
              <a:gdLst>
                <a:gd name="T0" fmla="*/ 141 w 253"/>
                <a:gd name="T1" fmla="*/ 10 h 239"/>
                <a:gd name="T2" fmla="*/ 174 w 253"/>
                <a:gd name="T3" fmla="*/ 19 h 239"/>
                <a:gd name="T4" fmla="*/ 174 w 253"/>
                <a:gd name="T5" fmla="*/ 103 h 239"/>
                <a:gd name="T6" fmla="*/ 75 w 253"/>
                <a:gd name="T7" fmla="*/ 103 h 239"/>
                <a:gd name="T8" fmla="*/ 75 w 253"/>
                <a:gd name="T9" fmla="*/ 19 h 239"/>
                <a:gd name="T10" fmla="*/ 113 w 253"/>
                <a:gd name="T11" fmla="*/ 10 h 239"/>
                <a:gd name="T12" fmla="*/ 113 w 253"/>
                <a:gd name="T13" fmla="*/ 0 h 239"/>
                <a:gd name="T14" fmla="*/ 0 w 253"/>
                <a:gd name="T15" fmla="*/ 0 h 239"/>
                <a:gd name="T16" fmla="*/ 0 w 253"/>
                <a:gd name="T17" fmla="*/ 10 h 239"/>
                <a:gd name="T18" fmla="*/ 28 w 253"/>
                <a:gd name="T19" fmla="*/ 19 h 239"/>
                <a:gd name="T20" fmla="*/ 28 w 253"/>
                <a:gd name="T21" fmla="*/ 216 h 239"/>
                <a:gd name="T22" fmla="*/ 0 w 253"/>
                <a:gd name="T23" fmla="*/ 225 h 239"/>
                <a:gd name="T24" fmla="*/ 0 w 253"/>
                <a:gd name="T25" fmla="*/ 239 h 239"/>
                <a:gd name="T26" fmla="*/ 113 w 253"/>
                <a:gd name="T27" fmla="*/ 239 h 239"/>
                <a:gd name="T28" fmla="*/ 113 w 253"/>
                <a:gd name="T29" fmla="*/ 225 h 239"/>
                <a:gd name="T30" fmla="*/ 75 w 253"/>
                <a:gd name="T31" fmla="*/ 216 h 239"/>
                <a:gd name="T32" fmla="*/ 75 w 253"/>
                <a:gd name="T33" fmla="*/ 122 h 239"/>
                <a:gd name="T34" fmla="*/ 174 w 253"/>
                <a:gd name="T35" fmla="*/ 122 h 239"/>
                <a:gd name="T36" fmla="*/ 174 w 253"/>
                <a:gd name="T37" fmla="*/ 216 h 239"/>
                <a:gd name="T38" fmla="*/ 141 w 253"/>
                <a:gd name="T39" fmla="*/ 225 h 239"/>
                <a:gd name="T40" fmla="*/ 141 w 253"/>
                <a:gd name="T41" fmla="*/ 239 h 239"/>
                <a:gd name="T42" fmla="*/ 253 w 253"/>
                <a:gd name="T43" fmla="*/ 239 h 239"/>
                <a:gd name="T44" fmla="*/ 253 w 253"/>
                <a:gd name="T45" fmla="*/ 225 h 239"/>
                <a:gd name="T46" fmla="*/ 221 w 253"/>
                <a:gd name="T47" fmla="*/ 216 h 239"/>
                <a:gd name="T48" fmla="*/ 221 w 253"/>
                <a:gd name="T49" fmla="*/ 19 h 239"/>
                <a:gd name="T50" fmla="*/ 253 w 253"/>
                <a:gd name="T51" fmla="*/ 10 h 239"/>
                <a:gd name="T52" fmla="*/ 253 w 253"/>
                <a:gd name="T53" fmla="*/ 0 h 239"/>
                <a:gd name="T54" fmla="*/ 141 w 253"/>
                <a:gd name="T55" fmla="*/ 0 h 239"/>
                <a:gd name="T56" fmla="*/ 141 w 253"/>
                <a:gd name="T57" fmla="*/ 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3" h="239">
                  <a:moveTo>
                    <a:pt x="141" y="10"/>
                  </a:moveTo>
                  <a:lnTo>
                    <a:pt x="174" y="19"/>
                  </a:lnTo>
                  <a:lnTo>
                    <a:pt x="174" y="103"/>
                  </a:lnTo>
                  <a:lnTo>
                    <a:pt x="75" y="103"/>
                  </a:lnTo>
                  <a:lnTo>
                    <a:pt x="75" y="19"/>
                  </a:lnTo>
                  <a:lnTo>
                    <a:pt x="113" y="10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13" y="239"/>
                  </a:lnTo>
                  <a:lnTo>
                    <a:pt x="113" y="225"/>
                  </a:lnTo>
                  <a:lnTo>
                    <a:pt x="75" y="216"/>
                  </a:lnTo>
                  <a:lnTo>
                    <a:pt x="75" y="122"/>
                  </a:lnTo>
                  <a:lnTo>
                    <a:pt x="174" y="122"/>
                  </a:lnTo>
                  <a:lnTo>
                    <a:pt x="174" y="216"/>
                  </a:lnTo>
                  <a:lnTo>
                    <a:pt x="141" y="225"/>
                  </a:lnTo>
                  <a:lnTo>
                    <a:pt x="141" y="239"/>
                  </a:lnTo>
                  <a:lnTo>
                    <a:pt x="253" y="239"/>
                  </a:lnTo>
                  <a:lnTo>
                    <a:pt x="253" y="225"/>
                  </a:lnTo>
                  <a:lnTo>
                    <a:pt x="221" y="216"/>
                  </a:lnTo>
                  <a:lnTo>
                    <a:pt x="221" y="19"/>
                  </a:lnTo>
                  <a:lnTo>
                    <a:pt x="253" y="10"/>
                  </a:lnTo>
                  <a:lnTo>
                    <a:pt x="253" y="0"/>
                  </a:lnTo>
                  <a:lnTo>
                    <a:pt x="141" y="0"/>
                  </a:lnTo>
                  <a:lnTo>
                    <a:pt x="141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9" name="Freeform 67"/>
            <p:cNvSpPr>
              <a:spLocks/>
            </p:cNvSpPr>
            <p:nvPr/>
          </p:nvSpPr>
          <p:spPr bwMode="auto">
            <a:xfrm>
              <a:off x="7301687" y="812309"/>
              <a:ext cx="130630" cy="123812"/>
            </a:xfrm>
            <a:custGeom>
              <a:avLst/>
              <a:gdLst>
                <a:gd name="T0" fmla="*/ 140 w 253"/>
                <a:gd name="T1" fmla="*/ 10 h 239"/>
                <a:gd name="T2" fmla="*/ 173 w 253"/>
                <a:gd name="T3" fmla="*/ 19 h 239"/>
                <a:gd name="T4" fmla="*/ 173 w 253"/>
                <a:gd name="T5" fmla="*/ 24 h 239"/>
                <a:gd name="T6" fmla="*/ 75 w 253"/>
                <a:gd name="T7" fmla="*/ 183 h 239"/>
                <a:gd name="T8" fmla="*/ 75 w 253"/>
                <a:gd name="T9" fmla="*/ 19 h 239"/>
                <a:gd name="T10" fmla="*/ 112 w 253"/>
                <a:gd name="T11" fmla="*/ 10 h 239"/>
                <a:gd name="T12" fmla="*/ 112 w 253"/>
                <a:gd name="T13" fmla="*/ 0 h 239"/>
                <a:gd name="T14" fmla="*/ 0 w 253"/>
                <a:gd name="T15" fmla="*/ 0 h 239"/>
                <a:gd name="T16" fmla="*/ 0 w 253"/>
                <a:gd name="T17" fmla="*/ 10 h 239"/>
                <a:gd name="T18" fmla="*/ 28 w 253"/>
                <a:gd name="T19" fmla="*/ 19 h 239"/>
                <a:gd name="T20" fmla="*/ 28 w 253"/>
                <a:gd name="T21" fmla="*/ 216 h 239"/>
                <a:gd name="T22" fmla="*/ 0 w 253"/>
                <a:gd name="T23" fmla="*/ 225 h 239"/>
                <a:gd name="T24" fmla="*/ 0 w 253"/>
                <a:gd name="T25" fmla="*/ 239 h 239"/>
                <a:gd name="T26" fmla="*/ 112 w 253"/>
                <a:gd name="T27" fmla="*/ 239 h 239"/>
                <a:gd name="T28" fmla="*/ 112 w 253"/>
                <a:gd name="T29" fmla="*/ 225 h 239"/>
                <a:gd name="T30" fmla="*/ 75 w 253"/>
                <a:gd name="T31" fmla="*/ 216 h 239"/>
                <a:gd name="T32" fmla="*/ 75 w 253"/>
                <a:gd name="T33" fmla="*/ 216 h 239"/>
                <a:gd name="T34" fmla="*/ 173 w 253"/>
                <a:gd name="T35" fmla="*/ 52 h 239"/>
                <a:gd name="T36" fmla="*/ 173 w 253"/>
                <a:gd name="T37" fmla="*/ 216 h 239"/>
                <a:gd name="T38" fmla="*/ 140 w 253"/>
                <a:gd name="T39" fmla="*/ 225 h 239"/>
                <a:gd name="T40" fmla="*/ 140 w 253"/>
                <a:gd name="T41" fmla="*/ 239 h 239"/>
                <a:gd name="T42" fmla="*/ 253 w 253"/>
                <a:gd name="T43" fmla="*/ 239 h 239"/>
                <a:gd name="T44" fmla="*/ 253 w 253"/>
                <a:gd name="T45" fmla="*/ 225 h 239"/>
                <a:gd name="T46" fmla="*/ 220 w 253"/>
                <a:gd name="T47" fmla="*/ 216 h 239"/>
                <a:gd name="T48" fmla="*/ 220 w 253"/>
                <a:gd name="T49" fmla="*/ 19 h 239"/>
                <a:gd name="T50" fmla="*/ 253 w 253"/>
                <a:gd name="T51" fmla="*/ 10 h 239"/>
                <a:gd name="T52" fmla="*/ 253 w 253"/>
                <a:gd name="T53" fmla="*/ 0 h 239"/>
                <a:gd name="T54" fmla="*/ 140 w 253"/>
                <a:gd name="T55" fmla="*/ 0 h 239"/>
                <a:gd name="T56" fmla="*/ 140 w 253"/>
                <a:gd name="T57" fmla="*/ 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3" h="239">
                  <a:moveTo>
                    <a:pt x="140" y="10"/>
                  </a:moveTo>
                  <a:lnTo>
                    <a:pt x="173" y="19"/>
                  </a:lnTo>
                  <a:lnTo>
                    <a:pt x="173" y="24"/>
                  </a:lnTo>
                  <a:lnTo>
                    <a:pt x="75" y="183"/>
                  </a:lnTo>
                  <a:lnTo>
                    <a:pt x="75" y="19"/>
                  </a:lnTo>
                  <a:lnTo>
                    <a:pt x="112" y="10"/>
                  </a:lnTo>
                  <a:lnTo>
                    <a:pt x="11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12" y="239"/>
                  </a:lnTo>
                  <a:lnTo>
                    <a:pt x="112" y="225"/>
                  </a:lnTo>
                  <a:lnTo>
                    <a:pt x="75" y="216"/>
                  </a:lnTo>
                  <a:lnTo>
                    <a:pt x="75" y="216"/>
                  </a:lnTo>
                  <a:lnTo>
                    <a:pt x="173" y="52"/>
                  </a:lnTo>
                  <a:lnTo>
                    <a:pt x="173" y="216"/>
                  </a:lnTo>
                  <a:lnTo>
                    <a:pt x="140" y="225"/>
                  </a:lnTo>
                  <a:lnTo>
                    <a:pt x="140" y="239"/>
                  </a:lnTo>
                  <a:lnTo>
                    <a:pt x="253" y="239"/>
                  </a:lnTo>
                  <a:lnTo>
                    <a:pt x="253" y="225"/>
                  </a:lnTo>
                  <a:lnTo>
                    <a:pt x="220" y="216"/>
                  </a:lnTo>
                  <a:lnTo>
                    <a:pt x="220" y="19"/>
                  </a:lnTo>
                  <a:lnTo>
                    <a:pt x="253" y="10"/>
                  </a:lnTo>
                  <a:lnTo>
                    <a:pt x="253" y="0"/>
                  </a:lnTo>
                  <a:lnTo>
                    <a:pt x="140" y="0"/>
                  </a:lnTo>
                  <a:lnTo>
                    <a:pt x="14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90" name="Freeform 68"/>
            <p:cNvSpPr>
              <a:spLocks/>
            </p:cNvSpPr>
            <p:nvPr/>
          </p:nvSpPr>
          <p:spPr bwMode="auto">
            <a:xfrm>
              <a:off x="7450333" y="812309"/>
              <a:ext cx="94593" cy="123812"/>
            </a:xfrm>
            <a:custGeom>
              <a:avLst/>
              <a:gdLst>
                <a:gd name="T0" fmla="*/ 169 w 183"/>
                <a:gd name="T1" fmla="*/ 169 h 239"/>
                <a:gd name="T2" fmla="*/ 150 w 183"/>
                <a:gd name="T3" fmla="*/ 216 h 239"/>
                <a:gd name="T4" fmla="*/ 80 w 183"/>
                <a:gd name="T5" fmla="*/ 216 h 239"/>
                <a:gd name="T6" fmla="*/ 80 w 183"/>
                <a:gd name="T7" fmla="*/ 117 h 239"/>
                <a:gd name="T8" fmla="*/ 122 w 183"/>
                <a:gd name="T9" fmla="*/ 117 h 239"/>
                <a:gd name="T10" fmla="*/ 132 w 183"/>
                <a:gd name="T11" fmla="*/ 150 h 239"/>
                <a:gd name="T12" fmla="*/ 141 w 183"/>
                <a:gd name="T13" fmla="*/ 150 h 239"/>
                <a:gd name="T14" fmla="*/ 141 w 183"/>
                <a:gd name="T15" fmla="*/ 108 h 239"/>
                <a:gd name="T16" fmla="*/ 141 w 183"/>
                <a:gd name="T17" fmla="*/ 71 h 239"/>
                <a:gd name="T18" fmla="*/ 132 w 183"/>
                <a:gd name="T19" fmla="*/ 71 h 239"/>
                <a:gd name="T20" fmla="*/ 122 w 183"/>
                <a:gd name="T21" fmla="*/ 103 h 239"/>
                <a:gd name="T22" fmla="*/ 80 w 183"/>
                <a:gd name="T23" fmla="*/ 103 h 239"/>
                <a:gd name="T24" fmla="*/ 80 w 183"/>
                <a:gd name="T25" fmla="*/ 24 h 239"/>
                <a:gd name="T26" fmla="*/ 146 w 183"/>
                <a:gd name="T27" fmla="*/ 24 h 239"/>
                <a:gd name="T28" fmla="*/ 160 w 183"/>
                <a:gd name="T29" fmla="*/ 61 h 239"/>
                <a:gd name="T30" fmla="*/ 169 w 183"/>
                <a:gd name="T31" fmla="*/ 61 h 239"/>
                <a:gd name="T32" fmla="*/ 169 w 183"/>
                <a:gd name="T33" fmla="*/ 0 h 239"/>
                <a:gd name="T34" fmla="*/ 0 w 183"/>
                <a:gd name="T35" fmla="*/ 0 h 239"/>
                <a:gd name="T36" fmla="*/ 0 w 183"/>
                <a:gd name="T37" fmla="*/ 10 h 239"/>
                <a:gd name="T38" fmla="*/ 33 w 183"/>
                <a:gd name="T39" fmla="*/ 19 h 239"/>
                <a:gd name="T40" fmla="*/ 33 w 183"/>
                <a:gd name="T41" fmla="*/ 216 h 239"/>
                <a:gd name="T42" fmla="*/ 0 w 183"/>
                <a:gd name="T43" fmla="*/ 225 h 239"/>
                <a:gd name="T44" fmla="*/ 0 w 183"/>
                <a:gd name="T45" fmla="*/ 239 h 239"/>
                <a:gd name="T46" fmla="*/ 174 w 183"/>
                <a:gd name="T47" fmla="*/ 239 h 239"/>
                <a:gd name="T48" fmla="*/ 183 w 183"/>
                <a:gd name="T49" fmla="*/ 169 h 239"/>
                <a:gd name="T50" fmla="*/ 169 w 183"/>
                <a:gd name="T51" fmla="*/ 16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3" h="239">
                  <a:moveTo>
                    <a:pt x="169" y="169"/>
                  </a:moveTo>
                  <a:lnTo>
                    <a:pt x="150" y="216"/>
                  </a:lnTo>
                  <a:lnTo>
                    <a:pt x="80" y="216"/>
                  </a:lnTo>
                  <a:lnTo>
                    <a:pt x="80" y="117"/>
                  </a:lnTo>
                  <a:lnTo>
                    <a:pt x="122" y="117"/>
                  </a:lnTo>
                  <a:lnTo>
                    <a:pt x="132" y="150"/>
                  </a:lnTo>
                  <a:lnTo>
                    <a:pt x="141" y="150"/>
                  </a:lnTo>
                  <a:lnTo>
                    <a:pt x="141" y="108"/>
                  </a:lnTo>
                  <a:lnTo>
                    <a:pt x="141" y="71"/>
                  </a:lnTo>
                  <a:lnTo>
                    <a:pt x="132" y="71"/>
                  </a:lnTo>
                  <a:lnTo>
                    <a:pt x="122" y="103"/>
                  </a:lnTo>
                  <a:lnTo>
                    <a:pt x="80" y="103"/>
                  </a:lnTo>
                  <a:lnTo>
                    <a:pt x="80" y="24"/>
                  </a:lnTo>
                  <a:lnTo>
                    <a:pt x="146" y="24"/>
                  </a:lnTo>
                  <a:lnTo>
                    <a:pt x="160" y="61"/>
                  </a:lnTo>
                  <a:lnTo>
                    <a:pt x="169" y="61"/>
                  </a:lnTo>
                  <a:lnTo>
                    <a:pt x="16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33" y="19"/>
                  </a:lnTo>
                  <a:lnTo>
                    <a:pt x="33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74" y="239"/>
                  </a:lnTo>
                  <a:lnTo>
                    <a:pt x="183" y="169"/>
                  </a:lnTo>
                  <a:lnTo>
                    <a:pt x="169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91" name="Freeform 69"/>
            <p:cNvSpPr>
              <a:spLocks noEditPoints="1"/>
            </p:cNvSpPr>
            <p:nvPr/>
          </p:nvSpPr>
          <p:spPr bwMode="auto">
            <a:xfrm>
              <a:off x="6671066" y="443121"/>
              <a:ext cx="238735" cy="308406"/>
            </a:xfrm>
            <a:custGeom>
              <a:avLst/>
              <a:gdLst>
                <a:gd name="T0" fmla="*/ 230 w 464"/>
                <a:gd name="T1" fmla="*/ 595 h 595"/>
                <a:gd name="T2" fmla="*/ 431 w 464"/>
                <a:gd name="T3" fmla="*/ 511 h 595"/>
                <a:gd name="T4" fmla="*/ 464 w 464"/>
                <a:gd name="T5" fmla="*/ 65 h 595"/>
                <a:gd name="T6" fmla="*/ 230 w 464"/>
                <a:gd name="T7" fmla="*/ 0 h 595"/>
                <a:gd name="T8" fmla="*/ 117 w 464"/>
                <a:gd name="T9" fmla="*/ 32 h 595"/>
                <a:gd name="T10" fmla="*/ 0 w 464"/>
                <a:gd name="T11" fmla="*/ 65 h 595"/>
                <a:gd name="T12" fmla="*/ 28 w 464"/>
                <a:gd name="T13" fmla="*/ 511 h 595"/>
                <a:gd name="T14" fmla="*/ 117 w 464"/>
                <a:gd name="T15" fmla="*/ 548 h 595"/>
                <a:gd name="T16" fmla="*/ 230 w 464"/>
                <a:gd name="T17" fmla="*/ 595 h 595"/>
                <a:gd name="T18" fmla="*/ 117 w 464"/>
                <a:gd name="T19" fmla="*/ 61 h 595"/>
                <a:gd name="T20" fmla="*/ 117 w 464"/>
                <a:gd name="T21" fmla="*/ 61 h 595"/>
                <a:gd name="T22" fmla="*/ 164 w 464"/>
                <a:gd name="T23" fmla="*/ 46 h 595"/>
                <a:gd name="T24" fmla="*/ 117 w 464"/>
                <a:gd name="T25" fmla="*/ 126 h 595"/>
                <a:gd name="T26" fmla="*/ 75 w 464"/>
                <a:gd name="T27" fmla="*/ 201 h 595"/>
                <a:gd name="T28" fmla="*/ 75 w 464"/>
                <a:gd name="T29" fmla="*/ 145 h 595"/>
                <a:gd name="T30" fmla="*/ 70 w 464"/>
                <a:gd name="T31" fmla="*/ 75 h 595"/>
                <a:gd name="T32" fmla="*/ 117 w 464"/>
                <a:gd name="T33" fmla="*/ 61 h 595"/>
                <a:gd name="T34" fmla="*/ 56 w 464"/>
                <a:gd name="T35" fmla="*/ 492 h 595"/>
                <a:gd name="T36" fmla="*/ 56 w 464"/>
                <a:gd name="T37" fmla="*/ 492 h 595"/>
                <a:gd name="T38" fmla="*/ 37 w 464"/>
                <a:gd name="T39" fmla="*/ 295 h 595"/>
                <a:gd name="T40" fmla="*/ 80 w 464"/>
                <a:gd name="T41" fmla="*/ 300 h 595"/>
                <a:gd name="T42" fmla="*/ 117 w 464"/>
                <a:gd name="T43" fmla="*/ 243 h 595"/>
                <a:gd name="T44" fmla="*/ 164 w 464"/>
                <a:gd name="T45" fmla="*/ 159 h 595"/>
                <a:gd name="T46" fmla="*/ 164 w 464"/>
                <a:gd name="T47" fmla="*/ 211 h 595"/>
                <a:gd name="T48" fmla="*/ 164 w 464"/>
                <a:gd name="T49" fmla="*/ 304 h 595"/>
                <a:gd name="T50" fmla="*/ 230 w 464"/>
                <a:gd name="T51" fmla="*/ 309 h 595"/>
                <a:gd name="T52" fmla="*/ 230 w 464"/>
                <a:gd name="T53" fmla="*/ 28 h 595"/>
                <a:gd name="T54" fmla="*/ 436 w 464"/>
                <a:gd name="T55" fmla="*/ 84 h 595"/>
                <a:gd name="T56" fmla="*/ 422 w 464"/>
                <a:gd name="T57" fmla="*/ 295 h 595"/>
                <a:gd name="T58" fmla="*/ 361 w 464"/>
                <a:gd name="T59" fmla="*/ 300 h 595"/>
                <a:gd name="T60" fmla="*/ 370 w 464"/>
                <a:gd name="T61" fmla="*/ 121 h 595"/>
                <a:gd name="T62" fmla="*/ 300 w 464"/>
                <a:gd name="T63" fmla="*/ 107 h 595"/>
                <a:gd name="T64" fmla="*/ 295 w 464"/>
                <a:gd name="T65" fmla="*/ 304 h 595"/>
                <a:gd name="T66" fmla="*/ 230 w 464"/>
                <a:gd name="T67" fmla="*/ 309 h 595"/>
                <a:gd name="T68" fmla="*/ 230 w 464"/>
                <a:gd name="T69" fmla="*/ 562 h 595"/>
                <a:gd name="T70" fmla="*/ 117 w 464"/>
                <a:gd name="T71" fmla="*/ 520 h 595"/>
                <a:gd name="T72" fmla="*/ 56 w 464"/>
                <a:gd name="T73" fmla="*/ 492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4" h="595">
                  <a:moveTo>
                    <a:pt x="230" y="595"/>
                  </a:moveTo>
                  <a:lnTo>
                    <a:pt x="431" y="511"/>
                  </a:lnTo>
                  <a:lnTo>
                    <a:pt x="464" y="65"/>
                  </a:lnTo>
                  <a:lnTo>
                    <a:pt x="230" y="0"/>
                  </a:lnTo>
                  <a:lnTo>
                    <a:pt x="117" y="32"/>
                  </a:lnTo>
                  <a:lnTo>
                    <a:pt x="0" y="65"/>
                  </a:lnTo>
                  <a:lnTo>
                    <a:pt x="28" y="511"/>
                  </a:lnTo>
                  <a:lnTo>
                    <a:pt x="117" y="548"/>
                  </a:lnTo>
                  <a:lnTo>
                    <a:pt x="230" y="595"/>
                  </a:lnTo>
                  <a:close/>
                  <a:moveTo>
                    <a:pt x="117" y="61"/>
                  </a:moveTo>
                  <a:lnTo>
                    <a:pt x="117" y="61"/>
                  </a:lnTo>
                  <a:lnTo>
                    <a:pt x="164" y="46"/>
                  </a:lnTo>
                  <a:lnTo>
                    <a:pt x="117" y="126"/>
                  </a:lnTo>
                  <a:lnTo>
                    <a:pt x="75" y="201"/>
                  </a:lnTo>
                  <a:lnTo>
                    <a:pt x="75" y="145"/>
                  </a:lnTo>
                  <a:lnTo>
                    <a:pt x="70" y="75"/>
                  </a:lnTo>
                  <a:lnTo>
                    <a:pt x="117" y="61"/>
                  </a:lnTo>
                  <a:close/>
                  <a:moveTo>
                    <a:pt x="56" y="492"/>
                  </a:moveTo>
                  <a:lnTo>
                    <a:pt x="56" y="492"/>
                  </a:lnTo>
                  <a:lnTo>
                    <a:pt x="37" y="295"/>
                  </a:lnTo>
                  <a:lnTo>
                    <a:pt x="80" y="300"/>
                  </a:lnTo>
                  <a:lnTo>
                    <a:pt x="117" y="243"/>
                  </a:lnTo>
                  <a:lnTo>
                    <a:pt x="164" y="159"/>
                  </a:lnTo>
                  <a:lnTo>
                    <a:pt x="164" y="211"/>
                  </a:lnTo>
                  <a:lnTo>
                    <a:pt x="164" y="304"/>
                  </a:lnTo>
                  <a:lnTo>
                    <a:pt x="230" y="309"/>
                  </a:lnTo>
                  <a:lnTo>
                    <a:pt x="230" y="28"/>
                  </a:lnTo>
                  <a:lnTo>
                    <a:pt x="436" y="84"/>
                  </a:lnTo>
                  <a:lnTo>
                    <a:pt x="422" y="295"/>
                  </a:lnTo>
                  <a:lnTo>
                    <a:pt x="361" y="300"/>
                  </a:lnTo>
                  <a:lnTo>
                    <a:pt x="370" y="121"/>
                  </a:lnTo>
                  <a:lnTo>
                    <a:pt x="300" y="107"/>
                  </a:lnTo>
                  <a:lnTo>
                    <a:pt x="295" y="304"/>
                  </a:lnTo>
                  <a:lnTo>
                    <a:pt x="230" y="309"/>
                  </a:lnTo>
                  <a:lnTo>
                    <a:pt x="230" y="562"/>
                  </a:lnTo>
                  <a:lnTo>
                    <a:pt x="117" y="520"/>
                  </a:lnTo>
                  <a:lnTo>
                    <a:pt x="56" y="4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</p:grpSp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4" name="Слайд think-cell" r:id="rId6" imgW="359" imgH="360" progId="TCLayout.ActiveDocument.1">
                  <p:embed/>
                </p:oleObj>
              </mc:Choice>
              <mc:Fallback>
                <p:oleObj name="Слайд think-cell" r:id="rId6" imgW="359" imgH="360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F28B5AF9-254C-449F-805A-200563AB24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5467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954" y="4175011"/>
            <a:ext cx="11152672" cy="997196"/>
          </a:xfrm>
        </p:spPr>
        <p:txBody>
          <a:bodyPr vert="horz" wrap="squar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ru-RU" sz="3600" b="1" dirty="0">
                <a:solidFill>
                  <a:srgbClr val="2D2B8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Решаем задачи по естественно-научной грамотности и креативному мышлению</a:t>
            </a:r>
            <a:endParaRPr lang="ru-RU" sz="2800" dirty="0">
              <a:solidFill>
                <a:srgbClr val="2D2B8D"/>
              </a:solidFill>
              <a:latin typeface="Cambria" panose="0204050305040603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8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6184" y="6405331"/>
            <a:ext cx="11819633" cy="2871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33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Все права защищены. Никакая часть презентации не может быть воспроизведена в какой бы то ни было форме и какими бы то ни было средствами, включая размещение в Интернете и в корпоративных сетях, а также запись в память ЭВМ, </a:t>
            </a:r>
            <a:r>
              <a:rPr lang="ru-RU" sz="933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для </a:t>
            </a:r>
            <a:r>
              <a:rPr lang="ru-RU" sz="933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частного или публичного использования, без письменного разрешения владельца авторских прав. © АО «Издательство «Просвещение», 20</a:t>
            </a:r>
            <a:r>
              <a:rPr lang="en-US" sz="933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21</a:t>
            </a:r>
            <a:r>
              <a:rPr lang="ru-RU" sz="933" dirty="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933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г.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9254339" y="1860330"/>
            <a:ext cx="1023938" cy="336550"/>
            <a:chOff x="8812213" y="4892675"/>
            <a:chExt cx="1023938" cy="336550"/>
          </a:xfrm>
        </p:grpSpPr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8812213" y="4892675"/>
              <a:ext cx="215900" cy="331788"/>
            </a:xfrm>
            <a:custGeom>
              <a:avLst/>
              <a:gdLst>
                <a:gd name="T0" fmla="*/ 137 w 592"/>
                <a:gd name="T1" fmla="*/ 34 h 904"/>
                <a:gd name="T2" fmla="*/ 126 w 592"/>
                <a:gd name="T3" fmla="*/ 55 h 904"/>
                <a:gd name="T4" fmla="*/ 133 w 592"/>
                <a:gd name="T5" fmla="*/ 81 h 904"/>
                <a:gd name="T6" fmla="*/ 146 w 592"/>
                <a:gd name="T7" fmla="*/ 112 h 904"/>
                <a:gd name="T8" fmla="*/ 138 w 592"/>
                <a:gd name="T9" fmla="*/ 135 h 904"/>
                <a:gd name="T10" fmla="*/ 57 w 592"/>
                <a:gd name="T11" fmla="*/ 176 h 904"/>
                <a:gd name="T12" fmla="*/ 42 w 592"/>
                <a:gd name="T13" fmla="*/ 191 h 904"/>
                <a:gd name="T14" fmla="*/ 23 w 592"/>
                <a:gd name="T15" fmla="*/ 240 h 904"/>
                <a:gd name="T16" fmla="*/ 6 w 592"/>
                <a:gd name="T17" fmla="*/ 292 h 904"/>
                <a:gd name="T18" fmla="*/ 7 w 592"/>
                <a:gd name="T19" fmla="*/ 326 h 904"/>
                <a:gd name="T20" fmla="*/ 21 w 592"/>
                <a:gd name="T21" fmla="*/ 371 h 904"/>
                <a:gd name="T22" fmla="*/ 14 w 592"/>
                <a:gd name="T23" fmla="*/ 421 h 904"/>
                <a:gd name="T24" fmla="*/ 175 w 592"/>
                <a:gd name="T25" fmla="*/ 620 h 904"/>
                <a:gd name="T26" fmla="*/ 208 w 592"/>
                <a:gd name="T27" fmla="*/ 661 h 904"/>
                <a:gd name="T28" fmla="*/ 70 w 592"/>
                <a:gd name="T29" fmla="*/ 666 h 904"/>
                <a:gd name="T30" fmla="*/ 86 w 592"/>
                <a:gd name="T31" fmla="*/ 709 h 904"/>
                <a:gd name="T32" fmla="*/ 14 w 592"/>
                <a:gd name="T33" fmla="*/ 768 h 904"/>
                <a:gd name="T34" fmla="*/ 205 w 592"/>
                <a:gd name="T35" fmla="*/ 745 h 904"/>
                <a:gd name="T36" fmla="*/ 275 w 592"/>
                <a:gd name="T37" fmla="*/ 787 h 904"/>
                <a:gd name="T38" fmla="*/ 275 w 592"/>
                <a:gd name="T39" fmla="*/ 756 h 904"/>
                <a:gd name="T40" fmla="*/ 288 w 592"/>
                <a:gd name="T41" fmla="*/ 764 h 904"/>
                <a:gd name="T42" fmla="*/ 295 w 592"/>
                <a:gd name="T43" fmla="*/ 803 h 904"/>
                <a:gd name="T44" fmla="*/ 287 w 592"/>
                <a:gd name="T45" fmla="*/ 846 h 904"/>
                <a:gd name="T46" fmla="*/ 316 w 592"/>
                <a:gd name="T47" fmla="*/ 867 h 904"/>
                <a:gd name="T48" fmla="*/ 334 w 592"/>
                <a:gd name="T49" fmla="*/ 892 h 904"/>
                <a:gd name="T50" fmla="*/ 389 w 592"/>
                <a:gd name="T51" fmla="*/ 898 h 904"/>
                <a:gd name="T52" fmla="*/ 375 w 592"/>
                <a:gd name="T53" fmla="*/ 852 h 904"/>
                <a:gd name="T54" fmla="*/ 340 w 592"/>
                <a:gd name="T55" fmla="*/ 764 h 904"/>
                <a:gd name="T56" fmla="*/ 352 w 592"/>
                <a:gd name="T57" fmla="*/ 756 h 904"/>
                <a:gd name="T58" fmla="*/ 436 w 592"/>
                <a:gd name="T59" fmla="*/ 745 h 904"/>
                <a:gd name="T60" fmla="*/ 352 w 592"/>
                <a:gd name="T61" fmla="*/ 702 h 904"/>
                <a:gd name="T62" fmla="*/ 400 w 592"/>
                <a:gd name="T63" fmla="*/ 655 h 904"/>
                <a:gd name="T64" fmla="*/ 425 w 592"/>
                <a:gd name="T65" fmla="*/ 657 h 904"/>
                <a:gd name="T66" fmla="*/ 448 w 592"/>
                <a:gd name="T67" fmla="*/ 734 h 904"/>
                <a:gd name="T68" fmla="*/ 459 w 592"/>
                <a:gd name="T69" fmla="*/ 759 h 904"/>
                <a:gd name="T70" fmla="*/ 494 w 592"/>
                <a:gd name="T71" fmla="*/ 759 h 904"/>
                <a:gd name="T72" fmla="*/ 581 w 592"/>
                <a:gd name="T73" fmla="*/ 741 h 904"/>
                <a:gd name="T74" fmla="*/ 591 w 592"/>
                <a:gd name="T75" fmla="*/ 730 h 904"/>
                <a:gd name="T76" fmla="*/ 548 w 592"/>
                <a:gd name="T77" fmla="*/ 707 h 904"/>
                <a:gd name="T78" fmla="*/ 452 w 592"/>
                <a:gd name="T79" fmla="*/ 623 h 904"/>
                <a:gd name="T80" fmla="*/ 466 w 592"/>
                <a:gd name="T81" fmla="*/ 585 h 904"/>
                <a:gd name="T82" fmla="*/ 387 w 592"/>
                <a:gd name="T83" fmla="*/ 415 h 904"/>
                <a:gd name="T84" fmla="*/ 370 w 592"/>
                <a:gd name="T85" fmla="*/ 380 h 904"/>
                <a:gd name="T86" fmla="*/ 377 w 592"/>
                <a:gd name="T87" fmla="*/ 358 h 904"/>
                <a:gd name="T88" fmla="*/ 356 w 592"/>
                <a:gd name="T89" fmla="*/ 310 h 904"/>
                <a:gd name="T90" fmla="*/ 325 w 592"/>
                <a:gd name="T91" fmla="*/ 254 h 904"/>
                <a:gd name="T92" fmla="*/ 291 w 592"/>
                <a:gd name="T93" fmla="*/ 186 h 904"/>
                <a:gd name="T94" fmla="*/ 277 w 592"/>
                <a:gd name="T95" fmla="*/ 176 h 904"/>
                <a:gd name="T96" fmla="*/ 211 w 592"/>
                <a:gd name="T97" fmla="*/ 153 h 904"/>
                <a:gd name="T98" fmla="*/ 218 w 592"/>
                <a:gd name="T99" fmla="*/ 140 h 904"/>
                <a:gd name="T100" fmla="*/ 232 w 592"/>
                <a:gd name="T101" fmla="*/ 109 h 904"/>
                <a:gd name="T102" fmla="*/ 239 w 592"/>
                <a:gd name="T103" fmla="*/ 95 h 904"/>
                <a:gd name="T104" fmla="*/ 235 w 592"/>
                <a:gd name="T105" fmla="*/ 74 h 904"/>
                <a:gd name="T106" fmla="*/ 244 w 592"/>
                <a:gd name="T107" fmla="*/ 46 h 904"/>
                <a:gd name="T108" fmla="*/ 234 w 592"/>
                <a:gd name="T109" fmla="*/ 18 h 904"/>
                <a:gd name="T110" fmla="*/ 218 w 592"/>
                <a:gd name="T111" fmla="*/ 11 h 904"/>
                <a:gd name="T112" fmla="*/ 202 w 592"/>
                <a:gd name="T113" fmla="*/ 0 h 904"/>
                <a:gd name="T114" fmla="*/ 163 w 592"/>
                <a:gd name="T115" fmla="*/ 11 h 904"/>
                <a:gd name="T116" fmla="*/ 258 w 592"/>
                <a:gd name="T117" fmla="*/ 620 h 904"/>
                <a:gd name="T118" fmla="*/ 237 w 592"/>
                <a:gd name="T119" fmla="*/ 678 h 904"/>
                <a:gd name="T120" fmla="*/ 227 w 592"/>
                <a:gd name="T121" fmla="*/ 645 h 904"/>
                <a:gd name="T122" fmla="*/ 231 w 592"/>
                <a:gd name="T123" fmla="*/ 9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2" h="904">
                  <a:moveTo>
                    <a:pt x="163" y="11"/>
                  </a:moveTo>
                  <a:cubicBezTo>
                    <a:pt x="161" y="13"/>
                    <a:pt x="157" y="13"/>
                    <a:pt x="155" y="15"/>
                  </a:cubicBezTo>
                  <a:cubicBezTo>
                    <a:pt x="149" y="21"/>
                    <a:pt x="142" y="27"/>
                    <a:pt x="137" y="34"/>
                  </a:cubicBezTo>
                  <a:cubicBezTo>
                    <a:pt x="137" y="34"/>
                    <a:pt x="132" y="39"/>
                    <a:pt x="133" y="39"/>
                  </a:cubicBezTo>
                  <a:cubicBezTo>
                    <a:pt x="128" y="39"/>
                    <a:pt x="129" y="47"/>
                    <a:pt x="128" y="50"/>
                  </a:cubicBezTo>
                  <a:cubicBezTo>
                    <a:pt x="127" y="52"/>
                    <a:pt x="126" y="53"/>
                    <a:pt x="126" y="55"/>
                  </a:cubicBezTo>
                  <a:cubicBezTo>
                    <a:pt x="126" y="57"/>
                    <a:pt x="126" y="60"/>
                    <a:pt x="127" y="62"/>
                  </a:cubicBezTo>
                  <a:cubicBezTo>
                    <a:pt x="127" y="65"/>
                    <a:pt x="127" y="69"/>
                    <a:pt x="128" y="72"/>
                  </a:cubicBezTo>
                  <a:cubicBezTo>
                    <a:pt x="130" y="75"/>
                    <a:pt x="132" y="78"/>
                    <a:pt x="133" y="81"/>
                  </a:cubicBezTo>
                  <a:cubicBezTo>
                    <a:pt x="133" y="84"/>
                    <a:pt x="133" y="88"/>
                    <a:pt x="133" y="92"/>
                  </a:cubicBezTo>
                  <a:cubicBezTo>
                    <a:pt x="134" y="94"/>
                    <a:pt x="134" y="96"/>
                    <a:pt x="135" y="97"/>
                  </a:cubicBezTo>
                  <a:cubicBezTo>
                    <a:pt x="138" y="103"/>
                    <a:pt x="148" y="105"/>
                    <a:pt x="146" y="112"/>
                  </a:cubicBezTo>
                  <a:cubicBezTo>
                    <a:pt x="145" y="118"/>
                    <a:pt x="148" y="125"/>
                    <a:pt x="145" y="130"/>
                  </a:cubicBezTo>
                  <a:cubicBezTo>
                    <a:pt x="144" y="131"/>
                    <a:pt x="143" y="132"/>
                    <a:pt x="142" y="133"/>
                  </a:cubicBezTo>
                  <a:cubicBezTo>
                    <a:pt x="140" y="134"/>
                    <a:pt x="139" y="134"/>
                    <a:pt x="138" y="135"/>
                  </a:cubicBezTo>
                  <a:cubicBezTo>
                    <a:pt x="135" y="138"/>
                    <a:pt x="129" y="149"/>
                    <a:pt x="128" y="153"/>
                  </a:cubicBezTo>
                  <a:cubicBezTo>
                    <a:pt x="126" y="157"/>
                    <a:pt x="125" y="161"/>
                    <a:pt x="121" y="162"/>
                  </a:cubicBezTo>
                  <a:cubicBezTo>
                    <a:pt x="101" y="168"/>
                    <a:pt x="78" y="171"/>
                    <a:pt x="57" y="176"/>
                  </a:cubicBezTo>
                  <a:cubicBezTo>
                    <a:pt x="54" y="177"/>
                    <a:pt x="52" y="179"/>
                    <a:pt x="49" y="181"/>
                  </a:cubicBezTo>
                  <a:cubicBezTo>
                    <a:pt x="47" y="183"/>
                    <a:pt x="45" y="185"/>
                    <a:pt x="43" y="188"/>
                  </a:cubicBezTo>
                  <a:cubicBezTo>
                    <a:pt x="43" y="188"/>
                    <a:pt x="42" y="191"/>
                    <a:pt x="42" y="191"/>
                  </a:cubicBezTo>
                  <a:lnTo>
                    <a:pt x="24" y="192"/>
                  </a:lnTo>
                  <a:lnTo>
                    <a:pt x="27" y="224"/>
                  </a:lnTo>
                  <a:cubicBezTo>
                    <a:pt x="24" y="230"/>
                    <a:pt x="24" y="235"/>
                    <a:pt x="23" y="240"/>
                  </a:cubicBezTo>
                  <a:cubicBezTo>
                    <a:pt x="21" y="248"/>
                    <a:pt x="19" y="256"/>
                    <a:pt x="18" y="264"/>
                  </a:cubicBezTo>
                  <a:cubicBezTo>
                    <a:pt x="16" y="272"/>
                    <a:pt x="16" y="280"/>
                    <a:pt x="11" y="287"/>
                  </a:cubicBezTo>
                  <a:cubicBezTo>
                    <a:pt x="10" y="289"/>
                    <a:pt x="7" y="290"/>
                    <a:pt x="6" y="292"/>
                  </a:cubicBezTo>
                  <a:cubicBezTo>
                    <a:pt x="6" y="295"/>
                    <a:pt x="4" y="298"/>
                    <a:pt x="6" y="302"/>
                  </a:cubicBezTo>
                  <a:cubicBezTo>
                    <a:pt x="7" y="305"/>
                    <a:pt x="10" y="307"/>
                    <a:pt x="11" y="310"/>
                  </a:cubicBezTo>
                  <a:cubicBezTo>
                    <a:pt x="11" y="315"/>
                    <a:pt x="8" y="321"/>
                    <a:pt x="7" y="326"/>
                  </a:cubicBezTo>
                  <a:cubicBezTo>
                    <a:pt x="3" y="339"/>
                    <a:pt x="0" y="357"/>
                    <a:pt x="17" y="363"/>
                  </a:cubicBezTo>
                  <a:cubicBezTo>
                    <a:pt x="20" y="364"/>
                    <a:pt x="23" y="366"/>
                    <a:pt x="22" y="369"/>
                  </a:cubicBezTo>
                  <a:cubicBezTo>
                    <a:pt x="22" y="370"/>
                    <a:pt x="21" y="371"/>
                    <a:pt x="21" y="371"/>
                  </a:cubicBezTo>
                  <a:cubicBezTo>
                    <a:pt x="20" y="377"/>
                    <a:pt x="24" y="384"/>
                    <a:pt x="24" y="384"/>
                  </a:cubicBezTo>
                  <a:lnTo>
                    <a:pt x="13" y="388"/>
                  </a:lnTo>
                  <a:lnTo>
                    <a:pt x="14" y="421"/>
                  </a:lnTo>
                  <a:lnTo>
                    <a:pt x="33" y="421"/>
                  </a:lnTo>
                  <a:cubicBezTo>
                    <a:pt x="37" y="428"/>
                    <a:pt x="56" y="616"/>
                    <a:pt x="61" y="622"/>
                  </a:cubicBezTo>
                  <a:cubicBezTo>
                    <a:pt x="99" y="621"/>
                    <a:pt x="175" y="620"/>
                    <a:pt x="175" y="620"/>
                  </a:cubicBezTo>
                  <a:cubicBezTo>
                    <a:pt x="175" y="620"/>
                    <a:pt x="182" y="642"/>
                    <a:pt x="184" y="644"/>
                  </a:cubicBezTo>
                  <a:lnTo>
                    <a:pt x="209" y="645"/>
                  </a:lnTo>
                  <a:lnTo>
                    <a:pt x="208" y="661"/>
                  </a:lnTo>
                  <a:lnTo>
                    <a:pt x="200" y="661"/>
                  </a:lnTo>
                  <a:cubicBezTo>
                    <a:pt x="200" y="661"/>
                    <a:pt x="199" y="678"/>
                    <a:pt x="197" y="680"/>
                  </a:cubicBezTo>
                  <a:cubicBezTo>
                    <a:pt x="197" y="681"/>
                    <a:pt x="70" y="666"/>
                    <a:pt x="70" y="666"/>
                  </a:cubicBezTo>
                  <a:cubicBezTo>
                    <a:pt x="65" y="665"/>
                    <a:pt x="52" y="677"/>
                    <a:pt x="47" y="679"/>
                  </a:cubicBezTo>
                  <a:lnTo>
                    <a:pt x="47" y="699"/>
                  </a:lnTo>
                  <a:lnTo>
                    <a:pt x="86" y="709"/>
                  </a:lnTo>
                  <a:cubicBezTo>
                    <a:pt x="86" y="709"/>
                    <a:pt x="14" y="730"/>
                    <a:pt x="0" y="734"/>
                  </a:cubicBezTo>
                  <a:lnTo>
                    <a:pt x="0" y="761"/>
                  </a:lnTo>
                  <a:lnTo>
                    <a:pt x="14" y="768"/>
                  </a:lnTo>
                  <a:lnTo>
                    <a:pt x="196" y="743"/>
                  </a:lnTo>
                  <a:cubicBezTo>
                    <a:pt x="196" y="743"/>
                    <a:pt x="198" y="742"/>
                    <a:pt x="199" y="742"/>
                  </a:cubicBezTo>
                  <a:cubicBezTo>
                    <a:pt x="202" y="742"/>
                    <a:pt x="205" y="745"/>
                    <a:pt x="205" y="745"/>
                  </a:cubicBezTo>
                  <a:lnTo>
                    <a:pt x="246" y="808"/>
                  </a:lnTo>
                  <a:lnTo>
                    <a:pt x="273" y="807"/>
                  </a:lnTo>
                  <a:cubicBezTo>
                    <a:pt x="273" y="807"/>
                    <a:pt x="276" y="793"/>
                    <a:pt x="275" y="787"/>
                  </a:cubicBezTo>
                  <a:cubicBezTo>
                    <a:pt x="270" y="772"/>
                    <a:pt x="255" y="740"/>
                    <a:pt x="255" y="740"/>
                  </a:cubicBezTo>
                  <a:lnTo>
                    <a:pt x="273" y="741"/>
                  </a:lnTo>
                  <a:lnTo>
                    <a:pt x="275" y="756"/>
                  </a:lnTo>
                  <a:cubicBezTo>
                    <a:pt x="275" y="756"/>
                    <a:pt x="279" y="760"/>
                    <a:pt x="281" y="760"/>
                  </a:cubicBezTo>
                  <a:cubicBezTo>
                    <a:pt x="281" y="761"/>
                    <a:pt x="284" y="762"/>
                    <a:pt x="284" y="762"/>
                  </a:cubicBezTo>
                  <a:cubicBezTo>
                    <a:pt x="284" y="762"/>
                    <a:pt x="288" y="763"/>
                    <a:pt x="288" y="764"/>
                  </a:cubicBezTo>
                  <a:cubicBezTo>
                    <a:pt x="291" y="764"/>
                    <a:pt x="293" y="766"/>
                    <a:pt x="293" y="766"/>
                  </a:cubicBezTo>
                  <a:cubicBezTo>
                    <a:pt x="293" y="766"/>
                    <a:pt x="294" y="781"/>
                    <a:pt x="294" y="785"/>
                  </a:cubicBezTo>
                  <a:cubicBezTo>
                    <a:pt x="295" y="791"/>
                    <a:pt x="296" y="797"/>
                    <a:pt x="295" y="803"/>
                  </a:cubicBezTo>
                  <a:cubicBezTo>
                    <a:pt x="293" y="808"/>
                    <a:pt x="289" y="812"/>
                    <a:pt x="288" y="818"/>
                  </a:cubicBezTo>
                  <a:cubicBezTo>
                    <a:pt x="287" y="822"/>
                    <a:pt x="287" y="826"/>
                    <a:pt x="287" y="831"/>
                  </a:cubicBezTo>
                  <a:cubicBezTo>
                    <a:pt x="287" y="836"/>
                    <a:pt x="286" y="841"/>
                    <a:pt x="287" y="846"/>
                  </a:cubicBezTo>
                  <a:cubicBezTo>
                    <a:pt x="287" y="851"/>
                    <a:pt x="288" y="856"/>
                    <a:pt x="290" y="860"/>
                  </a:cubicBezTo>
                  <a:cubicBezTo>
                    <a:pt x="292" y="863"/>
                    <a:pt x="293" y="865"/>
                    <a:pt x="295" y="866"/>
                  </a:cubicBezTo>
                  <a:cubicBezTo>
                    <a:pt x="297" y="867"/>
                    <a:pt x="311" y="871"/>
                    <a:pt x="316" y="867"/>
                  </a:cubicBezTo>
                  <a:cubicBezTo>
                    <a:pt x="318" y="866"/>
                    <a:pt x="318" y="870"/>
                    <a:pt x="319" y="870"/>
                  </a:cubicBezTo>
                  <a:cubicBezTo>
                    <a:pt x="321" y="872"/>
                    <a:pt x="323" y="877"/>
                    <a:pt x="325" y="880"/>
                  </a:cubicBezTo>
                  <a:cubicBezTo>
                    <a:pt x="328" y="884"/>
                    <a:pt x="331" y="888"/>
                    <a:pt x="334" y="892"/>
                  </a:cubicBezTo>
                  <a:cubicBezTo>
                    <a:pt x="337" y="895"/>
                    <a:pt x="341" y="896"/>
                    <a:pt x="344" y="898"/>
                  </a:cubicBezTo>
                  <a:cubicBezTo>
                    <a:pt x="354" y="904"/>
                    <a:pt x="368" y="901"/>
                    <a:pt x="379" y="901"/>
                  </a:cubicBezTo>
                  <a:cubicBezTo>
                    <a:pt x="383" y="901"/>
                    <a:pt x="385" y="899"/>
                    <a:pt x="389" y="898"/>
                  </a:cubicBezTo>
                  <a:cubicBezTo>
                    <a:pt x="391" y="895"/>
                    <a:pt x="393" y="894"/>
                    <a:pt x="394" y="890"/>
                  </a:cubicBezTo>
                  <a:cubicBezTo>
                    <a:pt x="395" y="881"/>
                    <a:pt x="391" y="871"/>
                    <a:pt x="386" y="864"/>
                  </a:cubicBezTo>
                  <a:cubicBezTo>
                    <a:pt x="383" y="859"/>
                    <a:pt x="378" y="857"/>
                    <a:pt x="375" y="852"/>
                  </a:cubicBezTo>
                  <a:cubicBezTo>
                    <a:pt x="368" y="843"/>
                    <a:pt x="362" y="833"/>
                    <a:pt x="354" y="823"/>
                  </a:cubicBezTo>
                  <a:cubicBezTo>
                    <a:pt x="342" y="808"/>
                    <a:pt x="338" y="797"/>
                    <a:pt x="339" y="777"/>
                  </a:cubicBezTo>
                  <a:cubicBezTo>
                    <a:pt x="339" y="775"/>
                    <a:pt x="338" y="766"/>
                    <a:pt x="340" y="764"/>
                  </a:cubicBezTo>
                  <a:cubicBezTo>
                    <a:pt x="342" y="762"/>
                    <a:pt x="345" y="761"/>
                    <a:pt x="348" y="760"/>
                  </a:cubicBezTo>
                  <a:cubicBezTo>
                    <a:pt x="349" y="760"/>
                    <a:pt x="350" y="759"/>
                    <a:pt x="350" y="758"/>
                  </a:cubicBezTo>
                  <a:cubicBezTo>
                    <a:pt x="350" y="759"/>
                    <a:pt x="352" y="756"/>
                    <a:pt x="352" y="756"/>
                  </a:cubicBezTo>
                  <a:cubicBezTo>
                    <a:pt x="352" y="752"/>
                    <a:pt x="352" y="747"/>
                    <a:pt x="352" y="743"/>
                  </a:cubicBezTo>
                  <a:lnTo>
                    <a:pt x="422" y="751"/>
                  </a:lnTo>
                  <a:cubicBezTo>
                    <a:pt x="422" y="751"/>
                    <a:pt x="435" y="745"/>
                    <a:pt x="436" y="745"/>
                  </a:cubicBezTo>
                  <a:lnTo>
                    <a:pt x="436" y="724"/>
                  </a:lnTo>
                  <a:cubicBezTo>
                    <a:pt x="435" y="724"/>
                    <a:pt x="435" y="721"/>
                    <a:pt x="433" y="722"/>
                  </a:cubicBezTo>
                  <a:cubicBezTo>
                    <a:pt x="432" y="722"/>
                    <a:pt x="353" y="703"/>
                    <a:pt x="352" y="702"/>
                  </a:cubicBezTo>
                  <a:cubicBezTo>
                    <a:pt x="352" y="702"/>
                    <a:pt x="355" y="630"/>
                    <a:pt x="355" y="617"/>
                  </a:cubicBezTo>
                  <a:cubicBezTo>
                    <a:pt x="362" y="619"/>
                    <a:pt x="375" y="613"/>
                    <a:pt x="376" y="622"/>
                  </a:cubicBezTo>
                  <a:cubicBezTo>
                    <a:pt x="377" y="626"/>
                    <a:pt x="397" y="652"/>
                    <a:pt x="400" y="655"/>
                  </a:cubicBezTo>
                  <a:cubicBezTo>
                    <a:pt x="401" y="655"/>
                    <a:pt x="414" y="650"/>
                    <a:pt x="419" y="648"/>
                  </a:cubicBezTo>
                  <a:lnTo>
                    <a:pt x="421" y="650"/>
                  </a:lnTo>
                  <a:cubicBezTo>
                    <a:pt x="422" y="651"/>
                    <a:pt x="424" y="656"/>
                    <a:pt x="425" y="657"/>
                  </a:cubicBezTo>
                  <a:cubicBezTo>
                    <a:pt x="430" y="664"/>
                    <a:pt x="435" y="671"/>
                    <a:pt x="437" y="680"/>
                  </a:cubicBezTo>
                  <a:cubicBezTo>
                    <a:pt x="438" y="684"/>
                    <a:pt x="442" y="687"/>
                    <a:pt x="444" y="691"/>
                  </a:cubicBezTo>
                  <a:cubicBezTo>
                    <a:pt x="450" y="703"/>
                    <a:pt x="445" y="722"/>
                    <a:pt x="448" y="734"/>
                  </a:cubicBezTo>
                  <a:cubicBezTo>
                    <a:pt x="449" y="740"/>
                    <a:pt x="451" y="745"/>
                    <a:pt x="453" y="751"/>
                  </a:cubicBezTo>
                  <a:cubicBezTo>
                    <a:pt x="454" y="752"/>
                    <a:pt x="454" y="754"/>
                    <a:pt x="454" y="755"/>
                  </a:cubicBezTo>
                  <a:cubicBezTo>
                    <a:pt x="455" y="756"/>
                    <a:pt x="458" y="757"/>
                    <a:pt x="459" y="759"/>
                  </a:cubicBezTo>
                  <a:cubicBezTo>
                    <a:pt x="463" y="764"/>
                    <a:pt x="468" y="764"/>
                    <a:pt x="474" y="765"/>
                  </a:cubicBezTo>
                  <a:cubicBezTo>
                    <a:pt x="477" y="767"/>
                    <a:pt x="481" y="768"/>
                    <a:pt x="484" y="767"/>
                  </a:cubicBezTo>
                  <a:cubicBezTo>
                    <a:pt x="485" y="766"/>
                    <a:pt x="493" y="759"/>
                    <a:pt x="494" y="759"/>
                  </a:cubicBezTo>
                  <a:cubicBezTo>
                    <a:pt x="494" y="759"/>
                    <a:pt x="506" y="763"/>
                    <a:pt x="508" y="764"/>
                  </a:cubicBezTo>
                  <a:cubicBezTo>
                    <a:pt x="511" y="764"/>
                    <a:pt x="515" y="765"/>
                    <a:pt x="519" y="765"/>
                  </a:cubicBezTo>
                  <a:cubicBezTo>
                    <a:pt x="543" y="766"/>
                    <a:pt x="562" y="754"/>
                    <a:pt x="581" y="741"/>
                  </a:cubicBezTo>
                  <a:cubicBezTo>
                    <a:pt x="583" y="739"/>
                    <a:pt x="585" y="738"/>
                    <a:pt x="587" y="736"/>
                  </a:cubicBezTo>
                  <a:cubicBezTo>
                    <a:pt x="587" y="735"/>
                    <a:pt x="588" y="734"/>
                    <a:pt x="589" y="733"/>
                  </a:cubicBezTo>
                  <a:cubicBezTo>
                    <a:pt x="589" y="732"/>
                    <a:pt x="591" y="731"/>
                    <a:pt x="591" y="730"/>
                  </a:cubicBezTo>
                  <a:cubicBezTo>
                    <a:pt x="592" y="727"/>
                    <a:pt x="592" y="725"/>
                    <a:pt x="590" y="723"/>
                  </a:cubicBezTo>
                  <a:cubicBezTo>
                    <a:pt x="589" y="721"/>
                    <a:pt x="587" y="717"/>
                    <a:pt x="585" y="716"/>
                  </a:cubicBezTo>
                  <a:cubicBezTo>
                    <a:pt x="577" y="709"/>
                    <a:pt x="558" y="711"/>
                    <a:pt x="548" y="707"/>
                  </a:cubicBezTo>
                  <a:cubicBezTo>
                    <a:pt x="536" y="704"/>
                    <a:pt x="525" y="698"/>
                    <a:pt x="515" y="691"/>
                  </a:cubicBezTo>
                  <a:cubicBezTo>
                    <a:pt x="495" y="677"/>
                    <a:pt x="479" y="657"/>
                    <a:pt x="464" y="639"/>
                  </a:cubicBezTo>
                  <a:cubicBezTo>
                    <a:pt x="460" y="634"/>
                    <a:pt x="455" y="629"/>
                    <a:pt x="452" y="623"/>
                  </a:cubicBezTo>
                  <a:cubicBezTo>
                    <a:pt x="450" y="620"/>
                    <a:pt x="450" y="617"/>
                    <a:pt x="450" y="617"/>
                  </a:cubicBezTo>
                  <a:cubicBezTo>
                    <a:pt x="450" y="617"/>
                    <a:pt x="455" y="609"/>
                    <a:pt x="458" y="603"/>
                  </a:cubicBezTo>
                  <a:cubicBezTo>
                    <a:pt x="461" y="597"/>
                    <a:pt x="464" y="591"/>
                    <a:pt x="466" y="585"/>
                  </a:cubicBezTo>
                  <a:cubicBezTo>
                    <a:pt x="466" y="584"/>
                    <a:pt x="468" y="575"/>
                    <a:pt x="469" y="575"/>
                  </a:cubicBezTo>
                  <a:cubicBezTo>
                    <a:pt x="468" y="574"/>
                    <a:pt x="382" y="468"/>
                    <a:pt x="382" y="468"/>
                  </a:cubicBezTo>
                  <a:cubicBezTo>
                    <a:pt x="382" y="468"/>
                    <a:pt x="386" y="416"/>
                    <a:pt x="387" y="415"/>
                  </a:cubicBezTo>
                  <a:cubicBezTo>
                    <a:pt x="398" y="415"/>
                    <a:pt x="420" y="414"/>
                    <a:pt x="421" y="413"/>
                  </a:cubicBezTo>
                  <a:cubicBezTo>
                    <a:pt x="421" y="413"/>
                    <a:pt x="420" y="383"/>
                    <a:pt x="419" y="380"/>
                  </a:cubicBezTo>
                  <a:lnTo>
                    <a:pt x="370" y="380"/>
                  </a:lnTo>
                  <a:cubicBezTo>
                    <a:pt x="372" y="377"/>
                    <a:pt x="372" y="374"/>
                    <a:pt x="373" y="371"/>
                  </a:cubicBezTo>
                  <a:cubicBezTo>
                    <a:pt x="375" y="369"/>
                    <a:pt x="377" y="366"/>
                    <a:pt x="378" y="363"/>
                  </a:cubicBezTo>
                  <a:cubicBezTo>
                    <a:pt x="378" y="362"/>
                    <a:pt x="377" y="359"/>
                    <a:pt x="377" y="358"/>
                  </a:cubicBezTo>
                  <a:cubicBezTo>
                    <a:pt x="377" y="347"/>
                    <a:pt x="373" y="338"/>
                    <a:pt x="370" y="327"/>
                  </a:cubicBezTo>
                  <a:cubicBezTo>
                    <a:pt x="369" y="323"/>
                    <a:pt x="365" y="317"/>
                    <a:pt x="362" y="315"/>
                  </a:cubicBezTo>
                  <a:cubicBezTo>
                    <a:pt x="360" y="313"/>
                    <a:pt x="357" y="312"/>
                    <a:pt x="356" y="310"/>
                  </a:cubicBezTo>
                  <a:cubicBezTo>
                    <a:pt x="351" y="302"/>
                    <a:pt x="350" y="292"/>
                    <a:pt x="346" y="284"/>
                  </a:cubicBezTo>
                  <a:cubicBezTo>
                    <a:pt x="342" y="276"/>
                    <a:pt x="336" y="268"/>
                    <a:pt x="330" y="262"/>
                  </a:cubicBezTo>
                  <a:cubicBezTo>
                    <a:pt x="328" y="260"/>
                    <a:pt x="327" y="256"/>
                    <a:pt x="325" y="254"/>
                  </a:cubicBezTo>
                  <a:cubicBezTo>
                    <a:pt x="323" y="251"/>
                    <a:pt x="321" y="247"/>
                    <a:pt x="321" y="247"/>
                  </a:cubicBezTo>
                  <a:cubicBezTo>
                    <a:pt x="321" y="247"/>
                    <a:pt x="325" y="186"/>
                    <a:pt x="323" y="186"/>
                  </a:cubicBezTo>
                  <a:lnTo>
                    <a:pt x="291" y="186"/>
                  </a:lnTo>
                  <a:lnTo>
                    <a:pt x="286" y="181"/>
                  </a:lnTo>
                  <a:cubicBezTo>
                    <a:pt x="286" y="180"/>
                    <a:pt x="283" y="179"/>
                    <a:pt x="282" y="178"/>
                  </a:cubicBezTo>
                  <a:cubicBezTo>
                    <a:pt x="280" y="177"/>
                    <a:pt x="279" y="177"/>
                    <a:pt x="277" y="176"/>
                  </a:cubicBezTo>
                  <a:cubicBezTo>
                    <a:pt x="257" y="172"/>
                    <a:pt x="237" y="168"/>
                    <a:pt x="217" y="164"/>
                  </a:cubicBezTo>
                  <a:cubicBezTo>
                    <a:pt x="216" y="164"/>
                    <a:pt x="210" y="161"/>
                    <a:pt x="211" y="159"/>
                  </a:cubicBezTo>
                  <a:cubicBezTo>
                    <a:pt x="211" y="157"/>
                    <a:pt x="210" y="155"/>
                    <a:pt x="211" y="153"/>
                  </a:cubicBezTo>
                  <a:cubicBezTo>
                    <a:pt x="211" y="153"/>
                    <a:pt x="212" y="150"/>
                    <a:pt x="212" y="149"/>
                  </a:cubicBezTo>
                  <a:cubicBezTo>
                    <a:pt x="213" y="148"/>
                    <a:pt x="214" y="146"/>
                    <a:pt x="214" y="145"/>
                  </a:cubicBezTo>
                  <a:cubicBezTo>
                    <a:pt x="215" y="143"/>
                    <a:pt x="216" y="142"/>
                    <a:pt x="218" y="140"/>
                  </a:cubicBezTo>
                  <a:cubicBezTo>
                    <a:pt x="219" y="138"/>
                    <a:pt x="220" y="137"/>
                    <a:pt x="221" y="135"/>
                  </a:cubicBezTo>
                  <a:cubicBezTo>
                    <a:pt x="223" y="133"/>
                    <a:pt x="223" y="131"/>
                    <a:pt x="224" y="129"/>
                  </a:cubicBezTo>
                  <a:cubicBezTo>
                    <a:pt x="228" y="123"/>
                    <a:pt x="231" y="116"/>
                    <a:pt x="232" y="109"/>
                  </a:cubicBezTo>
                  <a:cubicBezTo>
                    <a:pt x="232" y="107"/>
                    <a:pt x="232" y="106"/>
                    <a:pt x="232" y="104"/>
                  </a:cubicBezTo>
                  <a:cubicBezTo>
                    <a:pt x="232" y="102"/>
                    <a:pt x="232" y="100"/>
                    <a:pt x="232" y="98"/>
                  </a:cubicBezTo>
                  <a:cubicBezTo>
                    <a:pt x="232" y="96"/>
                    <a:pt x="238" y="96"/>
                    <a:pt x="239" y="95"/>
                  </a:cubicBezTo>
                  <a:cubicBezTo>
                    <a:pt x="240" y="92"/>
                    <a:pt x="239" y="88"/>
                    <a:pt x="239" y="85"/>
                  </a:cubicBezTo>
                  <a:cubicBezTo>
                    <a:pt x="239" y="82"/>
                    <a:pt x="239" y="79"/>
                    <a:pt x="238" y="76"/>
                  </a:cubicBezTo>
                  <a:cubicBezTo>
                    <a:pt x="237" y="75"/>
                    <a:pt x="237" y="73"/>
                    <a:pt x="235" y="74"/>
                  </a:cubicBezTo>
                  <a:cubicBezTo>
                    <a:pt x="230" y="64"/>
                    <a:pt x="240" y="63"/>
                    <a:pt x="242" y="57"/>
                  </a:cubicBezTo>
                  <a:cubicBezTo>
                    <a:pt x="242" y="55"/>
                    <a:pt x="244" y="55"/>
                    <a:pt x="244" y="52"/>
                  </a:cubicBezTo>
                  <a:cubicBezTo>
                    <a:pt x="245" y="51"/>
                    <a:pt x="244" y="48"/>
                    <a:pt x="244" y="46"/>
                  </a:cubicBezTo>
                  <a:cubicBezTo>
                    <a:pt x="244" y="43"/>
                    <a:pt x="244" y="39"/>
                    <a:pt x="244" y="36"/>
                  </a:cubicBezTo>
                  <a:cubicBezTo>
                    <a:pt x="244" y="34"/>
                    <a:pt x="243" y="32"/>
                    <a:pt x="242" y="31"/>
                  </a:cubicBezTo>
                  <a:cubicBezTo>
                    <a:pt x="240" y="28"/>
                    <a:pt x="233" y="23"/>
                    <a:pt x="234" y="18"/>
                  </a:cubicBezTo>
                  <a:cubicBezTo>
                    <a:pt x="232" y="18"/>
                    <a:pt x="232" y="17"/>
                    <a:pt x="231" y="16"/>
                  </a:cubicBezTo>
                  <a:cubicBezTo>
                    <a:pt x="231" y="15"/>
                    <a:pt x="228" y="13"/>
                    <a:pt x="228" y="13"/>
                  </a:cubicBezTo>
                  <a:cubicBezTo>
                    <a:pt x="227" y="10"/>
                    <a:pt x="220" y="11"/>
                    <a:pt x="218" y="11"/>
                  </a:cubicBezTo>
                  <a:cubicBezTo>
                    <a:pt x="214" y="9"/>
                    <a:pt x="212" y="6"/>
                    <a:pt x="209" y="4"/>
                  </a:cubicBezTo>
                  <a:cubicBezTo>
                    <a:pt x="207" y="3"/>
                    <a:pt x="205" y="1"/>
                    <a:pt x="203" y="1"/>
                  </a:cubicBezTo>
                  <a:cubicBezTo>
                    <a:pt x="203" y="1"/>
                    <a:pt x="202" y="1"/>
                    <a:pt x="202" y="0"/>
                  </a:cubicBezTo>
                  <a:lnTo>
                    <a:pt x="183" y="0"/>
                  </a:lnTo>
                  <a:cubicBezTo>
                    <a:pt x="178" y="2"/>
                    <a:pt x="172" y="4"/>
                    <a:pt x="167" y="6"/>
                  </a:cubicBezTo>
                  <a:cubicBezTo>
                    <a:pt x="165" y="7"/>
                    <a:pt x="164" y="9"/>
                    <a:pt x="163" y="11"/>
                  </a:cubicBezTo>
                  <a:close/>
                  <a:moveTo>
                    <a:pt x="227" y="645"/>
                  </a:moveTo>
                  <a:cubicBezTo>
                    <a:pt x="233" y="645"/>
                    <a:pt x="253" y="645"/>
                    <a:pt x="253" y="645"/>
                  </a:cubicBezTo>
                  <a:lnTo>
                    <a:pt x="258" y="620"/>
                  </a:lnTo>
                  <a:lnTo>
                    <a:pt x="269" y="619"/>
                  </a:lnTo>
                  <a:lnTo>
                    <a:pt x="272" y="665"/>
                  </a:lnTo>
                  <a:lnTo>
                    <a:pt x="237" y="678"/>
                  </a:lnTo>
                  <a:lnTo>
                    <a:pt x="235" y="661"/>
                  </a:lnTo>
                  <a:lnTo>
                    <a:pt x="227" y="661"/>
                  </a:lnTo>
                  <a:lnTo>
                    <a:pt x="227" y="645"/>
                  </a:lnTo>
                  <a:close/>
                  <a:moveTo>
                    <a:pt x="234" y="80"/>
                  </a:moveTo>
                  <a:lnTo>
                    <a:pt x="234" y="90"/>
                  </a:lnTo>
                  <a:lnTo>
                    <a:pt x="231" y="90"/>
                  </a:lnTo>
                  <a:lnTo>
                    <a:pt x="231" y="83"/>
                  </a:lnTo>
                  <a:cubicBezTo>
                    <a:pt x="231" y="80"/>
                    <a:pt x="230" y="79"/>
                    <a:pt x="234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9069388" y="4899025"/>
              <a:ext cx="766763" cy="330200"/>
            </a:xfrm>
            <a:custGeom>
              <a:avLst/>
              <a:gdLst>
                <a:gd name="T0" fmla="*/ 1136 w 2101"/>
                <a:gd name="T1" fmla="*/ 435 h 902"/>
                <a:gd name="T2" fmla="*/ 878 w 2101"/>
                <a:gd name="T3" fmla="*/ 735 h 902"/>
                <a:gd name="T4" fmla="*/ 1348 w 2101"/>
                <a:gd name="T5" fmla="*/ 426 h 902"/>
                <a:gd name="T6" fmla="*/ 1907 w 2101"/>
                <a:gd name="T7" fmla="*/ 736 h 902"/>
                <a:gd name="T8" fmla="*/ 1628 w 2101"/>
                <a:gd name="T9" fmla="*/ 522 h 902"/>
                <a:gd name="T10" fmla="*/ 204 w 2101"/>
                <a:gd name="T11" fmla="*/ 738 h 902"/>
                <a:gd name="T12" fmla="*/ 351 w 2101"/>
                <a:gd name="T13" fmla="*/ 549 h 902"/>
                <a:gd name="T14" fmla="*/ 801 w 2101"/>
                <a:gd name="T15" fmla="*/ 735 h 902"/>
                <a:gd name="T16" fmla="*/ 0 w 2101"/>
                <a:gd name="T17" fmla="*/ 278 h 902"/>
                <a:gd name="T18" fmla="*/ 337 w 2101"/>
                <a:gd name="T19" fmla="*/ 607 h 902"/>
                <a:gd name="T20" fmla="*/ 1348 w 2101"/>
                <a:gd name="T21" fmla="*/ 686 h 902"/>
                <a:gd name="T22" fmla="*/ 1334 w 2101"/>
                <a:gd name="T23" fmla="*/ 157 h 902"/>
                <a:gd name="T24" fmla="*/ 1383 w 2101"/>
                <a:gd name="T25" fmla="*/ 79 h 902"/>
                <a:gd name="T26" fmla="*/ 1128 w 2101"/>
                <a:gd name="T27" fmla="*/ 101 h 902"/>
                <a:gd name="T28" fmla="*/ 1128 w 2101"/>
                <a:gd name="T29" fmla="*/ 101 h 902"/>
                <a:gd name="T30" fmla="*/ 1116 w 2101"/>
                <a:gd name="T31" fmla="*/ 56 h 902"/>
                <a:gd name="T32" fmla="*/ 1253 w 2101"/>
                <a:gd name="T33" fmla="*/ 80 h 902"/>
                <a:gd name="T34" fmla="*/ 1225 w 2101"/>
                <a:gd name="T35" fmla="*/ 180 h 902"/>
                <a:gd name="T36" fmla="*/ 984 w 2101"/>
                <a:gd name="T37" fmla="*/ 157 h 902"/>
                <a:gd name="T38" fmla="*/ 1064 w 2101"/>
                <a:gd name="T39" fmla="*/ 212 h 902"/>
                <a:gd name="T40" fmla="*/ 967 w 2101"/>
                <a:gd name="T41" fmla="*/ 131 h 902"/>
                <a:gd name="T42" fmla="*/ 505 w 2101"/>
                <a:gd name="T43" fmla="*/ 181 h 902"/>
                <a:gd name="T44" fmla="*/ 492 w 2101"/>
                <a:gd name="T45" fmla="*/ 112 h 902"/>
                <a:gd name="T46" fmla="*/ 497 w 2101"/>
                <a:gd name="T47" fmla="*/ 32 h 902"/>
                <a:gd name="T48" fmla="*/ 547 w 2101"/>
                <a:gd name="T49" fmla="*/ 12 h 902"/>
                <a:gd name="T50" fmla="*/ 563 w 2101"/>
                <a:gd name="T51" fmla="*/ 112 h 902"/>
                <a:gd name="T52" fmla="*/ 563 w 2101"/>
                <a:gd name="T53" fmla="*/ 225 h 902"/>
                <a:gd name="T54" fmla="*/ 492 w 2101"/>
                <a:gd name="T55" fmla="*/ 201 h 902"/>
                <a:gd name="T56" fmla="*/ 614 w 2101"/>
                <a:gd name="T57" fmla="*/ 194 h 902"/>
                <a:gd name="T58" fmla="*/ 622 w 2101"/>
                <a:gd name="T59" fmla="*/ 176 h 902"/>
                <a:gd name="T60" fmla="*/ 573 w 2101"/>
                <a:gd name="T61" fmla="*/ 112 h 902"/>
                <a:gd name="T62" fmla="*/ 573 w 2101"/>
                <a:gd name="T63" fmla="*/ 54 h 902"/>
                <a:gd name="T64" fmla="*/ 643 w 2101"/>
                <a:gd name="T65" fmla="*/ 33 h 902"/>
                <a:gd name="T66" fmla="*/ 655 w 2101"/>
                <a:gd name="T67" fmla="*/ 192 h 902"/>
                <a:gd name="T68" fmla="*/ 628 w 2101"/>
                <a:gd name="T69" fmla="*/ 190 h 902"/>
                <a:gd name="T70" fmla="*/ 573 w 2101"/>
                <a:gd name="T71" fmla="*/ 236 h 902"/>
                <a:gd name="T72" fmla="*/ 797 w 2101"/>
                <a:gd name="T73" fmla="*/ 91 h 902"/>
                <a:gd name="T74" fmla="*/ 792 w 2101"/>
                <a:gd name="T75" fmla="*/ 56 h 902"/>
                <a:gd name="T76" fmla="*/ 719 w 2101"/>
                <a:gd name="T77" fmla="*/ 56 h 902"/>
                <a:gd name="T78" fmla="*/ 843 w 2101"/>
                <a:gd name="T79" fmla="*/ 174 h 902"/>
                <a:gd name="T80" fmla="*/ 884 w 2101"/>
                <a:gd name="T81" fmla="*/ 54 h 902"/>
                <a:gd name="T82" fmla="*/ 864 w 2101"/>
                <a:gd name="T83" fmla="*/ 106 h 902"/>
                <a:gd name="T84" fmla="*/ 1910 w 2101"/>
                <a:gd name="T85" fmla="*/ 125 h 902"/>
                <a:gd name="T86" fmla="*/ 1912 w 2101"/>
                <a:gd name="T87" fmla="*/ 76 h 902"/>
                <a:gd name="T88" fmla="*/ 1965 w 2101"/>
                <a:gd name="T89" fmla="*/ 144 h 902"/>
                <a:gd name="T90" fmla="*/ 1873 w 2101"/>
                <a:gd name="T91" fmla="*/ 58 h 902"/>
                <a:gd name="T92" fmla="*/ 1819 w 2101"/>
                <a:gd name="T93" fmla="*/ 80 h 902"/>
                <a:gd name="T94" fmla="*/ 1791 w 2101"/>
                <a:gd name="T95" fmla="*/ 180 h 902"/>
                <a:gd name="T96" fmla="*/ 2040 w 2101"/>
                <a:gd name="T97" fmla="*/ 182 h 902"/>
                <a:gd name="T98" fmla="*/ 1573 w 2101"/>
                <a:gd name="T99" fmla="*/ 120 h 902"/>
                <a:gd name="T100" fmla="*/ 1627 w 2101"/>
                <a:gd name="T101" fmla="*/ 139 h 902"/>
                <a:gd name="T102" fmla="*/ 1565 w 2101"/>
                <a:gd name="T103" fmla="*/ 181 h 902"/>
                <a:gd name="T104" fmla="*/ 1673 w 2101"/>
                <a:gd name="T105" fmla="*/ 118 h 902"/>
                <a:gd name="T106" fmla="*/ 1709 w 2101"/>
                <a:gd name="T107" fmla="*/ 182 h 902"/>
                <a:gd name="T108" fmla="*/ 1506 w 2101"/>
                <a:gd name="T109" fmla="*/ 180 h 902"/>
                <a:gd name="T110" fmla="*/ 1402 w 2101"/>
                <a:gd name="T111" fmla="*/ 18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01" h="902">
                  <a:moveTo>
                    <a:pt x="878" y="435"/>
                  </a:moveTo>
                  <a:lnTo>
                    <a:pt x="951" y="435"/>
                  </a:lnTo>
                  <a:lnTo>
                    <a:pt x="951" y="548"/>
                  </a:lnTo>
                  <a:lnTo>
                    <a:pt x="1063" y="548"/>
                  </a:lnTo>
                  <a:lnTo>
                    <a:pt x="1063" y="435"/>
                  </a:lnTo>
                  <a:lnTo>
                    <a:pt x="1136" y="435"/>
                  </a:lnTo>
                  <a:lnTo>
                    <a:pt x="1136" y="735"/>
                  </a:lnTo>
                  <a:lnTo>
                    <a:pt x="1063" y="735"/>
                  </a:lnTo>
                  <a:lnTo>
                    <a:pt x="1063" y="606"/>
                  </a:lnTo>
                  <a:lnTo>
                    <a:pt x="951" y="606"/>
                  </a:lnTo>
                  <a:lnTo>
                    <a:pt x="951" y="735"/>
                  </a:lnTo>
                  <a:lnTo>
                    <a:pt x="878" y="735"/>
                  </a:lnTo>
                  <a:lnTo>
                    <a:pt x="878" y="435"/>
                  </a:lnTo>
                  <a:close/>
                  <a:moveTo>
                    <a:pt x="1348" y="426"/>
                  </a:moveTo>
                  <a:cubicBezTo>
                    <a:pt x="1454" y="426"/>
                    <a:pt x="1504" y="494"/>
                    <a:pt x="1504" y="585"/>
                  </a:cubicBezTo>
                  <a:cubicBezTo>
                    <a:pt x="1504" y="676"/>
                    <a:pt x="1454" y="744"/>
                    <a:pt x="1348" y="744"/>
                  </a:cubicBezTo>
                  <a:cubicBezTo>
                    <a:pt x="1226" y="744"/>
                    <a:pt x="1191" y="655"/>
                    <a:pt x="1191" y="585"/>
                  </a:cubicBezTo>
                  <a:cubicBezTo>
                    <a:pt x="1191" y="515"/>
                    <a:pt x="1226" y="426"/>
                    <a:pt x="1348" y="426"/>
                  </a:cubicBezTo>
                  <a:close/>
                  <a:moveTo>
                    <a:pt x="1554" y="436"/>
                  </a:moveTo>
                  <a:lnTo>
                    <a:pt x="1657" y="436"/>
                  </a:lnTo>
                  <a:lnTo>
                    <a:pt x="1731" y="642"/>
                  </a:lnTo>
                  <a:lnTo>
                    <a:pt x="1804" y="436"/>
                  </a:lnTo>
                  <a:lnTo>
                    <a:pt x="1907" y="436"/>
                  </a:lnTo>
                  <a:lnTo>
                    <a:pt x="1907" y="736"/>
                  </a:lnTo>
                  <a:lnTo>
                    <a:pt x="1834" y="736"/>
                  </a:lnTo>
                  <a:lnTo>
                    <a:pt x="1834" y="522"/>
                  </a:lnTo>
                  <a:lnTo>
                    <a:pt x="1833" y="522"/>
                  </a:lnTo>
                  <a:lnTo>
                    <a:pt x="1756" y="736"/>
                  </a:lnTo>
                  <a:lnTo>
                    <a:pt x="1706" y="736"/>
                  </a:lnTo>
                  <a:lnTo>
                    <a:pt x="1628" y="522"/>
                  </a:lnTo>
                  <a:lnTo>
                    <a:pt x="1627" y="522"/>
                  </a:lnTo>
                  <a:lnTo>
                    <a:pt x="1627" y="736"/>
                  </a:lnTo>
                  <a:lnTo>
                    <a:pt x="1554" y="736"/>
                  </a:lnTo>
                  <a:lnTo>
                    <a:pt x="1554" y="436"/>
                  </a:lnTo>
                  <a:close/>
                  <a:moveTo>
                    <a:pt x="351" y="738"/>
                  </a:moveTo>
                  <a:lnTo>
                    <a:pt x="204" y="738"/>
                  </a:lnTo>
                  <a:lnTo>
                    <a:pt x="204" y="437"/>
                  </a:lnTo>
                  <a:lnTo>
                    <a:pt x="444" y="437"/>
                  </a:lnTo>
                  <a:lnTo>
                    <a:pt x="444" y="496"/>
                  </a:lnTo>
                  <a:lnTo>
                    <a:pt x="277" y="496"/>
                  </a:lnTo>
                  <a:lnTo>
                    <a:pt x="277" y="549"/>
                  </a:lnTo>
                  <a:lnTo>
                    <a:pt x="351" y="549"/>
                  </a:lnTo>
                  <a:cubicBezTo>
                    <a:pt x="377" y="549"/>
                    <a:pt x="469" y="551"/>
                    <a:pt x="469" y="647"/>
                  </a:cubicBezTo>
                  <a:cubicBezTo>
                    <a:pt x="469" y="708"/>
                    <a:pt x="423" y="738"/>
                    <a:pt x="351" y="738"/>
                  </a:cubicBezTo>
                  <a:close/>
                  <a:moveTo>
                    <a:pt x="605" y="628"/>
                  </a:moveTo>
                  <a:lnTo>
                    <a:pt x="728" y="434"/>
                  </a:lnTo>
                  <a:lnTo>
                    <a:pt x="801" y="434"/>
                  </a:lnTo>
                  <a:lnTo>
                    <a:pt x="801" y="735"/>
                  </a:lnTo>
                  <a:lnTo>
                    <a:pt x="728" y="735"/>
                  </a:lnTo>
                  <a:lnTo>
                    <a:pt x="728" y="538"/>
                  </a:lnTo>
                  <a:lnTo>
                    <a:pt x="605" y="735"/>
                  </a:lnTo>
                  <a:lnTo>
                    <a:pt x="532" y="735"/>
                  </a:lnTo>
                  <a:lnTo>
                    <a:pt x="532" y="278"/>
                  </a:lnTo>
                  <a:lnTo>
                    <a:pt x="0" y="278"/>
                  </a:lnTo>
                  <a:lnTo>
                    <a:pt x="0" y="902"/>
                  </a:lnTo>
                  <a:lnTo>
                    <a:pt x="2098" y="902"/>
                  </a:lnTo>
                  <a:lnTo>
                    <a:pt x="2098" y="278"/>
                  </a:lnTo>
                  <a:lnTo>
                    <a:pt x="605" y="278"/>
                  </a:lnTo>
                  <a:lnTo>
                    <a:pt x="605" y="628"/>
                  </a:lnTo>
                  <a:close/>
                  <a:moveTo>
                    <a:pt x="337" y="607"/>
                  </a:moveTo>
                  <a:lnTo>
                    <a:pt x="277" y="607"/>
                  </a:lnTo>
                  <a:lnTo>
                    <a:pt x="277" y="679"/>
                  </a:lnTo>
                  <a:lnTo>
                    <a:pt x="336" y="679"/>
                  </a:lnTo>
                  <a:cubicBezTo>
                    <a:pt x="364" y="679"/>
                    <a:pt x="390" y="674"/>
                    <a:pt x="390" y="645"/>
                  </a:cubicBezTo>
                  <a:cubicBezTo>
                    <a:pt x="390" y="609"/>
                    <a:pt x="355" y="607"/>
                    <a:pt x="337" y="607"/>
                  </a:cubicBezTo>
                  <a:close/>
                  <a:moveTo>
                    <a:pt x="1348" y="686"/>
                  </a:moveTo>
                  <a:cubicBezTo>
                    <a:pt x="1422" y="686"/>
                    <a:pt x="1426" y="610"/>
                    <a:pt x="1426" y="585"/>
                  </a:cubicBezTo>
                  <a:cubicBezTo>
                    <a:pt x="1426" y="558"/>
                    <a:pt x="1422" y="485"/>
                    <a:pt x="1348" y="485"/>
                  </a:cubicBezTo>
                  <a:cubicBezTo>
                    <a:pt x="1308" y="485"/>
                    <a:pt x="1271" y="506"/>
                    <a:pt x="1271" y="585"/>
                  </a:cubicBezTo>
                  <a:cubicBezTo>
                    <a:pt x="1271" y="664"/>
                    <a:pt x="1308" y="686"/>
                    <a:pt x="1348" y="686"/>
                  </a:cubicBezTo>
                  <a:close/>
                  <a:moveTo>
                    <a:pt x="1385" y="157"/>
                  </a:moveTo>
                  <a:lnTo>
                    <a:pt x="1334" y="157"/>
                  </a:lnTo>
                  <a:lnTo>
                    <a:pt x="1334" y="128"/>
                  </a:lnTo>
                  <a:lnTo>
                    <a:pt x="1380" y="128"/>
                  </a:lnTo>
                  <a:lnTo>
                    <a:pt x="1380" y="105"/>
                  </a:lnTo>
                  <a:lnTo>
                    <a:pt x="1334" y="105"/>
                  </a:lnTo>
                  <a:lnTo>
                    <a:pt x="1334" y="79"/>
                  </a:lnTo>
                  <a:lnTo>
                    <a:pt x="1383" y="79"/>
                  </a:lnTo>
                  <a:lnTo>
                    <a:pt x="1383" y="56"/>
                  </a:lnTo>
                  <a:lnTo>
                    <a:pt x="1306" y="56"/>
                  </a:lnTo>
                  <a:lnTo>
                    <a:pt x="1306" y="180"/>
                  </a:lnTo>
                  <a:lnTo>
                    <a:pt x="1385" y="180"/>
                  </a:lnTo>
                  <a:lnTo>
                    <a:pt x="1385" y="157"/>
                  </a:lnTo>
                  <a:close/>
                  <a:moveTo>
                    <a:pt x="1128" y="101"/>
                  </a:moveTo>
                  <a:cubicBezTo>
                    <a:pt x="1130" y="94"/>
                    <a:pt x="1132" y="85"/>
                    <a:pt x="1133" y="77"/>
                  </a:cubicBezTo>
                  <a:lnTo>
                    <a:pt x="1134" y="77"/>
                  </a:lnTo>
                  <a:cubicBezTo>
                    <a:pt x="1136" y="85"/>
                    <a:pt x="1138" y="94"/>
                    <a:pt x="1140" y="101"/>
                  </a:cubicBezTo>
                  <a:lnTo>
                    <a:pt x="1148" y="127"/>
                  </a:lnTo>
                  <a:lnTo>
                    <a:pt x="1120" y="127"/>
                  </a:lnTo>
                  <a:lnTo>
                    <a:pt x="1128" y="101"/>
                  </a:lnTo>
                  <a:close/>
                  <a:moveTo>
                    <a:pt x="1116" y="148"/>
                  </a:moveTo>
                  <a:lnTo>
                    <a:pt x="1152" y="148"/>
                  </a:lnTo>
                  <a:lnTo>
                    <a:pt x="1161" y="180"/>
                  </a:lnTo>
                  <a:lnTo>
                    <a:pt x="1192" y="180"/>
                  </a:lnTo>
                  <a:lnTo>
                    <a:pt x="1153" y="56"/>
                  </a:lnTo>
                  <a:lnTo>
                    <a:pt x="1116" y="56"/>
                  </a:lnTo>
                  <a:lnTo>
                    <a:pt x="1079" y="180"/>
                  </a:lnTo>
                  <a:lnTo>
                    <a:pt x="1108" y="180"/>
                  </a:lnTo>
                  <a:lnTo>
                    <a:pt x="1116" y="148"/>
                  </a:lnTo>
                  <a:close/>
                  <a:moveTo>
                    <a:pt x="1225" y="180"/>
                  </a:moveTo>
                  <a:lnTo>
                    <a:pt x="1253" y="180"/>
                  </a:lnTo>
                  <a:lnTo>
                    <a:pt x="1253" y="80"/>
                  </a:lnTo>
                  <a:lnTo>
                    <a:pt x="1287" y="80"/>
                  </a:lnTo>
                  <a:lnTo>
                    <a:pt x="1287" y="56"/>
                  </a:lnTo>
                  <a:lnTo>
                    <a:pt x="1191" y="56"/>
                  </a:lnTo>
                  <a:lnTo>
                    <a:pt x="1191" y="80"/>
                  </a:lnTo>
                  <a:lnTo>
                    <a:pt x="1225" y="80"/>
                  </a:lnTo>
                  <a:lnTo>
                    <a:pt x="1225" y="180"/>
                  </a:lnTo>
                  <a:close/>
                  <a:moveTo>
                    <a:pt x="993" y="136"/>
                  </a:moveTo>
                  <a:cubicBezTo>
                    <a:pt x="996" y="124"/>
                    <a:pt x="998" y="110"/>
                    <a:pt x="998" y="96"/>
                  </a:cubicBezTo>
                  <a:lnTo>
                    <a:pt x="998" y="79"/>
                  </a:lnTo>
                  <a:lnTo>
                    <a:pt x="1025" y="79"/>
                  </a:lnTo>
                  <a:lnTo>
                    <a:pt x="1025" y="157"/>
                  </a:lnTo>
                  <a:lnTo>
                    <a:pt x="984" y="157"/>
                  </a:lnTo>
                  <a:cubicBezTo>
                    <a:pt x="987" y="151"/>
                    <a:pt x="990" y="144"/>
                    <a:pt x="993" y="136"/>
                  </a:cubicBezTo>
                  <a:close/>
                  <a:moveTo>
                    <a:pt x="968" y="212"/>
                  </a:moveTo>
                  <a:lnTo>
                    <a:pt x="969" y="180"/>
                  </a:lnTo>
                  <a:lnTo>
                    <a:pt x="1041" y="180"/>
                  </a:lnTo>
                  <a:lnTo>
                    <a:pt x="1043" y="212"/>
                  </a:lnTo>
                  <a:lnTo>
                    <a:pt x="1064" y="212"/>
                  </a:lnTo>
                  <a:lnTo>
                    <a:pt x="1066" y="159"/>
                  </a:lnTo>
                  <a:lnTo>
                    <a:pt x="1053" y="158"/>
                  </a:lnTo>
                  <a:lnTo>
                    <a:pt x="1053" y="56"/>
                  </a:lnTo>
                  <a:lnTo>
                    <a:pt x="972" y="56"/>
                  </a:lnTo>
                  <a:lnTo>
                    <a:pt x="972" y="89"/>
                  </a:lnTo>
                  <a:cubicBezTo>
                    <a:pt x="972" y="104"/>
                    <a:pt x="971" y="118"/>
                    <a:pt x="967" y="131"/>
                  </a:cubicBezTo>
                  <a:cubicBezTo>
                    <a:pt x="964" y="140"/>
                    <a:pt x="960" y="149"/>
                    <a:pt x="955" y="158"/>
                  </a:cubicBezTo>
                  <a:lnTo>
                    <a:pt x="945" y="159"/>
                  </a:lnTo>
                  <a:lnTo>
                    <a:pt x="946" y="212"/>
                  </a:lnTo>
                  <a:lnTo>
                    <a:pt x="968" y="212"/>
                  </a:lnTo>
                  <a:close/>
                  <a:moveTo>
                    <a:pt x="492" y="122"/>
                  </a:moveTo>
                  <a:cubicBezTo>
                    <a:pt x="493" y="144"/>
                    <a:pt x="498" y="164"/>
                    <a:pt x="505" y="181"/>
                  </a:cubicBezTo>
                  <a:cubicBezTo>
                    <a:pt x="495" y="186"/>
                    <a:pt x="488" y="191"/>
                    <a:pt x="484" y="193"/>
                  </a:cubicBezTo>
                  <a:cubicBezTo>
                    <a:pt x="464" y="175"/>
                    <a:pt x="451" y="150"/>
                    <a:pt x="450" y="122"/>
                  </a:cubicBezTo>
                  <a:lnTo>
                    <a:pt x="492" y="122"/>
                  </a:lnTo>
                  <a:close/>
                  <a:moveTo>
                    <a:pt x="488" y="39"/>
                  </a:moveTo>
                  <a:cubicBezTo>
                    <a:pt x="493" y="42"/>
                    <a:pt x="500" y="46"/>
                    <a:pt x="508" y="50"/>
                  </a:cubicBezTo>
                  <a:cubicBezTo>
                    <a:pt x="500" y="67"/>
                    <a:pt x="493" y="88"/>
                    <a:pt x="492" y="112"/>
                  </a:cubicBezTo>
                  <a:lnTo>
                    <a:pt x="450" y="112"/>
                  </a:lnTo>
                  <a:cubicBezTo>
                    <a:pt x="452" y="83"/>
                    <a:pt x="466" y="57"/>
                    <a:pt x="488" y="39"/>
                  </a:cubicBezTo>
                  <a:close/>
                  <a:moveTo>
                    <a:pt x="529" y="16"/>
                  </a:moveTo>
                  <a:cubicBezTo>
                    <a:pt x="524" y="22"/>
                    <a:pt x="519" y="31"/>
                    <a:pt x="513" y="41"/>
                  </a:cubicBezTo>
                  <a:cubicBezTo>
                    <a:pt x="512" y="40"/>
                    <a:pt x="511" y="40"/>
                    <a:pt x="511" y="40"/>
                  </a:cubicBezTo>
                  <a:cubicBezTo>
                    <a:pt x="505" y="37"/>
                    <a:pt x="501" y="34"/>
                    <a:pt x="497" y="32"/>
                  </a:cubicBezTo>
                  <a:cubicBezTo>
                    <a:pt x="507" y="25"/>
                    <a:pt x="518" y="20"/>
                    <a:pt x="529" y="16"/>
                  </a:cubicBezTo>
                  <a:close/>
                  <a:moveTo>
                    <a:pt x="563" y="10"/>
                  </a:moveTo>
                  <a:lnTo>
                    <a:pt x="563" y="53"/>
                  </a:lnTo>
                  <a:cubicBezTo>
                    <a:pt x="548" y="53"/>
                    <a:pt x="534" y="49"/>
                    <a:pt x="523" y="45"/>
                  </a:cubicBezTo>
                  <a:cubicBezTo>
                    <a:pt x="524" y="43"/>
                    <a:pt x="525" y="42"/>
                    <a:pt x="526" y="40"/>
                  </a:cubicBezTo>
                  <a:cubicBezTo>
                    <a:pt x="535" y="25"/>
                    <a:pt x="545" y="15"/>
                    <a:pt x="547" y="12"/>
                  </a:cubicBezTo>
                  <a:cubicBezTo>
                    <a:pt x="553" y="11"/>
                    <a:pt x="558" y="10"/>
                    <a:pt x="563" y="10"/>
                  </a:cubicBezTo>
                  <a:close/>
                  <a:moveTo>
                    <a:pt x="563" y="112"/>
                  </a:moveTo>
                  <a:lnTo>
                    <a:pt x="503" y="112"/>
                  </a:lnTo>
                  <a:cubicBezTo>
                    <a:pt x="504" y="90"/>
                    <a:pt x="510" y="71"/>
                    <a:pt x="518" y="55"/>
                  </a:cubicBezTo>
                  <a:cubicBezTo>
                    <a:pt x="530" y="60"/>
                    <a:pt x="546" y="63"/>
                    <a:pt x="563" y="64"/>
                  </a:cubicBezTo>
                  <a:lnTo>
                    <a:pt x="563" y="112"/>
                  </a:lnTo>
                  <a:close/>
                  <a:moveTo>
                    <a:pt x="563" y="166"/>
                  </a:moveTo>
                  <a:cubicBezTo>
                    <a:pt x="544" y="166"/>
                    <a:pt x="528" y="171"/>
                    <a:pt x="515" y="176"/>
                  </a:cubicBezTo>
                  <a:cubicBezTo>
                    <a:pt x="509" y="161"/>
                    <a:pt x="504" y="143"/>
                    <a:pt x="503" y="122"/>
                  </a:cubicBezTo>
                  <a:lnTo>
                    <a:pt x="563" y="122"/>
                  </a:lnTo>
                  <a:lnTo>
                    <a:pt x="563" y="166"/>
                  </a:lnTo>
                  <a:close/>
                  <a:moveTo>
                    <a:pt x="563" y="225"/>
                  </a:moveTo>
                  <a:cubicBezTo>
                    <a:pt x="556" y="225"/>
                    <a:pt x="549" y="224"/>
                    <a:pt x="542" y="223"/>
                  </a:cubicBezTo>
                  <a:cubicBezTo>
                    <a:pt x="539" y="219"/>
                    <a:pt x="531" y="209"/>
                    <a:pt x="523" y="194"/>
                  </a:cubicBezTo>
                  <a:cubicBezTo>
                    <a:pt x="522" y="192"/>
                    <a:pt x="520" y="189"/>
                    <a:pt x="519" y="186"/>
                  </a:cubicBezTo>
                  <a:cubicBezTo>
                    <a:pt x="531" y="181"/>
                    <a:pt x="546" y="177"/>
                    <a:pt x="563" y="176"/>
                  </a:cubicBezTo>
                  <a:lnTo>
                    <a:pt x="563" y="225"/>
                  </a:lnTo>
                  <a:close/>
                  <a:moveTo>
                    <a:pt x="492" y="201"/>
                  </a:moveTo>
                  <a:cubicBezTo>
                    <a:pt x="496" y="198"/>
                    <a:pt x="502" y="194"/>
                    <a:pt x="509" y="191"/>
                  </a:cubicBezTo>
                  <a:cubicBezTo>
                    <a:pt x="515" y="202"/>
                    <a:pt x="520" y="211"/>
                    <a:pt x="525" y="218"/>
                  </a:cubicBezTo>
                  <a:cubicBezTo>
                    <a:pt x="513" y="214"/>
                    <a:pt x="502" y="208"/>
                    <a:pt x="492" y="201"/>
                  </a:cubicBezTo>
                  <a:close/>
                  <a:moveTo>
                    <a:pt x="573" y="176"/>
                  </a:moveTo>
                  <a:cubicBezTo>
                    <a:pt x="591" y="177"/>
                    <a:pt x="606" y="181"/>
                    <a:pt x="618" y="186"/>
                  </a:cubicBezTo>
                  <a:cubicBezTo>
                    <a:pt x="617" y="189"/>
                    <a:pt x="615" y="191"/>
                    <a:pt x="614" y="194"/>
                  </a:cubicBezTo>
                  <a:cubicBezTo>
                    <a:pt x="605" y="210"/>
                    <a:pt x="597" y="220"/>
                    <a:pt x="594" y="223"/>
                  </a:cubicBezTo>
                  <a:cubicBezTo>
                    <a:pt x="588" y="224"/>
                    <a:pt x="580" y="225"/>
                    <a:pt x="573" y="225"/>
                  </a:cubicBezTo>
                  <a:lnTo>
                    <a:pt x="573" y="176"/>
                  </a:lnTo>
                  <a:close/>
                  <a:moveTo>
                    <a:pt x="573" y="122"/>
                  </a:moveTo>
                  <a:lnTo>
                    <a:pt x="634" y="122"/>
                  </a:lnTo>
                  <a:cubicBezTo>
                    <a:pt x="633" y="142"/>
                    <a:pt x="628" y="161"/>
                    <a:pt x="622" y="176"/>
                  </a:cubicBezTo>
                  <a:cubicBezTo>
                    <a:pt x="609" y="171"/>
                    <a:pt x="592" y="167"/>
                    <a:pt x="573" y="166"/>
                  </a:cubicBezTo>
                  <a:lnTo>
                    <a:pt x="573" y="122"/>
                  </a:lnTo>
                  <a:close/>
                  <a:moveTo>
                    <a:pt x="573" y="64"/>
                  </a:moveTo>
                  <a:cubicBezTo>
                    <a:pt x="591" y="64"/>
                    <a:pt x="607" y="60"/>
                    <a:pt x="620" y="56"/>
                  </a:cubicBezTo>
                  <a:cubicBezTo>
                    <a:pt x="627" y="71"/>
                    <a:pt x="633" y="91"/>
                    <a:pt x="634" y="112"/>
                  </a:cubicBezTo>
                  <a:lnTo>
                    <a:pt x="573" y="112"/>
                  </a:lnTo>
                  <a:lnTo>
                    <a:pt x="573" y="64"/>
                  </a:lnTo>
                  <a:close/>
                  <a:moveTo>
                    <a:pt x="573" y="10"/>
                  </a:moveTo>
                  <a:cubicBezTo>
                    <a:pt x="579" y="10"/>
                    <a:pt x="584" y="11"/>
                    <a:pt x="589" y="12"/>
                  </a:cubicBezTo>
                  <a:cubicBezTo>
                    <a:pt x="592" y="15"/>
                    <a:pt x="602" y="25"/>
                    <a:pt x="611" y="40"/>
                  </a:cubicBezTo>
                  <a:cubicBezTo>
                    <a:pt x="612" y="42"/>
                    <a:pt x="613" y="44"/>
                    <a:pt x="614" y="46"/>
                  </a:cubicBezTo>
                  <a:cubicBezTo>
                    <a:pt x="603" y="50"/>
                    <a:pt x="589" y="53"/>
                    <a:pt x="573" y="54"/>
                  </a:cubicBezTo>
                  <a:lnTo>
                    <a:pt x="573" y="10"/>
                  </a:lnTo>
                  <a:close/>
                  <a:moveTo>
                    <a:pt x="643" y="33"/>
                  </a:moveTo>
                  <a:cubicBezTo>
                    <a:pt x="639" y="35"/>
                    <a:pt x="634" y="38"/>
                    <a:pt x="627" y="41"/>
                  </a:cubicBezTo>
                  <a:cubicBezTo>
                    <a:pt x="626" y="41"/>
                    <a:pt x="625" y="42"/>
                    <a:pt x="625" y="42"/>
                  </a:cubicBezTo>
                  <a:cubicBezTo>
                    <a:pt x="619" y="31"/>
                    <a:pt x="612" y="22"/>
                    <a:pt x="607" y="16"/>
                  </a:cubicBezTo>
                  <a:cubicBezTo>
                    <a:pt x="620" y="20"/>
                    <a:pt x="632" y="26"/>
                    <a:pt x="643" y="33"/>
                  </a:cubicBezTo>
                  <a:close/>
                  <a:moveTo>
                    <a:pt x="688" y="112"/>
                  </a:moveTo>
                  <a:lnTo>
                    <a:pt x="645" y="112"/>
                  </a:lnTo>
                  <a:cubicBezTo>
                    <a:pt x="644" y="89"/>
                    <a:pt x="637" y="68"/>
                    <a:pt x="630" y="52"/>
                  </a:cubicBezTo>
                  <a:cubicBezTo>
                    <a:pt x="640" y="47"/>
                    <a:pt x="647" y="43"/>
                    <a:pt x="652" y="40"/>
                  </a:cubicBezTo>
                  <a:cubicBezTo>
                    <a:pt x="673" y="59"/>
                    <a:pt x="686" y="84"/>
                    <a:pt x="688" y="112"/>
                  </a:cubicBezTo>
                  <a:close/>
                  <a:moveTo>
                    <a:pt x="655" y="192"/>
                  </a:moveTo>
                  <a:cubicBezTo>
                    <a:pt x="654" y="192"/>
                    <a:pt x="646" y="186"/>
                    <a:pt x="632" y="180"/>
                  </a:cubicBezTo>
                  <a:cubicBezTo>
                    <a:pt x="639" y="164"/>
                    <a:pt x="644" y="144"/>
                    <a:pt x="645" y="122"/>
                  </a:cubicBezTo>
                  <a:lnTo>
                    <a:pt x="688" y="122"/>
                  </a:lnTo>
                  <a:cubicBezTo>
                    <a:pt x="687" y="150"/>
                    <a:pt x="674" y="174"/>
                    <a:pt x="655" y="192"/>
                  </a:cubicBezTo>
                  <a:close/>
                  <a:moveTo>
                    <a:pt x="612" y="218"/>
                  </a:moveTo>
                  <a:cubicBezTo>
                    <a:pt x="616" y="211"/>
                    <a:pt x="622" y="202"/>
                    <a:pt x="628" y="190"/>
                  </a:cubicBezTo>
                  <a:cubicBezTo>
                    <a:pt x="637" y="194"/>
                    <a:pt x="643" y="198"/>
                    <a:pt x="646" y="200"/>
                  </a:cubicBezTo>
                  <a:cubicBezTo>
                    <a:pt x="636" y="208"/>
                    <a:pt x="624" y="214"/>
                    <a:pt x="612" y="218"/>
                  </a:cubicBezTo>
                  <a:close/>
                  <a:moveTo>
                    <a:pt x="563" y="236"/>
                  </a:moveTo>
                  <a:lnTo>
                    <a:pt x="563" y="236"/>
                  </a:lnTo>
                  <a:lnTo>
                    <a:pt x="573" y="236"/>
                  </a:lnTo>
                  <a:lnTo>
                    <a:pt x="573" y="236"/>
                  </a:lnTo>
                  <a:cubicBezTo>
                    <a:pt x="643" y="234"/>
                    <a:pt x="699" y="182"/>
                    <a:pt x="699" y="118"/>
                  </a:cubicBezTo>
                  <a:cubicBezTo>
                    <a:pt x="699" y="53"/>
                    <a:pt x="641" y="0"/>
                    <a:pt x="569" y="0"/>
                  </a:cubicBezTo>
                  <a:cubicBezTo>
                    <a:pt x="497" y="0"/>
                    <a:pt x="438" y="53"/>
                    <a:pt x="438" y="118"/>
                  </a:cubicBezTo>
                  <a:cubicBezTo>
                    <a:pt x="438" y="181"/>
                    <a:pt x="494" y="233"/>
                    <a:pt x="563" y="236"/>
                  </a:cubicBezTo>
                  <a:close/>
                  <a:moveTo>
                    <a:pt x="776" y="135"/>
                  </a:moveTo>
                  <a:cubicBezTo>
                    <a:pt x="783" y="122"/>
                    <a:pt x="791" y="106"/>
                    <a:pt x="797" y="91"/>
                  </a:cubicBezTo>
                  <a:lnTo>
                    <a:pt x="797" y="91"/>
                  </a:lnTo>
                  <a:cubicBezTo>
                    <a:pt x="796" y="107"/>
                    <a:pt x="795" y="124"/>
                    <a:pt x="795" y="144"/>
                  </a:cubicBezTo>
                  <a:lnTo>
                    <a:pt x="795" y="180"/>
                  </a:lnTo>
                  <a:lnTo>
                    <a:pt x="821" y="180"/>
                  </a:lnTo>
                  <a:lnTo>
                    <a:pt x="821" y="56"/>
                  </a:lnTo>
                  <a:lnTo>
                    <a:pt x="792" y="56"/>
                  </a:lnTo>
                  <a:lnTo>
                    <a:pt x="766" y="105"/>
                  </a:lnTo>
                  <a:cubicBezTo>
                    <a:pt x="758" y="118"/>
                    <a:pt x="750" y="135"/>
                    <a:pt x="744" y="149"/>
                  </a:cubicBezTo>
                  <a:lnTo>
                    <a:pt x="743" y="149"/>
                  </a:lnTo>
                  <a:cubicBezTo>
                    <a:pt x="744" y="133"/>
                    <a:pt x="744" y="113"/>
                    <a:pt x="744" y="93"/>
                  </a:cubicBezTo>
                  <a:lnTo>
                    <a:pt x="744" y="56"/>
                  </a:lnTo>
                  <a:lnTo>
                    <a:pt x="719" y="56"/>
                  </a:lnTo>
                  <a:lnTo>
                    <a:pt x="719" y="180"/>
                  </a:lnTo>
                  <a:lnTo>
                    <a:pt x="751" y="180"/>
                  </a:lnTo>
                  <a:lnTo>
                    <a:pt x="776" y="135"/>
                  </a:lnTo>
                  <a:close/>
                  <a:moveTo>
                    <a:pt x="879" y="159"/>
                  </a:moveTo>
                  <a:cubicBezTo>
                    <a:pt x="868" y="159"/>
                    <a:pt x="855" y="155"/>
                    <a:pt x="849" y="152"/>
                  </a:cubicBezTo>
                  <a:lnTo>
                    <a:pt x="843" y="174"/>
                  </a:lnTo>
                  <a:cubicBezTo>
                    <a:pt x="854" y="179"/>
                    <a:pt x="868" y="182"/>
                    <a:pt x="880" y="182"/>
                  </a:cubicBezTo>
                  <a:cubicBezTo>
                    <a:pt x="904" y="182"/>
                    <a:pt x="932" y="173"/>
                    <a:pt x="932" y="145"/>
                  </a:cubicBezTo>
                  <a:cubicBezTo>
                    <a:pt x="932" y="128"/>
                    <a:pt x="918" y="118"/>
                    <a:pt x="903" y="116"/>
                  </a:cubicBezTo>
                  <a:lnTo>
                    <a:pt x="903" y="115"/>
                  </a:lnTo>
                  <a:cubicBezTo>
                    <a:pt x="917" y="112"/>
                    <a:pt x="927" y="101"/>
                    <a:pt x="927" y="86"/>
                  </a:cubicBezTo>
                  <a:cubicBezTo>
                    <a:pt x="927" y="68"/>
                    <a:pt x="911" y="54"/>
                    <a:pt x="884" y="54"/>
                  </a:cubicBezTo>
                  <a:cubicBezTo>
                    <a:pt x="867" y="54"/>
                    <a:pt x="854" y="59"/>
                    <a:pt x="846" y="64"/>
                  </a:cubicBezTo>
                  <a:lnTo>
                    <a:pt x="852" y="84"/>
                  </a:lnTo>
                  <a:cubicBezTo>
                    <a:pt x="859" y="81"/>
                    <a:pt x="870" y="77"/>
                    <a:pt x="879" y="77"/>
                  </a:cubicBezTo>
                  <a:cubicBezTo>
                    <a:pt x="891" y="77"/>
                    <a:pt x="898" y="82"/>
                    <a:pt x="898" y="90"/>
                  </a:cubicBezTo>
                  <a:cubicBezTo>
                    <a:pt x="898" y="100"/>
                    <a:pt x="889" y="106"/>
                    <a:pt x="876" y="106"/>
                  </a:cubicBezTo>
                  <a:lnTo>
                    <a:pt x="864" y="106"/>
                  </a:lnTo>
                  <a:lnTo>
                    <a:pt x="864" y="127"/>
                  </a:lnTo>
                  <a:lnTo>
                    <a:pt x="876" y="127"/>
                  </a:lnTo>
                  <a:cubicBezTo>
                    <a:pt x="888" y="127"/>
                    <a:pt x="902" y="129"/>
                    <a:pt x="902" y="143"/>
                  </a:cubicBezTo>
                  <a:cubicBezTo>
                    <a:pt x="902" y="153"/>
                    <a:pt x="893" y="159"/>
                    <a:pt x="879" y="159"/>
                  </a:cubicBezTo>
                  <a:close/>
                  <a:moveTo>
                    <a:pt x="1900" y="125"/>
                  </a:moveTo>
                  <a:lnTo>
                    <a:pt x="1910" y="125"/>
                  </a:lnTo>
                  <a:cubicBezTo>
                    <a:pt x="1924" y="125"/>
                    <a:pt x="1935" y="130"/>
                    <a:pt x="1935" y="143"/>
                  </a:cubicBezTo>
                  <a:cubicBezTo>
                    <a:pt x="1935" y="156"/>
                    <a:pt x="1924" y="161"/>
                    <a:pt x="1911" y="161"/>
                  </a:cubicBezTo>
                  <a:cubicBezTo>
                    <a:pt x="1906" y="161"/>
                    <a:pt x="1903" y="161"/>
                    <a:pt x="1900" y="160"/>
                  </a:cubicBezTo>
                  <a:lnTo>
                    <a:pt x="1900" y="125"/>
                  </a:lnTo>
                  <a:close/>
                  <a:moveTo>
                    <a:pt x="1900" y="76"/>
                  </a:moveTo>
                  <a:cubicBezTo>
                    <a:pt x="1903" y="76"/>
                    <a:pt x="1906" y="76"/>
                    <a:pt x="1912" y="76"/>
                  </a:cubicBezTo>
                  <a:cubicBezTo>
                    <a:pt x="1925" y="76"/>
                    <a:pt x="1932" y="81"/>
                    <a:pt x="1932" y="90"/>
                  </a:cubicBezTo>
                  <a:cubicBezTo>
                    <a:pt x="1932" y="99"/>
                    <a:pt x="1924" y="105"/>
                    <a:pt x="1910" y="105"/>
                  </a:cubicBezTo>
                  <a:lnTo>
                    <a:pt x="1900" y="105"/>
                  </a:lnTo>
                  <a:lnTo>
                    <a:pt x="1900" y="76"/>
                  </a:lnTo>
                  <a:close/>
                  <a:moveTo>
                    <a:pt x="1952" y="170"/>
                  </a:moveTo>
                  <a:cubicBezTo>
                    <a:pt x="1959" y="164"/>
                    <a:pt x="1965" y="155"/>
                    <a:pt x="1965" y="144"/>
                  </a:cubicBezTo>
                  <a:cubicBezTo>
                    <a:pt x="1965" y="128"/>
                    <a:pt x="1954" y="117"/>
                    <a:pt x="1940" y="113"/>
                  </a:cubicBezTo>
                  <a:lnTo>
                    <a:pt x="1940" y="113"/>
                  </a:lnTo>
                  <a:cubicBezTo>
                    <a:pt x="1954" y="108"/>
                    <a:pt x="1960" y="98"/>
                    <a:pt x="1960" y="87"/>
                  </a:cubicBezTo>
                  <a:cubicBezTo>
                    <a:pt x="1960" y="75"/>
                    <a:pt x="1954" y="67"/>
                    <a:pt x="1945" y="62"/>
                  </a:cubicBezTo>
                  <a:cubicBezTo>
                    <a:pt x="1936" y="57"/>
                    <a:pt x="1926" y="55"/>
                    <a:pt x="1909" y="55"/>
                  </a:cubicBezTo>
                  <a:cubicBezTo>
                    <a:pt x="1895" y="55"/>
                    <a:pt x="1880" y="56"/>
                    <a:pt x="1873" y="58"/>
                  </a:cubicBezTo>
                  <a:lnTo>
                    <a:pt x="1873" y="180"/>
                  </a:lnTo>
                  <a:cubicBezTo>
                    <a:pt x="1879" y="180"/>
                    <a:pt x="1889" y="181"/>
                    <a:pt x="1903" y="181"/>
                  </a:cubicBezTo>
                  <a:cubicBezTo>
                    <a:pt x="1928" y="181"/>
                    <a:pt x="1943" y="177"/>
                    <a:pt x="1952" y="170"/>
                  </a:cubicBezTo>
                  <a:close/>
                  <a:moveTo>
                    <a:pt x="1791" y="180"/>
                  </a:moveTo>
                  <a:lnTo>
                    <a:pt x="1819" y="180"/>
                  </a:lnTo>
                  <a:lnTo>
                    <a:pt x="1819" y="80"/>
                  </a:lnTo>
                  <a:lnTo>
                    <a:pt x="1853" y="80"/>
                  </a:lnTo>
                  <a:lnTo>
                    <a:pt x="1853" y="56"/>
                  </a:lnTo>
                  <a:lnTo>
                    <a:pt x="1758" y="56"/>
                  </a:lnTo>
                  <a:lnTo>
                    <a:pt x="1758" y="80"/>
                  </a:lnTo>
                  <a:lnTo>
                    <a:pt x="1791" y="80"/>
                  </a:lnTo>
                  <a:lnTo>
                    <a:pt x="1791" y="180"/>
                  </a:lnTo>
                  <a:close/>
                  <a:moveTo>
                    <a:pt x="2041" y="76"/>
                  </a:moveTo>
                  <a:cubicBezTo>
                    <a:pt x="2061" y="76"/>
                    <a:pt x="2071" y="96"/>
                    <a:pt x="2071" y="118"/>
                  </a:cubicBezTo>
                  <a:cubicBezTo>
                    <a:pt x="2071" y="142"/>
                    <a:pt x="2061" y="160"/>
                    <a:pt x="2042" y="160"/>
                  </a:cubicBezTo>
                  <a:cubicBezTo>
                    <a:pt x="2023" y="160"/>
                    <a:pt x="2011" y="143"/>
                    <a:pt x="2011" y="119"/>
                  </a:cubicBezTo>
                  <a:cubicBezTo>
                    <a:pt x="2011" y="94"/>
                    <a:pt x="2022" y="76"/>
                    <a:pt x="2041" y="76"/>
                  </a:cubicBezTo>
                  <a:close/>
                  <a:moveTo>
                    <a:pt x="2040" y="182"/>
                  </a:moveTo>
                  <a:cubicBezTo>
                    <a:pt x="2076" y="182"/>
                    <a:pt x="2101" y="158"/>
                    <a:pt x="2101" y="117"/>
                  </a:cubicBezTo>
                  <a:cubicBezTo>
                    <a:pt x="2101" y="83"/>
                    <a:pt x="2080" y="54"/>
                    <a:pt x="2042" y="54"/>
                  </a:cubicBezTo>
                  <a:cubicBezTo>
                    <a:pt x="2006" y="54"/>
                    <a:pt x="1982" y="82"/>
                    <a:pt x="1982" y="119"/>
                  </a:cubicBezTo>
                  <a:cubicBezTo>
                    <a:pt x="1982" y="154"/>
                    <a:pt x="2003" y="182"/>
                    <a:pt x="2040" y="182"/>
                  </a:cubicBezTo>
                  <a:close/>
                  <a:moveTo>
                    <a:pt x="1563" y="121"/>
                  </a:moveTo>
                  <a:cubicBezTo>
                    <a:pt x="1566" y="120"/>
                    <a:pt x="1569" y="120"/>
                    <a:pt x="1573" y="120"/>
                  </a:cubicBezTo>
                  <a:cubicBezTo>
                    <a:pt x="1587" y="120"/>
                    <a:pt x="1598" y="126"/>
                    <a:pt x="1598" y="140"/>
                  </a:cubicBezTo>
                  <a:cubicBezTo>
                    <a:pt x="1598" y="154"/>
                    <a:pt x="1587" y="160"/>
                    <a:pt x="1573" y="160"/>
                  </a:cubicBezTo>
                  <a:cubicBezTo>
                    <a:pt x="1569" y="160"/>
                    <a:pt x="1566" y="160"/>
                    <a:pt x="1563" y="160"/>
                  </a:cubicBezTo>
                  <a:lnTo>
                    <a:pt x="1563" y="121"/>
                  </a:lnTo>
                  <a:close/>
                  <a:moveTo>
                    <a:pt x="1617" y="166"/>
                  </a:moveTo>
                  <a:cubicBezTo>
                    <a:pt x="1623" y="159"/>
                    <a:pt x="1627" y="150"/>
                    <a:pt x="1627" y="139"/>
                  </a:cubicBezTo>
                  <a:cubicBezTo>
                    <a:pt x="1627" y="111"/>
                    <a:pt x="1604" y="98"/>
                    <a:pt x="1578" y="98"/>
                  </a:cubicBezTo>
                  <a:cubicBezTo>
                    <a:pt x="1572" y="98"/>
                    <a:pt x="1567" y="99"/>
                    <a:pt x="1563" y="99"/>
                  </a:cubicBezTo>
                  <a:lnTo>
                    <a:pt x="1563" y="56"/>
                  </a:lnTo>
                  <a:lnTo>
                    <a:pt x="1535" y="56"/>
                  </a:lnTo>
                  <a:lnTo>
                    <a:pt x="1535" y="180"/>
                  </a:lnTo>
                  <a:cubicBezTo>
                    <a:pt x="1541" y="180"/>
                    <a:pt x="1551" y="181"/>
                    <a:pt x="1565" y="181"/>
                  </a:cubicBezTo>
                  <a:cubicBezTo>
                    <a:pt x="1584" y="181"/>
                    <a:pt x="1605" y="178"/>
                    <a:pt x="1617" y="166"/>
                  </a:cubicBezTo>
                  <a:close/>
                  <a:moveTo>
                    <a:pt x="1709" y="182"/>
                  </a:moveTo>
                  <a:cubicBezTo>
                    <a:pt x="1724" y="182"/>
                    <a:pt x="1735" y="179"/>
                    <a:pt x="1741" y="177"/>
                  </a:cubicBezTo>
                  <a:lnTo>
                    <a:pt x="1736" y="155"/>
                  </a:lnTo>
                  <a:cubicBezTo>
                    <a:pt x="1731" y="157"/>
                    <a:pt x="1721" y="159"/>
                    <a:pt x="1713" y="159"/>
                  </a:cubicBezTo>
                  <a:cubicBezTo>
                    <a:pt x="1688" y="159"/>
                    <a:pt x="1673" y="143"/>
                    <a:pt x="1673" y="118"/>
                  </a:cubicBezTo>
                  <a:cubicBezTo>
                    <a:pt x="1673" y="91"/>
                    <a:pt x="1691" y="77"/>
                    <a:pt x="1713" y="77"/>
                  </a:cubicBezTo>
                  <a:cubicBezTo>
                    <a:pt x="1723" y="77"/>
                    <a:pt x="1731" y="80"/>
                    <a:pt x="1736" y="82"/>
                  </a:cubicBezTo>
                  <a:lnTo>
                    <a:pt x="1742" y="60"/>
                  </a:lnTo>
                  <a:cubicBezTo>
                    <a:pt x="1737" y="57"/>
                    <a:pt x="1726" y="54"/>
                    <a:pt x="1712" y="54"/>
                  </a:cubicBezTo>
                  <a:cubicBezTo>
                    <a:pt x="1674" y="54"/>
                    <a:pt x="1644" y="78"/>
                    <a:pt x="1644" y="120"/>
                  </a:cubicBezTo>
                  <a:cubicBezTo>
                    <a:pt x="1644" y="155"/>
                    <a:pt x="1666" y="182"/>
                    <a:pt x="1709" y="182"/>
                  </a:cubicBezTo>
                  <a:close/>
                  <a:moveTo>
                    <a:pt x="1427" y="176"/>
                  </a:moveTo>
                  <a:cubicBezTo>
                    <a:pt x="1445" y="165"/>
                    <a:pt x="1450" y="140"/>
                    <a:pt x="1450" y="109"/>
                  </a:cubicBezTo>
                  <a:lnTo>
                    <a:pt x="1450" y="79"/>
                  </a:lnTo>
                  <a:lnTo>
                    <a:pt x="1478" y="79"/>
                  </a:lnTo>
                  <a:lnTo>
                    <a:pt x="1478" y="180"/>
                  </a:lnTo>
                  <a:lnTo>
                    <a:pt x="1506" y="180"/>
                  </a:lnTo>
                  <a:lnTo>
                    <a:pt x="1506" y="56"/>
                  </a:lnTo>
                  <a:lnTo>
                    <a:pt x="1422" y="56"/>
                  </a:lnTo>
                  <a:lnTo>
                    <a:pt x="1422" y="110"/>
                  </a:lnTo>
                  <a:cubicBezTo>
                    <a:pt x="1422" y="129"/>
                    <a:pt x="1420" y="145"/>
                    <a:pt x="1413" y="153"/>
                  </a:cubicBezTo>
                  <a:cubicBezTo>
                    <a:pt x="1410" y="156"/>
                    <a:pt x="1405" y="159"/>
                    <a:pt x="1399" y="160"/>
                  </a:cubicBezTo>
                  <a:lnTo>
                    <a:pt x="1402" y="182"/>
                  </a:lnTo>
                  <a:cubicBezTo>
                    <a:pt x="1412" y="182"/>
                    <a:pt x="1421" y="180"/>
                    <a:pt x="1427" y="1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pic>
        <p:nvPicPr>
          <p:cNvPr id="56322" name="Picture 2" descr="G:\2019\ПРОСВЕЩЕНИЕ\2020\август\августовка на переделку\Рисунок1.e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42" y="1655303"/>
            <a:ext cx="780452" cy="78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Прямоугольник 63"/>
          <p:cNvSpPr/>
          <p:nvPr/>
        </p:nvSpPr>
        <p:spPr>
          <a:xfrm>
            <a:off x="7817563" y="5172207"/>
            <a:ext cx="40631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</a:rPr>
              <a:t>Ведущий методист </a:t>
            </a:r>
            <a:r>
              <a:rPr lang="ru-RU" b="1" dirty="0" smtClean="0">
                <a:solidFill>
                  <a:srgbClr val="002060"/>
                </a:solidFill>
              </a:rPr>
              <a:t>ГК «Просвещение»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Литвинов </a:t>
            </a:r>
            <a:r>
              <a:rPr lang="ru-RU" b="1" dirty="0">
                <a:solidFill>
                  <a:srgbClr val="002060"/>
                </a:solidFill>
              </a:rPr>
              <a:t>Олег Андреевич</a:t>
            </a:r>
          </a:p>
        </p:txBody>
      </p:sp>
    </p:spTree>
    <p:extLst>
      <p:ext uri="{BB962C8B-B14F-4D97-AF65-F5344CB8AC3E}">
        <p14:creationId xmlns:p14="http://schemas.microsoft.com/office/powerpoint/2010/main" val="193867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0173" y="108504"/>
            <a:ext cx="8208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Естественно-научная грамотность (содержательное знание)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Диаграмма 10"/>
          <p:cNvGraphicFramePr/>
          <p:nvPr>
            <p:extLst/>
          </p:nvPr>
        </p:nvGraphicFramePr>
        <p:xfrm>
          <a:off x="1061883" y="517668"/>
          <a:ext cx="9881419" cy="6183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919377" y="897148"/>
            <a:ext cx="1772729" cy="439947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ГЕОГРАФИЯ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7147" y="1664074"/>
            <a:ext cx="1772729" cy="439947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ФИЗИКА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7237" y="2556619"/>
            <a:ext cx="1772729" cy="439947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ЭКОЛОГИЯ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97147" y="3449164"/>
            <a:ext cx="1772729" cy="439947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АСТРОНОМИЯ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255653" y="897148"/>
            <a:ext cx="1772729" cy="439947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ФИЗИКА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436912" y="1664073"/>
            <a:ext cx="1772729" cy="439947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ХИМИЯ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899755" y="2556619"/>
            <a:ext cx="1772729" cy="439947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БИОЛОГИЯ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535164" y="3449163"/>
            <a:ext cx="1772729" cy="439947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АСТРОНОМИЯ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43601" y="5529969"/>
            <a:ext cx="1772729" cy="439947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БИОЛОГИЯ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691567" y="6169255"/>
            <a:ext cx="1772729" cy="439947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ХИМИЯ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648799" y="5528213"/>
            <a:ext cx="1772729" cy="439947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ФИЗИКА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785909" y="6169254"/>
            <a:ext cx="1772729" cy="439947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ЭКОЛОГИЯ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10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3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576" y="768401"/>
            <a:ext cx="4351496" cy="22334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8"/>
          <p:cNvSpPr>
            <a:spLocks/>
          </p:cNvSpPr>
          <p:nvPr/>
        </p:nvSpPr>
        <p:spPr bwMode="auto">
          <a:xfrm>
            <a:off x="7596965" y="3958541"/>
            <a:ext cx="391642" cy="348126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5 h 752"/>
              <a:gd name="T8" fmla="*/ 144 w 860"/>
              <a:gd name="T9" fmla="*/ 476 h 752"/>
              <a:gd name="T10" fmla="*/ 149 w 860"/>
              <a:gd name="T11" fmla="*/ 484 h 752"/>
              <a:gd name="T12" fmla="*/ 430 w 860"/>
              <a:gd name="T13" fmla="*/ 645 h 752"/>
              <a:gd name="T14" fmla="*/ 573 w 860"/>
              <a:gd name="T15" fmla="*/ 611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6 h 752"/>
              <a:gd name="T22" fmla="*/ 215 w 860"/>
              <a:gd name="T23" fmla="*/ 376 h 752"/>
              <a:gd name="T24" fmla="*/ 430 w 860"/>
              <a:gd name="T25" fmla="*/ 502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9 h 752"/>
              <a:gd name="T32" fmla="*/ 143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6 h 752"/>
              <a:gd name="T40" fmla="*/ 454 w 860"/>
              <a:gd name="T41" fmla="*/ 205 h 752"/>
              <a:gd name="T42" fmla="*/ 391 w 860"/>
              <a:gd name="T43" fmla="*/ 247 h 752"/>
              <a:gd name="T44" fmla="*/ 390 w 860"/>
              <a:gd name="T45" fmla="*/ 250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1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5"/>
                </a:lnTo>
                <a:lnTo>
                  <a:pt x="144" y="476"/>
                </a:lnTo>
                <a:lnTo>
                  <a:pt x="149" y="484"/>
                </a:lnTo>
                <a:cubicBezTo>
                  <a:pt x="207" y="583"/>
                  <a:pt x="315" y="645"/>
                  <a:pt x="430" y="645"/>
                </a:cubicBezTo>
                <a:cubicBezTo>
                  <a:pt x="481" y="645"/>
                  <a:pt x="529" y="632"/>
                  <a:pt x="573" y="611"/>
                </a:cubicBezTo>
                <a:lnTo>
                  <a:pt x="573" y="528"/>
                </a:lnTo>
                <a:cubicBezTo>
                  <a:pt x="532" y="557"/>
                  <a:pt x="482" y="573"/>
                  <a:pt x="430" y="573"/>
                </a:cubicBezTo>
                <a:cubicBezTo>
                  <a:pt x="343" y="573"/>
                  <a:pt x="262" y="528"/>
                  <a:pt x="215" y="456"/>
                </a:cubicBezTo>
                <a:lnTo>
                  <a:pt x="215" y="376"/>
                </a:lnTo>
                <a:lnTo>
                  <a:pt x="430" y="502"/>
                </a:lnTo>
                <a:lnTo>
                  <a:pt x="553" y="430"/>
                </a:lnTo>
                <a:lnTo>
                  <a:pt x="483" y="388"/>
                </a:lnTo>
                <a:lnTo>
                  <a:pt x="430" y="419"/>
                </a:lnTo>
                <a:lnTo>
                  <a:pt x="143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6"/>
                </a:lnTo>
                <a:lnTo>
                  <a:pt x="454" y="205"/>
                </a:lnTo>
                <a:lnTo>
                  <a:pt x="391" y="247"/>
                </a:lnTo>
                <a:lnTo>
                  <a:pt x="390" y="250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1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8970" y="108504"/>
            <a:ext cx="7194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/>
              </a:rPr>
              <a:t>Функциональная грамотность через призму физики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3696194" y="2596823"/>
            <a:ext cx="4282387" cy="532068"/>
          </a:xfrm>
          <a:prstGeom prst="flowChartPreparati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ФИЗИКА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Прямая со стрелкой 13"/>
          <p:cNvCxnSpPr>
            <a:stCxn id="5" idx="2"/>
            <a:endCxn id="7" idx="0"/>
          </p:cNvCxnSpPr>
          <p:nvPr/>
        </p:nvCxnSpPr>
        <p:spPr>
          <a:xfrm>
            <a:off x="5804828" y="1144692"/>
            <a:ext cx="32560" cy="1452131"/>
          </a:xfrm>
          <a:prstGeom prst="straightConnector1">
            <a:avLst/>
          </a:prstGeom>
          <a:ln w="44450">
            <a:solidFill>
              <a:srgbClr val="FFFF00"/>
            </a:solidFill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6173954" y="1126744"/>
            <a:ext cx="1" cy="1442714"/>
          </a:xfrm>
          <a:prstGeom prst="straightConnector1">
            <a:avLst/>
          </a:prstGeom>
          <a:ln w="44450">
            <a:solidFill>
              <a:srgbClr val="FFFF00"/>
            </a:solidFill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5467202" y="1144692"/>
            <a:ext cx="1" cy="1442714"/>
          </a:xfrm>
          <a:prstGeom prst="straightConnector1">
            <a:avLst/>
          </a:prstGeom>
          <a:ln w="44450">
            <a:solidFill>
              <a:srgbClr val="FFFF00"/>
            </a:solidFill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5083145" y="1163116"/>
            <a:ext cx="1" cy="1442714"/>
          </a:xfrm>
          <a:prstGeom prst="straightConnector1">
            <a:avLst/>
          </a:prstGeom>
          <a:ln w="44450">
            <a:solidFill>
              <a:srgbClr val="FFFF00"/>
            </a:solidFill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6559291" y="1146118"/>
            <a:ext cx="1" cy="1442714"/>
          </a:xfrm>
          <a:prstGeom prst="straightConnector1">
            <a:avLst/>
          </a:prstGeom>
          <a:ln w="44450">
            <a:solidFill>
              <a:srgbClr val="FFFF00"/>
            </a:solidFill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4712739" y="1164483"/>
            <a:ext cx="1" cy="1442714"/>
          </a:xfrm>
          <a:prstGeom prst="straightConnector1">
            <a:avLst/>
          </a:prstGeom>
          <a:ln w="44450">
            <a:solidFill>
              <a:srgbClr val="FFFF00"/>
            </a:solidFill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080800" y="3150236"/>
            <a:ext cx="931888" cy="829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31" idx="0"/>
          </p:cNvCxnSpPr>
          <p:nvPr/>
        </p:nvCxnSpPr>
        <p:spPr>
          <a:xfrm>
            <a:off x="4508627" y="3150236"/>
            <a:ext cx="0" cy="1653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5684070" y="3162480"/>
            <a:ext cx="1" cy="25275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7614768" y="3150236"/>
            <a:ext cx="761481" cy="829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32" idx="0"/>
          </p:cNvCxnSpPr>
          <p:nvPr/>
        </p:nvCxnSpPr>
        <p:spPr>
          <a:xfrm flipH="1">
            <a:off x="6859516" y="3150236"/>
            <a:ext cx="2" cy="1653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28200" y="4010648"/>
            <a:ext cx="1430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Финансовая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грамотность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438919" y="4009363"/>
            <a:ext cx="187243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Математическая 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грамотность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37161" y="4804112"/>
            <a:ext cx="134293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Креативное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мышление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17357" y="4804111"/>
            <a:ext cx="148431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>
                <a:solidFill>
                  <a:srgbClr val="002060"/>
                </a:solidFill>
              </a:rPr>
              <a:t>Читательская</a:t>
            </a:r>
          </a:p>
          <a:p>
            <a:pPr algn="ctr"/>
            <a:r>
              <a:rPr lang="ru-RU">
                <a:solidFill>
                  <a:srgbClr val="002060"/>
                </a:solidFill>
              </a:rPr>
              <a:t>грамотность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89985" y="5734125"/>
            <a:ext cx="578817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Естественно-научная грамотность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62195" y="643497"/>
            <a:ext cx="3485265" cy="5011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Функциональная грамотность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21" y="768401"/>
            <a:ext cx="2886430" cy="288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7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9" grpId="0" animBg="1"/>
      <p:bldP spid="31" grpId="0" animBg="1"/>
      <p:bldP spid="32" grpId="0" animBg="1"/>
      <p:bldP spid="3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8970" y="108504"/>
            <a:ext cx="5563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/>
              </a:rPr>
              <a:t>Инструменты учителя на уроках физики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2587" y="846369"/>
            <a:ext cx="11680723" cy="65796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Задания предлагаемые в различных учебниках и </a:t>
            </a:r>
            <a:r>
              <a:rPr lang="ru-RU" b="1" dirty="0">
                <a:solidFill>
                  <a:srgbClr val="002060"/>
                </a:solidFill>
              </a:rPr>
              <a:t>учебных пособиях направлены на </a:t>
            </a:r>
            <a:r>
              <a:rPr lang="ru-RU" b="1" dirty="0" smtClean="0">
                <a:solidFill>
                  <a:srgbClr val="002060"/>
                </a:solidFill>
              </a:rPr>
              <a:t>формирование функциональной </a:t>
            </a:r>
            <a:r>
              <a:rPr lang="ru-RU" b="1" dirty="0">
                <a:solidFill>
                  <a:srgbClr val="002060"/>
                </a:solidFill>
              </a:rPr>
              <a:t>грамотности, поскольку, по сути, это </a:t>
            </a:r>
            <a:r>
              <a:rPr lang="ru-RU" b="1" dirty="0" err="1">
                <a:solidFill>
                  <a:srgbClr val="002060"/>
                </a:solidFill>
              </a:rPr>
              <a:t>метапредметные</a:t>
            </a:r>
            <a:r>
              <a:rPr lang="ru-RU" b="1" dirty="0">
                <a:solidFill>
                  <a:srgbClr val="002060"/>
                </a:solidFill>
              </a:rPr>
              <a:t> результаты обучения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6711" y="1629805"/>
            <a:ext cx="188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ТИПЫ ЗАДАНИЙ: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2112" y="2034428"/>
            <a:ext cx="3235937" cy="40312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Задания на работу с текстом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62109" y="2694298"/>
            <a:ext cx="3235937" cy="40312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Опорные конспекты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62107" y="3356860"/>
            <a:ext cx="3235937" cy="40312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Контекстные задачи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62106" y="4016730"/>
            <a:ext cx="3235937" cy="40312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Качественные задачи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87363" y="4685278"/>
            <a:ext cx="3785421" cy="8126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Рубрика «Мои физические исследования», «Домашний эксперимент» и др.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62104" y="5763313"/>
            <a:ext cx="3235937" cy="57864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Работа с информацией в нетекстовом виде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5192866" y="3279311"/>
            <a:ext cx="2210881" cy="1474838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8781292" y="1665096"/>
            <a:ext cx="215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ИНСТРУМЕНТАРИЙ: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8747921" y="2235989"/>
            <a:ext cx="2564862" cy="584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Учебник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8747921" y="2944065"/>
            <a:ext cx="2564862" cy="584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Задачник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8747921" y="3652141"/>
            <a:ext cx="2564862" cy="584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Рабочая тетрадь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8747921" y="4360217"/>
            <a:ext cx="2564862" cy="50686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Сборник контрольных работ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8747921" y="4991027"/>
            <a:ext cx="2564862" cy="50686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Технологические карты уроков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8747921" y="5621837"/>
            <a:ext cx="2564862" cy="50686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Методические рекомендации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34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16" grpId="0" animBg="1"/>
      <p:bldP spid="42" grpId="0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8"/>
          <p:cNvSpPr>
            <a:spLocks/>
          </p:cNvSpPr>
          <p:nvPr/>
        </p:nvSpPr>
        <p:spPr bwMode="auto">
          <a:xfrm>
            <a:off x="7596965" y="3958541"/>
            <a:ext cx="391642" cy="348126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5 h 752"/>
              <a:gd name="T8" fmla="*/ 144 w 860"/>
              <a:gd name="T9" fmla="*/ 476 h 752"/>
              <a:gd name="T10" fmla="*/ 149 w 860"/>
              <a:gd name="T11" fmla="*/ 484 h 752"/>
              <a:gd name="T12" fmla="*/ 430 w 860"/>
              <a:gd name="T13" fmla="*/ 645 h 752"/>
              <a:gd name="T14" fmla="*/ 573 w 860"/>
              <a:gd name="T15" fmla="*/ 611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6 h 752"/>
              <a:gd name="T22" fmla="*/ 215 w 860"/>
              <a:gd name="T23" fmla="*/ 376 h 752"/>
              <a:gd name="T24" fmla="*/ 430 w 860"/>
              <a:gd name="T25" fmla="*/ 502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9 h 752"/>
              <a:gd name="T32" fmla="*/ 143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6 h 752"/>
              <a:gd name="T40" fmla="*/ 454 w 860"/>
              <a:gd name="T41" fmla="*/ 205 h 752"/>
              <a:gd name="T42" fmla="*/ 391 w 860"/>
              <a:gd name="T43" fmla="*/ 247 h 752"/>
              <a:gd name="T44" fmla="*/ 390 w 860"/>
              <a:gd name="T45" fmla="*/ 250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1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5"/>
                </a:lnTo>
                <a:lnTo>
                  <a:pt x="144" y="476"/>
                </a:lnTo>
                <a:lnTo>
                  <a:pt x="149" y="484"/>
                </a:lnTo>
                <a:cubicBezTo>
                  <a:pt x="207" y="583"/>
                  <a:pt x="315" y="645"/>
                  <a:pt x="430" y="645"/>
                </a:cubicBezTo>
                <a:cubicBezTo>
                  <a:pt x="481" y="645"/>
                  <a:pt x="529" y="632"/>
                  <a:pt x="573" y="611"/>
                </a:cubicBezTo>
                <a:lnTo>
                  <a:pt x="573" y="528"/>
                </a:lnTo>
                <a:cubicBezTo>
                  <a:pt x="532" y="557"/>
                  <a:pt x="482" y="573"/>
                  <a:pt x="430" y="573"/>
                </a:cubicBezTo>
                <a:cubicBezTo>
                  <a:pt x="343" y="573"/>
                  <a:pt x="262" y="528"/>
                  <a:pt x="215" y="456"/>
                </a:cubicBezTo>
                <a:lnTo>
                  <a:pt x="215" y="376"/>
                </a:lnTo>
                <a:lnTo>
                  <a:pt x="430" y="502"/>
                </a:lnTo>
                <a:lnTo>
                  <a:pt x="553" y="430"/>
                </a:lnTo>
                <a:lnTo>
                  <a:pt x="483" y="388"/>
                </a:lnTo>
                <a:lnTo>
                  <a:pt x="430" y="419"/>
                </a:lnTo>
                <a:lnTo>
                  <a:pt x="143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6"/>
                </a:lnTo>
                <a:lnTo>
                  <a:pt x="454" y="205"/>
                </a:lnTo>
                <a:lnTo>
                  <a:pt x="391" y="247"/>
                </a:lnTo>
                <a:lnTo>
                  <a:pt x="390" y="250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1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8970" y="108504"/>
            <a:ext cx="470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/>
              </a:rPr>
              <a:t>Естественно-научная грамотность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77087" y="589185"/>
            <a:ext cx="4364966" cy="457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КАКИЕ КОМПЕТЕНЦИИ ПРОВЕРЯЮТСЯ?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7" name="Прямая со стрелкой 6"/>
          <p:cNvCxnSpPr>
            <a:stCxn id="3" idx="2"/>
            <a:endCxn id="17" idx="0"/>
          </p:cNvCxnSpPr>
          <p:nvPr/>
        </p:nvCxnSpPr>
        <p:spPr>
          <a:xfrm>
            <a:off x="5759570" y="1046385"/>
            <a:ext cx="0" cy="13192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293298" y="2368112"/>
            <a:ext cx="3467818" cy="5069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002060"/>
                </a:solidFill>
              </a:rPr>
              <a:t>научное объяснение явлений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025661" y="2365627"/>
            <a:ext cx="3467818" cy="5069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rgbClr val="002060"/>
                </a:solidFill>
              </a:rPr>
              <a:t>понимание особенностей естественнонаучного исследования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758024" y="2365627"/>
            <a:ext cx="3467818" cy="5069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rgbClr val="002060"/>
                </a:solidFill>
              </a:rPr>
              <a:t>интерпретация данных и использование научных доказательств для получения выводов</a:t>
            </a:r>
          </a:p>
        </p:txBody>
      </p:sp>
      <p:cxnSp>
        <p:nvCxnSpPr>
          <p:cNvPr id="13" name="Прямая со стрелкой 12"/>
          <p:cNvCxnSpPr>
            <a:stCxn id="3" idx="2"/>
            <a:endCxn id="11" idx="0"/>
          </p:cNvCxnSpPr>
          <p:nvPr/>
        </p:nvCxnSpPr>
        <p:spPr>
          <a:xfrm flipH="1">
            <a:off x="2027207" y="1046385"/>
            <a:ext cx="3732363" cy="13217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3" idx="2"/>
            <a:endCxn id="18" idx="0"/>
          </p:cNvCxnSpPr>
          <p:nvPr/>
        </p:nvCxnSpPr>
        <p:spPr>
          <a:xfrm>
            <a:off x="5759570" y="1046385"/>
            <a:ext cx="3732363" cy="13192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трелка вниз 21"/>
          <p:cNvSpPr/>
          <p:nvPr/>
        </p:nvSpPr>
        <p:spPr>
          <a:xfrm>
            <a:off x="1897811" y="2872559"/>
            <a:ext cx="258792" cy="327841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>
            <a:hlinkClick r:id="rId4" action="ppaction://hlinksldjump"/>
          </p:cNvPr>
          <p:cNvSpPr/>
          <p:nvPr/>
        </p:nvSpPr>
        <p:spPr>
          <a:xfrm>
            <a:off x="497456" y="3250430"/>
            <a:ext cx="3059502" cy="62110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Применить соответствующие естественнонаучные знания для объяснения явления</a:t>
            </a:r>
          </a:p>
        </p:txBody>
      </p:sp>
      <p:sp>
        <p:nvSpPr>
          <p:cNvPr id="29" name="Скругленный прямоугольник 28">
            <a:hlinkClick r:id="rId5" action="ppaction://hlinksldjump"/>
          </p:cNvPr>
          <p:cNvSpPr/>
          <p:nvPr/>
        </p:nvSpPr>
        <p:spPr>
          <a:xfrm>
            <a:off x="497456" y="4002282"/>
            <a:ext cx="3059502" cy="62110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Распознавать, использовать и создавать объяснительные модели и представления</a:t>
            </a:r>
          </a:p>
        </p:txBody>
      </p:sp>
      <p:sp>
        <p:nvSpPr>
          <p:cNvPr id="30" name="Скругленный прямоугольник 29">
            <a:hlinkClick r:id="rId6" action="ppaction://hlinksldjump"/>
          </p:cNvPr>
          <p:cNvSpPr/>
          <p:nvPr/>
        </p:nvSpPr>
        <p:spPr>
          <a:xfrm>
            <a:off x="497456" y="4750910"/>
            <a:ext cx="3059502" cy="62110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Делать и научно обосновывать прогнозы о протекании процесса или явления</a:t>
            </a:r>
          </a:p>
        </p:txBody>
      </p:sp>
      <p:sp>
        <p:nvSpPr>
          <p:cNvPr id="31" name="Скругленный прямоугольник 30">
            <a:hlinkClick r:id="rId7" action="ppaction://hlinksldjump"/>
          </p:cNvPr>
          <p:cNvSpPr/>
          <p:nvPr/>
        </p:nvSpPr>
        <p:spPr>
          <a:xfrm>
            <a:off x="497456" y="5497226"/>
            <a:ext cx="3059502" cy="62110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Объяснять принцип действия технического устройства или технологии</a:t>
            </a:r>
          </a:p>
        </p:txBody>
      </p:sp>
      <p:sp>
        <p:nvSpPr>
          <p:cNvPr id="32" name="Скругленный прямоугольник 31">
            <a:hlinkClick r:id="rId8" action="ppaction://hlinksldjump"/>
          </p:cNvPr>
          <p:cNvSpPr/>
          <p:nvPr/>
        </p:nvSpPr>
        <p:spPr>
          <a:xfrm>
            <a:off x="4229819" y="3258614"/>
            <a:ext cx="3059502" cy="62110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Распознавать и формулировать цель данного исследования</a:t>
            </a:r>
          </a:p>
        </p:txBody>
      </p:sp>
      <p:sp>
        <p:nvSpPr>
          <p:cNvPr id="33" name="Скругленный прямоугольник 32">
            <a:hlinkClick r:id="rId9" action="ppaction://hlinksldjump"/>
          </p:cNvPr>
          <p:cNvSpPr/>
          <p:nvPr/>
        </p:nvSpPr>
        <p:spPr>
          <a:xfrm>
            <a:off x="4229819" y="4002282"/>
            <a:ext cx="3059502" cy="62110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Предлагать или оценивать способ научного исследования данного вопроса</a:t>
            </a:r>
          </a:p>
        </p:txBody>
      </p:sp>
      <p:sp>
        <p:nvSpPr>
          <p:cNvPr id="34" name="Скругленный прямоугольник 33">
            <a:hlinkClick r:id="rId10" action="ppaction://hlinksldjump"/>
          </p:cNvPr>
          <p:cNvSpPr/>
          <p:nvPr/>
        </p:nvSpPr>
        <p:spPr>
          <a:xfrm>
            <a:off x="4229819" y="4745950"/>
            <a:ext cx="3059502" cy="62110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Выдвигать объяснительные гипотезы и предлагать способы их проверки</a:t>
            </a:r>
          </a:p>
        </p:txBody>
      </p:sp>
      <p:sp>
        <p:nvSpPr>
          <p:cNvPr id="36" name="Скругленный прямоугольник 35">
            <a:hlinkClick r:id="rId11" action="ppaction://hlinksldjump"/>
          </p:cNvPr>
          <p:cNvSpPr/>
          <p:nvPr/>
        </p:nvSpPr>
        <p:spPr>
          <a:xfrm>
            <a:off x="4229819" y="5489617"/>
            <a:ext cx="3059502" cy="93786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Описывать и оценивать способы, которые используют учёные, чтобы обеспечить надёжность данных и достоверность объяснений</a:t>
            </a:r>
          </a:p>
        </p:txBody>
      </p:sp>
      <p:sp>
        <p:nvSpPr>
          <p:cNvPr id="38" name="Скругленный прямоугольник 37">
            <a:hlinkClick r:id="rId12" action="ppaction://hlinksldjump"/>
          </p:cNvPr>
          <p:cNvSpPr/>
          <p:nvPr/>
        </p:nvSpPr>
        <p:spPr>
          <a:xfrm>
            <a:off x="7942053" y="3250430"/>
            <a:ext cx="3059502" cy="62110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Анализировать, интерпретировать данные и делать соответствующие выводы</a:t>
            </a:r>
          </a:p>
        </p:txBody>
      </p:sp>
      <p:sp>
        <p:nvSpPr>
          <p:cNvPr id="39" name="Скругленный прямоугольник 38">
            <a:hlinkClick r:id="rId13" action="ppaction://hlinksldjump"/>
          </p:cNvPr>
          <p:cNvSpPr/>
          <p:nvPr/>
        </p:nvSpPr>
        <p:spPr>
          <a:xfrm>
            <a:off x="7955905" y="4007975"/>
            <a:ext cx="3059502" cy="62110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>
                <a:solidFill>
                  <a:srgbClr val="002060"/>
                </a:solidFill>
              </a:rPr>
              <a:t>Преобразовывать одну форму представления данных в другую</a:t>
            </a:r>
          </a:p>
        </p:txBody>
      </p:sp>
      <p:sp>
        <p:nvSpPr>
          <p:cNvPr id="40" name="Скругленный прямоугольник 39">
            <a:hlinkClick r:id="rId14" action="ppaction://hlinksldjump"/>
          </p:cNvPr>
          <p:cNvSpPr/>
          <p:nvPr/>
        </p:nvSpPr>
        <p:spPr>
          <a:xfrm>
            <a:off x="7955905" y="4750910"/>
            <a:ext cx="3059502" cy="62110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Распознавать допущения, доказательства и рассуждения в научных текстах</a:t>
            </a:r>
          </a:p>
        </p:txBody>
      </p:sp>
      <p:sp>
        <p:nvSpPr>
          <p:cNvPr id="41" name="Скругленный прямоугольник 40">
            <a:hlinkClick r:id="rId15" action="ppaction://hlinksldjump"/>
          </p:cNvPr>
          <p:cNvSpPr/>
          <p:nvPr/>
        </p:nvSpPr>
        <p:spPr>
          <a:xfrm>
            <a:off x="7955905" y="5497226"/>
            <a:ext cx="3059502" cy="62110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Оценивать c научной точки зрения аргументы и доказательства из различных источников</a:t>
            </a:r>
          </a:p>
        </p:txBody>
      </p:sp>
      <p:sp>
        <p:nvSpPr>
          <p:cNvPr id="42" name="Стрелка вниз 41"/>
          <p:cNvSpPr/>
          <p:nvPr/>
        </p:nvSpPr>
        <p:spPr>
          <a:xfrm>
            <a:off x="5630174" y="2871412"/>
            <a:ext cx="258792" cy="327841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>
            <a:off x="9422395" y="2879578"/>
            <a:ext cx="258792" cy="31967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59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7" grpId="0" animBg="1"/>
      <p:bldP spid="18" grpId="0" animBg="1"/>
      <p:bldP spid="22" grpId="0" animBg="1"/>
      <p:bldP spid="23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8970" y="108504"/>
            <a:ext cx="4185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/>
              </a:rPr>
              <a:t>Научное объяснение явлений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8970" y="570169"/>
            <a:ext cx="8582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Применить соответствующие естественнонаучные знания для объяснения явления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0821" y="1998585"/>
            <a:ext cx="753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Какие задания можно предложить для формирования данного умения?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470821" y="937791"/>
            <a:ext cx="7336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Характеристика учебного </a:t>
            </a:r>
            <a:r>
              <a:rPr lang="ru-RU" b="1" dirty="0" smtClean="0">
                <a:solidFill>
                  <a:srgbClr val="FF0000"/>
                </a:solidFill>
              </a:rPr>
              <a:t>задания (что предлагается сделать ученику?)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0820" y="1307123"/>
            <a:ext cx="10501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Предлагается </a:t>
            </a:r>
            <a:r>
              <a:rPr lang="ru-RU" dirty="0" smtClean="0">
                <a:solidFill>
                  <a:srgbClr val="002060"/>
                </a:solidFill>
              </a:rPr>
              <a:t>описание стандартной </a:t>
            </a:r>
            <a:r>
              <a:rPr lang="ru-RU" dirty="0">
                <a:solidFill>
                  <a:srgbClr val="002060"/>
                </a:solidFill>
              </a:rPr>
              <a:t>ситуации, для объяснения которой можно напрямую использовать программный материал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276" y="2457303"/>
            <a:ext cx="4238625" cy="120015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5901" y="3864467"/>
            <a:ext cx="5953988" cy="12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0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8"/>
          <p:cNvSpPr>
            <a:spLocks/>
          </p:cNvSpPr>
          <p:nvPr/>
        </p:nvSpPr>
        <p:spPr bwMode="auto">
          <a:xfrm>
            <a:off x="7596965" y="3958541"/>
            <a:ext cx="391642" cy="348126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5 h 752"/>
              <a:gd name="T8" fmla="*/ 144 w 860"/>
              <a:gd name="T9" fmla="*/ 476 h 752"/>
              <a:gd name="T10" fmla="*/ 149 w 860"/>
              <a:gd name="T11" fmla="*/ 484 h 752"/>
              <a:gd name="T12" fmla="*/ 430 w 860"/>
              <a:gd name="T13" fmla="*/ 645 h 752"/>
              <a:gd name="T14" fmla="*/ 573 w 860"/>
              <a:gd name="T15" fmla="*/ 611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6 h 752"/>
              <a:gd name="T22" fmla="*/ 215 w 860"/>
              <a:gd name="T23" fmla="*/ 376 h 752"/>
              <a:gd name="T24" fmla="*/ 430 w 860"/>
              <a:gd name="T25" fmla="*/ 502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9 h 752"/>
              <a:gd name="T32" fmla="*/ 143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6 h 752"/>
              <a:gd name="T40" fmla="*/ 454 w 860"/>
              <a:gd name="T41" fmla="*/ 205 h 752"/>
              <a:gd name="T42" fmla="*/ 391 w 860"/>
              <a:gd name="T43" fmla="*/ 247 h 752"/>
              <a:gd name="T44" fmla="*/ 390 w 860"/>
              <a:gd name="T45" fmla="*/ 250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1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5"/>
                </a:lnTo>
                <a:lnTo>
                  <a:pt x="144" y="476"/>
                </a:lnTo>
                <a:lnTo>
                  <a:pt x="149" y="484"/>
                </a:lnTo>
                <a:cubicBezTo>
                  <a:pt x="207" y="583"/>
                  <a:pt x="315" y="645"/>
                  <a:pt x="430" y="645"/>
                </a:cubicBezTo>
                <a:cubicBezTo>
                  <a:pt x="481" y="645"/>
                  <a:pt x="529" y="632"/>
                  <a:pt x="573" y="611"/>
                </a:cubicBezTo>
                <a:lnTo>
                  <a:pt x="573" y="528"/>
                </a:lnTo>
                <a:cubicBezTo>
                  <a:pt x="532" y="557"/>
                  <a:pt x="482" y="573"/>
                  <a:pt x="430" y="573"/>
                </a:cubicBezTo>
                <a:cubicBezTo>
                  <a:pt x="343" y="573"/>
                  <a:pt x="262" y="528"/>
                  <a:pt x="215" y="456"/>
                </a:cubicBezTo>
                <a:lnTo>
                  <a:pt x="215" y="376"/>
                </a:lnTo>
                <a:lnTo>
                  <a:pt x="430" y="502"/>
                </a:lnTo>
                <a:lnTo>
                  <a:pt x="553" y="430"/>
                </a:lnTo>
                <a:lnTo>
                  <a:pt x="483" y="388"/>
                </a:lnTo>
                <a:lnTo>
                  <a:pt x="430" y="419"/>
                </a:lnTo>
                <a:lnTo>
                  <a:pt x="143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6"/>
                </a:lnTo>
                <a:lnTo>
                  <a:pt x="454" y="205"/>
                </a:lnTo>
                <a:lnTo>
                  <a:pt x="391" y="247"/>
                </a:lnTo>
                <a:lnTo>
                  <a:pt x="390" y="250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1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8970" y="108504"/>
            <a:ext cx="4185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/>
              </a:rPr>
              <a:t>Научное объяснение явлений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48970" y="570169"/>
            <a:ext cx="8778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Распознавать, использовать и создавать объяснительные модели и представления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0821" y="2224606"/>
            <a:ext cx="753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Какие задания можно предложить для формирования данного умения?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>
            <a:off x="470821" y="937791"/>
            <a:ext cx="7336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Характеристика учебного </a:t>
            </a:r>
            <a:r>
              <a:rPr lang="ru-RU" b="1" dirty="0" smtClean="0">
                <a:solidFill>
                  <a:srgbClr val="FF0000"/>
                </a:solidFill>
              </a:rPr>
              <a:t>задания (</a:t>
            </a:r>
            <a:r>
              <a:rPr lang="ru-RU" b="1" dirty="0">
                <a:solidFill>
                  <a:srgbClr val="FF0000"/>
                </a:solidFill>
              </a:rPr>
              <a:t>что предлагается сделать ученику</a:t>
            </a:r>
            <a:r>
              <a:rPr lang="ru-RU" b="1" dirty="0" smtClean="0">
                <a:solidFill>
                  <a:srgbClr val="FF0000"/>
                </a:solidFill>
              </a:rPr>
              <a:t>?)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0821" y="1301276"/>
            <a:ext cx="113967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Предлагается описание нестандартной ситуации, для которой ученик не имеет готового объяснения. Для получения объяснения она должна быть преобразована  или в типовую известную модель или в модель, в которой ясно прослеживаются нужные взаимосвязи.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821" y="2727227"/>
            <a:ext cx="5967849" cy="7841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0484" y="3570068"/>
            <a:ext cx="6285497" cy="7123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821" y="4248979"/>
            <a:ext cx="5957414" cy="137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2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8"/>
          <p:cNvSpPr>
            <a:spLocks/>
          </p:cNvSpPr>
          <p:nvPr/>
        </p:nvSpPr>
        <p:spPr bwMode="auto">
          <a:xfrm>
            <a:off x="7596965" y="3958541"/>
            <a:ext cx="391642" cy="348126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5 h 752"/>
              <a:gd name="T8" fmla="*/ 144 w 860"/>
              <a:gd name="T9" fmla="*/ 476 h 752"/>
              <a:gd name="T10" fmla="*/ 149 w 860"/>
              <a:gd name="T11" fmla="*/ 484 h 752"/>
              <a:gd name="T12" fmla="*/ 430 w 860"/>
              <a:gd name="T13" fmla="*/ 645 h 752"/>
              <a:gd name="T14" fmla="*/ 573 w 860"/>
              <a:gd name="T15" fmla="*/ 611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6 h 752"/>
              <a:gd name="T22" fmla="*/ 215 w 860"/>
              <a:gd name="T23" fmla="*/ 376 h 752"/>
              <a:gd name="T24" fmla="*/ 430 w 860"/>
              <a:gd name="T25" fmla="*/ 502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9 h 752"/>
              <a:gd name="T32" fmla="*/ 143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6 h 752"/>
              <a:gd name="T40" fmla="*/ 454 w 860"/>
              <a:gd name="T41" fmla="*/ 205 h 752"/>
              <a:gd name="T42" fmla="*/ 391 w 860"/>
              <a:gd name="T43" fmla="*/ 247 h 752"/>
              <a:gd name="T44" fmla="*/ 390 w 860"/>
              <a:gd name="T45" fmla="*/ 250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1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5"/>
                </a:lnTo>
                <a:lnTo>
                  <a:pt x="144" y="476"/>
                </a:lnTo>
                <a:lnTo>
                  <a:pt x="149" y="484"/>
                </a:lnTo>
                <a:cubicBezTo>
                  <a:pt x="207" y="583"/>
                  <a:pt x="315" y="645"/>
                  <a:pt x="430" y="645"/>
                </a:cubicBezTo>
                <a:cubicBezTo>
                  <a:pt x="481" y="645"/>
                  <a:pt x="529" y="632"/>
                  <a:pt x="573" y="611"/>
                </a:cubicBezTo>
                <a:lnTo>
                  <a:pt x="573" y="528"/>
                </a:lnTo>
                <a:cubicBezTo>
                  <a:pt x="532" y="557"/>
                  <a:pt x="482" y="573"/>
                  <a:pt x="430" y="573"/>
                </a:cubicBezTo>
                <a:cubicBezTo>
                  <a:pt x="343" y="573"/>
                  <a:pt x="262" y="528"/>
                  <a:pt x="215" y="456"/>
                </a:cubicBezTo>
                <a:lnTo>
                  <a:pt x="215" y="376"/>
                </a:lnTo>
                <a:lnTo>
                  <a:pt x="430" y="502"/>
                </a:lnTo>
                <a:lnTo>
                  <a:pt x="553" y="430"/>
                </a:lnTo>
                <a:lnTo>
                  <a:pt x="483" y="388"/>
                </a:lnTo>
                <a:lnTo>
                  <a:pt x="430" y="419"/>
                </a:lnTo>
                <a:lnTo>
                  <a:pt x="143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6"/>
                </a:lnTo>
                <a:lnTo>
                  <a:pt x="454" y="205"/>
                </a:lnTo>
                <a:lnTo>
                  <a:pt x="391" y="247"/>
                </a:lnTo>
                <a:lnTo>
                  <a:pt x="390" y="250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1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8970" y="108504"/>
            <a:ext cx="4185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/>
              </a:rPr>
              <a:t>Научное объяснение явлений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8970" y="517667"/>
            <a:ext cx="8029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Делать и научно обосновывать прогнозы о протекании процесса или явления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0821" y="1951745"/>
            <a:ext cx="753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Какие задания можно предложить для формирования данного умения?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>
            <a:hlinkClick r:id="rId4" action="ppaction://hlinksldjump"/>
          </p:cNvPr>
          <p:cNvSpPr/>
          <p:nvPr/>
        </p:nvSpPr>
        <p:spPr>
          <a:xfrm>
            <a:off x="470821" y="937791"/>
            <a:ext cx="7389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Характеристика учебного </a:t>
            </a:r>
            <a:r>
              <a:rPr lang="ru-RU" b="1" dirty="0" smtClean="0">
                <a:solidFill>
                  <a:srgbClr val="FF0000"/>
                </a:solidFill>
              </a:rPr>
              <a:t>задания (</a:t>
            </a:r>
            <a:r>
              <a:rPr lang="ru-RU" b="1" dirty="0">
                <a:solidFill>
                  <a:srgbClr val="FF0000"/>
                </a:solidFill>
              </a:rPr>
              <a:t>что предлагается сделать ученику</a:t>
            </a:r>
            <a:r>
              <a:rPr lang="ru-RU" b="1" dirty="0" smtClean="0">
                <a:solidFill>
                  <a:srgbClr val="FF0000"/>
                </a:solidFill>
              </a:rPr>
              <a:t>?)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0821" y="1307123"/>
            <a:ext cx="11239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Предлагается на основе понимания механизма (или причин) явления или процесса обосновать дальнейшее развитие событий.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821" y="2420649"/>
            <a:ext cx="5663334" cy="16421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4155" y="3571150"/>
            <a:ext cx="5694231" cy="15099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472" y="5146281"/>
            <a:ext cx="5736595" cy="10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8"/>
          <p:cNvSpPr>
            <a:spLocks/>
          </p:cNvSpPr>
          <p:nvPr/>
        </p:nvSpPr>
        <p:spPr bwMode="auto">
          <a:xfrm>
            <a:off x="7596965" y="3958541"/>
            <a:ext cx="391642" cy="348126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5 h 752"/>
              <a:gd name="T8" fmla="*/ 144 w 860"/>
              <a:gd name="T9" fmla="*/ 476 h 752"/>
              <a:gd name="T10" fmla="*/ 149 w 860"/>
              <a:gd name="T11" fmla="*/ 484 h 752"/>
              <a:gd name="T12" fmla="*/ 430 w 860"/>
              <a:gd name="T13" fmla="*/ 645 h 752"/>
              <a:gd name="T14" fmla="*/ 573 w 860"/>
              <a:gd name="T15" fmla="*/ 611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6 h 752"/>
              <a:gd name="T22" fmla="*/ 215 w 860"/>
              <a:gd name="T23" fmla="*/ 376 h 752"/>
              <a:gd name="T24" fmla="*/ 430 w 860"/>
              <a:gd name="T25" fmla="*/ 502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9 h 752"/>
              <a:gd name="T32" fmla="*/ 143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6 h 752"/>
              <a:gd name="T40" fmla="*/ 454 w 860"/>
              <a:gd name="T41" fmla="*/ 205 h 752"/>
              <a:gd name="T42" fmla="*/ 391 w 860"/>
              <a:gd name="T43" fmla="*/ 247 h 752"/>
              <a:gd name="T44" fmla="*/ 390 w 860"/>
              <a:gd name="T45" fmla="*/ 250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1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5"/>
                </a:lnTo>
                <a:lnTo>
                  <a:pt x="144" y="476"/>
                </a:lnTo>
                <a:lnTo>
                  <a:pt x="149" y="484"/>
                </a:lnTo>
                <a:cubicBezTo>
                  <a:pt x="207" y="583"/>
                  <a:pt x="315" y="645"/>
                  <a:pt x="430" y="645"/>
                </a:cubicBezTo>
                <a:cubicBezTo>
                  <a:pt x="481" y="645"/>
                  <a:pt x="529" y="632"/>
                  <a:pt x="573" y="611"/>
                </a:cubicBezTo>
                <a:lnTo>
                  <a:pt x="573" y="528"/>
                </a:lnTo>
                <a:cubicBezTo>
                  <a:pt x="532" y="557"/>
                  <a:pt x="482" y="573"/>
                  <a:pt x="430" y="573"/>
                </a:cubicBezTo>
                <a:cubicBezTo>
                  <a:pt x="343" y="573"/>
                  <a:pt x="262" y="528"/>
                  <a:pt x="215" y="456"/>
                </a:cubicBezTo>
                <a:lnTo>
                  <a:pt x="215" y="376"/>
                </a:lnTo>
                <a:lnTo>
                  <a:pt x="430" y="502"/>
                </a:lnTo>
                <a:lnTo>
                  <a:pt x="553" y="430"/>
                </a:lnTo>
                <a:lnTo>
                  <a:pt x="483" y="388"/>
                </a:lnTo>
                <a:lnTo>
                  <a:pt x="430" y="419"/>
                </a:lnTo>
                <a:lnTo>
                  <a:pt x="143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6"/>
                </a:lnTo>
                <a:lnTo>
                  <a:pt x="454" y="205"/>
                </a:lnTo>
                <a:lnTo>
                  <a:pt x="391" y="247"/>
                </a:lnTo>
                <a:lnTo>
                  <a:pt x="390" y="250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1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8970" y="108504"/>
            <a:ext cx="4185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/>
              </a:rPr>
              <a:t>Научное объяснение явлений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8970" y="517667"/>
            <a:ext cx="7290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Объяснять принцип действия технического устройства или технологии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0821" y="1998585"/>
            <a:ext cx="753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Какие задания можно предложить для формирования данного умения?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>
            <a:hlinkClick r:id="rId4" action="ppaction://hlinksldjump"/>
          </p:cNvPr>
          <p:cNvSpPr/>
          <p:nvPr/>
        </p:nvSpPr>
        <p:spPr>
          <a:xfrm>
            <a:off x="470821" y="937791"/>
            <a:ext cx="7336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Характеристика учебного задания (что предлагается сделать ученику</a:t>
            </a:r>
            <a:r>
              <a:rPr lang="ru-RU" b="1" dirty="0" smtClean="0">
                <a:solidFill>
                  <a:srgbClr val="FF0000"/>
                </a:solidFill>
              </a:rPr>
              <a:t>?)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0820" y="1307123"/>
            <a:ext cx="10560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Предлагается объяснить, на каких научных знаниях основана работа описанного технического устройства или технологии.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820" y="2457303"/>
            <a:ext cx="5008310" cy="26762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1144" y="3178432"/>
            <a:ext cx="5861340" cy="181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5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8"/>
          <p:cNvSpPr>
            <a:spLocks/>
          </p:cNvSpPr>
          <p:nvPr/>
        </p:nvSpPr>
        <p:spPr bwMode="auto">
          <a:xfrm>
            <a:off x="7596965" y="3958541"/>
            <a:ext cx="391642" cy="348126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5 h 752"/>
              <a:gd name="T8" fmla="*/ 144 w 860"/>
              <a:gd name="T9" fmla="*/ 476 h 752"/>
              <a:gd name="T10" fmla="*/ 149 w 860"/>
              <a:gd name="T11" fmla="*/ 484 h 752"/>
              <a:gd name="T12" fmla="*/ 430 w 860"/>
              <a:gd name="T13" fmla="*/ 645 h 752"/>
              <a:gd name="T14" fmla="*/ 573 w 860"/>
              <a:gd name="T15" fmla="*/ 611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6 h 752"/>
              <a:gd name="T22" fmla="*/ 215 w 860"/>
              <a:gd name="T23" fmla="*/ 376 h 752"/>
              <a:gd name="T24" fmla="*/ 430 w 860"/>
              <a:gd name="T25" fmla="*/ 502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9 h 752"/>
              <a:gd name="T32" fmla="*/ 143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6 h 752"/>
              <a:gd name="T40" fmla="*/ 454 w 860"/>
              <a:gd name="T41" fmla="*/ 205 h 752"/>
              <a:gd name="T42" fmla="*/ 391 w 860"/>
              <a:gd name="T43" fmla="*/ 247 h 752"/>
              <a:gd name="T44" fmla="*/ 390 w 860"/>
              <a:gd name="T45" fmla="*/ 250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1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5"/>
                </a:lnTo>
                <a:lnTo>
                  <a:pt x="144" y="476"/>
                </a:lnTo>
                <a:lnTo>
                  <a:pt x="149" y="484"/>
                </a:lnTo>
                <a:cubicBezTo>
                  <a:pt x="207" y="583"/>
                  <a:pt x="315" y="645"/>
                  <a:pt x="430" y="645"/>
                </a:cubicBezTo>
                <a:cubicBezTo>
                  <a:pt x="481" y="645"/>
                  <a:pt x="529" y="632"/>
                  <a:pt x="573" y="611"/>
                </a:cubicBezTo>
                <a:lnTo>
                  <a:pt x="573" y="528"/>
                </a:lnTo>
                <a:cubicBezTo>
                  <a:pt x="532" y="557"/>
                  <a:pt x="482" y="573"/>
                  <a:pt x="430" y="573"/>
                </a:cubicBezTo>
                <a:cubicBezTo>
                  <a:pt x="343" y="573"/>
                  <a:pt x="262" y="528"/>
                  <a:pt x="215" y="456"/>
                </a:cubicBezTo>
                <a:lnTo>
                  <a:pt x="215" y="376"/>
                </a:lnTo>
                <a:lnTo>
                  <a:pt x="430" y="502"/>
                </a:lnTo>
                <a:lnTo>
                  <a:pt x="553" y="430"/>
                </a:lnTo>
                <a:lnTo>
                  <a:pt x="483" y="388"/>
                </a:lnTo>
                <a:lnTo>
                  <a:pt x="430" y="419"/>
                </a:lnTo>
                <a:lnTo>
                  <a:pt x="143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6"/>
                </a:lnTo>
                <a:lnTo>
                  <a:pt x="454" y="205"/>
                </a:lnTo>
                <a:lnTo>
                  <a:pt x="391" y="247"/>
                </a:lnTo>
                <a:lnTo>
                  <a:pt x="390" y="250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1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8970" y="108504"/>
            <a:ext cx="8494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Понимание особенностей естественнонаучного исследования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8970" y="517667"/>
            <a:ext cx="623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Распознавать и формулировать цель данного исследования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0821" y="1953454"/>
            <a:ext cx="753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Какие задания можно предложить для формирования данного умения?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>
            <a:hlinkClick r:id="rId4" action="ppaction://hlinksldjump"/>
          </p:cNvPr>
          <p:cNvSpPr/>
          <p:nvPr/>
        </p:nvSpPr>
        <p:spPr>
          <a:xfrm>
            <a:off x="470821" y="937791"/>
            <a:ext cx="7336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Характеристика учебного задания (что предлагается сделать ученику?)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0821" y="1307123"/>
            <a:ext cx="11005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По краткому описанию хода исследования или действий исследователей предлагается четко сформулировать его цель.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821" y="2357964"/>
            <a:ext cx="5097466" cy="4014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3401" y="2490736"/>
            <a:ext cx="5452472" cy="16418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0119" y="4064661"/>
            <a:ext cx="5516830" cy="222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9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8"/>
          <p:cNvSpPr>
            <a:spLocks/>
          </p:cNvSpPr>
          <p:nvPr/>
        </p:nvSpPr>
        <p:spPr bwMode="auto">
          <a:xfrm>
            <a:off x="7596965" y="3958541"/>
            <a:ext cx="391642" cy="348126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5 h 752"/>
              <a:gd name="T8" fmla="*/ 144 w 860"/>
              <a:gd name="T9" fmla="*/ 476 h 752"/>
              <a:gd name="T10" fmla="*/ 149 w 860"/>
              <a:gd name="T11" fmla="*/ 484 h 752"/>
              <a:gd name="T12" fmla="*/ 430 w 860"/>
              <a:gd name="T13" fmla="*/ 645 h 752"/>
              <a:gd name="T14" fmla="*/ 573 w 860"/>
              <a:gd name="T15" fmla="*/ 611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6 h 752"/>
              <a:gd name="T22" fmla="*/ 215 w 860"/>
              <a:gd name="T23" fmla="*/ 376 h 752"/>
              <a:gd name="T24" fmla="*/ 430 w 860"/>
              <a:gd name="T25" fmla="*/ 502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9 h 752"/>
              <a:gd name="T32" fmla="*/ 143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6 h 752"/>
              <a:gd name="T40" fmla="*/ 454 w 860"/>
              <a:gd name="T41" fmla="*/ 205 h 752"/>
              <a:gd name="T42" fmla="*/ 391 w 860"/>
              <a:gd name="T43" fmla="*/ 247 h 752"/>
              <a:gd name="T44" fmla="*/ 390 w 860"/>
              <a:gd name="T45" fmla="*/ 250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1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5"/>
                </a:lnTo>
                <a:lnTo>
                  <a:pt x="144" y="476"/>
                </a:lnTo>
                <a:lnTo>
                  <a:pt x="149" y="484"/>
                </a:lnTo>
                <a:cubicBezTo>
                  <a:pt x="207" y="583"/>
                  <a:pt x="315" y="645"/>
                  <a:pt x="430" y="645"/>
                </a:cubicBezTo>
                <a:cubicBezTo>
                  <a:pt x="481" y="645"/>
                  <a:pt x="529" y="632"/>
                  <a:pt x="573" y="611"/>
                </a:cubicBezTo>
                <a:lnTo>
                  <a:pt x="573" y="528"/>
                </a:lnTo>
                <a:cubicBezTo>
                  <a:pt x="532" y="557"/>
                  <a:pt x="482" y="573"/>
                  <a:pt x="430" y="573"/>
                </a:cubicBezTo>
                <a:cubicBezTo>
                  <a:pt x="343" y="573"/>
                  <a:pt x="262" y="528"/>
                  <a:pt x="215" y="456"/>
                </a:cubicBezTo>
                <a:lnTo>
                  <a:pt x="215" y="376"/>
                </a:lnTo>
                <a:lnTo>
                  <a:pt x="430" y="502"/>
                </a:lnTo>
                <a:lnTo>
                  <a:pt x="553" y="430"/>
                </a:lnTo>
                <a:lnTo>
                  <a:pt x="483" y="388"/>
                </a:lnTo>
                <a:lnTo>
                  <a:pt x="430" y="419"/>
                </a:lnTo>
                <a:lnTo>
                  <a:pt x="143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6"/>
                </a:lnTo>
                <a:lnTo>
                  <a:pt x="454" y="205"/>
                </a:lnTo>
                <a:lnTo>
                  <a:pt x="391" y="247"/>
                </a:lnTo>
                <a:lnTo>
                  <a:pt x="390" y="250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1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8970" y="108504"/>
            <a:ext cx="8494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Понимание особенностей естественнонаучного исследования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8970" y="570169"/>
            <a:ext cx="7785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Предлагать или оценивать способ научного исследования данного вопроса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0821" y="1953092"/>
            <a:ext cx="753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Какие задания можно предложить для формирования данного умения?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>
            <a:hlinkClick r:id="rId4" action="ppaction://hlinksldjump"/>
          </p:cNvPr>
          <p:cNvSpPr/>
          <p:nvPr/>
        </p:nvSpPr>
        <p:spPr>
          <a:xfrm>
            <a:off x="470821" y="937791"/>
            <a:ext cx="7336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Характеристика учебного задания (что предлагается сделать ученику?)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0820" y="1307123"/>
            <a:ext cx="11259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По описанию проблемы предлагается кратко сформулировать или оценить идею исследования, направленного на ее решение, и/или описать основные этапы такого исследования.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821" y="2411810"/>
            <a:ext cx="6250394" cy="19156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6272" y="4359172"/>
            <a:ext cx="6651054" cy="135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1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240697" y="6536602"/>
            <a:ext cx="388537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140" y="1777068"/>
            <a:ext cx="53476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200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Академическая грамотность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545988" y="3450731"/>
            <a:ext cx="5660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200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Функциональная грамотность</a:t>
            </a:r>
          </a:p>
        </p:txBody>
      </p:sp>
      <p:sp>
        <p:nvSpPr>
          <p:cNvPr id="42" name="Текст 1"/>
          <p:cNvSpPr txBox="1">
            <a:spLocks/>
          </p:cNvSpPr>
          <p:nvPr/>
        </p:nvSpPr>
        <p:spPr>
          <a:xfrm>
            <a:off x="1262411" y="4847453"/>
            <a:ext cx="4216031" cy="1484386"/>
          </a:xfrm>
          <a:prstGeom prst="rect">
            <a:avLst/>
          </a:prstGeom>
        </p:spPr>
        <p:txBody>
          <a:bodyPr vert="horz" lIns="144000" tIns="144000" rIns="72000" bIns="144000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4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Wingdings" pitchFamily="2" charset="2"/>
              <a:buChar char="§"/>
              <a:defRPr sz="14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4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4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4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3494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Совокупность умений читать и писать для использования в повседневной жизни и удовлетворения житейских проблем</a:t>
            </a:r>
          </a:p>
        </p:txBody>
      </p:sp>
      <p:sp>
        <p:nvSpPr>
          <p:cNvPr id="43" name="Текст 1"/>
          <p:cNvSpPr txBox="1">
            <a:spLocks/>
          </p:cNvSpPr>
          <p:nvPr/>
        </p:nvSpPr>
        <p:spPr>
          <a:xfrm>
            <a:off x="5760546" y="4880969"/>
            <a:ext cx="4304781" cy="754329"/>
          </a:xfrm>
          <a:prstGeom prst="rect">
            <a:avLst/>
          </a:prstGeom>
        </p:spPr>
        <p:txBody>
          <a:bodyPr vert="horz" lIns="144000" tIns="144000" rIns="72000" bIns="144000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Arial" pitchFamily="34" charset="0"/>
              <a:buNone/>
              <a:defRPr sz="14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ts val="600"/>
              </a:spcBef>
              <a:buClr>
                <a:srgbClr val="2D3494"/>
              </a:buClr>
              <a:buFont typeface="Wingdings" pitchFamily="2" charset="2"/>
              <a:buChar char="§"/>
              <a:defRPr sz="14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–"/>
              <a:defRPr sz="14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4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spcBef>
                <a:spcPts val="300"/>
              </a:spcBef>
              <a:buClr>
                <a:srgbClr val="2D3494"/>
              </a:buClr>
              <a:buFont typeface="Arial" pitchFamily="34" charset="0"/>
              <a:buChar char="•"/>
              <a:defRPr sz="1400" b="0" kern="12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3494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Учимся для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жизни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3494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Широкий спектр жизненных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задач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3494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Знания, умения, отношения и ценности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" name="Freeform: Shape 2">
            <a:extLst/>
          </p:cNvPr>
          <p:cNvSpPr/>
          <p:nvPr/>
        </p:nvSpPr>
        <p:spPr>
          <a:xfrm>
            <a:off x="5410200" y="2268538"/>
            <a:ext cx="1598613" cy="1208087"/>
          </a:xfrm>
          <a:custGeom>
            <a:avLst/>
            <a:gdLst>
              <a:gd name="connsiteX0" fmla="*/ 0 w 1598807"/>
              <a:gd name="connsiteY0" fmla="*/ 0 h 1207370"/>
              <a:gd name="connsiteX1" fmla="*/ 1598807 w 1598807"/>
              <a:gd name="connsiteY1" fmla="*/ 0 h 1207370"/>
              <a:gd name="connsiteX2" fmla="*/ 802778 w 1598807"/>
              <a:gd name="connsiteY2" fmla="*/ 1207370 h 1207370"/>
              <a:gd name="connsiteX3" fmla="*/ 0 w 1598807"/>
              <a:gd name="connsiteY3" fmla="*/ 0 h 120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8807" h="1207370">
                <a:moveTo>
                  <a:pt x="0" y="0"/>
                </a:moveTo>
                <a:lnTo>
                  <a:pt x="1598807" y="0"/>
                </a:lnTo>
                <a:lnTo>
                  <a:pt x="802778" y="120737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Freeform: Shape 3">
            <a:extLst/>
          </p:cNvPr>
          <p:cNvSpPr/>
          <p:nvPr/>
        </p:nvSpPr>
        <p:spPr>
          <a:xfrm>
            <a:off x="6267450" y="2300288"/>
            <a:ext cx="1387475" cy="1195387"/>
          </a:xfrm>
          <a:custGeom>
            <a:avLst/>
            <a:gdLst>
              <a:gd name="connsiteX0" fmla="*/ 788959 w 1387282"/>
              <a:gd name="connsiteY0" fmla="*/ 0 h 1196645"/>
              <a:gd name="connsiteX1" fmla="*/ 1387282 w 1387282"/>
              <a:gd name="connsiteY1" fmla="*/ 1196645 h 1196645"/>
              <a:gd name="connsiteX2" fmla="*/ 0 w 1387282"/>
              <a:gd name="connsiteY2" fmla="*/ 1196645 h 1196645"/>
              <a:gd name="connsiteX3" fmla="*/ 788959 w 1387282"/>
              <a:gd name="connsiteY3" fmla="*/ 0 h 119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7282" h="1196645">
                <a:moveTo>
                  <a:pt x="788959" y="0"/>
                </a:moveTo>
                <a:lnTo>
                  <a:pt x="1387282" y="1196645"/>
                </a:lnTo>
                <a:lnTo>
                  <a:pt x="0" y="1196645"/>
                </a:lnTo>
                <a:lnTo>
                  <a:pt x="7889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Freeform: Shape 4">
            <a:extLst/>
          </p:cNvPr>
          <p:cNvSpPr/>
          <p:nvPr/>
        </p:nvSpPr>
        <p:spPr>
          <a:xfrm>
            <a:off x="4770438" y="2305050"/>
            <a:ext cx="1387475" cy="1190625"/>
          </a:xfrm>
          <a:custGeom>
            <a:avLst/>
            <a:gdLst>
              <a:gd name="connsiteX0" fmla="*/ 595674 w 1387798"/>
              <a:gd name="connsiteY0" fmla="*/ 0 h 1191347"/>
              <a:gd name="connsiteX1" fmla="*/ 1387798 w 1387798"/>
              <a:gd name="connsiteY1" fmla="*/ 1191347 h 1191347"/>
              <a:gd name="connsiteX2" fmla="*/ 0 w 1387798"/>
              <a:gd name="connsiteY2" fmla="*/ 1191347 h 1191347"/>
              <a:gd name="connsiteX3" fmla="*/ 595674 w 1387798"/>
              <a:gd name="connsiteY3" fmla="*/ 0 h 119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7798" h="1191347">
                <a:moveTo>
                  <a:pt x="595674" y="0"/>
                </a:moveTo>
                <a:lnTo>
                  <a:pt x="1387798" y="1191347"/>
                </a:lnTo>
                <a:lnTo>
                  <a:pt x="0" y="1191347"/>
                </a:lnTo>
                <a:lnTo>
                  <a:pt x="59567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Текст 5"/>
          <p:cNvSpPr txBox="1">
            <a:spLocks/>
          </p:cNvSpPr>
          <p:nvPr/>
        </p:nvSpPr>
        <p:spPr>
          <a:xfrm>
            <a:off x="2767413" y="4130141"/>
            <a:ext cx="995590" cy="679736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457200" marR="0" indent="-457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1pPr>
            <a:lvl2pPr marL="990600" marR="0" indent="-5334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2pPr>
            <a:lvl3pPr marL="1554479" marR="0" indent="-640079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3pPr>
            <a:lvl4pPr marL="20828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4pPr>
            <a:lvl5pPr marL="25400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5pPr>
            <a:lvl6pPr marL="29972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6pPr>
            <a:lvl7pPr marL="34544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7pPr>
            <a:lvl8pPr marL="39116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8pPr>
            <a:lvl9pPr marL="43688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9pPr>
          </a:lstStyle>
          <a:p>
            <a:pPr marL="0" marR="0" lvl="0" indent="0" algn="ctr" defTabSz="18288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Pct val="100000"/>
              <a:buFont typeface="Gilroy-Light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roy-Light"/>
                <a:sym typeface="Gilroy-Light"/>
              </a:rPr>
              <a:t>1957</a:t>
            </a:r>
          </a:p>
          <a:p>
            <a:pPr marL="457200" marR="0" lvl="0" indent="-457200" algn="ctr" defTabSz="1828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roy-Light"/>
              <a:sym typeface="Gilroy-Light"/>
            </a:endParaRPr>
          </a:p>
        </p:txBody>
      </p:sp>
      <p:sp>
        <p:nvSpPr>
          <p:cNvPr id="37" name="Текст 5"/>
          <p:cNvSpPr txBox="1">
            <a:spLocks/>
          </p:cNvSpPr>
          <p:nvPr/>
        </p:nvSpPr>
        <p:spPr>
          <a:xfrm>
            <a:off x="5518188" y="4087592"/>
            <a:ext cx="995590" cy="679736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457200" marR="0" indent="-457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1pPr>
            <a:lvl2pPr marL="990600" marR="0" indent="-5334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2pPr>
            <a:lvl3pPr marL="1554479" marR="0" indent="-640079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3pPr>
            <a:lvl4pPr marL="20828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4pPr>
            <a:lvl5pPr marL="25400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5pPr>
            <a:lvl6pPr marL="29972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6pPr>
            <a:lvl7pPr marL="34544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7pPr>
            <a:lvl8pPr marL="39116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8pPr>
            <a:lvl9pPr marL="43688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9pPr>
          </a:lstStyle>
          <a:p>
            <a:pPr marL="0" marR="0" lvl="0" indent="0" algn="ctr" defTabSz="18288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Pct val="100000"/>
              <a:buFont typeface="Gilroy-Light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roy-Light"/>
                <a:sym typeface="Gilroy-Light"/>
              </a:rPr>
              <a:t>2000</a:t>
            </a:r>
          </a:p>
          <a:p>
            <a:pPr marL="457200" marR="0" lvl="0" indent="-457200" algn="ctr" defTabSz="1828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roy-Light"/>
              <a:sym typeface="Gilroy-Light"/>
            </a:endParaRPr>
          </a:p>
        </p:txBody>
      </p:sp>
      <p:sp>
        <p:nvSpPr>
          <p:cNvPr id="38" name="Текст 5"/>
          <p:cNvSpPr txBox="1">
            <a:spLocks/>
          </p:cNvSpPr>
          <p:nvPr/>
        </p:nvSpPr>
        <p:spPr>
          <a:xfrm>
            <a:off x="8268963" y="4103115"/>
            <a:ext cx="995590" cy="679736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457200" marR="0" indent="-457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1pPr>
            <a:lvl2pPr marL="990600" marR="0" indent="-5334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2pPr>
            <a:lvl3pPr marL="1554479" marR="0" indent="-640079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3pPr>
            <a:lvl4pPr marL="20828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4pPr>
            <a:lvl5pPr marL="25400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5pPr>
            <a:lvl6pPr marL="29972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6pPr>
            <a:lvl7pPr marL="34544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7pPr>
            <a:lvl8pPr marL="39116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8pPr>
            <a:lvl9pPr marL="43688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9pPr>
          </a:lstStyle>
          <a:p>
            <a:pPr marL="0" marR="0" lvl="0" indent="0" algn="ctr" defTabSz="18288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Pct val="100000"/>
              <a:buFont typeface="Gilroy-Light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roy-Light"/>
                <a:sym typeface="Gilroy-Light"/>
              </a:rPr>
              <a:t>2022</a:t>
            </a:r>
          </a:p>
          <a:p>
            <a:pPr marL="457200" marR="0" lvl="0" indent="-457200" algn="ctr" defTabSz="1828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roy-Light"/>
              <a:sym typeface="Gilroy-Light"/>
            </a:endParaRPr>
          </a:p>
        </p:txBody>
      </p:sp>
      <p:sp>
        <p:nvSpPr>
          <p:cNvPr id="39" name="Текст 5"/>
          <p:cNvSpPr txBox="1">
            <a:spLocks/>
          </p:cNvSpPr>
          <p:nvPr/>
        </p:nvSpPr>
        <p:spPr>
          <a:xfrm>
            <a:off x="1753356" y="839165"/>
            <a:ext cx="2867630" cy="679736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457200" marR="0" indent="-457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1pPr>
            <a:lvl2pPr marL="990600" marR="0" indent="-5334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2pPr>
            <a:lvl3pPr marL="1554479" marR="0" indent="-640079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3pPr>
            <a:lvl4pPr marL="20828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4pPr>
            <a:lvl5pPr marL="25400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5pPr>
            <a:lvl6pPr marL="29972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6pPr>
            <a:lvl7pPr marL="34544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7pPr>
            <a:lvl8pPr marL="39116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8pPr>
            <a:lvl9pPr marL="43688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9pPr>
          </a:lstStyle>
          <a:p>
            <a:pPr marL="0" marR="0" lvl="0" indent="0" algn="ctr" defTabSz="18288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Pct val="100000"/>
              <a:buFont typeface="Gilroy-Light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roy-Light"/>
                <a:sym typeface="Gilroy-Light"/>
              </a:rPr>
              <a:t>Операциональная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roy-Light"/>
              <a:sym typeface="Gilroy-Light"/>
            </a:endParaRPr>
          </a:p>
          <a:p>
            <a:pPr marL="457200" marR="0" lvl="0" indent="-457200" algn="ctr" defTabSz="1828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roy-Light"/>
              <a:sym typeface="Gilroy-Light"/>
            </a:endParaRPr>
          </a:p>
        </p:txBody>
      </p:sp>
      <p:sp>
        <p:nvSpPr>
          <p:cNvPr id="44" name="Текст 5"/>
          <p:cNvSpPr txBox="1">
            <a:spLocks/>
          </p:cNvSpPr>
          <p:nvPr/>
        </p:nvSpPr>
        <p:spPr>
          <a:xfrm>
            <a:off x="5103825" y="1091476"/>
            <a:ext cx="1978247" cy="679736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457200" marR="0" indent="-457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1pPr>
            <a:lvl2pPr marL="990600" marR="0" indent="-5334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2pPr>
            <a:lvl3pPr marL="1554479" marR="0" indent="-640079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3pPr>
            <a:lvl4pPr marL="20828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4pPr>
            <a:lvl5pPr marL="25400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5pPr>
            <a:lvl6pPr marL="29972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6pPr>
            <a:lvl7pPr marL="34544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7pPr>
            <a:lvl8pPr marL="39116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8pPr>
            <a:lvl9pPr marL="43688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9pPr>
          </a:lstStyle>
          <a:p>
            <a:pPr marL="0" marR="0" lvl="0" indent="0" algn="ctr" defTabSz="18288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Pct val="100000"/>
              <a:buFont typeface="Gilroy-Light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roy-Light"/>
                <a:sym typeface="Gilroy-Light"/>
              </a:rPr>
              <a:t>Культурная</a:t>
            </a:r>
          </a:p>
          <a:p>
            <a:pPr marL="457200" marR="0" lvl="0" indent="-457200" algn="ctr" defTabSz="1828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roy-Light"/>
              <a:sym typeface="Gilroy-Light"/>
            </a:endParaRPr>
          </a:p>
        </p:txBody>
      </p:sp>
      <p:sp>
        <p:nvSpPr>
          <p:cNvPr id="45" name="Текст 5"/>
          <p:cNvSpPr txBox="1">
            <a:spLocks/>
          </p:cNvSpPr>
          <p:nvPr/>
        </p:nvSpPr>
        <p:spPr>
          <a:xfrm>
            <a:off x="7677507" y="839165"/>
            <a:ext cx="2574829" cy="679736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457200" marR="0" indent="-457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1pPr>
            <a:lvl2pPr marL="990600" marR="0" indent="-5334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2pPr>
            <a:lvl3pPr marL="1554479" marR="0" indent="-640079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3pPr>
            <a:lvl4pPr marL="20828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4pPr>
            <a:lvl5pPr marL="25400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5pPr>
            <a:lvl6pPr marL="29972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6pPr>
            <a:lvl7pPr marL="34544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7pPr>
            <a:lvl8pPr marL="39116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8pPr>
            <a:lvl9pPr marL="4368800" marR="0" indent="-711200" algn="l" defTabSz="182880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Gilroy-Light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9pPr>
          </a:lstStyle>
          <a:p>
            <a:pPr marL="0" marR="0" lvl="0" indent="0" algn="ctr" defTabSz="18288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Pct val="100000"/>
              <a:buFont typeface="Gilroy-Light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roy-Light"/>
                <a:sym typeface="Gilroy-Light"/>
              </a:rPr>
              <a:t>Критическая</a:t>
            </a:r>
          </a:p>
          <a:p>
            <a:pPr marL="457200" marR="0" lvl="0" indent="-457200" algn="ctr" defTabSz="1828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roy-Light"/>
              <a:sym typeface="Gilroy-Light"/>
            </a:endParaRPr>
          </a:p>
        </p:txBody>
      </p:sp>
    </p:spTree>
    <p:extLst>
      <p:ext uri="{BB962C8B-B14F-4D97-AF65-F5344CB8AC3E}">
        <p14:creationId xmlns:p14="http://schemas.microsoft.com/office/powerpoint/2010/main" val="226447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8"/>
          <p:cNvSpPr>
            <a:spLocks/>
          </p:cNvSpPr>
          <p:nvPr/>
        </p:nvSpPr>
        <p:spPr bwMode="auto">
          <a:xfrm>
            <a:off x="7596965" y="3958541"/>
            <a:ext cx="391642" cy="348126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5 h 752"/>
              <a:gd name="T8" fmla="*/ 144 w 860"/>
              <a:gd name="T9" fmla="*/ 476 h 752"/>
              <a:gd name="T10" fmla="*/ 149 w 860"/>
              <a:gd name="T11" fmla="*/ 484 h 752"/>
              <a:gd name="T12" fmla="*/ 430 w 860"/>
              <a:gd name="T13" fmla="*/ 645 h 752"/>
              <a:gd name="T14" fmla="*/ 573 w 860"/>
              <a:gd name="T15" fmla="*/ 611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6 h 752"/>
              <a:gd name="T22" fmla="*/ 215 w 860"/>
              <a:gd name="T23" fmla="*/ 376 h 752"/>
              <a:gd name="T24" fmla="*/ 430 w 860"/>
              <a:gd name="T25" fmla="*/ 502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9 h 752"/>
              <a:gd name="T32" fmla="*/ 143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6 h 752"/>
              <a:gd name="T40" fmla="*/ 454 w 860"/>
              <a:gd name="T41" fmla="*/ 205 h 752"/>
              <a:gd name="T42" fmla="*/ 391 w 860"/>
              <a:gd name="T43" fmla="*/ 247 h 752"/>
              <a:gd name="T44" fmla="*/ 390 w 860"/>
              <a:gd name="T45" fmla="*/ 250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1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5"/>
                </a:lnTo>
                <a:lnTo>
                  <a:pt x="144" y="476"/>
                </a:lnTo>
                <a:lnTo>
                  <a:pt x="149" y="484"/>
                </a:lnTo>
                <a:cubicBezTo>
                  <a:pt x="207" y="583"/>
                  <a:pt x="315" y="645"/>
                  <a:pt x="430" y="645"/>
                </a:cubicBezTo>
                <a:cubicBezTo>
                  <a:pt x="481" y="645"/>
                  <a:pt x="529" y="632"/>
                  <a:pt x="573" y="611"/>
                </a:cubicBezTo>
                <a:lnTo>
                  <a:pt x="573" y="528"/>
                </a:lnTo>
                <a:cubicBezTo>
                  <a:pt x="532" y="557"/>
                  <a:pt x="482" y="573"/>
                  <a:pt x="430" y="573"/>
                </a:cubicBezTo>
                <a:cubicBezTo>
                  <a:pt x="343" y="573"/>
                  <a:pt x="262" y="528"/>
                  <a:pt x="215" y="456"/>
                </a:cubicBezTo>
                <a:lnTo>
                  <a:pt x="215" y="376"/>
                </a:lnTo>
                <a:lnTo>
                  <a:pt x="430" y="502"/>
                </a:lnTo>
                <a:lnTo>
                  <a:pt x="553" y="430"/>
                </a:lnTo>
                <a:lnTo>
                  <a:pt x="483" y="388"/>
                </a:lnTo>
                <a:lnTo>
                  <a:pt x="430" y="419"/>
                </a:lnTo>
                <a:lnTo>
                  <a:pt x="143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6"/>
                </a:lnTo>
                <a:lnTo>
                  <a:pt x="454" y="205"/>
                </a:lnTo>
                <a:lnTo>
                  <a:pt x="391" y="247"/>
                </a:lnTo>
                <a:lnTo>
                  <a:pt x="390" y="250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1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8970" y="108504"/>
            <a:ext cx="8494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Понимание особенностей естественнонаучного исследования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8970" y="517667"/>
            <a:ext cx="753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Выдвигать объяснительные гипотезы и предлагать способы их проверки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0821" y="1953454"/>
            <a:ext cx="753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Какие задания можно предложить для формирования данного умения?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>
            <a:hlinkClick r:id="rId4" action="ppaction://hlinksldjump"/>
          </p:cNvPr>
          <p:cNvSpPr/>
          <p:nvPr/>
        </p:nvSpPr>
        <p:spPr>
          <a:xfrm>
            <a:off x="470821" y="937791"/>
            <a:ext cx="7336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Характеристика учебного задания (что предлагается сделать ученику?)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0821" y="1307123"/>
            <a:ext cx="11005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Предлагается не просто сформулировать гипотезы, объясняющие описанное явление, но и обязательно предложить возможные способы их проверки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821" y="2307129"/>
            <a:ext cx="5956914" cy="18565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7097" y="3851329"/>
            <a:ext cx="5588884" cy="256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4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8"/>
          <p:cNvSpPr>
            <a:spLocks/>
          </p:cNvSpPr>
          <p:nvPr/>
        </p:nvSpPr>
        <p:spPr bwMode="auto">
          <a:xfrm>
            <a:off x="7596965" y="3958541"/>
            <a:ext cx="391642" cy="348126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5 h 752"/>
              <a:gd name="T8" fmla="*/ 144 w 860"/>
              <a:gd name="T9" fmla="*/ 476 h 752"/>
              <a:gd name="T10" fmla="*/ 149 w 860"/>
              <a:gd name="T11" fmla="*/ 484 h 752"/>
              <a:gd name="T12" fmla="*/ 430 w 860"/>
              <a:gd name="T13" fmla="*/ 645 h 752"/>
              <a:gd name="T14" fmla="*/ 573 w 860"/>
              <a:gd name="T15" fmla="*/ 611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6 h 752"/>
              <a:gd name="T22" fmla="*/ 215 w 860"/>
              <a:gd name="T23" fmla="*/ 376 h 752"/>
              <a:gd name="T24" fmla="*/ 430 w 860"/>
              <a:gd name="T25" fmla="*/ 502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9 h 752"/>
              <a:gd name="T32" fmla="*/ 143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6 h 752"/>
              <a:gd name="T40" fmla="*/ 454 w 860"/>
              <a:gd name="T41" fmla="*/ 205 h 752"/>
              <a:gd name="T42" fmla="*/ 391 w 860"/>
              <a:gd name="T43" fmla="*/ 247 h 752"/>
              <a:gd name="T44" fmla="*/ 390 w 860"/>
              <a:gd name="T45" fmla="*/ 250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1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5"/>
                </a:lnTo>
                <a:lnTo>
                  <a:pt x="144" y="476"/>
                </a:lnTo>
                <a:lnTo>
                  <a:pt x="149" y="484"/>
                </a:lnTo>
                <a:cubicBezTo>
                  <a:pt x="207" y="583"/>
                  <a:pt x="315" y="645"/>
                  <a:pt x="430" y="645"/>
                </a:cubicBezTo>
                <a:cubicBezTo>
                  <a:pt x="481" y="645"/>
                  <a:pt x="529" y="632"/>
                  <a:pt x="573" y="611"/>
                </a:cubicBezTo>
                <a:lnTo>
                  <a:pt x="573" y="528"/>
                </a:lnTo>
                <a:cubicBezTo>
                  <a:pt x="532" y="557"/>
                  <a:pt x="482" y="573"/>
                  <a:pt x="430" y="573"/>
                </a:cubicBezTo>
                <a:cubicBezTo>
                  <a:pt x="343" y="573"/>
                  <a:pt x="262" y="528"/>
                  <a:pt x="215" y="456"/>
                </a:cubicBezTo>
                <a:lnTo>
                  <a:pt x="215" y="376"/>
                </a:lnTo>
                <a:lnTo>
                  <a:pt x="430" y="502"/>
                </a:lnTo>
                <a:lnTo>
                  <a:pt x="553" y="430"/>
                </a:lnTo>
                <a:lnTo>
                  <a:pt x="483" y="388"/>
                </a:lnTo>
                <a:lnTo>
                  <a:pt x="430" y="419"/>
                </a:lnTo>
                <a:lnTo>
                  <a:pt x="143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6"/>
                </a:lnTo>
                <a:lnTo>
                  <a:pt x="454" y="205"/>
                </a:lnTo>
                <a:lnTo>
                  <a:pt x="391" y="247"/>
                </a:lnTo>
                <a:lnTo>
                  <a:pt x="390" y="250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1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8970" y="108504"/>
            <a:ext cx="8494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Понимание особенностей естественнонаучного исследования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8970" y="517667"/>
            <a:ext cx="9701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Описывать и оценивать способы, которые используют учёные, чтобы обеспечить надёжность данных и достоверность объяснений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3016" y="2435035"/>
            <a:ext cx="753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Какие задания можно предложить для формирования данного умения?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>
            <a:hlinkClick r:id="rId4" action="ppaction://hlinksldjump"/>
          </p:cNvPr>
          <p:cNvSpPr/>
          <p:nvPr/>
        </p:nvSpPr>
        <p:spPr>
          <a:xfrm>
            <a:off x="453018" y="1163998"/>
            <a:ext cx="7336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Характеристика учебного задания (что предлагается сделать ученику?)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3017" y="1533330"/>
            <a:ext cx="113260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Предлагается охарактеризовать назначение того или иного элемента исследования, повышающего надежность результата (контрольная группа, контрольный образец, большая статистика и др.). Или: предлагается выбрать более надежную стратегию исследования вопроса.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016" y="2822843"/>
            <a:ext cx="5573692" cy="14838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5043" y="3867783"/>
            <a:ext cx="5731585" cy="227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4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8"/>
          <p:cNvSpPr>
            <a:spLocks/>
          </p:cNvSpPr>
          <p:nvPr/>
        </p:nvSpPr>
        <p:spPr bwMode="auto">
          <a:xfrm>
            <a:off x="7596965" y="3958541"/>
            <a:ext cx="391642" cy="348126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5 h 752"/>
              <a:gd name="T8" fmla="*/ 144 w 860"/>
              <a:gd name="T9" fmla="*/ 476 h 752"/>
              <a:gd name="T10" fmla="*/ 149 w 860"/>
              <a:gd name="T11" fmla="*/ 484 h 752"/>
              <a:gd name="T12" fmla="*/ 430 w 860"/>
              <a:gd name="T13" fmla="*/ 645 h 752"/>
              <a:gd name="T14" fmla="*/ 573 w 860"/>
              <a:gd name="T15" fmla="*/ 611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6 h 752"/>
              <a:gd name="T22" fmla="*/ 215 w 860"/>
              <a:gd name="T23" fmla="*/ 376 h 752"/>
              <a:gd name="T24" fmla="*/ 430 w 860"/>
              <a:gd name="T25" fmla="*/ 502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9 h 752"/>
              <a:gd name="T32" fmla="*/ 143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6 h 752"/>
              <a:gd name="T40" fmla="*/ 454 w 860"/>
              <a:gd name="T41" fmla="*/ 205 h 752"/>
              <a:gd name="T42" fmla="*/ 391 w 860"/>
              <a:gd name="T43" fmla="*/ 247 h 752"/>
              <a:gd name="T44" fmla="*/ 390 w 860"/>
              <a:gd name="T45" fmla="*/ 250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1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5"/>
                </a:lnTo>
                <a:lnTo>
                  <a:pt x="144" y="476"/>
                </a:lnTo>
                <a:lnTo>
                  <a:pt x="149" y="484"/>
                </a:lnTo>
                <a:cubicBezTo>
                  <a:pt x="207" y="583"/>
                  <a:pt x="315" y="645"/>
                  <a:pt x="430" y="645"/>
                </a:cubicBezTo>
                <a:cubicBezTo>
                  <a:pt x="481" y="645"/>
                  <a:pt x="529" y="632"/>
                  <a:pt x="573" y="611"/>
                </a:cubicBezTo>
                <a:lnTo>
                  <a:pt x="573" y="528"/>
                </a:lnTo>
                <a:cubicBezTo>
                  <a:pt x="532" y="557"/>
                  <a:pt x="482" y="573"/>
                  <a:pt x="430" y="573"/>
                </a:cubicBezTo>
                <a:cubicBezTo>
                  <a:pt x="343" y="573"/>
                  <a:pt x="262" y="528"/>
                  <a:pt x="215" y="456"/>
                </a:cubicBezTo>
                <a:lnTo>
                  <a:pt x="215" y="376"/>
                </a:lnTo>
                <a:lnTo>
                  <a:pt x="430" y="502"/>
                </a:lnTo>
                <a:lnTo>
                  <a:pt x="553" y="430"/>
                </a:lnTo>
                <a:lnTo>
                  <a:pt x="483" y="388"/>
                </a:lnTo>
                <a:lnTo>
                  <a:pt x="430" y="419"/>
                </a:lnTo>
                <a:lnTo>
                  <a:pt x="143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6"/>
                </a:lnTo>
                <a:lnTo>
                  <a:pt x="454" y="205"/>
                </a:lnTo>
                <a:lnTo>
                  <a:pt x="391" y="247"/>
                </a:lnTo>
                <a:lnTo>
                  <a:pt x="390" y="250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1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8970" y="108504"/>
            <a:ext cx="6882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Тема урока: «Диффузия. Броуновское движение»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5" name="Picture 4" descr="Физика. 7 класс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494" y="817562"/>
            <a:ext cx="1695461" cy="219305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389223" y="3042569"/>
            <a:ext cx="15597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УМК Громова С.В., Родиной Н.А.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438" y="3473456"/>
            <a:ext cx="1561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mbria" panose="02040503050406030204" pitchFamily="18" charset="0"/>
                <a:cs typeface="Open Sans Condensed" pitchFamily="34" charset="0"/>
              </a:rPr>
              <a:t>В ФПУ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Open Sans Condensed" pitchFamily="34" charset="0"/>
              </a:rPr>
              <a:t>1.1.2.5.1.4.1-3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ambria" panose="02040503050406030204" pitchFamily="18" charset="0"/>
              <a:cs typeface="Open Sans Condensed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32279" y="817562"/>
            <a:ext cx="4518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</a:rPr>
              <a:t>Тип урока: </a:t>
            </a:r>
            <a:r>
              <a:rPr lang="ru-RU" dirty="0">
                <a:solidFill>
                  <a:srgbClr val="002060"/>
                </a:solidFill>
              </a:rPr>
              <a:t>Урок изучения нового материала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32279" y="1186894"/>
            <a:ext cx="85766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</a:rPr>
              <a:t>Задачи: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сформировать </a:t>
            </a:r>
            <a:r>
              <a:rPr lang="ru-RU" b="1" i="1" dirty="0" smtClean="0">
                <a:solidFill>
                  <a:srgbClr val="002060"/>
                </a:solidFill>
              </a:rPr>
              <a:t>представления:</a:t>
            </a:r>
            <a:endParaRPr lang="ru-RU" b="1" i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о </a:t>
            </a:r>
            <a:r>
              <a:rPr lang="ru-RU" dirty="0">
                <a:solidFill>
                  <a:srgbClr val="002060"/>
                </a:solidFill>
              </a:rPr>
              <a:t>том, что молекулы непрерывно и хаотически движутся; из-за этого происходят такие явления, как диффузия, испарение, броуновское движение, давление газа;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о </a:t>
            </a:r>
            <a:r>
              <a:rPr lang="ru-RU" dirty="0">
                <a:solidFill>
                  <a:srgbClr val="002060"/>
                </a:solidFill>
              </a:rPr>
              <a:t>том, что диффузия – явление самопроизвольного перемешивания веществ в твердом, жидком или газообразном состояниях;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о </a:t>
            </a:r>
            <a:r>
              <a:rPr lang="ru-RU" dirty="0">
                <a:solidFill>
                  <a:srgbClr val="002060"/>
                </a:solidFill>
              </a:rPr>
              <a:t>том, что броуновское движение – это беспорядочное движение (дрожание) нерастворимых в жидкости или газе частичек;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о </a:t>
            </a:r>
            <a:r>
              <a:rPr lang="ru-RU" dirty="0">
                <a:solidFill>
                  <a:srgbClr val="002060"/>
                </a:solidFill>
              </a:rPr>
              <a:t>том, что диффузия объясняется тем, что молекулы одного тела, непрерывно двигаясь, проникают между молекулами другого тела;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о </a:t>
            </a:r>
            <a:r>
              <a:rPr lang="ru-RU" dirty="0">
                <a:solidFill>
                  <a:srgbClr val="002060"/>
                </a:solidFill>
              </a:rPr>
              <a:t>том, что давление газа объясняется тем, что одновременно большое число движущихся молекул ударяется о стенку сосуда;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о </a:t>
            </a:r>
            <a:r>
              <a:rPr lang="ru-RU" dirty="0">
                <a:solidFill>
                  <a:srgbClr val="002060"/>
                </a:solidFill>
              </a:rPr>
              <a:t>том, что испарение объясняется тем, что некоторые молекулы вылетают через поверхность тела;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о </a:t>
            </a:r>
            <a:r>
              <a:rPr lang="ru-RU" dirty="0">
                <a:solidFill>
                  <a:srgbClr val="002060"/>
                </a:solidFill>
              </a:rPr>
              <a:t>том, что броуновское движение объясняется тем, что число ударов молекул о частицу в каждый момент неодинаково с разных сторон</a:t>
            </a:r>
          </a:p>
        </p:txBody>
      </p:sp>
    </p:spTree>
    <p:extLst>
      <p:ext uri="{BB962C8B-B14F-4D97-AF65-F5344CB8AC3E}">
        <p14:creationId xmlns:p14="http://schemas.microsoft.com/office/powerpoint/2010/main" val="18635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8"/>
          <p:cNvSpPr>
            <a:spLocks/>
          </p:cNvSpPr>
          <p:nvPr/>
        </p:nvSpPr>
        <p:spPr bwMode="auto">
          <a:xfrm>
            <a:off x="7596965" y="3958541"/>
            <a:ext cx="391642" cy="348126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5 h 752"/>
              <a:gd name="T8" fmla="*/ 144 w 860"/>
              <a:gd name="T9" fmla="*/ 476 h 752"/>
              <a:gd name="T10" fmla="*/ 149 w 860"/>
              <a:gd name="T11" fmla="*/ 484 h 752"/>
              <a:gd name="T12" fmla="*/ 430 w 860"/>
              <a:gd name="T13" fmla="*/ 645 h 752"/>
              <a:gd name="T14" fmla="*/ 573 w 860"/>
              <a:gd name="T15" fmla="*/ 611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6 h 752"/>
              <a:gd name="T22" fmla="*/ 215 w 860"/>
              <a:gd name="T23" fmla="*/ 376 h 752"/>
              <a:gd name="T24" fmla="*/ 430 w 860"/>
              <a:gd name="T25" fmla="*/ 502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9 h 752"/>
              <a:gd name="T32" fmla="*/ 143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6 h 752"/>
              <a:gd name="T40" fmla="*/ 454 w 860"/>
              <a:gd name="T41" fmla="*/ 205 h 752"/>
              <a:gd name="T42" fmla="*/ 391 w 860"/>
              <a:gd name="T43" fmla="*/ 247 h 752"/>
              <a:gd name="T44" fmla="*/ 390 w 860"/>
              <a:gd name="T45" fmla="*/ 250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1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5"/>
                </a:lnTo>
                <a:lnTo>
                  <a:pt x="144" y="476"/>
                </a:lnTo>
                <a:lnTo>
                  <a:pt x="149" y="484"/>
                </a:lnTo>
                <a:cubicBezTo>
                  <a:pt x="207" y="583"/>
                  <a:pt x="315" y="645"/>
                  <a:pt x="430" y="645"/>
                </a:cubicBezTo>
                <a:cubicBezTo>
                  <a:pt x="481" y="645"/>
                  <a:pt x="529" y="632"/>
                  <a:pt x="573" y="611"/>
                </a:cubicBezTo>
                <a:lnTo>
                  <a:pt x="573" y="528"/>
                </a:lnTo>
                <a:cubicBezTo>
                  <a:pt x="532" y="557"/>
                  <a:pt x="482" y="573"/>
                  <a:pt x="430" y="573"/>
                </a:cubicBezTo>
                <a:cubicBezTo>
                  <a:pt x="343" y="573"/>
                  <a:pt x="262" y="528"/>
                  <a:pt x="215" y="456"/>
                </a:cubicBezTo>
                <a:lnTo>
                  <a:pt x="215" y="376"/>
                </a:lnTo>
                <a:lnTo>
                  <a:pt x="430" y="502"/>
                </a:lnTo>
                <a:lnTo>
                  <a:pt x="553" y="430"/>
                </a:lnTo>
                <a:lnTo>
                  <a:pt x="483" y="388"/>
                </a:lnTo>
                <a:lnTo>
                  <a:pt x="430" y="419"/>
                </a:lnTo>
                <a:lnTo>
                  <a:pt x="143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6"/>
                </a:lnTo>
                <a:lnTo>
                  <a:pt x="454" y="205"/>
                </a:lnTo>
                <a:lnTo>
                  <a:pt x="391" y="247"/>
                </a:lnTo>
                <a:lnTo>
                  <a:pt x="390" y="250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1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8970" y="108504"/>
            <a:ext cx="6882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Тема урока: «Диффузия. Броуновское движение»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5" name="Picture 4" descr="Физика. 7 класс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494" y="817562"/>
            <a:ext cx="1695461" cy="219305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389223" y="3042569"/>
            <a:ext cx="15597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УМК Громова С.В., Родиной Н.А.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438" y="3473456"/>
            <a:ext cx="1561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mbria" panose="02040503050406030204" pitchFamily="18" charset="0"/>
                <a:cs typeface="Open Sans Condensed" pitchFamily="34" charset="0"/>
              </a:rPr>
              <a:t>В ФПУ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Open Sans Condensed" pitchFamily="34" charset="0"/>
              </a:rPr>
              <a:t>1.1.2.5.1.4.1-3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ambria" panose="02040503050406030204" pitchFamily="18" charset="0"/>
              <a:cs typeface="Open Sans Condensed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58195" y="660286"/>
            <a:ext cx="2783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Планируемые результаты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686906"/>
              </p:ext>
            </p:extLst>
          </p:nvPr>
        </p:nvGraphicFramePr>
        <p:xfrm>
          <a:off x="2410668" y="1098248"/>
          <a:ext cx="9278124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2708">
                  <a:extLst>
                    <a:ext uri="{9D8B030D-6E8A-4147-A177-3AD203B41FA5}">
                      <a16:colId xmlns:a16="http://schemas.microsoft.com/office/drawing/2014/main" val="662263854"/>
                    </a:ext>
                  </a:extLst>
                </a:gridCol>
                <a:gridCol w="3092708">
                  <a:extLst>
                    <a:ext uri="{9D8B030D-6E8A-4147-A177-3AD203B41FA5}">
                      <a16:colId xmlns:a16="http://schemas.microsoft.com/office/drawing/2014/main" val="3917216505"/>
                    </a:ext>
                  </a:extLst>
                </a:gridCol>
                <a:gridCol w="3092708">
                  <a:extLst>
                    <a:ext uri="{9D8B030D-6E8A-4147-A177-3AD203B41FA5}">
                      <a16:colId xmlns:a16="http://schemas.microsoft.com/office/drawing/2014/main" val="11959443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Предметные: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</a:rPr>
                        <a:t>познакомиться с понятиями «диффузия»;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</a:rPr>
                        <a:t>понимать, как движутся молекулы;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</a:rPr>
                        <a:t>доказывать размеры молекул;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</a:rPr>
                        <a:t>понимать, как происходит диффузия в жидкостях, газах и твердых телах</a:t>
                      </a:r>
                    </a:p>
                    <a:p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solidFill>
                            <a:srgbClr val="002060"/>
                          </a:solidFill>
                        </a:rPr>
                        <a:t>Метапредметные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</a:rPr>
                        <a:t>«создавать» постулат о движении молекул;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</a:rPr>
                        <a:t>распознавать диффузию, давление газа, испарение и броуновское движение и описывать поведение молекул в конкретных ситуациях;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</a:rPr>
                        <a:t>проводить по самостоятельно составленному плану небольшое исследование по установлению особенностей объекта изучения;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</a:rPr>
                        <a:t>конструировать способ решения учебной задачи;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</a:rPr>
                        <a:t>осуществлять контроль результата и процесса деятельности по заданным критериям</a:t>
                      </a:r>
                    </a:p>
                    <a:p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Личностные: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</a:rPr>
                        <a:t>стремиться к формированию способности к успешной адаптации в окружающем мире с учетом изменяющейся природной, социальной и информационной среды;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</a:rPr>
                        <a:t>овладевать умениями рефлексии на себя и окружающих</a:t>
                      </a:r>
                    </a:p>
                    <a:p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423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26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8"/>
          <p:cNvSpPr>
            <a:spLocks/>
          </p:cNvSpPr>
          <p:nvPr/>
        </p:nvSpPr>
        <p:spPr bwMode="auto">
          <a:xfrm>
            <a:off x="7596965" y="3958541"/>
            <a:ext cx="391642" cy="348126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5 h 752"/>
              <a:gd name="T8" fmla="*/ 144 w 860"/>
              <a:gd name="T9" fmla="*/ 476 h 752"/>
              <a:gd name="T10" fmla="*/ 149 w 860"/>
              <a:gd name="T11" fmla="*/ 484 h 752"/>
              <a:gd name="T12" fmla="*/ 430 w 860"/>
              <a:gd name="T13" fmla="*/ 645 h 752"/>
              <a:gd name="T14" fmla="*/ 573 w 860"/>
              <a:gd name="T15" fmla="*/ 611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6 h 752"/>
              <a:gd name="T22" fmla="*/ 215 w 860"/>
              <a:gd name="T23" fmla="*/ 376 h 752"/>
              <a:gd name="T24" fmla="*/ 430 w 860"/>
              <a:gd name="T25" fmla="*/ 502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9 h 752"/>
              <a:gd name="T32" fmla="*/ 143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6 h 752"/>
              <a:gd name="T40" fmla="*/ 454 w 860"/>
              <a:gd name="T41" fmla="*/ 205 h 752"/>
              <a:gd name="T42" fmla="*/ 391 w 860"/>
              <a:gd name="T43" fmla="*/ 247 h 752"/>
              <a:gd name="T44" fmla="*/ 390 w 860"/>
              <a:gd name="T45" fmla="*/ 250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1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5"/>
                </a:lnTo>
                <a:lnTo>
                  <a:pt x="144" y="476"/>
                </a:lnTo>
                <a:lnTo>
                  <a:pt x="149" y="484"/>
                </a:lnTo>
                <a:cubicBezTo>
                  <a:pt x="207" y="583"/>
                  <a:pt x="315" y="645"/>
                  <a:pt x="430" y="645"/>
                </a:cubicBezTo>
                <a:cubicBezTo>
                  <a:pt x="481" y="645"/>
                  <a:pt x="529" y="632"/>
                  <a:pt x="573" y="611"/>
                </a:cubicBezTo>
                <a:lnTo>
                  <a:pt x="573" y="528"/>
                </a:lnTo>
                <a:cubicBezTo>
                  <a:pt x="532" y="557"/>
                  <a:pt x="482" y="573"/>
                  <a:pt x="430" y="573"/>
                </a:cubicBezTo>
                <a:cubicBezTo>
                  <a:pt x="343" y="573"/>
                  <a:pt x="262" y="528"/>
                  <a:pt x="215" y="456"/>
                </a:cubicBezTo>
                <a:lnTo>
                  <a:pt x="215" y="376"/>
                </a:lnTo>
                <a:lnTo>
                  <a:pt x="430" y="502"/>
                </a:lnTo>
                <a:lnTo>
                  <a:pt x="553" y="430"/>
                </a:lnTo>
                <a:lnTo>
                  <a:pt x="483" y="388"/>
                </a:lnTo>
                <a:lnTo>
                  <a:pt x="430" y="419"/>
                </a:lnTo>
                <a:lnTo>
                  <a:pt x="143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6"/>
                </a:lnTo>
                <a:lnTo>
                  <a:pt x="454" y="205"/>
                </a:lnTo>
                <a:lnTo>
                  <a:pt x="391" y="247"/>
                </a:lnTo>
                <a:lnTo>
                  <a:pt x="390" y="250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1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8970" y="108504"/>
            <a:ext cx="3781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ПРИ ПОДГОТОВКЕ К УРОКУ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5638" y="2815507"/>
            <a:ext cx="2316792" cy="10727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18688" y="2773038"/>
            <a:ext cx="3286664" cy="107291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Формируемое умение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701610" y="2782742"/>
            <a:ext cx="2316792" cy="10727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4" descr="Физика. 7 класс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8451" y="570169"/>
            <a:ext cx="1255513" cy="1533087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450" y="4534948"/>
            <a:ext cx="1255513" cy="153308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73" descr="Физика. 9 класс. В 3-х ч. Ч.3 (для слабовидящих обучающихся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270" y="4534948"/>
            <a:ext cx="1255513" cy="153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94106" y="2135221"/>
            <a:ext cx="824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Учебник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53197" y="6110500"/>
            <a:ext cx="906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Задачник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13885" y="6110500"/>
            <a:ext cx="1542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Самостоятельные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работы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21" name="Picture 73" descr="Физика. 9 класс. В 3-х ч. Ч.3 (для слабовидящих обучающихся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270" y="572540"/>
            <a:ext cx="1255513" cy="153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977429" y="2131050"/>
            <a:ext cx="1478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Технологические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карты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5400000">
            <a:off x="3063150" y="2814457"/>
            <a:ext cx="508958" cy="1009291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6200000">
            <a:off x="7694073" y="2804850"/>
            <a:ext cx="508958" cy="1009291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35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 animBg="1"/>
      <p:bldP spid="7" grpId="0"/>
      <p:bldP spid="19" grpId="0"/>
      <p:bldP spid="20" grpId="0"/>
      <p:bldP spid="22" grpId="0"/>
      <p:bldP spid="8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8"/>
          <p:cNvSpPr>
            <a:spLocks/>
          </p:cNvSpPr>
          <p:nvPr/>
        </p:nvSpPr>
        <p:spPr bwMode="auto">
          <a:xfrm>
            <a:off x="7596965" y="3958541"/>
            <a:ext cx="391642" cy="348126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5 h 752"/>
              <a:gd name="T8" fmla="*/ 144 w 860"/>
              <a:gd name="T9" fmla="*/ 476 h 752"/>
              <a:gd name="T10" fmla="*/ 149 w 860"/>
              <a:gd name="T11" fmla="*/ 484 h 752"/>
              <a:gd name="T12" fmla="*/ 430 w 860"/>
              <a:gd name="T13" fmla="*/ 645 h 752"/>
              <a:gd name="T14" fmla="*/ 573 w 860"/>
              <a:gd name="T15" fmla="*/ 611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6 h 752"/>
              <a:gd name="T22" fmla="*/ 215 w 860"/>
              <a:gd name="T23" fmla="*/ 376 h 752"/>
              <a:gd name="T24" fmla="*/ 430 w 860"/>
              <a:gd name="T25" fmla="*/ 502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9 h 752"/>
              <a:gd name="T32" fmla="*/ 143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6 h 752"/>
              <a:gd name="T40" fmla="*/ 454 w 860"/>
              <a:gd name="T41" fmla="*/ 205 h 752"/>
              <a:gd name="T42" fmla="*/ 391 w 860"/>
              <a:gd name="T43" fmla="*/ 247 h 752"/>
              <a:gd name="T44" fmla="*/ 390 w 860"/>
              <a:gd name="T45" fmla="*/ 250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1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5"/>
                </a:lnTo>
                <a:lnTo>
                  <a:pt x="144" y="476"/>
                </a:lnTo>
                <a:lnTo>
                  <a:pt x="149" y="484"/>
                </a:lnTo>
                <a:cubicBezTo>
                  <a:pt x="207" y="583"/>
                  <a:pt x="315" y="645"/>
                  <a:pt x="430" y="645"/>
                </a:cubicBezTo>
                <a:cubicBezTo>
                  <a:pt x="481" y="645"/>
                  <a:pt x="529" y="632"/>
                  <a:pt x="573" y="611"/>
                </a:cubicBezTo>
                <a:lnTo>
                  <a:pt x="573" y="528"/>
                </a:lnTo>
                <a:cubicBezTo>
                  <a:pt x="532" y="557"/>
                  <a:pt x="482" y="573"/>
                  <a:pt x="430" y="573"/>
                </a:cubicBezTo>
                <a:cubicBezTo>
                  <a:pt x="343" y="573"/>
                  <a:pt x="262" y="528"/>
                  <a:pt x="215" y="456"/>
                </a:cubicBezTo>
                <a:lnTo>
                  <a:pt x="215" y="376"/>
                </a:lnTo>
                <a:lnTo>
                  <a:pt x="430" y="502"/>
                </a:lnTo>
                <a:lnTo>
                  <a:pt x="553" y="430"/>
                </a:lnTo>
                <a:lnTo>
                  <a:pt x="483" y="388"/>
                </a:lnTo>
                <a:lnTo>
                  <a:pt x="430" y="419"/>
                </a:lnTo>
                <a:lnTo>
                  <a:pt x="143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6"/>
                </a:lnTo>
                <a:lnTo>
                  <a:pt x="454" y="205"/>
                </a:lnTo>
                <a:lnTo>
                  <a:pt x="391" y="247"/>
                </a:lnTo>
                <a:lnTo>
                  <a:pt x="390" y="250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1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8970" y="108504"/>
            <a:ext cx="3031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Параграф в учебнике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74" y="742080"/>
            <a:ext cx="3912485" cy="5730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5059" y="740853"/>
            <a:ext cx="4065151" cy="57313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2395" y="740853"/>
            <a:ext cx="3964416" cy="573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8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8"/>
          <p:cNvSpPr>
            <a:spLocks/>
          </p:cNvSpPr>
          <p:nvPr/>
        </p:nvSpPr>
        <p:spPr bwMode="auto">
          <a:xfrm>
            <a:off x="7596965" y="3958541"/>
            <a:ext cx="391642" cy="348126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5 h 752"/>
              <a:gd name="T8" fmla="*/ 144 w 860"/>
              <a:gd name="T9" fmla="*/ 476 h 752"/>
              <a:gd name="T10" fmla="*/ 149 w 860"/>
              <a:gd name="T11" fmla="*/ 484 h 752"/>
              <a:gd name="T12" fmla="*/ 430 w 860"/>
              <a:gd name="T13" fmla="*/ 645 h 752"/>
              <a:gd name="T14" fmla="*/ 573 w 860"/>
              <a:gd name="T15" fmla="*/ 611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6 h 752"/>
              <a:gd name="T22" fmla="*/ 215 w 860"/>
              <a:gd name="T23" fmla="*/ 376 h 752"/>
              <a:gd name="T24" fmla="*/ 430 w 860"/>
              <a:gd name="T25" fmla="*/ 502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9 h 752"/>
              <a:gd name="T32" fmla="*/ 143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6 h 752"/>
              <a:gd name="T40" fmla="*/ 454 w 860"/>
              <a:gd name="T41" fmla="*/ 205 h 752"/>
              <a:gd name="T42" fmla="*/ 391 w 860"/>
              <a:gd name="T43" fmla="*/ 247 h 752"/>
              <a:gd name="T44" fmla="*/ 390 w 860"/>
              <a:gd name="T45" fmla="*/ 250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1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5"/>
                </a:lnTo>
                <a:lnTo>
                  <a:pt x="144" y="476"/>
                </a:lnTo>
                <a:lnTo>
                  <a:pt x="149" y="484"/>
                </a:lnTo>
                <a:cubicBezTo>
                  <a:pt x="207" y="583"/>
                  <a:pt x="315" y="645"/>
                  <a:pt x="430" y="645"/>
                </a:cubicBezTo>
                <a:cubicBezTo>
                  <a:pt x="481" y="645"/>
                  <a:pt x="529" y="632"/>
                  <a:pt x="573" y="611"/>
                </a:cubicBezTo>
                <a:lnTo>
                  <a:pt x="573" y="528"/>
                </a:lnTo>
                <a:cubicBezTo>
                  <a:pt x="532" y="557"/>
                  <a:pt x="482" y="573"/>
                  <a:pt x="430" y="573"/>
                </a:cubicBezTo>
                <a:cubicBezTo>
                  <a:pt x="343" y="573"/>
                  <a:pt x="262" y="528"/>
                  <a:pt x="215" y="456"/>
                </a:cubicBezTo>
                <a:lnTo>
                  <a:pt x="215" y="376"/>
                </a:lnTo>
                <a:lnTo>
                  <a:pt x="430" y="502"/>
                </a:lnTo>
                <a:lnTo>
                  <a:pt x="553" y="430"/>
                </a:lnTo>
                <a:lnTo>
                  <a:pt x="483" y="388"/>
                </a:lnTo>
                <a:lnTo>
                  <a:pt x="430" y="419"/>
                </a:lnTo>
                <a:lnTo>
                  <a:pt x="143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6"/>
                </a:lnTo>
                <a:lnTo>
                  <a:pt x="454" y="205"/>
                </a:lnTo>
                <a:lnTo>
                  <a:pt x="391" y="247"/>
                </a:lnTo>
                <a:lnTo>
                  <a:pt x="390" y="250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1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8970" y="108504"/>
            <a:ext cx="3031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Параграф в учебнике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419" y="711831"/>
            <a:ext cx="4089913" cy="58050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64567" y="589185"/>
            <a:ext cx="6907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Какие компетенции и умения мы можем сформировать на уроке?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06513" y="1004771"/>
            <a:ext cx="2424023" cy="405442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КОМПЕТЕНЦИЯ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34227" y="1743767"/>
            <a:ext cx="2424023" cy="405442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научное объяснение явлений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008650" y="1743767"/>
            <a:ext cx="2424023" cy="405442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понимание особенностей </a:t>
            </a:r>
            <a:r>
              <a:rPr lang="ru-RU" sz="1400" b="1" dirty="0" err="1" smtClean="0">
                <a:solidFill>
                  <a:srgbClr val="002060"/>
                </a:solidFill>
              </a:rPr>
              <a:t>ест.науч</a:t>
            </a:r>
            <a:r>
              <a:rPr lang="ru-RU" sz="1400" b="1" dirty="0" smtClean="0">
                <a:solidFill>
                  <a:srgbClr val="002060"/>
                </a:solidFill>
              </a:rPr>
              <a:t>. </a:t>
            </a:r>
            <a:r>
              <a:rPr lang="ru-RU" sz="1400" b="1" dirty="0">
                <a:solidFill>
                  <a:srgbClr val="002060"/>
                </a:solidFill>
              </a:rPr>
              <a:t>исследования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573659" y="1743767"/>
            <a:ext cx="2424023" cy="405442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интерпретация данных 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5391759" y="2149209"/>
            <a:ext cx="508958" cy="292066"/>
          </a:xfrm>
          <a:prstGeom prst="downArrow">
            <a:avLst>
              <a:gd name="adj1" fmla="val 29661"/>
              <a:gd name="adj2" fmla="val 5886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7931923" y="2144937"/>
            <a:ext cx="508958" cy="292066"/>
          </a:xfrm>
          <a:prstGeom prst="downArrow">
            <a:avLst>
              <a:gd name="adj1" fmla="val 29661"/>
              <a:gd name="adj2" fmla="val 5886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10531191" y="2144937"/>
            <a:ext cx="508958" cy="292066"/>
          </a:xfrm>
          <a:prstGeom prst="downArrow">
            <a:avLst>
              <a:gd name="adj1" fmla="val 29661"/>
              <a:gd name="adj2" fmla="val 5886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>
            <a:hlinkClick r:id="rId5" action="ppaction://hlinksldjump"/>
          </p:cNvPr>
          <p:cNvSpPr/>
          <p:nvPr/>
        </p:nvSpPr>
        <p:spPr>
          <a:xfrm>
            <a:off x="4430976" y="2475231"/>
            <a:ext cx="2430526" cy="62110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Применить соответствующие естественнонаучные знания для объяснения явления</a:t>
            </a:r>
          </a:p>
        </p:txBody>
      </p:sp>
      <p:sp>
        <p:nvSpPr>
          <p:cNvPr id="22" name="Скругленный прямоугольник 21">
            <a:hlinkClick r:id="rId6" action="ppaction://hlinksldjump"/>
          </p:cNvPr>
          <p:cNvSpPr/>
          <p:nvPr/>
        </p:nvSpPr>
        <p:spPr>
          <a:xfrm>
            <a:off x="4430976" y="3219890"/>
            <a:ext cx="2427274" cy="62110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Распознавать, использовать и создавать объяснительные модели и представления</a:t>
            </a:r>
          </a:p>
        </p:txBody>
      </p:sp>
      <p:sp>
        <p:nvSpPr>
          <p:cNvPr id="23" name="Скругленный прямоугольник 22">
            <a:hlinkClick r:id="rId7" action="ppaction://hlinksldjump"/>
          </p:cNvPr>
          <p:cNvSpPr/>
          <p:nvPr/>
        </p:nvSpPr>
        <p:spPr>
          <a:xfrm>
            <a:off x="4430976" y="3971179"/>
            <a:ext cx="2427274" cy="62110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Делать и научно обосновывать прогнозы о протекании процесса или явления</a:t>
            </a:r>
          </a:p>
        </p:txBody>
      </p:sp>
      <p:sp>
        <p:nvSpPr>
          <p:cNvPr id="25" name="Скругленный прямоугольник 24">
            <a:hlinkClick r:id="rId8" action="ppaction://hlinksldjump"/>
          </p:cNvPr>
          <p:cNvSpPr/>
          <p:nvPr/>
        </p:nvSpPr>
        <p:spPr>
          <a:xfrm>
            <a:off x="4430976" y="4727832"/>
            <a:ext cx="2427274" cy="62110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Объяснять принцип действия технического устройства или технологии</a:t>
            </a:r>
          </a:p>
        </p:txBody>
      </p:sp>
      <p:sp>
        <p:nvSpPr>
          <p:cNvPr id="26" name="Скругленный прямоугольник 25">
            <a:hlinkClick r:id="rId9" action="ppaction://hlinksldjump"/>
          </p:cNvPr>
          <p:cNvSpPr/>
          <p:nvPr/>
        </p:nvSpPr>
        <p:spPr>
          <a:xfrm>
            <a:off x="7008650" y="2472191"/>
            <a:ext cx="2424023" cy="62110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Распознавать и формулировать цель данного исследования</a:t>
            </a:r>
          </a:p>
        </p:txBody>
      </p:sp>
      <p:sp>
        <p:nvSpPr>
          <p:cNvPr id="27" name="Скругленный прямоугольник 26">
            <a:hlinkClick r:id="rId10" action="ppaction://hlinksldjump"/>
          </p:cNvPr>
          <p:cNvSpPr/>
          <p:nvPr/>
        </p:nvSpPr>
        <p:spPr>
          <a:xfrm>
            <a:off x="7005398" y="3215877"/>
            <a:ext cx="2427275" cy="62110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Предлагать или оценивать способ научного исследования данного вопроса</a:t>
            </a:r>
          </a:p>
        </p:txBody>
      </p:sp>
      <p:sp>
        <p:nvSpPr>
          <p:cNvPr id="28" name="Скругленный прямоугольник 27">
            <a:hlinkClick r:id="rId11" action="ppaction://hlinksldjump"/>
          </p:cNvPr>
          <p:cNvSpPr/>
          <p:nvPr/>
        </p:nvSpPr>
        <p:spPr>
          <a:xfrm>
            <a:off x="7005398" y="3971179"/>
            <a:ext cx="2427275" cy="62110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Выдвигать объяснительные гипотезы и предлагать способы их проверки</a:t>
            </a:r>
          </a:p>
        </p:txBody>
      </p:sp>
      <p:sp>
        <p:nvSpPr>
          <p:cNvPr id="29" name="Скругленный прямоугольник 28">
            <a:hlinkClick r:id="rId12" action="ppaction://hlinksldjump"/>
          </p:cNvPr>
          <p:cNvSpPr/>
          <p:nvPr/>
        </p:nvSpPr>
        <p:spPr>
          <a:xfrm>
            <a:off x="7005398" y="4726481"/>
            <a:ext cx="2427275" cy="93786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Описывать и оценивать способы, которые используют учёные, чтобы обеспечить надёжность данных и достоверность объяснений</a:t>
            </a:r>
          </a:p>
        </p:txBody>
      </p:sp>
      <p:sp>
        <p:nvSpPr>
          <p:cNvPr id="30" name="Скругленный прямоугольник 29">
            <a:hlinkClick r:id="rId13" action="ppaction://hlinksldjump"/>
          </p:cNvPr>
          <p:cNvSpPr/>
          <p:nvPr/>
        </p:nvSpPr>
        <p:spPr>
          <a:xfrm>
            <a:off x="9573658" y="2472191"/>
            <a:ext cx="2424023" cy="62110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Анализировать, интерпретировать данные и делать соответствующие выводы</a:t>
            </a:r>
          </a:p>
        </p:txBody>
      </p:sp>
      <p:sp>
        <p:nvSpPr>
          <p:cNvPr id="31" name="Скругленный прямоугольник 30">
            <a:hlinkClick r:id="rId14" action="ppaction://hlinksldjump"/>
          </p:cNvPr>
          <p:cNvSpPr/>
          <p:nvPr/>
        </p:nvSpPr>
        <p:spPr>
          <a:xfrm>
            <a:off x="9573657" y="3220445"/>
            <a:ext cx="2424023" cy="62110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Преобразовывать одну форму представления данных в другую</a:t>
            </a:r>
          </a:p>
        </p:txBody>
      </p:sp>
      <p:sp>
        <p:nvSpPr>
          <p:cNvPr id="32" name="Скругленный прямоугольник 31">
            <a:hlinkClick r:id="rId15" action="ppaction://hlinksldjump"/>
          </p:cNvPr>
          <p:cNvSpPr/>
          <p:nvPr/>
        </p:nvSpPr>
        <p:spPr>
          <a:xfrm>
            <a:off x="9573656" y="3965212"/>
            <a:ext cx="2424023" cy="62110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Распознавать допущения, доказательства и рассуждения в научных текстах</a:t>
            </a:r>
          </a:p>
        </p:txBody>
      </p:sp>
      <p:sp>
        <p:nvSpPr>
          <p:cNvPr id="33" name="Скругленный прямоугольник 32">
            <a:hlinkClick r:id="rId16" action="ppaction://hlinksldjump"/>
          </p:cNvPr>
          <p:cNvSpPr/>
          <p:nvPr/>
        </p:nvSpPr>
        <p:spPr>
          <a:xfrm>
            <a:off x="9573655" y="4721031"/>
            <a:ext cx="2424023" cy="71780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Оценивать c научной точки зрения аргументы и доказательства из различных источников</a:t>
            </a:r>
          </a:p>
        </p:txBody>
      </p:sp>
      <p:cxnSp>
        <p:nvCxnSpPr>
          <p:cNvPr id="12" name="Прямая со стрелкой 11"/>
          <p:cNvCxnSpPr>
            <a:stCxn id="9" idx="2"/>
            <a:endCxn id="15" idx="0"/>
          </p:cNvCxnSpPr>
          <p:nvPr/>
        </p:nvCxnSpPr>
        <p:spPr>
          <a:xfrm flipH="1">
            <a:off x="5646239" y="1410213"/>
            <a:ext cx="2572286" cy="3335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9" idx="2"/>
            <a:endCxn id="16" idx="0"/>
          </p:cNvCxnSpPr>
          <p:nvPr/>
        </p:nvCxnSpPr>
        <p:spPr>
          <a:xfrm>
            <a:off x="8218525" y="1410213"/>
            <a:ext cx="2137" cy="3335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9" idx="2"/>
            <a:endCxn id="17" idx="0"/>
          </p:cNvCxnSpPr>
          <p:nvPr/>
        </p:nvCxnSpPr>
        <p:spPr>
          <a:xfrm>
            <a:off x="8218525" y="1410213"/>
            <a:ext cx="2567146" cy="3335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29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5" grpId="0" animBg="1"/>
      <p:bldP spid="16" grpId="0" animBg="1"/>
      <p:bldP spid="17" grpId="0" animBg="1"/>
      <p:bldP spid="10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8"/>
          <p:cNvSpPr>
            <a:spLocks/>
          </p:cNvSpPr>
          <p:nvPr/>
        </p:nvSpPr>
        <p:spPr bwMode="auto">
          <a:xfrm>
            <a:off x="7596965" y="3958541"/>
            <a:ext cx="391642" cy="348126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5 h 752"/>
              <a:gd name="T8" fmla="*/ 144 w 860"/>
              <a:gd name="T9" fmla="*/ 476 h 752"/>
              <a:gd name="T10" fmla="*/ 149 w 860"/>
              <a:gd name="T11" fmla="*/ 484 h 752"/>
              <a:gd name="T12" fmla="*/ 430 w 860"/>
              <a:gd name="T13" fmla="*/ 645 h 752"/>
              <a:gd name="T14" fmla="*/ 573 w 860"/>
              <a:gd name="T15" fmla="*/ 611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6 h 752"/>
              <a:gd name="T22" fmla="*/ 215 w 860"/>
              <a:gd name="T23" fmla="*/ 376 h 752"/>
              <a:gd name="T24" fmla="*/ 430 w 860"/>
              <a:gd name="T25" fmla="*/ 502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9 h 752"/>
              <a:gd name="T32" fmla="*/ 143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6 h 752"/>
              <a:gd name="T40" fmla="*/ 454 w 860"/>
              <a:gd name="T41" fmla="*/ 205 h 752"/>
              <a:gd name="T42" fmla="*/ 391 w 860"/>
              <a:gd name="T43" fmla="*/ 247 h 752"/>
              <a:gd name="T44" fmla="*/ 390 w 860"/>
              <a:gd name="T45" fmla="*/ 250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1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5"/>
                </a:lnTo>
                <a:lnTo>
                  <a:pt x="144" y="476"/>
                </a:lnTo>
                <a:lnTo>
                  <a:pt x="149" y="484"/>
                </a:lnTo>
                <a:cubicBezTo>
                  <a:pt x="207" y="583"/>
                  <a:pt x="315" y="645"/>
                  <a:pt x="430" y="645"/>
                </a:cubicBezTo>
                <a:cubicBezTo>
                  <a:pt x="481" y="645"/>
                  <a:pt x="529" y="632"/>
                  <a:pt x="573" y="611"/>
                </a:cubicBezTo>
                <a:lnTo>
                  <a:pt x="573" y="528"/>
                </a:lnTo>
                <a:cubicBezTo>
                  <a:pt x="532" y="557"/>
                  <a:pt x="482" y="573"/>
                  <a:pt x="430" y="573"/>
                </a:cubicBezTo>
                <a:cubicBezTo>
                  <a:pt x="343" y="573"/>
                  <a:pt x="262" y="528"/>
                  <a:pt x="215" y="456"/>
                </a:cubicBezTo>
                <a:lnTo>
                  <a:pt x="215" y="376"/>
                </a:lnTo>
                <a:lnTo>
                  <a:pt x="430" y="502"/>
                </a:lnTo>
                <a:lnTo>
                  <a:pt x="553" y="430"/>
                </a:lnTo>
                <a:lnTo>
                  <a:pt x="483" y="388"/>
                </a:lnTo>
                <a:lnTo>
                  <a:pt x="430" y="419"/>
                </a:lnTo>
                <a:lnTo>
                  <a:pt x="143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6"/>
                </a:lnTo>
                <a:lnTo>
                  <a:pt x="454" y="205"/>
                </a:lnTo>
                <a:lnTo>
                  <a:pt x="391" y="247"/>
                </a:lnTo>
                <a:lnTo>
                  <a:pt x="390" y="250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1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71" y="720307"/>
            <a:ext cx="1390348" cy="1695546"/>
          </a:xfrm>
          <a:prstGeom prst="roundRect">
            <a:avLst>
              <a:gd name="adj" fmla="val 1294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48671" y="2444188"/>
            <a:ext cx="1369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Роберт Броун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6826" y="720307"/>
            <a:ext cx="1493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Опыт Броуна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36826" y="1090494"/>
            <a:ext cx="97570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1. Броун</a:t>
            </a:r>
            <a:r>
              <a:rPr lang="ru-RU" sz="1600" dirty="0">
                <a:solidFill>
                  <a:srgbClr val="002060"/>
                </a:solidFill>
              </a:rPr>
              <a:t>, занимаясь изучением поведения цветочной пыльцы в жидкости под микроскопом (он изучал водную взвесь пыльцы </a:t>
            </a:r>
            <a:r>
              <a:rPr lang="ru-RU" sz="1600" dirty="0" smtClean="0">
                <a:solidFill>
                  <a:srgbClr val="002060"/>
                </a:solidFill>
              </a:rPr>
              <a:t>растения </a:t>
            </a:r>
            <a:r>
              <a:rPr lang="ru-RU" sz="1600" i="1" dirty="0" err="1" smtClean="0">
                <a:solidFill>
                  <a:srgbClr val="002060"/>
                </a:solidFill>
              </a:rPr>
              <a:t>Clarkia</a:t>
            </a:r>
            <a:r>
              <a:rPr lang="ru-RU" sz="1600" i="1" dirty="0" smtClean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pulchella</a:t>
            </a:r>
            <a:r>
              <a:rPr lang="ru-RU" sz="1600" dirty="0" smtClean="0">
                <a:solidFill>
                  <a:srgbClr val="002060"/>
                </a:solidFill>
              </a:rPr>
              <a:t>)</a:t>
            </a:r>
          </a:p>
          <a:p>
            <a:r>
              <a:rPr lang="ru-RU" sz="1600" dirty="0">
                <a:solidFill>
                  <a:srgbClr val="002060"/>
                </a:solidFill>
              </a:rPr>
              <a:t>Споры хаотично двигались </a:t>
            </a:r>
            <a:r>
              <a:rPr lang="ru-RU" sz="1600" dirty="0" smtClean="0">
                <a:solidFill>
                  <a:srgbClr val="002060"/>
                </a:solidFill>
              </a:rPr>
              <a:t>без видимых </a:t>
            </a:r>
            <a:r>
              <a:rPr lang="ru-RU" sz="1600" dirty="0">
                <a:solidFill>
                  <a:srgbClr val="002060"/>
                </a:solidFill>
              </a:rPr>
              <a:t>на то причин</a:t>
            </a:r>
            <a:r>
              <a:rPr lang="ru-RU" sz="1600" dirty="0" smtClean="0">
                <a:solidFill>
                  <a:srgbClr val="002060"/>
                </a:solidFill>
              </a:rPr>
              <a:t>.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2. </a:t>
            </a:r>
            <a:r>
              <a:rPr lang="ru-RU" sz="1600" dirty="0">
                <a:solidFill>
                  <a:srgbClr val="002060"/>
                </a:solidFill>
              </a:rPr>
              <a:t>Броун </a:t>
            </a:r>
            <a:r>
              <a:rPr lang="ru-RU" sz="1600" dirty="0" smtClean="0">
                <a:solidFill>
                  <a:srgbClr val="002060"/>
                </a:solidFill>
              </a:rPr>
              <a:t>установил</a:t>
            </a:r>
            <a:r>
              <a:rPr lang="ru-RU" sz="1600" dirty="0">
                <a:solidFill>
                  <a:srgbClr val="002060"/>
                </a:solidFill>
              </a:rPr>
              <a:t>, что хаотичное движение частиц пыльцы в воде </a:t>
            </a:r>
            <a:r>
              <a:rPr lang="ru-RU" sz="1600" b="1" dirty="0" smtClean="0">
                <a:solidFill>
                  <a:srgbClr val="002060"/>
                </a:solidFill>
              </a:rPr>
              <a:t>не связано </a:t>
            </a:r>
            <a:r>
              <a:rPr lang="ru-RU" sz="1600" b="1" dirty="0">
                <a:solidFill>
                  <a:srgbClr val="002060"/>
                </a:solidFill>
              </a:rPr>
              <a:t>ни с потоками в жидкости, ни с её испарением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1600" dirty="0">
                <a:solidFill>
                  <a:srgbClr val="002060"/>
                </a:solidFill>
              </a:rPr>
              <a:t>3. Броун провёл опыты с мельчайшими частичками </a:t>
            </a:r>
            <a:r>
              <a:rPr lang="ru-RU" sz="1600" dirty="0" smtClean="0">
                <a:solidFill>
                  <a:srgbClr val="002060"/>
                </a:solidFill>
              </a:rPr>
              <a:t>угля, сажи</a:t>
            </a:r>
            <a:r>
              <a:rPr lang="ru-RU" sz="1600" dirty="0">
                <a:solidFill>
                  <a:srgbClr val="002060"/>
                </a:solidFill>
              </a:rPr>
              <a:t>, стекла и различных минералов. Он наблюдал беспорядочное движение всех частичек в воде.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36826" y="2906376"/>
            <a:ext cx="1275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Проблема: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36825" y="3275708"/>
            <a:ext cx="96391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Роберт Броун не понимал, почему споры хаотично двигались без видимых на то причин.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71" y="3781103"/>
            <a:ext cx="1369670" cy="1825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1" name="TextBox 40"/>
          <p:cNvSpPr txBox="1"/>
          <p:nvPr/>
        </p:nvSpPr>
        <p:spPr>
          <a:xfrm>
            <a:off x="185336" y="5602861"/>
            <a:ext cx="151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М. </a:t>
            </a:r>
            <a:r>
              <a:rPr lang="ru-RU" sz="1400" dirty="0" err="1" smtClean="0">
                <a:solidFill>
                  <a:srgbClr val="002060"/>
                </a:solidFill>
              </a:rPr>
              <a:t>Смолуховский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836824" y="3576413"/>
            <a:ext cx="2275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Идея исследования: 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4" y="3783100"/>
            <a:ext cx="1390349" cy="18217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4" name="TextBox 43"/>
          <p:cNvSpPr txBox="1"/>
          <p:nvPr/>
        </p:nvSpPr>
        <p:spPr>
          <a:xfrm>
            <a:off x="10661632" y="5602861"/>
            <a:ext cx="1149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А. Эйнштейн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836822" y="3865236"/>
            <a:ext cx="8620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rgbClr val="002060"/>
                </a:solidFill>
              </a:rPr>
              <a:t>М. </a:t>
            </a:r>
            <a:r>
              <a:rPr lang="ru-RU" sz="1600" b="1" u="sng" dirty="0" err="1">
                <a:solidFill>
                  <a:srgbClr val="002060"/>
                </a:solidFill>
              </a:rPr>
              <a:t>Смолуховский</a:t>
            </a:r>
            <a:r>
              <a:rPr lang="ru-RU" sz="1600" b="1" u="sng" dirty="0">
                <a:solidFill>
                  <a:srgbClr val="002060"/>
                </a:solidFill>
              </a:rPr>
              <a:t>: </a:t>
            </a:r>
            <a:r>
              <a:rPr lang="ru-RU" sz="1600" dirty="0" smtClean="0">
                <a:solidFill>
                  <a:srgbClr val="002060"/>
                </a:solidFill>
              </a:rPr>
              <a:t>«Клапан </a:t>
            </a:r>
            <a:r>
              <a:rPr lang="ru-RU" sz="1600" dirty="0">
                <a:solidFill>
                  <a:srgbClr val="002060"/>
                </a:solidFill>
              </a:rPr>
              <a:t>в перегородке между двумя половинками сосуда будет испытывать на себе влияние броуновского движения молекул газа, отчего сам начинает колебаться, подобно частичкам пыльцы в воде</a:t>
            </a:r>
            <a:r>
              <a:rPr lang="ru-RU" sz="1600" dirty="0" smtClean="0">
                <a:solidFill>
                  <a:srgbClr val="002060"/>
                </a:solidFill>
              </a:rPr>
              <a:t>.»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48971" y="4848045"/>
            <a:ext cx="8471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srgbClr val="002060"/>
                </a:solidFill>
              </a:rPr>
              <a:t>А. </a:t>
            </a:r>
            <a:r>
              <a:rPr lang="ru-RU" sz="1600" b="1" u="sng" dirty="0">
                <a:solidFill>
                  <a:srgbClr val="002060"/>
                </a:solidFill>
              </a:rPr>
              <a:t>Эйнштейн: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«Эйнштейн </a:t>
            </a:r>
            <a:r>
              <a:rPr lang="ru-RU" sz="1600" dirty="0">
                <a:solidFill>
                  <a:srgbClr val="002060"/>
                </a:solidFill>
              </a:rPr>
              <a:t>объяснил, что взвешенная в воде спора подвергается постоянной «бомбардировке» со стороны </a:t>
            </a:r>
            <a:r>
              <a:rPr lang="ru-RU" sz="1600" dirty="0" smtClean="0">
                <a:solidFill>
                  <a:srgbClr val="002060"/>
                </a:solidFill>
              </a:rPr>
              <a:t>молекул воды</a:t>
            </a:r>
            <a:r>
              <a:rPr lang="ru-RU" sz="1600" dirty="0">
                <a:solidFill>
                  <a:srgbClr val="002060"/>
                </a:solidFill>
              </a:rPr>
              <a:t>. Удары молекул в частицу с разных сторон и </a:t>
            </a:r>
            <a:r>
              <a:rPr lang="ru-RU" sz="1600" dirty="0" smtClean="0">
                <a:solidFill>
                  <a:srgbClr val="002060"/>
                </a:solidFill>
              </a:rPr>
              <a:t>приводят к </a:t>
            </a:r>
            <a:r>
              <a:rPr lang="ru-RU" sz="1600" dirty="0">
                <a:solidFill>
                  <a:srgbClr val="002060"/>
                </a:solidFill>
              </a:rPr>
              <a:t>скачкообразным </a:t>
            </a:r>
            <a:r>
              <a:rPr lang="ru-RU" sz="1600" dirty="0" smtClean="0">
                <a:solidFill>
                  <a:srgbClr val="002060"/>
                </a:solidFill>
              </a:rPr>
              <a:t>перемещениям.»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7" name="Скругленный прямоугольник 46">
            <a:hlinkClick r:id="rId7" action="ppaction://hlinksldjump"/>
          </p:cNvPr>
          <p:cNvSpPr/>
          <p:nvPr/>
        </p:nvSpPr>
        <p:spPr>
          <a:xfrm>
            <a:off x="6488161" y="5600087"/>
            <a:ext cx="3078533" cy="62110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Предлагать или оценивать способ научного исследования данного вопроса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948970" y="108504"/>
            <a:ext cx="6882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Тема урока: «Диффузия. Броуновское движение»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068164" y="517667"/>
            <a:ext cx="3018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Изучение нового материала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5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1" grpId="0"/>
      <p:bldP spid="39" grpId="0"/>
      <p:bldP spid="44" grpId="0"/>
      <p:bldP spid="42" grpId="0"/>
      <p:bldP spid="43" grpId="0"/>
      <p:bldP spid="4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8"/>
          <p:cNvSpPr>
            <a:spLocks/>
          </p:cNvSpPr>
          <p:nvPr/>
        </p:nvSpPr>
        <p:spPr bwMode="auto">
          <a:xfrm>
            <a:off x="7596965" y="3958541"/>
            <a:ext cx="391642" cy="348126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5 h 752"/>
              <a:gd name="T8" fmla="*/ 144 w 860"/>
              <a:gd name="T9" fmla="*/ 476 h 752"/>
              <a:gd name="T10" fmla="*/ 149 w 860"/>
              <a:gd name="T11" fmla="*/ 484 h 752"/>
              <a:gd name="T12" fmla="*/ 430 w 860"/>
              <a:gd name="T13" fmla="*/ 645 h 752"/>
              <a:gd name="T14" fmla="*/ 573 w 860"/>
              <a:gd name="T15" fmla="*/ 611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6 h 752"/>
              <a:gd name="T22" fmla="*/ 215 w 860"/>
              <a:gd name="T23" fmla="*/ 376 h 752"/>
              <a:gd name="T24" fmla="*/ 430 w 860"/>
              <a:gd name="T25" fmla="*/ 502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9 h 752"/>
              <a:gd name="T32" fmla="*/ 143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6 h 752"/>
              <a:gd name="T40" fmla="*/ 454 w 860"/>
              <a:gd name="T41" fmla="*/ 205 h 752"/>
              <a:gd name="T42" fmla="*/ 391 w 860"/>
              <a:gd name="T43" fmla="*/ 247 h 752"/>
              <a:gd name="T44" fmla="*/ 390 w 860"/>
              <a:gd name="T45" fmla="*/ 250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1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5"/>
                </a:lnTo>
                <a:lnTo>
                  <a:pt x="144" y="476"/>
                </a:lnTo>
                <a:lnTo>
                  <a:pt x="149" y="484"/>
                </a:lnTo>
                <a:cubicBezTo>
                  <a:pt x="207" y="583"/>
                  <a:pt x="315" y="645"/>
                  <a:pt x="430" y="645"/>
                </a:cubicBezTo>
                <a:cubicBezTo>
                  <a:pt x="481" y="645"/>
                  <a:pt x="529" y="632"/>
                  <a:pt x="573" y="611"/>
                </a:cubicBezTo>
                <a:lnTo>
                  <a:pt x="573" y="528"/>
                </a:lnTo>
                <a:cubicBezTo>
                  <a:pt x="532" y="557"/>
                  <a:pt x="482" y="573"/>
                  <a:pt x="430" y="573"/>
                </a:cubicBezTo>
                <a:cubicBezTo>
                  <a:pt x="343" y="573"/>
                  <a:pt x="262" y="528"/>
                  <a:pt x="215" y="456"/>
                </a:cubicBezTo>
                <a:lnTo>
                  <a:pt x="215" y="376"/>
                </a:lnTo>
                <a:lnTo>
                  <a:pt x="430" y="502"/>
                </a:lnTo>
                <a:lnTo>
                  <a:pt x="553" y="430"/>
                </a:lnTo>
                <a:lnTo>
                  <a:pt x="483" y="388"/>
                </a:lnTo>
                <a:lnTo>
                  <a:pt x="430" y="419"/>
                </a:lnTo>
                <a:lnTo>
                  <a:pt x="143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6"/>
                </a:lnTo>
                <a:lnTo>
                  <a:pt x="454" y="205"/>
                </a:lnTo>
                <a:lnTo>
                  <a:pt x="391" y="247"/>
                </a:lnTo>
                <a:lnTo>
                  <a:pt x="390" y="250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1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6391" y="775749"/>
            <a:ext cx="117204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Опыт: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стеклянный сосуд наливают водный раствор медного купороса. Этот раствор имеет тёмно-голубой цвет. Поверх раствора в сосуд очень осторожно, чтобы не смешать жидкости, наливают чистую воду.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029" y="1699079"/>
            <a:ext cx="2076450" cy="2019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8117" y="1653832"/>
            <a:ext cx="5989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Вопрос:</a:t>
            </a:r>
            <a:r>
              <a:rPr lang="ru-RU" dirty="0" smtClean="0">
                <a:solidFill>
                  <a:srgbClr val="002060"/>
                </a:solidFill>
              </a:rPr>
              <a:t> Что мы можем узнать с помощью данного  опыта?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8117" y="1978363"/>
            <a:ext cx="90660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В начале опыта между двумя жидкостями видна резкая граница. Оставим сосуд в покое. Через несколько дней можно заметить, что граница раздела между жидкостями расплылась. А недели через две эта граница вообще исчезнет, и в сосуде будет находиться однородная жидкость бледно-голубого </a:t>
            </a:r>
            <a:r>
              <a:rPr lang="ru-RU" dirty="0" smtClean="0">
                <a:solidFill>
                  <a:srgbClr val="002060"/>
                </a:solidFill>
              </a:rPr>
              <a:t>цвета.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64116" y="3138254"/>
            <a:ext cx="45070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Вопрос:</a:t>
            </a:r>
            <a:r>
              <a:rPr lang="ru-RU" dirty="0" smtClean="0">
                <a:solidFill>
                  <a:srgbClr val="002060"/>
                </a:solidFill>
              </a:rPr>
              <a:t> Что означает данный опыт?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Это </a:t>
            </a:r>
            <a:r>
              <a:rPr lang="ru-RU" dirty="0">
                <a:solidFill>
                  <a:srgbClr val="002060"/>
                </a:solidFill>
              </a:rPr>
              <a:t>означает, что жидкости перемешались. </a:t>
            </a:r>
          </a:p>
        </p:txBody>
      </p:sp>
      <p:sp>
        <p:nvSpPr>
          <p:cNvPr id="16" name="Скругленный прямоугольник 15">
            <a:hlinkClick r:id="rId5" action="ppaction://hlinksldjump"/>
          </p:cNvPr>
          <p:cNvSpPr/>
          <p:nvPr/>
        </p:nvSpPr>
        <p:spPr>
          <a:xfrm>
            <a:off x="8397502" y="3147425"/>
            <a:ext cx="2747826" cy="62110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Распознавать и формулировать цель данного исследования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4029" y="4566782"/>
            <a:ext cx="103285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По материалам описанного опыта о диффузии в жидкостях, создайте модели движения частиц, т.е. что происходит с молекулами между этими состояниями, как молекула попадает из одной точки (А) в другую (Б).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4029" y="4206259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Задание: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841455" y="5588305"/>
            <a:ext cx="2251494" cy="6517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>
            <a:stCxn id="14" idx="0"/>
            <a:endCxn id="14" idx="2"/>
          </p:cNvCxnSpPr>
          <p:nvPr/>
        </p:nvCxnSpPr>
        <p:spPr>
          <a:xfrm>
            <a:off x="2156233" y="5593002"/>
            <a:ext cx="0" cy="65171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3909605" y="5834968"/>
            <a:ext cx="140720" cy="15527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4596031" y="5990243"/>
            <a:ext cx="140720" cy="15527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735054" y="5663168"/>
            <a:ext cx="140720" cy="15527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4421438" y="5641258"/>
            <a:ext cx="140720" cy="15527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5056017" y="5679692"/>
            <a:ext cx="140720" cy="155275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5063655" y="6034178"/>
            <a:ext cx="140720" cy="155275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5459478" y="5701643"/>
            <a:ext cx="140720" cy="155275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5440344" y="6012995"/>
            <a:ext cx="140720" cy="155275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5249387" y="5856918"/>
            <a:ext cx="140720" cy="155275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4337957" y="5843654"/>
            <a:ext cx="140720" cy="1552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4064219" y="5707564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652225" y="59254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4129142" y="5975229"/>
            <a:ext cx="140720" cy="15527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4093112" y="5664679"/>
            <a:ext cx="140720" cy="15527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5800601" y="5819954"/>
            <a:ext cx="140720" cy="155275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5552864" y="5866063"/>
            <a:ext cx="140720" cy="155275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9" name="Группа 88"/>
          <p:cNvGrpSpPr/>
          <p:nvPr/>
        </p:nvGrpSpPr>
        <p:grpSpPr>
          <a:xfrm>
            <a:off x="6548178" y="5588305"/>
            <a:ext cx="2251494" cy="676414"/>
            <a:chOff x="6548178" y="5588305"/>
            <a:chExt cx="2251494" cy="67641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6548178" y="5588305"/>
              <a:ext cx="2251494" cy="6517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740084" y="5677550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А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328090" y="589538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Б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62" name="Овал 61"/>
            <p:cNvSpPr/>
            <p:nvPr/>
          </p:nvSpPr>
          <p:spPr>
            <a:xfrm>
              <a:off x="7002830" y="5825506"/>
              <a:ext cx="140720" cy="155275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326099" y="5977587"/>
              <a:ext cx="140720" cy="155275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354148" y="5684539"/>
              <a:ext cx="140720" cy="155275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8058776" y="5646065"/>
              <a:ext cx="140720" cy="155275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7070626" y="5637747"/>
              <a:ext cx="140720" cy="15527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7102524" y="6002782"/>
              <a:ext cx="140720" cy="15527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473496" y="5853407"/>
              <a:ext cx="140720" cy="15527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955509" y="6051799"/>
              <a:ext cx="140720" cy="15527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6700476" y="5904173"/>
              <a:ext cx="140720" cy="15527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7851388" y="5876287"/>
              <a:ext cx="140720" cy="155275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6823180" y="5652023"/>
              <a:ext cx="140720" cy="155275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8354999" y="5703991"/>
              <a:ext cx="140720" cy="15527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791860" y="5631626"/>
              <a:ext cx="140720" cy="15527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8233920" y="5934555"/>
              <a:ext cx="140720" cy="1552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79" name="Скругленная соединительная линия 78"/>
          <p:cNvCxnSpPr>
            <a:endCxn id="55" idx="1"/>
          </p:cNvCxnSpPr>
          <p:nvPr/>
        </p:nvCxnSpPr>
        <p:spPr>
          <a:xfrm>
            <a:off x="4496987" y="5912739"/>
            <a:ext cx="1155238" cy="197328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Скругленный прямоугольник 80">
            <a:hlinkClick r:id="rId6" action="ppaction://hlinksldjump"/>
          </p:cNvPr>
          <p:cNvSpPr/>
          <p:nvPr/>
        </p:nvSpPr>
        <p:spPr>
          <a:xfrm>
            <a:off x="9089609" y="5610740"/>
            <a:ext cx="2780902" cy="621102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Преобразовывать одну форму представления данных в другую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948970" y="108504"/>
            <a:ext cx="6882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Тема урока: «Диффузия. Броуновское движение»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068164" y="517667"/>
            <a:ext cx="3018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Изучение нового материала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88" name="Группа 87"/>
          <p:cNvGrpSpPr/>
          <p:nvPr/>
        </p:nvGrpSpPr>
        <p:grpSpPr>
          <a:xfrm>
            <a:off x="1030486" y="5593002"/>
            <a:ext cx="2251494" cy="702915"/>
            <a:chOff x="1030486" y="5593002"/>
            <a:chExt cx="2251494" cy="702915"/>
          </a:xfrm>
        </p:grpSpPr>
        <p:grpSp>
          <p:nvGrpSpPr>
            <p:cNvPr id="85" name="Группа 84"/>
            <p:cNvGrpSpPr/>
            <p:nvPr/>
          </p:nvGrpSpPr>
          <p:grpSpPr>
            <a:xfrm>
              <a:off x="1030486" y="5593002"/>
              <a:ext cx="2251494" cy="702915"/>
              <a:chOff x="1134732" y="5588307"/>
              <a:chExt cx="2251494" cy="702915"/>
            </a:xfrm>
          </p:grpSpPr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1134732" y="5588307"/>
                <a:ext cx="2251494" cy="65171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1222254" y="5831457"/>
                <a:ext cx="140720" cy="15527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Овал 26"/>
              <p:cNvSpPr/>
              <p:nvPr/>
            </p:nvSpPr>
            <p:spPr>
              <a:xfrm>
                <a:off x="1486526" y="5986732"/>
                <a:ext cx="140720" cy="15527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Овал 27"/>
              <p:cNvSpPr/>
              <p:nvPr/>
            </p:nvSpPr>
            <p:spPr>
              <a:xfrm>
                <a:off x="1450496" y="5676182"/>
                <a:ext cx="140720" cy="15527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1908680" y="5986732"/>
                <a:ext cx="140720" cy="15527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Овал 29"/>
              <p:cNvSpPr/>
              <p:nvPr/>
            </p:nvSpPr>
            <p:spPr>
              <a:xfrm>
                <a:off x="2047703" y="5659657"/>
                <a:ext cx="140720" cy="15527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1734087" y="5637747"/>
                <a:ext cx="140720" cy="155275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2368666" y="5676181"/>
                <a:ext cx="140720" cy="1552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3157985" y="5831457"/>
                <a:ext cx="140720" cy="1552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2376304" y="6030667"/>
                <a:ext cx="140720" cy="1552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2772127" y="5698132"/>
                <a:ext cx="140720" cy="1552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2752993" y="6009484"/>
                <a:ext cx="140720" cy="1552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2562036" y="5853407"/>
                <a:ext cx="140720" cy="1552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2910248" y="5877566"/>
                <a:ext cx="140720" cy="1552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1650606" y="5840143"/>
                <a:ext cx="140720" cy="15527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376868" y="5704053"/>
                <a:ext cx="324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FF0000"/>
                    </a:solidFill>
                  </a:rPr>
                  <a:t>А</a:t>
                </a:r>
                <a:endParaRPr lang="ru-RU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964874" y="5921890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FF0000"/>
                    </a:solidFill>
                  </a:rPr>
                  <a:t>Б</a:t>
                </a:r>
                <a:endParaRPr lang="ru-RU" b="1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87" name="Прямая соединительная линия 86"/>
            <p:cNvCxnSpPr>
              <a:stCxn id="14" idx="0"/>
              <a:endCxn id="14" idx="2"/>
            </p:cNvCxnSpPr>
            <p:nvPr/>
          </p:nvCxnSpPr>
          <p:spPr>
            <a:xfrm>
              <a:off x="2156233" y="5593002"/>
              <a:ext cx="0" cy="651713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990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6" grpId="0" animBg="1"/>
      <p:bldP spid="11" grpId="0"/>
      <p:bldP spid="12" grpId="0"/>
      <p:bldP spid="2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/>
      <p:bldP spid="55" grpId="0"/>
      <p:bldP spid="56" grpId="0" animBg="1"/>
      <p:bldP spid="57" grpId="0" animBg="1"/>
      <p:bldP spid="58" grpId="0" animBg="1"/>
      <p:bldP spid="8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8"/>
          <p:cNvSpPr>
            <a:spLocks/>
          </p:cNvSpPr>
          <p:nvPr/>
        </p:nvSpPr>
        <p:spPr bwMode="auto">
          <a:xfrm>
            <a:off x="7596965" y="3958541"/>
            <a:ext cx="391642" cy="348126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5 h 752"/>
              <a:gd name="T8" fmla="*/ 144 w 860"/>
              <a:gd name="T9" fmla="*/ 476 h 752"/>
              <a:gd name="T10" fmla="*/ 149 w 860"/>
              <a:gd name="T11" fmla="*/ 484 h 752"/>
              <a:gd name="T12" fmla="*/ 430 w 860"/>
              <a:gd name="T13" fmla="*/ 645 h 752"/>
              <a:gd name="T14" fmla="*/ 573 w 860"/>
              <a:gd name="T15" fmla="*/ 611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6 h 752"/>
              <a:gd name="T22" fmla="*/ 215 w 860"/>
              <a:gd name="T23" fmla="*/ 376 h 752"/>
              <a:gd name="T24" fmla="*/ 430 w 860"/>
              <a:gd name="T25" fmla="*/ 502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9 h 752"/>
              <a:gd name="T32" fmla="*/ 143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6 h 752"/>
              <a:gd name="T40" fmla="*/ 454 w 860"/>
              <a:gd name="T41" fmla="*/ 205 h 752"/>
              <a:gd name="T42" fmla="*/ 391 w 860"/>
              <a:gd name="T43" fmla="*/ 247 h 752"/>
              <a:gd name="T44" fmla="*/ 390 w 860"/>
              <a:gd name="T45" fmla="*/ 250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1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5"/>
                </a:lnTo>
                <a:lnTo>
                  <a:pt x="144" y="476"/>
                </a:lnTo>
                <a:lnTo>
                  <a:pt x="149" y="484"/>
                </a:lnTo>
                <a:cubicBezTo>
                  <a:pt x="207" y="583"/>
                  <a:pt x="315" y="645"/>
                  <a:pt x="430" y="645"/>
                </a:cubicBezTo>
                <a:cubicBezTo>
                  <a:pt x="481" y="645"/>
                  <a:pt x="529" y="632"/>
                  <a:pt x="573" y="611"/>
                </a:cubicBezTo>
                <a:lnTo>
                  <a:pt x="573" y="528"/>
                </a:lnTo>
                <a:cubicBezTo>
                  <a:pt x="532" y="557"/>
                  <a:pt x="482" y="573"/>
                  <a:pt x="430" y="573"/>
                </a:cubicBezTo>
                <a:cubicBezTo>
                  <a:pt x="343" y="573"/>
                  <a:pt x="262" y="528"/>
                  <a:pt x="215" y="456"/>
                </a:cubicBezTo>
                <a:lnTo>
                  <a:pt x="215" y="376"/>
                </a:lnTo>
                <a:lnTo>
                  <a:pt x="430" y="502"/>
                </a:lnTo>
                <a:lnTo>
                  <a:pt x="553" y="430"/>
                </a:lnTo>
                <a:lnTo>
                  <a:pt x="483" y="388"/>
                </a:lnTo>
                <a:lnTo>
                  <a:pt x="430" y="419"/>
                </a:lnTo>
                <a:lnTo>
                  <a:pt x="143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6"/>
                </a:lnTo>
                <a:lnTo>
                  <a:pt x="454" y="205"/>
                </a:lnTo>
                <a:lnTo>
                  <a:pt x="391" y="247"/>
                </a:lnTo>
                <a:lnTo>
                  <a:pt x="390" y="250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1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8970" y="108504"/>
            <a:ext cx="6882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Тема урока: «Диффузия. Броуновское движение»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8164" y="517667"/>
            <a:ext cx="3018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Изучение нового материала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7163" y="886999"/>
            <a:ext cx="9149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Гипотеза: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Диффузия может происходить и в газах, и в жидкостях, и в твёрдых телах.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7162" y="1256331"/>
            <a:ext cx="11375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Пример из учебника: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В одном из опытов гладко отшлифованные пластины свинца и золота положили одна на другую и прижали грузом. Через пять лет золото и свинец проникли друг в друга на 1 мм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7161" y="1902662"/>
            <a:ext cx="5272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Задание: </a:t>
            </a:r>
            <a:r>
              <a:rPr lang="ru-RU" dirty="0">
                <a:solidFill>
                  <a:srgbClr val="002060"/>
                </a:solidFill>
              </a:rPr>
              <a:t>Предложите способы проверки </a:t>
            </a:r>
            <a:r>
              <a:rPr lang="ru-RU" dirty="0" smtClean="0">
                <a:solidFill>
                  <a:srgbClr val="002060"/>
                </a:solidFill>
              </a:rPr>
              <a:t>гипотезы.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>
            <a:hlinkClick r:id="rId4" action="ppaction://hlinksldjump"/>
          </p:cNvPr>
          <p:cNvSpPr/>
          <p:nvPr/>
        </p:nvSpPr>
        <p:spPr>
          <a:xfrm>
            <a:off x="7453972" y="1921787"/>
            <a:ext cx="4022009" cy="621102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Выдвигать объяснительные гипотезы и предлагать способы их проверки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7161" y="2824770"/>
            <a:ext cx="112488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Скорость протекания диффузии увеличивается с ростом температуры. Это происходит потому, что с повышением температуры увеличивается скорость движения молекул. Чем выше температура вещества, тем быстрее происходит диффузия.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7161" y="3748100"/>
            <a:ext cx="9444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Задание: </a:t>
            </a:r>
            <a:r>
              <a:rPr lang="ru-RU" dirty="0">
                <a:solidFill>
                  <a:srgbClr val="002060"/>
                </a:solidFill>
              </a:rPr>
              <a:t>Приведите примеры увеличения температуры тела человека при участии диффузии</a:t>
            </a:r>
          </a:p>
        </p:txBody>
      </p:sp>
      <p:sp>
        <p:nvSpPr>
          <p:cNvPr id="17" name="Скругленный прямоугольник 16">
            <a:hlinkClick r:id="rId5" action="ppaction://hlinksldjump"/>
          </p:cNvPr>
          <p:cNvSpPr/>
          <p:nvPr/>
        </p:nvSpPr>
        <p:spPr>
          <a:xfrm>
            <a:off x="7453971" y="4193942"/>
            <a:ext cx="4022009" cy="621102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Делать и научно обосновывать прогнозы о протекании процесса или явления</a:t>
            </a:r>
          </a:p>
        </p:txBody>
      </p:sp>
    </p:spTree>
    <p:extLst>
      <p:ext uri="{BB962C8B-B14F-4D97-AF65-F5344CB8AC3E}">
        <p14:creationId xmlns:p14="http://schemas.microsoft.com/office/powerpoint/2010/main" val="264396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4" grpId="0" animBg="1"/>
      <p:bldP spid="9" grpId="0"/>
      <p:bldP spid="16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240697" y="6536602"/>
            <a:ext cx="388537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: Shape 2">
            <a:extLst/>
          </p:cNvPr>
          <p:cNvSpPr/>
          <p:nvPr/>
        </p:nvSpPr>
        <p:spPr>
          <a:xfrm>
            <a:off x="5410200" y="2268538"/>
            <a:ext cx="1598613" cy="1208087"/>
          </a:xfrm>
          <a:custGeom>
            <a:avLst/>
            <a:gdLst>
              <a:gd name="connsiteX0" fmla="*/ 0 w 1598807"/>
              <a:gd name="connsiteY0" fmla="*/ 0 h 1207370"/>
              <a:gd name="connsiteX1" fmla="*/ 1598807 w 1598807"/>
              <a:gd name="connsiteY1" fmla="*/ 0 h 1207370"/>
              <a:gd name="connsiteX2" fmla="*/ 802778 w 1598807"/>
              <a:gd name="connsiteY2" fmla="*/ 1207370 h 1207370"/>
              <a:gd name="connsiteX3" fmla="*/ 0 w 1598807"/>
              <a:gd name="connsiteY3" fmla="*/ 0 h 120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8807" h="1207370">
                <a:moveTo>
                  <a:pt x="0" y="0"/>
                </a:moveTo>
                <a:lnTo>
                  <a:pt x="1598807" y="0"/>
                </a:lnTo>
                <a:lnTo>
                  <a:pt x="802778" y="120737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Freeform: Shape 3">
            <a:extLst/>
          </p:cNvPr>
          <p:cNvSpPr/>
          <p:nvPr/>
        </p:nvSpPr>
        <p:spPr>
          <a:xfrm>
            <a:off x="6267450" y="2300288"/>
            <a:ext cx="1387475" cy="1195387"/>
          </a:xfrm>
          <a:custGeom>
            <a:avLst/>
            <a:gdLst>
              <a:gd name="connsiteX0" fmla="*/ 788959 w 1387282"/>
              <a:gd name="connsiteY0" fmla="*/ 0 h 1196645"/>
              <a:gd name="connsiteX1" fmla="*/ 1387282 w 1387282"/>
              <a:gd name="connsiteY1" fmla="*/ 1196645 h 1196645"/>
              <a:gd name="connsiteX2" fmla="*/ 0 w 1387282"/>
              <a:gd name="connsiteY2" fmla="*/ 1196645 h 1196645"/>
              <a:gd name="connsiteX3" fmla="*/ 788959 w 1387282"/>
              <a:gd name="connsiteY3" fmla="*/ 0 h 119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7282" h="1196645">
                <a:moveTo>
                  <a:pt x="788959" y="0"/>
                </a:moveTo>
                <a:lnTo>
                  <a:pt x="1387282" y="1196645"/>
                </a:lnTo>
                <a:lnTo>
                  <a:pt x="0" y="1196645"/>
                </a:lnTo>
                <a:lnTo>
                  <a:pt x="7889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: Shape 4">
            <a:extLst/>
          </p:cNvPr>
          <p:cNvSpPr/>
          <p:nvPr/>
        </p:nvSpPr>
        <p:spPr>
          <a:xfrm>
            <a:off x="4770438" y="2305050"/>
            <a:ext cx="1387475" cy="1190625"/>
          </a:xfrm>
          <a:custGeom>
            <a:avLst/>
            <a:gdLst>
              <a:gd name="connsiteX0" fmla="*/ 595674 w 1387798"/>
              <a:gd name="connsiteY0" fmla="*/ 0 h 1191347"/>
              <a:gd name="connsiteX1" fmla="*/ 1387798 w 1387798"/>
              <a:gd name="connsiteY1" fmla="*/ 1191347 h 1191347"/>
              <a:gd name="connsiteX2" fmla="*/ 0 w 1387798"/>
              <a:gd name="connsiteY2" fmla="*/ 1191347 h 1191347"/>
              <a:gd name="connsiteX3" fmla="*/ 595674 w 1387798"/>
              <a:gd name="connsiteY3" fmla="*/ 0 h 119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7798" h="1191347">
                <a:moveTo>
                  <a:pt x="595674" y="0"/>
                </a:moveTo>
                <a:lnTo>
                  <a:pt x="1387798" y="1191347"/>
                </a:lnTo>
                <a:lnTo>
                  <a:pt x="0" y="1191347"/>
                </a:lnTo>
                <a:lnTo>
                  <a:pt x="59567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Freeform: Shape 5">
            <a:extLst/>
          </p:cNvPr>
          <p:cNvSpPr/>
          <p:nvPr/>
        </p:nvSpPr>
        <p:spPr>
          <a:xfrm>
            <a:off x="4770438" y="3552825"/>
            <a:ext cx="1392237" cy="1200150"/>
          </a:xfrm>
          <a:custGeom>
            <a:avLst/>
            <a:gdLst>
              <a:gd name="connsiteX0" fmla="*/ 0 w 1392168"/>
              <a:gd name="connsiteY0" fmla="*/ 0 h 1200860"/>
              <a:gd name="connsiteX1" fmla="*/ 1392168 w 1392168"/>
              <a:gd name="connsiteY1" fmla="*/ 0 h 1200860"/>
              <a:gd name="connsiteX2" fmla="*/ 600431 w 1392168"/>
              <a:gd name="connsiteY2" fmla="*/ 1200860 h 1200860"/>
              <a:gd name="connsiteX3" fmla="*/ 0 w 1392168"/>
              <a:gd name="connsiteY3" fmla="*/ 0 h 120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168" h="1200860">
                <a:moveTo>
                  <a:pt x="0" y="0"/>
                </a:moveTo>
                <a:lnTo>
                  <a:pt x="1392168" y="0"/>
                </a:lnTo>
                <a:lnTo>
                  <a:pt x="600431" y="12008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reeform: Shape 6">
            <a:extLst/>
          </p:cNvPr>
          <p:cNvSpPr/>
          <p:nvPr/>
        </p:nvSpPr>
        <p:spPr>
          <a:xfrm>
            <a:off x="6262688" y="3552825"/>
            <a:ext cx="1392237" cy="1193800"/>
          </a:xfrm>
          <a:custGeom>
            <a:avLst/>
            <a:gdLst>
              <a:gd name="connsiteX0" fmla="*/ 0 w 1391164"/>
              <a:gd name="connsiteY0" fmla="*/ 0 h 1194236"/>
              <a:gd name="connsiteX1" fmla="*/ 1391164 w 1391164"/>
              <a:gd name="connsiteY1" fmla="*/ 0 h 1194236"/>
              <a:gd name="connsiteX2" fmla="*/ 794045 w 1391164"/>
              <a:gd name="connsiteY2" fmla="*/ 1194236 h 1194236"/>
              <a:gd name="connsiteX3" fmla="*/ 0 w 1391164"/>
              <a:gd name="connsiteY3" fmla="*/ 0 h 119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1164" h="1194236">
                <a:moveTo>
                  <a:pt x="0" y="0"/>
                </a:moveTo>
                <a:lnTo>
                  <a:pt x="1391164" y="0"/>
                </a:lnTo>
                <a:lnTo>
                  <a:pt x="794045" y="11942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Freeform: Shape 7">
            <a:extLst/>
          </p:cNvPr>
          <p:cNvSpPr/>
          <p:nvPr/>
        </p:nvSpPr>
        <p:spPr>
          <a:xfrm>
            <a:off x="5421313" y="3578225"/>
            <a:ext cx="1590675" cy="1201738"/>
          </a:xfrm>
          <a:custGeom>
            <a:avLst/>
            <a:gdLst>
              <a:gd name="connsiteX0" fmla="*/ 791924 w 1590562"/>
              <a:gd name="connsiteY0" fmla="*/ 0 h 1201143"/>
              <a:gd name="connsiteX1" fmla="*/ 1590562 w 1590562"/>
              <a:gd name="connsiteY1" fmla="*/ 1201143 h 1201143"/>
              <a:gd name="connsiteX2" fmla="*/ 0 w 1590562"/>
              <a:gd name="connsiteY2" fmla="*/ 1201143 h 1201143"/>
              <a:gd name="connsiteX3" fmla="*/ 791924 w 1590562"/>
              <a:gd name="connsiteY3" fmla="*/ 0 h 120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0562" h="1201143">
                <a:moveTo>
                  <a:pt x="791924" y="0"/>
                </a:moveTo>
                <a:lnTo>
                  <a:pt x="1590562" y="1201143"/>
                </a:lnTo>
                <a:lnTo>
                  <a:pt x="0" y="1201143"/>
                </a:lnTo>
                <a:lnTo>
                  <a:pt x="7919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"/>
          <p:cNvSpPr txBox="1">
            <a:spLocks noChangeArrowheads="1"/>
          </p:cNvSpPr>
          <p:nvPr/>
        </p:nvSpPr>
        <p:spPr bwMode="auto">
          <a:xfrm>
            <a:off x="7481887" y="2305050"/>
            <a:ext cx="31241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9479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Математическая 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479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грамотность (2022)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29479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25"/>
          <p:cNvSpPr txBox="1">
            <a:spLocks noChangeArrowheads="1"/>
          </p:cNvSpPr>
          <p:nvPr/>
        </p:nvSpPr>
        <p:spPr bwMode="auto">
          <a:xfrm>
            <a:off x="2566988" y="3865563"/>
            <a:ext cx="19510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9479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Финансовая грамотность</a:t>
            </a:r>
          </a:p>
        </p:txBody>
      </p:sp>
      <p:sp>
        <p:nvSpPr>
          <p:cNvPr id="33" name="TextBox 26"/>
          <p:cNvSpPr txBox="1">
            <a:spLocks noChangeArrowheads="1"/>
          </p:cNvSpPr>
          <p:nvPr/>
        </p:nvSpPr>
        <p:spPr bwMode="auto">
          <a:xfrm>
            <a:off x="5086350" y="937355"/>
            <a:ext cx="22590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9479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Естественно-научная 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479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грамотность (2025)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29479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27"/>
          <p:cNvSpPr txBox="1">
            <a:spLocks noChangeArrowheads="1"/>
          </p:cNvSpPr>
          <p:nvPr/>
        </p:nvSpPr>
        <p:spPr bwMode="auto">
          <a:xfrm>
            <a:off x="5299075" y="4970463"/>
            <a:ext cx="19034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9479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Креативное 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479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мышление (2022)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29479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Box 28"/>
          <p:cNvSpPr txBox="1">
            <a:spLocks noChangeArrowheads="1"/>
          </p:cNvSpPr>
          <p:nvPr/>
        </p:nvSpPr>
        <p:spPr bwMode="auto">
          <a:xfrm>
            <a:off x="7754938" y="3865563"/>
            <a:ext cx="2027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srgbClr val="29479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Глобальные компетенции</a:t>
            </a:r>
          </a:p>
        </p:txBody>
      </p:sp>
      <p:sp>
        <p:nvSpPr>
          <p:cNvPr id="37" name="TextBox 29"/>
          <p:cNvSpPr txBox="1">
            <a:spLocks noChangeArrowheads="1"/>
          </p:cNvSpPr>
          <p:nvPr/>
        </p:nvSpPr>
        <p:spPr bwMode="auto">
          <a:xfrm>
            <a:off x="2465388" y="2305050"/>
            <a:ext cx="20685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srgbClr val="29479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Читательская грамотность</a:t>
            </a:r>
          </a:p>
        </p:txBody>
      </p:sp>
      <p:grpSp>
        <p:nvGrpSpPr>
          <p:cNvPr id="38" name="Группа 5"/>
          <p:cNvGrpSpPr>
            <a:grpSpLocks/>
          </p:cNvGrpSpPr>
          <p:nvPr/>
        </p:nvGrpSpPr>
        <p:grpSpPr bwMode="auto">
          <a:xfrm>
            <a:off x="1144588" y="1050925"/>
            <a:ext cx="10021887" cy="4954588"/>
            <a:chOff x="959667" y="1186993"/>
            <a:chExt cx="10022186" cy="4955454"/>
          </a:xfrm>
        </p:grpSpPr>
        <p:sp>
          <p:nvSpPr>
            <p:cNvPr id="39" name="Freeform: Shape 15">
              <a:extLst/>
            </p:cNvPr>
            <p:cNvSpPr/>
            <p:nvPr/>
          </p:nvSpPr>
          <p:spPr>
            <a:xfrm>
              <a:off x="3079042" y="1186993"/>
              <a:ext cx="5897739" cy="4955454"/>
            </a:xfrm>
            <a:custGeom>
              <a:avLst/>
              <a:gdLst>
                <a:gd name="connsiteX0" fmla="*/ 2107548 w 5898396"/>
                <a:gd name="connsiteY0" fmla="*/ 3703075 h 4955454"/>
                <a:gd name="connsiteX1" fmla="*/ 2120685 w 5898396"/>
                <a:gd name="connsiteY1" fmla="*/ 3729345 h 4955454"/>
                <a:gd name="connsiteX2" fmla="*/ 2157760 w 5898396"/>
                <a:gd name="connsiteY2" fmla="*/ 3729346 h 4955454"/>
                <a:gd name="connsiteX3" fmla="*/ 1349376 w 5898396"/>
                <a:gd name="connsiteY3" fmla="*/ 4955454 h 4955454"/>
                <a:gd name="connsiteX4" fmla="*/ 1302305 w 5898396"/>
                <a:gd name="connsiteY4" fmla="*/ 4924420 h 4955454"/>
                <a:gd name="connsiteX5" fmla="*/ 3794156 w 5898396"/>
                <a:gd name="connsiteY5" fmla="*/ 3696450 h 4955454"/>
                <a:gd name="connsiteX6" fmla="*/ 4605584 w 5898396"/>
                <a:gd name="connsiteY6" fmla="*/ 4916830 h 4955454"/>
                <a:gd name="connsiteX7" fmla="*/ 4558634 w 5898396"/>
                <a:gd name="connsiteY7" fmla="*/ 4948047 h 4955454"/>
                <a:gd name="connsiteX8" fmla="*/ 3748322 w 5898396"/>
                <a:gd name="connsiteY8" fmla="*/ 3729346 h 4955454"/>
                <a:gd name="connsiteX9" fmla="*/ 3777709 w 5898396"/>
                <a:gd name="connsiteY9" fmla="*/ 3729346 h 4955454"/>
                <a:gd name="connsiteX10" fmla="*/ 0 w 5898396"/>
                <a:gd name="connsiteY10" fmla="*/ 2445834 h 4955454"/>
                <a:gd name="connsiteX11" fmla="*/ 1507121 w 5898396"/>
                <a:gd name="connsiteY11" fmla="*/ 2445834 h 4955454"/>
                <a:gd name="connsiteX12" fmla="*/ 1493024 w 5898396"/>
                <a:gd name="connsiteY12" fmla="*/ 2474026 h 4955454"/>
                <a:gd name="connsiteX13" fmla="*/ 1507119 w 5898396"/>
                <a:gd name="connsiteY13" fmla="*/ 2502215 h 4955454"/>
                <a:gd name="connsiteX14" fmla="*/ 0 w 5898396"/>
                <a:gd name="connsiteY14" fmla="*/ 2502215 h 4955454"/>
                <a:gd name="connsiteX15" fmla="*/ 5898396 w 5898396"/>
                <a:gd name="connsiteY15" fmla="*/ 2445833 h 4955454"/>
                <a:gd name="connsiteX16" fmla="*/ 5898396 w 5898396"/>
                <a:gd name="connsiteY16" fmla="*/ 2502214 h 4955454"/>
                <a:gd name="connsiteX17" fmla="*/ 4391275 w 5898396"/>
                <a:gd name="connsiteY17" fmla="*/ 2502215 h 4955454"/>
                <a:gd name="connsiteX18" fmla="*/ 4405370 w 5898396"/>
                <a:gd name="connsiteY18" fmla="*/ 2474026 h 4955454"/>
                <a:gd name="connsiteX19" fmla="*/ 4391274 w 5898396"/>
                <a:gd name="connsiteY19" fmla="*/ 2445834 h 4955454"/>
                <a:gd name="connsiteX20" fmla="*/ 1339761 w 5898396"/>
                <a:gd name="connsiteY20" fmla="*/ 5063 h 4955454"/>
                <a:gd name="connsiteX21" fmla="*/ 2146708 w 5898396"/>
                <a:gd name="connsiteY21" fmla="*/ 1218705 h 4955454"/>
                <a:gd name="connsiteX22" fmla="*/ 2120684 w 5898396"/>
                <a:gd name="connsiteY22" fmla="*/ 1218705 h 4955454"/>
                <a:gd name="connsiteX23" fmla="*/ 2102794 w 5898396"/>
                <a:gd name="connsiteY23" fmla="*/ 1254487 h 4955454"/>
                <a:gd name="connsiteX24" fmla="*/ 1292811 w 5898396"/>
                <a:gd name="connsiteY24" fmla="*/ 36280 h 4955454"/>
                <a:gd name="connsiteX25" fmla="*/ 4549019 w 5898396"/>
                <a:gd name="connsiteY25" fmla="*/ 0 h 4955454"/>
                <a:gd name="connsiteX26" fmla="*/ 4596089 w 5898396"/>
                <a:gd name="connsiteY26" fmla="*/ 31034 h 4955454"/>
                <a:gd name="connsiteX27" fmla="*/ 3792950 w 5898396"/>
                <a:gd name="connsiteY27" fmla="*/ 1249188 h 4955454"/>
                <a:gd name="connsiteX28" fmla="*/ 3777708 w 5898396"/>
                <a:gd name="connsiteY28" fmla="*/ 1218705 h 4955454"/>
                <a:gd name="connsiteX29" fmla="*/ 3745515 w 5898396"/>
                <a:gd name="connsiteY29" fmla="*/ 1218706 h 495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98396" h="4955454">
                  <a:moveTo>
                    <a:pt x="2107548" y="3703075"/>
                  </a:moveTo>
                  <a:lnTo>
                    <a:pt x="2120685" y="3729345"/>
                  </a:lnTo>
                  <a:lnTo>
                    <a:pt x="2157760" y="3729346"/>
                  </a:lnTo>
                  <a:lnTo>
                    <a:pt x="1349376" y="4955454"/>
                  </a:lnTo>
                  <a:lnTo>
                    <a:pt x="1302305" y="4924420"/>
                  </a:lnTo>
                  <a:close/>
                  <a:moveTo>
                    <a:pt x="3794156" y="3696450"/>
                  </a:moveTo>
                  <a:lnTo>
                    <a:pt x="4605584" y="4916830"/>
                  </a:lnTo>
                  <a:lnTo>
                    <a:pt x="4558634" y="4948047"/>
                  </a:lnTo>
                  <a:lnTo>
                    <a:pt x="3748322" y="3729346"/>
                  </a:lnTo>
                  <a:lnTo>
                    <a:pt x="3777709" y="3729346"/>
                  </a:lnTo>
                  <a:close/>
                  <a:moveTo>
                    <a:pt x="0" y="2445834"/>
                  </a:moveTo>
                  <a:lnTo>
                    <a:pt x="1507121" y="2445834"/>
                  </a:lnTo>
                  <a:lnTo>
                    <a:pt x="1493024" y="2474026"/>
                  </a:lnTo>
                  <a:lnTo>
                    <a:pt x="1507119" y="2502215"/>
                  </a:lnTo>
                  <a:lnTo>
                    <a:pt x="0" y="2502215"/>
                  </a:lnTo>
                  <a:close/>
                  <a:moveTo>
                    <a:pt x="5898396" y="2445833"/>
                  </a:moveTo>
                  <a:lnTo>
                    <a:pt x="5898396" y="2502214"/>
                  </a:lnTo>
                  <a:lnTo>
                    <a:pt x="4391275" y="2502215"/>
                  </a:lnTo>
                  <a:lnTo>
                    <a:pt x="4405370" y="2474026"/>
                  </a:lnTo>
                  <a:lnTo>
                    <a:pt x="4391274" y="2445834"/>
                  </a:lnTo>
                  <a:close/>
                  <a:moveTo>
                    <a:pt x="1339761" y="5063"/>
                  </a:moveTo>
                  <a:lnTo>
                    <a:pt x="2146708" y="1218705"/>
                  </a:lnTo>
                  <a:lnTo>
                    <a:pt x="2120684" y="1218705"/>
                  </a:lnTo>
                  <a:lnTo>
                    <a:pt x="2102794" y="1254487"/>
                  </a:lnTo>
                  <a:lnTo>
                    <a:pt x="1292811" y="36280"/>
                  </a:lnTo>
                  <a:close/>
                  <a:moveTo>
                    <a:pt x="4549019" y="0"/>
                  </a:moveTo>
                  <a:lnTo>
                    <a:pt x="4596089" y="31034"/>
                  </a:lnTo>
                  <a:lnTo>
                    <a:pt x="3792950" y="1249188"/>
                  </a:lnTo>
                  <a:lnTo>
                    <a:pt x="3777708" y="1218705"/>
                  </a:lnTo>
                  <a:lnTo>
                    <a:pt x="3745515" y="121870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>
            <a:xfrm>
              <a:off x="959667" y="3649636"/>
              <a:ext cx="10022186" cy="19053"/>
            </a:xfrm>
            <a:prstGeom prst="line">
              <a:avLst/>
            </a:prstGeom>
            <a:ln w="508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6"/>
          <p:cNvSpPr txBox="1">
            <a:spLocks noChangeArrowheads="1"/>
          </p:cNvSpPr>
          <p:nvPr/>
        </p:nvSpPr>
        <p:spPr bwMode="auto">
          <a:xfrm rot="16200000">
            <a:off x="577056" y="1654969"/>
            <a:ext cx="1776413" cy="708025"/>
          </a:xfrm>
          <a:prstGeom prst="rect">
            <a:avLst/>
          </a:prstGeom>
          <a:solidFill>
            <a:srgbClr val="F8188D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компоненты</a:t>
            </a:r>
          </a:p>
        </p:txBody>
      </p:sp>
      <p:sp>
        <p:nvSpPr>
          <p:cNvPr id="42" name="TextBox 23"/>
          <p:cNvSpPr txBox="1">
            <a:spLocks noChangeArrowheads="1"/>
          </p:cNvSpPr>
          <p:nvPr/>
        </p:nvSpPr>
        <p:spPr bwMode="auto">
          <a:xfrm rot="16200000">
            <a:off x="255588" y="4616450"/>
            <a:ext cx="2419350" cy="708025"/>
          </a:xfrm>
          <a:prstGeom prst="rect">
            <a:avLst/>
          </a:prstGeom>
          <a:solidFill>
            <a:srgbClr val="F8188D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Дополнительные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компоненты</a:t>
            </a:r>
          </a:p>
        </p:txBody>
      </p:sp>
      <p:sp>
        <p:nvSpPr>
          <p:cNvPr id="43" name="TextBox 24"/>
          <p:cNvSpPr txBox="1">
            <a:spLocks noChangeArrowheads="1"/>
          </p:cNvSpPr>
          <p:nvPr/>
        </p:nvSpPr>
        <p:spPr bwMode="auto">
          <a:xfrm rot="19486504">
            <a:off x="6700838" y="5148263"/>
            <a:ext cx="1993900" cy="708025"/>
          </a:xfrm>
          <a:prstGeom prst="rect">
            <a:avLst/>
          </a:prstGeom>
          <a:solidFill>
            <a:srgbClr val="F8188D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Разрешение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проблем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672967" y="208053"/>
            <a:ext cx="6586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200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Составляющие исследования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PISA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2175" y="3698223"/>
            <a:ext cx="1061614" cy="106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8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8970" y="108504"/>
            <a:ext cx="6882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Тема урока: «Диффузия. Броуновское движение»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69945" y="474889"/>
            <a:ext cx="3822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Закрепление изученного материала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799" y="887440"/>
            <a:ext cx="8105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Материал учебника с. 26 рубрики «Вопросы» и «Обсудить в классе»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99" y="1346158"/>
            <a:ext cx="4772025" cy="14001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99" y="2854957"/>
            <a:ext cx="4772024" cy="8667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184829" y="1346158"/>
            <a:ext cx="6648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1) На каком явлении основана засолка овощей? </a:t>
            </a:r>
          </a:p>
          <a:p>
            <a:r>
              <a:rPr lang="ru-RU" dirty="0">
                <a:solidFill>
                  <a:srgbClr val="002060"/>
                </a:solidFill>
              </a:rPr>
              <a:t>2) Можно ли наблюдать броуновское движение чаинок в стакане горячего чая?</a:t>
            </a:r>
          </a:p>
        </p:txBody>
      </p:sp>
      <p:sp>
        <p:nvSpPr>
          <p:cNvPr id="14" name="Скругленный прямоугольник 13">
            <a:hlinkClick r:id="rId6" action="ppaction://hlinksldjump"/>
          </p:cNvPr>
          <p:cNvSpPr/>
          <p:nvPr/>
        </p:nvSpPr>
        <p:spPr>
          <a:xfrm>
            <a:off x="6381702" y="2268564"/>
            <a:ext cx="4220162" cy="621102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Применить соответствующие естественнонаучные знания для объяснения явления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84829" y="2940394"/>
            <a:ext cx="6391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3) Объясните</a:t>
            </a:r>
            <a:r>
              <a:rPr lang="ru-RU" dirty="0">
                <a:solidFill>
                  <a:srgbClr val="002060"/>
                </a:solidFill>
              </a:rPr>
              <a:t>, каким образом молекулы кислорода из воздуха попадают в воду рек, озёр и других водоёмов</a:t>
            </a:r>
          </a:p>
        </p:txBody>
      </p:sp>
      <p:sp>
        <p:nvSpPr>
          <p:cNvPr id="20" name="Скругленный прямоугольник 19">
            <a:hlinkClick r:id="rId7" action="ppaction://hlinksldjump"/>
          </p:cNvPr>
          <p:cNvSpPr/>
          <p:nvPr/>
        </p:nvSpPr>
        <p:spPr>
          <a:xfrm>
            <a:off x="6381702" y="3676111"/>
            <a:ext cx="4220162" cy="621102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Распознавать, использовать и создавать объяснительные модели и представления</a:t>
            </a:r>
          </a:p>
        </p:txBody>
      </p:sp>
    </p:spTree>
    <p:extLst>
      <p:ext uri="{BB962C8B-B14F-4D97-AF65-F5344CB8AC3E}">
        <p14:creationId xmlns:p14="http://schemas.microsoft.com/office/powerpoint/2010/main" val="208696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 animBg="1"/>
      <p:bldP spid="9" grpId="0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8"/>
          <p:cNvSpPr>
            <a:spLocks/>
          </p:cNvSpPr>
          <p:nvPr/>
        </p:nvSpPr>
        <p:spPr bwMode="auto">
          <a:xfrm>
            <a:off x="7596965" y="3958541"/>
            <a:ext cx="391642" cy="348126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5 h 752"/>
              <a:gd name="T8" fmla="*/ 144 w 860"/>
              <a:gd name="T9" fmla="*/ 476 h 752"/>
              <a:gd name="T10" fmla="*/ 149 w 860"/>
              <a:gd name="T11" fmla="*/ 484 h 752"/>
              <a:gd name="T12" fmla="*/ 430 w 860"/>
              <a:gd name="T13" fmla="*/ 645 h 752"/>
              <a:gd name="T14" fmla="*/ 573 w 860"/>
              <a:gd name="T15" fmla="*/ 611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6 h 752"/>
              <a:gd name="T22" fmla="*/ 215 w 860"/>
              <a:gd name="T23" fmla="*/ 376 h 752"/>
              <a:gd name="T24" fmla="*/ 430 w 860"/>
              <a:gd name="T25" fmla="*/ 502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9 h 752"/>
              <a:gd name="T32" fmla="*/ 143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6 h 752"/>
              <a:gd name="T40" fmla="*/ 454 w 860"/>
              <a:gd name="T41" fmla="*/ 205 h 752"/>
              <a:gd name="T42" fmla="*/ 391 w 860"/>
              <a:gd name="T43" fmla="*/ 247 h 752"/>
              <a:gd name="T44" fmla="*/ 390 w 860"/>
              <a:gd name="T45" fmla="*/ 250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1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5"/>
                </a:lnTo>
                <a:lnTo>
                  <a:pt x="144" y="476"/>
                </a:lnTo>
                <a:lnTo>
                  <a:pt x="149" y="484"/>
                </a:lnTo>
                <a:cubicBezTo>
                  <a:pt x="207" y="583"/>
                  <a:pt x="315" y="645"/>
                  <a:pt x="430" y="645"/>
                </a:cubicBezTo>
                <a:cubicBezTo>
                  <a:pt x="481" y="645"/>
                  <a:pt x="529" y="632"/>
                  <a:pt x="573" y="611"/>
                </a:cubicBezTo>
                <a:lnTo>
                  <a:pt x="573" y="528"/>
                </a:lnTo>
                <a:cubicBezTo>
                  <a:pt x="532" y="557"/>
                  <a:pt x="482" y="573"/>
                  <a:pt x="430" y="573"/>
                </a:cubicBezTo>
                <a:cubicBezTo>
                  <a:pt x="343" y="573"/>
                  <a:pt x="262" y="528"/>
                  <a:pt x="215" y="456"/>
                </a:cubicBezTo>
                <a:lnTo>
                  <a:pt x="215" y="376"/>
                </a:lnTo>
                <a:lnTo>
                  <a:pt x="430" y="502"/>
                </a:lnTo>
                <a:lnTo>
                  <a:pt x="553" y="430"/>
                </a:lnTo>
                <a:lnTo>
                  <a:pt x="483" y="388"/>
                </a:lnTo>
                <a:lnTo>
                  <a:pt x="430" y="419"/>
                </a:lnTo>
                <a:lnTo>
                  <a:pt x="143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6"/>
                </a:lnTo>
                <a:lnTo>
                  <a:pt x="454" y="205"/>
                </a:lnTo>
                <a:lnTo>
                  <a:pt x="391" y="247"/>
                </a:lnTo>
                <a:lnTo>
                  <a:pt x="390" y="250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1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8970" y="108504"/>
            <a:ext cx="6882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Тема урока: «Диффузия. Броуновское движение»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8164" y="517667"/>
            <a:ext cx="3822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Закрепление изученного материала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222" y="886999"/>
            <a:ext cx="11274724" cy="367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b="1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Прочитайте </a:t>
            </a:r>
            <a:r>
              <a:rPr lang="ru-RU" b="1" i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текст.</a:t>
            </a:r>
          </a:p>
          <a:p>
            <a:pPr>
              <a:spcAft>
                <a:spcPts val="1000"/>
              </a:spcAft>
            </a:pP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Разлив 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нефтяной смеси произошел при ликвидации аварии на ТЭЦ в </a:t>
            </a: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Норильске в 2020 году. 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 информации Росприроднадзора, не более 250 литров водно-топливной смеси попало в реку Амбарная в результате «порыва и сброса через рукав», по которому ее качали по временным трубопроводам в место временного хранения. Это привело к уменьшению поступления света и кислорода в водоем. Агентство США по Охране окружающей среды (US Environmental Protection Agency) следующим образом описывает эффект разлива нефти. Через 10 минут после того, как в воде оказалась одна тонна нефти, образуется нефтяное пятно, толщина которого составляет 10 мм. С течением времени толщина пленки уменьшается (до менее 1 миллиметра), в то время, как пятно расширяется. Одна тонна нефти способна покрыть площадь до 12 квадратных километров. </a:t>
            </a:r>
            <a:endParaRPr lang="ru-RU" sz="16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</a:rPr>
              <a:t>Для жизнедеятельности рыб, растений и других обитателей водоемов кроме света необходим еще и кислород. Кислород способствует самоочищению воды, и поэтому его недостаток приводит к росту сине-зеленых водорослей и гибели многих обитателей </a:t>
            </a: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</a:rPr>
              <a:t>водоемов.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222" y="4504351"/>
            <a:ext cx="105874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Выполните задание. </a:t>
            </a:r>
          </a:p>
          <a:p>
            <a:r>
              <a:rPr lang="ru-RU" dirty="0">
                <a:solidFill>
                  <a:srgbClr val="002060"/>
                </a:solidFill>
              </a:rPr>
              <a:t>Почему важно, чтобы поверхность водоема не была покрыта тиной, листьями, мусором или нефтяной пленкой? Какое явление затрудняет поступление кислорода в реку?</a:t>
            </a:r>
          </a:p>
        </p:txBody>
      </p:sp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7891005" y="5403468"/>
            <a:ext cx="3584976" cy="71780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Оценивать c научной точки зрения аргументы и доказательства из различных источников</a:t>
            </a:r>
          </a:p>
        </p:txBody>
      </p:sp>
    </p:spTree>
    <p:extLst>
      <p:ext uri="{BB962C8B-B14F-4D97-AF65-F5344CB8AC3E}">
        <p14:creationId xmlns:p14="http://schemas.microsoft.com/office/powerpoint/2010/main" val="196945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8"/>
          <p:cNvSpPr>
            <a:spLocks/>
          </p:cNvSpPr>
          <p:nvPr/>
        </p:nvSpPr>
        <p:spPr bwMode="auto">
          <a:xfrm>
            <a:off x="7596965" y="3958541"/>
            <a:ext cx="391642" cy="348126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5 h 752"/>
              <a:gd name="T8" fmla="*/ 144 w 860"/>
              <a:gd name="T9" fmla="*/ 476 h 752"/>
              <a:gd name="T10" fmla="*/ 149 w 860"/>
              <a:gd name="T11" fmla="*/ 484 h 752"/>
              <a:gd name="T12" fmla="*/ 430 w 860"/>
              <a:gd name="T13" fmla="*/ 645 h 752"/>
              <a:gd name="T14" fmla="*/ 573 w 860"/>
              <a:gd name="T15" fmla="*/ 611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6 h 752"/>
              <a:gd name="T22" fmla="*/ 215 w 860"/>
              <a:gd name="T23" fmla="*/ 376 h 752"/>
              <a:gd name="T24" fmla="*/ 430 w 860"/>
              <a:gd name="T25" fmla="*/ 502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9 h 752"/>
              <a:gd name="T32" fmla="*/ 143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6 h 752"/>
              <a:gd name="T40" fmla="*/ 454 w 860"/>
              <a:gd name="T41" fmla="*/ 205 h 752"/>
              <a:gd name="T42" fmla="*/ 391 w 860"/>
              <a:gd name="T43" fmla="*/ 247 h 752"/>
              <a:gd name="T44" fmla="*/ 390 w 860"/>
              <a:gd name="T45" fmla="*/ 250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1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5"/>
                </a:lnTo>
                <a:lnTo>
                  <a:pt x="144" y="476"/>
                </a:lnTo>
                <a:lnTo>
                  <a:pt x="149" y="484"/>
                </a:lnTo>
                <a:cubicBezTo>
                  <a:pt x="207" y="583"/>
                  <a:pt x="315" y="645"/>
                  <a:pt x="430" y="645"/>
                </a:cubicBezTo>
                <a:cubicBezTo>
                  <a:pt x="481" y="645"/>
                  <a:pt x="529" y="632"/>
                  <a:pt x="573" y="611"/>
                </a:cubicBezTo>
                <a:lnTo>
                  <a:pt x="573" y="528"/>
                </a:lnTo>
                <a:cubicBezTo>
                  <a:pt x="532" y="557"/>
                  <a:pt x="482" y="573"/>
                  <a:pt x="430" y="573"/>
                </a:cubicBezTo>
                <a:cubicBezTo>
                  <a:pt x="343" y="573"/>
                  <a:pt x="262" y="528"/>
                  <a:pt x="215" y="456"/>
                </a:cubicBezTo>
                <a:lnTo>
                  <a:pt x="215" y="376"/>
                </a:lnTo>
                <a:lnTo>
                  <a:pt x="430" y="502"/>
                </a:lnTo>
                <a:lnTo>
                  <a:pt x="553" y="430"/>
                </a:lnTo>
                <a:lnTo>
                  <a:pt x="483" y="388"/>
                </a:lnTo>
                <a:lnTo>
                  <a:pt x="430" y="419"/>
                </a:lnTo>
                <a:lnTo>
                  <a:pt x="143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6"/>
                </a:lnTo>
                <a:lnTo>
                  <a:pt x="454" y="205"/>
                </a:lnTo>
                <a:lnTo>
                  <a:pt x="391" y="247"/>
                </a:lnTo>
                <a:lnTo>
                  <a:pt x="390" y="250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1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8970" y="108504"/>
            <a:ext cx="6882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Тема урока: «Диффузия. Броуновское движение»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11026" y="517667"/>
            <a:ext cx="2158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Домашнее задание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3300" y="818826"/>
            <a:ext cx="65043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1. Материал </a:t>
            </a:r>
            <a:r>
              <a:rPr lang="ru-RU" b="1" dirty="0">
                <a:solidFill>
                  <a:srgbClr val="002060"/>
                </a:solidFill>
              </a:rPr>
              <a:t>учебника с. 26 рубрики «Теория и практика»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Сформулируйте </a:t>
            </a:r>
            <a:r>
              <a:rPr lang="ru-RU" i="1" dirty="0">
                <a:solidFill>
                  <a:srgbClr val="002060"/>
                </a:solidFill>
              </a:rPr>
              <a:t>вывод о необходимости физического явления «диффузия» в жизни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545" y="818826"/>
            <a:ext cx="4714875" cy="195262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Скругленный прямоугольник 11">
            <a:hlinkClick r:id="rId5" action="ppaction://hlinksldjump"/>
          </p:cNvPr>
          <p:cNvSpPr/>
          <p:nvPr/>
        </p:nvSpPr>
        <p:spPr>
          <a:xfrm>
            <a:off x="1428983" y="1742156"/>
            <a:ext cx="4074670" cy="621102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Делать и научно обосновывать прогнозы о протекании процесса или явления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3300" y="282492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2. Материал </a:t>
            </a:r>
            <a:r>
              <a:rPr lang="ru-RU" b="1" dirty="0">
                <a:solidFill>
                  <a:srgbClr val="002060"/>
                </a:solidFill>
              </a:rPr>
              <a:t>учебника с. 26 рубрики «Вопросы» </a:t>
            </a:r>
          </a:p>
          <a:p>
            <a:r>
              <a:rPr lang="ru-RU" i="1" dirty="0">
                <a:solidFill>
                  <a:srgbClr val="002060"/>
                </a:solidFill>
              </a:rPr>
              <a:t>Технология засолки овощей</a:t>
            </a:r>
            <a:r>
              <a:rPr lang="ru-RU" dirty="0">
                <a:solidFill>
                  <a:srgbClr val="002060"/>
                </a:solidFill>
              </a:rPr>
              <a:t>. В какой воде — горячей или холодной — быстрее засолятся овощи?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3545" y="2955816"/>
            <a:ext cx="4772025" cy="14001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Скругленный прямоугольник 14">
            <a:hlinkClick r:id="rId7" action="ppaction://hlinksldjump"/>
          </p:cNvPr>
          <p:cNvSpPr/>
          <p:nvPr/>
        </p:nvSpPr>
        <p:spPr>
          <a:xfrm>
            <a:off x="1428983" y="3837639"/>
            <a:ext cx="4074670" cy="621102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Объяснять принцип действия технического устройства или технологии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3300" y="4646354"/>
            <a:ext cx="5886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3. Материал </a:t>
            </a:r>
            <a:r>
              <a:rPr lang="ru-RU" b="1" dirty="0">
                <a:solidFill>
                  <a:srgbClr val="002060"/>
                </a:solidFill>
              </a:rPr>
              <a:t>учебника с. 26 рубрики «Проводим опыты»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3544" y="4727749"/>
            <a:ext cx="4772025" cy="81778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Скругленный прямоугольник 17">
            <a:hlinkClick r:id="rId9" action="ppaction://hlinksldjump"/>
          </p:cNvPr>
          <p:cNvSpPr/>
          <p:nvPr/>
        </p:nvSpPr>
        <p:spPr>
          <a:xfrm>
            <a:off x="1428983" y="5177023"/>
            <a:ext cx="4074669" cy="62110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Распознавать допущения, доказательства и рассуждения в научных текстах</a:t>
            </a:r>
          </a:p>
        </p:txBody>
      </p:sp>
    </p:spTree>
    <p:extLst>
      <p:ext uri="{BB962C8B-B14F-4D97-AF65-F5344CB8AC3E}">
        <p14:creationId xmlns:p14="http://schemas.microsoft.com/office/powerpoint/2010/main" val="93744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7" grpId="0"/>
      <p:bldP spid="15" grpId="0" animBg="1"/>
      <p:bldP spid="8" grpId="0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8"/>
          <p:cNvSpPr>
            <a:spLocks/>
          </p:cNvSpPr>
          <p:nvPr/>
        </p:nvSpPr>
        <p:spPr bwMode="auto">
          <a:xfrm>
            <a:off x="7596965" y="3958541"/>
            <a:ext cx="391642" cy="348126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5 h 752"/>
              <a:gd name="T8" fmla="*/ 144 w 860"/>
              <a:gd name="T9" fmla="*/ 476 h 752"/>
              <a:gd name="T10" fmla="*/ 149 w 860"/>
              <a:gd name="T11" fmla="*/ 484 h 752"/>
              <a:gd name="T12" fmla="*/ 430 w 860"/>
              <a:gd name="T13" fmla="*/ 645 h 752"/>
              <a:gd name="T14" fmla="*/ 573 w 860"/>
              <a:gd name="T15" fmla="*/ 611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6 h 752"/>
              <a:gd name="T22" fmla="*/ 215 w 860"/>
              <a:gd name="T23" fmla="*/ 376 h 752"/>
              <a:gd name="T24" fmla="*/ 430 w 860"/>
              <a:gd name="T25" fmla="*/ 502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9 h 752"/>
              <a:gd name="T32" fmla="*/ 143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6 h 752"/>
              <a:gd name="T40" fmla="*/ 454 w 860"/>
              <a:gd name="T41" fmla="*/ 205 h 752"/>
              <a:gd name="T42" fmla="*/ 391 w 860"/>
              <a:gd name="T43" fmla="*/ 247 h 752"/>
              <a:gd name="T44" fmla="*/ 390 w 860"/>
              <a:gd name="T45" fmla="*/ 250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1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5"/>
                </a:lnTo>
                <a:lnTo>
                  <a:pt x="144" y="476"/>
                </a:lnTo>
                <a:lnTo>
                  <a:pt x="149" y="484"/>
                </a:lnTo>
                <a:cubicBezTo>
                  <a:pt x="207" y="583"/>
                  <a:pt x="315" y="645"/>
                  <a:pt x="430" y="645"/>
                </a:cubicBezTo>
                <a:cubicBezTo>
                  <a:pt x="481" y="645"/>
                  <a:pt x="529" y="632"/>
                  <a:pt x="573" y="611"/>
                </a:cubicBezTo>
                <a:lnTo>
                  <a:pt x="573" y="528"/>
                </a:lnTo>
                <a:cubicBezTo>
                  <a:pt x="532" y="557"/>
                  <a:pt x="482" y="573"/>
                  <a:pt x="430" y="573"/>
                </a:cubicBezTo>
                <a:cubicBezTo>
                  <a:pt x="343" y="573"/>
                  <a:pt x="262" y="528"/>
                  <a:pt x="215" y="456"/>
                </a:cubicBezTo>
                <a:lnTo>
                  <a:pt x="215" y="376"/>
                </a:lnTo>
                <a:lnTo>
                  <a:pt x="430" y="502"/>
                </a:lnTo>
                <a:lnTo>
                  <a:pt x="553" y="430"/>
                </a:lnTo>
                <a:lnTo>
                  <a:pt x="483" y="388"/>
                </a:lnTo>
                <a:lnTo>
                  <a:pt x="430" y="419"/>
                </a:lnTo>
                <a:lnTo>
                  <a:pt x="143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6"/>
                </a:lnTo>
                <a:lnTo>
                  <a:pt x="454" y="205"/>
                </a:lnTo>
                <a:lnTo>
                  <a:pt x="391" y="247"/>
                </a:lnTo>
                <a:lnTo>
                  <a:pt x="390" y="250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1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74800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8970" y="108504"/>
            <a:ext cx="2490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ПОДВЕДЁМ ИТОГ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1229" y="610795"/>
            <a:ext cx="6116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 какими компетенциями и умениями работали на уроке?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51501" y="1044413"/>
            <a:ext cx="2424023" cy="405442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КОМПЕТЕНЦИЯ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9215" y="1783409"/>
            <a:ext cx="2424023" cy="405442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научное объяснение явлений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53638" y="1783409"/>
            <a:ext cx="2424023" cy="405442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понимание особенностей </a:t>
            </a:r>
            <a:r>
              <a:rPr lang="ru-RU" sz="1400" b="1" dirty="0" err="1" smtClean="0">
                <a:solidFill>
                  <a:srgbClr val="002060"/>
                </a:solidFill>
              </a:rPr>
              <a:t>ест.науч</a:t>
            </a:r>
            <a:r>
              <a:rPr lang="ru-RU" sz="1400" b="1" dirty="0" smtClean="0">
                <a:solidFill>
                  <a:srgbClr val="002060"/>
                </a:solidFill>
              </a:rPr>
              <a:t>. </a:t>
            </a:r>
            <a:r>
              <a:rPr lang="ru-RU" sz="1400" b="1" dirty="0">
                <a:solidFill>
                  <a:srgbClr val="002060"/>
                </a:solidFill>
              </a:rPr>
              <a:t>исследования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218647" y="1783409"/>
            <a:ext cx="2424023" cy="405442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интерпретация данных 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3036747" y="2188851"/>
            <a:ext cx="508958" cy="292066"/>
          </a:xfrm>
          <a:prstGeom prst="downArrow">
            <a:avLst>
              <a:gd name="adj1" fmla="val 29661"/>
              <a:gd name="adj2" fmla="val 5886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5576911" y="2184579"/>
            <a:ext cx="508958" cy="292066"/>
          </a:xfrm>
          <a:prstGeom prst="downArrow">
            <a:avLst>
              <a:gd name="adj1" fmla="val 29661"/>
              <a:gd name="adj2" fmla="val 5886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8176179" y="2184579"/>
            <a:ext cx="508958" cy="292066"/>
          </a:xfrm>
          <a:prstGeom prst="downArrow">
            <a:avLst>
              <a:gd name="adj1" fmla="val 29661"/>
              <a:gd name="adj2" fmla="val 5886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>
            <a:hlinkClick r:id="rId4" action="ppaction://hlinksldjump"/>
          </p:cNvPr>
          <p:cNvSpPr/>
          <p:nvPr/>
        </p:nvSpPr>
        <p:spPr>
          <a:xfrm>
            <a:off x="2075964" y="2514873"/>
            <a:ext cx="2430526" cy="62110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Применить соответствующие естественнонаучные знания для объяснения явления</a:t>
            </a:r>
          </a:p>
        </p:txBody>
      </p:sp>
      <p:sp>
        <p:nvSpPr>
          <p:cNvPr id="23" name="Скругленный прямоугольник 22">
            <a:hlinkClick r:id="rId5" action="ppaction://hlinksldjump"/>
          </p:cNvPr>
          <p:cNvSpPr/>
          <p:nvPr/>
        </p:nvSpPr>
        <p:spPr>
          <a:xfrm>
            <a:off x="2075964" y="3259532"/>
            <a:ext cx="2427274" cy="62110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Распознавать, использовать и создавать объяснительные модели и представления</a:t>
            </a:r>
          </a:p>
        </p:txBody>
      </p:sp>
      <p:sp>
        <p:nvSpPr>
          <p:cNvPr id="25" name="Скругленный прямоугольник 24">
            <a:hlinkClick r:id="rId6" action="ppaction://hlinksldjump"/>
          </p:cNvPr>
          <p:cNvSpPr/>
          <p:nvPr/>
        </p:nvSpPr>
        <p:spPr>
          <a:xfrm>
            <a:off x="2075964" y="4010821"/>
            <a:ext cx="2427274" cy="62110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Делать и научно обосновывать прогнозы о протекании процесса или явления</a:t>
            </a:r>
          </a:p>
        </p:txBody>
      </p:sp>
      <p:sp>
        <p:nvSpPr>
          <p:cNvPr id="26" name="Скругленный прямоугольник 25">
            <a:hlinkClick r:id="rId7" action="ppaction://hlinksldjump"/>
          </p:cNvPr>
          <p:cNvSpPr/>
          <p:nvPr/>
        </p:nvSpPr>
        <p:spPr>
          <a:xfrm>
            <a:off x="2075964" y="4767474"/>
            <a:ext cx="2427274" cy="62110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Объяснять принцип действия технического устройства или технологии</a:t>
            </a:r>
          </a:p>
        </p:txBody>
      </p:sp>
      <p:sp>
        <p:nvSpPr>
          <p:cNvPr id="27" name="Скругленный прямоугольник 26">
            <a:hlinkClick r:id="rId8" action="ppaction://hlinksldjump"/>
          </p:cNvPr>
          <p:cNvSpPr/>
          <p:nvPr/>
        </p:nvSpPr>
        <p:spPr>
          <a:xfrm>
            <a:off x="4653638" y="2511833"/>
            <a:ext cx="2424023" cy="62110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Распознавать и формулировать цель данного исследования</a:t>
            </a:r>
          </a:p>
        </p:txBody>
      </p:sp>
      <p:sp>
        <p:nvSpPr>
          <p:cNvPr id="28" name="Скругленный прямоугольник 27">
            <a:hlinkClick r:id="rId9" action="ppaction://hlinksldjump"/>
          </p:cNvPr>
          <p:cNvSpPr/>
          <p:nvPr/>
        </p:nvSpPr>
        <p:spPr>
          <a:xfrm>
            <a:off x="4650386" y="3255519"/>
            <a:ext cx="2427275" cy="62110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Предлагать или оценивать способ научного исследования данного вопроса</a:t>
            </a:r>
          </a:p>
        </p:txBody>
      </p:sp>
      <p:sp>
        <p:nvSpPr>
          <p:cNvPr id="29" name="Скругленный прямоугольник 28">
            <a:hlinkClick r:id="rId10" action="ppaction://hlinksldjump"/>
          </p:cNvPr>
          <p:cNvSpPr/>
          <p:nvPr/>
        </p:nvSpPr>
        <p:spPr>
          <a:xfrm>
            <a:off x="4650386" y="4010821"/>
            <a:ext cx="2427275" cy="62110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Выдвигать объяснительные гипотезы и предлагать способы их проверки</a:t>
            </a:r>
          </a:p>
        </p:txBody>
      </p:sp>
      <p:sp>
        <p:nvSpPr>
          <p:cNvPr id="30" name="Скругленный прямоугольник 29">
            <a:hlinkClick r:id="rId11" action="ppaction://hlinksldjump"/>
          </p:cNvPr>
          <p:cNvSpPr/>
          <p:nvPr/>
        </p:nvSpPr>
        <p:spPr>
          <a:xfrm>
            <a:off x="4650386" y="4766123"/>
            <a:ext cx="2427275" cy="93786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Описывать и оценивать способы, которые используют учёные, чтобы обеспечить надёжность данных и достоверность объяснений</a:t>
            </a:r>
          </a:p>
        </p:txBody>
      </p:sp>
      <p:sp>
        <p:nvSpPr>
          <p:cNvPr id="31" name="Скругленный прямоугольник 30">
            <a:hlinkClick r:id="rId12" action="ppaction://hlinksldjump"/>
          </p:cNvPr>
          <p:cNvSpPr/>
          <p:nvPr/>
        </p:nvSpPr>
        <p:spPr>
          <a:xfrm>
            <a:off x="7218646" y="2511833"/>
            <a:ext cx="2424023" cy="62110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Анализировать, интерпретировать данные и делать соответствующие выводы</a:t>
            </a:r>
          </a:p>
        </p:txBody>
      </p:sp>
      <p:sp>
        <p:nvSpPr>
          <p:cNvPr id="32" name="Скругленный прямоугольник 31">
            <a:hlinkClick r:id="rId13" action="ppaction://hlinksldjump"/>
          </p:cNvPr>
          <p:cNvSpPr/>
          <p:nvPr/>
        </p:nvSpPr>
        <p:spPr>
          <a:xfrm>
            <a:off x="7218645" y="3260087"/>
            <a:ext cx="2424023" cy="62110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Преобразовывать одну форму представления данных в другую</a:t>
            </a:r>
          </a:p>
        </p:txBody>
      </p:sp>
      <p:sp>
        <p:nvSpPr>
          <p:cNvPr id="33" name="Скругленный прямоугольник 32">
            <a:hlinkClick r:id="rId14" action="ppaction://hlinksldjump"/>
          </p:cNvPr>
          <p:cNvSpPr/>
          <p:nvPr/>
        </p:nvSpPr>
        <p:spPr>
          <a:xfrm>
            <a:off x="7218644" y="4004854"/>
            <a:ext cx="2424023" cy="62110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Распознавать допущения, доказательства и рассуждения в научных текстах</a:t>
            </a:r>
          </a:p>
        </p:txBody>
      </p:sp>
      <p:sp>
        <p:nvSpPr>
          <p:cNvPr id="34" name="Скругленный прямоугольник 33">
            <a:hlinkClick r:id="rId15" action="ppaction://hlinksldjump"/>
          </p:cNvPr>
          <p:cNvSpPr/>
          <p:nvPr/>
        </p:nvSpPr>
        <p:spPr>
          <a:xfrm>
            <a:off x="7218643" y="4760673"/>
            <a:ext cx="2424023" cy="71780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Оценивать c научной точки зрения аргументы и доказательства из различных источников</a:t>
            </a:r>
          </a:p>
        </p:txBody>
      </p:sp>
      <p:cxnSp>
        <p:nvCxnSpPr>
          <p:cNvPr id="36" name="Прямая со стрелкой 35"/>
          <p:cNvCxnSpPr>
            <a:stCxn id="15" idx="2"/>
            <a:endCxn id="16" idx="0"/>
          </p:cNvCxnSpPr>
          <p:nvPr/>
        </p:nvCxnSpPr>
        <p:spPr>
          <a:xfrm flipH="1">
            <a:off x="3291227" y="1449855"/>
            <a:ext cx="2572286" cy="3335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5" idx="2"/>
            <a:endCxn id="17" idx="0"/>
          </p:cNvCxnSpPr>
          <p:nvPr/>
        </p:nvCxnSpPr>
        <p:spPr>
          <a:xfrm>
            <a:off x="5863513" y="1449855"/>
            <a:ext cx="2137" cy="3335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15" idx="2"/>
            <a:endCxn id="18" idx="0"/>
          </p:cNvCxnSpPr>
          <p:nvPr/>
        </p:nvCxnSpPr>
        <p:spPr>
          <a:xfrm>
            <a:off x="5863513" y="1449855"/>
            <a:ext cx="2567146" cy="3335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>
            <a:hlinkClick r:id="rId4" action="ppaction://hlinksldjump"/>
          </p:cNvPr>
          <p:cNvSpPr/>
          <p:nvPr/>
        </p:nvSpPr>
        <p:spPr>
          <a:xfrm>
            <a:off x="2075961" y="2510829"/>
            <a:ext cx="2430526" cy="621102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Применить соответствующие естественнонаучные знания для объяснения явления</a:t>
            </a:r>
          </a:p>
        </p:txBody>
      </p:sp>
      <p:sp>
        <p:nvSpPr>
          <p:cNvPr id="41" name="Скругленный прямоугольник 40">
            <a:hlinkClick r:id="rId5" action="ppaction://hlinksldjump"/>
          </p:cNvPr>
          <p:cNvSpPr/>
          <p:nvPr/>
        </p:nvSpPr>
        <p:spPr>
          <a:xfrm>
            <a:off x="2075961" y="3255488"/>
            <a:ext cx="2427274" cy="621102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Распознавать, использовать и создавать объяснительные модели и представления</a:t>
            </a:r>
          </a:p>
        </p:txBody>
      </p:sp>
      <p:sp>
        <p:nvSpPr>
          <p:cNvPr id="42" name="Скругленный прямоугольник 41">
            <a:hlinkClick r:id="rId6" action="ppaction://hlinksldjump"/>
          </p:cNvPr>
          <p:cNvSpPr/>
          <p:nvPr/>
        </p:nvSpPr>
        <p:spPr>
          <a:xfrm>
            <a:off x="2075961" y="4006777"/>
            <a:ext cx="2427274" cy="621102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Делать и научно обосновывать прогнозы о протекании процесса или явления</a:t>
            </a:r>
          </a:p>
        </p:txBody>
      </p:sp>
      <p:sp>
        <p:nvSpPr>
          <p:cNvPr id="43" name="Скругленный прямоугольник 42">
            <a:hlinkClick r:id="rId7" action="ppaction://hlinksldjump"/>
          </p:cNvPr>
          <p:cNvSpPr/>
          <p:nvPr/>
        </p:nvSpPr>
        <p:spPr>
          <a:xfrm>
            <a:off x="2075961" y="4763430"/>
            <a:ext cx="2427274" cy="621102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Объяснять принцип действия технического устройства или технологии</a:t>
            </a:r>
          </a:p>
        </p:txBody>
      </p:sp>
      <p:sp>
        <p:nvSpPr>
          <p:cNvPr id="44" name="Скругленный прямоугольник 43">
            <a:hlinkClick r:id="rId8" action="ppaction://hlinksldjump"/>
          </p:cNvPr>
          <p:cNvSpPr/>
          <p:nvPr/>
        </p:nvSpPr>
        <p:spPr>
          <a:xfrm>
            <a:off x="4653635" y="2507789"/>
            <a:ext cx="2424023" cy="621102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Распознавать и формулировать цель данного исследования</a:t>
            </a:r>
          </a:p>
        </p:txBody>
      </p:sp>
      <p:sp>
        <p:nvSpPr>
          <p:cNvPr id="45" name="Скругленный прямоугольник 44">
            <a:hlinkClick r:id="rId9" action="ppaction://hlinksldjump"/>
          </p:cNvPr>
          <p:cNvSpPr/>
          <p:nvPr/>
        </p:nvSpPr>
        <p:spPr>
          <a:xfrm>
            <a:off x="4650383" y="3251475"/>
            <a:ext cx="2427275" cy="621102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Предлагать или оценивать способ научного исследования данного вопроса</a:t>
            </a:r>
          </a:p>
        </p:txBody>
      </p:sp>
      <p:sp>
        <p:nvSpPr>
          <p:cNvPr id="46" name="Скругленный прямоугольник 45">
            <a:hlinkClick r:id="rId10" action="ppaction://hlinksldjump"/>
          </p:cNvPr>
          <p:cNvSpPr/>
          <p:nvPr/>
        </p:nvSpPr>
        <p:spPr>
          <a:xfrm>
            <a:off x="4650383" y="4006777"/>
            <a:ext cx="2427275" cy="621102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Выдвигать объяснительные гипотезы и предлагать способы их проверки</a:t>
            </a:r>
          </a:p>
        </p:txBody>
      </p:sp>
      <p:sp>
        <p:nvSpPr>
          <p:cNvPr id="47" name="Скругленный прямоугольник 46">
            <a:hlinkClick r:id="rId12" action="ppaction://hlinksldjump"/>
          </p:cNvPr>
          <p:cNvSpPr/>
          <p:nvPr/>
        </p:nvSpPr>
        <p:spPr>
          <a:xfrm>
            <a:off x="7218643" y="2507789"/>
            <a:ext cx="2424023" cy="621102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Анализировать, интерпретировать данные и делать соответствующие выводы</a:t>
            </a:r>
          </a:p>
        </p:txBody>
      </p:sp>
      <p:sp>
        <p:nvSpPr>
          <p:cNvPr id="49" name="Скругленный прямоугольник 48">
            <a:hlinkClick r:id="rId13" action="ppaction://hlinksldjump"/>
          </p:cNvPr>
          <p:cNvSpPr/>
          <p:nvPr/>
        </p:nvSpPr>
        <p:spPr>
          <a:xfrm>
            <a:off x="7218642" y="3256043"/>
            <a:ext cx="2424023" cy="621102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Преобразовывать одну форму представления данных в другую</a:t>
            </a:r>
          </a:p>
        </p:txBody>
      </p:sp>
      <p:sp>
        <p:nvSpPr>
          <p:cNvPr id="50" name="Скругленный прямоугольник 49">
            <a:hlinkClick r:id="rId14" action="ppaction://hlinksldjump"/>
          </p:cNvPr>
          <p:cNvSpPr/>
          <p:nvPr/>
        </p:nvSpPr>
        <p:spPr>
          <a:xfrm>
            <a:off x="7218641" y="4000810"/>
            <a:ext cx="2424023" cy="621102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Распознавать допущения, доказательства и рассуждения в научных текстах</a:t>
            </a:r>
          </a:p>
        </p:txBody>
      </p:sp>
    </p:spTree>
    <p:extLst>
      <p:ext uri="{BB962C8B-B14F-4D97-AF65-F5344CB8AC3E}">
        <p14:creationId xmlns:p14="http://schemas.microsoft.com/office/powerpoint/2010/main" val="394978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8"/>
          <p:cNvSpPr>
            <a:spLocks/>
          </p:cNvSpPr>
          <p:nvPr/>
        </p:nvSpPr>
        <p:spPr bwMode="auto">
          <a:xfrm>
            <a:off x="7596965" y="3958541"/>
            <a:ext cx="391642" cy="348126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5 h 752"/>
              <a:gd name="T8" fmla="*/ 144 w 860"/>
              <a:gd name="T9" fmla="*/ 476 h 752"/>
              <a:gd name="T10" fmla="*/ 149 w 860"/>
              <a:gd name="T11" fmla="*/ 484 h 752"/>
              <a:gd name="T12" fmla="*/ 430 w 860"/>
              <a:gd name="T13" fmla="*/ 645 h 752"/>
              <a:gd name="T14" fmla="*/ 573 w 860"/>
              <a:gd name="T15" fmla="*/ 611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6 h 752"/>
              <a:gd name="T22" fmla="*/ 215 w 860"/>
              <a:gd name="T23" fmla="*/ 376 h 752"/>
              <a:gd name="T24" fmla="*/ 430 w 860"/>
              <a:gd name="T25" fmla="*/ 502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9 h 752"/>
              <a:gd name="T32" fmla="*/ 143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6 h 752"/>
              <a:gd name="T40" fmla="*/ 454 w 860"/>
              <a:gd name="T41" fmla="*/ 205 h 752"/>
              <a:gd name="T42" fmla="*/ 391 w 860"/>
              <a:gd name="T43" fmla="*/ 247 h 752"/>
              <a:gd name="T44" fmla="*/ 390 w 860"/>
              <a:gd name="T45" fmla="*/ 250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1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5"/>
                </a:lnTo>
                <a:lnTo>
                  <a:pt x="144" y="476"/>
                </a:lnTo>
                <a:lnTo>
                  <a:pt x="149" y="484"/>
                </a:lnTo>
                <a:cubicBezTo>
                  <a:pt x="207" y="583"/>
                  <a:pt x="315" y="645"/>
                  <a:pt x="430" y="645"/>
                </a:cubicBezTo>
                <a:cubicBezTo>
                  <a:pt x="481" y="645"/>
                  <a:pt x="529" y="632"/>
                  <a:pt x="573" y="611"/>
                </a:cubicBezTo>
                <a:lnTo>
                  <a:pt x="573" y="528"/>
                </a:lnTo>
                <a:cubicBezTo>
                  <a:pt x="532" y="557"/>
                  <a:pt x="482" y="573"/>
                  <a:pt x="430" y="573"/>
                </a:cubicBezTo>
                <a:cubicBezTo>
                  <a:pt x="343" y="573"/>
                  <a:pt x="262" y="528"/>
                  <a:pt x="215" y="456"/>
                </a:cubicBezTo>
                <a:lnTo>
                  <a:pt x="215" y="376"/>
                </a:lnTo>
                <a:lnTo>
                  <a:pt x="430" y="502"/>
                </a:lnTo>
                <a:lnTo>
                  <a:pt x="553" y="430"/>
                </a:lnTo>
                <a:lnTo>
                  <a:pt x="483" y="388"/>
                </a:lnTo>
                <a:lnTo>
                  <a:pt x="430" y="419"/>
                </a:lnTo>
                <a:lnTo>
                  <a:pt x="143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6"/>
                </a:lnTo>
                <a:lnTo>
                  <a:pt x="454" y="205"/>
                </a:lnTo>
                <a:lnTo>
                  <a:pt x="391" y="247"/>
                </a:lnTo>
                <a:lnTo>
                  <a:pt x="390" y="250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1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74800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8970" y="108504"/>
            <a:ext cx="2490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ПОДВЕДЁМ ИТОГ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4696" y="596402"/>
            <a:ext cx="7055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 каждом ли уроке мы можем формировать такой набор умений?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2540" y="1315560"/>
            <a:ext cx="1059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Почему?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2176" y="1660164"/>
            <a:ext cx="111603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В основу работы на уроке ложится предметное содержание, поэтому основной упор делаем на предметный результат.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Каждый урок по физике обладает «своим» набор </a:t>
            </a:r>
            <a:r>
              <a:rPr lang="ru-RU" dirty="0" err="1" smtClean="0">
                <a:solidFill>
                  <a:srgbClr val="002060"/>
                </a:solidFill>
              </a:rPr>
              <a:t>компетентностных</a:t>
            </a:r>
            <a:r>
              <a:rPr lang="ru-RU" dirty="0" smtClean="0">
                <a:solidFill>
                  <a:srgbClr val="002060"/>
                </a:solidFill>
              </a:rPr>
              <a:t> умений из области естественно-научной грамотности.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На уроке можно формировать и отрабатывать в среднем от 3 до 5 </a:t>
            </a:r>
            <a:r>
              <a:rPr lang="ru-RU" dirty="0" err="1" smtClean="0">
                <a:solidFill>
                  <a:srgbClr val="002060"/>
                </a:solidFill>
              </a:rPr>
              <a:t>компетентностных</a:t>
            </a:r>
            <a:r>
              <a:rPr lang="ru-RU" dirty="0" smtClean="0">
                <a:solidFill>
                  <a:srgbClr val="002060"/>
                </a:solidFill>
              </a:rPr>
              <a:t> умений. Сформировать все невозможно (ограничение по времени)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В рамках урока невозможно рассмотреть задание уровня </a:t>
            </a:r>
            <a:r>
              <a:rPr lang="en-US" dirty="0" smtClean="0">
                <a:solidFill>
                  <a:srgbClr val="002060"/>
                </a:solidFill>
              </a:rPr>
              <a:t>PISA</a:t>
            </a:r>
            <a:r>
              <a:rPr lang="ru-RU" dirty="0" smtClean="0">
                <a:solidFill>
                  <a:srgbClr val="002060"/>
                </a:solidFill>
              </a:rPr>
              <a:t>, поскольку время урока ограничено.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В рамках урока можно брать задания «поэлементно» (к примеру 2 задания из 6, 1 из 5 и т.д.)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3551" y="4078291"/>
            <a:ext cx="12010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Нужен набор методических инструментов, которые будут помогать учителю находить эти умения для каждого урока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808287" y="960060"/>
            <a:ext cx="256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Нет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7065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8"/>
          <p:cNvSpPr>
            <a:spLocks/>
          </p:cNvSpPr>
          <p:nvPr/>
        </p:nvSpPr>
        <p:spPr bwMode="auto">
          <a:xfrm>
            <a:off x="7596965" y="3958541"/>
            <a:ext cx="391642" cy="348126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5 h 752"/>
              <a:gd name="T8" fmla="*/ 144 w 860"/>
              <a:gd name="T9" fmla="*/ 476 h 752"/>
              <a:gd name="T10" fmla="*/ 149 w 860"/>
              <a:gd name="T11" fmla="*/ 484 h 752"/>
              <a:gd name="T12" fmla="*/ 430 w 860"/>
              <a:gd name="T13" fmla="*/ 645 h 752"/>
              <a:gd name="T14" fmla="*/ 573 w 860"/>
              <a:gd name="T15" fmla="*/ 611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6 h 752"/>
              <a:gd name="T22" fmla="*/ 215 w 860"/>
              <a:gd name="T23" fmla="*/ 376 h 752"/>
              <a:gd name="T24" fmla="*/ 430 w 860"/>
              <a:gd name="T25" fmla="*/ 502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9 h 752"/>
              <a:gd name="T32" fmla="*/ 143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6 h 752"/>
              <a:gd name="T40" fmla="*/ 454 w 860"/>
              <a:gd name="T41" fmla="*/ 205 h 752"/>
              <a:gd name="T42" fmla="*/ 391 w 860"/>
              <a:gd name="T43" fmla="*/ 247 h 752"/>
              <a:gd name="T44" fmla="*/ 390 w 860"/>
              <a:gd name="T45" fmla="*/ 250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1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5"/>
                </a:lnTo>
                <a:lnTo>
                  <a:pt x="144" y="476"/>
                </a:lnTo>
                <a:lnTo>
                  <a:pt x="149" y="484"/>
                </a:lnTo>
                <a:cubicBezTo>
                  <a:pt x="207" y="583"/>
                  <a:pt x="315" y="645"/>
                  <a:pt x="430" y="645"/>
                </a:cubicBezTo>
                <a:cubicBezTo>
                  <a:pt x="481" y="645"/>
                  <a:pt x="529" y="632"/>
                  <a:pt x="573" y="611"/>
                </a:cubicBezTo>
                <a:lnTo>
                  <a:pt x="573" y="528"/>
                </a:lnTo>
                <a:cubicBezTo>
                  <a:pt x="532" y="557"/>
                  <a:pt x="482" y="573"/>
                  <a:pt x="430" y="573"/>
                </a:cubicBezTo>
                <a:cubicBezTo>
                  <a:pt x="343" y="573"/>
                  <a:pt x="262" y="528"/>
                  <a:pt x="215" y="456"/>
                </a:cubicBezTo>
                <a:lnTo>
                  <a:pt x="215" y="376"/>
                </a:lnTo>
                <a:lnTo>
                  <a:pt x="430" y="502"/>
                </a:lnTo>
                <a:lnTo>
                  <a:pt x="553" y="430"/>
                </a:lnTo>
                <a:lnTo>
                  <a:pt x="483" y="388"/>
                </a:lnTo>
                <a:lnTo>
                  <a:pt x="430" y="419"/>
                </a:lnTo>
                <a:lnTo>
                  <a:pt x="143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6"/>
                </a:lnTo>
                <a:lnTo>
                  <a:pt x="454" y="205"/>
                </a:lnTo>
                <a:lnTo>
                  <a:pt x="391" y="247"/>
                </a:lnTo>
                <a:lnTo>
                  <a:pt x="390" y="250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1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8970" y="108504"/>
            <a:ext cx="6965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/>
              </a:rPr>
              <a:t>Где можно взять задания для формирования ЕНГ?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1" name="Picture 4" descr="Физика. 7 класс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522" y="817562"/>
            <a:ext cx="1390448" cy="187162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491196" y="2778572"/>
            <a:ext cx="15597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УМК Громова С.В., Родиной Н.А.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1196" y="3263260"/>
            <a:ext cx="1561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mbria" panose="02040503050406030204" pitchFamily="18" charset="0"/>
                <a:cs typeface="Open Sans Condensed" pitchFamily="34" charset="0"/>
              </a:rPr>
              <a:t>В ФПУ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Open Sans Condensed" pitchFamily="34" charset="0"/>
              </a:rPr>
              <a:t>1.1.2.5.1.4.1-3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ambria" panose="02040503050406030204" pitchFamily="18" charset="0"/>
              <a:cs typeface="Open Sans Condensed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88968" y="933150"/>
            <a:ext cx="5207961" cy="164044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Предметное содержание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Набор практико-ориентированных заданий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Методический аппарат для формирования читательской грамотности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Контекстные задачи на реальных примерах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996" y="2488517"/>
            <a:ext cx="1348787" cy="187162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9628575" y="4481027"/>
            <a:ext cx="2019627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85000"/>
              </a:lnSpc>
              <a:defRPr/>
            </a:pPr>
            <a:r>
              <a:rPr lang="ru-RU" sz="1200" dirty="0" smtClean="0">
                <a:solidFill>
                  <a:srgbClr val="002060"/>
                </a:solidFill>
                <a:ea typeface="Open Sans Condensed" pitchFamily="34" charset="0"/>
                <a:cs typeface="Open Sans Condensed" pitchFamily="34" charset="0"/>
              </a:rPr>
              <a:t>под ред. С.В. </a:t>
            </a:r>
            <a:r>
              <a:rPr lang="ru-RU" sz="1200" dirty="0" err="1" smtClean="0">
                <a:solidFill>
                  <a:srgbClr val="002060"/>
                </a:solidFill>
                <a:ea typeface="Open Sans Condensed" pitchFamily="34" charset="0"/>
                <a:cs typeface="Open Sans Condensed" pitchFamily="34" charset="0"/>
              </a:rPr>
              <a:t>Лозовенко</a:t>
            </a:r>
            <a:endParaRPr lang="ru-RU" sz="1200" dirty="0" smtClean="0">
              <a:solidFill>
                <a:srgbClr val="002060"/>
              </a:solidFill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488968" y="2795635"/>
            <a:ext cx="5207961" cy="127497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Контекстные задачи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Набор практико-ориентированных заданий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Задания на перевод информации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Качественные задачи</a:t>
            </a:r>
          </a:p>
        </p:txBody>
      </p:sp>
      <p:cxnSp>
        <p:nvCxnSpPr>
          <p:cNvPr id="7" name="Прямая со стрелкой 6"/>
          <p:cNvCxnSpPr>
            <a:stCxn id="11" idx="3"/>
            <a:endCxn id="5" idx="1"/>
          </p:cNvCxnSpPr>
          <p:nvPr/>
        </p:nvCxnSpPr>
        <p:spPr>
          <a:xfrm>
            <a:off x="1948970" y="1753374"/>
            <a:ext cx="153999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27" idx="1"/>
            <a:endCxn id="29" idx="3"/>
          </p:cNvCxnSpPr>
          <p:nvPr/>
        </p:nvCxnSpPr>
        <p:spPr>
          <a:xfrm flipH="1">
            <a:off x="8696929" y="3424329"/>
            <a:ext cx="1267067" cy="87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22" y="4105604"/>
            <a:ext cx="1390448" cy="187162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/>
          <p:cNvSpPr txBox="1"/>
          <p:nvPr/>
        </p:nvSpPr>
        <p:spPr>
          <a:xfrm>
            <a:off x="419095" y="6033273"/>
            <a:ext cx="1669301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85000"/>
              </a:lnSpc>
              <a:defRPr/>
            </a:pPr>
            <a:r>
              <a:rPr lang="ru-RU" sz="1200" dirty="0" smtClean="0">
                <a:solidFill>
                  <a:srgbClr val="002060"/>
                </a:solidFill>
                <a:ea typeface="Open Sans Condensed" pitchFamily="34" charset="0"/>
                <a:cs typeface="Open Sans Condensed" pitchFamily="34" charset="0"/>
              </a:rPr>
              <a:t>С.В. </a:t>
            </a:r>
            <a:r>
              <a:rPr lang="ru-RU" sz="1200" dirty="0" err="1" smtClean="0">
                <a:solidFill>
                  <a:srgbClr val="002060"/>
                </a:solidFill>
                <a:ea typeface="Open Sans Condensed" pitchFamily="34" charset="0"/>
                <a:cs typeface="Open Sans Condensed" pitchFamily="34" charset="0"/>
              </a:rPr>
              <a:t>Иванеско</a:t>
            </a:r>
            <a:r>
              <a:rPr lang="ru-RU" sz="1200" dirty="0">
                <a:solidFill>
                  <a:srgbClr val="002060"/>
                </a:solidFill>
                <a:ea typeface="Open Sans Condensed" pitchFamily="34" charset="0"/>
                <a:cs typeface="Open Sans Condensed" pitchFamily="34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ea typeface="Open Sans Condensed" pitchFamily="34" charset="0"/>
                <a:cs typeface="Open Sans Condensed" pitchFamily="34" charset="0"/>
              </a:rPr>
              <a:t>и др.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488967" y="4283856"/>
            <a:ext cx="5207961" cy="151512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Задачи, с использованием текстов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Несколько форм заданий на отработку умения интерпретировать данные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Решение качественных задач контекстного содержания</a:t>
            </a:r>
          </a:p>
        </p:txBody>
      </p:sp>
      <p:cxnSp>
        <p:nvCxnSpPr>
          <p:cNvPr id="34" name="Прямая со стрелкой 33"/>
          <p:cNvCxnSpPr>
            <a:stCxn id="38" idx="3"/>
            <a:endCxn id="40" idx="1"/>
          </p:cNvCxnSpPr>
          <p:nvPr/>
        </p:nvCxnSpPr>
        <p:spPr>
          <a:xfrm>
            <a:off x="1948970" y="5041416"/>
            <a:ext cx="153999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11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5" grpId="0" animBg="1"/>
      <p:bldP spid="28" grpId="0"/>
      <p:bldP spid="29" grpId="0" animBg="1"/>
      <p:bldP spid="39" grpId="0"/>
      <p:bldP spid="4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8970" y="108504"/>
            <a:ext cx="6965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/>
              </a:rPr>
              <a:t>Где можно взять задания для формирования ЕНГ?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4" name="Picture 9" descr="Изображение Проектная мастерская. 5-9 классы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02" y="940641"/>
            <a:ext cx="1390448" cy="187162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Рисунок 4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62" y="945455"/>
            <a:ext cx="1390448" cy="1866810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91902" y="2901651"/>
            <a:ext cx="3169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Проектно-исследовательская деятельность</a:t>
            </a:r>
            <a:endParaRPr lang="ru-RU" sz="1200" b="1" dirty="0">
              <a:solidFill>
                <a:srgbClr val="002060"/>
              </a:solidFill>
            </a:endParaRPr>
          </a:p>
        </p:txBody>
      </p:sp>
      <p:pic>
        <p:nvPicPr>
          <p:cNvPr id="35" name="Picture 4" descr="Физика. 7 класс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74900" y="2539253"/>
            <a:ext cx="1390448" cy="187162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TextBox 51"/>
          <p:cNvSpPr txBox="1"/>
          <p:nvPr/>
        </p:nvSpPr>
        <p:spPr>
          <a:xfrm>
            <a:off x="9085320" y="4398445"/>
            <a:ext cx="316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Технологические карты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Н.В. Сафронов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(Новинка май 2021)</a:t>
            </a:r>
          </a:p>
        </p:txBody>
      </p:sp>
      <p:pic>
        <p:nvPicPr>
          <p:cNvPr id="53" name="Picture 73" descr="Физика. 9 класс. В 3-х ч. Ч.3 (для слабовидящих обучающихся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12" y="4095044"/>
            <a:ext cx="1277397" cy="186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391902" y="5980821"/>
            <a:ext cx="316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Самостоятельные и контрольные работы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Н.В. Сафронов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(Новинка сентябрь 2021)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137942" y="1061535"/>
            <a:ext cx="5207961" cy="164044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Задания на исследование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Представление данных в виде графиков, таблиц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Планирование и проведение эксперимента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Целеполагание и актуальность</a:t>
            </a:r>
          </a:p>
        </p:txBody>
      </p:sp>
      <p:cxnSp>
        <p:nvCxnSpPr>
          <p:cNvPr id="6" name="Прямая со стрелкой 5"/>
          <p:cNvCxnSpPr>
            <a:stCxn id="47" idx="3"/>
            <a:endCxn id="55" idx="1"/>
          </p:cNvCxnSpPr>
          <p:nvPr/>
        </p:nvCxnSpPr>
        <p:spPr>
          <a:xfrm>
            <a:off x="3561510" y="1878860"/>
            <a:ext cx="576432" cy="28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Скругленный прямоугольник 55"/>
          <p:cNvSpPr/>
          <p:nvPr/>
        </p:nvSpPr>
        <p:spPr>
          <a:xfrm>
            <a:off x="4137941" y="2812265"/>
            <a:ext cx="5207961" cy="13256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Интересные идеи для уроков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Полный доступ к контенту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Наличие контекстных задач и </a:t>
            </a:r>
            <a:r>
              <a:rPr lang="en-US" dirty="0" smtClean="0">
                <a:solidFill>
                  <a:srgbClr val="002060"/>
                </a:solidFill>
              </a:rPr>
              <a:t>“PISA”</a:t>
            </a:r>
            <a:r>
              <a:rPr lang="ru-RU" dirty="0" smtClean="0">
                <a:solidFill>
                  <a:srgbClr val="002060"/>
                </a:solidFill>
              </a:rPr>
              <a:t>-образных задач</a:t>
            </a:r>
          </a:p>
        </p:txBody>
      </p:sp>
      <p:cxnSp>
        <p:nvCxnSpPr>
          <p:cNvPr id="8" name="Прямая со стрелкой 7"/>
          <p:cNvCxnSpPr>
            <a:stCxn id="35" idx="1"/>
            <a:endCxn id="56" idx="3"/>
          </p:cNvCxnSpPr>
          <p:nvPr/>
        </p:nvCxnSpPr>
        <p:spPr>
          <a:xfrm flipH="1">
            <a:off x="9345902" y="3475065"/>
            <a:ext cx="62899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Скругленный прямоугольник 56"/>
          <p:cNvSpPr/>
          <p:nvPr/>
        </p:nvSpPr>
        <p:spPr>
          <a:xfrm>
            <a:off x="4137941" y="4373411"/>
            <a:ext cx="5207961" cy="13256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Оценка ЕНГ в рамках предмета «Физика»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Оценочные мероприятия разных форматов (в том числе и </a:t>
            </a:r>
            <a:r>
              <a:rPr lang="en-US" dirty="0" smtClean="0">
                <a:solidFill>
                  <a:srgbClr val="002060"/>
                </a:solidFill>
              </a:rPr>
              <a:t>PISA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«Пул» задач на развитие компетенций ЕНГ</a:t>
            </a:r>
          </a:p>
        </p:txBody>
      </p:sp>
      <p:cxnSp>
        <p:nvCxnSpPr>
          <p:cNvPr id="16" name="Прямая со стрелкой 15"/>
          <p:cNvCxnSpPr>
            <a:stCxn id="53" idx="3"/>
            <a:endCxn id="57" idx="1"/>
          </p:cNvCxnSpPr>
          <p:nvPr/>
        </p:nvCxnSpPr>
        <p:spPr>
          <a:xfrm>
            <a:off x="2599709" y="5029725"/>
            <a:ext cx="1538232" cy="64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40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2" grpId="0"/>
      <p:bldP spid="54" grpId="0"/>
      <p:bldP spid="55" grpId="0" animBg="1"/>
      <p:bldP spid="56" grpId="0" animBg="1"/>
      <p:bldP spid="5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7427" y="117557"/>
            <a:ext cx="4433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РАССМОТРИМ ЗАДАНИЕ ПО ЕНГ (</a:t>
            </a:r>
            <a:r>
              <a:rPr lang="en-US" sz="2000" b="1" dirty="0" smtClean="0">
                <a:solidFill>
                  <a:srgbClr val="002060"/>
                </a:solidFill>
              </a:rPr>
              <a:t>PISA</a:t>
            </a:r>
            <a:r>
              <a:rPr lang="ru-RU" sz="2000" b="1" dirty="0" smtClean="0">
                <a:solidFill>
                  <a:srgbClr val="002060"/>
                </a:solidFill>
              </a:rPr>
              <a:t>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006" y="1276491"/>
            <a:ext cx="1501902" cy="204340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4" y="912412"/>
            <a:ext cx="1520293" cy="204340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25084" y="3489847"/>
            <a:ext cx="23964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Сборник эталонных заданий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Серия </a:t>
            </a:r>
            <a:r>
              <a:rPr lang="ru-RU" sz="1200" b="1" dirty="0" smtClean="0">
                <a:solidFill>
                  <a:srgbClr val="002060"/>
                </a:solidFill>
              </a:rPr>
              <a:t>«Учимся для жизни»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Естественно-научная грамотность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под. ред. Г.С. Ковалёвой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0783" y="752166"/>
            <a:ext cx="4473985" cy="381334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17134" y="1876333"/>
            <a:ext cx="9229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952643" y="757748"/>
            <a:ext cx="4079543" cy="20434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</a:rPr>
              <a:t>В рамках глобальной экологической ситуации предлагается комплексное задание, связанное с содержанием курсов </a:t>
            </a:r>
            <a:r>
              <a:rPr lang="ru-RU" b="1" dirty="0">
                <a:solidFill>
                  <a:srgbClr val="002060"/>
                </a:solidFill>
              </a:rPr>
              <a:t>физики, химии, физической географии</a:t>
            </a:r>
            <a:r>
              <a:rPr lang="ru-RU" dirty="0">
                <a:solidFill>
                  <a:srgbClr val="002060"/>
                </a:solidFill>
              </a:rPr>
              <a:t> на ступени основного общего образования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952642" y="3002177"/>
            <a:ext cx="4079543" cy="141937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</a:rPr>
              <a:t>Задание может быть использовано при изучении тем: «Антарктида», «Плавание тел. Закон Архимеда», «Вода. Растворы».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65731" y="4815879"/>
            <a:ext cx="5905282" cy="131805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</a:rPr>
              <a:t>Умения, формируемые или проверяемые посредством задания, имеют </a:t>
            </a:r>
            <a:r>
              <a:rPr lang="ru-RU" b="1" dirty="0" smtClean="0">
                <a:solidFill>
                  <a:srgbClr val="002060"/>
                </a:solidFill>
              </a:rPr>
              <a:t>общеучебный </a:t>
            </a:r>
            <a:r>
              <a:rPr lang="ru-RU" b="1" dirty="0">
                <a:solidFill>
                  <a:srgbClr val="002060"/>
                </a:solidFill>
              </a:rPr>
              <a:t>межпредметный </a:t>
            </a:r>
            <a:r>
              <a:rPr lang="ru-RU" dirty="0">
                <a:solidFill>
                  <a:srgbClr val="002060"/>
                </a:solidFill>
              </a:rPr>
              <a:t>характер и могут также применяться для диагностики </a:t>
            </a:r>
            <a:r>
              <a:rPr lang="ru-RU" b="1" dirty="0">
                <a:solidFill>
                  <a:srgbClr val="002060"/>
                </a:solidFill>
              </a:rPr>
              <a:t>метапредметных</a:t>
            </a:r>
            <a:r>
              <a:rPr lang="ru-RU" dirty="0">
                <a:solidFill>
                  <a:srgbClr val="002060"/>
                </a:solidFill>
              </a:rPr>
              <a:t> результатов обучения.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826683" y="5088278"/>
            <a:ext cx="3637157" cy="77325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Комплексное задание «Айсберг» включает 5 отдельных заданий.</a:t>
            </a:r>
          </a:p>
        </p:txBody>
      </p:sp>
    </p:spTree>
    <p:extLst>
      <p:ext uri="{BB962C8B-B14F-4D97-AF65-F5344CB8AC3E}">
        <p14:creationId xmlns:p14="http://schemas.microsoft.com/office/powerpoint/2010/main" val="177402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25" grpId="0" animBg="1"/>
      <p:bldP spid="26" grpId="0" animBg="1"/>
      <p:bldP spid="2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7427" y="117557"/>
            <a:ext cx="4433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РАССМОТРИМ ЗАДАНИЕ ПО ЕНГ (</a:t>
            </a:r>
            <a:r>
              <a:rPr lang="en-US" sz="2000" b="1" dirty="0" smtClean="0">
                <a:solidFill>
                  <a:srgbClr val="002060"/>
                </a:solidFill>
              </a:rPr>
              <a:t>PISA</a:t>
            </a:r>
            <a:r>
              <a:rPr lang="ru-RU" sz="2000" b="1" dirty="0" smtClean="0">
                <a:solidFill>
                  <a:srgbClr val="002060"/>
                </a:solidFill>
              </a:rPr>
              <a:t>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453" y="77637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Задание 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4453" y="1145709"/>
            <a:ext cx="10575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Как изменится уровень Мирового океана после того, как </a:t>
            </a:r>
            <a:r>
              <a:rPr lang="ru-RU" b="1" dirty="0" smtClean="0">
                <a:solidFill>
                  <a:srgbClr val="002060"/>
                </a:solidFill>
              </a:rPr>
              <a:t>плавающий в </a:t>
            </a:r>
            <a:r>
              <a:rPr lang="ru-RU" b="1" dirty="0">
                <a:solidFill>
                  <a:srgbClr val="002060"/>
                </a:solidFill>
              </a:rPr>
              <a:t>нём айсберг полностью растает?</a:t>
            </a:r>
          </a:p>
          <a:p>
            <a:r>
              <a:rPr lang="ru-RU" i="1" dirty="0">
                <a:solidFill>
                  <a:srgbClr val="002060"/>
                </a:solidFill>
              </a:rPr>
              <a:t>Выберите один ответ.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4452" y="1700612"/>
            <a:ext cx="104431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A. Уровень Мирового океана повысится в соответствии с </a:t>
            </a:r>
            <a:r>
              <a:rPr lang="ru-RU" dirty="0" smtClean="0">
                <a:solidFill>
                  <a:srgbClr val="002060"/>
                </a:solidFill>
              </a:rPr>
              <a:t>объёмом айсберга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r>
              <a:rPr lang="ru-RU" dirty="0">
                <a:solidFill>
                  <a:srgbClr val="002060"/>
                </a:solidFill>
              </a:rPr>
              <a:t>B. Уровень Мирового океана не изменится.</a:t>
            </a:r>
          </a:p>
          <a:p>
            <a:r>
              <a:rPr lang="ru-RU" dirty="0">
                <a:solidFill>
                  <a:srgbClr val="002060"/>
                </a:solidFill>
              </a:rPr>
              <a:t>C. Уровень Мирового океана повысится в соответствии с </a:t>
            </a:r>
            <a:r>
              <a:rPr lang="ru-RU" dirty="0" smtClean="0">
                <a:solidFill>
                  <a:srgbClr val="002060"/>
                </a:solidFill>
              </a:rPr>
              <a:t>объёмом надводной </a:t>
            </a:r>
            <a:r>
              <a:rPr lang="ru-RU" dirty="0">
                <a:solidFill>
                  <a:srgbClr val="002060"/>
                </a:solidFill>
              </a:rPr>
              <a:t>части айсберга.</a:t>
            </a:r>
          </a:p>
          <a:p>
            <a:r>
              <a:rPr lang="ru-RU" dirty="0">
                <a:solidFill>
                  <a:srgbClr val="002060"/>
                </a:solidFill>
              </a:rPr>
              <a:t>D. Уровень Мирового океана понизится.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139956"/>
              </p:ext>
            </p:extLst>
          </p:nvPr>
        </p:nvGraphicFramePr>
        <p:xfrm>
          <a:off x="1349095" y="2966708"/>
          <a:ext cx="8693816" cy="2519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88239">
                  <a:extLst>
                    <a:ext uri="{9D8B030D-6E8A-4147-A177-3AD203B41FA5}">
                      <a16:colId xmlns:a16="http://schemas.microsoft.com/office/drawing/2014/main" val="3145794182"/>
                    </a:ext>
                  </a:extLst>
                </a:gridCol>
                <a:gridCol w="5805577">
                  <a:extLst>
                    <a:ext uri="{9D8B030D-6E8A-4147-A177-3AD203B41FA5}">
                      <a16:colId xmlns:a16="http://schemas.microsoft.com/office/drawing/2014/main" val="32440024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Компетенция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научное объяснение явлений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910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Умение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применить соответствующие естественно-научные знания для объяснения явления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869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Сложность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средний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0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Предмет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физика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771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Элемент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 содержания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плавание тел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467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Оценивание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 балл: 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В. Уровень Мирового океана не изменится.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0 баллов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: Другие варианты ответа.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241310"/>
                  </a:ext>
                </a:extLst>
              </a:tr>
            </a:tbl>
          </a:graphicData>
        </a:graphic>
      </p:graphicFrame>
      <p:sp>
        <p:nvSpPr>
          <p:cNvPr id="14" name="Овал 13"/>
          <p:cNvSpPr/>
          <p:nvPr/>
        </p:nvSpPr>
        <p:spPr>
          <a:xfrm>
            <a:off x="474452" y="2018581"/>
            <a:ext cx="293299" cy="2760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37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7427" y="117557"/>
            <a:ext cx="4433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РАССМОТРИМ ЗАДАНИЕ ПО ЕНГ (</a:t>
            </a:r>
            <a:r>
              <a:rPr lang="en-US" sz="2000" b="1" dirty="0" smtClean="0">
                <a:solidFill>
                  <a:srgbClr val="002060"/>
                </a:solidFill>
              </a:rPr>
              <a:t>PISA</a:t>
            </a:r>
            <a:r>
              <a:rPr lang="ru-RU" sz="2000" b="1" dirty="0" smtClean="0">
                <a:solidFill>
                  <a:srgbClr val="002060"/>
                </a:solidFill>
              </a:rPr>
              <a:t>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453" y="77637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Задание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4453" y="1145709"/>
            <a:ext cx="11395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Как c помощью простого опыта доказать, что плотность воды </a:t>
            </a:r>
            <a:r>
              <a:rPr lang="ru-RU" b="1" dirty="0" smtClean="0">
                <a:solidFill>
                  <a:srgbClr val="002060"/>
                </a:solidFill>
              </a:rPr>
              <a:t>при 0 </a:t>
            </a:r>
            <a:r>
              <a:rPr lang="ru-RU" b="1" baseline="30000" dirty="0" smtClean="0">
                <a:solidFill>
                  <a:srgbClr val="002060"/>
                </a:solidFill>
              </a:rPr>
              <a:t>0</a:t>
            </a:r>
            <a:r>
              <a:rPr lang="ru-RU" b="1" dirty="0" smtClean="0">
                <a:solidFill>
                  <a:srgbClr val="002060"/>
                </a:solidFill>
              </a:rPr>
              <a:t>С </a:t>
            </a:r>
            <a:r>
              <a:rPr lang="ru-RU" b="1" dirty="0">
                <a:solidFill>
                  <a:srgbClr val="002060"/>
                </a:solidFill>
              </a:rPr>
              <a:t>больше плотности льда?</a:t>
            </a:r>
          </a:p>
          <a:p>
            <a:r>
              <a:rPr lang="ru-RU" i="1" dirty="0">
                <a:solidFill>
                  <a:srgbClr val="002060"/>
                </a:solidFill>
              </a:rPr>
              <a:t>Опишите доступный в домашних условиях опыт и объясните, </a:t>
            </a:r>
            <a:r>
              <a:rPr lang="ru-RU" i="1" dirty="0" smtClean="0">
                <a:solidFill>
                  <a:srgbClr val="002060"/>
                </a:solidFill>
              </a:rPr>
              <a:t>почему его </a:t>
            </a:r>
            <a:r>
              <a:rPr lang="ru-RU" i="1" dirty="0">
                <a:solidFill>
                  <a:srgbClr val="002060"/>
                </a:solidFill>
              </a:rPr>
              <a:t>можно считать доказательством.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230522"/>
              </p:ext>
            </p:extLst>
          </p:nvPr>
        </p:nvGraphicFramePr>
        <p:xfrm>
          <a:off x="1746041" y="3717789"/>
          <a:ext cx="8693816" cy="2799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88239">
                  <a:extLst>
                    <a:ext uri="{9D8B030D-6E8A-4147-A177-3AD203B41FA5}">
                      <a16:colId xmlns:a16="http://schemas.microsoft.com/office/drawing/2014/main" val="3145794182"/>
                    </a:ext>
                  </a:extLst>
                </a:gridCol>
                <a:gridCol w="5805577">
                  <a:extLst>
                    <a:ext uri="{9D8B030D-6E8A-4147-A177-3AD203B41FA5}">
                      <a16:colId xmlns:a16="http://schemas.microsoft.com/office/drawing/2014/main" val="32440024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Компетенция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применение естественно-научных методов исследования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910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Умение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планировать и проводить эксперимент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869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Сложность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средний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0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Предмет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физика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771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Элемент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 содержания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плавание тел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467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Оценивание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 балла (ответ принят полностью): 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Описан и объяснён опыт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 балл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 (ответ принят частично): 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</a:rPr>
                        <a:t>Дано только описание опыта без объяснения, почему этот опыт можно считать доказательством.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0 баллов: 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</a:rPr>
                        <a:t>Другие ответы.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2413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4453" y="1778797"/>
            <a:ext cx="11050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1. </a:t>
            </a:r>
            <a:r>
              <a:rPr lang="ru-RU" b="1" dirty="0" smtClean="0">
                <a:solidFill>
                  <a:srgbClr val="002060"/>
                </a:solidFill>
              </a:rPr>
              <a:t>Гипотеза:</a:t>
            </a:r>
            <a:r>
              <a:rPr lang="ru-RU" dirty="0" smtClean="0">
                <a:solidFill>
                  <a:srgbClr val="002060"/>
                </a:solidFill>
              </a:rPr>
              <a:t> тело </a:t>
            </a:r>
            <a:r>
              <a:rPr lang="ru-RU" dirty="0">
                <a:solidFill>
                  <a:srgbClr val="002060"/>
                </a:solidFill>
              </a:rPr>
              <a:t>не тонет в жидкости, если его плотность меньше </a:t>
            </a:r>
            <a:r>
              <a:rPr lang="ru-RU" dirty="0" smtClean="0">
                <a:solidFill>
                  <a:srgbClr val="002060"/>
                </a:solidFill>
              </a:rPr>
              <a:t>плотности жидкости.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2. </a:t>
            </a:r>
            <a:r>
              <a:rPr lang="ru-RU" b="1" dirty="0" smtClean="0">
                <a:solidFill>
                  <a:srgbClr val="002060"/>
                </a:solidFill>
              </a:rPr>
              <a:t>Опыт: </a:t>
            </a:r>
            <a:r>
              <a:rPr lang="ru-RU" dirty="0" smtClean="0">
                <a:solidFill>
                  <a:srgbClr val="002060"/>
                </a:solidFill>
              </a:rPr>
              <a:t>Для опыта нам понадобятся кусочки льда, стакан воды температура которой 0 </a:t>
            </a:r>
            <a:r>
              <a:rPr lang="ru-RU" baseline="30000" dirty="0" smtClean="0">
                <a:solidFill>
                  <a:srgbClr val="002060"/>
                </a:solidFill>
              </a:rPr>
              <a:t>0</a:t>
            </a:r>
            <a:r>
              <a:rPr lang="ru-RU" dirty="0" smtClean="0">
                <a:solidFill>
                  <a:srgbClr val="002060"/>
                </a:solidFill>
              </a:rPr>
              <a:t>С, термометр.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Кусочки льда вынимаем из холодильника </a:t>
            </a:r>
            <a:r>
              <a:rPr lang="ru-RU" dirty="0">
                <a:solidFill>
                  <a:srgbClr val="002060"/>
                </a:solidFill>
              </a:rPr>
              <a:t>и опускаем в воду.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3. </a:t>
            </a:r>
            <a:r>
              <a:rPr lang="ru-RU" b="1" dirty="0" smtClean="0">
                <a:solidFill>
                  <a:srgbClr val="002060"/>
                </a:solidFill>
              </a:rPr>
              <a:t>Итог опыта: </a:t>
            </a:r>
            <a:r>
              <a:rPr lang="ru-RU" dirty="0" smtClean="0">
                <a:solidFill>
                  <a:srgbClr val="002060"/>
                </a:solidFill>
              </a:rPr>
              <a:t>Кусочки </a:t>
            </a:r>
            <a:r>
              <a:rPr lang="ru-RU" dirty="0">
                <a:solidFill>
                  <a:srgbClr val="002060"/>
                </a:solidFill>
              </a:rPr>
              <a:t>льда, вынутые из холодильника, плавают на </a:t>
            </a:r>
            <a:r>
              <a:rPr lang="ru-RU" dirty="0" smtClean="0">
                <a:solidFill>
                  <a:srgbClr val="002060"/>
                </a:solidFill>
              </a:rPr>
              <a:t>поверхности воды </a:t>
            </a:r>
            <a:r>
              <a:rPr lang="ru-RU" dirty="0">
                <a:solidFill>
                  <a:srgbClr val="002060"/>
                </a:solidFill>
              </a:rPr>
              <a:t>и не </a:t>
            </a:r>
            <a:r>
              <a:rPr lang="ru-RU" dirty="0" smtClean="0">
                <a:solidFill>
                  <a:srgbClr val="002060"/>
                </a:solidFill>
              </a:rPr>
              <a:t>тонут.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4. </a:t>
            </a:r>
            <a:r>
              <a:rPr lang="ru-RU" b="1" dirty="0">
                <a:solidFill>
                  <a:srgbClr val="002060"/>
                </a:solidFill>
              </a:rPr>
              <a:t>Доказательство: </a:t>
            </a:r>
            <a:r>
              <a:rPr lang="ru-RU" dirty="0">
                <a:solidFill>
                  <a:srgbClr val="002060"/>
                </a:solidFill>
              </a:rPr>
              <a:t>по закону плавания </a:t>
            </a:r>
            <a:r>
              <a:rPr lang="ru-RU" dirty="0" smtClean="0">
                <a:solidFill>
                  <a:srgbClr val="002060"/>
                </a:solidFill>
              </a:rPr>
              <a:t>тел тело </a:t>
            </a:r>
            <a:r>
              <a:rPr lang="ru-RU" dirty="0">
                <a:solidFill>
                  <a:srgbClr val="002060"/>
                </a:solidFill>
              </a:rPr>
              <a:t>не тонет в жидкости, если его плотность меньше плотности</a:t>
            </a:r>
          </a:p>
          <a:p>
            <a:r>
              <a:rPr lang="ru-RU" dirty="0">
                <a:solidFill>
                  <a:srgbClr val="002060"/>
                </a:solidFill>
              </a:rPr>
              <a:t>жидкости.</a:t>
            </a:r>
          </a:p>
        </p:txBody>
      </p:sp>
    </p:spTree>
    <p:extLst>
      <p:ext uri="{BB962C8B-B14F-4D97-AF65-F5344CB8AC3E}">
        <p14:creationId xmlns:p14="http://schemas.microsoft.com/office/powerpoint/2010/main" val="227356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/>
          <p:cNvSpPr/>
          <p:nvPr/>
        </p:nvSpPr>
        <p:spPr>
          <a:xfrm>
            <a:off x="641350" y="954088"/>
            <a:ext cx="2813050" cy="59055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240697" y="6536602"/>
            <a:ext cx="388537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908925" y="5232400"/>
            <a:ext cx="3532188" cy="119538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83163" y="5195888"/>
            <a:ext cx="2373312" cy="12319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36775" y="5200650"/>
            <a:ext cx="2154238" cy="122713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801100" y="2579688"/>
            <a:ext cx="2552700" cy="14716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801100" y="1722438"/>
            <a:ext cx="2552700" cy="6731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57225" y="1701800"/>
            <a:ext cx="2813050" cy="7032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28650" y="2574925"/>
            <a:ext cx="2813050" cy="147161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801100" y="971550"/>
            <a:ext cx="2552700" cy="59055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4721225" y="968375"/>
            <a:ext cx="2608263" cy="2514600"/>
          </a:xfrm>
          <a:prstGeom prst="ellipse">
            <a:avLst/>
          </a:prstGeom>
          <a:solidFill>
            <a:srgbClr val="2F5597">
              <a:alpha val="96000"/>
            </a:srgbClr>
          </a:solidFill>
          <a:ln w="25400">
            <a:solidFill>
              <a:srgbClr val="2F5597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34" name="Овал 33"/>
          <p:cNvSpPr/>
          <p:nvPr/>
        </p:nvSpPr>
        <p:spPr>
          <a:xfrm>
            <a:off x="5745163" y="2384425"/>
            <a:ext cx="2752725" cy="2659063"/>
          </a:xfrm>
          <a:prstGeom prst="ellipse">
            <a:avLst/>
          </a:prstGeom>
          <a:solidFill>
            <a:srgbClr val="C00000">
              <a:alpha val="90000"/>
            </a:srgbClr>
          </a:solidFill>
          <a:ln w="38100">
            <a:solidFill>
              <a:srgbClr val="D6421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36" name="Прямоугольник 35"/>
          <p:cNvSpPr/>
          <p:nvPr/>
        </p:nvSpPr>
        <p:spPr>
          <a:xfrm>
            <a:off x="722313" y="1000125"/>
            <a:ext cx="2613025" cy="5000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Open Sans Light" pitchFamily="34" charset="0"/>
              </a:rPr>
              <a:t>1. Разделы математики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8931275" y="1744663"/>
            <a:ext cx="2341563" cy="608012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Open Sans Light" panose="020B0306030504020204" pitchFamily="34" charset="0"/>
              </a:rPr>
              <a:t>2. Ситуация функционирования текста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059363" y="5264150"/>
            <a:ext cx="2208212" cy="1092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Здоровье, ресурсы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окружающая среда,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связь науки и технологии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969250" y="5292725"/>
            <a:ext cx="3384550" cy="10636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Open Sans Light" pitchFamily="34" charset="0"/>
              </a:rPr>
              <a:t>3. Давать научные объяснения, применять естественно-научные методы исследования, интерпретировать данные,  делать выводы</a:t>
            </a: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Open Sans Light" pitchFamily="34" charset="0"/>
            </a:endParaRPr>
          </a:p>
        </p:txBody>
      </p:sp>
      <p:sp>
        <p:nvSpPr>
          <p:cNvPr id="40" name="Прямоугольник 55"/>
          <p:cNvSpPr>
            <a:spLocks noChangeArrowheads="1"/>
          </p:cNvSpPr>
          <p:nvPr/>
        </p:nvSpPr>
        <p:spPr bwMode="auto">
          <a:xfrm>
            <a:off x="5003800" y="1565275"/>
            <a:ext cx="2201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Open Sans Light" pitchFamily="34" charset="0"/>
              </a:rPr>
              <a:t>Содержательная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Open Sans Light" pitchFamily="34" charset="0"/>
              </a:rPr>
              <a:t>модель</a:t>
            </a:r>
          </a:p>
        </p:txBody>
      </p:sp>
      <p:sp>
        <p:nvSpPr>
          <p:cNvPr id="41" name="Прямоугольник 57"/>
          <p:cNvSpPr>
            <a:spLocks noChangeArrowheads="1"/>
          </p:cNvSpPr>
          <p:nvPr/>
        </p:nvSpPr>
        <p:spPr bwMode="auto">
          <a:xfrm>
            <a:off x="6470650" y="3403600"/>
            <a:ext cx="1822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Open Sans Light" pitchFamily="34" charset="0"/>
              </a:rPr>
              <a:t>Контексты 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Open Sans Light" pitchFamily="34" charset="0"/>
              </a:rPr>
              <a:t>ситуации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8931275" y="2625725"/>
            <a:ext cx="2341563" cy="135255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Open Sans Light" panose="020B0306030504020204" pitchFamily="34" charset="0"/>
              </a:rPr>
              <a:t>3. Работать с информацией: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Open Sans Light" panose="020B0306030504020204" pitchFamily="34" charset="0"/>
              <a:ea typeface="+mn-ea"/>
              <a:cs typeface="Open Sans Light" panose="020B03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Open Sans Light" panose="020B0306030504020204" pitchFamily="34" charset="0"/>
              </a:rPr>
              <a:t>находить и извлекать,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Open Sans Light" panose="020B0306030504020204" pitchFamily="34" charset="0"/>
              </a:rPr>
              <a:t>осмысливать и оценивать,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Open Sans Light" panose="020B0306030504020204" pitchFamily="34" charset="0"/>
              </a:rPr>
              <a:t>интерпретировать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230438" y="5241925"/>
            <a:ext cx="1944687" cy="11144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Open Sans Light" pitchFamily="34" charset="0"/>
              </a:rPr>
              <a:t>1. Естественно-научные предметы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22313" y="2625725"/>
            <a:ext cx="2613025" cy="13525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Open Sans Light" pitchFamily="34" charset="0"/>
              </a:rPr>
              <a:t>3. Формулировать, применять интерпретировать и оценивать результаты с позиций математики и реальной проблемы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22313" y="1744663"/>
            <a:ext cx="2624137" cy="6080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Мир индивидуума, социума,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образования и науки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8951913" y="1039813"/>
            <a:ext cx="2341562" cy="454025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Open Sans Light" panose="020B0306030504020204" pitchFamily="34" charset="0"/>
              </a:rPr>
              <a:t>1. Типы и форматы текста</a:t>
            </a:r>
          </a:p>
        </p:txBody>
      </p:sp>
      <p:sp>
        <p:nvSpPr>
          <p:cNvPr id="47" name="Овал 46"/>
          <p:cNvSpPr/>
          <p:nvPr/>
        </p:nvSpPr>
        <p:spPr>
          <a:xfrm>
            <a:off x="3962400" y="2435225"/>
            <a:ext cx="2689225" cy="2628900"/>
          </a:xfrm>
          <a:prstGeom prst="ellipse">
            <a:avLst/>
          </a:prstGeom>
          <a:solidFill>
            <a:schemeClr val="accent2">
              <a:alpha val="88000"/>
            </a:schemeClr>
          </a:solidFill>
          <a:ln w="25400">
            <a:solidFill>
              <a:srgbClr val="ED7D3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sp>
      <p:sp>
        <p:nvSpPr>
          <p:cNvPr id="51" name="Прямоугольник 60"/>
          <p:cNvSpPr>
            <a:spLocks noChangeArrowheads="1"/>
          </p:cNvSpPr>
          <p:nvPr/>
        </p:nvSpPr>
        <p:spPr bwMode="auto">
          <a:xfrm>
            <a:off x="3930650" y="3425825"/>
            <a:ext cx="2387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Open Sans Light" pitchFamily="34" charset="0"/>
              </a:rPr>
              <a:t>Компетентностная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Open Sans Light" pitchFamily="34" charset="0"/>
              </a:rPr>
              <a:t> модель</a:t>
            </a:r>
          </a:p>
        </p:txBody>
      </p:sp>
      <p:sp>
        <p:nvSpPr>
          <p:cNvPr id="64" name="TextBox 70"/>
          <p:cNvSpPr txBox="1">
            <a:spLocks noChangeArrowheads="1"/>
          </p:cNvSpPr>
          <p:nvPr/>
        </p:nvSpPr>
        <p:spPr bwMode="auto">
          <a:xfrm>
            <a:off x="5310188" y="2913063"/>
            <a:ext cx="1671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29479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Open Sans Light" pitchFamily="34" charset="0"/>
              </a:rPr>
              <a:t>БЛОК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29479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Open Sans Light" pitchFamily="34" charset="0"/>
              </a:rPr>
              <a:t>ЗАДАНИЙ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641350" y="4586288"/>
            <a:ext cx="280988" cy="2222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6" name="Прямоугольник 1"/>
          <p:cNvSpPr>
            <a:spLocks noChangeArrowheads="1"/>
          </p:cNvSpPr>
          <p:nvPr/>
        </p:nvSpPr>
        <p:spPr bwMode="auto">
          <a:xfrm>
            <a:off x="922338" y="4621213"/>
            <a:ext cx="28305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Open Sans Light" pitchFamily="34" charset="0"/>
              </a:rPr>
              <a:t>Естественно–научная грамотность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641350" y="4889500"/>
            <a:ext cx="280988" cy="2222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41350" y="4321175"/>
            <a:ext cx="280988" cy="215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9" name="Прямоугольник 58"/>
          <p:cNvSpPr>
            <a:spLocks noChangeArrowheads="1"/>
          </p:cNvSpPr>
          <p:nvPr/>
        </p:nvSpPr>
        <p:spPr bwMode="auto">
          <a:xfrm>
            <a:off x="906463" y="4337050"/>
            <a:ext cx="28305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Open Sans Light" pitchFamily="34" charset="0"/>
              </a:rPr>
              <a:t>Читательская грамотность</a:t>
            </a:r>
          </a:p>
        </p:txBody>
      </p:sp>
      <p:sp>
        <p:nvSpPr>
          <p:cNvPr id="70" name="Прямоугольник 59"/>
          <p:cNvSpPr>
            <a:spLocks noChangeArrowheads="1"/>
          </p:cNvSpPr>
          <p:nvPr/>
        </p:nvSpPr>
        <p:spPr bwMode="auto">
          <a:xfrm>
            <a:off x="922338" y="4889500"/>
            <a:ext cx="28305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Open Sans Light" pitchFamily="34" charset="0"/>
              </a:rPr>
              <a:t>Математическая грамотность</a:t>
            </a:r>
          </a:p>
        </p:txBody>
      </p:sp>
      <p:sp>
        <p:nvSpPr>
          <p:cNvPr id="72" name="Заголовок 1"/>
          <p:cNvSpPr>
            <a:spLocks noGrp="1"/>
          </p:cNvSpPr>
          <p:nvPr>
            <p:ph type="title"/>
          </p:nvPr>
        </p:nvSpPr>
        <p:spPr>
          <a:xfrm>
            <a:off x="1852252" y="-28261"/>
            <a:ext cx="7307263" cy="741363"/>
          </a:xfrm>
        </p:spPr>
        <p:txBody>
          <a:bodyPr/>
          <a:lstStyle/>
          <a:p>
            <a:pPr eaLnBrk="1" hangingPunct="1"/>
            <a:r>
              <a:rPr kumimoji="0" lang="ru-RU" altLang="ru-RU" sz="2400" b="1" dirty="0" smtClean="0">
                <a:solidFill>
                  <a:srgbClr val="003366"/>
                </a:solidFill>
                <a:latin typeface="Arial" panose="020B0604020202020204" pitchFamily="34" charset="0"/>
              </a:rPr>
              <a:t>ПРИНЦИПЫ СОЗДАНИЯ ЗАДАНИЙ </a:t>
            </a:r>
            <a:r>
              <a:rPr kumimoji="0" lang="en-US" altLang="ru-RU" sz="2400" b="1" dirty="0" smtClean="0">
                <a:solidFill>
                  <a:srgbClr val="003366"/>
                </a:solidFill>
                <a:latin typeface="Arial" panose="020B0604020202020204" pitchFamily="34" charset="0"/>
              </a:rPr>
              <a:t>PISA</a:t>
            </a:r>
            <a:endParaRPr kumimoji="0" lang="ru-RU" altLang="ru-RU" sz="2400" b="1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02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7427" y="117557"/>
            <a:ext cx="4433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РАССМОТРИМ ЗАДАНИЕ ПО ЕНГ (</a:t>
            </a:r>
            <a:r>
              <a:rPr lang="en-US" sz="2000" b="1" dirty="0" smtClean="0">
                <a:solidFill>
                  <a:srgbClr val="002060"/>
                </a:solidFill>
              </a:rPr>
              <a:t>PISA</a:t>
            </a:r>
            <a:r>
              <a:rPr lang="ru-RU" sz="2000" b="1" dirty="0" smtClean="0">
                <a:solidFill>
                  <a:srgbClr val="002060"/>
                </a:solidFill>
              </a:rPr>
              <a:t>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453" y="77637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Задание 3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493" y="664234"/>
            <a:ext cx="4218317" cy="173840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74453" y="1145709"/>
            <a:ext cx="6349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Какое физическое условие должно быть выполнено, чтобы </a:t>
            </a:r>
            <a:r>
              <a:rPr lang="ru-RU" b="1" dirty="0" smtClean="0">
                <a:solidFill>
                  <a:srgbClr val="002060"/>
                </a:solidFill>
              </a:rPr>
              <a:t>айсберг плавал </a:t>
            </a:r>
            <a:r>
              <a:rPr lang="ru-RU" b="1" dirty="0">
                <a:solidFill>
                  <a:srgbClr val="002060"/>
                </a:solidFill>
              </a:rPr>
              <a:t>и находился в равновесии относительно поверхности воды?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829880"/>
              </p:ext>
            </p:extLst>
          </p:nvPr>
        </p:nvGraphicFramePr>
        <p:xfrm>
          <a:off x="1746041" y="3717789"/>
          <a:ext cx="8693816" cy="2733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63982">
                  <a:extLst>
                    <a:ext uri="{9D8B030D-6E8A-4147-A177-3AD203B41FA5}">
                      <a16:colId xmlns:a16="http://schemas.microsoft.com/office/drawing/2014/main" val="3145794182"/>
                    </a:ext>
                  </a:extLst>
                </a:gridCol>
                <a:gridCol w="5729834">
                  <a:extLst>
                    <a:ext uri="{9D8B030D-6E8A-4147-A177-3AD203B41FA5}">
                      <a16:colId xmlns:a16="http://schemas.microsoft.com/office/drawing/2014/main" val="32440024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Компетенция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научное объяснение явлений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910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Умение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распознавать, использовать и создавать объяснительные модели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и представления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869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Сложность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средний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0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Предмет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физика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771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Элемент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 содержания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плавание тел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467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Оценивание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 балл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 : 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</a:rPr>
                        <a:t>Названо условие: сила тяжести айсберга равна действующей на него выталкивающей силе (или архимедовой силе).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0 баллов: 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</a:rPr>
                        <a:t>Другие ответы.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24131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4453" y="2260414"/>
            <a:ext cx="9896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Ответ: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Сила </a:t>
            </a:r>
            <a:r>
              <a:rPr lang="ru-RU" dirty="0">
                <a:solidFill>
                  <a:srgbClr val="002060"/>
                </a:solidFill>
              </a:rPr>
              <a:t>тяжести айсберга равна действующей на него выталкивающей силе (или архимедовой силе).</a:t>
            </a:r>
          </a:p>
        </p:txBody>
      </p:sp>
    </p:spTree>
    <p:extLst>
      <p:ext uri="{BB962C8B-B14F-4D97-AF65-F5344CB8AC3E}">
        <p14:creationId xmlns:p14="http://schemas.microsoft.com/office/powerpoint/2010/main" val="258557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7427" y="117557"/>
            <a:ext cx="4433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РАССМОТРИМ ЗАДАНИЕ ПО ЕНГ (</a:t>
            </a:r>
            <a:r>
              <a:rPr lang="en-US" sz="2000" b="1" dirty="0" smtClean="0">
                <a:solidFill>
                  <a:srgbClr val="002060"/>
                </a:solidFill>
              </a:rPr>
              <a:t>PISA</a:t>
            </a:r>
            <a:r>
              <a:rPr lang="ru-RU" sz="2000" b="1" dirty="0" smtClean="0">
                <a:solidFill>
                  <a:srgbClr val="002060"/>
                </a:solidFill>
              </a:rPr>
              <a:t>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453" y="77637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Задание 4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4454" y="1089545"/>
            <a:ext cx="6952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Какие результаты получили </a:t>
            </a:r>
            <a:r>
              <a:rPr lang="ru-RU" b="1" dirty="0" smtClean="0">
                <a:solidFill>
                  <a:srgbClr val="002060"/>
                </a:solidFill>
              </a:rPr>
              <a:t>школьники </a:t>
            </a:r>
            <a:r>
              <a:rPr lang="ru-RU" b="1" dirty="0">
                <a:solidFill>
                  <a:srgbClr val="002060"/>
                </a:solidFill>
              </a:rPr>
              <a:t>в своём эксперименте?</a:t>
            </a:r>
          </a:p>
          <a:p>
            <a:r>
              <a:rPr lang="ru-RU" i="1" dirty="0">
                <a:solidFill>
                  <a:srgbClr val="002060"/>
                </a:solidFill>
              </a:rPr>
              <a:t>Выберите один ответ.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607560"/>
              </p:ext>
            </p:extLst>
          </p:nvPr>
        </p:nvGraphicFramePr>
        <p:xfrm>
          <a:off x="1268222" y="3874969"/>
          <a:ext cx="9649453" cy="2372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86013">
                  <a:extLst>
                    <a:ext uri="{9D8B030D-6E8A-4147-A177-3AD203B41FA5}">
                      <a16:colId xmlns:a16="http://schemas.microsoft.com/office/drawing/2014/main" val="3145794182"/>
                    </a:ext>
                  </a:extLst>
                </a:gridCol>
                <a:gridCol w="7263440">
                  <a:extLst>
                    <a:ext uri="{9D8B030D-6E8A-4147-A177-3AD203B41FA5}">
                      <a16:colId xmlns:a16="http://schemas.microsoft.com/office/drawing/2014/main" val="32440024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Компетенция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научное объяснение явлений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910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Умение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делать и научно обосновывать прогнозы о протекании процесса или явления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869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Сложность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средний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0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Предмет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физика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771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Элемент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 содержания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плавание тел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467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Оценивание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 балл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 : 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</a:rPr>
                        <a:t>D. Масса льда = 1 кг; объём льда &gt; 1 л; объём талой воды = 1л.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0 баллов: 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</a:rPr>
                        <a:t>Другие ответы.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241310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5707" y="776377"/>
            <a:ext cx="4648200" cy="192405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74453" y="1735876"/>
            <a:ext cx="7966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A. </a:t>
            </a:r>
            <a:r>
              <a:rPr lang="ru-RU" dirty="0">
                <a:solidFill>
                  <a:srgbClr val="002060"/>
                </a:solidFill>
              </a:rPr>
              <a:t>Масса льда = 1 кг; объём льда &gt; 1 л; объём талой воды &gt; 1 л.</a:t>
            </a:r>
          </a:p>
          <a:p>
            <a:r>
              <a:rPr lang="en-US" dirty="0">
                <a:solidFill>
                  <a:srgbClr val="002060"/>
                </a:solidFill>
              </a:rPr>
              <a:t>B. </a:t>
            </a:r>
            <a:r>
              <a:rPr lang="ru-RU" dirty="0">
                <a:solidFill>
                  <a:srgbClr val="002060"/>
                </a:solidFill>
              </a:rPr>
              <a:t>Масса льда &gt; 1 кг; объём льда &gt; 1 л; объём талой воды &gt; 1 л.</a:t>
            </a:r>
          </a:p>
          <a:p>
            <a:r>
              <a:rPr lang="en-US" dirty="0">
                <a:solidFill>
                  <a:srgbClr val="002060"/>
                </a:solidFill>
              </a:rPr>
              <a:t>C. </a:t>
            </a:r>
            <a:r>
              <a:rPr lang="ru-RU" dirty="0">
                <a:solidFill>
                  <a:srgbClr val="002060"/>
                </a:solidFill>
              </a:rPr>
              <a:t>Масса льда &lt; 1 кг; объём льда &lt; 1 л; объём талой воды &lt; 1 л.</a:t>
            </a:r>
          </a:p>
          <a:p>
            <a:r>
              <a:rPr lang="en-US" dirty="0">
                <a:solidFill>
                  <a:srgbClr val="002060"/>
                </a:solidFill>
              </a:rPr>
              <a:t>D. </a:t>
            </a:r>
            <a:r>
              <a:rPr lang="ru-RU" dirty="0">
                <a:solidFill>
                  <a:srgbClr val="002060"/>
                </a:solidFill>
              </a:rPr>
              <a:t>Масса льда = 1 кг; объём льда &gt; 1 л; объём талой воды = 1 л.</a:t>
            </a:r>
          </a:p>
          <a:p>
            <a:r>
              <a:rPr lang="en-US" dirty="0">
                <a:solidFill>
                  <a:srgbClr val="002060"/>
                </a:solidFill>
              </a:rPr>
              <a:t>E. </a:t>
            </a:r>
            <a:r>
              <a:rPr lang="ru-RU" dirty="0">
                <a:solidFill>
                  <a:srgbClr val="002060"/>
                </a:solidFill>
              </a:rPr>
              <a:t>Масса льда = 1 кг; объём льда &gt; 1 л; объём талой воды &lt; 1 л.</a:t>
            </a:r>
          </a:p>
        </p:txBody>
      </p:sp>
      <p:sp>
        <p:nvSpPr>
          <p:cNvPr id="17" name="Овал 16"/>
          <p:cNvSpPr/>
          <p:nvPr/>
        </p:nvSpPr>
        <p:spPr>
          <a:xfrm>
            <a:off x="500333" y="2618841"/>
            <a:ext cx="293299" cy="2760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75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7427" y="117557"/>
            <a:ext cx="4433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РАССМОТРИМ ЗАДАНИЕ ПО ЕНГ (</a:t>
            </a:r>
            <a:r>
              <a:rPr lang="en-US" sz="2000" b="1" dirty="0" smtClean="0">
                <a:solidFill>
                  <a:srgbClr val="002060"/>
                </a:solidFill>
              </a:rPr>
              <a:t>PISA</a:t>
            </a:r>
            <a:r>
              <a:rPr lang="ru-RU" sz="2000" b="1" dirty="0" smtClean="0">
                <a:solidFill>
                  <a:srgbClr val="002060"/>
                </a:solidFill>
              </a:rPr>
              <a:t>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453" y="77637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Задание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4454" y="1143738"/>
            <a:ext cx="67911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Почему многолетний лёд из морской воды со временем опресняется?</a:t>
            </a:r>
          </a:p>
          <a:p>
            <a:r>
              <a:rPr lang="ru-RU" i="1" dirty="0">
                <a:solidFill>
                  <a:srgbClr val="002060"/>
                </a:solidFill>
              </a:rPr>
              <a:t>Выберите один ответ.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069020"/>
              </p:ext>
            </p:extLst>
          </p:nvPr>
        </p:nvGraphicFramePr>
        <p:xfrm>
          <a:off x="1340598" y="4056316"/>
          <a:ext cx="9649453" cy="2585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86013">
                  <a:extLst>
                    <a:ext uri="{9D8B030D-6E8A-4147-A177-3AD203B41FA5}">
                      <a16:colId xmlns:a16="http://schemas.microsoft.com/office/drawing/2014/main" val="3145794182"/>
                    </a:ext>
                  </a:extLst>
                </a:gridCol>
                <a:gridCol w="7263440">
                  <a:extLst>
                    <a:ext uri="{9D8B030D-6E8A-4147-A177-3AD203B41FA5}">
                      <a16:colId xmlns:a16="http://schemas.microsoft.com/office/drawing/2014/main" val="32440024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Компетенция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научное объяснение явлений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910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Умение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интерпретация данных и использование научных доказательств для получения выводов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869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Сложность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средний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0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Предмет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физика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771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Элемент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 содержания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плавание тел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467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Оценивание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 балл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 : 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</a:rPr>
                        <a:t>А. Капли рассола, находящиеся между кристаллами пресного льда, постепенно стекают вниз.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0 баллов: 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</a:rPr>
                        <a:t>Другие варианты ответа.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241310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5599" y="633104"/>
            <a:ext cx="4648200" cy="16859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4453" y="2282831"/>
            <a:ext cx="10838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A. Капли рассола, находящиеся </a:t>
            </a:r>
            <a:r>
              <a:rPr lang="ru-RU" dirty="0" smtClean="0">
                <a:solidFill>
                  <a:srgbClr val="002060"/>
                </a:solidFill>
              </a:rPr>
              <a:t>между кристаллами </a:t>
            </a:r>
            <a:r>
              <a:rPr lang="ru-RU" dirty="0">
                <a:solidFill>
                  <a:srgbClr val="002060"/>
                </a:solidFill>
              </a:rPr>
              <a:t>пресного льда, </a:t>
            </a:r>
            <a:r>
              <a:rPr lang="ru-RU" dirty="0" smtClean="0">
                <a:solidFill>
                  <a:srgbClr val="002060"/>
                </a:solidFill>
              </a:rPr>
              <a:t>постепенно </a:t>
            </a:r>
            <a:r>
              <a:rPr lang="ru-RU" dirty="0">
                <a:solidFill>
                  <a:srgbClr val="002060"/>
                </a:solidFill>
              </a:rPr>
              <a:t>стекают вниз.</a:t>
            </a:r>
          </a:p>
          <a:p>
            <a:r>
              <a:rPr lang="ru-RU" dirty="0">
                <a:solidFill>
                  <a:srgbClr val="002060"/>
                </a:solidFill>
              </a:rPr>
              <a:t>B. Лёд будет солёным только </a:t>
            </a:r>
            <a:r>
              <a:rPr lang="ru-RU" dirty="0" smtClean="0">
                <a:solidFill>
                  <a:srgbClr val="002060"/>
                </a:solidFill>
              </a:rPr>
              <a:t>снаружи, если </a:t>
            </a:r>
            <a:r>
              <a:rPr lang="ru-RU" dirty="0">
                <a:solidFill>
                  <a:srgbClr val="002060"/>
                </a:solidFill>
              </a:rPr>
              <a:t>внешнюю соль смыть, то сам </a:t>
            </a:r>
            <a:r>
              <a:rPr lang="ru-RU" dirty="0" smtClean="0">
                <a:solidFill>
                  <a:srgbClr val="002060"/>
                </a:solidFill>
              </a:rPr>
              <a:t>лёд не </a:t>
            </a:r>
            <a:r>
              <a:rPr lang="ru-RU" dirty="0">
                <a:solidFill>
                  <a:srgbClr val="002060"/>
                </a:solidFill>
              </a:rPr>
              <a:t>солёный.</a:t>
            </a:r>
          </a:p>
          <a:p>
            <a:r>
              <a:rPr lang="ru-RU" dirty="0">
                <a:solidFill>
                  <a:srgbClr val="002060"/>
                </a:solidFill>
              </a:rPr>
              <a:t>C. Происходит вымораживание (</a:t>
            </a:r>
            <a:r>
              <a:rPr lang="ru-RU" dirty="0" smtClean="0">
                <a:solidFill>
                  <a:srgbClr val="002060"/>
                </a:solidFill>
              </a:rPr>
              <a:t>вытеснение</a:t>
            </a:r>
            <a:r>
              <a:rPr lang="ru-RU" dirty="0">
                <a:solidFill>
                  <a:srgbClr val="002060"/>
                </a:solidFill>
              </a:rPr>
              <a:t>) солей из кристаллов льда в </a:t>
            </a:r>
            <a:r>
              <a:rPr lang="ru-RU" dirty="0" smtClean="0">
                <a:solidFill>
                  <a:srgbClr val="002060"/>
                </a:solidFill>
              </a:rPr>
              <a:t>капельки </a:t>
            </a:r>
            <a:r>
              <a:rPr lang="ru-RU" dirty="0">
                <a:solidFill>
                  <a:srgbClr val="002060"/>
                </a:solidFill>
              </a:rPr>
              <a:t>рассола.</a:t>
            </a:r>
          </a:p>
          <a:p>
            <a:r>
              <a:rPr lang="ru-RU" dirty="0">
                <a:solidFill>
                  <a:srgbClr val="002060"/>
                </a:solidFill>
              </a:rPr>
              <a:t>D. Любой лёд и снег обычно </a:t>
            </a:r>
            <a:r>
              <a:rPr lang="ru-RU" dirty="0" smtClean="0">
                <a:solidFill>
                  <a:srgbClr val="002060"/>
                </a:solidFill>
              </a:rPr>
              <a:t>пресные. Когда </a:t>
            </a:r>
            <a:r>
              <a:rPr lang="ru-RU" dirty="0">
                <a:solidFill>
                  <a:srgbClr val="002060"/>
                </a:solidFill>
              </a:rPr>
              <a:t>вода замерзает, вся соль </a:t>
            </a:r>
            <a:r>
              <a:rPr lang="ru-RU" dirty="0" smtClean="0">
                <a:solidFill>
                  <a:srgbClr val="002060"/>
                </a:solidFill>
              </a:rPr>
              <a:t>из льда </a:t>
            </a:r>
            <a:r>
              <a:rPr lang="ru-RU" dirty="0">
                <a:solidFill>
                  <a:srgbClr val="002060"/>
                </a:solidFill>
              </a:rPr>
              <a:t>вытесняется в морскую воду.</a:t>
            </a:r>
          </a:p>
        </p:txBody>
      </p:sp>
      <p:sp>
        <p:nvSpPr>
          <p:cNvPr id="14" name="Овал 13"/>
          <p:cNvSpPr/>
          <p:nvPr/>
        </p:nvSpPr>
        <p:spPr>
          <a:xfrm>
            <a:off x="500333" y="2351428"/>
            <a:ext cx="293299" cy="2760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59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8"/>
          <p:cNvSpPr>
            <a:spLocks/>
          </p:cNvSpPr>
          <p:nvPr/>
        </p:nvSpPr>
        <p:spPr bwMode="auto">
          <a:xfrm>
            <a:off x="7596965" y="3958541"/>
            <a:ext cx="391642" cy="348126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5 h 752"/>
              <a:gd name="T8" fmla="*/ 144 w 860"/>
              <a:gd name="T9" fmla="*/ 476 h 752"/>
              <a:gd name="T10" fmla="*/ 149 w 860"/>
              <a:gd name="T11" fmla="*/ 484 h 752"/>
              <a:gd name="T12" fmla="*/ 430 w 860"/>
              <a:gd name="T13" fmla="*/ 645 h 752"/>
              <a:gd name="T14" fmla="*/ 573 w 860"/>
              <a:gd name="T15" fmla="*/ 611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6 h 752"/>
              <a:gd name="T22" fmla="*/ 215 w 860"/>
              <a:gd name="T23" fmla="*/ 376 h 752"/>
              <a:gd name="T24" fmla="*/ 430 w 860"/>
              <a:gd name="T25" fmla="*/ 502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9 h 752"/>
              <a:gd name="T32" fmla="*/ 143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6 h 752"/>
              <a:gd name="T40" fmla="*/ 454 w 860"/>
              <a:gd name="T41" fmla="*/ 205 h 752"/>
              <a:gd name="T42" fmla="*/ 391 w 860"/>
              <a:gd name="T43" fmla="*/ 247 h 752"/>
              <a:gd name="T44" fmla="*/ 390 w 860"/>
              <a:gd name="T45" fmla="*/ 250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1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5"/>
                </a:lnTo>
                <a:lnTo>
                  <a:pt x="144" y="476"/>
                </a:lnTo>
                <a:lnTo>
                  <a:pt x="149" y="484"/>
                </a:lnTo>
                <a:cubicBezTo>
                  <a:pt x="207" y="583"/>
                  <a:pt x="315" y="645"/>
                  <a:pt x="430" y="645"/>
                </a:cubicBezTo>
                <a:cubicBezTo>
                  <a:pt x="481" y="645"/>
                  <a:pt x="529" y="632"/>
                  <a:pt x="573" y="611"/>
                </a:cubicBezTo>
                <a:lnTo>
                  <a:pt x="573" y="528"/>
                </a:lnTo>
                <a:cubicBezTo>
                  <a:pt x="532" y="557"/>
                  <a:pt x="482" y="573"/>
                  <a:pt x="430" y="573"/>
                </a:cubicBezTo>
                <a:cubicBezTo>
                  <a:pt x="343" y="573"/>
                  <a:pt x="262" y="528"/>
                  <a:pt x="215" y="456"/>
                </a:cubicBezTo>
                <a:lnTo>
                  <a:pt x="215" y="376"/>
                </a:lnTo>
                <a:lnTo>
                  <a:pt x="430" y="502"/>
                </a:lnTo>
                <a:lnTo>
                  <a:pt x="553" y="430"/>
                </a:lnTo>
                <a:lnTo>
                  <a:pt x="483" y="388"/>
                </a:lnTo>
                <a:lnTo>
                  <a:pt x="430" y="419"/>
                </a:lnTo>
                <a:lnTo>
                  <a:pt x="143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6"/>
                </a:lnTo>
                <a:lnTo>
                  <a:pt x="454" y="205"/>
                </a:lnTo>
                <a:lnTo>
                  <a:pt x="391" y="247"/>
                </a:lnTo>
                <a:lnTo>
                  <a:pt x="390" y="250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1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0815" y="48542"/>
            <a:ext cx="7754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/>
              </a:rPr>
              <a:t>В чём разница между заданиями на формирование ЕНГ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/>
              </a:rPr>
              <a:t>и заданиями на оценку ЕНГ?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4735" y="975875"/>
            <a:ext cx="4316361" cy="4522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Что формируем в рамках предмета?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96879" y="980761"/>
            <a:ext cx="5179102" cy="4522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Что проверяется на оценочных мероприятиях?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4934" y="1710813"/>
            <a:ext cx="4544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1. Умения, составляющие компетенции ЕНГ в рамках предмета «Физика»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2949" y="1709189"/>
            <a:ext cx="5806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1. Насколько учащиеся владеют компетенциями в рамках естественно-научной области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4933" y="2583531"/>
            <a:ext cx="4544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2. Упор на предметное знание и </a:t>
            </a:r>
            <a:r>
              <a:rPr lang="ru-RU" dirty="0" err="1" smtClean="0">
                <a:solidFill>
                  <a:srgbClr val="002060"/>
                </a:solidFill>
              </a:rPr>
              <a:t>метапредметные</a:t>
            </a:r>
            <a:r>
              <a:rPr lang="ru-RU" dirty="0" smtClean="0">
                <a:solidFill>
                  <a:srgbClr val="002060"/>
                </a:solidFill>
              </a:rPr>
              <a:t> умения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2949" y="2583530"/>
            <a:ext cx="5627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2</a:t>
            </a:r>
            <a:r>
              <a:rPr lang="ru-RU" dirty="0" smtClean="0">
                <a:solidFill>
                  <a:srgbClr val="002060"/>
                </a:solidFill>
              </a:rPr>
              <a:t>. Упор на практическое применение естественно-научных знаний в реальных жизненных ситуациях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5198213" y="3386960"/>
            <a:ext cx="1347020" cy="622488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713542" y="4134867"/>
            <a:ext cx="4316361" cy="4522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Что должны предпринять?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61312" y="4750007"/>
            <a:ext cx="7663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Увеличить количество контекстных задач на уроках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По возможности рассматривать задачи с элементами исследования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Рассматривать задачи с </a:t>
            </a:r>
            <a:r>
              <a:rPr lang="ru-RU" dirty="0" err="1" smtClean="0">
                <a:solidFill>
                  <a:srgbClr val="002060"/>
                </a:solidFill>
              </a:rPr>
              <a:t>метапредметным</a:t>
            </a:r>
            <a:r>
              <a:rPr lang="ru-RU" dirty="0" smtClean="0">
                <a:solidFill>
                  <a:srgbClr val="002060"/>
                </a:solidFill>
              </a:rPr>
              <a:t> содержанием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3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8" grpId="0"/>
      <p:bldP spid="20" grpId="0"/>
      <p:bldP spid="21" grpId="0"/>
      <p:bldP spid="22" grpId="0"/>
      <p:bldP spid="9" grpId="0" animBg="1"/>
      <p:bldP spid="25" grpId="0" animBg="1"/>
      <p:bldP spid="2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730007"/>
            <a:ext cx="10404000" cy="0"/>
          </a:xfrm>
          <a:prstGeom prst="line">
            <a:avLst/>
          </a:prstGeom>
          <a:ln>
            <a:solidFill>
              <a:srgbClr val="2A339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08857" y="730007"/>
            <a:ext cx="10842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«Креативность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— это значит копать глубже, смотреть лучше, исправлять ошибки, беседовать с кошкой, нырять в глубину, проходить сквозь стены, зажигать солнце, строить замок на песке, приветствовать будущее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.»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П.Торренс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857" y="60463"/>
            <a:ext cx="4717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Креативность – что это?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89866" y="1828800"/>
            <a:ext cx="4158343" cy="95794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КРЕАТИВНОСТЬ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173695" y="1824454"/>
            <a:ext cx="4158343" cy="95794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ТВОРЧЕСТВО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1223" y="2046515"/>
            <a:ext cx="1099458" cy="20028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61223" y="2379625"/>
            <a:ext cx="1099458" cy="20028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138057" y="1656803"/>
            <a:ext cx="1741714" cy="129322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5165280" y="1619780"/>
            <a:ext cx="1676391" cy="1325903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5208" y="3172109"/>
            <a:ext cx="11192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Творчество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– процесс, имеющий определённую специфику и приводящий к созданию нового.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5207" y="3572219"/>
            <a:ext cx="11454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Креативность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– потенциал, внутренний ресурс человека, его способность к конструктивному, нестандартному мышлению и поведению, осознанию и развитию своего опыта.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47652" y="4244314"/>
            <a:ext cx="4129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Модель развития креативности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11462" y="4644424"/>
            <a:ext cx="9939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Цель (повышение уровня развития основных характеристик креативности)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Принципы (свобода выбора, открытость, деятельность, обратная связь, идеальность)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Способы обучения (игровые, проектные, исследовательские)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Формы (индивидуальные, групповые, парные, коллективные)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Результат (умение предлагать оптимальные идеи, строить эффективные рассуждения, находить оригинальные ответы, подробно описывать ход решения)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32787" y="1361829"/>
            <a:ext cx="7409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?</a:t>
            </a:r>
            <a:endParaRPr kumimoji="0" lang="ru-RU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53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  <p:bldP spid="5" grpId="0" animBg="1"/>
      <p:bldP spid="10" grpId="0" animBg="1"/>
      <p:bldP spid="20" grpId="0"/>
      <p:bldP spid="22" grpId="0"/>
      <p:bldP spid="21" grpId="0"/>
      <p:bldP spid="23" grpId="0"/>
      <p:bldP spid="1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156" y="119103"/>
            <a:ext cx="139292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730007"/>
            <a:ext cx="10404000" cy="0"/>
          </a:xfrm>
          <a:prstGeom prst="line">
            <a:avLst/>
          </a:prstGeom>
          <a:ln>
            <a:solidFill>
              <a:srgbClr val="2A339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5072" y="60463"/>
            <a:ext cx="46953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Развитие креативности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86528" y="730007"/>
            <a:ext cx="2481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Основная позиция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072" y="1130117"/>
            <a:ext cx="1183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Важно преодолеть в учебном процессе «объектную» позицию ученика («Мне подскажут», «меня должны научить» и т.д.) и поставить его в позицию «субъективную», включая его в творческую, исследовательскую работу.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072" y="2053447"/>
            <a:ext cx="11645004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Развитие креативности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НЕВОЗМОЖНО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 без понимания изучаемой дисциплины, так как именно от понимания зависит возможность адекватной трансляции полученных знаний, являющейся равнодействующей знания и опыта.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072" y="2976777"/>
            <a:ext cx="11645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Ведущим средством развития креативности при обучении естественным наукам является исследовательский практикум с включением эксперимента, позволяющего моделировать опыт применения полученных знаний.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072" y="3868772"/>
            <a:ext cx="1203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ВАЖНО!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6417" y="3899550"/>
            <a:ext cx="9495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В современном мире важно уметь решать проблемы, а не задачи с готовыми решениями.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5474" y="4449788"/>
            <a:ext cx="5963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Какие формы заданий стоит включать в обучение?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9472" y="4849898"/>
            <a:ext cx="45177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задачи-кроссворды;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кспериментальные задания;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задания-парадокс;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анализ литературных произведений;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7412" y="4849898"/>
            <a:ext cx="54037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анализ кинематографических произведений;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задания на анализ данных из других научных областей;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задания на составление задач.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0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5" grpId="0"/>
      <p:bldP spid="6" grpId="0"/>
      <p:bldP spid="8" grpId="0"/>
      <p:bldP spid="10" grpId="0"/>
      <p:bldP spid="11" grpId="0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8"/>
          <p:cNvSpPr>
            <a:spLocks/>
          </p:cNvSpPr>
          <p:nvPr/>
        </p:nvSpPr>
        <p:spPr bwMode="auto">
          <a:xfrm>
            <a:off x="7596965" y="3958541"/>
            <a:ext cx="391642" cy="348126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5 h 752"/>
              <a:gd name="T8" fmla="*/ 144 w 860"/>
              <a:gd name="T9" fmla="*/ 476 h 752"/>
              <a:gd name="T10" fmla="*/ 149 w 860"/>
              <a:gd name="T11" fmla="*/ 484 h 752"/>
              <a:gd name="T12" fmla="*/ 430 w 860"/>
              <a:gd name="T13" fmla="*/ 645 h 752"/>
              <a:gd name="T14" fmla="*/ 573 w 860"/>
              <a:gd name="T15" fmla="*/ 611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6 h 752"/>
              <a:gd name="T22" fmla="*/ 215 w 860"/>
              <a:gd name="T23" fmla="*/ 376 h 752"/>
              <a:gd name="T24" fmla="*/ 430 w 860"/>
              <a:gd name="T25" fmla="*/ 502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9 h 752"/>
              <a:gd name="T32" fmla="*/ 143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6 h 752"/>
              <a:gd name="T40" fmla="*/ 454 w 860"/>
              <a:gd name="T41" fmla="*/ 205 h 752"/>
              <a:gd name="T42" fmla="*/ 391 w 860"/>
              <a:gd name="T43" fmla="*/ 247 h 752"/>
              <a:gd name="T44" fmla="*/ 390 w 860"/>
              <a:gd name="T45" fmla="*/ 250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1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5"/>
                </a:lnTo>
                <a:lnTo>
                  <a:pt x="144" y="476"/>
                </a:lnTo>
                <a:lnTo>
                  <a:pt x="149" y="484"/>
                </a:lnTo>
                <a:cubicBezTo>
                  <a:pt x="207" y="583"/>
                  <a:pt x="315" y="645"/>
                  <a:pt x="430" y="645"/>
                </a:cubicBezTo>
                <a:cubicBezTo>
                  <a:pt x="481" y="645"/>
                  <a:pt x="529" y="632"/>
                  <a:pt x="573" y="611"/>
                </a:cubicBezTo>
                <a:lnTo>
                  <a:pt x="573" y="528"/>
                </a:lnTo>
                <a:cubicBezTo>
                  <a:pt x="532" y="557"/>
                  <a:pt x="482" y="573"/>
                  <a:pt x="430" y="573"/>
                </a:cubicBezTo>
                <a:cubicBezTo>
                  <a:pt x="343" y="573"/>
                  <a:pt x="262" y="528"/>
                  <a:pt x="215" y="456"/>
                </a:cubicBezTo>
                <a:lnTo>
                  <a:pt x="215" y="376"/>
                </a:lnTo>
                <a:lnTo>
                  <a:pt x="430" y="502"/>
                </a:lnTo>
                <a:lnTo>
                  <a:pt x="553" y="430"/>
                </a:lnTo>
                <a:lnTo>
                  <a:pt x="483" y="388"/>
                </a:lnTo>
                <a:lnTo>
                  <a:pt x="430" y="419"/>
                </a:lnTo>
                <a:lnTo>
                  <a:pt x="143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6"/>
                </a:lnTo>
                <a:lnTo>
                  <a:pt x="454" y="205"/>
                </a:lnTo>
                <a:lnTo>
                  <a:pt x="391" y="247"/>
                </a:lnTo>
                <a:lnTo>
                  <a:pt x="390" y="250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1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0815" y="48542"/>
            <a:ext cx="4712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solidFill>
                  <a:srgbClr val="002060"/>
                </a:solidFill>
                <a:latin typeface="Calibri"/>
              </a:rPr>
              <a:t>Задачи на креативное мышление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40479" y="440702"/>
            <a:ext cx="3504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Ситуация «Транспорт будущего»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3078" y="857137"/>
            <a:ext cx="4848047" cy="34505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ШАГ 1. </a:t>
            </a:r>
            <a:r>
              <a:rPr lang="ru-RU" dirty="0">
                <a:solidFill>
                  <a:srgbClr val="002060"/>
                </a:solidFill>
              </a:rPr>
              <a:t>Читаем текст и анализируем ситуацию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3078" y="1196223"/>
            <a:ext cx="10912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Прочитайте вводный текст. Составьте и запишите два-три вопроса, ответы </a:t>
            </a:r>
            <a:r>
              <a:rPr lang="ru-RU" sz="1600" dirty="0" smtClean="0">
                <a:solidFill>
                  <a:srgbClr val="002060"/>
                </a:solidFill>
              </a:rPr>
              <a:t>на которые </a:t>
            </a:r>
            <a:r>
              <a:rPr lang="ru-RU" sz="1600" dirty="0">
                <a:solidFill>
                  <a:srgbClr val="002060"/>
                </a:solidFill>
              </a:rPr>
              <a:t>помогут понять, на что будут нацелены задания в этой ситуации.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56672" y="1793581"/>
            <a:ext cx="7175514" cy="280076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Современный транспорт заметно </a:t>
            </a:r>
            <a:r>
              <a:rPr lang="ru-RU" sz="1600" dirty="0" smtClean="0">
                <a:solidFill>
                  <a:srgbClr val="002060"/>
                </a:solidFill>
              </a:rPr>
              <a:t>отличается от </a:t>
            </a:r>
            <a:r>
              <a:rPr lang="ru-RU" sz="1600" dirty="0">
                <a:solidFill>
                  <a:srgbClr val="002060"/>
                </a:solidFill>
              </a:rPr>
              <a:t>транспортных средств прошлого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Изменилась не только конструкция транспортных средств, но и поменялись двигатели, изменились дороги. Мускульную энергию </a:t>
            </a:r>
            <a:r>
              <a:rPr lang="ru-RU" sz="1600" dirty="0" smtClean="0">
                <a:solidFill>
                  <a:srgbClr val="002060"/>
                </a:solidFill>
              </a:rPr>
              <a:t>людей и </a:t>
            </a:r>
            <a:r>
              <a:rPr lang="ru-RU" sz="1600" dirty="0">
                <a:solidFill>
                  <a:srgbClr val="002060"/>
                </a:solidFill>
              </a:rPr>
              <a:t>животных сменили энергия ветра, пара, электричества. </a:t>
            </a:r>
            <a:r>
              <a:rPr lang="ru-RU" sz="1600" dirty="0" smtClean="0">
                <a:solidFill>
                  <a:srgbClr val="002060"/>
                </a:solidFill>
              </a:rPr>
              <a:t>Наряду с </a:t>
            </a:r>
            <a:r>
              <a:rPr lang="ru-RU" sz="1600" dirty="0">
                <a:solidFill>
                  <a:srgbClr val="002060"/>
                </a:solidFill>
              </a:rPr>
              <a:t>грунтовыми дорогами проложены автомобильные трассы, </a:t>
            </a:r>
            <a:r>
              <a:rPr lang="ru-RU" sz="1600" dirty="0" smtClean="0">
                <a:solidFill>
                  <a:srgbClr val="002060"/>
                </a:solidFill>
              </a:rPr>
              <a:t>железные дороги</a:t>
            </a:r>
            <a:r>
              <a:rPr lang="ru-RU" sz="1600" dirty="0">
                <a:solidFill>
                  <a:srgbClr val="002060"/>
                </a:solidFill>
              </a:rPr>
              <a:t>, авиа трассы.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А как вы думаете, куда и на чём мы будем ездить сами и </a:t>
            </a:r>
            <a:r>
              <a:rPr lang="ru-RU" sz="1600" dirty="0" smtClean="0">
                <a:solidFill>
                  <a:srgbClr val="002060"/>
                </a:solidFill>
              </a:rPr>
              <a:t>перевозить грузы </a:t>
            </a:r>
            <a:r>
              <a:rPr lang="ru-RU" sz="1600" dirty="0">
                <a:solidFill>
                  <a:srgbClr val="002060"/>
                </a:solidFill>
              </a:rPr>
              <a:t>лет через 10—20? Как будут выглядеть транспортные </a:t>
            </a:r>
            <a:r>
              <a:rPr lang="ru-RU" sz="1600" dirty="0" smtClean="0">
                <a:solidFill>
                  <a:srgbClr val="002060"/>
                </a:solidFill>
              </a:rPr>
              <a:t>средства и </a:t>
            </a:r>
            <a:r>
              <a:rPr lang="ru-RU" sz="1600" dirty="0">
                <a:solidFill>
                  <a:srgbClr val="002060"/>
                </a:solidFill>
              </a:rPr>
              <a:t>дороги? Какие появятся новые источники энергии?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Выполняя последующие задания, используйте своё воображение </a:t>
            </a:r>
            <a:r>
              <a:rPr lang="ru-RU" sz="1600" dirty="0" smtClean="0">
                <a:solidFill>
                  <a:srgbClr val="002060"/>
                </a:solidFill>
              </a:rPr>
              <a:t>для того</a:t>
            </a:r>
            <a:r>
              <a:rPr lang="ru-RU" sz="1600" dirty="0">
                <a:solidFill>
                  <a:srgbClr val="002060"/>
                </a:solidFill>
              </a:rPr>
              <a:t>, чтобы представить, каким может стать транспорт в будущем.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32" y="1793581"/>
            <a:ext cx="4566070" cy="305973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606198" y="5223931"/>
            <a:ext cx="666617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Задание: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Обсудите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составленные вопросы с одноклассниками.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Как вы думаете, какие задания вам предстоит выполнить?</a:t>
            </a:r>
          </a:p>
        </p:txBody>
      </p:sp>
    </p:spTree>
    <p:extLst>
      <p:ext uri="{BB962C8B-B14F-4D97-AF65-F5344CB8AC3E}">
        <p14:creationId xmlns:p14="http://schemas.microsoft.com/office/powerpoint/2010/main" val="61227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8"/>
          <p:cNvSpPr>
            <a:spLocks/>
          </p:cNvSpPr>
          <p:nvPr/>
        </p:nvSpPr>
        <p:spPr bwMode="auto">
          <a:xfrm>
            <a:off x="7596965" y="3958541"/>
            <a:ext cx="391642" cy="348126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5 h 752"/>
              <a:gd name="T8" fmla="*/ 144 w 860"/>
              <a:gd name="T9" fmla="*/ 476 h 752"/>
              <a:gd name="T10" fmla="*/ 149 w 860"/>
              <a:gd name="T11" fmla="*/ 484 h 752"/>
              <a:gd name="T12" fmla="*/ 430 w 860"/>
              <a:gd name="T13" fmla="*/ 645 h 752"/>
              <a:gd name="T14" fmla="*/ 573 w 860"/>
              <a:gd name="T15" fmla="*/ 611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6 h 752"/>
              <a:gd name="T22" fmla="*/ 215 w 860"/>
              <a:gd name="T23" fmla="*/ 376 h 752"/>
              <a:gd name="T24" fmla="*/ 430 w 860"/>
              <a:gd name="T25" fmla="*/ 502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9 h 752"/>
              <a:gd name="T32" fmla="*/ 143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6 h 752"/>
              <a:gd name="T40" fmla="*/ 454 w 860"/>
              <a:gd name="T41" fmla="*/ 205 h 752"/>
              <a:gd name="T42" fmla="*/ 391 w 860"/>
              <a:gd name="T43" fmla="*/ 247 h 752"/>
              <a:gd name="T44" fmla="*/ 390 w 860"/>
              <a:gd name="T45" fmla="*/ 250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1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5"/>
                </a:lnTo>
                <a:lnTo>
                  <a:pt x="144" y="476"/>
                </a:lnTo>
                <a:lnTo>
                  <a:pt x="149" y="484"/>
                </a:lnTo>
                <a:cubicBezTo>
                  <a:pt x="207" y="583"/>
                  <a:pt x="315" y="645"/>
                  <a:pt x="430" y="645"/>
                </a:cubicBezTo>
                <a:cubicBezTo>
                  <a:pt x="481" y="645"/>
                  <a:pt x="529" y="632"/>
                  <a:pt x="573" y="611"/>
                </a:cubicBezTo>
                <a:lnTo>
                  <a:pt x="573" y="528"/>
                </a:lnTo>
                <a:cubicBezTo>
                  <a:pt x="532" y="557"/>
                  <a:pt x="482" y="573"/>
                  <a:pt x="430" y="573"/>
                </a:cubicBezTo>
                <a:cubicBezTo>
                  <a:pt x="343" y="573"/>
                  <a:pt x="262" y="528"/>
                  <a:pt x="215" y="456"/>
                </a:cubicBezTo>
                <a:lnTo>
                  <a:pt x="215" y="376"/>
                </a:lnTo>
                <a:lnTo>
                  <a:pt x="430" y="502"/>
                </a:lnTo>
                <a:lnTo>
                  <a:pt x="553" y="430"/>
                </a:lnTo>
                <a:lnTo>
                  <a:pt x="483" y="388"/>
                </a:lnTo>
                <a:lnTo>
                  <a:pt x="430" y="419"/>
                </a:lnTo>
                <a:lnTo>
                  <a:pt x="143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6"/>
                </a:lnTo>
                <a:lnTo>
                  <a:pt x="454" y="205"/>
                </a:lnTo>
                <a:lnTo>
                  <a:pt x="391" y="247"/>
                </a:lnTo>
                <a:lnTo>
                  <a:pt x="390" y="250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1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0815" y="48542"/>
            <a:ext cx="4712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solidFill>
                  <a:srgbClr val="002060"/>
                </a:solidFill>
                <a:latin typeface="Calibri"/>
              </a:rPr>
              <a:t>Задачи на креативное мышление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3681" y="719114"/>
            <a:ext cx="5322499" cy="34505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ШАГ </a:t>
            </a:r>
            <a:r>
              <a:rPr lang="ru-RU" b="1" dirty="0" smtClean="0">
                <a:solidFill>
                  <a:srgbClr val="002060"/>
                </a:solidFill>
              </a:rPr>
              <a:t>2. </a:t>
            </a:r>
            <a:r>
              <a:rPr lang="ru-RU" dirty="0">
                <a:solidFill>
                  <a:srgbClr val="002060"/>
                </a:solidFill>
              </a:rPr>
              <a:t>Читаем, анализируем и выполняем задания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81" y="1153557"/>
            <a:ext cx="1209675" cy="4286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63356" y="1198810"/>
            <a:ext cx="104014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Запишите ниже три разные причины, которые могут потребовать изменения транспортных систем в будущем. Опишите коротко возможные изменения транспортных средств, дорог и источников энергии.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9039" y="1872971"/>
            <a:ext cx="5562600" cy="7810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25266" y="2711061"/>
            <a:ext cx="107101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Причина 1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Автомобильные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пробки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Возможное решение: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изобретение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летающих автомобилей, в воздухе транспорт не будет так</a:t>
            </a: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задерживаться, как на земле, вместо дорог будут специальные электронные разметки, обозначающие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пути передвижения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25265" y="3786331"/>
            <a:ext cx="107101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Причина 2: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Рост населения также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приводит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к уменьшению свободного места в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городах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Возможное решение: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строительство станций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метро и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развитие других видов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подземного транспорта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5264" y="4371106"/>
            <a:ext cx="107101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Причина 3: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Крупная застройка поменяет тип дорог.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Возможное решение: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переход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из однополосных и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</a:rPr>
              <a:t>двухполосных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 на более многополосные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дороги.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7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8"/>
          <p:cNvSpPr>
            <a:spLocks/>
          </p:cNvSpPr>
          <p:nvPr/>
        </p:nvSpPr>
        <p:spPr bwMode="auto">
          <a:xfrm>
            <a:off x="7596965" y="3958541"/>
            <a:ext cx="391642" cy="348126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5 h 752"/>
              <a:gd name="T8" fmla="*/ 144 w 860"/>
              <a:gd name="T9" fmla="*/ 476 h 752"/>
              <a:gd name="T10" fmla="*/ 149 w 860"/>
              <a:gd name="T11" fmla="*/ 484 h 752"/>
              <a:gd name="T12" fmla="*/ 430 w 860"/>
              <a:gd name="T13" fmla="*/ 645 h 752"/>
              <a:gd name="T14" fmla="*/ 573 w 860"/>
              <a:gd name="T15" fmla="*/ 611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6 h 752"/>
              <a:gd name="T22" fmla="*/ 215 w 860"/>
              <a:gd name="T23" fmla="*/ 376 h 752"/>
              <a:gd name="T24" fmla="*/ 430 w 860"/>
              <a:gd name="T25" fmla="*/ 502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9 h 752"/>
              <a:gd name="T32" fmla="*/ 143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6 h 752"/>
              <a:gd name="T40" fmla="*/ 454 w 860"/>
              <a:gd name="T41" fmla="*/ 205 h 752"/>
              <a:gd name="T42" fmla="*/ 391 w 860"/>
              <a:gd name="T43" fmla="*/ 247 h 752"/>
              <a:gd name="T44" fmla="*/ 390 w 860"/>
              <a:gd name="T45" fmla="*/ 250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1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5"/>
                </a:lnTo>
                <a:lnTo>
                  <a:pt x="144" y="476"/>
                </a:lnTo>
                <a:lnTo>
                  <a:pt x="149" y="484"/>
                </a:lnTo>
                <a:cubicBezTo>
                  <a:pt x="207" y="583"/>
                  <a:pt x="315" y="645"/>
                  <a:pt x="430" y="645"/>
                </a:cubicBezTo>
                <a:cubicBezTo>
                  <a:pt x="481" y="645"/>
                  <a:pt x="529" y="632"/>
                  <a:pt x="573" y="611"/>
                </a:cubicBezTo>
                <a:lnTo>
                  <a:pt x="573" y="528"/>
                </a:lnTo>
                <a:cubicBezTo>
                  <a:pt x="532" y="557"/>
                  <a:pt x="482" y="573"/>
                  <a:pt x="430" y="573"/>
                </a:cubicBezTo>
                <a:cubicBezTo>
                  <a:pt x="343" y="573"/>
                  <a:pt x="262" y="528"/>
                  <a:pt x="215" y="456"/>
                </a:cubicBezTo>
                <a:lnTo>
                  <a:pt x="215" y="376"/>
                </a:lnTo>
                <a:lnTo>
                  <a:pt x="430" y="502"/>
                </a:lnTo>
                <a:lnTo>
                  <a:pt x="553" y="430"/>
                </a:lnTo>
                <a:lnTo>
                  <a:pt x="483" y="388"/>
                </a:lnTo>
                <a:lnTo>
                  <a:pt x="430" y="419"/>
                </a:lnTo>
                <a:lnTo>
                  <a:pt x="143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6"/>
                </a:lnTo>
                <a:lnTo>
                  <a:pt x="454" y="205"/>
                </a:lnTo>
                <a:lnTo>
                  <a:pt x="391" y="247"/>
                </a:lnTo>
                <a:lnTo>
                  <a:pt x="390" y="250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1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0815" y="48542"/>
            <a:ext cx="4712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solidFill>
                  <a:srgbClr val="002060"/>
                </a:solidFill>
                <a:latin typeface="Calibri"/>
              </a:rPr>
              <a:t>Задачи на креативное мышление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3681" y="719114"/>
            <a:ext cx="5322499" cy="34505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ШАГ </a:t>
            </a:r>
            <a:r>
              <a:rPr lang="ru-RU" b="1" dirty="0" smtClean="0">
                <a:solidFill>
                  <a:srgbClr val="002060"/>
                </a:solidFill>
              </a:rPr>
              <a:t>2. </a:t>
            </a:r>
            <a:r>
              <a:rPr lang="ru-RU" dirty="0">
                <a:solidFill>
                  <a:srgbClr val="002060"/>
                </a:solidFill>
              </a:rPr>
              <a:t>Читаем, анализируем и выполняем задания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25" y="1135669"/>
            <a:ext cx="1247775" cy="4286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65848" y="1225740"/>
            <a:ext cx="106663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Познакомьтесь с некоторыми перспективными разработками,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которые ведутся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в различных центрах мира.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81" y="1635792"/>
            <a:ext cx="5415377" cy="38269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6994" y="1635792"/>
            <a:ext cx="5740061" cy="33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8"/>
          <p:cNvSpPr>
            <a:spLocks/>
          </p:cNvSpPr>
          <p:nvPr/>
        </p:nvSpPr>
        <p:spPr bwMode="auto">
          <a:xfrm>
            <a:off x="7596965" y="3958541"/>
            <a:ext cx="391642" cy="348126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5 h 752"/>
              <a:gd name="T8" fmla="*/ 144 w 860"/>
              <a:gd name="T9" fmla="*/ 476 h 752"/>
              <a:gd name="T10" fmla="*/ 149 w 860"/>
              <a:gd name="T11" fmla="*/ 484 h 752"/>
              <a:gd name="T12" fmla="*/ 430 w 860"/>
              <a:gd name="T13" fmla="*/ 645 h 752"/>
              <a:gd name="T14" fmla="*/ 573 w 860"/>
              <a:gd name="T15" fmla="*/ 611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6 h 752"/>
              <a:gd name="T22" fmla="*/ 215 w 860"/>
              <a:gd name="T23" fmla="*/ 376 h 752"/>
              <a:gd name="T24" fmla="*/ 430 w 860"/>
              <a:gd name="T25" fmla="*/ 502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9 h 752"/>
              <a:gd name="T32" fmla="*/ 143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6 h 752"/>
              <a:gd name="T40" fmla="*/ 454 w 860"/>
              <a:gd name="T41" fmla="*/ 205 h 752"/>
              <a:gd name="T42" fmla="*/ 391 w 860"/>
              <a:gd name="T43" fmla="*/ 247 h 752"/>
              <a:gd name="T44" fmla="*/ 390 w 860"/>
              <a:gd name="T45" fmla="*/ 250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1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5"/>
                </a:lnTo>
                <a:lnTo>
                  <a:pt x="144" y="476"/>
                </a:lnTo>
                <a:lnTo>
                  <a:pt x="149" y="484"/>
                </a:lnTo>
                <a:cubicBezTo>
                  <a:pt x="207" y="583"/>
                  <a:pt x="315" y="645"/>
                  <a:pt x="430" y="645"/>
                </a:cubicBezTo>
                <a:cubicBezTo>
                  <a:pt x="481" y="645"/>
                  <a:pt x="529" y="632"/>
                  <a:pt x="573" y="611"/>
                </a:cubicBezTo>
                <a:lnTo>
                  <a:pt x="573" y="528"/>
                </a:lnTo>
                <a:cubicBezTo>
                  <a:pt x="532" y="557"/>
                  <a:pt x="482" y="573"/>
                  <a:pt x="430" y="573"/>
                </a:cubicBezTo>
                <a:cubicBezTo>
                  <a:pt x="343" y="573"/>
                  <a:pt x="262" y="528"/>
                  <a:pt x="215" y="456"/>
                </a:cubicBezTo>
                <a:lnTo>
                  <a:pt x="215" y="376"/>
                </a:lnTo>
                <a:lnTo>
                  <a:pt x="430" y="502"/>
                </a:lnTo>
                <a:lnTo>
                  <a:pt x="553" y="430"/>
                </a:lnTo>
                <a:lnTo>
                  <a:pt x="483" y="388"/>
                </a:lnTo>
                <a:lnTo>
                  <a:pt x="430" y="419"/>
                </a:lnTo>
                <a:lnTo>
                  <a:pt x="143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6"/>
                </a:lnTo>
                <a:lnTo>
                  <a:pt x="454" y="205"/>
                </a:lnTo>
                <a:lnTo>
                  <a:pt x="391" y="247"/>
                </a:lnTo>
                <a:lnTo>
                  <a:pt x="390" y="250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1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0815" y="48542"/>
            <a:ext cx="4712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solidFill>
                  <a:srgbClr val="002060"/>
                </a:solidFill>
                <a:latin typeface="Calibri"/>
              </a:rPr>
              <a:t>Задачи на креативное мышление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3681" y="719114"/>
            <a:ext cx="5322499" cy="34505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ШАГ </a:t>
            </a:r>
            <a:r>
              <a:rPr lang="ru-RU" b="1" dirty="0" smtClean="0">
                <a:solidFill>
                  <a:srgbClr val="002060"/>
                </a:solidFill>
              </a:rPr>
              <a:t>2. </a:t>
            </a:r>
            <a:r>
              <a:rPr lang="ru-RU" dirty="0">
                <a:solidFill>
                  <a:srgbClr val="002060"/>
                </a:solidFill>
              </a:rPr>
              <a:t>Читаем, анализируем и выполняем задания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25" y="1135669"/>
            <a:ext cx="1247775" cy="4286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65848" y="1225740"/>
            <a:ext cx="106663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Познакомьтесь с некоторыми перспективными разработками,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которые ведутся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в различных центрах мира.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81" y="1725862"/>
            <a:ext cx="5173275" cy="38132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2949" y="1564294"/>
            <a:ext cx="4272740" cy="480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6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240697" y="6536602"/>
            <a:ext cx="388537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66620" y="58330"/>
            <a:ext cx="8156812" cy="882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Особенности заданий для формирования и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оценки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функциональной грамотности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/>
          </p:nvPr>
        </p:nvGraphicFramePr>
        <p:xfrm>
          <a:off x="568036" y="1142847"/>
          <a:ext cx="11293764" cy="5245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6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7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51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ОСОБЕННОСТЬ</a:t>
                      </a:r>
                      <a:r>
                        <a:rPr lang="ru-RU" sz="2000" baseline="0" dirty="0" smtClean="0"/>
                        <a:t> ЗАДАНИЙ</a:t>
                      </a:r>
                      <a:endParaRPr lang="ru-RU" sz="20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ОБЩЕЕ/ОСОБОЕ</a:t>
                      </a:r>
                      <a:endParaRPr lang="ru-RU" sz="2000" dirty="0"/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5330">
                <a:tc>
                  <a:txBody>
                    <a:bodyPr/>
                    <a:lstStyle/>
                    <a:p>
                      <a:pPr marL="36000" indent="-36000" algn="l" defTabSz="2286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 sz="4900" b="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a typeface="Arial"/>
                          <a:cs typeface="Arial"/>
                          <a:sym typeface="Arial"/>
                        </a:rPr>
                        <a:t>Комплексность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a typeface="Arial"/>
                          <a:cs typeface="Arial"/>
                          <a:sym typeface="Arial"/>
                        </a:rPr>
                        <a:t>:</a:t>
                      </a:r>
                    </a:p>
                    <a:p>
                      <a:pPr marL="637200" lvl="4" indent="-180000" algn="l" defTabSz="2286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 sz="4900" b="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a typeface="Arial"/>
                          <a:cs typeface="Arial"/>
                          <a:sym typeface="Arial"/>
                        </a:rPr>
                        <a:t>мотивационная часть</a:t>
                      </a:r>
                    </a:p>
                    <a:p>
                      <a:pPr marL="637200" lvl="4" indent="-180000" algn="l" defTabSz="2286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 sz="4900" b="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a typeface="Arial"/>
                          <a:cs typeface="Arial"/>
                          <a:sym typeface="Arial"/>
                        </a:rPr>
                        <a:t>задания на оценку различных компетентностей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Общее для всех заданий на оценку </a:t>
                      </a:r>
                      <a:r>
                        <a:rPr lang="ru-RU" sz="2000" b="0" kern="1200" dirty="0" err="1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сформированности</a:t>
                      </a: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функциональной грамотности</a:t>
                      </a:r>
                      <a:endParaRPr lang="ru-RU" sz="2000" b="0" kern="120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1001">
                <a:tc>
                  <a:txBody>
                    <a:bodyPr/>
                    <a:lstStyle/>
                    <a:p>
                      <a:pPr marL="36000" indent="-3600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kern="1200" dirty="0" err="1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Проблемность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и </a:t>
                      </a:r>
                      <a:r>
                        <a:rPr lang="ru-RU" sz="2000" b="1" kern="1200" dirty="0" err="1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внеучебный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контекст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Общее для всех заданий на функциональную грамотность</a:t>
                      </a: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001">
                <a:tc>
                  <a:txBody>
                    <a:bodyPr/>
                    <a:lstStyle/>
                    <a:p>
                      <a:pPr marL="36000" indent="-3600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Неопределённость</a:t>
                      </a: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в  способах действий</a:t>
                      </a:r>
                      <a:endParaRPr lang="ru-RU" sz="2000" b="0" kern="120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Общее для всех заданий на функциональную грамотность</a:t>
                      </a:r>
                      <a:endParaRPr lang="ru-RU" sz="2000" b="0" kern="120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1001">
                <a:tc>
                  <a:txBody>
                    <a:bodyPr/>
                    <a:lstStyle/>
                    <a:p>
                      <a:pPr marL="36000" indent="-3600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Допустимость и необходимость 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альтернативных решений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КМ – обязательно,</a:t>
                      </a:r>
                      <a:endParaRPr lang="en-US" sz="2000" b="0" kern="1200" dirty="0" smtClean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в других областях – возможно </a:t>
                      </a:r>
                      <a:endParaRPr lang="ru-RU" sz="2000" b="0" kern="120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3288">
                <a:tc>
                  <a:txBody>
                    <a:bodyPr/>
                    <a:lstStyle/>
                    <a:p>
                      <a:pPr marL="36000" indent="-36000" algn="l" defTabSz="2286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 sz="4900" b="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Использование при оценке 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критериев</a:t>
                      </a:r>
                    </a:p>
                    <a:p>
                      <a:pPr marL="493200" marR="0" lvl="1" indent="-36000" algn="l" defTabSz="2286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 sz="4900" b="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оригинальность</a:t>
                      </a:r>
                    </a:p>
                    <a:p>
                      <a:pPr marL="493200" marR="0" lvl="1" indent="-36000" algn="l" defTabSz="2286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 sz="4900" b="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разнообразие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Только в креативном мышлении</a:t>
                      </a:r>
                      <a:endParaRPr lang="ru-RU" sz="2000" b="0" kern="120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670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8"/>
          <p:cNvSpPr>
            <a:spLocks/>
          </p:cNvSpPr>
          <p:nvPr/>
        </p:nvSpPr>
        <p:spPr bwMode="auto">
          <a:xfrm>
            <a:off x="7596965" y="3958541"/>
            <a:ext cx="391642" cy="348126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5 h 752"/>
              <a:gd name="T8" fmla="*/ 144 w 860"/>
              <a:gd name="T9" fmla="*/ 476 h 752"/>
              <a:gd name="T10" fmla="*/ 149 w 860"/>
              <a:gd name="T11" fmla="*/ 484 h 752"/>
              <a:gd name="T12" fmla="*/ 430 w 860"/>
              <a:gd name="T13" fmla="*/ 645 h 752"/>
              <a:gd name="T14" fmla="*/ 573 w 860"/>
              <a:gd name="T15" fmla="*/ 611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6 h 752"/>
              <a:gd name="T22" fmla="*/ 215 w 860"/>
              <a:gd name="T23" fmla="*/ 376 h 752"/>
              <a:gd name="T24" fmla="*/ 430 w 860"/>
              <a:gd name="T25" fmla="*/ 502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9 h 752"/>
              <a:gd name="T32" fmla="*/ 143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6 h 752"/>
              <a:gd name="T40" fmla="*/ 454 w 860"/>
              <a:gd name="T41" fmla="*/ 205 h 752"/>
              <a:gd name="T42" fmla="*/ 391 w 860"/>
              <a:gd name="T43" fmla="*/ 247 h 752"/>
              <a:gd name="T44" fmla="*/ 390 w 860"/>
              <a:gd name="T45" fmla="*/ 250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1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5"/>
                </a:lnTo>
                <a:lnTo>
                  <a:pt x="144" y="476"/>
                </a:lnTo>
                <a:lnTo>
                  <a:pt x="149" y="484"/>
                </a:lnTo>
                <a:cubicBezTo>
                  <a:pt x="207" y="583"/>
                  <a:pt x="315" y="645"/>
                  <a:pt x="430" y="645"/>
                </a:cubicBezTo>
                <a:cubicBezTo>
                  <a:pt x="481" y="645"/>
                  <a:pt x="529" y="632"/>
                  <a:pt x="573" y="611"/>
                </a:cubicBezTo>
                <a:lnTo>
                  <a:pt x="573" y="528"/>
                </a:lnTo>
                <a:cubicBezTo>
                  <a:pt x="532" y="557"/>
                  <a:pt x="482" y="573"/>
                  <a:pt x="430" y="573"/>
                </a:cubicBezTo>
                <a:cubicBezTo>
                  <a:pt x="343" y="573"/>
                  <a:pt x="262" y="528"/>
                  <a:pt x="215" y="456"/>
                </a:cubicBezTo>
                <a:lnTo>
                  <a:pt x="215" y="376"/>
                </a:lnTo>
                <a:lnTo>
                  <a:pt x="430" y="502"/>
                </a:lnTo>
                <a:lnTo>
                  <a:pt x="553" y="430"/>
                </a:lnTo>
                <a:lnTo>
                  <a:pt x="483" y="388"/>
                </a:lnTo>
                <a:lnTo>
                  <a:pt x="430" y="419"/>
                </a:lnTo>
                <a:lnTo>
                  <a:pt x="143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6"/>
                </a:lnTo>
                <a:lnTo>
                  <a:pt x="454" y="205"/>
                </a:lnTo>
                <a:lnTo>
                  <a:pt x="391" y="247"/>
                </a:lnTo>
                <a:lnTo>
                  <a:pt x="390" y="250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1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0815" y="48542"/>
            <a:ext cx="4712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solidFill>
                  <a:srgbClr val="002060"/>
                </a:solidFill>
                <a:latin typeface="Calibri"/>
              </a:rPr>
              <a:t>Задачи на креативное мышление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3681" y="719114"/>
            <a:ext cx="5322499" cy="34505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ШАГ </a:t>
            </a:r>
            <a:r>
              <a:rPr lang="ru-RU" b="1" dirty="0" smtClean="0">
                <a:solidFill>
                  <a:srgbClr val="002060"/>
                </a:solidFill>
              </a:rPr>
              <a:t>2. </a:t>
            </a:r>
            <a:r>
              <a:rPr lang="ru-RU" dirty="0">
                <a:solidFill>
                  <a:srgbClr val="002060"/>
                </a:solidFill>
              </a:rPr>
              <a:t>Читаем, анализируем и выполняем задания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25" y="1135669"/>
            <a:ext cx="1247775" cy="4286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77461" y="1174127"/>
            <a:ext cx="10202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Какой из проектов, на ваш взгляд, может оказаться наиболее интересным и востребованным у нас в России? Поясните свой выбор.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3681" y="1748339"/>
            <a:ext cx="108565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Подсказка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Обязательно </a:t>
            </a:r>
            <a:r>
              <a:rPr lang="ru-RU" b="1" dirty="0">
                <a:solidFill>
                  <a:srgbClr val="002060"/>
                </a:solidFill>
              </a:rPr>
              <a:t>укажите:</a:t>
            </a:r>
          </a:p>
          <a:p>
            <a:pPr marL="342900" indent="-342900">
              <a:buAutoNum type="arabicParenR"/>
            </a:pPr>
            <a:r>
              <a:rPr lang="ru-RU" dirty="0" smtClean="0">
                <a:solidFill>
                  <a:srgbClr val="002060"/>
                </a:solidFill>
              </a:rPr>
              <a:t>будет </a:t>
            </a:r>
            <a:r>
              <a:rPr lang="ru-RU" dirty="0">
                <a:solidFill>
                  <a:srgbClr val="002060"/>
                </a:solidFill>
              </a:rPr>
              <a:t>ли пользоваться это транспортное средство широким </a:t>
            </a:r>
            <a:r>
              <a:rPr lang="ru-RU" dirty="0" smtClean="0">
                <a:solidFill>
                  <a:srgbClr val="002060"/>
                </a:solidFill>
              </a:rPr>
              <a:t>спросом, какие </a:t>
            </a:r>
            <a:r>
              <a:rPr lang="ru-RU" dirty="0">
                <a:solidFill>
                  <a:srgbClr val="002060"/>
                </a:solidFill>
              </a:rPr>
              <a:t>существующие сегодня проблемы решит этот транспорт, много </a:t>
            </a:r>
            <a:r>
              <a:rPr lang="ru-RU" dirty="0" smtClean="0">
                <a:solidFill>
                  <a:srgbClr val="002060"/>
                </a:solidFill>
              </a:rPr>
              <a:t>ли людей </a:t>
            </a:r>
            <a:r>
              <a:rPr lang="ru-RU" dirty="0">
                <a:solidFill>
                  <a:srgbClr val="002060"/>
                </a:solidFill>
              </a:rPr>
              <a:t>захотят им воспользоваться, какая группа населения может проявить особый интерес к реализации этого проекта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 marL="342900" indent="-342900">
              <a:buAutoNum type="arabicParenR"/>
            </a:pPr>
            <a:r>
              <a:rPr lang="ru-RU" dirty="0">
                <a:solidFill>
                  <a:srgbClr val="002060"/>
                </a:solidFill>
              </a:rPr>
              <a:t>нужно ли создавать для этого транспорта особую </a:t>
            </a:r>
            <a:r>
              <a:rPr lang="ru-RU" dirty="0" smtClean="0">
                <a:solidFill>
                  <a:srgbClr val="002060"/>
                </a:solidFill>
              </a:rPr>
              <a:t>инфраструктуру (дороги</a:t>
            </a:r>
            <a:r>
              <a:rPr lang="ru-RU" dirty="0">
                <a:solidFill>
                  <a:srgbClr val="002060"/>
                </a:solidFill>
              </a:rPr>
              <a:t>, заправки, станции, навигационные и иные службы</a:t>
            </a:r>
            <a:r>
              <a:rPr lang="ru-RU" dirty="0" smtClean="0">
                <a:solidFill>
                  <a:srgbClr val="002060"/>
                </a:solidFill>
              </a:rPr>
              <a:t>);</a:t>
            </a:r>
          </a:p>
          <a:p>
            <a:pPr marL="342900" indent="-342900">
              <a:buAutoNum type="arabicParenR"/>
            </a:pPr>
            <a:r>
              <a:rPr lang="ru-RU" dirty="0">
                <a:solidFill>
                  <a:srgbClr val="002060"/>
                </a:solidFill>
              </a:rPr>
              <a:t>какой источник энергии будет у этого транспорта.</a:t>
            </a:r>
          </a:p>
        </p:txBody>
      </p:sp>
    </p:spTree>
    <p:extLst>
      <p:ext uri="{BB962C8B-B14F-4D97-AF65-F5344CB8AC3E}">
        <p14:creationId xmlns:p14="http://schemas.microsoft.com/office/powerpoint/2010/main" val="260128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8"/>
          <p:cNvSpPr>
            <a:spLocks/>
          </p:cNvSpPr>
          <p:nvPr/>
        </p:nvSpPr>
        <p:spPr bwMode="auto">
          <a:xfrm>
            <a:off x="7596965" y="3958541"/>
            <a:ext cx="391642" cy="348126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5 h 752"/>
              <a:gd name="T8" fmla="*/ 144 w 860"/>
              <a:gd name="T9" fmla="*/ 476 h 752"/>
              <a:gd name="T10" fmla="*/ 149 w 860"/>
              <a:gd name="T11" fmla="*/ 484 h 752"/>
              <a:gd name="T12" fmla="*/ 430 w 860"/>
              <a:gd name="T13" fmla="*/ 645 h 752"/>
              <a:gd name="T14" fmla="*/ 573 w 860"/>
              <a:gd name="T15" fmla="*/ 611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6 h 752"/>
              <a:gd name="T22" fmla="*/ 215 w 860"/>
              <a:gd name="T23" fmla="*/ 376 h 752"/>
              <a:gd name="T24" fmla="*/ 430 w 860"/>
              <a:gd name="T25" fmla="*/ 502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9 h 752"/>
              <a:gd name="T32" fmla="*/ 143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6 h 752"/>
              <a:gd name="T40" fmla="*/ 454 w 860"/>
              <a:gd name="T41" fmla="*/ 205 h 752"/>
              <a:gd name="T42" fmla="*/ 391 w 860"/>
              <a:gd name="T43" fmla="*/ 247 h 752"/>
              <a:gd name="T44" fmla="*/ 390 w 860"/>
              <a:gd name="T45" fmla="*/ 250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1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5"/>
                </a:lnTo>
                <a:lnTo>
                  <a:pt x="144" y="476"/>
                </a:lnTo>
                <a:lnTo>
                  <a:pt x="149" y="484"/>
                </a:lnTo>
                <a:cubicBezTo>
                  <a:pt x="207" y="583"/>
                  <a:pt x="315" y="645"/>
                  <a:pt x="430" y="645"/>
                </a:cubicBezTo>
                <a:cubicBezTo>
                  <a:pt x="481" y="645"/>
                  <a:pt x="529" y="632"/>
                  <a:pt x="573" y="611"/>
                </a:cubicBezTo>
                <a:lnTo>
                  <a:pt x="573" y="528"/>
                </a:lnTo>
                <a:cubicBezTo>
                  <a:pt x="532" y="557"/>
                  <a:pt x="482" y="573"/>
                  <a:pt x="430" y="573"/>
                </a:cubicBezTo>
                <a:cubicBezTo>
                  <a:pt x="343" y="573"/>
                  <a:pt x="262" y="528"/>
                  <a:pt x="215" y="456"/>
                </a:cubicBezTo>
                <a:lnTo>
                  <a:pt x="215" y="376"/>
                </a:lnTo>
                <a:lnTo>
                  <a:pt x="430" y="502"/>
                </a:lnTo>
                <a:lnTo>
                  <a:pt x="553" y="430"/>
                </a:lnTo>
                <a:lnTo>
                  <a:pt x="483" y="388"/>
                </a:lnTo>
                <a:lnTo>
                  <a:pt x="430" y="419"/>
                </a:lnTo>
                <a:lnTo>
                  <a:pt x="143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6"/>
                </a:lnTo>
                <a:lnTo>
                  <a:pt x="454" y="205"/>
                </a:lnTo>
                <a:lnTo>
                  <a:pt x="391" y="247"/>
                </a:lnTo>
                <a:lnTo>
                  <a:pt x="390" y="250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1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0815" y="48542"/>
            <a:ext cx="4712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solidFill>
                  <a:srgbClr val="002060"/>
                </a:solidFill>
                <a:latin typeface="Calibri"/>
              </a:rPr>
              <a:t>Задачи на креативное мышление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3681" y="719114"/>
            <a:ext cx="5322499" cy="34505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ШАГ </a:t>
            </a:r>
            <a:r>
              <a:rPr lang="ru-RU" b="1" dirty="0" smtClean="0">
                <a:solidFill>
                  <a:srgbClr val="002060"/>
                </a:solidFill>
              </a:rPr>
              <a:t>2. </a:t>
            </a:r>
            <a:r>
              <a:rPr lang="ru-RU" dirty="0">
                <a:solidFill>
                  <a:srgbClr val="002060"/>
                </a:solidFill>
              </a:rPr>
              <a:t>Читаем, анализируем и выполняем задания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25" y="1135669"/>
            <a:ext cx="1247775" cy="4286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77461" y="1174127"/>
            <a:ext cx="10202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Какой из проектов, на ваш взгляд, может оказаться наиболее интересным и востребованным у нас в России? Поясните свой выбор.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3681" y="1728091"/>
            <a:ext cx="1076321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Пример ответа, который оценивается </a:t>
            </a:r>
            <a:r>
              <a:rPr lang="ru-RU" b="1" i="1" dirty="0" smtClean="0">
                <a:solidFill>
                  <a:srgbClr val="002060"/>
                </a:solidFill>
              </a:rPr>
              <a:t>2 баллами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Летающие </a:t>
            </a:r>
            <a:r>
              <a:rPr lang="ru-RU" i="1" dirty="0">
                <a:solidFill>
                  <a:srgbClr val="002060"/>
                </a:solidFill>
              </a:rPr>
              <a:t>автомобили. </a:t>
            </a:r>
            <a:endParaRPr lang="ru-RU" i="1" dirty="0" smtClean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Людям в России не нравится стоять в пробках, следовательно, летающие автомобили будут прекрасной разгрузкой земных дорог, это </a:t>
            </a:r>
            <a:r>
              <a:rPr lang="ru-RU" sz="1600" dirty="0" smtClean="0">
                <a:solidFill>
                  <a:srgbClr val="002060"/>
                </a:solidFill>
              </a:rPr>
              <a:t>сократит рейсы </a:t>
            </a:r>
            <a:r>
              <a:rPr lang="ru-RU" sz="1600" dirty="0">
                <a:solidFill>
                  <a:srgbClr val="002060"/>
                </a:solidFill>
              </a:rPr>
              <a:t>с помощью самолётов. Люди смогут летать по собственной воле, куда хотят, не завися от времени. Необходимы особые заправки для таких автомобилей, а также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и площадки для посадки. Источник топлива — электричество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3681" y="3354207"/>
            <a:ext cx="107632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Пример ответа, который оценивается </a:t>
            </a:r>
            <a:r>
              <a:rPr lang="ru-RU" b="1" i="1" dirty="0" smtClean="0">
                <a:solidFill>
                  <a:srgbClr val="002060"/>
                </a:solidFill>
              </a:rPr>
              <a:t>1 баллом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Летающие </a:t>
            </a:r>
            <a:r>
              <a:rPr lang="ru-RU" i="1" dirty="0">
                <a:solidFill>
                  <a:srgbClr val="002060"/>
                </a:solidFill>
              </a:rPr>
              <a:t>автомобили. </a:t>
            </a:r>
            <a:endParaRPr lang="ru-RU" i="1" dirty="0" smtClean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Скоро у человечества </a:t>
            </a:r>
            <a:r>
              <a:rPr lang="ru-RU" sz="1600" dirty="0" smtClean="0">
                <a:solidFill>
                  <a:srgbClr val="002060"/>
                </a:solidFill>
              </a:rPr>
              <a:t>закончится место </a:t>
            </a:r>
            <a:r>
              <a:rPr lang="ru-RU" sz="1600" dirty="0">
                <a:solidFill>
                  <a:srgbClr val="002060"/>
                </a:solidFill>
              </a:rPr>
              <a:t>для дорог и ему придётся передвигаться по воздуху.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Летающие автомобили будут пользоваться спросом у </a:t>
            </a:r>
            <a:r>
              <a:rPr lang="ru-RU" sz="1600" dirty="0" smtClean="0">
                <a:solidFill>
                  <a:srgbClr val="002060"/>
                </a:solidFill>
              </a:rPr>
              <a:t>тех, кто </a:t>
            </a:r>
            <a:r>
              <a:rPr lang="ru-RU" sz="1600" dirty="0">
                <a:solidFill>
                  <a:srgbClr val="002060"/>
                </a:solidFill>
              </a:rPr>
              <a:t>живёт далеко от работы. Можно не создавать отдельные дороги для них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3680" y="4699339"/>
            <a:ext cx="1076321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Пример ответа, который оценивается </a:t>
            </a:r>
            <a:r>
              <a:rPr lang="ru-RU" b="1" i="1" dirty="0">
                <a:solidFill>
                  <a:srgbClr val="002060"/>
                </a:solidFill>
              </a:rPr>
              <a:t>0</a:t>
            </a:r>
            <a:r>
              <a:rPr lang="ru-RU" b="1" i="1" dirty="0" smtClean="0">
                <a:solidFill>
                  <a:srgbClr val="002060"/>
                </a:solidFill>
              </a:rPr>
              <a:t> баллами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Летающие </a:t>
            </a:r>
            <a:r>
              <a:rPr lang="ru-RU" i="1" dirty="0">
                <a:solidFill>
                  <a:srgbClr val="002060"/>
                </a:solidFill>
              </a:rPr>
              <a:t>автомобили. </a:t>
            </a:r>
            <a:endParaRPr lang="ru-RU" i="1" dirty="0" smtClean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Не будет пробок и аварий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0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8"/>
          <p:cNvSpPr>
            <a:spLocks/>
          </p:cNvSpPr>
          <p:nvPr/>
        </p:nvSpPr>
        <p:spPr bwMode="auto">
          <a:xfrm>
            <a:off x="7596965" y="3958541"/>
            <a:ext cx="391642" cy="348126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5 h 752"/>
              <a:gd name="T8" fmla="*/ 144 w 860"/>
              <a:gd name="T9" fmla="*/ 476 h 752"/>
              <a:gd name="T10" fmla="*/ 149 w 860"/>
              <a:gd name="T11" fmla="*/ 484 h 752"/>
              <a:gd name="T12" fmla="*/ 430 w 860"/>
              <a:gd name="T13" fmla="*/ 645 h 752"/>
              <a:gd name="T14" fmla="*/ 573 w 860"/>
              <a:gd name="T15" fmla="*/ 611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6 h 752"/>
              <a:gd name="T22" fmla="*/ 215 w 860"/>
              <a:gd name="T23" fmla="*/ 376 h 752"/>
              <a:gd name="T24" fmla="*/ 430 w 860"/>
              <a:gd name="T25" fmla="*/ 502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9 h 752"/>
              <a:gd name="T32" fmla="*/ 143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6 h 752"/>
              <a:gd name="T40" fmla="*/ 454 w 860"/>
              <a:gd name="T41" fmla="*/ 205 h 752"/>
              <a:gd name="T42" fmla="*/ 391 w 860"/>
              <a:gd name="T43" fmla="*/ 247 h 752"/>
              <a:gd name="T44" fmla="*/ 390 w 860"/>
              <a:gd name="T45" fmla="*/ 250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1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5"/>
                </a:lnTo>
                <a:lnTo>
                  <a:pt x="144" y="476"/>
                </a:lnTo>
                <a:lnTo>
                  <a:pt x="149" y="484"/>
                </a:lnTo>
                <a:cubicBezTo>
                  <a:pt x="207" y="583"/>
                  <a:pt x="315" y="645"/>
                  <a:pt x="430" y="645"/>
                </a:cubicBezTo>
                <a:cubicBezTo>
                  <a:pt x="481" y="645"/>
                  <a:pt x="529" y="632"/>
                  <a:pt x="573" y="611"/>
                </a:cubicBezTo>
                <a:lnTo>
                  <a:pt x="573" y="528"/>
                </a:lnTo>
                <a:cubicBezTo>
                  <a:pt x="532" y="557"/>
                  <a:pt x="482" y="573"/>
                  <a:pt x="430" y="573"/>
                </a:cubicBezTo>
                <a:cubicBezTo>
                  <a:pt x="343" y="573"/>
                  <a:pt x="262" y="528"/>
                  <a:pt x="215" y="456"/>
                </a:cubicBezTo>
                <a:lnTo>
                  <a:pt x="215" y="376"/>
                </a:lnTo>
                <a:lnTo>
                  <a:pt x="430" y="502"/>
                </a:lnTo>
                <a:lnTo>
                  <a:pt x="553" y="430"/>
                </a:lnTo>
                <a:lnTo>
                  <a:pt x="483" y="388"/>
                </a:lnTo>
                <a:lnTo>
                  <a:pt x="430" y="419"/>
                </a:lnTo>
                <a:lnTo>
                  <a:pt x="143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6"/>
                </a:lnTo>
                <a:lnTo>
                  <a:pt x="454" y="205"/>
                </a:lnTo>
                <a:lnTo>
                  <a:pt x="391" y="247"/>
                </a:lnTo>
                <a:lnTo>
                  <a:pt x="390" y="250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1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7614768" y="2782742"/>
            <a:ext cx="391642" cy="346149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8970" y="108504"/>
            <a:ext cx="5890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/>
              </a:rPr>
              <a:t>Где можно взять задания для оценки ЕНГ?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051" y="1029097"/>
            <a:ext cx="5983721" cy="791465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3355" y="1212463"/>
            <a:ext cx="2053398" cy="40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Печатные пособия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27805" y="1029097"/>
            <a:ext cx="5967246" cy="791465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37873" y="1212463"/>
            <a:ext cx="3348338" cy="40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Электронный БАНК ЗАДАНИЙ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15702" y="2330030"/>
            <a:ext cx="4664968" cy="2078518"/>
          </a:xfrm>
          <a:prstGeom prst="rect">
            <a:avLst/>
          </a:prstGeom>
        </p:spPr>
        <p:txBody>
          <a:bodyPr wrap="square" lIns="0" tIns="45720" rIns="91440" bIns="45720">
            <a:spAutoFit/>
          </a:bodyPr>
          <a:lstStyle/>
          <a:p>
            <a:pPr marL="285750" marR="0" lvl="0" indent="-285750" algn="just" defTabSz="914377" rtl="0" eaLnBrk="1" fontAlgn="auto" latinLnBrk="0" hangingPunct="1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  <a:hlinkClick r:id="rId4"/>
              </a:rPr>
              <a:t>Серия «Функциональная грамотность. Учимся для жизни (5-9)»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 (Выпуск 2 – Новинка 2021)</a:t>
            </a:r>
          </a:p>
          <a:p>
            <a:pPr marL="285750" marR="0" lvl="0" indent="-285750" algn="just" defTabSz="914377" rtl="0" eaLnBrk="1" fontAlgn="auto" latinLnBrk="0" hangingPunct="1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Open Sans" pitchFamily="34" charset="0"/>
              <a:cs typeface="Open Sans" pitchFamily="34" charset="0"/>
            </a:endParaRPr>
          </a:p>
          <a:p>
            <a:pPr marL="285750" marR="0" lvl="0" indent="-285750" algn="just" defTabSz="914377" rtl="0" eaLnBrk="1" fontAlgn="auto" latinLnBrk="0" hangingPunct="1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  <a:hlinkClick r:id="rId5"/>
              </a:rPr>
              <a:t>Серия «Функциональная грамотность. Тренажеры (5-9)»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Open Sans" pitchFamily="34" charset="0"/>
              <a:cs typeface="Open Sans" pitchFamily="34" charset="0"/>
            </a:endParaRPr>
          </a:p>
          <a:p>
            <a:pPr marL="285750" marR="0" lvl="0" indent="-285750" algn="just" defTabSz="914377" rtl="0" eaLnBrk="1" fontAlgn="auto" latinLnBrk="0" hangingPunct="1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Open Sans" pitchFamily="34" charset="0"/>
              <a:cs typeface="Open Sans" pitchFamily="34" charset="0"/>
            </a:endParaRPr>
          </a:p>
          <a:p>
            <a:pPr marL="285750" marR="0" lvl="0" indent="-285750" algn="just" defTabSz="914377" rtl="0" eaLnBrk="1" fontAlgn="auto" latinLnBrk="0" hangingPunct="1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  <a:hlinkClick r:id="rId6"/>
              </a:rPr>
              <a:t>Серия «ФГОС. Оценка образовательных достижений»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897" y="2239330"/>
            <a:ext cx="728841" cy="7288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54" y="3119792"/>
            <a:ext cx="726248" cy="6980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/>
          <a:srcRect l="14692" t="20657" r="22083" b="16289"/>
          <a:stretch/>
        </p:blipFill>
        <p:spPr>
          <a:xfrm>
            <a:off x="109823" y="4024485"/>
            <a:ext cx="1057109" cy="47869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595960" y="2316495"/>
            <a:ext cx="4673141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377" rtl="0" eaLnBrk="1" fontAlgn="auto" latinLnBrk="0" hangingPunct="1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Полнофункциональный цифровой тренажер, который имитирует задания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PISA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 для начальной и основной школы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9" name="Picture 11" descr="A picture containing text, different, items, various&#10;&#10;Description automatically generated">
            <a:extLst>
              <a:ext uri="{FF2B5EF4-FFF2-40B4-BE49-F238E27FC236}">
                <a16:creationId xmlns:a16="http://schemas.microsoft.com/office/drawing/2014/main" id="{C1CD9805-53F6-334B-B7D2-59AA05C5E8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7186" y="3197697"/>
            <a:ext cx="4634242" cy="23171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Прямоугольник 19">
            <a:hlinkClick r:id="rId11"/>
          </p:cNvPr>
          <p:cNvSpPr/>
          <p:nvPr/>
        </p:nvSpPr>
        <p:spPr>
          <a:xfrm>
            <a:off x="8328248" y="5706436"/>
            <a:ext cx="1577436" cy="58699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Открыть Банк заданий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15702" y="5236572"/>
            <a:ext cx="246328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"/>
              </a:rPr>
              <a:t>Узнать больше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"/>
              </a:rPr>
              <a:t>и купить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1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90147" y="5396081"/>
            <a:ext cx="432048" cy="44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://qrcoder.ru/code/?https%3A%2F%2Fprosv.ru%2Fpages%2Fpisa.html&amp;4&amp;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238" y="4979299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1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24192" y="5949280"/>
            <a:ext cx="432048" cy="44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5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1" y="1029098"/>
            <a:ext cx="12188950" cy="791464"/>
          </a:xfrm>
          <a:prstGeom prst="rect">
            <a:avLst/>
          </a:prstGeom>
          <a:solidFill>
            <a:srgbClr val="D8EB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95323" y="1085439"/>
            <a:ext cx="470966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Open Sans" pitchFamily="34" charset="0"/>
                <a:cs typeface="Open Sans" pitchFamily="34" charset="0"/>
              </a:rPr>
              <a:t>СБОРНИКИ ЭТАЛОННЫХ ИЗДАНИЙ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Open Sans" pitchFamily="34" charset="0"/>
                <a:cs typeface="Open Sans" pitchFamily="34" charset="0"/>
              </a:rPr>
              <a:t>под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Open Sans" pitchFamily="34" charset="0"/>
                <a:cs typeface="Open Sans" pitchFamily="34" charset="0"/>
              </a:rPr>
              <a:t>редакцией Г.С. Ковалёвой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-3051" y="1029097"/>
            <a:ext cx="1753613" cy="791465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197715" y="1853863"/>
            <a:ext cx="5376222" cy="4448397"/>
          </a:xfrm>
          <a:prstGeom prst="rect">
            <a:avLst/>
          </a:prstGeom>
        </p:spPr>
        <p:txBody>
          <a:bodyPr wrap="square" lIns="0" tIns="45720" rIns="91440" bIns="45720">
            <a:spAutoFit/>
          </a:bodyPr>
          <a:lstStyle/>
          <a:p>
            <a:pPr marL="285750" marR="0" lvl="0" indent="-285750" algn="l" defTabSz="914377" rtl="0" eaLnBrk="1" fontAlgn="auto" latinLnBrk="0" hangingPunct="1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Предназначены для формирования и оценки всех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направлений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функциональной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грамотности международного сравнительного исследования PISA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Open Sans" pitchFamily="34" charset="0"/>
              <a:cs typeface="Open Sans" pitchFamily="34" charset="0"/>
            </a:endParaRPr>
          </a:p>
          <a:p>
            <a:pPr marL="285750" marR="0" lvl="0" indent="-285750" algn="l" defTabSz="914377" rtl="0" eaLnBrk="1" fontAlgn="auto" latinLnBrk="0" hangingPunct="1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Содержат обучающие и тренировочные задания, охватывающие все содержательные и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компетентностные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аспекты оценки функциональной грамотности по каждой из областей. Приводятся развёрнутые описания особенностей оценки заданий, рекомендации по использованию системы заданий и их оценки. Все задания построены на основе реальных жизненных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ситуаций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Open Sans" pitchFamily="34" charset="0"/>
              <a:cs typeface="Open Sans" pitchFamily="34" charset="0"/>
            </a:endParaRPr>
          </a:p>
          <a:p>
            <a:pPr marL="285750" marR="0" lvl="0" indent="-285750" algn="l" defTabSz="914377" rtl="0" eaLnBrk="1" fontAlgn="auto" latinLnBrk="0" hangingPunct="1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Могут быть использованы в обучающих целях педагогами на уроках и во внеурочной деятельности, а также администрацией школы для организации внутришкольного мониторинга по оценке функциональной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грамотности.</a:t>
            </a:r>
          </a:p>
          <a:p>
            <a:pPr marL="285750" marR="0" lvl="0" indent="-285750" algn="l" defTabSz="914377" rtl="0" eaLnBrk="1" fontAlgn="auto" latinLnBrk="0" hangingPunct="1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Готовится второй выпуск (март 2021 г.)</a:t>
            </a:r>
          </a:p>
          <a:p>
            <a:pPr marL="285750" marR="0" lvl="0" indent="-285750" algn="l" defTabSz="914377" rtl="0" eaLnBrk="1" fontAlgn="auto" latinLnBrk="0" hangingPunct="1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088" y="1234141"/>
            <a:ext cx="1606191" cy="2176506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36" y="1190172"/>
            <a:ext cx="1602880" cy="2166032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916" y="1339215"/>
            <a:ext cx="1602880" cy="217074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sp>
        <p:nvSpPr>
          <p:cNvPr id="57" name="TextBox 56"/>
          <p:cNvSpPr txBox="1"/>
          <p:nvPr/>
        </p:nvSpPr>
        <p:spPr>
          <a:xfrm>
            <a:off x="1779828" y="216591"/>
            <a:ext cx="10029387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 Light"/>
                <a:ea typeface="Open Sans Condensed" pitchFamily="34" charset="0"/>
                <a:cs typeface="Open Sans Condensed" pitchFamily="34" charset="0"/>
              </a:rPr>
              <a:t>Серия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 Light"/>
                <a:ea typeface="Open Sans Condensed" pitchFamily="34" charset="0"/>
                <a:cs typeface="Open Sans Condensed" pitchFamily="34" charset="0"/>
              </a:rPr>
              <a:t>«ФУНКЦИОНАЛЬНАЯ ГРАМОТНОСТЬ. УЧИМСЯ ДЛЯ ЖИЗНИ»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 Light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Рисунок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32" y="1237024"/>
            <a:ext cx="1602880" cy="217074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8" name="Рисунок 37" descr="C:\Users\ABaburin\AppData\Local\Microsoft\Windows\Temporary Internet Files\Content.Word\Финансовая 2-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744" y="4007559"/>
            <a:ext cx="1587500" cy="209550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39" name="Рисунок 38" descr="C:\Users\ABaburin\AppData\Local\Microsoft\Windows\Temporary Internet Files\Content.Word\Финансовая 2-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466" y="4109750"/>
            <a:ext cx="1682115" cy="221996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40" name="Рисунок 39" descr="C:\Users\ABaburin\AppData\Local\Microsoft\Windows\Temporary Internet Files\Content.Word\Читательская 2-1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765" y="4018480"/>
            <a:ext cx="1695450" cy="223774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41" name="Рисунок 40" descr="C:\Users\ABaburin\AppData\Local\Microsoft\Windows\Temporary Internet Files\Content.Word\Читательская 2-2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327" y="4079586"/>
            <a:ext cx="1698625" cy="224155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35" name="Picture 23" descr="http://qrcoder.ru/code/?https%3A%2F%2Fshop.prosv.ru%2Fsearch%3Fq%3D%25D1%258D%25D1%2582%25D0%25B0%25D0%25BB%25D0%25BE%25D0%25BD%23%2Forderby%3D1%26q%3D%25D1%258D%25D1%2582%25D0%25B0%25D0%25BB%25D0%25BE%25D0%25BD%26sFilters%3D21%2156334%3B13%2181288%3B&amp;4&amp;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567" y="5356173"/>
            <a:ext cx="1090816" cy="109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48015" y="6113319"/>
            <a:ext cx="25717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2"/>
              </a:rPr>
              <a:t>https://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2"/>
              </a:rPr>
              <a:t>prosv.ru/pages/pisa.html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7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1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82" y="6101555"/>
            <a:ext cx="593229" cy="60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94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1" y="1029098"/>
            <a:ext cx="12188950" cy="791464"/>
          </a:xfrm>
          <a:prstGeom prst="rect">
            <a:avLst/>
          </a:prstGeom>
          <a:solidFill>
            <a:srgbClr val="D8EB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95322" y="1085439"/>
            <a:ext cx="976121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Open Sans" pitchFamily="34" charset="0"/>
                <a:cs typeface="Open Sans" pitchFamily="34" charset="0"/>
              </a:rPr>
              <a:t>ФУНКЦИОНАЛЬНАЯ ГРАМОТНОСТЬ.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Open Sans" pitchFamily="34" charset="0"/>
                <a:cs typeface="Open Sans" pitchFamily="34" charset="0"/>
              </a:rPr>
              <a:t>ТРЕНАЖЁРЫ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-3051" y="1029097"/>
            <a:ext cx="1753613" cy="791465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79828" y="219200"/>
            <a:ext cx="10029387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 Light"/>
                <a:ea typeface="Open Sans Condensed" pitchFamily="34" charset="0"/>
                <a:cs typeface="Open Sans Condensed" pitchFamily="34" charset="0"/>
              </a:rPr>
              <a:t>Серия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 Light"/>
                <a:ea typeface="Open Sans Condensed" pitchFamily="34" charset="0"/>
                <a:cs typeface="Open Sans Condensed" pitchFamily="34" charset="0"/>
              </a:rPr>
              <a:t>«ФУНКЦИОНАЛЬНАЯ ГРАМОТНОСТЬ. ТРЕНАЖЁРЫ»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 Light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59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Группа 6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6" name="Прямая соединительная линия 75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244876" y="2135846"/>
            <a:ext cx="5241524" cy="3206455"/>
          </a:xfrm>
          <a:prstGeom prst="rect">
            <a:avLst/>
          </a:prstGeom>
        </p:spPr>
        <p:txBody>
          <a:bodyPr wrap="square" lIns="0" tIns="45720" rIns="91440" bIns="45720">
            <a:spAutoFit/>
          </a:bodyPr>
          <a:lstStyle/>
          <a:p>
            <a:pPr marL="285750" marR="0" lvl="0" indent="-285750" algn="just" defTabSz="914377" rtl="0" eaLnBrk="1" fontAlgn="auto" latinLnBrk="0" hangingPunct="1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Помогают формировать умение осознанно использовать полученные в ходе обучения знания для решения жизненных задач, развивают активность и самостоятельность учащихся, вовлекают их в поисковую и познавательную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деятельность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Open Sans" pitchFamily="34" charset="0"/>
              <a:cs typeface="Open Sans" pitchFamily="34" charset="0"/>
            </a:endParaRPr>
          </a:p>
          <a:p>
            <a:pPr marL="285750" marR="0" lvl="0" indent="-285750" algn="just" defTabSz="914377" rtl="0" eaLnBrk="1" fontAlgn="auto" latinLnBrk="0" hangingPunct="1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Содержат разнообразные практико-ориентированные задания, позволяющие школьникам подготовиться к участию в международных исследованиях качества образования. Приведены примеры их решений и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ответы.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Open Sans" pitchFamily="34" charset="0"/>
              <a:cs typeface="Open Sans" pitchFamily="34" charset="0"/>
            </a:endParaRPr>
          </a:p>
          <a:p>
            <a:pPr marL="285750" marR="0" lvl="0" indent="-285750" algn="just" defTabSz="914377" rtl="0" eaLnBrk="1" fontAlgn="auto" latinLnBrk="0" hangingPunct="1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Могут использоваться учителями математики, русского языка, обществознания, биологии, физики и химии на уроках, во внеурочной деятельности, в системе дополнительного образования, семейного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образования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080329" y="1313530"/>
            <a:ext cx="5783653" cy="5036581"/>
            <a:chOff x="6314066" y="1335792"/>
            <a:chExt cx="5400141" cy="4702607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4692" y="3757717"/>
              <a:ext cx="1716291" cy="2280682"/>
            </a:xfrm>
            <a:prstGeom prst="rect">
              <a:avLst/>
            </a:prstGeom>
            <a:noFill/>
            <a:ln w="12700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>
              <a:outerShdw blurRad="190500" dist="38100" dir="5400000" algn="t" rotWithShape="0">
                <a:prstClr val="black">
                  <a:alpha val="10000"/>
                </a:prstClr>
              </a:outerShdw>
            </a:effectLst>
          </p:spPr>
        </p:pic>
        <p:pic>
          <p:nvPicPr>
            <p:cNvPr id="52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36" t="16157" r="1798" b="8646"/>
            <a:stretch/>
          </p:blipFill>
          <p:spPr bwMode="auto">
            <a:xfrm>
              <a:off x="6314066" y="1335792"/>
              <a:ext cx="1703343" cy="2280682"/>
            </a:xfrm>
            <a:prstGeom prst="rect">
              <a:avLst/>
            </a:prstGeom>
            <a:noFill/>
            <a:ln w="12700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08" t="16909" r="1975" b="9232"/>
            <a:stretch/>
          </p:blipFill>
          <p:spPr bwMode="auto">
            <a:xfrm>
              <a:off x="6314066" y="3757717"/>
              <a:ext cx="1703343" cy="2280682"/>
            </a:xfrm>
            <a:prstGeom prst="rect">
              <a:avLst/>
            </a:prstGeom>
            <a:noFill/>
            <a:ln w="12700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95" t="16238" r="2007" b="8767"/>
            <a:stretch/>
          </p:blipFill>
          <p:spPr bwMode="auto">
            <a:xfrm>
              <a:off x="8157640" y="1335792"/>
              <a:ext cx="1703343" cy="2280682"/>
            </a:xfrm>
            <a:prstGeom prst="rect">
              <a:avLst/>
            </a:prstGeom>
            <a:noFill/>
            <a:ln w="12700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213" y="1335792"/>
              <a:ext cx="1712994" cy="2280682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7916" y="3757717"/>
              <a:ext cx="1716291" cy="2280682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</p:grp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Picture 87" descr="http://qrcoder.ru/code/?https%3A%2F%2Fshop.prosv.ru%2Fsearch%3Fq%3D%25D1%2582%25D1%2580%25D0%25B5%25D0%25BD%25D0%25B0%25D0%25B6%23%2Forderby%3D1%26q%3D%25D1%2582%25D1%2580%25D0%25B5%25D0%25BD%25D0%25B0%25D0%25B6%26sFilters%3D21%2156334%3B13%2167611%3B&amp;4&amp;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159" y="5326921"/>
            <a:ext cx="1084736" cy="108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650366" y="6069280"/>
            <a:ext cx="25717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0"/>
              </a:rPr>
              <a:t>https://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0"/>
              </a:rPr>
              <a:t>prosv.ru/pages/pisa.html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7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11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625" y="6018302"/>
            <a:ext cx="593229" cy="60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94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27376" y="1027528"/>
            <a:ext cx="4164623" cy="5512403"/>
          </a:xfrm>
          <a:prstGeom prst="rect">
            <a:avLst/>
          </a:prstGeom>
          <a:solidFill>
            <a:srgbClr val="C7E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785426" y="58547"/>
            <a:ext cx="10029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20" normalizeH="0" baseline="0" noProof="0" dirty="0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 Light"/>
                <a:ea typeface="Open Sans Condensed Light" pitchFamily="34" charset="0"/>
                <a:cs typeface="Open Sans Condensed Light" pitchFamily="34" charset="0"/>
              </a:rPr>
              <a:t>Электронный Банк заданий по функциональной грамотности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20" normalizeH="0" baseline="0" noProof="0" dirty="0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 Light"/>
                <a:ea typeface="Open Sans Condensed Light" pitchFamily="34" charset="0"/>
                <a:cs typeface="Open Sans Condensed Light" pitchFamily="34" charset="0"/>
              </a:rPr>
              <a:t>Удобно</a:t>
            </a:r>
            <a:r>
              <a:rPr kumimoji="0" lang="ru-RU" sz="2000" b="1" i="0" u="none" strike="noStrike" kern="1200" cap="none" spc="-20" normalizeH="0" baseline="0" noProof="0" dirty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 Light"/>
                <a:ea typeface="Open Sans Condensed Light" pitchFamily="34" charset="0"/>
                <a:cs typeface="Open Sans Condensed Light" pitchFamily="34" charset="0"/>
              </a:rPr>
              <a:t>, доступно, эффективно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 Light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9">
            <a:extLst>
              <a:ext uri="{FF2B5EF4-FFF2-40B4-BE49-F238E27FC236}">
                <a16:creationId xmlns:a16="http://schemas.microsoft.com/office/drawing/2014/main" id="{68B4845D-D2BD-B34E-90D8-94F11BE924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7" t="22060" r="31655" b="20078"/>
          <a:stretch/>
        </p:blipFill>
        <p:spPr>
          <a:xfrm>
            <a:off x="4607748" y="3753836"/>
            <a:ext cx="3328847" cy="2076386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BA1D0698-6840-AD48-96F0-9DAEB9C081D7}"/>
              </a:ext>
            </a:extLst>
          </p:cNvPr>
          <p:cNvSpPr/>
          <p:nvPr/>
        </p:nvSpPr>
        <p:spPr>
          <a:xfrm>
            <a:off x="350740" y="1142357"/>
            <a:ext cx="7437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Задания на формирование функциональной грамотности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учеников 1-9 классов от авторов, занимающихся программой оценки 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E384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PISA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384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E384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2F609259-BF26-B544-9593-0F151359E57C}"/>
              </a:ext>
            </a:extLst>
          </p:cNvPr>
          <p:cNvSpPr/>
          <p:nvPr/>
        </p:nvSpPr>
        <p:spPr>
          <a:xfrm>
            <a:off x="8906611" y="1538707"/>
            <a:ext cx="30235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Каждое задание представлено в виде ситуации с 3 уровнями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сложности</a:t>
            </a:r>
            <a:endParaRPr kumimoji="0" lang="x-non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848938C3-8270-B84C-B94D-0633D3A9679B}"/>
              </a:ext>
            </a:extLst>
          </p:cNvPr>
          <p:cNvSpPr/>
          <p:nvPr/>
        </p:nvSpPr>
        <p:spPr>
          <a:xfrm>
            <a:off x="8906611" y="3507415"/>
            <a:ext cx="30235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учеников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1-4 классов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направлены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отработку метапредметных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навыков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Graphic 6">
            <a:extLst>
              <a:ext uri="{FF2B5EF4-FFF2-40B4-BE49-F238E27FC236}">
                <a16:creationId xmlns:a16="http://schemas.microsoft.com/office/drawing/2014/main" id="{0EC3C284-5A70-6E41-9350-128CD9A3BA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171680" y="1594042"/>
            <a:ext cx="648642" cy="648642"/>
          </a:xfrm>
          <a:prstGeom prst="rect">
            <a:avLst/>
          </a:prstGeom>
          <a:solidFill>
            <a:srgbClr val="C7E8FE"/>
          </a:solidFill>
        </p:spPr>
      </p:pic>
      <p:pic>
        <p:nvPicPr>
          <p:cNvPr id="33" name="Picture 11" descr="A picture containing text, different, items, various&#10;&#10;Description automatically generated">
            <a:extLst>
              <a:ext uri="{FF2B5EF4-FFF2-40B4-BE49-F238E27FC236}">
                <a16:creationId xmlns:a16="http://schemas.microsoft.com/office/drawing/2014/main" id="{C1CD9805-53F6-334B-B7D2-59AA05C5E8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97" y="3718977"/>
            <a:ext cx="4152772" cy="2076386"/>
          </a:xfrm>
          <a:prstGeom prst="rect">
            <a:avLst/>
          </a:prstGeom>
        </p:spPr>
      </p:pic>
      <p:sp>
        <p:nvSpPr>
          <p:cNvPr id="35" name="Rectangle 2">
            <a:extLst>
              <a:ext uri="{FF2B5EF4-FFF2-40B4-BE49-F238E27FC236}">
                <a16:creationId xmlns:a16="http://schemas.microsoft.com/office/drawing/2014/main" id="{BA1D0698-6840-AD48-96F0-9DAEB9C081D7}"/>
              </a:ext>
            </a:extLst>
          </p:cNvPr>
          <p:cNvSpPr/>
          <p:nvPr/>
        </p:nvSpPr>
        <p:spPr>
          <a:xfrm>
            <a:off x="350740" y="2107380"/>
            <a:ext cx="7255206" cy="1105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377" rtl="0" eaLnBrk="1" fontAlgn="auto" latinLnBrk="0" hangingPunct="1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Более 500 заданий заданий, банк постоянно пополняется.</a:t>
            </a:r>
          </a:p>
          <a:p>
            <a:pPr marL="285750" marR="0" lvl="0" indent="-285750" algn="just" defTabSz="914377" rtl="0" eaLnBrk="1" fontAlgn="auto" latinLnBrk="0" hangingPunct="1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Охватывает все основные предметы школьной программы.</a:t>
            </a:r>
          </a:p>
          <a:p>
            <a:pPr marL="285750" marR="0" lvl="0" indent="-285750" algn="just" defTabSz="914377" rtl="0" eaLnBrk="1" fontAlgn="auto" latinLnBrk="0" hangingPunct="1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itchFamily="34" charset="0"/>
                <a:cs typeface="Open Sans" pitchFamily="34" charset="0"/>
              </a:rPr>
              <a:t>Полнофункциональный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тренажер, который имитирует задания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PISA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4">
            <a:extLst>
              <a:ext uri="{FF2B5EF4-FFF2-40B4-BE49-F238E27FC236}">
                <a16:creationId xmlns:a16="http://schemas.microsoft.com/office/drawing/2014/main" id="{848938C3-8270-B84C-B94D-0633D3A9679B}"/>
              </a:ext>
            </a:extLst>
          </p:cNvPr>
          <p:cNvSpPr/>
          <p:nvPr/>
        </p:nvSpPr>
        <p:spPr>
          <a:xfrm>
            <a:off x="8107689" y="1142815"/>
            <a:ext cx="30235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Задания: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4">
            <a:extLst>
              <a:ext uri="{FF2B5EF4-FFF2-40B4-BE49-F238E27FC236}">
                <a16:creationId xmlns:a16="http://schemas.microsoft.com/office/drawing/2014/main" id="{848938C3-8270-B84C-B94D-0633D3A9679B}"/>
              </a:ext>
            </a:extLst>
          </p:cNvPr>
          <p:cNvSpPr/>
          <p:nvPr/>
        </p:nvSpPr>
        <p:spPr>
          <a:xfrm>
            <a:off x="8906611" y="4599491"/>
            <a:ext cx="302351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учеников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5-9 классов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направлены на развитие:</a:t>
            </a:r>
          </a:p>
          <a:p>
            <a:pPr marL="319088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читательской грамотности;</a:t>
            </a:r>
          </a:p>
          <a:p>
            <a:pPr marL="319088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математической грамотности;</a:t>
            </a:r>
          </a:p>
          <a:p>
            <a:pPr marL="319088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естественнонаучной грамотности;</a:t>
            </a:r>
          </a:p>
          <a:p>
            <a:pPr marL="319088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креативного мышления.</a:t>
            </a:r>
          </a:p>
        </p:txBody>
      </p:sp>
      <p:sp>
        <p:nvSpPr>
          <p:cNvPr id="41" name="Rectangle 3">
            <a:extLst>
              <a:ext uri="{FF2B5EF4-FFF2-40B4-BE49-F238E27FC236}">
                <a16:creationId xmlns:a16="http://schemas.microsoft.com/office/drawing/2014/main" id="{2F609259-BF26-B544-9593-0F151359E57C}"/>
              </a:ext>
            </a:extLst>
          </p:cNvPr>
          <p:cNvSpPr/>
          <p:nvPr/>
        </p:nvSpPr>
        <p:spPr>
          <a:xfrm>
            <a:off x="8906611" y="2630783"/>
            <a:ext cx="3023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Разработано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&gt; 10 различных типов и форматов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заданий</a:t>
            </a:r>
            <a:endParaRPr kumimoji="0" lang="x-non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8499" y="2581320"/>
            <a:ext cx="695004" cy="6462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2885" y="3577507"/>
            <a:ext cx="646232" cy="6462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2885" y="4648453"/>
            <a:ext cx="646232" cy="646232"/>
          </a:xfrm>
          <a:prstGeom prst="rect">
            <a:avLst/>
          </a:prstGeom>
        </p:spPr>
      </p:pic>
      <p:sp>
        <p:nvSpPr>
          <p:cNvPr id="3" name="Прямоугольник 2">
            <a:hlinkClick r:id="rId10"/>
          </p:cNvPr>
          <p:cNvSpPr/>
          <p:nvPr/>
        </p:nvSpPr>
        <p:spPr>
          <a:xfrm>
            <a:off x="786728" y="5895149"/>
            <a:ext cx="3312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1"/>
              </a:rPr>
              <a:t>Узнать больше о Банке заданий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8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1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6033" y="5942717"/>
            <a:ext cx="593229" cy="60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84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1" name="Прямая соединительная линия 70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493058" y="1677982"/>
            <a:ext cx="2459970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lnSpc>
                <a:spcPct val="85000"/>
              </a:lnSpc>
              <a:defRPr b="1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/>
                <a:hlinkClick r:id="rId3"/>
              </a:rPr>
              <a:t>https://uchitel.club/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t="4558"/>
          <a:stretch/>
        </p:blipFill>
        <p:spPr>
          <a:xfrm>
            <a:off x="295718" y="1011115"/>
            <a:ext cx="8637878" cy="495690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796537" y="183750"/>
            <a:ext cx="9697077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lnSpc>
                <a:spcPct val="85000"/>
              </a:lnSpc>
              <a:defRPr b="1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/>
              </a:rPr>
              <a:t>Просвещение. Поддержка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98889" y="3650701"/>
            <a:ext cx="385413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lvl="0" indent="-285750">
              <a:spcBef>
                <a:spcPts val="1800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Портал, на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котором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собраны материалы в  помощь учителям и родителям для организации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обучения 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Консультации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при выполнении домашних заданий в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видеоформате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 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Обмен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лучшими практиками, их апробация и распространение в сотрудничестве с органами управления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образованием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8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29038" y="1771118"/>
            <a:ext cx="432048" cy="44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335360" y="6516869"/>
            <a:ext cx="341192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6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-1" y="8533"/>
            <a:ext cx="12192001" cy="6849467"/>
          </a:xfrm>
          <a:prstGeom prst="rect">
            <a:avLst/>
          </a:prstGeom>
          <a:solidFill>
            <a:srgbClr val="F0F8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573456" y="202455"/>
            <a:ext cx="1477453" cy="1233124"/>
          </a:xfrm>
          <a:prstGeom prst="rect">
            <a:avLst/>
          </a:prstGeom>
          <a:solidFill>
            <a:srgbClr val="9ED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4618544" y="203634"/>
            <a:ext cx="1477453" cy="1233124"/>
          </a:xfrm>
          <a:prstGeom prst="rect">
            <a:avLst/>
          </a:prstGeom>
          <a:solidFill>
            <a:srgbClr val="9ED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7573456" y="1436758"/>
            <a:ext cx="1477453" cy="1233124"/>
          </a:xfrm>
          <a:prstGeom prst="rect">
            <a:avLst/>
          </a:prstGeom>
          <a:solidFill>
            <a:srgbClr val="40A7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3141092" y="203634"/>
            <a:ext cx="1477453" cy="1233124"/>
          </a:xfrm>
          <a:prstGeom prst="rect">
            <a:avLst/>
          </a:prstGeom>
          <a:solidFill>
            <a:srgbClr val="5471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6096003" y="203634"/>
            <a:ext cx="1477453" cy="1233124"/>
          </a:xfrm>
          <a:prstGeom prst="rect">
            <a:avLst/>
          </a:prstGeom>
          <a:solidFill>
            <a:srgbClr val="438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10528364" y="203634"/>
            <a:ext cx="1477453" cy="1233124"/>
          </a:xfrm>
          <a:prstGeom prst="rect">
            <a:avLst/>
          </a:prstGeom>
          <a:solidFill>
            <a:srgbClr val="43D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9050908" y="1436758"/>
            <a:ext cx="1477453" cy="1233124"/>
          </a:xfrm>
          <a:prstGeom prst="rect">
            <a:avLst/>
          </a:prstGeom>
          <a:solidFill>
            <a:srgbClr val="5471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186184" y="203634"/>
            <a:ext cx="1477453" cy="1233124"/>
          </a:xfrm>
          <a:prstGeom prst="rect">
            <a:avLst/>
          </a:prstGeom>
          <a:solidFill>
            <a:srgbClr val="43D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9050911" y="202455"/>
            <a:ext cx="1477453" cy="1233124"/>
          </a:xfrm>
          <a:prstGeom prst="rect">
            <a:avLst/>
          </a:prstGeom>
          <a:solidFill>
            <a:srgbClr val="F5B1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6096003" y="1436758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10528364" y="1436758"/>
            <a:ext cx="1477453" cy="1233124"/>
          </a:xfrm>
          <a:prstGeom prst="rect">
            <a:avLst/>
          </a:prstGeom>
          <a:solidFill>
            <a:srgbClr val="F5B1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21"/>
          <p:cNvSpPr>
            <a:spLocks noChangeArrowheads="1"/>
          </p:cNvSpPr>
          <p:nvPr/>
        </p:nvSpPr>
        <p:spPr bwMode="auto">
          <a:xfrm>
            <a:off x="4618544" y="1436758"/>
            <a:ext cx="1477453" cy="1233124"/>
          </a:xfrm>
          <a:prstGeom prst="rect">
            <a:avLst/>
          </a:prstGeom>
          <a:solidFill>
            <a:srgbClr val="40A7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3141092" y="1436758"/>
            <a:ext cx="1477453" cy="1233124"/>
          </a:xfrm>
          <a:prstGeom prst="rect">
            <a:avLst/>
          </a:prstGeom>
          <a:solidFill>
            <a:srgbClr val="43D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1663636" y="203634"/>
            <a:ext cx="1477453" cy="1233124"/>
          </a:xfrm>
          <a:prstGeom prst="rect">
            <a:avLst/>
          </a:prstGeom>
          <a:solidFill>
            <a:srgbClr val="F5B1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 25"/>
          <p:cNvSpPr>
            <a:spLocks noChangeArrowheads="1"/>
          </p:cNvSpPr>
          <p:nvPr/>
        </p:nvSpPr>
        <p:spPr bwMode="auto">
          <a:xfrm>
            <a:off x="1663636" y="1436758"/>
            <a:ext cx="1477453" cy="1233124"/>
          </a:xfrm>
          <a:prstGeom prst="rect">
            <a:avLst/>
          </a:prstGeom>
          <a:solidFill>
            <a:srgbClr val="438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29"/>
          <p:cNvSpPr>
            <a:spLocks noChangeArrowheads="1"/>
          </p:cNvSpPr>
          <p:nvPr/>
        </p:nvSpPr>
        <p:spPr bwMode="auto">
          <a:xfrm>
            <a:off x="186184" y="1436758"/>
            <a:ext cx="1477453" cy="1233124"/>
          </a:xfrm>
          <a:prstGeom prst="rect">
            <a:avLst/>
          </a:prstGeom>
          <a:solidFill>
            <a:srgbClr val="9ED4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eform 32"/>
          <p:cNvSpPr>
            <a:spLocks noEditPoints="1"/>
          </p:cNvSpPr>
          <p:nvPr/>
        </p:nvSpPr>
        <p:spPr bwMode="auto">
          <a:xfrm>
            <a:off x="8017892" y="1855717"/>
            <a:ext cx="591581" cy="444227"/>
          </a:xfrm>
          <a:custGeom>
            <a:avLst/>
            <a:gdLst>
              <a:gd name="T0" fmla="*/ 787 w 859"/>
              <a:gd name="T1" fmla="*/ 107 h 644"/>
              <a:gd name="T2" fmla="*/ 787 w 859"/>
              <a:gd name="T3" fmla="*/ 573 h 644"/>
              <a:gd name="T4" fmla="*/ 537 w 859"/>
              <a:gd name="T5" fmla="*/ 573 h 644"/>
              <a:gd name="T6" fmla="*/ 465 w 859"/>
              <a:gd name="T7" fmla="*/ 644 h 644"/>
              <a:gd name="T8" fmla="*/ 859 w 859"/>
              <a:gd name="T9" fmla="*/ 644 h 644"/>
              <a:gd name="T10" fmla="*/ 859 w 859"/>
              <a:gd name="T11" fmla="*/ 107 h 644"/>
              <a:gd name="T12" fmla="*/ 787 w 859"/>
              <a:gd name="T13" fmla="*/ 107 h 644"/>
              <a:gd name="T14" fmla="*/ 476 w 859"/>
              <a:gd name="T15" fmla="*/ 476 h 644"/>
              <a:gd name="T16" fmla="*/ 383 w 859"/>
              <a:gd name="T17" fmla="*/ 476 h 644"/>
              <a:gd name="T18" fmla="*/ 373 w 859"/>
              <a:gd name="T19" fmla="*/ 465 h 644"/>
              <a:gd name="T20" fmla="*/ 179 w 859"/>
              <a:gd name="T21" fmla="*/ 465 h 644"/>
              <a:gd name="T22" fmla="*/ 179 w 859"/>
              <a:gd name="T23" fmla="*/ 71 h 644"/>
              <a:gd name="T24" fmla="*/ 344 w 859"/>
              <a:gd name="T25" fmla="*/ 71 h 644"/>
              <a:gd name="T26" fmla="*/ 393 w 859"/>
              <a:gd name="T27" fmla="*/ 96 h 644"/>
              <a:gd name="T28" fmla="*/ 393 w 859"/>
              <a:gd name="T29" fmla="*/ 358 h 644"/>
              <a:gd name="T30" fmla="*/ 465 w 859"/>
              <a:gd name="T31" fmla="*/ 358 h 644"/>
              <a:gd name="T32" fmla="*/ 465 w 859"/>
              <a:gd name="T33" fmla="*/ 96 h 644"/>
              <a:gd name="T34" fmla="*/ 515 w 859"/>
              <a:gd name="T35" fmla="*/ 71 h 644"/>
              <a:gd name="T36" fmla="*/ 680 w 859"/>
              <a:gd name="T37" fmla="*/ 71 h 644"/>
              <a:gd name="T38" fmla="*/ 680 w 859"/>
              <a:gd name="T39" fmla="*/ 465 h 644"/>
              <a:gd name="T40" fmla="*/ 486 w 859"/>
              <a:gd name="T41" fmla="*/ 465 h 644"/>
              <a:gd name="T42" fmla="*/ 476 w 859"/>
              <a:gd name="T43" fmla="*/ 476 h 644"/>
              <a:gd name="T44" fmla="*/ 752 w 859"/>
              <a:gd name="T45" fmla="*/ 537 h 644"/>
              <a:gd name="T46" fmla="*/ 752 w 859"/>
              <a:gd name="T47" fmla="*/ 0 h 644"/>
              <a:gd name="T48" fmla="*/ 486 w 859"/>
              <a:gd name="T49" fmla="*/ 0 h 644"/>
              <a:gd name="T50" fmla="*/ 476 w 859"/>
              <a:gd name="T51" fmla="*/ 10 h 644"/>
              <a:gd name="T52" fmla="*/ 383 w 859"/>
              <a:gd name="T53" fmla="*/ 10 h 644"/>
              <a:gd name="T54" fmla="*/ 373 w 859"/>
              <a:gd name="T55" fmla="*/ 0 h 644"/>
              <a:gd name="T56" fmla="*/ 107 w 859"/>
              <a:gd name="T57" fmla="*/ 0 h 644"/>
              <a:gd name="T58" fmla="*/ 107 w 859"/>
              <a:gd name="T59" fmla="*/ 537 h 644"/>
              <a:gd name="T60" fmla="*/ 344 w 859"/>
              <a:gd name="T61" fmla="*/ 537 h 644"/>
              <a:gd name="T62" fmla="*/ 429 w 859"/>
              <a:gd name="T63" fmla="*/ 566 h 644"/>
              <a:gd name="T64" fmla="*/ 515 w 859"/>
              <a:gd name="T65" fmla="*/ 537 h 644"/>
              <a:gd name="T66" fmla="*/ 752 w 859"/>
              <a:gd name="T67" fmla="*/ 537 h 644"/>
              <a:gd name="T68" fmla="*/ 71 w 859"/>
              <a:gd name="T69" fmla="*/ 573 h 644"/>
              <a:gd name="T70" fmla="*/ 71 w 859"/>
              <a:gd name="T71" fmla="*/ 107 h 644"/>
              <a:gd name="T72" fmla="*/ 0 w 859"/>
              <a:gd name="T73" fmla="*/ 107 h 644"/>
              <a:gd name="T74" fmla="*/ 0 w 859"/>
              <a:gd name="T75" fmla="*/ 644 h 644"/>
              <a:gd name="T76" fmla="*/ 394 w 859"/>
              <a:gd name="T77" fmla="*/ 644 h 644"/>
              <a:gd name="T78" fmla="*/ 322 w 859"/>
              <a:gd name="T79" fmla="*/ 573 h 644"/>
              <a:gd name="T80" fmla="*/ 71 w 859"/>
              <a:gd name="T81" fmla="*/ 573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59" h="644">
                <a:moveTo>
                  <a:pt x="787" y="107"/>
                </a:moveTo>
                <a:lnTo>
                  <a:pt x="787" y="573"/>
                </a:lnTo>
                <a:lnTo>
                  <a:pt x="537" y="573"/>
                </a:lnTo>
                <a:lnTo>
                  <a:pt x="465" y="644"/>
                </a:lnTo>
                <a:lnTo>
                  <a:pt x="859" y="644"/>
                </a:lnTo>
                <a:lnTo>
                  <a:pt x="859" y="107"/>
                </a:lnTo>
                <a:lnTo>
                  <a:pt x="787" y="107"/>
                </a:lnTo>
                <a:close/>
                <a:moveTo>
                  <a:pt x="476" y="476"/>
                </a:moveTo>
                <a:cubicBezTo>
                  <a:pt x="450" y="501"/>
                  <a:pt x="409" y="501"/>
                  <a:pt x="383" y="476"/>
                </a:cubicBezTo>
                <a:lnTo>
                  <a:pt x="373" y="465"/>
                </a:lnTo>
                <a:lnTo>
                  <a:pt x="179" y="465"/>
                </a:lnTo>
                <a:lnTo>
                  <a:pt x="179" y="71"/>
                </a:lnTo>
                <a:lnTo>
                  <a:pt x="344" y="71"/>
                </a:lnTo>
                <a:cubicBezTo>
                  <a:pt x="359" y="71"/>
                  <a:pt x="393" y="91"/>
                  <a:pt x="393" y="96"/>
                </a:cubicBezTo>
                <a:lnTo>
                  <a:pt x="393" y="358"/>
                </a:lnTo>
                <a:lnTo>
                  <a:pt x="465" y="358"/>
                </a:lnTo>
                <a:lnTo>
                  <a:pt x="465" y="96"/>
                </a:lnTo>
                <a:cubicBezTo>
                  <a:pt x="465" y="91"/>
                  <a:pt x="500" y="71"/>
                  <a:pt x="515" y="71"/>
                </a:cubicBezTo>
                <a:lnTo>
                  <a:pt x="680" y="71"/>
                </a:lnTo>
                <a:lnTo>
                  <a:pt x="680" y="465"/>
                </a:lnTo>
                <a:lnTo>
                  <a:pt x="486" y="465"/>
                </a:lnTo>
                <a:lnTo>
                  <a:pt x="476" y="476"/>
                </a:lnTo>
                <a:close/>
                <a:moveTo>
                  <a:pt x="752" y="537"/>
                </a:moveTo>
                <a:lnTo>
                  <a:pt x="752" y="0"/>
                </a:lnTo>
                <a:lnTo>
                  <a:pt x="486" y="0"/>
                </a:lnTo>
                <a:lnTo>
                  <a:pt x="476" y="10"/>
                </a:lnTo>
                <a:cubicBezTo>
                  <a:pt x="450" y="36"/>
                  <a:pt x="409" y="36"/>
                  <a:pt x="383" y="10"/>
                </a:cubicBezTo>
                <a:lnTo>
                  <a:pt x="373" y="0"/>
                </a:lnTo>
                <a:lnTo>
                  <a:pt x="107" y="0"/>
                </a:lnTo>
                <a:lnTo>
                  <a:pt x="107" y="537"/>
                </a:lnTo>
                <a:lnTo>
                  <a:pt x="344" y="537"/>
                </a:lnTo>
                <a:cubicBezTo>
                  <a:pt x="369" y="573"/>
                  <a:pt x="399" y="566"/>
                  <a:pt x="429" y="566"/>
                </a:cubicBezTo>
                <a:cubicBezTo>
                  <a:pt x="460" y="566"/>
                  <a:pt x="490" y="573"/>
                  <a:pt x="515" y="537"/>
                </a:cubicBezTo>
                <a:lnTo>
                  <a:pt x="752" y="537"/>
                </a:lnTo>
                <a:close/>
                <a:moveTo>
                  <a:pt x="71" y="573"/>
                </a:moveTo>
                <a:lnTo>
                  <a:pt x="71" y="107"/>
                </a:lnTo>
                <a:lnTo>
                  <a:pt x="0" y="107"/>
                </a:lnTo>
                <a:lnTo>
                  <a:pt x="0" y="644"/>
                </a:lnTo>
                <a:lnTo>
                  <a:pt x="394" y="644"/>
                </a:lnTo>
                <a:lnTo>
                  <a:pt x="322" y="573"/>
                </a:lnTo>
                <a:lnTo>
                  <a:pt x="71" y="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reeform 33"/>
          <p:cNvSpPr>
            <a:spLocks noEditPoints="1"/>
          </p:cNvSpPr>
          <p:nvPr/>
        </p:nvSpPr>
        <p:spPr bwMode="auto">
          <a:xfrm>
            <a:off x="8017892" y="610324"/>
            <a:ext cx="591581" cy="543275"/>
          </a:xfrm>
          <a:custGeom>
            <a:avLst/>
            <a:gdLst>
              <a:gd name="T0" fmla="*/ 143 w 859"/>
              <a:gd name="T1" fmla="*/ 645 h 788"/>
              <a:gd name="T2" fmla="*/ 143 w 859"/>
              <a:gd name="T3" fmla="*/ 430 h 788"/>
              <a:gd name="T4" fmla="*/ 716 w 859"/>
              <a:gd name="T5" fmla="*/ 430 h 788"/>
              <a:gd name="T6" fmla="*/ 716 w 859"/>
              <a:gd name="T7" fmla="*/ 645 h 788"/>
              <a:gd name="T8" fmla="*/ 143 w 859"/>
              <a:gd name="T9" fmla="*/ 645 h 788"/>
              <a:gd name="T10" fmla="*/ 179 w 859"/>
              <a:gd name="T11" fmla="*/ 72 h 788"/>
              <a:gd name="T12" fmla="*/ 680 w 859"/>
              <a:gd name="T13" fmla="*/ 72 h 788"/>
              <a:gd name="T14" fmla="*/ 716 w 859"/>
              <a:gd name="T15" fmla="*/ 108 h 788"/>
              <a:gd name="T16" fmla="*/ 716 w 859"/>
              <a:gd name="T17" fmla="*/ 358 h 788"/>
              <a:gd name="T18" fmla="*/ 465 w 859"/>
              <a:gd name="T19" fmla="*/ 358 h 788"/>
              <a:gd name="T20" fmla="*/ 465 w 859"/>
              <a:gd name="T21" fmla="*/ 108 h 788"/>
              <a:gd name="T22" fmla="*/ 393 w 859"/>
              <a:gd name="T23" fmla="*/ 108 h 788"/>
              <a:gd name="T24" fmla="*/ 393 w 859"/>
              <a:gd name="T25" fmla="*/ 358 h 788"/>
              <a:gd name="T26" fmla="*/ 143 w 859"/>
              <a:gd name="T27" fmla="*/ 358 h 788"/>
              <a:gd name="T28" fmla="*/ 143 w 859"/>
              <a:gd name="T29" fmla="*/ 108 h 788"/>
              <a:gd name="T30" fmla="*/ 179 w 859"/>
              <a:gd name="T31" fmla="*/ 72 h 788"/>
              <a:gd name="T32" fmla="*/ 787 w 859"/>
              <a:gd name="T33" fmla="*/ 179 h 788"/>
              <a:gd name="T34" fmla="*/ 787 w 859"/>
              <a:gd name="T35" fmla="*/ 108 h 788"/>
              <a:gd name="T36" fmla="*/ 680 w 859"/>
              <a:gd name="T37" fmla="*/ 0 h 788"/>
              <a:gd name="T38" fmla="*/ 179 w 859"/>
              <a:gd name="T39" fmla="*/ 0 h 788"/>
              <a:gd name="T40" fmla="*/ 71 w 859"/>
              <a:gd name="T41" fmla="*/ 108 h 788"/>
              <a:gd name="T42" fmla="*/ 71 w 859"/>
              <a:gd name="T43" fmla="*/ 179 h 788"/>
              <a:gd name="T44" fmla="*/ 0 w 859"/>
              <a:gd name="T45" fmla="*/ 179 h 788"/>
              <a:gd name="T46" fmla="*/ 0 w 859"/>
              <a:gd name="T47" fmla="*/ 358 h 788"/>
              <a:gd name="T48" fmla="*/ 71 w 859"/>
              <a:gd name="T49" fmla="*/ 358 h 788"/>
              <a:gd name="T50" fmla="*/ 71 w 859"/>
              <a:gd name="T51" fmla="*/ 716 h 788"/>
              <a:gd name="T52" fmla="*/ 143 w 859"/>
              <a:gd name="T53" fmla="*/ 716 h 788"/>
              <a:gd name="T54" fmla="*/ 143 w 859"/>
              <a:gd name="T55" fmla="*/ 788 h 788"/>
              <a:gd name="T56" fmla="*/ 214 w 859"/>
              <a:gd name="T57" fmla="*/ 788 h 788"/>
              <a:gd name="T58" fmla="*/ 214 w 859"/>
              <a:gd name="T59" fmla="*/ 716 h 788"/>
              <a:gd name="T60" fmla="*/ 644 w 859"/>
              <a:gd name="T61" fmla="*/ 716 h 788"/>
              <a:gd name="T62" fmla="*/ 644 w 859"/>
              <a:gd name="T63" fmla="*/ 788 h 788"/>
              <a:gd name="T64" fmla="*/ 716 w 859"/>
              <a:gd name="T65" fmla="*/ 788 h 788"/>
              <a:gd name="T66" fmla="*/ 716 w 859"/>
              <a:gd name="T67" fmla="*/ 716 h 788"/>
              <a:gd name="T68" fmla="*/ 787 w 859"/>
              <a:gd name="T69" fmla="*/ 716 h 788"/>
              <a:gd name="T70" fmla="*/ 787 w 859"/>
              <a:gd name="T71" fmla="*/ 358 h 788"/>
              <a:gd name="T72" fmla="*/ 859 w 859"/>
              <a:gd name="T73" fmla="*/ 358 h 788"/>
              <a:gd name="T74" fmla="*/ 859 w 859"/>
              <a:gd name="T75" fmla="*/ 179 h 788"/>
              <a:gd name="T76" fmla="*/ 787 w 859"/>
              <a:gd name="T77" fmla="*/ 179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59" h="788">
                <a:moveTo>
                  <a:pt x="143" y="645"/>
                </a:moveTo>
                <a:lnTo>
                  <a:pt x="143" y="430"/>
                </a:lnTo>
                <a:lnTo>
                  <a:pt x="716" y="430"/>
                </a:lnTo>
                <a:lnTo>
                  <a:pt x="716" y="645"/>
                </a:lnTo>
                <a:lnTo>
                  <a:pt x="143" y="645"/>
                </a:lnTo>
                <a:close/>
                <a:moveTo>
                  <a:pt x="179" y="72"/>
                </a:moveTo>
                <a:lnTo>
                  <a:pt x="680" y="72"/>
                </a:lnTo>
                <a:cubicBezTo>
                  <a:pt x="700" y="72"/>
                  <a:pt x="716" y="88"/>
                  <a:pt x="716" y="108"/>
                </a:cubicBezTo>
                <a:lnTo>
                  <a:pt x="716" y="358"/>
                </a:lnTo>
                <a:lnTo>
                  <a:pt x="465" y="358"/>
                </a:lnTo>
                <a:lnTo>
                  <a:pt x="465" y="108"/>
                </a:lnTo>
                <a:lnTo>
                  <a:pt x="393" y="108"/>
                </a:lnTo>
                <a:lnTo>
                  <a:pt x="393" y="358"/>
                </a:lnTo>
                <a:lnTo>
                  <a:pt x="143" y="358"/>
                </a:lnTo>
                <a:lnTo>
                  <a:pt x="143" y="108"/>
                </a:lnTo>
                <a:cubicBezTo>
                  <a:pt x="143" y="88"/>
                  <a:pt x="159" y="72"/>
                  <a:pt x="179" y="72"/>
                </a:cubicBezTo>
                <a:close/>
                <a:moveTo>
                  <a:pt x="787" y="179"/>
                </a:moveTo>
                <a:lnTo>
                  <a:pt x="787" y="108"/>
                </a:lnTo>
                <a:cubicBezTo>
                  <a:pt x="787" y="48"/>
                  <a:pt x="739" y="0"/>
                  <a:pt x="680" y="0"/>
                </a:cubicBezTo>
                <a:lnTo>
                  <a:pt x="179" y="0"/>
                </a:lnTo>
                <a:cubicBezTo>
                  <a:pt x="120" y="0"/>
                  <a:pt x="71" y="48"/>
                  <a:pt x="71" y="108"/>
                </a:cubicBezTo>
                <a:lnTo>
                  <a:pt x="71" y="179"/>
                </a:lnTo>
                <a:lnTo>
                  <a:pt x="0" y="179"/>
                </a:lnTo>
                <a:lnTo>
                  <a:pt x="0" y="358"/>
                </a:lnTo>
                <a:lnTo>
                  <a:pt x="71" y="358"/>
                </a:lnTo>
                <a:lnTo>
                  <a:pt x="71" y="716"/>
                </a:lnTo>
                <a:lnTo>
                  <a:pt x="143" y="716"/>
                </a:lnTo>
                <a:lnTo>
                  <a:pt x="143" y="788"/>
                </a:lnTo>
                <a:lnTo>
                  <a:pt x="214" y="788"/>
                </a:lnTo>
                <a:lnTo>
                  <a:pt x="214" y="716"/>
                </a:lnTo>
                <a:lnTo>
                  <a:pt x="644" y="716"/>
                </a:lnTo>
                <a:lnTo>
                  <a:pt x="644" y="788"/>
                </a:lnTo>
                <a:lnTo>
                  <a:pt x="716" y="788"/>
                </a:lnTo>
                <a:lnTo>
                  <a:pt x="716" y="716"/>
                </a:lnTo>
                <a:lnTo>
                  <a:pt x="787" y="716"/>
                </a:lnTo>
                <a:lnTo>
                  <a:pt x="787" y="358"/>
                </a:lnTo>
                <a:lnTo>
                  <a:pt x="859" y="358"/>
                </a:lnTo>
                <a:lnTo>
                  <a:pt x="859" y="179"/>
                </a:lnTo>
                <a:lnTo>
                  <a:pt x="787" y="1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ectangle 34"/>
          <p:cNvSpPr>
            <a:spLocks noChangeArrowheads="1"/>
          </p:cNvSpPr>
          <p:nvPr/>
        </p:nvSpPr>
        <p:spPr bwMode="auto">
          <a:xfrm>
            <a:off x="8141012" y="961577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ectangle 35"/>
          <p:cNvSpPr>
            <a:spLocks noChangeArrowheads="1"/>
          </p:cNvSpPr>
          <p:nvPr/>
        </p:nvSpPr>
        <p:spPr bwMode="auto">
          <a:xfrm>
            <a:off x="8363231" y="961577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ectangle 36"/>
          <p:cNvSpPr>
            <a:spLocks noChangeArrowheads="1"/>
          </p:cNvSpPr>
          <p:nvPr/>
        </p:nvSpPr>
        <p:spPr bwMode="auto">
          <a:xfrm>
            <a:off x="2279241" y="647861"/>
            <a:ext cx="246243" cy="48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 37"/>
          <p:cNvSpPr>
            <a:spLocks noEditPoints="1"/>
          </p:cNvSpPr>
          <p:nvPr/>
        </p:nvSpPr>
        <p:spPr bwMode="auto">
          <a:xfrm>
            <a:off x="2177144" y="560565"/>
            <a:ext cx="447441" cy="519263"/>
          </a:xfrm>
          <a:custGeom>
            <a:avLst/>
            <a:gdLst>
              <a:gd name="T0" fmla="*/ 212 w 651"/>
              <a:gd name="T1" fmla="*/ 446 h 752"/>
              <a:gd name="T2" fmla="*/ 281 w 651"/>
              <a:gd name="T3" fmla="*/ 680 h 752"/>
              <a:gd name="T4" fmla="*/ 290 w 651"/>
              <a:gd name="T5" fmla="*/ 680 h 752"/>
              <a:gd name="T6" fmla="*/ 290 w 651"/>
              <a:gd name="T7" fmla="*/ 348 h 752"/>
              <a:gd name="T8" fmla="*/ 254 w 651"/>
              <a:gd name="T9" fmla="*/ 286 h 752"/>
              <a:gd name="T10" fmla="*/ 326 w 651"/>
              <a:gd name="T11" fmla="*/ 215 h 752"/>
              <a:gd name="T12" fmla="*/ 397 w 651"/>
              <a:gd name="T13" fmla="*/ 286 h 752"/>
              <a:gd name="T14" fmla="*/ 362 w 651"/>
              <a:gd name="T15" fmla="*/ 348 h 752"/>
              <a:gd name="T16" fmla="*/ 362 w 651"/>
              <a:gd name="T17" fmla="*/ 680 h 752"/>
              <a:gd name="T18" fmla="*/ 370 w 651"/>
              <a:gd name="T19" fmla="*/ 680 h 752"/>
              <a:gd name="T20" fmla="*/ 435 w 651"/>
              <a:gd name="T21" fmla="*/ 456 h 752"/>
              <a:gd name="T22" fmla="*/ 573 w 651"/>
              <a:gd name="T23" fmla="*/ 245 h 752"/>
              <a:gd name="T24" fmla="*/ 326 w 651"/>
              <a:gd name="T25" fmla="*/ 72 h 752"/>
              <a:gd name="T26" fmla="*/ 79 w 651"/>
              <a:gd name="T27" fmla="*/ 245 h 752"/>
              <a:gd name="T28" fmla="*/ 212 w 651"/>
              <a:gd name="T29" fmla="*/ 446 h 752"/>
              <a:gd name="T30" fmla="*/ 5 w 651"/>
              <a:gd name="T31" fmla="*/ 241 h 752"/>
              <a:gd name="T32" fmla="*/ 326 w 651"/>
              <a:gd name="T33" fmla="*/ 0 h 752"/>
              <a:gd name="T34" fmla="*/ 647 w 651"/>
              <a:gd name="T35" fmla="*/ 241 h 752"/>
              <a:gd name="T36" fmla="*/ 651 w 651"/>
              <a:gd name="T37" fmla="*/ 257 h 752"/>
              <a:gd name="T38" fmla="*/ 502 w 651"/>
              <a:gd name="T39" fmla="*/ 481 h 752"/>
              <a:gd name="T40" fmla="*/ 424 w 651"/>
              <a:gd name="T41" fmla="*/ 752 h 752"/>
              <a:gd name="T42" fmla="*/ 227 w 651"/>
              <a:gd name="T43" fmla="*/ 752 h 752"/>
              <a:gd name="T44" fmla="*/ 150 w 651"/>
              <a:gd name="T45" fmla="*/ 481 h 752"/>
              <a:gd name="T46" fmla="*/ 0 w 651"/>
              <a:gd name="T47" fmla="*/ 257 h 752"/>
              <a:gd name="T48" fmla="*/ 5 w 651"/>
              <a:gd name="T49" fmla="*/ 24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51" h="752">
                <a:moveTo>
                  <a:pt x="212" y="446"/>
                </a:moveTo>
                <a:lnTo>
                  <a:pt x="281" y="680"/>
                </a:lnTo>
                <a:lnTo>
                  <a:pt x="290" y="680"/>
                </a:lnTo>
                <a:lnTo>
                  <a:pt x="290" y="348"/>
                </a:lnTo>
                <a:cubicBezTo>
                  <a:pt x="254" y="336"/>
                  <a:pt x="254" y="313"/>
                  <a:pt x="254" y="286"/>
                </a:cubicBezTo>
                <a:cubicBezTo>
                  <a:pt x="254" y="247"/>
                  <a:pt x="286" y="215"/>
                  <a:pt x="326" y="215"/>
                </a:cubicBezTo>
                <a:cubicBezTo>
                  <a:pt x="365" y="215"/>
                  <a:pt x="397" y="247"/>
                  <a:pt x="397" y="286"/>
                </a:cubicBezTo>
                <a:cubicBezTo>
                  <a:pt x="397" y="313"/>
                  <a:pt x="398" y="336"/>
                  <a:pt x="362" y="348"/>
                </a:cubicBezTo>
                <a:lnTo>
                  <a:pt x="362" y="680"/>
                </a:lnTo>
                <a:lnTo>
                  <a:pt x="370" y="680"/>
                </a:lnTo>
                <a:lnTo>
                  <a:pt x="435" y="456"/>
                </a:lnTo>
                <a:lnTo>
                  <a:pt x="573" y="245"/>
                </a:lnTo>
                <a:cubicBezTo>
                  <a:pt x="536" y="142"/>
                  <a:pt x="436" y="72"/>
                  <a:pt x="326" y="72"/>
                </a:cubicBezTo>
                <a:cubicBezTo>
                  <a:pt x="215" y="72"/>
                  <a:pt x="116" y="142"/>
                  <a:pt x="79" y="245"/>
                </a:cubicBezTo>
                <a:lnTo>
                  <a:pt x="212" y="446"/>
                </a:lnTo>
                <a:close/>
                <a:moveTo>
                  <a:pt x="5" y="241"/>
                </a:moveTo>
                <a:cubicBezTo>
                  <a:pt x="46" y="99"/>
                  <a:pt x="178" y="0"/>
                  <a:pt x="326" y="0"/>
                </a:cubicBezTo>
                <a:cubicBezTo>
                  <a:pt x="473" y="0"/>
                  <a:pt x="605" y="99"/>
                  <a:pt x="647" y="241"/>
                </a:cubicBezTo>
                <a:lnTo>
                  <a:pt x="651" y="257"/>
                </a:lnTo>
                <a:lnTo>
                  <a:pt x="502" y="481"/>
                </a:lnTo>
                <a:lnTo>
                  <a:pt x="424" y="752"/>
                </a:lnTo>
                <a:lnTo>
                  <a:pt x="227" y="752"/>
                </a:lnTo>
                <a:lnTo>
                  <a:pt x="150" y="481"/>
                </a:lnTo>
                <a:lnTo>
                  <a:pt x="0" y="257"/>
                </a:lnTo>
                <a:lnTo>
                  <a:pt x="5" y="2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Freeform 38"/>
          <p:cNvSpPr>
            <a:spLocks noEditPoints="1"/>
          </p:cNvSpPr>
          <p:nvPr/>
        </p:nvSpPr>
        <p:spPr bwMode="auto">
          <a:xfrm>
            <a:off x="11074902" y="1789685"/>
            <a:ext cx="384377" cy="576291"/>
          </a:xfrm>
          <a:custGeom>
            <a:avLst/>
            <a:gdLst>
              <a:gd name="T0" fmla="*/ 315 w 559"/>
              <a:gd name="T1" fmla="*/ 314 h 838"/>
              <a:gd name="T2" fmla="*/ 384 w 559"/>
              <a:gd name="T3" fmla="*/ 314 h 838"/>
              <a:gd name="T4" fmla="*/ 384 w 559"/>
              <a:gd name="T5" fmla="*/ 244 h 838"/>
              <a:gd name="T6" fmla="*/ 315 w 559"/>
              <a:gd name="T7" fmla="*/ 244 h 838"/>
              <a:gd name="T8" fmla="*/ 315 w 559"/>
              <a:gd name="T9" fmla="*/ 314 h 838"/>
              <a:gd name="T10" fmla="*/ 175 w 559"/>
              <a:gd name="T11" fmla="*/ 314 h 838"/>
              <a:gd name="T12" fmla="*/ 245 w 559"/>
              <a:gd name="T13" fmla="*/ 314 h 838"/>
              <a:gd name="T14" fmla="*/ 245 w 559"/>
              <a:gd name="T15" fmla="*/ 244 h 838"/>
              <a:gd name="T16" fmla="*/ 175 w 559"/>
              <a:gd name="T17" fmla="*/ 244 h 838"/>
              <a:gd name="T18" fmla="*/ 175 w 559"/>
              <a:gd name="T19" fmla="*/ 314 h 838"/>
              <a:gd name="T20" fmla="*/ 175 w 559"/>
              <a:gd name="T21" fmla="*/ 524 h 838"/>
              <a:gd name="T22" fmla="*/ 105 w 559"/>
              <a:gd name="T23" fmla="*/ 524 h 838"/>
              <a:gd name="T24" fmla="*/ 314 w 559"/>
              <a:gd name="T25" fmla="*/ 733 h 838"/>
              <a:gd name="T26" fmla="*/ 314 w 559"/>
              <a:gd name="T27" fmla="*/ 663 h 838"/>
              <a:gd name="T28" fmla="*/ 175 w 559"/>
              <a:gd name="T29" fmla="*/ 524 h 838"/>
              <a:gd name="T30" fmla="*/ 349 w 559"/>
              <a:gd name="T31" fmla="*/ 349 h 838"/>
              <a:gd name="T32" fmla="*/ 210 w 559"/>
              <a:gd name="T33" fmla="*/ 349 h 838"/>
              <a:gd name="T34" fmla="*/ 140 w 559"/>
              <a:gd name="T35" fmla="*/ 279 h 838"/>
              <a:gd name="T36" fmla="*/ 210 w 559"/>
              <a:gd name="T37" fmla="*/ 209 h 838"/>
              <a:gd name="T38" fmla="*/ 256 w 559"/>
              <a:gd name="T39" fmla="*/ 228 h 838"/>
              <a:gd name="T40" fmla="*/ 280 w 559"/>
              <a:gd name="T41" fmla="*/ 249 h 838"/>
              <a:gd name="T42" fmla="*/ 303 w 559"/>
              <a:gd name="T43" fmla="*/ 228 h 838"/>
              <a:gd name="T44" fmla="*/ 349 w 559"/>
              <a:gd name="T45" fmla="*/ 209 h 838"/>
              <a:gd name="T46" fmla="*/ 419 w 559"/>
              <a:gd name="T47" fmla="*/ 279 h 838"/>
              <a:gd name="T48" fmla="*/ 349 w 559"/>
              <a:gd name="T49" fmla="*/ 349 h 838"/>
              <a:gd name="T50" fmla="*/ 349 w 559"/>
              <a:gd name="T51" fmla="*/ 140 h 838"/>
              <a:gd name="T52" fmla="*/ 280 w 559"/>
              <a:gd name="T53" fmla="*/ 159 h 838"/>
              <a:gd name="T54" fmla="*/ 210 w 559"/>
              <a:gd name="T55" fmla="*/ 140 h 838"/>
              <a:gd name="T56" fmla="*/ 70 w 559"/>
              <a:gd name="T57" fmla="*/ 279 h 838"/>
              <a:gd name="T58" fmla="*/ 210 w 559"/>
              <a:gd name="T59" fmla="*/ 419 h 838"/>
              <a:gd name="T60" fmla="*/ 245 w 559"/>
              <a:gd name="T61" fmla="*/ 419 h 838"/>
              <a:gd name="T62" fmla="*/ 245 w 559"/>
              <a:gd name="T63" fmla="*/ 454 h 838"/>
              <a:gd name="T64" fmla="*/ 314 w 559"/>
              <a:gd name="T65" fmla="*/ 454 h 838"/>
              <a:gd name="T66" fmla="*/ 314 w 559"/>
              <a:gd name="T67" fmla="*/ 419 h 838"/>
              <a:gd name="T68" fmla="*/ 349 w 559"/>
              <a:gd name="T69" fmla="*/ 419 h 838"/>
              <a:gd name="T70" fmla="*/ 489 w 559"/>
              <a:gd name="T71" fmla="*/ 279 h 838"/>
              <a:gd name="T72" fmla="*/ 349 w 559"/>
              <a:gd name="T73" fmla="*/ 140 h 838"/>
              <a:gd name="T74" fmla="*/ 489 w 559"/>
              <a:gd name="T75" fmla="*/ 768 h 838"/>
              <a:gd name="T76" fmla="*/ 317 w 559"/>
              <a:gd name="T77" fmla="*/ 768 h 838"/>
              <a:gd name="T78" fmla="*/ 70 w 559"/>
              <a:gd name="T79" fmla="*/ 522 h 838"/>
              <a:gd name="T80" fmla="*/ 70 w 559"/>
              <a:gd name="T81" fmla="*/ 279 h 838"/>
              <a:gd name="T82" fmla="*/ 279 w 559"/>
              <a:gd name="T83" fmla="*/ 70 h 838"/>
              <a:gd name="T84" fmla="*/ 489 w 559"/>
              <a:gd name="T85" fmla="*/ 279 h 838"/>
              <a:gd name="T86" fmla="*/ 489 w 559"/>
              <a:gd name="T87" fmla="*/ 768 h 838"/>
              <a:gd name="T88" fmla="*/ 279 w 559"/>
              <a:gd name="T89" fmla="*/ 0 h 838"/>
              <a:gd name="T90" fmla="*/ 0 w 559"/>
              <a:gd name="T91" fmla="*/ 279 h 838"/>
              <a:gd name="T92" fmla="*/ 0 w 559"/>
              <a:gd name="T93" fmla="*/ 522 h 838"/>
              <a:gd name="T94" fmla="*/ 317 w 559"/>
              <a:gd name="T95" fmla="*/ 838 h 838"/>
              <a:gd name="T96" fmla="*/ 559 w 559"/>
              <a:gd name="T97" fmla="*/ 838 h 838"/>
              <a:gd name="T98" fmla="*/ 559 w 559"/>
              <a:gd name="T99" fmla="*/ 279 h 838"/>
              <a:gd name="T100" fmla="*/ 279 w 559"/>
              <a:gd name="T101" fmla="*/ 0 h 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9" h="838">
                <a:moveTo>
                  <a:pt x="315" y="314"/>
                </a:moveTo>
                <a:lnTo>
                  <a:pt x="384" y="314"/>
                </a:lnTo>
                <a:lnTo>
                  <a:pt x="384" y="244"/>
                </a:lnTo>
                <a:lnTo>
                  <a:pt x="315" y="244"/>
                </a:lnTo>
                <a:lnTo>
                  <a:pt x="315" y="314"/>
                </a:lnTo>
                <a:close/>
                <a:moveTo>
                  <a:pt x="175" y="314"/>
                </a:moveTo>
                <a:lnTo>
                  <a:pt x="245" y="314"/>
                </a:lnTo>
                <a:lnTo>
                  <a:pt x="245" y="244"/>
                </a:lnTo>
                <a:lnTo>
                  <a:pt x="175" y="244"/>
                </a:lnTo>
                <a:lnTo>
                  <a:pt x="175" y="314"/>
                </a:lnTo>
                <a:close/>
                <a:moveTo>
                  <a:pt x="175" y="524"/>
                </a:moveTo>
                <a:lnTo>
                  <a:pt x="105" y="524"/>
                </a:lnTo>
                <a:cubicBezTo>
                  <a:pt x="105" y="628"/>
                  <a:pt x="210" y="733"/>
                  <a:pt x="314" y="733"/>
                </a:cubicBezTo>
                <a:lnTo>
                  <a:pt x="314" y="663"/>
                </a:lnTo>
                <a:cubicBezTo>
                  <a:pt x="245" y="663"/>
                  <a:pt x="175" y="594"/>
                  <a:pt x="175" y="524"/>
                </a:cubicBezTo>
                <a:close/>
                <a:moveTo>
                  <a:pt x="349" y="349"/>
                </a:moveTo>
                <a:lnTo>
                  <a:pt x="210" y="349"/>
                </a:lnTo>
                <a:cubicBezTo>
                  <a:pt x="171" y="349"/>
                  <a:pt x="140" y="318"/>
                  <a:pt x="140" y="279"/>
                </a:cubicBezTo>
                <a:cubicBezTo>
                  <a:pt x="140" y="241"/>
                  <a:pt x="171" y="209"/>
                  <a:pt x="210" y="209"/>
                </a:cubicBezTo>
                <a:cubicBezTo>
                  <a:pt x="227" y="209"/>
                  <a:pt x="243" y="216"/>
                  <a:pt x="256" y="228"/>
                </a:cubicBezTo>
                <a:lnTo>
                  <a:pt x="280" y="249"/>
                </a:lnTo>
                <a:lnTo>
                  <a:pt x="303" y="228"/>
                </a:lnTo>
                <a:cubicBezTo>
                  <a:pt x="316" y="216"/>
                  <a:pt x="332" y="209"/>
                  <a:pt x="349" y="209"/>
                </a:cubicBezTo>
                <a:cubicBezTo>
                  <a:pt x="388" y="209"/>
                  <a:pt x="419" y="241"/>
                  <a:pt x="419" y="279"/>
                </a:cubicBezTo>
                <a:cubicBezTo>
                  <a:pt x="419" y="318"/>
                  <a:pt x="388" y="349"/>
                  <a:pt x="349" y="349"/>
                </a:cubicBezTo>
                <a:close/>
                <a:moveTo>
                  <a:pt x="349" y="140"/>
                </a:moveTo>
                <a:cubicBezTo>
                  <a:pt x="325" y="140"/>
                  <a:pt x="301" y="146"/>
                  <a:pt x="280" y="159"/>
                </a:cubicBezTo>
                <a:cubicBezTo>
                  <a:pt x="258" y="146"/>
                  <a:pt x="234" y="140"/>
                  <a:pt x="210" y="140"/>
                </a:cubicBezTo>
                <a:cubicBezTo>
                  <a:pt x="133" y="140"/>
                  <a:pt x="70" y="202"/>
                  <a:pt x="70" y="279"/>
                </a:cubicBezTo>
                <a:cubicBezTo>
                  <a:pt x="70" y="356"/>
                  <a:pt x="133" y="419"/>
                  <a:pt x="210" y="419"/>
                </a:cubicBezTo>
                <a:lnTo>
                  <a:pt x="245" y="419"/>
                </a:lnTo>
                <a:lnTo>
                  <a:pt x="245" y="454"/>
                </a:lnTo>
                <a:lnTo>
                  <a:pt x="314" y="454"/>
                </a:lnTo>
                <a:lnTo>
                  <a:pt x="314" y="419"/>
                </a:lnTo>
                <a:lnTo>
                  <a:pt x="349" y="419"/>
                </a:lnTo>
                <a:cubicBezTo>
                  <a:pt x="426" y="419"/>
                  <a:pt x="489" y="356"/>
                  <a:pt x="489" y="279"/>
                </a:cubicBezTo>
                <a:cubicBezTo>
                  <a:pt x="489" y="202"/>
                  <a:pt x="426" y="140"/>
                  <a:pt x="349" y="140"/>
                </a:cubicBezTo>
                <a:close/>
                <a:moveTo>
                  <a:pt x="489" y="768"/>
                </a:moveTo>
                <a:lnTo>
                  <a:pt x="317" y="768"/>
                </a:lnTo>
                <a:cubicBezTo>
                  <a:pt x="181" y="768"/>
                  <a:pt x="70" y="658"/>
                  <a:pt x="70" y="522"/>
                </a:cubicBezTo>
                <a:lnTo>
                  <a:pt x="70" y="279"/>
                </a:lnTo>
                <a:cubicBezTo>
                  <a:pt x="70" y="164"/>
                  <a:pt x="164" y="70"/>
                  <a:pt x="279" y="70"/>
                </a:cubicBezTo>
                <a:cubicBezTo>
                  <a:pt x="395" y="70"/>
                  <a:pt x="489" y="164"/>
                  <a:pt x="489" y="279"/>
                </a:cubicBezTo>
                <a:lnTo>
                  <a:pt x="489" y="768"/>
                </a:lnTo>
                <a:close/>
                <a:moveTo>
                  <a:pt x="279" y="0"/>
                </a:moveTo>
                <a:cubicBezTo>
                  <a:pt x="125" y="0"/>
                  <a:pt x="0" y="125"/>
                  <a:pt x="0" y="279"/>
                </a:cubicBezTo>
                <a:lnTo>
                  <a:pt x="0" y="522"/>
                </a:lnTo>
                <a:cubicBezTo>
                  <a:pt x="0" y="696"/>
                  <a:pt x="142" y="838"/>
                  <a:pt x="317" y="838"/>
                </a:cubicBezTo>
                <a:lnTo>
                  <a:pt x="559" y="838"/>
                </a:lnTo>
                <a:lnTo>
                  <a:pt x="559" y="279"/>
                </a:lnTo>
                <a:cubicBezTo>
                  <a:pt x="559" y="125"/>
                  <a:pt x="433" y="0"/>
                  <a:pt x="27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Freeform 40"/>
          <p:cNvSpPr>
            <a:spLocks noEditPoints="1"/>
          </p:cNvSpPr>
          <p:nvPr/>
        </p:nvSpPr>
        <p:spPr bwMode="auto">
          <a:xfrm>
            <a:off x="3585527" y="1831707"/>
            <a:ext cx="588580" cy="492248"/>
          </a:xfrm>
          <a:custGeom>
            <a:avLst/>
            <a:gdLst>
              <a:gd name="T0" fmla="*/ 716 w 859"/>
              <a:gd name="T1" fmla="*/ 0 h 716"/>
              <a:gd name="T2" fmla="*/ 143 w 859"/>
              <a:gd name="T3" fmla="*/ 0 h 716"/>
              <a:gd name="T4" fmla="*/ 0 w 859"/>
              <a:gd name="T5" fmla="*/ 143 h 716"/>
              <a:gd name="T6" fmla="*/ 143 w 859"/>
              <a:gd name="T7" fmla="*/ 286 h 716"/>
              <a:gd name="T8" fmla="*/ 286 w 859"/>
              <a:gd name="T9" fmla="*/ 143 h 716"/>
              <a:gd name="T10" fmla="*/ 215 w 859"/>
              <a:gd name="T11" fmla="*/ 143 h 716"/>
              <a:gd name="T12" fmla="*/ 143 w 859"/>
              <a:gd name="T13" fmla="*/ 215 h 716"/>
              <a:gd name="T14" fmla="*/ 72 w 859"/>
              <a:gd name="T15" fmla="*/ 143 h 716"/>
              <a:gd name="T16" fmla="*/ 143 w 859"/>
              <a:gd name="T17" fmla="*/ 72 h 716"/>
              <a:gd name="T18" fmla="*/ 716 w 859"/>
              <a:gd name="T19" fmla="*/ 72 h 716"/>
              <a:gd name="T20" fmla="*/ 788 w 859"/>
              <a:gd name="T21" fmla="*/ 143 h 716"/>
              <a:gd name="T22" fmla="*/ 716 w 859"/>
              <a:gd name="T23" fmla="*/ 215 h 716"/>
              <a:gd name="T24" fmla="*/ 645 w 859"/>
              <a:gd name="T25" fmla="*/ 143 h 716"/>
              <a:gd name="T26" fmla="*/ 573 w 859"/>
              <a:gd name="T27" fmla="*/ 143 h 716"/>
              <a:gd name="T28" fmla="*/ 716 w 859"/>
              <a:gd name="T29" fmla="*/ 286 h 716"/>
              <a:gd name="T30" fmla="*/ 859 w 859"/>
              <a:gd name="T31" fmla="*/ 143 h 716"/>
              <a:gd name="T32" fmla="*/ 716 w 859"/>
              <a:gd name="T33" fmla="*/ 0 h 716"/>
              <a:gd name="T34" fmla="*/ 394 w 859"/>
              <a:gd name="T35" fmla="*/ 143 h 716"/>
              <a:gd name="T36" fmla="*/ 394 w 859"/>
              <a:gd name="T37" fmla="*/ 573 h 716"/>
              <a:gd name="T38" fmla="*/ 465 w 859"/>
              <a:gd name="T39" fmla="*/ 573 h 716"/>
              <a:gd name="T40" fmla="*/ 465 w 859"/>
              <a:gd name="T41" fmla="*/ 143 h 716"/>
              <a:gd name="T42" fmla="*/ 394 w 859"/>
              <a:gd name="T43" fmla="*/ 143 h 716"/>
              <a:gd name="T44" fmla="*/ 537 w 859"/>
              <a:gd name="T45" fmla="*/ 262 h 716"/>
              <a:gd name="T46" fmla="*/ 537 w 859"/>
              <a:gd name="T47" fmla="*/ 573 h 716"/>
              <a:gd name="T48" fmla="*/ 609 w 859"/>
              <a:gd name="T49" fmla="*/ 573 h 716"/>
              <a:gd name="T50" fmla="*/ 609 w 859"/>
              <a:gd name="T51" fmla="*/ 329 h 716"/>
              <a:gd name="T52" fmla="*/ 537 w 859"/>
              <a:gd name="T53" fmla="*/ 262 h 716"/>
              <a:gd name="T54" fmla="*/ 250 w 859"/>
              <a:gd name="T55" fmla="*/ 329 h 716"/>
              <a:gd name="T56" fmla="*/ 250 w 859"/>
              <a:gd name="T57" fmla="*/ 573 h 716"/>
              <a:gd name="T58" fmla="*/ 322 w 859"/>
              <a:gd name="T59" fmla="*/ 573 h 716"/>
              <a:gd name="T60" fmla="*/ 322 w 859"/>
              <a:gd name="T61" fmla="*/ 262 h 716"/>
              <a:gd name="T62" fmla="*/ 250 w 859"/>
              <a:gd name="T63" fmla="*/ 329 h 716"/>
              <a:gd name="T64" fmla="*/ 143 w 859"/>
              <a:gd name="T65" fmla="*/ 716 h 716"/>
              <a:gd name="T66" fmla="*/ 716 w 859"/>
              <a:gd name="T67" fmla="*/ 716 h 716"/>
              <a:gd name="T68" fmla="*/ 716 w 859"/>
              <a:gd name="T69" fmla="*/ 645 h 716"/>
              <a:gd name="T70" fmla="*/ 143 w 859"/>
              <a:gd name="T71" fmla="*/ 645 h 716"/>
              <a:gd name="T72" fmla="*/ 143 w 859"/>
              <a:gd name="T73" fmla="*/ 716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59" h="716">
                <a:moveTo>
                  <a:pt x="716" y="0"/>
                </a:moveTo>
                <a:lnTo>
                  <a:pt x="143" y="0"/>
                </a:lnTo>
                <a:cubicBezTo>
                  <a:pt x="64" y="0"/>
                  <a:pt x="0" y="64"/>
                  <a:pt x="0" y="143"/>
                </a:cubicBezTo>
                <a:cubicBezTo>
                  <a:pt x="0" y="222"/>
                  <a:pt x="64" y="286"/>
                  <a:pt x="143" y="286"/>
                </a:cubicBezTo>
                <a:cubicBezTo>
                  <a:pt x="222" y="286"/>
                  <a:pt x="286" y="215"/>
                  <a:pt x="286" y="143"/>
                </a:cubicBezTo>
                <a:lnTo>
                  <a:pt x="215" y="143"/>
                </a:lnTo>
                <a:cubicBezTo>
                  <a:pt x="215" y="179"/>
                  <a:pt x="183" y="215"/>
                  <a:pt x="143" y="215"/>
                </a:cubicBezTo>
                <a:cubicBezTo>
                  <a:pt x="104" y="215"/>
                  <a:pt x="72" y="183"/>
                  <a:pt x="72" y="143"/>
                </a:cubicBezTo>
                <a:cubicBezTo>
                  <a:pt x="72" y="104"/>
                  <a:pt x="104" y="72"/>
                  <a:pt x="143" y="72"/>
                </a:cubicBezTo>
                <a:lnTo>
                  <a:pt x="716" y="72"/>
                </a:lnTo>
                <a:cubicBezTo>
                  <a:pt x="756" y="72"/>
                  <a:pt x="788" y="104"/>
                  <a:pt x="788" y="143"/>
                </a:cubicBezTo>
                <a:cubicBezTo>
                  <a:pt x="788" y="183"/>
                  <a:pt x="756" y="215"/>
                  <a:pt x="716" y="215"/>
                </a:cubicBezTo>
                <a:cubicBezTo>
                  <a:pt x="677" y="215"/>
                  <a:pt x="645" y="179"/>
                  <a:pt x="645" y="143"/>
                </a:cubicBezTo>
                <a:lnTo>
                  <a:pt x="573" y="143"/>
                </a:lnTo>
                <a:cubicBezTo>
                  <a:pt x="573" y="215"/>
                  <a:pt x="637" y="286"/>
                  <a:pt x="716" y="286"/>
                </a:cubicBezTo>
                <a:cubicBezTo>
                  <a:pt x="795" y="286"/>
                  <a:pt x="859" y="222"/>
                  <a:pt x="859" y="143"/>
                </a:cubicBezTo>
                <a:cubicBezTo>
                  <a:pt x="859" y="64"/>
                  <a:pt x="795" y="0"/>
                  <a:pt x="716" y="0"/>
                </a:cubicBezTo>
                <a:close/>
                <a:moveTo>
                  <a:pt x="394" y="143"/>
                </a:moveTo>
                <a:lnTo>
                  <a:pt x="394" y="573"/>
                </a:lnTo>
                <a:lnTo>
                  <a:pt x="465" y="573"/>
                </a:lnTo>
                <a:lnTo>
                  <a:pt x="465" y="143"/>
                </a:lnTo>
                <a:lnTo>
                  <a:pt x="394" y="143"/>
                </a:lnTo>
                <a:close/>
                <a:moveTo>
                  <a:pt x="537" y="262"/>
                </a:moveTo>
                <a:lnTo>
                  <a:pt x="537" y="573"/>
                </a:lnTo>
                <a:lnTo>
                  <a:pt x="609" y="573"/>
                </a:lnTo>
                <a:lnTo>
                  <a:pt x="609" y="329"/>
                </a:lnTo>
                <a:cubicBezTo>
                  <a:pt x="573" y="312"/>
                  <a:pt x="573" y="289"/>
                  <a:pt x="537" y="262"/>
                </a:cubicBezTo>
                <a:close/>
                <a:moveTo>
                  <a:pt x="250" y="329"/>
                </a:moveTo>
                <a:lnTo>
                  <a:pt x="250" y="573"/>
                </a:lnTo>
                <a:lnTo>
                  <a:pt x="322" y="573"/>
                </a:lnTo>
                <a:lnTo>
                  <a:pt x="322" y="262"/>
                </a:lnTo>
                <a:cubicBezTo>
                  <a:pt x="286" y="289"/>
                  <a:pt x="286" y="312"/>
                  <a:pt x="250" y="329"/>
                </a:cubicBezTo>
                <a:close/>
                <a:moveTo>
                  <a:pt x="143" y="716"/>
                </a:moveTo>
                <a:lnTo>
                  <a:pt x="716" y="716"/>
                </a:lnTo>
                <a:lnTo>
                  <a:pt x="716" y="645"/>
                </a:lnTo>
                <a:lnTo>
                  <a:pt x="143" y="645"/>
                </a:lnTo>
                <a:lnTo>
                  <a:pt x="143" y="7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Freeform 41"/>
          <p:cNvSpPr>
            <a:spLocks/>
          </p:cNvSpPr>
          <p:nvPr/>
        </p:nvSpPr>
        <p:spPr bwMode="auto">
          <a:xfrm>
            <a:off x="9471323" y="1819703"/>
            <a:ext cx="591581" cy="516260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4 h 752"/>
              <a:gd name="T8" fmla="*/ 144 w 860"/>
              <a:gd name="T9" fmla="*/ 475 h 752"/>
              <a:gd name="T10" fmla="*/ 149 w 860"/>
              <a:gd name="T11" fmla="*/ 484 h 752"/>
              <a:gd name="T12" fmla="*/ 430 w 860"/>
              <a:gd name="T13" fmla="*/ 644 h 752"/>
              <a:gd name="T14" fmla="*/ 573 w 860"/>
              <a:gd name="T15" fmla="*/ 610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5 h 752"/>
              <a:gd name="T22" fmla="*/ 215 w 860"/>
              <a:gd name="T23" fmla="*/ 376 h 752"/>
              <a:gd name="T24" fmla="*/ 430 w 860"/>
              <a:gd name="T25" fmla="*/ 501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8 h 752"/>
              <a:gd name="T32" fmla="*/ 142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5 h 752"/>
              <a:gd name="T40" fmla="*/ 454 w 860"/>
              <a:gd name="T41" fmla="*/ 204 h 752"/>
              <a:gd name="T42" fmla="*/ 391 w 860"/>
              <a:gd name="T43" fmla="*/ 247 h 752"/>
              <a:gd name="T44" fmla="*/ 390 w 860"/>
              <a:gd name="T45" fmla="*/ 249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0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4"/>
                </a:lnTo>
                <a:lnTo>
                  <a:pt x="144" y="475"/>
                </a:lnTo>
                <a:lnTo>
                  <a:pt x="149" y="484"/>
                </a:lnTo>
                <a:cubicBezTo>
                  <a:pt x="207" y="583"/>
                  <a:pt x="315" y="644"/>
                  <a:pt x="430" y="644"/>
                </a:cubicBezTo>
                <a:cubicBezTo>
                  <a:pt x="480" y="644"/>
                  <a:pt x="529" y="632"/>
                  <a:pt x="573" y="610"/>
                </a:cubicBezTo>
                <a:lnTo>
                  <a:pt x="573" y="528"/>
                </a:lnTo>
                <a:cubicBezTo>
                  <a:pt x="532" y="556"/>
                  <a:pt x="482" y="573"/>
                  <a:pt x="430" y="573"/>
                </a:cubicBezTo>
                <a:cubicBezTo>
                  <a:pt x="343" y="573"/>
                  <a:pt x="262" y="528"/>
                  <a:pt x="215" y="455"/>
                </a:cubicBezTo>
                <a:lnTo>
                  <a:pt x="215" y="376"/>
                </a:lnTo>
                <a:lnTo>
                  <a:pt x="430" y="501"/>
                </a:lnTo>
                <a:lnTo>
                  <a:pt x="553" y="430"/>
                </a:lnTo>
                <a:lnTo>
                  <a:pt x="483" y="388"/>
                </a:lnTo>
                <a:lnTo>
                  <a:pt x="430" y="418"/>
                </a:lnTo>
                <a:lnTo>
                  <a:pt x="142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5"/>
                </a:lnTo>
                <a:lnTo>
                  <a:pt x="454" y="204"/>
                </a:lnTo>
                <a:lnTo>
                  <a:pt x="391" y="247"/>
                </a:lnTo>
                <a:lnTo>
                  <a:pt x="390" y="249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0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7" name="Группа 96"/>
          <p:cNvGrpSpPr/>
          <p:nvPr/>
        </p:nvGrpSpPr>
        <p:grpSpPr>
          <a:xfrm>
            <a:off x="9501353" y="538286"/>
            <a:ext cx="546537" cy="591303"/>
            <a:chOff x="477468" y="2705515"/>
            <a:chExt cx="409903" cy="443477"/>
          </a:xfrm>
        </p:grpSpPr>
        <p:sp>
          <p:nvSpPr>
            <p:cNvPr id="64" name="Freeform 42"/>
            <p:cNvSpPr>
              <a:spLocks noEditPoints="1"/>
            </p:cNvSpPr>
            <p:nvPr/>
          </p:nvSpPr>
          <p:spPr bwMode="auto">
            <a:xfrm>
              <a:off x="477468" y="2705515"/>
              <a:ext cx="409903" cy="387195"/>
            </a:xfrm>
            <a:custGeom>
              <a:avLst/>
              <a:gdLst>
                <a:gd name="T0" fmla="*/ 218 w 793"/>
                <a:gd name="T1" fmla="*/ 575 h 751"/>
                <a:gd name="T2" fmla="*/ 194 w 793"/>
                <a:gd name="T3" fmla="*/ 95 h 751"/>
                <a:gd name="T4" fmla="*/ 219 w 793"/>
                <a:gd name="T5" fmla="*/ 121 h 751"/>
                <a:gd name="T6" fmla="*/ 149 w 793"/>
                <a:gd name="T7" fmla="*/ 322 h 751"/>
                <a:gd name="T8" fmla="*/ 471 w 793"/>
                <a:gd name="T9" fmla="*/ 644 h 751"/>
                <a:gd name="T10" fmla="*/ 672 w 793"/>
                <a:gd name="T11" fmla="*/ 574 h 751"/>
                <a:gd name="T12" fmla="*/ 698 w 793"/>
                <a:gd name="T13" fmla="*/ 599 h 751"/>
                <a:gd name="T14" fmla="*/ 218 w 793"/>
                <a:gd name="T15" fmla="*/ 575 h 751"/>
                <a:gd name="T16" fmla="*/ 471 w 793"/>
                <a:gd name="T17" fmla="*/ 71 h 751"/>
                <a:gd name="T18" fmla="*/ 722 w 793"/>
                <a:gd name="T19" fmla="*/ 322 h 751"/>
                <a:gd name="T20" fmla="*/ 471 w 793"/>
                <a:gd name="T21" fmla="*/ 573 h 751"/>
                <a:gd name="T22" fmla="*/ 220 w 793"/>
                <a:gd name="T23" fmla="*/ 322 h 751"/>
                <a:gd name="T24" fmla="*/ 471 w 793"/>
                <a:gd name="T25" fmla="*/ 71 h 751"/>
                <a:gd name="T26" fmla="*/ 723 w 793"/>
                <a:gd name="T27" fmla="*/ 523 h 751"/>
                <a:gd name="T28" fmla="*/ 793 w 793"/>
                <a:gd name="T29" fmla="*/ 322 h 751"/>
                <a:gd name="T30" fmla="*/ 471 w 793"/>
                <a:gd name="T31" fmla="*/ 0 h 751"/>
                <a:gd name="T32" fmla="*/ 270 w 793"/>
                <a:gd name="T33" fmla="*/ 71 h 751"/>
                <a:gd name="T34" fmla="*/ 218 w 793"/>
                <a:gd name="T35" fmla="*/ 18 h 751"/>
                <a:gd name="T36" fmla="*/ 192 w 793"/>
                <a:gd name="T37" fmla="*/ 8 h 751"/>
                <a:gd name="T38" fmla="*/ 192 w 793"/>
                <a:gd name="T39" fmla="*/ 8 h 751"/>
                <a:gd name="T40" fmla="*/ 167 w 793"/>
                <a:gd name="T41" fmla="*/ 18 h 751"/>
                <a:gd name="T42" fmla="*/ 167 w 793"/>
                <a:gd name="T43" fmla="*/ 626 h 751"/>
                <a:gd name="T44" fmla="*/ 471 w 793"/>
                <a:gd name="T45" fmla="*/ 751 h 751"/>
                <a:gd name="T46" fmla="*/ 775 w 793"/>
                <a:gd name="T47" fmla="*/ 626 h 751"/>
                <a:gd name="T48" fmla="*/ 785 w 793"/>
                <a:gd name="T49" fmla="*/ 601 h 751"/>
                <a:gd name="T50" fmla="*/ 775 w 793"/>
                <a:gd name="T51" fmla="*/ 575 h 751"/>
                <a:gd name="T52" fmla="*/ 723 w 793"/>
                <a:gd name="T53" fmla="*/ 523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93" h="751">
                  <a:moveTo>
                    <a:pt x="218" y="575"/>
                  </a:moveTo>
                  <a:cubicBezTo>
                    <a:pt x="87" y="444"/>
                    <a:pt x="79" y="236"/>
                    <a:pt x="194" y="95"/>
                  </a:cubicBezTo>
                  <a:lnTo>
                    <a:pt x="219" y="121"/>
                  </a:lnTo>
                  <a:cubicBezTo>
                    <a:pt x="175" y="176"/>
                    <a:pt x="149" y="246"/>
                    <a:pt x="149" y="322"/>
                  </a:cubicBezTo>
                  <a:cubicBezTo>
                    <a:pt x="149" y="500"/>
                    <a:pt x="293" y="644"/>
                    <a:pt x="471" y="644"/>
                  </a:cubicBezTo>
                  <a:cubicBezTo>
                    <a:pt x="547" y="644"/>
                    <a:pt x="617" y="618"/>
                    <a:pt x="672" y="574"/>
                  </a:cubicBezTo>
                  <a:lnTo>
                    <a:pt x="698" y="599"/>
                  </a:lnTo>
                  <a:cubicBezTo>
                    <a:pt x="557" y="714"/>
                    <a:pt x="349" y="706"/>
                    <a:pt x="218" y="575"/>
                  </a:cubicBezTo>
                  <a:close/>
                  <a:moveTo>
                    <a:pt x="471" y="71"/>
                  </a:moveTo>
                  <a:cubicBezTo>
                    <a:pt x="609" y="71"/>
                    <a:pt x="722" y="184"/>
                    <a:pt x="722" y="322"/>
                  </a:cubicBezTo>
                  <a:cubicBezTo>
                    <a:pt x="722" y="460"/>
                    <a:pt x="609" y="573"/>
                    <a:pt x="471" y="573"/>
                  </a:cubicBezTo>
                  <a:cubicBezTo>
                    <a:pt x="333" y="573"/>
                    <a:pt x="220" y="460"/>
                    <a:pt x="220" y="322"/>
                  </a:cubicBezTo>
                  <a:cubicBezTo>
                    <a:pt x="220" y="184"/>
                    <a:pt x="333" y="71"/>
                    <a:pt x="471" y="71"/>
                  </a:cubicBezTo>
                  <a:close/>
                  <a:moveTo>
                    <a:pt x="723" y="523"/>
                  </a:moveTo>
                  <a:cubicBezTo>
                    <a:pt x="767" y="468"/>
                    <a:pt x="793" y="398"/>
                    <a:pt x="793" y="322"/>
                  </a:cubicBezTo>
                  <a:cubicBezTo>
                    <a:pt x="793" y="144"/>
                    <a:pt x="649" y="0"/>
                    <a:pt x="471" y="0"/>
                  </a:cubicBezTo>
                  <a:cubicBezTo>
                    <a:pt x="395" y="0"/>
                    <a:pt x="325" y="26"/>
                    <a:pt x="270" y="71"/>
                  </a:cubicBezTo>
                  <a:lnTo>
                    <a:pt x="218" y="18"/>
                  </a:lnTo>
                  <a:cubicBezTo>
                    <a:pt x="211" y="11"/>
                    <a:pt x="202" y="8"/>
                    <a:pt x="192" y="8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83" y="8"/>
                    <a:pt x="174" y="11"/>
                    <a:pt x="167" y="18"/>
                  </a:cubicBezTo>
                  <a:cubicBezTo>
                    <a:pt x="0" y="186"/>
                    <a:pt x="0" y="458"/>
                    <a:pt x="167" y="626"/>
                  </a:cubicBezTo>
                  <a:cubicBezTo>
                    <a:pt x="251" y="710"/>
                    <a:pt x="361" y="751"/>
                    <a:pt x="471" y="751"/>
                  </a:cubicBezTo>
                  <a:cubicBezTo>
                    <a:pt x="581" y="751"/>
                    <a:pt x="691" y="710"/>
                    <a:pt x="775" y="626"/>
                  </a:cubicBezTo>
                  <a:cubicBezTo>
                    <a:pt x="782" y="619"/>
                    <a:pt x="785" y="610"/>
                    <a:pt x="785" y="601"/>
                  </a:cubicBezTo>
                  <a:cubicBezTo>
                    <a:pt x="785" y="591"/>
                    <a:pt x="782" y="582"/>
                    <a:pt x="775" y="575"/>
                  </a:cubicBezTo>
                  <a:lnTo>
                    <a:pt x="723" y="5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637377" y="3110722"/>
              <a:ext cx="148646" cy="38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6" name="Freeform 44"/>
          <p:cNvSpPr>
            <a:spLocks noEditPoints="1"/>
          </p:cNvSpPr>
          <p:nvPr/>
        </p:nvSpPr>
        <p:spPr bwMode="auto">
          <a:xfrm>
            <a:off x="10966796" y="509540"/>
            <a:ext cx="573565" cy="621313"/>
          </a:xfrm>
          <a:custGeom>
            <a:avLst/>
            <a:gdLst>
              <a:gd name="T0" fmla="*/ 583 w 837"/>
              <a:gd name="T1" fmla="*/ 579 h 901"/>
              <a:gd name="T2" fmla="*/ 511 w 837"/>
              <a:gd name="T3" fmla="*/ 650 h 901"/>
              <a:gd name="T4" fmla="*/ 583 w 837"/>
              <a:gd name="T5" fmla="*/ 722 h 901"/>
              <a:gd name="T6" fmla="*/ 654 w 837"/>
              <a:gd name="T7" fmla="*/ 650 h 901"/>
              <a:gd name="T8" fmla="*/ 583 w 837"/>
              <a:gd name="T9" fmla="*/ 579 h 901"/>
              <a:gd name="T10" fmla="*/ 332 w 837"/>
              <a:gd name="T11" fmla="*/ 579 h 901"/>
              <a:gd name="T12" fmla="*/ 260 w 837"/>
              <a:gd name="T13" fmla="*/ 650 h 901"/>
              <a:gd name="T14" fmla="*/ 332 w 837"/>
              <a:gd name="T15" fmla="*/ 722 h 901"/>
              <a:gd name="T16" fmla="*/ 404 w 837"/>
              <a:gd name="T17" fmla="*/ 650 h 901"/>
              <a:gd name="T18" fmla="*/ 332 w 837"/>
              <a:gd name="T19" fmla="*/ 579 h 901"/>
              <a:gd name="T20" fmla="*/ 332 w 837"/>
              <a:gd name="T21" fmla="*/ 435 h 901"/>
              <a:gd name="T22" fmla="*/ 260 w 837"/>
              <a:gd name="T23" fmla="*/ 364 h 901"/>
              <a:gd name="T24" fmla="*/ 189 w 837"/>
              <a:gd name="T25" fmla="*/ 435 h 901"/>
              <a:gd name="T26" fmla="*/ 260 w 837"/>
              <a:gd name="T27" fmla="*/ 507 h 901"/>
              <a:gd name="T28" fmla="*/ 332 w 837"/>
              <a:gd name="T29" fmla="*/ 435 h 901"/>
              <a:gd name="T30" fmla="*/ 404 w 837"/>
              <a:gd name="T31" fmla="*/ 185 h 901"/>
              <a:gd name="T32" fmla="*/ 332 w 837"/>
              <a:gd name="T33" fmla="*/ 256 h 901"/>
              <a:gd name="T34" fmla="*/ 404 w 837"/>
              <a:gd name="T35" fmla="*/ 328 h 901"/>
              <a:gd name="T36" fmla="*/ 475 w 837"/>
              <a:gd name="T37" fmla="*/ 256 h 901"/>
              <a:gd name="T38" fmla="*/ 404 w 837"/>
              <a:gd name="T39" fmla="*/ 185 h 901"/>
              <a:gd name="T40" fmla="*/ 757 w 837"/>
              <a:gd name="T41" fmla="*/ 635 h 901"/>
              <a:gd name="T42" fmla="*/ 698 w 837"/>
              <a:gd name="T43" fmla="*/ 711 h 901"/>
              <a:gd name="T44" fmla="*/ 429 w 837"/>
              <a:gd name="T45" fmla="*/ 829 h 901"/>
              <a:gd name="T46" fmla="*/ 207 w 837"/>
              <a:gd name="T47" fmla="*/ 738 h 901"/>
              <a:gd name="T48" fmla="*/ 233 w 837"/>
              <a:gd name="T49" fmla="*/ 231 h 901"/>
              <a:gd name="T50" fmla="*/ 502 w 837"/>
              <a:gd name="T51" fmla="*/ 113 h 901"/>
              <a:gd name="T52" fmla="*/ 658 w 837"/>
              <a:gd name="T53" fmla="*/ 154 h 901"/>
              <a:gd name="T54" fmla="*/ 675 w 837"/>
              <a:gd name="T55" fmla="*/ 177 h 901"/>
              <a:gd name="T56" fmla="*/ 665 w 837"/>
              <a:gd name="T57" fmla="*/ 208 h 901"/>
              <a:gd name="T58" fmla="*/ 602 w 837"/>
              <a:gd name="T59" fmla="*/ 366 h 901"/>
              <a:gd name="T60" fmla="*/ 744 w 837"/>
              <a:gd name="T61" fmla="*/ 584 h 901"/>
              <a:gd name="T62" fmla="*/ 760 w 837"/>
              <a:gd name="T63" fmla="*/ 605 h 901"/>
              <a:gd name="T64" fmla="*/ 757 w 837"/>
              <a:gd name="T65" fmla="*/ 635 h 901"/>
              <a:gd name="T66" fmla="*/ 829 w 837"/>
              <a:gd name="T67" fmla="*/ 585 h 901"/>
              <a:gd name="T68" fmla="*/ 776 w 837"/>
              <a:gd name="T69" fmla="*/ 520 h 901"/>
              <a:gd name="T70" fmla="*/ 673 w 837"/>
              <a:gd name="T71" fmla="*/ 366 h 901"/>
              <a:gd name="T72" fmla="*/ 718 w 837"/>
              <a:gd name="T73" fmla="*/ 257 h 901"/>
              <a:gd name="T74" fmla="*/ 746 w 837"/>
              <a:gd name="T75" fmla="*/ 166 h 901"/>
              <a:gd name="T76" fmla="*/ 694 w 837"/>
              <a:gd name="T77" fmla="*/ 92 h 901"/>
              <a:gd name="T78" fmla="*/ 181 w 837"/>
              <a:gd name="T79" fmla="*/ 181 h 901"/>
              <a:gd name="T80" fmla="*/ 156 w 837"/>
              <a:gd name="T81" fmla="*/ 788 h 901"/>
              <a:gd name="T82" fmla="*/ 429 w 837"/>
              <a:gd name="T83" fmla="*/ 901 h 901"/>
              <a:gd name="T84" fmla="*/ 749 w 837"/>
              <a:gd name="T85" fmla="*/ 761 h 901"/>
              <a:gd name="T86" fmla="*/ 818 w 837"/>
              <a:gd name="T87" fmla="*/ 672 h 901"/>
              <a:gd name="T88" fmla="*/ 829 w 837"/>
              <a:gd name="T89" fmla="*/ 585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37" h="901">
                <a:moveTo>
                  <a:pt x="583" y="579"/>
                </a:moveTo>
                <a:cubicBezTo>
                  <a:pt x="543" y="579"/>
                  <a:pt x="511" y="611"/>
                  <a:pt x="511" y="650"/>
                </a:cubicBezTo>
                <a:cubicBezTo>
                  <a:pt x="511" y="690"/>
                  <a:pt x="543" y="722"/>
                  <a:pt x="583" y="722"/>
                </a:cubicBezTo>
                <a:cubicBezTo>
                  <a:pt x="622" y="722"/>
                  <a:pt x="654" y="690"/>
                  <a:pt x="654" y="650"/>
                </a:cubicBezTo>
                <a:cubicBezTo>
                  <a:pt x="654" y="611"/>
                  <a:pt x="622" y="579"/>
                  <a:pt x="583" y="579"/>
                </a:cubicBezTo>
                <a:close/>
                <a:moveTo>
                  <a:pt x="332" y="579"/>
                </a:moveTo>
                <a:cubicBezTo>
                  <a:pt x="292" y="579"/>
                  <a:pt x="260" y="611"/>
                  <a:pt x="260" y="650"/>
                </a:cubicBezTo>
                <a:cubicBezTo>
                  <a:pt x="260" y="690"/>
                  <a:pt x="292" y="722"/>
                  <a:pt x="332" y="722"/>
                </a:cubicBezTo>
                <a:cubicBezTo>
                  <a:pt x="372" y="722"/>
                  <a:pt x="404" y="690"/>
                  <a:pt x="404" y="650"/>
                </a:cubicBezTo>
                <a:cubicBezTo>
                  <a:pt x="404" y="611"/>
                  <a:pt x="372" y="579"/>
                  <a:pt x="332" y="579"/>
                </a:cubicBezTo>
                <a:close/>
                <a:moveTo>
                  <a:pt x="332" y="435"/>
                </a:moveTo>
                <a:cubicBezTo>
                  <a:pt x="332" y="396"/>
                  <a:pt x="300" y="364"/>
                  <a:pt x="260" y="364"/>
                </a:cubicBezTo>
                <a:cubicBezTo>
                  <a:pt x="221" y="364"/>
                  <a:pt x="189" y="396"/>
                  <a:pt x="189" y="435"/>
                </a:cubicBezTo>
                <a:cubicBezTo>
                  <a:pt x="189" y="475"/>
                  <a:pt x="221" y="507"/>
                  <a:pt x="260" y="507"/>
                </a:cubicBezTo>
                <a:cubicBezTo>
                  <a:pt x="300" y="507"/>
                  <a:pt x="332" y="475"/>
                  <a:pt x="332" y="435"/>
                </a:cubicBezTo>
                <a:close/>
                <a:moveTo>
                  <a:pt x="404" y="185"/>
                </a:moveTo>
                <a:cubicBezTo>
                  <a:pt x="364" y="185"/>
                  <a:pt x="332" y="217"/>
                  <a:pt x="332" y="256"/>
                </a:cubicBezTo>
                <a:cubicBezTo>
                  <a:pt x="332" y="296"/>
                  <a:pt x="364" y="328"/>
                  <a:pt x="404" y="328"/>
                </a:cubicBezTo>
                <a:cubicBezTo>
                  <a:pt x="443" y="328"/>
                  <a:pt x="475" y="296"/>
                  <a:pt x="475" y="256"/>
                </a:cubicBezTo>
                <a:cubicBezTo>
                  <a:pt x="475" y="217"/>
                  <a:pt x="443" y="185"/>
                  <a:pt x="404" y="185"/>
                </a:cubicBezTo>
                <a:close/>
                <a:moveTo>
                  <a:pt x="757" y="635"/>
                </a:moveTo>
                <a:cubicBezTo>
                  <a:pt x="740" y="663"/>
                  <a:pt x="721" y="688"/>
                  <a:pt x="698" y="711"/>
                </a:cubicBezTo>
                <a:cubicBezTo>
                  <a:pt x="625" y="786"/>
                  <a:pt x="527" y="829"/>
                  <a:pt x="429" y="829"/>
                </a:cubicBezTo>
                <a:cubicBezTo>
                  <a:pt x="343" y="829"/>
                  <a:pt x="265" y="797"/>
                  <a:pt x="207" y="738"/>
                </a:cubicBezTo>
                <a:cubicBezTo>
                  <a:pt x="78" y="605"/>
                  <a:pt x="89" y="378"/>
                  <a:pt x="233" y="231"/>
                </a:cubicBezTo>
                <a:cubicBezTo>
                  <a:pt x="308" y="154"/>
                  <a:pt x="406" y="113"/>
                  <a:pt x="502" y="113"/>
                </a:cubicBezTo>
                <a:cubicBezTo>
                  <a:pt x="557" y="113"/>
                  <a:pt x="610" y="126"/>
                  <a:pt x="658" y="154"/>
                </a:cubicBezTo>
                <a:cubicBezTo>
                  <a:pt x="668" y="159"/>
                  <a:pt x="674" y="167"/>
                  <a:pt x="675" y="177"/>
                </a:cubicBezTo>
                <a:cubicBezTo>
                  <a:pt x="677" y="188"/>
                  <a:pt x="673" y="199"/>
                  <a:pt x="665" y="208"/>
                </a:cubicBezTo>
                <a:cubicBezTo>
                  <a:pt x="624" y="253"/>
                  <a:pt x="602" y="309"/>
                  <a:pt x="602" y="366"/>
                </a:cubicBezTo>
                <a:cubicBezTo>
                  <a:pt x="602" y="456"/>
                  <a:pt x="656" y="540"/>
                  <a:pt x="744" y="584"/>
                </a:cubicBezTo>
                <a:cubicBezTo>
                  <a:pt x="754" y="590"/>
                  <a:pt x="759" y="600"/>
                  <a:pt x="760" y="605"/>
                </a:cubicBezTo>
                <a:cubicBezTo>
                  <a:pt x="763" y="615"/>
                  <a:pt x="762" y="626"/>
                  <a:pt x="757" y="635"/>
                </a:cubicBezTo>
                <a:close/>
                <a:moveTo>
                  <a:pt x="829" y="585"/>
                </a:moveTo>
                <a:cubicBezTo>
                  <a:pt x="821" y="557"/>
                  <a:pt x="801" y="533"/>
                  <a:pt x="776" y="520"/>
                </a:cubicBezTo>
                <a:cubicBezTo>
                  <a:pt x="713" y="488"/>
                  <a:pt x="673" y="429"/>
                  <a:pt x="673" y="366"/>
                </a:cubicBezTo>
                <a:cubicBezTo>
                  <a:pt x="673" y="326"/>
                  <a:pt x="689" y="288"/>
                  <a:pt x="718" y="257"/>
                </a:cubicBezTo>
                <a:cubicBezTo>
                  <a:pt x="741" y="231"/>
                  <a:pt x="751" y="198"/>
                  <a:pt x="746" y="166"/>
                </a:cubicBezTo>
                <a:cubicBezTo>
                  <a:pt x="741" y="135"/>
                  <a:pt x="722" y="108"/>
                  <a:pt x="694" y="92"/>
                </a:cubicBezTo>
                <a:cubicBezTo>
                  <a:pt x="533" y="0"/>
                  <a:pt x="323" y="37"/>
                  <a:pt x="181" y="181"/>
                </a:cubicBezTo>
                <a:cubicBezTo>
                  <a:pt x="11" y="356"/>
                  <a:pt x="0" y="628"/>
                  <a:pt x="156" y="788"/>
                </a:cubicBezTo>
                <a:cubicBezTo>
                  <a:pt x="227" y="861"/>
                  <a:pt x="324" y="901"/>
                  <a:pt x="429" y="901"/>
                </a:cubicBezTo>
                <a:cubicBezTo>
                  <a:pt x="546" y="901"/>
                  <a:pt x="663" y="850"/>
                  <a:pt x="749" y="761"/>
                </a:cubicBezTo>
                <a:cubicBezTo>
                  <a:pt x="776" y="734"/>
                  <a:pt x="799" y="704"/>
                  <a:pt x="818" y="672"/>
                </a:cubicBezTo>
                <a:cubicBezTo>
                  <a:pt x="833" y="646"/>
                  <a:pt x="837" y="615"/>
                  <a:pt x="829" y="5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Freeform 45"/>
          <p:cNvSpPr>
            <a:spLocks noEditPoints="1"/>
          </p:cNvSpPr>
          <p:nvPr/>
        </p:nvSpPr>
        <p:spPr bwMode="auto">
          <a:xfrm>
            <a:off x="630619" y="1794187"/>
            <a:ext cx="588580" cy="567288"/>
          </a:xfrm>
          <a:custGeom>
            <a:avLst/>
            <a:gdLst>
              <a:gd name="T0" fmla="*/ 573 w 859"/>
              <a:gd name="T1" fmla="*/ 573 h 824"/>
              <a:gd name="T2" fmla="*/ 573 w 859"/>
              <a:gd name="T3" fmla="*/ 645 h 824"/>
              <a:gd name="T4" fmla="*/ 859 w 859"/>
              <a:gd name="T5" fmla="*/ 645 h 824"/>
              <a:gd name="T6" fmla="*/ 859 w 859"/>
              <a:gd name="T7" fmla="*/ 573 h 824"/>
              <a:gd name="T8" fmla="*/ 573 w 859"/>
              <a:gd name="T9" fmla="*/ 573 h 824"/>
              <a:gd name="T10" fmla="*/ 787 w 859"/>
              <a:gd name="T11" fmla="*/ 537 h 824"/>
              <a:gd name="T12" fmla="*/ 787 w 859"/>
              <a:gd name="T13" fmla="*/ 466 h 824"/>
              <a:gd name="T14" fmla="*/ 573 w 859"/>
              <a:gd name="T15" fmla="*/ 466 h 824"/>
              <a:gd name="T16" fmla="*/ 573 w 859"/>
              <a:gd name="T17" fmla="*/ 537 h 824"/>
              <a:gd name="T18" fmla="*/ 787 w 859"/>
              <a:gd name="T19" fmla="*/ 537 h 824"/>
              <a:gd name="T20" fmla="*/ 250 w 859"/>
              <a:gd name="T21" fmla="*/ 430 h 824"/>
              <a:gd name="T22" fmla="*/ 250 w 859"/>
              <a:gd name="T23" fmla="*/ 698 h 824"/>
              <a:gd name="T24" fmla="*/ 394 w 859"/>
              <a:gd name="T25" fmla="*/ 627 h 824"/>
              <a:gd name="T26" fmla="*/ 537 w 859"/>
              <a:gd name="T27" fmla="*/ 698 h 824"/>
              <a:gd name="T28" fmla="*/ 537 w 859"/>
              <a:gd name="T29" fmla="*/ 430 h 824"/>
              <a:gd name="T30" fmla="*/ 465 w 859"/>
              <a:gd name="T31" fmla="*/ 430 h 824"/>
              <a:gd name="T32" fmla="*/ 465 w 859"/>
              <a:gd name="T33" fmla="*/ 582 h 824"/>
              <a:gd name="T34" fmla="*/ 394 w 859"/>
              <a:gd name="T35" fmla="*/ 547 h 824"/>
              <a:gd name="T36" fmla="*/ 322 w 859"/>
              <a:gd name="T37" fmla="*/ 582 h 824"/>
              <a:gd name="T38" fmla="*/ 322 w 859"/>
              <a:gd name="T39" fmla="*/ 430 h 824"/>
              <a:gd name="T40" fmla="*/ 250 w 859"/>
              <a:gd name="T41" fmla="*/ 430 h 824"/>
              <a:gd name="T42" fmla="*/ 788 w 859"/>
              <a:gd name="T43" fmla="*/ 125 h 824"/>
              <a:gd name="T44" fmla="*/ 662 w 859"/>
              <a:gd name="T45" fmla="*/ 0 h 824"/>
              <a:gd name="T46" fmla="*/ 143 w 859"/>
              <a:gd name="T47" fmla="*/ 0 h 824"/>
              <a:gd name="T48" fmla="*/ 143 w 859"/>
              <a:gd name="T49" fmla="*/ 72 h 824"/>
              <a:gd name="T50" fmla="*/ 662 w 859"/>
              <a:gd name="T51" fmla="*/ 72 h 824"/>
              <a:gd name="T52" fmla="*/ 716 w 859"/>
              <a:gd name="T53" fmla="*/ 125 h 824"/>
              <a:gd name="T54" fmla="*/ 662 w 859"/>
              <a:gd name="T55" fmla="*/ 179 h 824"/>
              <a:gd name="T56" fmla="*/ 143 w 859"/>
              <a:gd name="T57" fmla="*/ 179 h 824"/>
              <a:gd name="T58" fmla="*/ 143 w 859"/>
              <a:gd name="T59" fmla="*/ 251 h 824"/>
              <a:gd name="T60" fmla="*/ 662 w 859"/>
              <a:gd name="T61" fmla="*/ 251 h 824"/>
              <a:gd name="T62" fmla="*/ 788 w 859"/>
              <a:gd name="T63" fmla="*/ 125 h 824"/>
              <a:gd name="T64" fmla="*/ 197 w 859"/>
              <a:gd name="T65" fmla="*/ 537 h 824"/>
              <a:gd name="T66" fmla="*/ 214 w 859"/>
              <a:gd name="T67" fmla="*/ 537 h 824"/>
              <a:gd name="T68" fmla="*/ 214 w 859"/>
              <a:gd name="T69" fmla="*/ 466 h 824"/>
              <a:gd name="T70" fmla="*/ 197 w 859"/>
              <a:gd name="T71" fmla="*/ 466 h 824"/>
              <a:gd name="T72" fmla="*/ 143 w 859"/>
              <a:gd name="T73" fmla="*/ 412 h 824"/>
              <a:gd name="T74" fmla="*/ 197 w 859"/>
              <a:gd name="T75" fmla="*/ 358 h 824"/>
              <a:gd name="T76" fmla="*/ 787 w 859"/>
              <a:gd name="T77" fmla="*/ 358 h 824"/>
              <a:gd name="T78" fmla="*/ 787 w 859"/>
              <a:gd name="T79" fmla="*/ 286 h 824"/>
              <a:gd name="T80" fmla="*/ 197 w 859"/>
              <a:gd name="T81" fmla="*/ 286 h 824"/>
              <a:gd name="T82" fmla="*/ 71 w 859"/>
              <a:gd name="T83" fmla="*/ 412 h 824"/>
              <a:gd name="T84" fmla="*/ 197 w 859"/>
              <a:gd name="T85" fmla="*/ 537 h 824"/>
              <a:gd name="T86" fmla="*/ 71 w 859"/>
              <a:gd name="T87" fmla="*/ 698 h 824"/>
              <a:gd name="T88" fmla="*/ 125 w 859"/>
              <a:gd name="T89" fmla="*/ 645 h 824"/>
              <a:gd name="T90" fmla="*/ 214 w 859"/>
              <a:gd name="T91" fmla="*/ 645 h 824"/>
              <a:gd name="T92" fmla="*/ 214 w 859"/>
              <a:gd name="T93" fmla="*/ 573 h 824"/>
              <a:gd name="T94" fmla="*/ 125 w 859"/>
              <a:gd name="T95" fmla="*/ 573 h 824"/>
              <a:gd name="T96" fmla="*/ 0 w 859"/>
              <a:gd name="T97" fmla="*/ 698 h 824"/>
              <a:gd name="T98" fmla="*/ 125 w 859"/>
              <a:gd name="T99" fmla="*/ 824 h 824"/>
              <a:gd name="T100" fmla="*/ 859 w 859"/>
              <a:gd name="T101" fmla="*/ 824 h 824"/>
              <a:gd name="T102" fmla="*/ 859 w 859"/>
              <a:gd name="T103" fmla="*/ 752 h 824"/>
              <a:gd name="T104" fmla="*/ 125 w 859"/>
              <a:gd name="T105" fmla="*/ 752 h 824"/>
              <a:gd name="T106" fmla="*/ 71 w 859"/>
              <a:gd name="T107" fmla="*/ 698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59" h="824">
                <a:moveTo>
                  <a:pt x="573" y="573"/>
                </a:moveTo>
                <a:lnTo>
                  <a:pt x="573" y="645"/>
                </a:lnTo>
                <a:lnTo>
                  <a:pt x="859" y="645"/>
                </a:lnTo>
                <a:lnTo>
                  <a:pt x="859" y="573"/>
                </a:lnTo>
                <a:lnTo>
                  <a:pt x="573" y="573"/>
                </a:lnTo>
                <a:close/>
                <a:moveTo>
                  <a:pt x="787" y="537"/>
                </a:moveTo>
                <a:lnTo>
                  <a:pt x="787" y="466"/>
                </a:lnTo>
                <a:lnTo>
                  <a:pt x="573" y="466"/>
                </a:lnTo>
                <a:lnTo>
                  <a:pt x="573" y="537"/>
                </a:lnTo>
                <a:lnTo>
                  <a:pt x="787" y="537"/>
                </a:lnTo>
                <a:close/>
                <a:moveTo>
                  <a:pt x="250" y="430"/>
                </a:moveTo>
                <a:lnTo>
                  <a:pt x="250" y="698"/>
                </a:lnTo>
                <a:lnTo>
                  <a:pt x="394" y="627"/>
                </a:lnTo>
                <a:lnTo>
                  <a:pt x="537" y="698"/>
                </a:lnTo>
                <a:lnTo>
                  <a:pt x="537" y="430"/>
                </a:lnTo>
                <a:lnTo>
                  <a:pt x="465" y="430"/>
                </a:lnTo>
                <a:lnTo>
                  <a:pt x="465" y="582"/>
                </a:lnTo>
                <a:lnTo>
                  <a:pt x="394" y="547"/>
                </a:lnTo>
                <a:lnTo>
                  <a:pt x="322" y="582"/>
                </a:lnTo>
                <a:lnTo>
                  <a:pt x="322" y="430"/>
                </a:lnTo>
                <a:lnTo>
                  <a:pt x="250" y="430"/>
                </a:lnTo>
                <a:close/>
                <a:moveTo>
                  <a:pt x="788" y="125"/>
                </a:moveTo>
                <a:cubicBezTo>
                  <a:pt x="788" y="56"/>
                  <a:pt x="731" y="0"/>
                  <a:pt x="662" y="0"/>
                </a:cubicBezTo>
                <a:lnTo>
                  <a:pt x="143" y="0"/>
                </a:lnTo>
                <a:lnTo>
                  <a:pt x="143" y="72"/>
                </a:lnTo>
                <a:lnTo>
                  <a:pt x="662" y="72"/>
                </a:lnTo>
                <a:cubicBezTo>
                  <a:pt x="692" y="72"/>
                  <a:pt x="716" y="96"/>
                  <a:pt x="716" y="125"/>
                </a:cubicBezTo>
                <a:cubicBezTo>
                  <a:pt x="716" y="155"/>
                  <a:pt x="692" y="179"/>
                  <a:pt x="662" y="179"/>
                </a:cubicBezTo>
                <a:lnTo>
                  <a:pt x="143" y="179"/>
                </a:lnTo>
                <a:lnTo>
                  <a:pt x="143" y="251"/>
                </a:lnTo>
                <a:lnTo>
                  <a:pt x="662" y="251"/>
                </a:lnTo>
                <a:cubicBezTo>
                  <a:pt x="731" y="251"/>
                  <a:pt x="788" y="194"/>
                  <a:pt x="788" y="125"/>
                </a:cubicBezTo>
                <a:close/>
                <a:moveTo>
                  <a:pt x="197" y="537"/>
                </a:moveTo>
                <a:lnTo>
                  <a:pt x="214" y="537"/>
                </a:lnTo>
                <a:lnTo>
                  <a:pt x="214" y="466"/>
                </a:lnTo>
                <a:lnTo>
                  <a:pt x="197" y="466"/>
                </a:lnTo>
                <a:cubicBezTo>
                  <a:pt x="167" y="466"/>
                  <a:pt x="143" y="441"/>
                  <a:pt x="143" y="412"/>
                </a:cubicBezTo>
                <a:cubicBezTo>
                  <a:pt x="143" y="382"/>
                  <a:pt x="167" y="358"/>
                  <a:pt x="197" y="358"/>
                </a:cubicBezTo>
                <a:lnTo>
                  <a:pt x="787" y="358"/>
                </a:lnTo>
                <a:lnTo>
                  <a:pt x="787" y="286"/>
                </a:lnTo>
                <a:lnTo>
                  <a:pt x="197" y="286"/>
                </a:lnTo>
                <a:cubicBezTo>
                  <a:pt x="128" y="286"/>
                  <a:pt x="71" y="343"/>
                  <a:pt x="71" y="412"/>
                </a:cubicBezTo>
                <a:cubicBezTo>
                  <a:pt x="71" y="481"/>
                  <a:pt x="128" y="537"/>
                  <a:pt x="197" y="537"/>
                </a:cubicBezTo>
                <a:close/>
                <a:moveTo>
                  <a:pt x="71" y="698"/>
                </a:moveTo>
                <a:cubicBezTo>
                  <a:pt x="71" y="669"/>
                  <a:pt x="95" y="645"/>
                  <a:pt x="125" y="645"/>
                </a:cubicBezTo>
                <a:lnTo>
                  <a:pt x="214" y="645"/>
                </a:lnTo>
                <a:lnTo>
                  <a:pt x="214" y="573"/>
                </a:lnTo>
                <a:lnTo>
                  <a:pt x="125" y="573"/>
                </a:lnTo>
                <a:cubicBezTo>
                  <a:pt x="56" y="573"/>
                  <a:pt x="0" y="629"/>
                  <a:pt x="0" y="698"/>
                </a:cubicBezTo>
                <a:cubicBezTo>
                  <a:pt x="0" y="767"/>
                  <a:pt x="56" y="824"/>
                  <a:pt x="125" y="824"/>
                </a:cubicBezTo>
                <a:lnTo>
                  <a:pt x="859" y="824"/>
                </a:lnTo>
                <a:lnTo>
                  <a:pt x="859" y="752"/>
                </a:lnTo>
                <a:lnTo>
                  <a:pt x="125" y="752"/>
                </a:lnTo>
                <a:cubicBezTo>
                  <a:pt x="95" y="752"/>
                  <a:pt x="71" y="728"/>
                  <a:pt x="71" y="6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Freeform 46"/>
          <p:cNvSpPr>
            <a:spLocks noEditPoints="1"/>
          </p:cNvSpPr>
          <p:nvPr/>
        </p:nvSpPr>
        <p:spPr bwMode="auto">
          <a:xfrm>
            <a:off x="2195163" y="1780680"/>
            <a:ext cx="411407" cy="594301"/>
          </a:xfrm>
          <a:custGeom>
            <a:avLst/>
            <a:gdLst>
              <a:gd name="T0" fmla="*/ 275 w 598"/>
              <a:gd name="T1" fmla="*/ 251 h 860"/>
              <a:gd name="T2" fmla="*/ 347 w 598"/>
              <a:gd name="T3" fmla="*/ 179 h 860"/>
              <a:gd name="T4" fmla="*/ 419 w 598"/>
              <a:gd name="T5" fmla="*/ 251 h 860"/>
              <a:gd name="T6" fmla="*/ 347 w 598"/>
              <a:gd name="T7" fmla="*/ 322 h 860"/>
              <a:gd name="T8" fmla="*/ 275 w 598"/>
              <a:gd name="T9" fmla="*/ 251 h 860"/>
              <a:gd name="T10" fmla="*/ 598 w 598"/>
              <a:gd name="T11" fmla="*/ 752 h 860"/>
              <a:gd name="T12" fmla="*/ 449 w 598"/>
              <a:gd name="T13" fmla="*/ 352 h 860"/>
              <a:gd name="T14" fmla="*/ 490 w 598"/>
              <a:gd name="T15" fmla="*/ 251 h 860"/>
              <a:gd name="T16" fmla="*/ 383 w 598"/>
              <a:gd name="T17" fmla="*/ 113 h 860"/>
              <a:gd name="T18" fmla="*/ 383 w 598"/>
              <a:gd name="T19" fmla="*/ 36 h 860"/>
              <a:gd name="T20" fmla="*/ 347 w 598"/>
              <a:gd name="T21" fmla="*/ 0 h 860"/>
              <a:gd name="T22" fmla="*/ 311 w 598"/>
              <a:gd name="T23" fmla="*/ 36 h 860"/>
              <a:gd name="T24" fmla="*/ 311 w 598"/>
              <a:gd name="T25" fmla="*/ 113 h 860"/>
              <a:gd name="T26" fmla="*/ 204 w 598"/>
              <a:gd name="T27" fmla="*/ 251 h 860"/>
              <a:gd name="T28" fmla="*/ 245 w 598"/>
              <a:gd name="T29" fmla="*/ 352 h 860"/>
              <a:gd name="T30" fmla="*/ 196 w 598"/>
              <a:gd name="T31" fmla="*/ 485 h 860"/>
              <a:gd name="T32" fmla="*/ 260 w 598"/>
              <a:gd name="T33" fmla="*/ 519 h 860"/>
              <a:gd name="T34" fmla="*/ 308 w 598"/>
              <a:gd name="T35" fmla="*/ 388 h 860"/>
              <a:gd name="T36" fmla="*/ 347 w 598"/>
              <a:gd name="T37" fmla="*/ 394 h 860"/>
              <a:gd name="T38" fmla="*/ 386 w 598"/>
              <a:gd name="T39" fmla="*/ 388 h 860"/>
              <a:gd name="T40" fmla="*/ 459 w 598"/>
              <a:gd name="T41" fmla="*/ 586 h 860"/>
              <a:gd name="T42" fmla="*/ 347 w 598"/>
              <a:gd name="T43" fmla="*/ 607 h 860"/>
              <a:gd name="T44" fmla="*/ 72 w 598"/>
              <a:gd name="T45" fmla="*/ 453 h 860"/>
              <a:gd name="T46" fmla="*/ 26 w 598"/>
              <a:gd name="T47" fmla="*/ 440 h 860"/>
              <a:gd name="T48" fmla="*/ 11 w 598"/>
              <a:gd name="T49" fmla="*/ 491 h 860"/>
              <a:gd name="T50" fmla="*/ 145 w 598"/>
              <a:gd name="T51" fmla="*/ 623 h 860"/>
              <a:gd name="T52" fmla="*/ 96 w 598"/>
              <a:gd name="T53" fmla="*/ 752 h 860"/>
              <a:gd name="T54" fmla="*/ 134 w 598"/>
              <a:gd name="T55" fmla="*/ 860 h 860"/>
              <a:gd name="T56" fmla="*/ 210 w 598"/>
              <a:gd name="T57" fmla="*/ 654 h 860"/>
              <a:gd name="T58" fmla="*/ 347 w 598"/>
              <a:gd name="T59" fmla="*/ 679 h 860"/>
              <a:gd name="T60" fmla="*/ 483 w 598"/>
              <a:gd name="T61" fmla="*/ 653 h 860"/>
              <a:gd name="T62" fmla="*/ 560 w 598"/>
              <a:gd name="T63" fmla="*/ 860 h 860"/>
              <a:gd name="T64" fmla="*/ 598 w 598"/>
              <a:gd name="T65" fmla="*/ 752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98" h="860">
                <a:moveTo>
                  <a:pt x="275" y="251"/>
                </a:moveTo>
                <a:cubicBezTo>
                  <a:pt x="275" y="211"/>
                  <a:pt x="307" y="179"/>
                  <a:pt x="347" y="179"/>
                </a:cubicBezTo>
                <a:cubicBezTo>
                  <a:pt x="386" y="179"/>
                  <a:pt x="419" y="211"/>
                  <a:pt x="419" y="251"/>
                </a:cubicBezTo>
                <a:cubicBezTo>
                  <a:pt x="419" y="290"/>
                  <a:pt x="386" y="322"/>
                  <a:pt x="347" y="322"/>
                </a:cubicBezTo>
                <a:cubicBezTo>
                  <a:pt x="307" y="322"/>
                  <a:pt x="275" y="290"/>
                  <a:pt x="275" y="251"/>
                </a:cubicBezTo>
                <a:close/>
                <a:moveTo>
                  <a:pt x="598" y="752"/>
                </a:moveTo>
                <a:lnTo>
                  <a:pt x="449" y="352"/>
                </a:lnTo>
                <a:cubicBezTo>
                  <a:pt x="474" y="326"/>
                  <a:pt x="490" y="290"/>
                  <a:pt x="490" y="251"/>
                </a:cubicBezTo>
                <a:cubicBezTo>
                  <a:pt x="490" y="184"/>
                  <a:pt x="444" y="129"/>
                  <a:pt x="383" y="113"/>
                </a:cubicBezTo>
                <a:lnTo>
                  <a:pt x="383" y="36"/>
                </a:lnTo>
                <a:cubicBezTo>
                  <a:pt x="383" y="16"/>
                  <a:pt x="367" y="0"/>
                  <a:pt x="347" y="0"/>
                </a:cubicBezTo>
                <a:cubicBezTo>
                  <a:pt x="327" y="0"/>
                  <a:pt x="311" y="16"/>
                  <a:pt x="311" y="36"/>
                </a:cubicBezTo>
                <a:lnTo>
                  <a:pt x="311" y="113"/>
                </a:lnTo>
                <a:cubicBezTo>
                  <a:pt x="250" y="129"/>
                  <a:pt x="204" y="184"/>
                  <a:pt x="204" y="251"/>
                </a:cubicBezTo>
                <a:cubicBezTo>
                  <a:pt x="204" y="290"/>
                  <a:pt x="220" y="326"/>
                  <a:pt x="245" y="352"/>
                </a:cubicBezTo>
                <a:lnTo>
                  <a:pt x="196" y="485"/>
                </a:lnTo>
                <a:cubicBezTo>
                  <a:pt x="216" y="499"/>
                  <a:pt x="237" y="511"/>
                  <a:pt x="260" y="519"/>
                </a:cubicBezTo>
                <a:lnTo>
                  <a:pt x="308" y="388"/>
                </a:lnTo>
                <a:cubicBezTo>
                  <a:pt x="321" y="392"/>
                  <a:pt x="333" y="394"/>
                  <a:pt x="347" y="394"/>
                </a:cubicBezTo>
                <a:cubicBezTo>
                  <a:pt x="361" y="394"/>
                  <a:pt x="373" y="392"/>
                  <a:pt x="386" y="388"/>
                </a:cubicBezTo>
                <a:lnTo>
                  <a:pt x="459" y="586"/>
                </a:lnTo>
                <a:cubicBezTo>
                  <a:pt x="423" y="599"/>
                  <a:pt x="386" y="607"/>
                  <a:pt x="347" y="607"/>
                </a:cubicBezTo>
                <a:cubicBezTo>
                  <a:pt x="233" y="607"/>
                  <a:pt x="130" y="549"/>
                  <a:pt x="72" y="453"/>
                </a:cubicBezTo>
                <a:cubicBezTo>
                  <a:pt x="63" y="438"/>
                  <a:pt x="43" y="432"/>
                  <a:pt x="26" y="440"/>
                </a:cubicBezTo>
                <a:cubicBezTo>
                  <a:pt x="7" y="449"/>
                  <a:pt x="0" y="473"/>
                  <a:pt x="11" y="491"/>
                </a:cubicBezTo>
                <a:cubicBezTo>
                  <a:pt x="45" y="547"/>
                  <a:pt x="92" y="591"/>
                  <a:pt x="145" y="623"/>
                </a:cubicBezTo>
                <a:lnTo>
                  <a:pt x="96" y="752"/>
                </a:lnTo>
                <a:lnTo>
                  <a:pt x="134" y="860"/>
                </a:lnTo>
                <a:lnTo>
                  <a:pt x="210" y="654"/>
                </a:lnTo>
                <a:cubicBezTo>
                  <a:pt x="253" y="670"/>
                  <a:pt x="299" y="679"/>
                  <a:pt x="347" y="679"/>
                </a:cubicBezTo>
                <a:cubicBezTo>
                  <a:pt x="394" y="679"/>
                  <a:pt x="440" y="669"/>
                  <a:pt x="483" y="653"/>
                </a:cubicBezTo>
                <a:lnTo>
                  <a:pt x="560" y="860"/>
                </a:lnTo>
                <a:lnTo>
                  <a:pt x="598" y="7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Freeform 48"/>
          <p:cNvSpPr>
            <a:spLocks noEditPoints="1"/>
          </p:cNvSpPr>
          <p:nvPr/>
        </p:nvSpPr>
        <p:spPr bwMode="auto">
          <a:xfrm>
            <a:off x="5065987" y="538052"/>
            <a:ext cx="582575" cy="564285"/>
          </a:xfrm>
          <a:custGeom>
            <a:avLst/>
            <a:gdLst>
              <a:gd name="T0" fmla="*/ 388 w 848"/>
              <a:gd name="T1" fmla="*/ 486 h 821"/>
              <a:gd name="T2" fmla="*/ 291 w 848"/>
              <a:gd name="T3" fmla="*/ 583 h 821"/>
              <a:gd name="T4" fmla="*/ 342 w 848"/>
              <a:gd name="T5" fmla="*/ 634 h 821"/>
              <a:gd name="T6" fmla="*/ 460 w 848"/>
              <a:gd name="T7" fmla="*/ 516 h 821"/>
              <a:gd name="T8" fmla="*/ 460 w 848"/>
              <a:gd name="T9" fmla="*/ 267 h 821"/>
              <a:gd name="T10" fmla="*/ 388 w 848"/>
              <a:gd name="T11" fmla="*/ 267 h 821"/>
              <a:gd name="T12" fmla="*/ 388 w 848"/>
              <a:gd name="T13" fmla="*/ 486 h 821"/>
              <a:gd name="T14" fmla="*/ 172 w 848"/>
              <a:gd name="T15" fmla="*/ 118 h 821"/>
              <a:gd name="T16" fmla="*/ 259 w 848"/>
              <a:gd name="T17" fmla="*/ 69 h 821"/>
              <a:gd name="T18" fmla="*/ 231 w 848"/>
              <a:gd name="T19" fmla="*/ 3 h 821"/>
              <a:gd name="T20" fmla="*/ 130 w 848"/>
              <a:gd name="T21" fmla="*/ 60 h 821"/>
              <a:gd name="T22" fmla="*/ 0 w 848"/>
              <a:gd name="T23" fmla="*/ 195 h 821"/>
              <a:gd name="T24" fmla="*/ 60 w 848"/>
              <a:gd name="T25" fmla="*/ 234 h 821"/>
              <a:gd name="T26" fmla="*/ 172 w 848"/>
              <a:gd name="T27" fmla="*/ 118 h 821"/>
              <a:gd name="T28" fmla="*/ 719 w 848"/>
              <a:gd name="T29" fmla="*/ 57 h 821"/>
              <a:gd name="T30" fmla="*/ 617 w 848"/>
              <a:gd name="T31" fmla="*/ 0 h 821"/>
              <a:gd name="T32" fmla="*/ 590 w 848"/>
              <a:gd name="T33" fmla="*/ 66 h 821"/>
              <a:gd name="T34" fmla="*/ 677 w 848"/>
              <a:gd name="T35" fmla="*/ 115 h 821"/>
              <a:gd name="T36" fmla="*/ 788 w 848"/>
              <a:gd name="T37" fmla="*/ 234 h 821"/>
              <a:gd name="T38" fmla="*/ 848 w 848"/>
              <a:gd name="T39" fmla="*/ 196 h 821"/>
              <a:gd name="T40" fmla="*/ 719 w 848"/>
              <a:gd name="T41" fmla="*/ 57 h 821"/>
              <a:gd name="T42" fmla="*/ 424 w 848"/>
              <a:gd name="T43" fmla="*/ 749 h 821"/>
              <a:gd name="T44" fmla="*/ 138 w 848"/>
              <a:gd name="T45" fmla="*/ 463 h 821"/>
              <a:gd name="T46" fmla="*/ 424 w 848"/>
              <a:gd name="T47" fmla="*/ 176 h 821"/>
              <a:gd name="T48" fmla="*/ 711 w 848"/>
              <a:gd name="T49" fmla="*/ 463 h 821"/>
              <a:gd name="T50" fmla="*/ 424 w 848"/>
              <a:gd name="T51" fmla="*/ 749 h 821"/>
              <a:gd name="T52" fmla="*/ 424 w 848"/>
              <a:gd name="T53" fmla="*/ 105 h 821"/>
              <a:gd name="T54" fmla="*/ 66 w 848"/>
              <a:gd name="T55" fmla="*/ 463 h 821"/>
              <a:gd name="T56" fmla="*/ 424 w 848"/>
              <a:gd name="T57" fmla="*/ 821 h 821"/>
              <a:gd name="T58" fmla="*/ 782 w 848"/>
              <a:gd name="T59" fmla="*/ 463 h 821"/>
              <a:gd name="T60" fmla="*/ 424 w 848"/>
              <a:gd name="T61" fmla="*/ 105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48" h="821">
                <a:moveTo>
                  <a:pt x="388" y="486"/>
                </a:moveTo>
                <a:lnTo>
                  <a:pt x="291" y="583"/>
                </a:lnTo>
                <a:lnTo>
                  <a:pt x="342" y="634"/>
                </a:lnTo>
                <a:lnTo>
                  <a:pt x="460" y="516"/>
                </a:lnTo>
                <a:lnTo>
                  <a:pt x="460" y="267"/>
                </a:lnTo>
                <a:lnTo>
                  <a:pt x="388" y="267"/>
                </a:lnTo>
                <a:lnTo>
                  <a:pt x="388" y="486"/>
                </a:lnTo>
                <a:close/>
                <a:moveTo>
                  <a:pt x="172" y="118"/>
                </a:moveTo>
                <a:cubicBezTo>
                  <a:pt x="199" y="98"/>
                  <a:pt x="228" y="82"/>
                  <a:pt x="259" y="69"/>
                </a:cubicBezTo>
                <a:lnTo>
                  <a:pt x="231" y="3"/>
                </a:lnTo>
                <a:cubicBezTo>
                  <a:pt x="195" y="18"/>
                  <a:pt x="161" y="37"/>
                  <a:pt x="130" y="60"/>
                </a:cubicBezTo>
                <a:cubicBezTo>
                  <a:pt x="76" y="98"/>
                  <a:pt x="33" y="144"/>
                  <a:pt x="0" y="195"/>
                </a:cubicBezTo>
                <a:lnTo>
                  <a:pt x="60" y="234"/>
                </a:lnTo>
                <a:cubicBezTo>
                  <a:pt x="89" y="190"/>
                  <a:pt x="126" y="151"/>
                  <a:pt x="172" y="118"/>
                </a:cubicBezTo>
                <a:close/>
                <a:moveTo>
                  <a:pt x="719" y="57"/>
                </a:moveTo>
                <a:cubicBezTo>
                  <a:pt x="687" y="34"/>
                  <a:pt x="653" y="15"/>
                  <a:pt x="617" y="0"/>
                </a:cubicBezTo>
                <a:lnTo>
                  <a:pt x="590" y="66"/>
                </a:lnTo>
                <a:cubicBezTo>
                  <a:pt x="620" y="79"/>
                  <a:pt x="650" y="95"/>
                  <a:pt x="677" y="115"/>
                </a:cubicBezTo>
                <a:cubicBezTo>
                  <a:pt x="721" y="147"/>
                  <a:pt x="758" y="187"/>
                  <a:pt x="788" y="234"/>
                </a:cubicBezTo>
                <a:lnTo>
                  <a:pt x="848" y="196"/>
                </a:lnTo>
                <a:cubicBezTo>
                  <a:pt x="814" y="141"/>
                  <a:pt x="770" y="95"/>
                  <a:pt x="719" y="57"/>
                </a:cubicBezTo>
                <a:close/>
                <a:moveTo>
                  <a:pt x="424" y="749"/>
                </a:moveTo>
                <a:cubicBezTo>
                  <a:pt x="266" y="749"/>
                  <a:pt x="138" y="621"/>
                  <a:pt x="138" y="463"/>
                </a:cubicBezTo>
                <a:cubicBezTo>
                  <a:pt x="138" y="305"/>
                  <a:pt x="266" y="176"/>
                  <a:pt x="424" y="176"/>
                </a:cubicBezTo>
                <a:cubicBezTo>
                  <a:pt x="582" y="176"/>
                  <a:pt x="711" y="305"/>
                  <a:pt x="711" y="463"/>
                </a:cubicBezTo>
                <a:cubicBezTo>
                  <a:pt x="711" y="621"/>
                  <a:pt x="582" y="749"/>
                  <a:pt x="424" y="749"/>
                </a:cubicBezTo>
                <a:close/>
                <a:moveTo>
                  <a:pt x="424" y="105"/>
                </a:moveTo>
                <a:cubicBezTo>
                  <a:pt x="227" y="105"/>
                  <a:pt x="66" y="265"/>
                  <a:pt x="66" y="463"/>
                </a:cubicBezTo>
                <a:cubicBezTo>
                  <a:pt x="66" y="660"/>
                  <a:pt x="227" y="821"/>
                  <a:pt x="424" y="821"/>
                </a:cubicBezTo>
                <a:cubicBezTo>
                  <a:pt x="622" y="821"/>
                  <a:pt x="782" y="660"/>
                  <a:pt x="782" y="463"/>
                </a:cubicBezTo>
                <a:cubicBezTo>
                  <a:pt x="782" y="265"/>
                  <a:pt x="622" y="105"/>
                  <a:pt x="424" y="1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Freeform 49"/>
          <p:cNvSpPr>
            <a:spLocks noEditPoints="1"/>
          </p:cNvSpPr>
          <p:nvPr/>
        </p:nvSpPr>
        <p:spPr bwMode="auto">
          <a:xfrm>
            <a:off x="3645589" y="524546"/>
            <a:ext cx="471465" cy="591300"/>
          </a:xfrm>
          <a:custGeom>
            <a:avLst/>
            <a:gdLst>
              <a:gd name="T0" fmla="*/ 358 w 687"/>
              <a:gd name="T1" fmla="*/ 718 h 859"/>
              <a:gd name="T2" fmla="*/ 170 w 687"/>
              <a:gd name="T3" fmla="*/ 456 h 859"/>
              <a:gd name="T4" fmla="*/ 170 w 687"/>
              <a:gd name="T5" fmla="*/ 456 h 859"/>
              <a:gd name="T6" fmla="*/ 154 w 687"/>
              <a:gd name="T7" fmla="*/ 439 h 859"/>
              <a:gd name="T8" fmla="*/ 154 w 687"/>
              <a:gd name="T9" fmla="*/ 439 h 859"/>
              <a:gd name="T10" fmla="*/ 72 w 687"/>
              <a:gd name="T11" fmla="*/ 322 h 859"/>
              <a:gd name="T12" fmla="*/ 144 w 687"/>
              <a:gd name="T13" fmla="*/ 250 h 859"/>
              <a:gd name="T14" fmla="*/ 204 w 687"/>
              <a:gd name="T15" fmla="*/ 361 h 859"/>
              <a:gd name="T16" fmla="*/ 194 w 687"/>
              <a:gd name="T17" fmla="*/ 376 h 859"/>
              <a:gd name="T18" fmla="*/ 235 w 687"/>
              <a:gd name="T19" fmla="*/ 421 h 859"/>
              <a:gd name="T20" fmla="*/ 428 w 687"/>
              <a:gd name="T21" fmla="*/ 313 h 859"/>
              <a:gd name="T22" fmla="*/ 358 w 687"/>
              <a:gd name="T23" fmla="*/ 718 h 859"/>
              <a:gd name="T24" fmla="*/ 466 w 687"/>
              <a:gd name="T25" fmla="*/ 71 h 859"/>
              <a:gd name="T26" fmla="*/ 530 w 687"/>
              <a:gd name="T27" fmla="*/ 175 h 859"/>
              <a:gd name="T28" fmla="*/ 286 w 687"/>
              <a:gd name="T29" fmla="*/ 310 h 859"/>
              <a:gd name="T30" fmla="*/ 217 w 687"/>
              <a:gd name="T31" fmla="*/ 199 h 859"/>
              <a:gd name="T32" fmla="*/ 466 w 687"/>
              <a:gd name="T33" fmla="*/ 71 h 859"/>
              <a:gd name="T34" fmla="*/ 493 w 687"/>
              <a:gd name="T35" fmla="*/ 277 h 859"/>
              <a:gd name="T36" fmla="*/ 581 w 687"/>
              <a:gd name="T37" fmla="*/ 228 h 859"/>
              <a:gd name="T38" fmla="*/ 466 w 687"/>
              <a:gd name="T39" fmla="*/ 0 h 859"/>
              <a:gd name="T40" fmla="*/ 396 w 687"/>
              <a:gd name="T41" fmla="*/ 17 h 859"/>
              <a:gd name="T42" fmla="*/ 74 w 687"/>
              <a:gd name="T43" fmla="*/ 197 h 859"/>
              <a:gd name="T44" fmla="*/ 74 w 687"/>
              <a:gd name="T45" fmla="*/ 197 h 859"/>
              <a:gd name="T46" fmla="*/ 0 w 687"/>
              <a:gd name="T47" fmla="*/ 322 h 859"/>
              <a:gd name="T48" fmla="*/ 38 w 687"/>
              <a:gd name="T49" fmla="*/ 419 h 859"/>
              <a:gd name="T50" fmla="*/ 85 w 687"/>
              <a:gd name="T51" fmla="*/ 469 h 859"/>
              <a:gd name="T52" fmla="*/ 254 w 687"/>
              <a:gd name="T53" fmla="*/ 652 h 859"/>
              <a:gd name="T54" fmla="*/ 287 w 687"/>
              <a:gd name="T55" fmla="*/ 716 h 859"/>
              <a:gd name="T56" fmla="*/ 250 w 687"/>
              <a:gd name="T57" fmla="*/ 778 h 859"/>
              <a:gd name="T58" fmla="*/ 250 w 687"/>
              <a:gd name="T59" fmla="*/ 778 h 859"/>
              <a:gd name="T60" fmla="*/ 167 w 687"/>
              <a:gd name="T61" fmla="*/ 664 h 859"/>
              <a:gd name="T62" fmla="*/ 118 w 687"/>
              <a:gd name="T63" fmla="*/ 611 h 859"/>
              <a:gd name="T64" fmla="*/ 215 w 687"/>
              <a:gd name="T65" fmla="*/ 859 h 859"/>
              <a:gd name="T66" fmla="*/ 285 w 687"/>
              <a:gd name="T67" fmla="*/ 841 h 859"/>
              <a:gd name="T68" fmla="*/ 285 w 687"/>
              <a:gd name="T69" fmla="*/ 841 h 859"/>
              <a:gd name="T70" fmla="*/ 607 w 687"/>
              <a:gd name="T71" fmla="*/ 662 h 859"/>
              <a:gd name="T72" fmla="*/ 681 w 687"/>
              <a:gd name="T73" fmla="*/ 537 h 859"/>
              <a:gd name="T74" fmla="*/ 493 w 687"/>
              <a:gd name="T75" fmla="*/ 277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87" h="859">
                <a:moveTo>
                  <a:pt x="358" y="718"/>
                </a:moveTo>
                <a:cubicBezTo>
                  <a:pt x="359" y="645"/>
                  <a:pt x="329" y="628"/>
                  <a:pt x="170" y="456"/>
                </a:cubicBezTo>
                <a:lnTo>
                  <a:pt x="170" y="456"/>
                </a:lnTo>
                <a:lnTo>
                  <a:pt x="154" y="439"/>
                </a:lnTo>
                <a:lnTo>
                  <a:pt x="154" y="439"/>
                </a:lnTo>
                <a:cubicBezTo>
                  <a:pt x="89" y="368"/>
                  <a:pt x="72" y="358"/>
                  <a:pt x="72" y="322"/>
                </a:cubicBezTo>
                <a:cubicBezTo>
                  <a:pt x="72" y="281"/>
                  <a:pt x="105" y="250"/>
                  <a:pt x="144" y="250"/>
                </a:cubicBezTo>
                <a:cubicBezTo>
                  <a:pt x="200" y="250"/>
                  <a:pt x="235" y="312"/>
                  <a:pt x="204" y="361"/>
                </a:cubicBezTo>
                <a:lnTo>
                  <a:pt x="194" y="376"/>
                </a:lnTo>
                <a:lnTo>
                  <a:pt x="235" y="421"/>
                </a:lnTo>
                <a:lnTo>
                  <a:pt x="428" y="313"/>
                </a:lnTo>
                <a:cubicBezTo>
                  <a:pt x="681" y="586"/>
                  <a:pt x="687" y="535"/>
                  <a:pt x="358" y="718"/>
                </a:cubicBezTo>
                <a:close/>
                <a:moveTo>
                  <a:pt x="466" y="71"/>
                </a:moveTo>
                <a:cubicBezTo>
                  <a:pt x="518" y="71"/>
                  <a:pt x="554" y="126"/>
                  <a:pt x="530" y="175"/>
                </a:cubicBezTo>
                <a:lnTo>
                  <a:pt x="286" y="310"/>
                </a:lnTo>
                <a:cubicBezTo>
                  <a:pt x="282" y="263"/>
                  <a:pt x="256" y="222"/>
                  <a:pt x="217" y="199"/>
                </a:cubicBezTo>
                <a:cubicBezTo>
                  <a:pt x="436" y="78"/>
                  <a:pt x="437" y="71"/>
                  <a:pt x="466" y="71"/>
                </a:cubicBezTo>
                <a:close/>
                <a:moveTo>
                  <a:pt x="493" y="277"/>
                </a:moveTo>
                <a:lnTo>
                  <a:pt x="581" y="228"/>
                </a:lnTo>
                <a:cubicBezTo>
                  <a:pt x="655" y="113"/>
                  <a:pt x="568" y="0"/>
                  <a:pt x="466" y="0"/>
                </a:cubicBezTo>
                <a:cubicBezTo>
                  <a:pt x="443" y="0"/>
                  <a:pt x="419" y="5"/>
                  <a:pt x="396" y="17"/>
                </a:cubicBezTo>
                <a:lnTo>
                  <a:pt x="74" y="197"/>
                </a:lnTo>
                <a:lnTo>
                  <a:pt x="74" y="197"/>
                </a:lnTo>
                <a:cubicBezTo>
                  <a:pt x="26" y="223"/>
                  <a:pt x="0" y="272"/>
                  <a:pt x="0" y="322"/>
                </a:cubicBezTo>
                <a:cubicBezTo>
                  <a:pt x="0" y="356"/>
                  <a:pt x="13" y="391"/>
                  <a:pt x="38" y="419"/>
                </a:cubicBezTo>
                <a:lnTo>
                  <a:pt x="85" y="469"/>
                </a:lnTo>
                <a:lnTo>
                  <a:pt x="254" y="652"/>
                </a:lnTo>
                <a:cubicBezTo>
                  <a:pt x="273" y="673"/>
                  <a:pt x="287" y="685"/>
                  <a:pt x="287" y="716"/>
                </a:cubicBezTo>
                <a:cubicBezTo>
                  <a:pt x="287" y="743"/>
                  <a:pt x="272" y="766"/>
                  <a:pt x="250" y="778"/>
                </a:cubicBezTo>
                <a:lnTo>
                  <a:pt x="250" y="778"/>
                </a:lnTo>
                <a:cubicBezTo>
                  <a:pt x="177" y="819"/>
                  <a:pt x="105" y="721"/>
                  <a:pt x="167" y="664"/>
                </a:cubicBezTo>
                <a:lnTo>
                  <a:pt x="118" y="611"/>
                </a:lnTo>
                <a:cubicBezTo>
                  <a:pt x="18" y="704"/>
                  <a:pt x="96" y="859"/>
                  <a:pt x="215" y="859"/>
                </a:cubicBezTo>
                <a:cubicBezTo>
                  <a:pt x="237" y="859"/>
                  <a:pt x="261" y="853"/>
                  <a:pt x="285" y="841"/>
                </a:cubicBezTo>
                <a:lnTo>
                  <a:pt x="285" y="841"/>
                </a:lnTo>
                <a:lnTo>
                  <a:pt x="607" y="662"/>
                </a:lnTo>
                <a:cubicBezTo>
                  <a:pt x="652" y="637"/>
                  <a:pt x="681" y="589"/>
                  <a:pt x="681" y="537"/>
                </a:cubicBezTo>
                <a:cubicBezTo>
                  <a:pt x="681" y="464"/>
                  <a:pt x="647" y="444"/>
                  <a:pt x="493" y="2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Freeform 52"/>
          <p:cNvSpPr>
            <a:spLocks noEditPoints="1"/>
          </p:cNvSpPr>
          <p:nvPr/>
        </p:nvSpPr>
        <p:spPr bwMode="auto">
          <a:xfrm>
            <a:off x="6540439" y="1780680"/>
            <a:ext cx="576567" cy="594301"/>
          </a:xfrm>
          <a:custGeom>
            <a:avLst/>
            <a:gdLst>
              <a:gd name="T0" fmla="*/ 179 w 839"/>
              <a:gd name="T1" fmla="*/ 143 h 860"/>
              <a:gd name="T2" fmla="*/ 609 w 839"/>
              <a:gd name="T3" fmla="*/ 143 h 860"/>
              <a:gd name="T4" fmla="*/ 609 w 839"/>
              <a:gd name="T5" fmla="*/ 269 h 860"/>
              <a:gd name="T6" fmla="*/ 474 w 839"/>
              <a:gd name="T7" fmla="*/ 383 h 860"/>
              <a:gd name="T8" fmla="*/ 526 w 839"/>
              <a:gd name="T9" fmla="*/ 440 h 860"/>
              <a:gd name="T10" fmla="*/ 839 w 839"/>
              <a:gd name="T11" fmla="*/ 208 h 860"/>
              <a:gd name="T12" fmla="*/ 781 w 839"/>
              <a:gd name="T13" fmla="*/ 151 h 860"/>
              <a:gd name="T14" fmla="*/ 680 w 839"/>
              <a:gd name="T15" fmla="*/ 215 h 860"/>
              <a:gd name="T16" fmla="*/ 680 w 839"/>
              <a:gd name="T17" fmla="*/ 72 h 860"/>
              <a:gd name="T18" fmla="*/ 430 w 839"/>
              <a:gd name="T19" fmla="*/ 72 h 860"/>
              <a:gd name="T20" fmla="*/ 430 w 839"/>
              <a:gd name="T21" fmla="*/ 0 h 860"/>
              <a:gd name="T22" fmla="*/ 358 w 839"/>
              <a:gd name="T23" fmla="*/ 0 h 860"/>
              <a:gd name="T24" fmla="*/ 358 w 839"/>
              <a:gd name="T25" fmla="*/ 72 h 860"/>
              <a:gd name="T26" fmla="*/ 107 w 839"/>
              <a:gd name="T27" fmla="*/ 72 h 860"/>
              <a:gd name="T28" fmla="*/ 107 w 839"/>
              <a:gd name="T29" fmla="*/ 537 h 860"/>
              <a:gd name="T30" fmla="*/ 179 w 839"/>
              <a:gd name="T31" fmla="*/ 537 h 860"/>
              <a:gd name="T32" fmla="*/ 179 w 839"/>
              <a:gd name="T33" fmla="*/ 143 h 860"/>
              <a:gd name="T34" fmla="*/ 680 w 839"/>
              <a:gd name="T35" fmla="*/ 537 h 860"/>
              <a:gd name="T36" fmla="*/ 680 w 839"/>
              <a:gd name="T37" fmla="*/ 393 h 860"/>
              <a:gd name="T38" fmla="*/ 609 w 839"/>
              <a:gd name="T39" fmla="*/ 447 h 860"/>
              <a:gd name="T40" fmla="*/ 609 w 839"/>
              <a:gd name="T41" fmla="*/ 537 h 860"/>
              <a:gd name="T42" fmla="*/ 680 w 839"/>
              <a:gd name="T43" fmla="*/ 537 h 860"/>
              <a:gd name="T44" fmla="*/ 371 w 839"/>
              <a:gd name="T45" fmla="*/ 473 h 860"/>
              <a:gd name="T46" fmla="*/ 414 w 839"/>
              <a:gd name="T47" fmla="*/ 530 h 860"/>
              <a:gd name="T48" fmla="*/ 506 w 839"/>
              <a:gd name="T49" fmla="*/ 461 h 860"/>
              <a:gd name="T50" fmla="*/ 463 w 839"/>
              <a:gd name="T51" fmla="*/ 404 h 860"/>
              <a:gd name="T52" fmla="*/ 371 w 839"/>
              <a:gd name="T53" fmla="*/ 473 h 860"/>
              <a:gd name="T54" fmla="*/ 0 w 839"/>
              <a:gd name="T55" fmla="*/ 681 h 860"/>
              <a:gd name="T56" fmla="*/ 233 w 839"/>
              <a:gd name="T57" fmla="*/ 681 h 860"/>
              <a:gd name="T58" fmla="*/ 166 w 839"/>
              <a:gd name="T59" fmla="*/ 860 h 860"/>
              <a:gd name="T60" fmla="*/ 243 w 839"/>
              <a:gd name="T61" fmla="*/ 860 h 860"/>
              <a:gd name="T62" fmla="*/ 310 w 839"/>
              <a:gd name="T63" fmla="*/ 681 h 860"/>
              <a:gd name="T64" fmla="*/ 358 w 839"/>
              <a:gd name="T65" fmla="*/ 681 h 860"/>
              <a:gd name="T66" fmla="*/ 358 w 839"/>
              <a:gd name="T67" fmla="*/ 860 h 860"/>
              <a:gd name="T68" fmla="*/ 430 w 839"/>
              <a:gd name="T69" fmla="*/ 860 h 860"/>
              <a:gd name="T70" fmla="*/ 430 w 839"/>
              <a:gd name="T71" fmla="*/ 681 h 860"/>
              <a:gd name="T72" fmla="*/ 547 w 839"/>
              <a:gd name="T73" fmla="*/ 681 h 860"/>
              <a:gd name="T74" fmla="*/ 614 w 839"/>
              <a:gd name="T75" fmla="*/ 860 h 860"/>
              <a:gd name="T76" fmla="*/ 690 w 839"/>
              <a:gd name="T77" fmla="*/ 860 h 860"/>
              <a:gd name="T78" fmla="*/ 623 w 839"/>
              <a:gd name="T79" fmla="*/ 681 h 860"/>
              <a:gd name="T80" fmla="*/ 788 w 839"/>
              <a:gd name="T81" fmla="*/ 681 h 860"/>
              <a:gd name="T82" fmla="*/ 788 w 839"/>
              <a:gd name="T83" fmla="*/ 609 h 860"/>
              <a:gd name="T84" fmla="*/ 0 w 839"/>
              <a:gd name="T85" fmla="*/ 609 h 860"/>
              <a:gd name="T86" fmla="*/ 0 w 839"/>
              <a:gd name="T87" fmla="*/ 681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39" h="860">
                <a:moveTo>
                  <a:pt x="179" y="143"/>
                </a:moveTo>
                <a:lnTo>
                  <a:pt x="609" y="143"/>
                </a:lnTo>
                <a:lnTo>
                  <a:pt x="609" y="269"/>
                </a:lnTo>
                <a:lnTo>
                  <a:pt x="474" y="383"/>
                </a:lnTo>
                <a:lnTo>
                  <a:pt x="526" y="440"/>
                </a:lnTo>
                <a:lnTo>
                  <a:pt x="839" y="208"/>
                </a:lnTo>
                <a:lnTo>
                  <a:pt x="781" y="151"/>
                </a:lnTo>
                <a:lnTo>
                  <a:pt x="680" y="215"/>
                </a:lnTo>
                <a:lnTo>
                  <a:pt x="680" y="72"/>
                </a:lnTo>
                <a:lnTo>
                  <a:pt x="430" y="72"/>
                </a:lnTo>
                <a:lnTo>
                  <a:pt x="430" y="0"/>
                </a:lnTo>
                <a:lnTo>
                  <a:pt x="358" y="0"/>
                </a:lnTo>
                <a:lnTo>
                  <a:pt x="358" y="72"/>
                </a:lnTo>
                <a:lnTo>
                  <a:pt x="107" y="72"/>
                </a:lnTo>
                <a:lnTo>
                  <a:pt x="107" y="537"/>
                </a:lnTo>
                <a:lnTo>
                  <a:pt x="179" y="537"/>
                </a:lnTo>
                <a:lnTo>
                  <a:pt x="179" y="143"/>
                </a:lnTo>
                <a:close/>
                <a:moveTo>
                  <a:pt x="680" y="537"/>
                </a:moveTo>
                <a:lnTo>
                  <a:pt x="680" y="393"/>
                </a:lnTo>
                <a:lnTo>
                  <a:pt x="609" y="447"/>
                </a:lnTo>
                <a:lnTo>
                  <a:pt x="609" y="537"/>
                </a:lnTo>
                <a:lnTo>
                  <a:pt x="680" y="537"/>
                </a:lnTo>
                <a:close/>
                <a:moveTo>
                  <a:pt x="371" y="473"/>
                </a:moveTo>
                <a:lnTo>
                  <a:pt x="414" y="530"/>
                </a:lnTo>
                <a:lnTo>
                  <a:pt x="506" y="461"/>
                </a:lnTo>
                <a:lnTo>
                  <a:pt x="463" y="404"/>
                </a:lnTo>
                <a:lnTo>
                  <a:pt x="371" y="473"/>
                </a:lnTo>
                <a:close/>
                <a:moveTo>
                  <a:pt x="0" y="681"/>
                </a:moveTo>
                <a:lnTo>
                  <a:pt x="233" y="681"/>
                </a:lnTo>
                <a:lnTo>
                  <a:pt x="166" y="860"/>
                </a:lnTo>
                <a:lnTo>
                  <a:pt x="243" y="860"/>
                </a:lnTo>
                <a:lnTo>
                  <a:pt x="310" y="681"/>
                </a:lnTo>
                <a:lnTo>
                  <a:pt x="358" y="681"/>
                </a:lnTo>
                <a:lnTo>
                  <a:pt x="358" y="860"/>
                </a:lnTo>
                <a:lnTo>
                  <a:pt x="430" y="860"/>
                </a:lnTo>
                <a:lnTo>
                  <a:pt x="430" y="681"/>
                </a:lnTo>
                <a:lnTo>
                  <a:pt x="547" y="681"/>
                </a:lnTo>
                <a:lnTo>
                  <a:pt x="614" y="860"/>
                </a:lnTo>
                <a:lnTo>
                  <a:pt x="690" y="860"/>
                </a:lnTo>
                <a:lnTo>
                  <a:pt x="623" y="681"/>
                </a:lnTo>
                <a:lnTo>
                  <a:pt x="788" y="681"/>
                </a:lnTo>
                <a:lnTo>
                  <a:pt x="788" y="609"/>
                </a:lnTo>
                <a:lnTo>
                  <a:pt x="0" y="609"/>
                </a:lnTo>
                <a:lnTo>
                  <a:pt x="0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Freeform 53"/>
          <p:cNvSpPr>
            <a:spLocks noEditPoints="1"/>
          </p:cNvSpPr>
          <p:nvPr/>
        </p:nvSpPr>
        <p:spPr bwMode="auto">
          <a:xfrm>
            <a:off x="5050971" y="1810696"/>
            <a:ext cx="612604" cy="534269"/>
          </a:xfrm>
          <a:custGeom>
            <a:avLst/>
            <a:gdLst>
              <a:gd name="T0" fmla="*/ 408 w 888"/>
              <a:gd name="T1" fmla="*/ 61 h 777"/>
              <a:gd name="T2" fmla="*/ 337 w 888"/>
              <a:gd name="T3" fmla="*/ 61 h 777"/>
              <a:gd name="T4" fmla="*/ 337 w 888"/>
              <a:gd name="T5" fmla="*/ 539 h 777"/>
              <a:gd name="T6" fmla="*/ 408 w 888"/>
              <a:gd name="T7" fmla="*/ 556 h 777"/>
              <a:gd name="T8" fmla="*/ 408 w 888"/>
              <a:gd name="T9" fmla="*/ 61 h 777"/>
              <a:gd name="T10" fmla="*/ 552 w 888"/>
              <a:gd name="T11" fmla="*/ 61 h 777"/>
              <a:gd name="T12" fmla="*/ 480 w 888"/>
              <a:gd name="T13" fmla="*/ 61 h 777"/>
              <a:gd name="T14" fmla="*/ 480 w 888"/>
              <a:gd name="T15" fmla="*/ 556 h 777"/>
              <a:gd name="T16" fmla="*/ 552 w 888"/>
              <a:gd name="T17" fmla="*/ 539 h 777"/>
              <a:gd name="T18" fmla="*/ 552 w 888"/>
              <a:gd name="T19" fmla="*/ 61 h 777"/>
              <a:gd name="T20" fmla="*/ 829 w 888"/>
              <a:gd name="T21" fmla="*/ 27 h 777"/>
              <a:gd name="T22" fmla="*/ 734 w 888"/>
              <a:gd name="T23" fmla="*/ 5 h 777"/>
              <a:gd name="T24" fmla="*/ 652 w 888"/>
              <a:gd name="T25" fmla="*/ 56 h 777"/>
              <a:gd name="T26" fmla="*/ 696 w 888"/>
              <a:gd name="T27" fmla="*/ 357 h 777"/>
              <a:gd name="T28" fmla="*/ 634 w 888"/>
              <a:gd name="T29" fmla="*/ 526 h 777"/>
              <a:gd name="T30" fmla="*/ 444 w 888"/>
              <a:gd name="T31" fmla="*/ 595 h 777"/>
              <a:gd name="T32" fmla="*/ 254 w 888"/>
              <a:gd name="T33" fmla="*/ 526 h 777"/>
              <a:gd name="T34" fmla="*/ 193 w 888"/>
              <a:gd name="T35" fmla="*/ 357 h 777"/>
              <a:gd name="T36" fmla="*/ 237 w 888"/>
              <a:gd name="T37" fmla="*/ 57 h 777"/>
              <a:gd name="T38" fmla="*/ 155 w 888"/>
              <a:gd name="T39" fmla="*/ 5 h 777"/>
              <a:gd name="T40" fmla="*/ 60 w 888"/>
              <a:gd name="T41" fmla="*/ 27 h 777"/>
              <a:gd name="T42" fmla="*/ 35 w 888"/>
              <a:gd name="T43" fmla="*/ 179 h 777"/>
              <a:gd name="T44" fmla="*/ 92 w 888"/>
              <a:gd name="T45" fmla="*/ 216 h 777"/>
              <a:gd name="T46" fmla="*/ 134 w 888"/>
              <a:gd name="T47" fmla="*/ 189 h 777"/>
              <a:gd name="T48" fmla="*/ 107 w 888"/>
              <a:gd name="T49" fmla="*/ 146 h 777"/>
              <a:gd name="T50" fmla="*/ 93 w 888"/>
              <a:gd name="T51" fmla="*/ 137 h 777"/>
              <a:gd name="T52" fmla="*/ 102 w 888"/>
              <a:gd name="T53" fmla="*/ 85 h 777"/>
              <a:gd name="T54" fmla="*/ 143 w 888"/>
              <a:gd name="T55" fmla="*/ 76 h 777"/>
              <a:gd name="T56" fmla="*/ 179 w 888"/>
              <a:gd name="T57" fmla="*/ 99 h 777"/>
              <a:gd name="T58" fmla="*/ 130 w 888"/>
              <a:gd name="T59" fmla="*/ 321 h 777"/>
              <a:gd name="T60" fmla="*/ 122 w 888"/>
              <a:gd name="T61" fmla="*/ 330 h 777"/>
              <a:gd name="T62" fmla="*/ 122 w 888"/>
              <a:gd name="T63" fmla="*/ 341 h 777"/>
              <a:gd name="T64" fmla="*/ 202 w 888"/>
              <a:gd name="T65" fmla="*/ 575 h 777"/>
              <a:gd name="T66" fmla="*/ 445 w 888"/>
              <a:gd name="T67" fmla="*/ 666 h 777"/>
              <a:gd name="T68" fmla="*/ 687 w 888"/>
              <a:gd name="T69" fmla="*/ 575 h 777"/>
              <a:gd name="T70" fmla="*/ 767 w 888"/>
              <a:gd name="T71" fmla="*/ 341 h 777"/>
              <a:gd name="T72" fmla="*/ 766 w 888"/>
              <a:gd name="T73" fmla="*/ 330 h 777"/>
              <a:gd name="T74" fmla="*/ 759 w 888"/>
              <a:gd name="T75" fmla="*/ 321 h 777"/>
              <a:gd name="T76" fmla="*/ 710 w 888"/>
              <a:gd name="T77" fmla="*/ 98 h 777"/>
              <a:gd name="T78" fmla="*/ 746 w 888"/>
              <a:gd name="T79" fmla="*/ 76 h 777"/>
              <a:gd name="T80" fmla="*/ 787 w 888"/>
              <a:gd name="T81" fmla="*/ 85 h 777"/>
              <a:gd name="T82" fmla="*/ 795 w 888"/>
              <a:gd name="T83" fmla="*/ 137 h 777"/>
              <a:gd name="T84" fmla="*/ 782 w 888"/>
              <a:gd name="T85" fmla="*/ 146 h 777"/>
              <a:gd name="T86" fmla="*/ 754 w 888"/>
              <a:gd name="T87" fmla="*/ 189 h 777"/>
              <a:gd name="T88" fmla="*/ 797 w 888"/>
              <a:gd name="T89" fmla="*/ 216 h 777"/>
              <a:gd name="T90" fmla="*/ 854 w 888"/>
              <a:gd name="T91" fmla="*/ 179 h 777"/>
              <a:gd name="T92" fmla="*/ 829 w 888"/>
              <a:gd name="T93" fmla="*/ 27 h 777"/>
              <a:gd name="T94" fmla="*/ 301 w 888"/>
              <a:gd name="T95" fmla="*/ 777 h 777"/>
              <a:gd name="T96" fmla="*/ 587 w 888"/>
              <a:gd name="T97" fmla="*/ 777 h 777"/>
              <a:gd name="T98" fmla="*/ 587 w 888"/>
              <a:gd name="T99" fmla="*/ 705 h 777"/>
              <a:gd name="T100" fmla="*/ 301 w 888"/>
              <a:gd name="T101" fmla="*/ 705 h 777"/>
              <a:gd name="T102" fmla="*/ 301 w 888"/>
              <a:gd name="T103" fmla="*/ 777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88" h="777">
                <a:moveTo>
                  <a:pt x="408" y="61"/>
                </a:moveTo>
                <a:lnTo>
                  <a:pt x="337" y="61"/>
                </a:lnTo>
                <a:lnTo>
                  <a:pt x="337" y="539"/>
                </a:lnTo>
                <a:cubicBezTo>
                  <a:pt x="372" y="548"/>
                  <a:pt x="372" y="554"/>
                  <a:pt x="408" y="556"/>
                </a:cubicBezTo>
                <a:lnTo>
                  <a:pt x="408" y="61"/>
                </a:lnTo>
                <a:close/>
                <a:moveTo>
                  <a:pt x="552" y="61"/>
                </a:moveTo>
                <a:lnTo>
                  <a:pt x="480" y="61"/>
                </a:lnTo>
                <a:lnTo>
                  <a:pt x="480" y="556"/>
                </a:lnTo>
                <a:cubicBezTo>
                  <a:pt x="516" y="554"/>
                  <a:pt x="516" y="548"/>
                  <a:pt x="552" y="539"/>
                </a:cubicBezTo>
                <a:lnTo>
                  <a:pt x="552" y="61"/>
                </a:lnTo>
                <a:close/>
                <a:moveTo>
                  <a:pt x="829" y="27"/>
                </a:moveTo>
                <a:cubicBezTo>
                  <a:pt x="801" y="8"/>
                  <a:pt x="768" y="0"/>
                  <a:pt x="734" y="5"/>
                </a:cubicBezTo>
                <a:cubicBezTo>
                  <a:pt x="700" y="11"/>
                  <a:pt x="671" y="29"/>
                  <a:pt x="652" y="56"/>
                </a:cubicBezTo>
                <a:cubicBezTo>
                  <a:pt x="591" y="139"/>
                  <a:pt x="637" y="279"/>
                  <a:pt x="696" y="357"/>
                </a:cubicBezTo>
                <a:cubicBezTo>
                  <a:pt x="695" y="386"/>
                  <a:pt x="689" y="468"/>
                  <a:pt x="634" y="526"/>
                </a:cubicBezTo>
                <a:cubicBezTo>
                  <a:pt x="592" y="572"/>
                  <a:pt x="528" y="595"/>
                  <a:pt x="444" y="595"/>
                </a:cubicBezTo>
                <a:cubicBezTo>
                  <a:pt x="361" y="595"/>
                  <a:pt x="297" y="572"/>
                  <a:pt x="254" y="526"/>
                </a:cubicBezTo>
                <a:cubicBezTo>
                  <a:pt x="199" y="468"/>
                  <a:pt x="193" y="385"/>
                  <a:pt x="193" y="357"/>
                </a:cubicBezTo>
                <a:cubicBezTo>
                  <a:pt x="252" y="279"/>
                  <a:pt x="298" y="139"/>
                  <a:pt x="237" y="57"/>
                </a:cubicBezTo>
                <a:cubicBezTo>
                  <a:pt x="217" y="29"/>
                  <a:pt x="188" y="11"/>
                  <a:pt x="155" y="5"/>
                </a:cubicBezTo>
                <a:cubicBezTo>
                  <a:pt x="121" y="0"/>
                  <a:pt x="87" y="8"/>
                  <a:pt x="60" y="27"/>
                </a:cubicBezTo>
                <a:cubicBezTo>
                  <a:pt x="11" y="63"/>
                  <a:pt x="0" y="130"/>
                  <a:pt x="35" y="179"/>
                </a:cubicBezTo>
                <a:cubicBezTo>
                  <a:pt x="49" y="198"/>
                  <a:pt x="69" y="212"/>
                  <a:pt x="92" y="216"/>
                </a:cubicBezTo>
                <a:cubicBezTo>
                  <a:pt x="111" y="220"/>
                  <a:pt x="130" y="208"/>
                  <a:pt x="134" y="189"/>
                </a:cubicBezTo>
                <a:cubicBezTo>
                  <a:pt x="138" y="169"/>
                  <a:pt x="126" y="150"/>
                  <a:pt x="107" y="146"/>
                </a:cubicBezTo>
                <a:cubicBezTo>
                  <a:pt x="101" y="145"/>
                  <a:pt x="96" y="142"/>
                  <a:pt x="93" y="137"/>
                </a:cubicBezTo>
                <a:cubicBezTo>
                  <a:pt x="81" y="121"/>
                  <a:pt x="85" y="97"/>
                  <a:pt x="102" y="85"/>
                </a:cubicBezTo>
                <a:cubicBezTo>
                  <a:pt x="114" y="77"/>
                  <a:pt x="128" y="73"/>
                  <a:pt x="143" y="76"/>
                </a:cubicBezTo>
                <a:cubicBezTo>
                  <a:pt x="157" y="78"/>
                  <a:pt x="170" y="86"/>
                  <a:pt x="179" y="99"/>
                </a:cubicBezTo>
                <a:cubicBezTo>
                  <a:pt x="215" y="148"/>
                  <a:pt x="182" y="259"/>
                  <a:pt x="130" y="321"/>
                </a:cubicBezTo>
                <a:lnTo>
                  <a:pt x="122" y="330"/>
                </a:lnTo>
                <a:lnTo>
                  <a:pt x="122" y="341"/>
                </a:lnTo>
                <a:cubicBezTo>
                  <a:pt x="121" y="347"/>
                  <a:pt x="113" y="480"/>
                  <a:pt x="202" y="575"/>
                </a:cubicBezTo>
                <a:cubicBezTo>
                  <a:pt x="258" y="636"/>
                  <a:pt x="340" y="666"/>
                  <a:pt x="445" y="666"/>
                </a:cubicBezTo>
                <a:cubicBezTo>
                  <a:pt x="549" y="666"/>
                  <a:pt x="630" y="636"/>
                  <a:pt x="687" y="575"/>
                </a:cubicBezTo>
                <a:cubicBezTo>
                  <a:pt x="775" y="480"/>
                  <a:pt x="767" y="347"/>
                  <a:pt x="767" y="341"/>
                </a:cubicBezTo>
                <a:lnTo>
                  <a:pt x="766" y="330"/>
                </a:lnTo>
                <a:lnTo>
                  <a:pt x="759" y="321"/>
                </a:lnTo>
                <a:cubicBezTo>
                  <a:pt x="706" y="259"/>
                  <a:pt x="673" y="148"/>
                  <a:pt x="710" y="98"/>
                </a:cubicBezTo>
                <a:cubicBezTo>
                  <a:pt x="718" y="86"/>
                  <a:pt x="731" y="78"/>
                  <a:pt x="746" y="76"/>
                </a:cubicBezTo>
                <a:cubicBezTo>
                  <a:pt x="760" y="73"/>
                  <a:pt x="775" y="77"/>
                  <a:pt x="787" y="85"/>
                </a:cubicBezTo>
                <a:cubicBezTo>
                  <a:pt x="803" y="97"/>
                  <a:pt x="807" y="121"/>
                  <a:pt x="795" y="137"/>
                </a:cubicBezTo>
                <a:cubicBezTo>
                  <a:pt x="792" y="142"/>
                  <a:pt x="787" y="145"/>
                  <a:pt x="782" y="146"/>
                </a:cubicBezTo>
                <a:cubicBezTo>
                  <a:pt x="762" y="150"/>
                  <a:pt x="750" y="169"/>
                  <a:pt x="754" y="189"/>
                </a:cubicBezTo>
                <a:cubicBezTo>
                  <a:pt x="758" y="208"/>
                  <a:pt x="777" y="220"/>
                  <a:pt x="797" y="216"/>
                </a:cubicBezTo>
                <a:cubicBezTo>
                  <a:pt x="820" y="212"/>
                  <a:pt x="840" y="198"/>
                  <a:pt x="854" y="179"/>
                </a:cubicBezTo>
                <a:cubicBezTo>
                  <a:pt x="888" y="130"/>
                  <a:pt x="877" y="63"/>
                  <a:pt x="829" y="27"/>
                </a:cubicBezTo>
                <a:close/>
                <a:moveTo>
                  <a:pt x="301" y="777"/>
                </a:moveTo>
                <a:lnTo>
                  <a:pt x="587" y="777"/>
                </a:lnTo>
                <a:lnTo>
                  <a:pt x="587" y="705"/>
                </a:lnTo>
                <a:lnTo>
                  <a:pt x="301" y="705"/>
                </a:lnTo>
                <a:lnTo>
                  <a:pt x="301" y="7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Freeform 55"/>
          <p:cNvSpPr>
            <a:spLocks noEditPoints="1"/>
          </p:cNvSpPr>
          <p:nvPr/>
        </p:nvSpPr>
        <p:spPr bwMode="auto">
          <a:xfrm>
            <a:off x="630619" y="562066"/>
            <a:ext cx="588580" cy="516260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Freeform 71"/>
          <p:cNvSpPr>
            <a:spLocks noEditPoints="1"/>
          </p:cNvSpPr>
          <p:nvPr/>
        </p:nvSpPr>
        <p:spPr bwMode="auto">
          <a:xfrm>
            <a:off x="6540439" y="532049"/>
            <a:ext cx="588580" cy="576291"/>
          </a:xfrm>
          <a:custGeom>
            <a:avLst/>
            <a:gdLst>
              <a:gd name="T0" fmla="*/ 394 w 859"/>
              <a:gd name="T1" fmla="*/ 227 h 836"/>
              <a:gd name="T2" fmla="*/ 465 w 859"/>
              <a:gd name="T3" fmla="*/ 299 h 836"/>
              <a:gd name="T4" fmla="*/ 465 w 859"/>
              <a:gd name="T5" fmla="*/ 836 h 836"/>
              <a:gd name="T6" fmla="*/ 535 w 859"/>
              <a:gd name="T7" fmla="*/ 371 h 836"/>
              <a:gd name="T8" fmla="*/ 465 w 859"/>
              <a:gd name="T9" fmla="*/ 836 h 836"/>
              <a:gd name="T10" fmla="*/ 394 w 859"/>
              <a:gd name="T11" fmla="*/ 836 h 836"/>
              <a:gd name="T12" fmla="*/ 324 w 859"/>
              <a:gd name="T13" fmla="*/ 371 h 836"/>
              <a:gd name="T14" fmla="*/ 215 w 859"/>
              <a:gd name="T15" fmla="*/ 172 h 836"/>
              <a:gd name="T16" fmla="*/ 286 w 859"/>
              <a:gd name="T17" fmla="*/ 836 h 836"/>
              <a:gd name="T18" fmla="*/ 430 w 859"/>
              <a:gd name="T19" fmla="*/ 92 h 836"/>
              <a:gd name="T20" fmla="*/ 573 w 859"/>
              <a:gd name="T21" fmla="*/ 836 h 836"/>
              <a:gd name="T22" fmla="*/ 645 w 859"/>
              <a:gd name="T23" fmla="*/ 172 h 836"/>
              <a:gd name="T24" fmla="*/ 215 w 859"/>
              <a:gd name="T25" fmla="*/ 172 h 836"/>
              <a:gd name="T26" fmla="*/ 752 w 859"/>
              <a:gd name="T27" fmla="*/ 800 h 836"/>
              <a:gd name="T28" fmla="*/ 680 w 859"/>
              <a:gd name="T29" fmla="*/ 729 h 836"/>
              <a:gd name="T30" fmla="*/ 680 w 859"/>
              <a:gd name="T31" fmla="*/ 657 h 836"/>
              <a:gd name="T32" fmla="*/ 752 w 859"/>
              <a:gd name="T33" fmla="*/ 585 h 836"/>
              <a:gd name="T34" fmla="*/ 680 w 859"/>
              <a:gd name="T35" fmla="*/ 657 h 836"/>
              <a:gd name="T36" fmla="*/ 752 w 859"/>
              <a:gd name="T37" fmla="*/ 514 h 836"/>
              <a:gd name="T38" fmla="*/ 680 w 859"/>
              <a:gd name="T39" fmla="*/ 442 h 836"/>
              <a:gd name="T40" fmla="*/ 107 w 859"/>
              <a:gd name="T41" fmla="*/ 800 h 836"/>
              <a:gd name="T42" fmla="*/ 179 w 859"/>
              <a:gd name="T43" fmla="*/ 729 h 836"/>
              <a:gd name="T44" fmla="*/ 107 w 859"/>
              <a:gd name="T45" fmla="*/ 800 h 836"/>
              <a:gd name="T46" fmla="*/ 179 w 859"/>
              <a:gd name="T47" fmla="*/ 657 h 836"/>
              <a:gd name="T48" fmla="*/ 107 w 859"/>
              <a:gd name="T49" fmla="*/ 585 h 836"/>
              <a:gd name="T50" fmla="*/ 107 w 859"/>
              <a:gd name="T51" fmla="*/ 514 h 836"/>
              <a:gd name="T52" fmla="*/ 179 w 859"/>
              <a:gd name="T53" fmla="*/ 442 h 836"/>
              <a:gd name="T54" fmla="*/ 107 w 859"/>
              <a:gd name="T55" fmla="*/ 514 h 836"/>
              <a:gd name="T56" fmla="*/ 680 w 859"/>
              <a:gd name="T57" fmla="*/ 371 h 836"/>
              <a:gd name="T58" fmla="*/ 788 w 859"/>
              <a:gd name="T59" fmla="*/ 836 h 836"/>
              <a:gd name="T60" fmla="*/ 859 w 859"/>
              <a:gd name="T61" fmla="*/ 299 h 836"/>
              <a:gd name="T62" fmla="*/ 0 w 859"/>
              <a:gd name="T63" fmla="*/ 836 h 836"/>
              <a:gd name="T64" fmla="*/ 72 w 859"/>
              <a:gd name="T65" fmla="*/ 371 h 836"/>
              <a:gd name="T66" fmla="*/ 179 w 859"/>
              <a:gd name="T67" fmla="*/ 299 h 836"/>
              <a:gd name="T68" fmla="*/ 0 w 859"/>
              <a:gd name="T69" fmla="*/ 836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59" h="836">
                <a:moveTo>
                  <a:pt x="465" y="227"/>
                </a:moveTo>
                <a:lnTo>
                  <a:pt x="394" y="227"/>
                </a:lnTo>
                <a:lnTo>
                  <a:pt x="394" y="299"/>
                </a:lnTo>
                <a:lnTo>
                  <a:pt x="465" y="299"/>
                </a:lnTo>
                <a:lnTo>
                  <a:pt x="465" y="227"/>
                </a:lnTo>
                <a:close/>
                <a:moveTo>
                  <a:pt x="465" y="836"/>
                </a:moveTo>
                <a:lnTo>
                  <a:pt x="535" y="836"/>
                </a:lnTo>
                <a:lnTo>
                  <a:pt x="535" y="371"/>
                </a:lnTo>
                <a:lnTo>
                  <a:pt x="465" y="371"/>
                </a:lnTo>
                <a:lnTo>
                  <a:pt x="465" y="836"/>
                </a:lnTo>
                <a:close/>
                <a:moveTo>
                  <a:pt x="324" y="836"/>
                </a:moveTo>
                <a:lnTo>
                  <a:pt x="394" y="836"/>
                </a:lnTo>
                <a:lnTo>
                  <a:pt x="394" y="371"/>
                </a:lnTo>
                <a:lnTo>
                  <a:pt x="324" y="371"/>
                </a:lnTo>
                <a:lnTo>
                  <a:pt x="324" y="836"/>
                </a:lnTo>
                <a:close/>
                <a:moveTo>
                  <a:pt x="215" y="172"/>
                </a:moveTo>
                <a:lnTo>
                  <a:pt x="215" y="836"/>
                </a:lnTo>
                <a:lnTo>
                  <a:pt x="286" y="836"/>
                </a:lnTo>
                <a:lnTo>
                  <a:pt x="286" y="207"/>
                </a:lnTo>
                <a:lnTo>
                  <a:pt x="430" y="92"/>
                </a:lnTo>
                <a:lnTo>
                  <a:pt x="573" y="207"/>
                </a:lnTo>
                <a:lnTo>
                  <a:pt x="573" y="836"/>
                </a:lnTo>
                <a:lnTo>
                  <a:pt x="645" y="836"/>
                </a:lnTo>
                <a:lnTo>
                  <a:pt x="645" y="172"/>
                </a:lnTo>
                <a:lnTo>
                  <a:pt x="430" y="0"/>
                </a:lnTo>
                <a:lnTo>
                  <a:pt x="215" y="172"/>
                </a:lnTo>
                <a:close/>
                <a:moveTo>
                  <a:pt x="680" y="800"/>
                </a:moveTo>
                <a:lnTo>
                  <a:pt x="752" y="800"/>
                </a:lnTo>
                <a:lnTo>
                  <a:pt x="752" y="729"/>
                </a:lnTo>
                <a:lnTo>
                  <a:pt x="680" y="729"/>
                </a:lnTo>
                <a:lnTo>
                  <a:pt x="680" y="800"/>
                </a:lnTo>
                <a:close/>
                <a:moveTo>
                  <a:pt x="680" y="657"/>
                </a:moveTo>
                <a:lnTo>
                  <a:pt x="752" y="657"/>
                </a:lnTo>
                <a:lnTo>
                  <a:pt x="752" y="585"/>
                </a:lnTo>
                <a:lnTo>
                  <a:pt x="680" y="585"/>
                </a:lnTo>
                <a:lnTo>
                  <a:pt x="680" y="657"/>
                </a:lnTo>
                <a:close/>
                <a:moveTo>
                  <a:pt x="680" y="514"/>
                </a:moveTo>
                <a:lnTo>
                  <a:pt x="752" y="514"/>
                </a:lnTo>
                <a:lnTo>
                  <a:pt x="752" y="442"/>
                </a:lnTo>
                <a:lnTo>
                  <a:pt x="680" y="442"/>
                </a:lnTo>
                <a:lnTo>
                  <a:pt x="680" y="514"/>
                </a:lnTo>
                <a:close/>
                <a:moveTo>
                  <a:pt x="107" y="800"/>
                </a:moveTo>
                <a:lnTo>
                  <a:pt x="179" y="800"/>
                </a:lnTo>
                <a:lnTo>
                  <a:pt x="179" y="729"/>
                </a:lnTo>
                <a:lnTo>
                  <a:pt x="107" y="729"/>
                </a:lnTo>
                <a:lnTo>
                  <a:pt x="107" y="800"/>
                </a:lnTo>
                <a:close/>
                <a:moveTo>
                  <a:pt x="107" y="657"/>
                </a:moveTo>
                <a:lnTo>
                  <a:pt x="179" y="657"/>
                </a:lnTo>
                <a:lnTo>
                  <a:pt x="179" y="585"/>
                </a:lnTo>
                <a:lnTo>
                  <a:pt x="107" y="585"/>
                </a:lnTo>
                <a:lnTo>
                  <a:pt x="107" y="657"/>
                </a:lnTo>
                <a:close/>
                <a:moveTo>
                  <a:pt x="107" y="514"/>
                </a:moveTo>
                <a:lnTo>
                  <a:pt x="179" y="514"/>
                </a:lnTo>
                <a:lnTo>
                  <a:pt x="179" y="442"/>
                </a:lnTo>
                <a:lnTo>
                  <a:pt x="107" y="442"/>
                </a:lnTo>
                <a:lnTo>
                  <a:pt x="107" y="514"/>
                </a:lnTo>
                <a:close/>
                <a:moveTo>
                  <a:pt x="680" y="299"/>
                </a:moveTo>
                <a:lnTo>
                  <a:pt x="680" y="371"/>
                </a:lnTo>
                <a:lnTo>
                  <a:pt x="788" y="371"/>
                </a:lnTo>
                <a:lnTo>
                  <a:pt x="788" y="836"/>
                </a:lnTo>
                <a:lnTo>
                  <a:pt x="859" y="836"/>
                </a:lnTo>
                <a:lnTo>
                  <a:pt x="859" y="299"/>
                </a:lnTo>
                <a:lnTo>
                  <a:pt x="680" y="299"/>
                </a:lnTo>
                <a:close/>
                <a:moveTo>
                  <a:pt x="0" y="836"/>
                </a:moveTo>
                <a:lnTo>
                  <a:pt x="72" y="836"/>
                </a:lnTo>
                <a:lnTo>
                  <a:pt x="72" y="371"/>
                </a:lnTo>
                <a:lnTo>
                  <a:pt x="179" y="371"/>
                </a:lnTo>
                <a:lnTo>
                  <a:pt x="179" y="299"/>
                </a:lnTo>
                <a:lnTo>
                  <a:pt x="0" y="299"/>
                </a:lnTo>
                <a:lnTo>
                  <a:pt x="0" y="8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4" name="Слайд think-cell" r:id="rId6" imgW="359" imgH="360" progId="TCLayout.ActiveDocument.1">
                  <p:embed/>
                </p:oleObj>
              </mc:Choice>
              <mc:Fallback>
                <p:oleObj name="Слайд think-cell" r:id="rId6" imgW="359" imgH="360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F28B5AF9-254C-449F-805A-200563AB24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9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6185" y="6405331"/>
            <a:ext cx="11819633" cy="2871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33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Все права защищены. Никакая часть презентации не может быть воспроизведена в какой бы то ни было форме и какими бы то ни было средствами, включая размещение в Интернете и в корпоративных сетях, а также запись в память ЭВМ, для частного или публичного использования, без письменного разрешения владельца авторских прав. © АО «Издательство «Просвещение», 20</a:t>
            </a:r>
            <a:r>
              <a:rPr kumimoji="0" lang="en-US" sz="9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</a:t>
            </a:r>
            <a:r>
              <a:rPr kumimoji="0" lang="ru-RU" sz="933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 </a:t>
            </a:r>
            <a:r>
              <a:rPr kumimoji="0" lang="ru-RU" sz="933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</a:t>
            </a:r>
            <a:r>
              <a:rPr kumimoji="0" lang="ru-RU" sz="933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94" name="Подзаголовок 2"/>
          <p:cNvSpPr txBox="1">
            <a:spLocks/>
          </p:cNvSpPr>
          <p:nvPr/>
        </p:nvSpPr>
        <p:spPr>
          <a:xfrm>
            <a:off x="5151944" y="5204511"/>
            <a:ext cx="6194758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1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Группа компаний «Просвещение»</a:t>
            </a:r>
          </a:p>
          <a:p>
            <a:pPr marL="0" marR="0" lvl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Адрес: 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127473, г. Москва, ул. Краснопролетарская, д. 16, стр. 3, подъезд 8, бизнес-центр «Новослободский»</a:t>
            </a:r>
          </a:p>
          <a:p>
            <a:pPr marL="0" marR="0" lvl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12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Горячая линия: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vopros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@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prosv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ru</a:t>
            </a:r>
            <a:endParaRPr kumimoji="0" lang="ru-RU" sz="1200" b="0" i="0" u="none" strike="noStrike" kern="1200" cap="none" spc="-4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2192" name="Picture 32" descr="http://qrcoder.ru/code/?https%3A%2F%2Fshop.prosv.ru%2F&amp;8&amp;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522" y="5218019"/>
            <a:ext cx="1105175" cy="11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>
            <a:off x="178771" y="193727"/>
            <a:ext cx="11937029" cy="2519692"/>
          </a:xfrm>
          <a:prstGeom prst="rect">
            <a:avLst/>
          </a:prstGeom>
          <a:solidFill>
            <a:srgbClr val="F0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186184" y="1602461"/>
            <a:ext cx="11819633" cy="1745682"/>
          </a:xfrm>
          <a:prstGeom prst="rect">
            <a:avLst/>
          </a:prstGeom>
          <a:solidFill>
            <a:srgbClr val="2D2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5080" y="1691927"/>
            <a:ext cx="9870332" cy="1559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FuturaPT-Book"/>
              </a:rPr>
              <a:t>Хотите купить?</a:t>
            </a:r>
          </a:p>
          <a:p>
            <a:pPr marL="1657350" marR="0" lvl="3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FuturaPT-Book"/>
              </a:rPr>
              <a:t>Оптовые закупки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FuturaPT-Book"/>
              </a:rPr>
              <a:t>: отдел по работе с государственными заказами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FuturaPT-Book"/>
              </a:rPr>
              <a:t>тел.: +7 (495) 789-30-40, доб. 41-44,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FuturaPT-Book"/>
              </a:rPr>
              <a:t>e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FuturaPT-Book"/>
              </a:rPr>
              <a:t>-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FuturaPT-Book"/>
              </a:rPr>
              <a:t>mail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FuturaPT-Book"/>
              </a:rPr>
              <a:t>: </a:t>
            </a:r>
            <a:r>
              <a:rPr kumimoji="0" lang="ru-RU" sz="16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FuturaPT-Book"/>
              </a:rPr>
              <a:t>GTrofimova@prosv.ru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FuturaPT-Book"/>
              </a:rPr>
              <a:t>,  </a:t>
            </a:r>
          </a:p>
          <a:p>
            <a:pPr marL="1657350" marR="0" lvl="3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FuturaPT-Book"/>
              </a:rPr>
              <a:t>Розница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FuturaPT-Book"/>
              </a:rPr>
              <a:t>: самостоятельно заказать в нашем интернет-магазине shop.prosv.ru </a:t>
            </a: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-76200" y="49287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2A3393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Open Sans" panose="020B0606030504020204" pitchFamily="34" charset="0"/>
              </a:rPr>
              <a:t>СПАСИБО ЗА ВНИМАНИЕ!</a:t>
            </a:r>
            <a:br>
              <a:rPr kumimoji="0" lang="ru-RU" sz="32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2A3393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Open Sans" panose="020B0606030504020204" pitchFamily="34" charset="0"/>
              </a:rPr>
            </a:br>
            <a:r>
              <a:rPr kumimoji="0" lang="ru-RU" sz="32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2A3393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Open Sans" panose="020B0606030504020204" pitchFamily="34" charset="0"/>
              </a:rPr>
              <a:t/>
            </a:r>
            <a:br>
              <a:rPr kumimoji="0" lang="ru-RU" sz="32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2A3393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Open Sans" panose="020B0606030504020204" pitchFamily="34" charset="0"/>
              </a:rPr>
            </a:br>
            <a:endParaRPr kumimoji="0" lang="ru-RU" sz="3200" b="1" i="0" u="none" strike="noStrike" kern="1200" cap="none" spc="-40" normalizeH="0" baseline="0" noProof="0" dirty="0">
              <a:ln>
                <a:noFill/>
              </a:ln>
              <a:solidFill>
                <a:srgbClr val="2A3393"/>
              </a:solidFill>
              <a:effectLst/>
              <a:uLnTx/>
              <a:uFillTx/>
              <a:latin typeface="Calibri"/>
              <a:ea typeface="Cambria Math" panose="02040503050406030204" pitchFamily="18" charset="0"/>
              <a:cs typeface="Open Sans" panose="020B0606030504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879817" y="3485016"/>
            <a:ext cx="493385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Отдел методической поддержки педагогов и ОО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Ведущий методист по физике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Литвинов Олег Андреевич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Тел. 8-977-992-42-30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e-mail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0"/>
              </a:rPr>
              <a:t>OLitvinov@prosv.ru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What’s app: 8-963-976-10-01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Instagram: @oleg_6288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09" y="3961724"/>
            <a:ext cx="194745" cy="1947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716" y="4169951"/>
            <a:ext cx="245576" cy="2877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893" y="4600072"/>
            <a:ext cx="241221" cy="2409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185" y="4398410"/>
            <a:ext cx="206383" cy="2063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013" y="3485016"/>
            <a:ext cx="1350150" cy="240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5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240697" y="6536602"/>
            <a:ext cx="388537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66620" y="58330"/>
            <a:ext cx="8156812" cy="882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Пример задания: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академическая и функциональная грамотности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326435" y="2282660"/>
            <a:ext cx="2834200" cy="461665"/>
          </a:xfrm>
          <a:prstGeom prst="rect">
            <a:avLst/>
          </a:prstGeom>
          <a:gradFill>
            <a:gsLst>
              <a:gs pos="100000">
                <a:srgbClr val="2A3393"/>
              </a:gs>
              <a:gs pos="0">
                <a:srgbClr val="00B0F0"/>
              </a:gs>
            </a:gsLst>
            <a:path path="circle">
              <a:fillToRect l="100000" t="100000"/>
            </a:path>
          </a:gradFill>
          <a:ln w="952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1) 5 х 4 = ?</a:t>
            </a:r>
          </a:p>
        </p:txBody>
      </p:sp>
      <p:sp>
        <p:nvSpPr>
          <p:cNvPr id="25" name="TextBox 35"/>
          <p:cNvSpPr txBox="1">
            <a:spLocks noChangeArrowheads="1"/>
          </p:cNvSpPr>
          <p:nvPr/>
        </p:nvSpPr>
        <p:spPr bwMode="auto">
          <a:xfrm>
            <a:off x="307974" y="2966134"/>
            <a:ext cx="8449054" cy="683264"/>
          </a:xfrm>
          <a:prstGeom prst="rect">
            <a:avLst/>
          </a:prstGeom>
          <a:gradFill flip="none" rotWithShape="1">
            <a:gsLst>
              <a:gs pos="100000">
                <a:srgbClr val="2A3393"/>
              </a:gs>
              <a:gs pos="0">
                <a:srgbClr val="00B0F0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2) В КОРОБКЕ 5 РЯДОВ ПО 4 КОНФЕТЫ В КАЖДОМ. СКОЛЬКО ВСЕГО КОНФЕТ В КОРОБКЕ?</a:t>
            </a:r>
          </a:p>
        </p:txBody>
      </p:sp>
      <p:sp>
        <p:nvSpPr>
          <p:cNvPr id="26" name="TextBox 39"/>
          <p:cNvSpPr txBox="1">
            <a:spLocks noChangeArrowheads="1"/>
          </p:cNvSpPr>
          <p:nvPr/>
        </p:nvSpPr>
        <p:spPr bwMode="auto">
          <a:xfrm>
            <a:off x="307975" y="3790950"/>
            <a:ext cx="8429625" cy="1274763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C00000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3) У МЕНЯ ЗАВТРА ДЕНЬ РОЖДЕНИЯ, БУДЕТ 15 ЧЕЛОВЕК. ХВАТИТ ЛИ ОДНОЙ КОРОБКИ КОНФЕТ, ЕСЛИ В НЕЙ 5 РЯДОВ ПО 4 КОНФЕТЫ В КАЖДОМ? ПОЯСНИТЕ СВОЙ ОТВЕТ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434303" y="2258002"/>
            <a:ext cx="1914948" cy="707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-40" normalizeH="0" baseline="0" noProof="0" dirty="0">
                <a:ln>
                  <a:noFill/>
                </a:ln>
                <a:gradFill>
                  <a:gsLst>
                    <a:gs pos="100000">
                      <a:srgbClr val="2A3393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</a:gra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≈ 95%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380373" y="3143590"/>
            <a:ext cx="2158032" cy="8309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-40" normalizeH="0" baseline="0" noProof="0" dirty="0">
                <a:ln>
                  <a:noFill/>
                </a:ln>
                <a:gradFill>
                  <a:gsLst>
                    <a:gs pos="100000">
                      <a:srgbClr val="00B0F0"/>
                    </a:gs>
                    <a:gs pos="13000">
                      <a:srgbClr val="2A3393"/>
                    </a:gs>
                  </a:gsLst>
                  <a:lin ang="2400000" scaled="0"/>
                </a:gra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≈ 85%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343862" y="4130106"/>
            <a:ext cx="2444521" cy="10156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-40" normalizeH="0" baseline="0" noProof="0" dirty="0">
                <a:ln>
                  <a:noFill/>
                </a:ln>
                <a:gradFill>
                  <a:gsLst>
                    <a:gs pos="88000">
                      <a:srgbClr val="FFC000"/>
                    </a:gs>
                    <a:gs pos="0">
                      <a:srgbClr val="C00000"/>
                    </a:gs>
                  </a:gsLst>
                  <a:lin ang="2400000" scaled="0"/>
                </a:gra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≈ </a:t>
            </a:r>
            <a:r>
              <a:rPr kumimoji="0" lang="ru-RU" sz="5400" b="1" i="0" u="none" strike="noStrike" kern="1200" cap="none" spc="-40" normalizeH="0" baseline="0" noProof="0" dirty="0">
                <a:ln>
                  <a:noFill/>
                </a:ln>
                <a:gradFill>
                  <a:gsLst>
                    <a:gs pos="100000">
                      <a:srgbClr val="FFC000"/>
                    </a:gs>
                    <a:gs pos="13000">
                      <a:srgbClr val="C00000"/>
                    </a:gs>
                  </a:gsLst>
                  <a:lin ang="2400000" scaled="0"/>
                </a:gra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50</a:t>
            </a:r>
            <a:r>
              <a:rPr kumimoji="0" lang="ru-RU" sz="6000" b="1" i="0" u="none" strike="noStrike" kern="1200" cap="none" spc="-40" normalizeH="0" baseline="0" noProof="0" dirty="0">
                <a:ln>
                  <a:noFill/>
                </a:ln>
                <a:gradFill>
                  <a:gsLst>
                    <a:gs pos="88000">
                      <a:srgbClr val="FFC000"/>
                    </a:gs>
                    <a:gs pos="0">
                      <a:srgbClr val="C00000"/>
                    </a:gs>
                  </a:gsLst>
                  <a:lin ang="2400000" scaled="0"/>
                </a:gra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%</a:t>
            </a:r>
          </a:p>
        </p:txBody>
      </p:sp>
      <p:grpSp>
        <p:nvGrpSpPr>
          <p:cNvPr id="33" name="Группа 16"/>
          <p:cNvGrpSpPr>
            <a:grpSpLocks/>
          </p:cNvGrpSpPr>
          <p:nvPr/>
        </p:nvGrpSpPr>
        <p:grpSpPr bwMode="auto">
          <a:xfrm>
            <a:off x="6931025" y="1763713"/>
            <a:ext cx="1012825" cy="1030287"/>
            <a:chOff x="3272358" y="2044700"/>
            <a:chExt cx="2974963" cy="3325556"/>
          </a:xfrm>
        </p:grpSpPr>
        <p:pic>
          <p:nvPicPr>
            <p:cNvPr id="34" name="Рисунок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0964" y="2044700"/>
              <a:ext cx="576000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Рисунок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6259" y="2044700"/>
              <a:ext cx="576000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Рисунок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790" y="2044700"/>
              <a:ext cx="576000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Рисунок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1321" y="2044700"/>
              <a:ext cx="576000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Рисунок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2358" y="2748576"/>
              <a:ext cx="576000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Рисунок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7653" y="2748576"/>
              <a:ext cx="576000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Рисунок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0184" y="2748576"/>
              <a:ext cx="576000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2715" y="2748576"/>
              <a:ext cx="576000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Рисунок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2358" y="3415011"/>
              <a:ext cx="576000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7653" y="3415011"/>
              <a:ext cx="576000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Рисунок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0184" y="3415011"/>
              <a:ext cx="576000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2715" y="3415011"/>
              <a:ext cx="576000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Рисунок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2358" y="4046325"/>
              <a:ext cx="576000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Рисунок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7653" y="4046325"/>
              <a:ext cx="576000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Рисунок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0184" y="4046325"/>
              <a:ext cx="576000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Рисунок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2715" y="4046325"/>
              <a:ext cx="576000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Рисунок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2358" y="4794256"/>
              <a:ext cx="576000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Рисунок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7653" y="4794256"/>
              <a:ext cx="576000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Рисунок 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0184" y="4794256"/>
              <a:ext cx="576000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Рисунок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2715" y="4794256"/>
              <a:ext cx="576000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0" name="Рисунок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919163"/>
            <a:ext cx="1208088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Box 39"/>
          <p:cNvSpPr txBox="1">
            <a:spLocks noChangeArrowheads="1"/>
          </p:cNvSpPr>
          <p:nvPr/>
        </p:nvSpPr>
        <p:spPr bwMode="auto">
          <a:xfrm>
            <a:off x="327025" y="5207000"/>
            <a:ext cx="8429625" cy="1223963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rgbClr val="C00000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200">
                <a:solidFill>
                  <a:srgbClr val="955E4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ru-RU" altLang="ru-RU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У МЕНЯ ЗАВТРА ДЕНЬ РОЖДЕНИЯ, БУДЕТ 15 ЧЕЛОВЕК. ХВАТИТ ЛИ ОДНОЙ КОРОБКИ КОНФЕТ? ПОЯСНИТЕ СВОЙ ОТВЕТ  </a:t>
            </a:r>
            <a:r>
              <a:rPr kumimoji="0" lang="ru-RU" altLang="ru-RU" sz="2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(дан рисунок с витриной  конфет, с которого можно считать ответ)</a:t>
            </a:r>
            <a:endParaRPr kumimoji="0" lang="ru-RU" altLang="ru-RU" sz="24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306862" y="5302168"/>
            <a:ext cx="2587896" cy="10156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-40" normalizeH="0" baseline="0" noProof="0" dirty="0">
                <a:ln>
                  <a:noFill/>
                </a:ln>
                <a:gradFill>
                  <a:gsLst>
                    <a:gs pos="88000">
                      <a:srgbClr val="FFC000"/>
                    </a:gs>
                    <a:gs pos="0">
                      <a:srgbClr val="C00000"/>
                    </a:gs>
                  </a:gsLst>
                  <a:lin ang="2400000" scaled="0"/>
                </a:gra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≈ 1</a:t>
            </a:r>
            <a:r>
              <a:rPr kumimoji="0" lang="ru-RU" sz="6000" b="1" i="0" u="none" strike="noStrike" kern="1200" cap="none" spc="-40" normalizeH="0" baseline="0" noProof="0" dirty="0">
                <a:ln>
                  <a:noFill/>
                </a:ln>
                <a:gradFill>
                  <a:gsLst>
                    <a:gs pos="100000">
                      <a:srgbClr val="FFC000"/>
                    </a:gs>
                    <a:gs pos="13000">
                      <a:srgbClr val="C00000"/>
                    </a:gs>
                  </a:gsLst>
                  <a:lin ang="2400000" scaled="0"/>
                </a:gra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5</a:t>
            </a:r>
            <a:r>
              <a:rPr kumimoji="0" lang="ru-RU" sz="6000" b="1" i="0" u="none" strike="noStrike" kern="1200" cap="none" spc="-40" normalizeH="0" baseline="0" noProof="0" dirty="0">
                <a:ln>
                  <a:noFill/>
                </a:ln>
                <a:gradFill>
                  <a:gsLst>
                    <a:gs pos="88000">
                      <a:srgbClr val="FFC000"/>
                    </a:gs>
                    <a:gs pos="0">
                      <a:srgbClr val="C00000"/>
                    </a:gs>
                  </a:gsLst>
                  <a:lin ang="2400000" scaled="0"/>
                </a:gra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85861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240697" y="6536602"/>
            <a:ext cx="388537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02626" y="74544"/>
            <a:ext cx="10521101" cy="882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Проблемы формирования функциональной грамотности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результатам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мониторинга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D6C167-7B60-4FF5-BE0B-089A758559A2}"/>
              </a:ext>
            </a:extLst>
          </p:cNvPr>
          <p:cNvSpPr txBox="1"/>
          <p:nvPr/>
        </p:nvSpPr>
        <p:spPr>
          <a:xfrm>
            <a:off x="746332" y="1090757"/>
            <a:ext cx="10729649" cy="1292662"/>
          </a:xfrm>
          <a:prstGeom prst="rect">
            <a:avLst/>
          </a:prstGeom>
          <a:solidFill>
            <a:schemeClr val="bg2"/>
          </a:solidFill>
        </p:spPr>
        <p:txBody>
          <a:bodyPr wrap="square" lIns="182880" tIns="91440" rIns="182880" bIns="9144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туационность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знаний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случае, если 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знания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 осознаны 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 присвоены 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учащимися, они проявляются только в тех ситуациях, в которых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формировались (К.Н. Поливанова)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7D6C167-7B60-4FF5-BE0B-089A758559A2}"/>
              </a:ext>
            </a:extLst>
          </p:cNvPr>
          <p:cNvSpPr txBox="1"/>
          <p:nvPr/>
        </p:nvSpPr>
        <p:spPr>
          <a:xfrm>
            <a:off x="906518" y="4941706"/>
            <a:ext cx="10729649" cy="1292662"/>
          </a:xfrm>
          <a:prstGeom prst="rect">
            <a:avLst/>
          </a:prstGeom>
          <a:solidFill>
            <a:schemeClr val="bg2"/>
          </a:solidFill>
        </p:spPr>
        <p:txBody>
          <a:bodyPr wrap="square" lIns="182880" tIns="91440" rIns="182880" bIns="9144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Формализма знаний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старой проблемы российской и советской школы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знания 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 учащихся есть, однако грамотно пользоваться ими они не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умеют. Учимся 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школы, не для жизни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Freeform: Shape 2">
            <a:extLst/>
          </p:cNvPr>
          <p:cNvSpPr/>
          <p:nvPr/>
        </p:nvSpPr>
        <p:spPr>
          <a:xfrm>
            <a:off x="5410200" y="2395150"/>
            <a:ext cx="1598613" cy="1208087"/>
          </a:xfrm>
          <a:custGeom>
            <a:avLst/>
            <a:gdLst>
              <a:gd name="connsiteX0" fmla="*/ 0 w 1598807"/>
              <a:gd name="connsiteY0" fmla="*/ 0 h 1207370"/>
              <a:gd name="connsiteX1" fmla="*/ 1598807 w 1598807"/>
              <a:gd name="connsiteY1" fmla="*/ 0 h 1207370"/>
              <a:gd name="connsiteX2" fmla="*/ 802778 w 1598807"/>
              <a:gd name="connsiteY2" fmla="*/ 1207370 h 1207370"/>
              <a:gd name="connsiteX3" fmla="*/ 0 w 1598807"/>
              <a:gd name="connsiteY3" fmla="*/ 0 h 120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8807" h="1207370">
                <a:moveTo>
                  <a:pt x="0" y="0"/>
                </a:moveTo>
                <a:lnTo>
                  <a:pt x="1598807" y="0"/>
                </a:lnTo>
                <a:lnTo>
                  <a:pt x="802778" y="120737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Freeform: Shape 7">
            <a:extLst/>
          </p:cNvPr>
          <p:cNvSpPr/>
          <p:nvPr/>
        </p:nvSpPr>
        <p:spPr>
          <a:xfrm>
            <a:off x="5421313" y="3704837"/>
            <a:ext cx="1590675" cy="1201738"/>
          </a:xfrm>
          <a:custGeom>
            <a:avLst/>
            <a:gdLst>
              <a:gd name="connsiteX0" fmla="*/ 791924 w 1590562"/>
              <a:gd name="connsiteY0" fmla="*/ 0 h 1201143"/>
              <a:gd name="connsiteX1" fmla="*/ 1590562 w 1590562"/>
              <a:gd name="connsiteY1" fmla="*/ 1201143 h 1201143"/>
              <a:gd name="connsiteX2" fmla="*/ 0 w 1590562"/>
              <a:gd name="connsiteY2" fmla="*/ 1201143 h 1201143"/>
              <a:gd name="connsiteX3" fmla="*/ 791924 w 1590562"/>
              <a:gd name="connsiteY3" fmla="*/ 0 h 120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0562" h="1201143">
                <a:moveTo>
                  <a:pt x="791924" y="0"/>
                </a:moveTo>
                <a:lnTo>
                  <a:pt x="1590562" y="1201143"/>
                </a:lnTo>
                <a:lnTo>
                  <a:pt x="0" y="1201143"/>
                </a:lnTo>
                <a:lnTo>
                  <a:pt x="7919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50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71932" y="108504"/>
            <a:ext cx="2795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Ситуация «Качели»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100" y="4966228"/>
            <a:ext cx="112516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Укажите,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что общего у изображённых предметов, и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назовите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ещё три бытовых предмета с тем же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свойством.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5036" y="5705340"/>
            <a:ext cx="5815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Пожалуйста напишите Ваши ответы в чат!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155" y="2924350"/>
            <a:ext cx="2473612" cy="154600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365" y="886001"/>
            <a:ext cx="3459193" cy="154600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59" y="2924760"/>
            <a:ext cx="2753277" cy="154871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448" y="2924351"/>
            <a:ext cx="2066048" cy="154953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993" y="886001"/>
            <a:ext cx="1888958" cy="154953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17" y="889116"/>
            <a:ext cx="2829962" cy="154994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603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0" y="6516869"/>
            <a:ext cx="12192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71932" y="108504"/>
            <a:ext cx="2795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Ситуация «Качели»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883" y="1993430"/>
            <a:ext cx="1521375" cy="95086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600" y="882061"/>
            <a:ext cx="2061658" cy="92141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9" y="1993839"/>
            <a:ext cx="1665594" cy="93689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698" y="1993430"/>
            <a:ext cx="1249740" cy="93730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15" y="882061"/>
            <a:ext cx="1123221" cy="92139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8" y="882061"/>
            <a:ext cx="1665594" cy="91223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21462" y="3158744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Практически все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ответившие на данный вопрос восьмиклассники назвали общую для всех предметов физическую основу – рычаг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 этом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три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разных бытовых предмета называют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25%,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ни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одного предмета не смогли назвать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40%.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25529" y="882061"/>
            <a:ext cx="52939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Правильный ответ: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всех ситуаций – общая физическая основа: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рычаг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Примеры: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ножницы, дверь, домкрат, кусачки, рычажные весы, мясорубка и т.д.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058" y="2418834"/>
            <a:ext cx="1994510" cy="199451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032" y="2406895"/>
            <a:ext cx="2006449" cy="200644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404" y="2412724"/>
            <a:ext cx="1608746" cy="200062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643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20169</TotalTime>
  <Words>6026</Words>
  <Application>Microsoft Office PowerPoint</Application>
  <PresentationFormat>Широкоэкранный</PresentationFormat>
  <Paragraphs>834</Paragraphs>
  <Slides>57</Slides>
  <Notes>53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75" baseType="lpstr">
      <vt:lpstr>Arial</vt:lpstr>
      <vt:lpstr>Calibri</vt:lpstr>
      <vt:lpstr>Calibri Light</vt:lpstr>
      <vt:lpstr>Cambria</vt:lpstr>
      <vt:lpstr>Cambria Math</vt:lpstr>
      <vt:lpstr>Franklin Gothic Book</vt:lpstr>
      <vt:lpstr>FuturaPT-Book</vt:lpstr>
      <vt:lpstr>Gilroy-Light</vt:lpstr>
      <vt:lpstr>Helvetica Light</vt:lpstr>
      <vt:lpstr>Open Sans</vt:lpstr>
      <vt:lpstr>Open Sans Condensed</vt:lpstr>
      <vt:lpstr>Open Sans Condensed Light</vt:lpstr>
      <vt:lpstr>Open Sans Light</vt:lpstr>
      <vt:lpstr>Times New Roman</vt:lpstr>
      <vt:lpstr>Wingdings</vt:lpstr>
      <vt:lpstr>Тема Office</vt:lpstr>
      <vt:lpstr>1_Тема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ПРИНЦИПЫ СОЗДАНИЯ ЗАДАНИЙ PISA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Маркетинг</dc:creator>
  <cp:lastModifiedBy>Литвинов Олег Андреевич</cp:lastModifiedBy>
  <cp:revision>724</cp:revision>
  <dcterms:created xsi:type="dcterms:W3CDTF">2020-02-25T09:30:21Z</dcterms:created>
  <dcterms:modified xsi:type="dcterms:W3CDTF">2021-05-11T07:33:54Z</dcterms:modified>
</cp:coreProperties>
</file>