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64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53.xml" ContentType="application/vnd.openxmlformats-officedocument.presentationml.tags+xml"/>
  <Default Extension="gif" ContentType="image/gif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notesSlides/notesSlide18.xml" ContentType="application/vnd.openxmlformats-officedocument.presentationml.notesSlide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notesSlides/notesSlide14.xml" ContentType="application/vnd.openxmlformats-officedocument.presentationml.notesSlide+xml"/>
  <Override PartName="/ppt/tags/tag65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9.xml" ContentType="application/vnd.openxmlformats-officedocument.presentationml.notesSlide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notesSlides/notesSlide15.xml" ContentType="application/vnd.openxmlformats-officedocument.presentationml.notesSlide+xml"/>
  <Override PartName="/ppt/tags/tag66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Default Extension="tiff" ContentType="image/tiff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48"/>
  </p:notesMasterIdLst>
  <p:handoutMasterIdLst>
    <p:handoutMasterId r:id="rId49"/>
  </p:handoutMasterIdLst>
  <p:sldIdLst>
    <p:sldId id="287" r:id="rId2"/>
    <p:sldId id="587" r:id="rId3"/>
    <p:sldId id="588" r:id="rId4"/>
    <p:sldId id="679" r:id="rId5"/>
    <p:sldId id="590" r:id="rId6"/>
    <p:sldId id="592" r:id="rId7"/>
    <p:sldId id="593" r:id="rId8"/>
    <p:sldId id="594" r:id="rId9"/>
    <p:sldId id="595" r:id="rId10"/>
    <p:sldId id="680" r:id="rId11"/>
    <p:sldId id="597" r:id="rId12"/>
    <p:sldId id="599" r:id="rId13"/>
    <p:sldId id="681" r:id="rId14"/>
    <p:sldId id="682" r:id="rId15"/>
    <p:sldId id="603" r:id="rId16"/>
    <p:sldId id="607" r:id="rId17"/>
    <p:sldId id="612" r:id="rId18"/>
    <p:sldId id="613" r:id="rId19"/>
    <p:sldId id="614" r:id="rId20"/>
    <p:sldId id="615" r:id="rId21"/>
    <p:sldId id="616" r:id="rId22"/>
    <p:sldId id="617" r:id="rId23"/>
    <p:sldId id="618" r:id="rId24"/>
    <p:sldId id="619" r:id="rId25"/>
    <p:sldId id="620" r:id="rId26"/>
    <p:sldId id="623" r:id="rId27"/>
    <p:sldId id="624" r:id="rId28"/>
    <p:sldId id="644" r:id="rId29"/>
    <p:sldId id="659" r:id="rId30"/>
    <p:sldId id="660" r:id="rId31"/>
    <p:sldId id="661" r:id="rId32"/>
    <p:sldId id="662" r:id="rId33"/>
    <p:sldId id="685" r:id="rId34"/>
    <p:sldId id="686" r:id="rId35"/>
    <p:sldId id="687" r:id="rId36"/>
    <p:sldId id="670" r:id="rId37"/>
    <p:sldId id="671" r:id="rId38"/>
    <p:sldId id="668" r:id="rId39"/>
    <p:sldId id="669" r:id="rId40"/>
    <p:sldId id="683" r:id="rId41"/>
    <p:sldId id="677" r:id="rId42"/>
    <p:sldId id="678" r:id="rId43"/>
    <p:sldId id="684" r:id="rId44"/>
    <p:sldId id="676" r:id="rId45"/>
    <p:sldId id="673" r:id="rId46"/>
    <p:sldId id="674" r:id="rId47"/>
  </p:sldIdLst>
  <p:sldSz cx="12192000" cy="6858000"/>
  <p:notesSz cx="6805613" cy="9944100"/>
  <p:custDataLst>
    <p:tags r:id="rId5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53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  <p15:guide id="4" pos="1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4790"/>
    <a:srgbClr val="EB2049"/>
    <a:srgbClr val="4249AA"/>
    <a:srgbClr val="0033CC"/>
    <a:srgbClr val="6699FF"/>
    <a:srgbClr val="97ADD0"/>
    <a:srgbClr val="EBF1DE"/>
    <a:srgbClr val="B8CCE4"/>
    <a:srgbClr val="C5D9F1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652" autoAdjust="0"/>
    <p:restoredTop sz="94025" autoAdjust="0"/>
  </p:normalViewPr>
  <p:slideViewPr>
    <p:cSldViewPr snapToGrid="0">
      <p:cViewPr varScale="1">
        <p:scale>
          <a:sx n="61" d="100"/>
          <a:sy n="61" d="100"/>
        </p:scale>
        <p:origin x="-596" y="-56"/>
      </p:cViewPr>
      <p:guideLst>
        <p:guide orient="horz" pos="3453"/>
        <p:guide orient="horz" pos="1071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97" y="3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1F24A-DBBE-42C7-93B1-4DDAD219BAB1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97416-EA85-4453-90F9-4372722382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384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9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C66F2C91-5BE2-4D4A-A47C-15BBA71B198D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8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0" y="9445171"/>
            <a:ext cx="2949099" cy="49893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6CD0A87D-A611-4407-9F4B-965663F778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44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0A87D-A611-4407-9F4B-965663F7789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8756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0A87D-A611-4407-9F4B-965663F7789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532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body"/>
          </p:nvPr>
        </p:nvSpPr>
        <p:spPr>
          <a:xfrm>
            <a:off x="679450" y="4705350"/>
            <a:ext cx="5435243" cy="4457310"/>
          </a:xfrm>
          <a:prstGeom prst="rect">
            <a:avLst/>
          </a:prstGeom>
        </p:spPr>
        <p:txBody>
          <a:bodyPr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2629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М.И. Кузнецова О.А. </a:t>
            </a:r>
            <a:r>
              <a:rPr lang="ru-RU" dirty="0" err="1" smtClean="0"/>
              <a:t>Рыдзе</a:t>
            </a:r>
            <a:r>
              <a:rPr lang="ru-RU" dirty="0" smtClean="0"/>
              <a:t> Комплексные проверочные работы Работа с текстом и информацией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69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8567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5558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0A87D-A611-4407-9F4B-965663F77899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534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1594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186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7093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970"/>
            <a:endParaRPr lang="en-US" sz="12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691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0A87D-A611-4407-9F4B-965663F7789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2742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pPr/>
              <a:t>19.10.2020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04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0A87D-A611-4407-9F4B-965663F7789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832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Функциональная грамотность на современных позициях складывается из:</a:t>
            </a:r>
          </a:p>
          <a:p>
            <a:r>
              <a:rPr lang="ru-RU" dirty="0" smtClean="0"/>
              <a:t>Готовности взаимодействовать с окружающим миром ( спокойная адаптация к любым условиям , в которые попадает младший школьник)</a:t>
            </a:r>
          </a:p>
          <a:p>
            <a:r>
              <a:rPr lang="ru-RU" dirty="0" smtClean="0"/>
              <a:t>Готовность и умение решать учебные и житейские задачи самостоятельно</a:t>
            </a:r>
          </a:p>
          <a:p>
            <a:r>
              <a:rPr lang="ru-RU" dirty="0" smtClean="0"/>
              <a:t>Способность строить отношения в коллективе(Это сегодня является достаточно острой проблемой,</a:t>
            </a:r>
            <a:r>
              <a:rPr lang="ru-RU" baseline="0" dirty="0" smtClean="0"/>
              <a:t> потому что  возросло количество детей на домашнем обучении из-за неумения адаптироваться в коллективе. Такие дети становятся изгоями в классе и родители вынуждены переводить их в частные школы и на индивидуальное обучение.</a:t>
            </a:r>
          </a:p>
          <a:p>
            <a:r>
              <a:rPr lang="ru-RU" baseline="0" dirty="0" smtClean="0"/>
              <a:t>Владение рефлексивным умением (возможность посмотреть на себя со стороны, оценить себя глазами окружающих)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613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Давайте выделим особенности функциональной</a:t>
            </a:r>
            <a:r>
              <a:rPr lang="ru-RU" baseline="0" dirty="0" smtClean="0"/>
              <a:t> грамотности.</a:t>
            </a:r>
          </a:p>
          <a:p>
            <a:r>
              <a:rPr lang="ru-RU" baseline="0" dirty="0" smtClean="0"/>
              <a:t>Во-первых, это удовлетворительный уровень образования.(требуемый, но удовлетворительный , то есть минимальный.</a:t>
            </a:r>
          </a:p>
          <a:p>
            <a:r>
              <a:rPr lang="ru-RU" baseline="0" dirty="0" smtClean="0"/>
              <a:t>Во-вторых, это результат обучения любого ученика. Если мы включаем функциональную грамотность в содержание, то ей должен овладеть любой ученик в начальной школе.</a:t>
            </a:r>
          </a:p>
          <a:p>
            <a:r>
              <a:rPr lang="ru-RU" baseline="0" dirty="0" smtClean="0"/>
              <a:t>В третьих, это  совокупность теоретических знаний и практического опыта ученика. При этом знания являются средством достижения определённых целей и прежде всего развития ребенка.</a:t>
            </a:r>
          </a:p>
          <a:p>
            <a:r>
              <a:rPr lang="ru-RU" baseline="0" dirty="0" smtClean="0"/>
              <a:t>Что же такое функциональная грамотность ,если рассматривать ее как результат обучения в начальной школе.</a:t>
            </a:r>
          </a:p>
          <a:p>
            <a:r>
              <a:rPr lang="ru-RU" baseline="0" dirty="0" smtClean="0"/>
              <a:t>Это Умение самостоятельно добывать необходимые знания, задавать вопросы, строить гипотезы и находить способы решения поставленных задач.</a:t>
            </a:r>
          </a:p>
          <a:p>
            <a:r>
              <a:rPr lang="ru-RU" baseline="0" dirty="0" smtClean="0"/>
              <a:t>Это умение применять полученные знания для решения учебных и практических задач, возможность отвлечься от образца и осуществить перенос своих знаний в новую нестандартную ситуацию.</a:t>
            </a:r>
          </a:p>
          <a:p>
            <a:r>
              <a:rPr lang="ru-RU" baseline="0" dirty="0" smtClean="0"/>
              <a:t>Это умение определять уровень своего незнания. Умение увидеть допущенную ошибку, определить ее причину, внести коррекцию и предотвратить ее появление в дальнейшем.</a:t>
            </a:r>
          </a:p>
          <a:p>
            <a:r>
              <a:rPr lang="ru-RU" baseline="0" dirty="0" smtClean="0"/>
              <a:t>И конечно же это </a:t>
            </a:r>
            <a:r>
              <a:rPr lang="ru-RU" baseline="0" dirty="0" err="1" smtClean="0"/>
              <a:t>сформированность</a:t>
            </a:r>
            <a:r>
              <a:rPr lang="ru-RU" baseline="0" dirty="0" smtClean="0"/>
              <a:t> способов ,которые помогут ребенку в дальнейшем его саморазвитии.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069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Предметные компоненты соответствуют предметам учебного плана начальной школы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57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Ответственность за формирование функциональной грамотности может нести как отдельный предмет(математика)</a:t>
            </a:r>
            <a:r>
              <a:rPr lang="ru-RU" baseline="0" dirty="0" smtClean="0"/>
              <a:t> и это предметный компонент, так и группа предметов, и это интегративные компоненты, к которым относятся читательская грамотность, информационная, коммуникативная и социальная. Интегративные компоненты должны быть существенной составляющей любого предмета и работать на любом уроке.</a:t>
            </a:r>
          </a:p>
          <a:p>
            <a:r>
              <a:rPr lang="ru-RU" baseline="0" dirty="0" smtClean="0"/>
              <a:t>Поговорим о каждом компоненте в отдельности.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897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3EF96-D120-41DC-92DF-7B26A55A046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545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884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4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6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8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19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0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1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3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4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7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8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43083" name="Слайд think-cell" r:id="rId4" imgW="360" imgH="360" progId="">
              <p:embed/>
            </p:oleObj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340768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294790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173176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1173176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646" y="4860081"/>
            <a:ext cx="2808312" cy="666646"/>
          </a:xfrm>
          <a:prstGeom prst="rect">
            <a:avLst/>
          </a:prstGeom>
        </p:spPr>
      </p:pic>
      <p:grpSp>
        <p:nvGrpSpPr>
          <p:cNvPr id="13" name="Группа 44"/>
          <p:cNvGrpSpPr>
            <a:grpSpLocks noChangeAspect="1"/>
          </p:cNvGrpSpPr>
          <p:nvPr/>
        </p:nvGrpSpPr>
        <p:grpSpPr>
          <a:xfrm>
            <a:off x="1333610" y="4851123"/>
            <a:ext cx="1979798" cy="684563"/>
            <a:chOff x="338369" y="163286"/>
            <a:chExt cx="1440066" cy="497938"/>
          </a:xfrm>
        </p:grpSpPr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3612296" y="5204814"/>
            <a:ext cx="72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32" name="Прямая соединительная линия 31"/>
          <p:cNvCxnSpPr/>
          <p:nvPr/>
        </p:nvCxnSpPr>
        <p:spPr>
          <a:xfrm>
            <a:off x="3612296" y="5180898"/>
            <a:ext cx="72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30" name="Picture 10" descr="Картинки по запросу &quot;бином лого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3761" y="4725560"/>
            <a:ext cx="2183271" cy="93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7752760" y="5204814"/>
            <a:ext cx="756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0" name="Прямая соединительная линия 39"/>
          <p:cNvCxnSpPr/>
          <p:nvPr/>
        </p:nvCxnSpPr>
        <p:spPr>
          <a:xfrm>
            <a:off x="7752760" y="5180898"/>
            <a:ext cx="756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41" name="TextBox 40"/>
          <p:cNvSpPr txBox="1"/>
          <p:nvPr/>
        </p:nvSpPr>
        <p:spPr>
          <a:xfrm>
            <a:off x="334963" y="6103158"/>
            <a:ext cx="6997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включая размещение в сети Интернет и в корпоративных сетях, а также запись в память ЭВМ, для частного или публичного использования,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без письменного разрешения владельца авторских прав.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"Просвещение"», 20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0" y="5193184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0" y="5178146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xmlns="" val="121535910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83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2299" name="Слайд think-cell" r:id="rId4" imgW="360" imgH="360" progId="">
              <p:embed/>
            </p:oleObj>
          </a:graphicData>
        </a:graphic>
      </p:graphicFrame>
      <p:sp>
        <p:nvSpPr>
          <p:cNvPr id="11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3" y="1628800"/>
            <a:ext cx="3648000" cy="432043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6"/>
          </p:nvPr>
        </p:nvSpPr>
        <p:spPr>
          <a:xfrm>
            <a:off x="4272000" y="1619136"/>
            <a:ext cx="3648000" cy="4330095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>
          <a:xfrm>
            <a:off x="8208000" y="1628800"/>
            <a:ext cx="3648000" cy="432043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800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272000" y="1268800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8208000" y="1259136"/>
            <a:ext cx="3648000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710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3323" name="Слайд think-cell" r:id="rId4" imgW="360" imgH="360" progId="">
              <p:embed/>
            </p:oleObj>
          </a:graphicData>
        </a:graphic>
      </p:graphicFrame>
      <p:sp>
        <p:nvSpPr>
          <p:cNvPr id="12" name="Текст 12"/>
          <p:cNvSpPr>
            <a:spLocks noGrp="1"/>
          </p:cNvSpPr>
          <p:nvPr>
            <p:ph type="body" sz="quarter" idx="16"/>
          </p:nvPr>
        </p:nvSpPr>
        <p:spPr>
          <a:xfrm>
            <a:off x="407368" y="1494774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2003677" y="1369025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22"/>
          </p:nvPr>
        </p:nvSpPr>
        <p:spPr>
          <a:xfrm>
            <a:off x="6168008" y="1494774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7764317" y="1369025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0" name="Текст 12"/>
          <p:cNvSpPr>
            <a:spLocks noGrp="1"/>
          </p:cNvSpPr>
          <p:nvPr>
            <p:ph type="body" sz="quarter" idx="24"/>
          </p:nvPr>
        </p:nvSpPr>
        <p:spPr>
          <a:xfrm>
            <a:off x="407368" y="3842781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2003677" y="3717032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6"/>
          </p:nvPr>
        </p:nvSpPr>
        <p:spPr>
          <a:xfrm>
            <a:off x="6168008" y="3842781"/>
            <a:ext cx="5568951" cy="1979648"/>
          </a:xfrm>
          <a:ln w="12700">
            <a:solidFill>
              <a:srgbClr val="2F3696"/>
            </a:solidFill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27" hasCustomPrompt="1"/>
          </p:nvPr>
        </p:nvSpPr>
        <p:spPr>
          <a:xfrm>
            <a:off x="7764317" y="3717032"/>
            <a:ext cx="2508147" cy="251497"/>
          </a:xfrm>
          <a:solidFill>
            <a:schemeClr val="bg1"/>
          </a:solidFill>
          <a:ln>
            <a:noFill/>
          </a:ln>
          <a:effectLst/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rgbClr val="2F369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6076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55371" name="Слайд think-cell" r:id="rId4" imgW="360" imgH="360" progId="">
              <p:embed/>
            </p:oleObj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598935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4655840" y="4932770"/>
            <a:ext cx="756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4655840" y="4917732"/>
            <a:ext cx="756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grpSp>
        <p:nvGrpSpPr>
          <p:cNvPr id="7" name="Группа 6"/>
          <p:cNvGrpSpPr/>
          <p:nvPr userDrawn="1"/>
        </p:nvGrpSpPr>
        <p:grpSpPr>
          <a:xfrm>
            <a:off x="1487488" y="4642666"/>
            <a:ext cx="2808312" cy="1039958"/>
            <a:chOff x="1487488" y="4642666"/>
            <a:chExt cx="3528392" cy="130661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7488" y="4642666"/>
              <a:ext cx="3528392" cy="837581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07767" y="5582108"/>
              <a:ext cx="993054" cy="367172"/>
            </a:xfrm>
            <a:prstGeom prst="rect">
              <a:avLst/>
            </a:prstGeom>
          </p:spPr>
        </p:pic>
      </p:grp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4932770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0" y="4917732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xmlns="" val="3955122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56395" name="Слайд think-cell" r:id="rId4" imgW="360" imgH="360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030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57419" name="Слайд think-cell" r:id="rId4" imgW="360" imgH="360" progId="">
              <p:embed/>
            </p:oleObj>
          </a:graphicData>
        </a:graphic>
      </p:graphicFrame>
      <p:sp>
        <p:nvSpPr>
          <p:cNvPr id="18" name="Текст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7488" y="1591629"/>
            <a:ext cx="8712968" cy="360363"/>
          </a:xfrm>
          <a:noFill/>
          <a:ln>
            <a:noFill/>
          </a:ln>
        </p:spPr>
        <p:txBody>
          <a:bodyPr anchor="ctr"/>
          <a:lstStyle>
            <a:lvl1pPr algn="l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главы</a:t>
            </a:r>
          </a:p>
        </p:txBody>
      </p:sp>
      <p:sp>
        <p:nvSpPr>
          <p:cNvPr id="20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87488" y="3140645"/>
            <a:ext cx="8712968" cy="360363"/>
          </a:xfrm>
          <a:noFill/>
        </p:spPr>
        <p:txBody>
          <a:bodyPr anchor="ctr"/>
          <a:lstStyle>
            <a:lvl1pPr algn="l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2135560" y="2097944"/>
            <a:ext cx="8064896" cy="864368"/>
          </a:xfrm>
        </p:spPr>
        <p:txBody>
          <a:bodyPr/>
          <a:lstStyle>
            <a:lvl1pPr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Название слайда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20" hasCustomPrompt="1"/>
          </p:nvPr>
        </p:nvSpPr>
        <p:spPr>
          <a:xfrm>
            <a:off x="2138852" y="3641656"/>
            <a:ext cx="8061604" cy="86436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/>
            </a:pPr>
            <a:r>
              <a:rPr lang="ru-RU" dirty="0"/>
              <a:t>Название слайда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1" hasCustomPrompt="1"/>
          </p:nvPr>
        </p:nvSpPr>
        <p:spPr>
          <a:xfrm>
            <a:off x="10200456" y="1591629"/>
            <a:ext cx="603572" cy="36247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0200456" y="3139587"/>
            <a:ext cx="603572" cy="36247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23" hasCustomPrompt="1"/>
          </p:nvPr>
        </p:nvSpPr>
        <p:spPr>
          <a:xfrm>
            <a:off x="10202386" y="2097943"/>
            <a:ext cx="601642" cy="864369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  <a:p>
            <a:pPr lvl="0"/>
            <a:endParaRPr lang="ru-RU" dirty="0"/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10200456" y="3641126"/>
            <a:ext cx="603572" cy="865427"/>
          </a:xfr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</p:spTree>
    <p:extLst>
      <p:ext uri="{BB962C8B-B14F-4D97-AF65-F5344CB8AC3E}">
        <p14:creationId xmlns:p14="http://schemas.microsoft.com/office/powerpoint/2010/main" xmlns="" val="4280511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58443" name="Слайд think-cell" r:id="rId4" imgW="360" imgH="360" progId="">
              <p:embed/>
            </p:oleObj>
          </a:graphicData>
        </a:graphic>
      </p:graphicFrame>
      <p:sp>
        <p:nvSpPr>
          <p:cNvPr id="18" name="Текст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87488" y="1591629"/>
            <a:ext cx="9316540" cy="360363"/>
          </a:xfrm>
          <a:noFill/>
          <a:ln>
            <a:noFill/>
          </a:ln>
        </p:spPr>
        <p:txBody>
          <a:bodyPr anchor="ctr"/>
          <a:lstStyle>
            <a:lvl1pPr algn="l"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главы</a:t>
            </a:r>
          </a:p>
        </p:txBody>
      </p:sp>
      <p:sp>
        <p:nvSpPr>
          <p:cNvPr id="20" name="Текст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85173" y="2132856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1" hasCustomPrompt="1"/>
          </p:nvPr>
        </p:nvSpPr>
        <p:spPr>
          <a:xfrm>
            <a:off x="10200456" y="1591629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10198141" y="2131798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85173" y="2671967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10198141" y="2670909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22" name="Текст 11"/>
          <p:cNvSpPr>
            <a:spLocks noGrp="1"/>
          </p:cNvSpPr>
          <p:nvPr>
            <p:ph type="body" sz="quarter" idx="25" hasCustomPrompt="1"/>
          </p:nvPr>
        </p:nvSpPr>
        <p:spPr>
          <a:xfrm>
            <a:off x="1485173" y="3210020"/>
            <a:ext cx="9316540" cy="360363"/>
          </a:xfr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Название следующей главы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26" hasCustomPrompt="1"/>
          </p:nvPr>
        </p:nvSpPr>
        <p:spPr>
          <a:xfrm>
            <a:off x="10198141" y="3208962"/>
            <a:ext cx="603572" cy="362477"/>
          </a:xfr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2653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+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9467" name="Слайд think-cell" r:id="rId4" imgW="360" imgH="360" progId="">
              <p:embed/>
            </p:oleObj>
          </a:graphicData>
        </a:graphic>
      </p:graphicFrame>
      <p:sp>
        <p:nvSpPr>
          <p:cNvPr id="28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4" y="1628800"/>
            <a:ext cx="5568951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16"/>
          </p:nvPr>
        </p:nvSpPr>
        <p:spPr>
          <a:xfrm>
            <a:off x="6288617" y="1628800"/>
            <a:ext cx="5568951" cy="172819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17"/>
          </p:nvPr>
        </p:nvSpPr>
        <p:spPr>
          <a:xfrm>
            <a:off x="6288617" y="4005064"/>
            <a:ext cx="5568951" cy="1944216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6285481" y="3645023"/>
            <a:ext cx="5568952" cy="360039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8312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0491" name="Слайд think-cell" r:id="rId4" imgW="360" imgH="360" progId="">
              <p:embed/>
            </p:oleObj>
          </a:graphicData>
        </a:graphic>
      </p:graphicFrame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719853" y="1052736"/>
            <a:ext cx="6121400" cy="4896252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34963" y="1052742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4768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1515" name="Слайд think-cell" r:id="rId4" imgW="360" imgH="360" progId="">
              <p:embed/>
            </p:oleObj>
          </a:graphicData>
        </a:graphic>
      </p:graphicFrame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34433" y="1047150"/>
            <a:ext cx="6121400" cy="4896252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6736863" y="1047150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6712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2539" name="Слайд think-cell" r:id="rId4" imgW="360" imgH="360" progId="">
              <p:embed/>
            </p:oleObj>
          </a:graphicData>
        </a:graphic>
      </p:graphicFrame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34963" y="1052742"/>
            <a:ext cx="5113337" cy="4896537"/>
          </a:xfr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8"/>
          </p:nvPr>
        </p:nvSpPr>
        <p:spPr>
          <a:xfrm>
            <a:off x="5808663" y="1052513"/>
            <a:ext cx="6045200" cy="4897437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888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44181" name="Слайд think-cell" r:id="rId5" imgW="360" imgH="360" progId="">
              <p:embed/>
            </p:oleObj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42586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44182" name="Слайд think-cell" r:id="rId6" imgW="360" imgH="36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61350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3563" name="Слайд think-cell" r:id="rId4" imgW="360" imgH="360" progId="">
              <p:embed/>
            </p:oleObj>
          </a:graphicData>
        </a:graphic>
      </p:graphicFrame>
      <p:sp>
        <p:nvSpPr>
          <p:cNvPr id="4" name="Таблица 3"/>
          <p:cNvSpPr>
            <a:spLocks noGrp="1"/>
          </p:cNvSpPr>
          <p:nvPr>
            <p:ph type="tbl" sz="quarter" idx="18"/>
          </p:nvPr>
        </p:nvSpPr>
        <p:spPr>
          <a:xfrm>
            <a:off x="334433" y="1052513"/>
            <a:ext cx="11519999" cy="4897437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929919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350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64587" name="Слайд think-cell" r:id="rId4" imgW="360" imgH="360" progId="">
              <p:embed/>
            </p:oleObj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772816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ТЕКСТ</a:t>
            </a:r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4655840" y="4932770"/>
            <a:ext cx="756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5" name="Прямая соединительная линия 4"/>
          <p:cNvCxnSpPr/>
          <p:nvPr userDrawn="1"/>
        </p:nvCxnSpPr>
        <p:spPr>
          <a:xfrm>
            <a:off x="4655840" y="4917732"/>
            <a:ext cx="756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grpSp>
        <p:nvGrpSpPr>
          <p:cNvPr id="6" name="Группа 5"/>
          <p:cNvGrpSpPr/>
          <p:nvPr userDrawn="1"/>
        </p:nvGrpSpPr>
        <p:grpSpPr>
          <a:xfrm>
            <a:off x="1487488" y="4642666"/>
            <a:ext cx="2808312" cy="1039958"/>
            <a:chOff x="1487488" y="4642666"/>
            <a:chExt cx="3528392" cy="130661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7488" y="4642666"/>
              <a:ext cx="3528392" cy="83758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07767" y="5582108"/>
              <a:ext cx="993054" cy="367172"/>
            </a:xfrm>
            <a:prstGeom prst="rect">
              <a:avLst/>
            </a:prstGeom>
          </p:spPr>
        </p:pic>
      </p:grp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4932770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4917732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xmlns="" val="4005496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/>
              <a:pPr/>
              <a:t>19.10.2020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9437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7AB60-748D-4F6C-A9A3-A27194C99F96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1882-3A01-4028-8F3B-0C66A04C46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0934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5131" name="Слайд think-cell" r:id="rId4" imgW="360" imgH="360" progId="">
              <p:embed/>
            </p:oleObj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4" y="1628800"/>
            <a:ext cx="5568951" cy="460851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6288618" y="1628800"/>
            <a:ext cx="5568951" cy="460851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13895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9083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6155" name="Слайд think-cell" r:id="rId6" imgW="360" imgH="360" progId="">
              <p:embed/>
            </p:oleObj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5" y="1628800"/>
            <a:ext cx="525751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6600058" y="1628800"/>
            <a:ext cx="5257511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AutoShape 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 rot="5400000">
            <a:off x="4059448" y="3665353"/>
            <a:ext cx="4176464" cy="391393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4" y="1268760"/>
            <a:ext cx="525751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596921" y="1268760"/>
            <a:ext cx="525751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F3696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34" name="AutoShape 8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 rot="5400000">
            <a:off x="4059448" y="3665353"/>
            <a:ext cx="4176464" cy="391393"/>
          </a:xfrm>
          <a:prstGeom prst="triangle">
            <a:avLst>
              <a:gd name="adj" fmla="val 50000"/>
            </a:avLst>
          </a:prstGeom>
          <a:solidFill>
            <a:srgbClr val="B2B2B2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wrap="none" lIns="91434" tIns="45718" rIns="91434" bIns="45718" anchor="ctr"/>
          <a:lstStyle/>
          <a:p>
            <a:pPr algn="ctr"/>
            <a:endParaRPr 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08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7179" name="Слайд think-cell" r:id="rId4" imgW="360" imgH="360" progId="">
              <p:embed/>
            </p:oleObj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628800"/>
            <a:ext cx="748800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8208000" y="1628800"/>
            <a:ext cx="3648000" cy="4320480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2" y="1268760"/>
            <a:ext cx="7488000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8208000" y="1268760"/>
            <a:ext cx="3649570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285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8203" name="Слайд think-cell" r:id="rId4" imgW="360" imgH="360" progId="">
              <p:embed/>
            </p:oleObj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834235"/>
            <a:ext cx="2665224" cy="166677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3385223" y="1834235"/>
            <a:ext cx="8470777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8"/>
          </p:nvPr>
        </p:nvSpPr>
        <p:spPr>
          <a:xfrm>
            <a:off x="328211" y="3869808"/>
            <a:ext cx="2665224" cy="171943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9"/>
          </p:nvPr>
        </p:nvSpPr>
        <p:spPr>
          <a:xfrm>
            <a:off x="3383655" y="3869808"/>
            <a:ext cx="8470777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20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2659002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383655" y="1268760"/>
            <a:ext cx="8473915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785903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cxnSp>
        <p:nvCxnSpPr>
          <p:cNvPr id="38" name="Прямая соединительная линия 37"/>
          <p:cNvCxnSpPr/>
          <p:nvPr userDrawn="1"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xmlns="" val="104138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49301" name="Слайд think-cell" r:id="rId5" imgW="360" imgH="360" progId="">
              <p:embed/>
            </p:oleObj>
          </a:graphicData>
        </a:graphic>
      </p:graphicFrame>
      <p:sp>
        <p:nvSpPr>
          <p:cNvPr id="9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2" y="1834235"/>
            <a:ext cx="2665224" cy="166677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5"/>
          </p:nvPr>
        </p:nvSpPr>
        <p:spPr>
          <a:xfrm>
            <a:off x="3385223" y="1834235"/>
            <a:ext cx="5447081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18"/>
          </p:nvPr>
        </p:nvSpPr>
        <p:spPr>
          <a:xfrm>
            <a:off x="328211" y="3869808"/>
            <a:ext cx="2665224" cy="1719432"/>
          </a:xfrm>
          <a:solidFill>
            <a:srgbClr val="ABD2EF"/>
          </a:solidFill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9"/>
          </p:nvPr>
        </p:nvSpPr>
        <p:spPr>
          <a:xfrm>
            <a:off x="3383655" y="3869808"/>
            <a:ext cx="5447081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  <p:sp>
        <p:nvSpPr>
          <p:cNvPr id="16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2659002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383655" y="1268760"/>
            <a:ext cx="5449099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/>
          </p:nvPr>
        </p:nvSpPr>
        <p:spPr>
          <a:xfrm>
            <a:off x="9193913" y="1834235"/>
            <a:ext cx="2660520" cy="166677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9" name="Текст 12"/>
          <p:cNvSpPr>
            <a:spLocks noGrp="1"/>
          </p:cNvSpPr>
          <p:nvPr>
            <p:ph type="body" sz="quarter" idx="22"/>
          </p:nvPr>
        </p:nvSpPr>
        <p:spPr>
          <a:xfrm>
            <a:off x="9192345" y="3869808"/>
            <a:ext cx="2660520" cy="171943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9192345" y="1268760"/>
            <a:ext cx="2661506" cy="359975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2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aphicFrame>
        <p:nvGraphicFramePr>
          <p:cNvPr id="38" name="Объект 37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49302" name="Слайд think-cell" r:id="rId6" imgW="360" imgH="360" progId="">
              <p:embed/>
            </p:oleObj>
          </a:graphicData>
        </a:graphic>
      </p:graphicFrame>
      <p:cxnSp>
        <p:nvCxnSpPr>
          <p:cNvPr id="39" name="Прямая соединительная линия 38"/>
          <p:cNvCxnSpPr/>
          <p:nvPr userDrawn="1"/>
        </p:nvCxnSpPr>
        <p:spPr>
          <a:xfrm flipV="1">
            <a:off x="328211" y="3663518"/>
            <a:ext cx="11526221" cy="855"/>
          </a:xfrm>
          <a:prstGeom prst="line">
            <a:avLst/>
          </a:prstGeom>
          <a:solidFill>
            <a:srgbClr val="AE2C25"/>
          </a:solidFill>
          <a:ln w="12700">
            <a:solidFill>
              <a:schemeClr val="bg1">
                <a:lumMod val="50000"/>
              </a:schemeClr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xmlns="" val="1547968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'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0251" name="Слайд think-cell" r:id="rId4" imgW="360" imgH="360" progId="">
              <p:embed/>
            </p:oleObj>
          </a:graphicData>
        </a:graphic>
      </p:graphicFrame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34433" y="1814120"/>
            <a:ext cx="1441088" cy="745200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2"/>
          <p:cNvSpPr>
            <a:spLocks noGrp="1"/>
          </p:cNvSpPr>
          <p:nvPr>
            <p:ph type="body" sz="quarter" idx="21"/>
          </p:nvPr>
        </p:nvSpPr>
        <p:spPr>
          <a:xfrm>
            <a:off x="2069774" y="1816952"/>
            <a:ext cx="3839832" cy="745200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2"/>
          </p:nvPr>
        </p:nvSpPr>
        <p:spPr>
          <a:xfrm>
            <a:off x="6456040" y="1814120"/>
            <a:ext cx="1441088" cy="745200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12"/>
          <p:cNvSpPr>
            <a:spLocks noGrp="1"/>
          </p:cNvSpPr>
          <p:nvPr>
            <p:ph type="body" sz="quarter" idx="23"/>
          </p:nvPr>
        </p:nvSpPr>
        <p:spPr>
          <a:xfrm>
            <a:off x="8195530" y="1816952"/>
            <a:ext cx="3652679" cy="745200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12"/>
          <p:cNvSpPr>
            <a:spLocks noGrp="1"/>
          </p:cNvSpPr>
          <p:nvPr>
            <p:ph type="body" sz="quarter" idx="24"/>
          </p:nvPr>
        </p:nvSpPr>
        <p:spPr>
          <a:xfrm>
            <a:off x="328211" y="2895184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25"/>
          </p:nvPr>
        </p:nvSpPr>
        <p:spPr>
          <a:xfrm>
            <a:off x="2063552" y="2891836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26"/>
          </p:nvPr>
        </p:nvSpPr>
        <p:spPr>
          <a:xfrm>
            <a:off x="6449818" y="2895184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Текст 12"/>
          <p:cNvSpPr>
            <a:spLocks noGrp="1"/>
          </p:cNvSpPr>
          <p:nvPr>
            <p:ph type="body" sz="quarter" idx="27"/>
          </p:nvPr>
        </p:nvSpPr>
        <p:spPr>
          <a:xfrm>
            <a:off x="8189308" y="2891836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12"/>
          <p:cNvSpPr>
            <a:spLocks noGrp="1"/>
          </p:cNvSpPr>
          <p:nvPr>
            <p:ph type="body" sz="quarter" idx="28"/>
          </p:nvPr>
        </p:nvSpPr>
        <p:spPr>
          <a:xfrm>
            <a:off x="323135" y="3974833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4" name="Текст 12"/>
          <p:cNvSpPr>
            <a:spLocks noGrp="1"/>
          </p:cNvSpPr>
          <p:nvPr>
            <p:ph type="body" sz="quarter" idx="29"/>
          </p:nvPr>
        </p:nvSpPr>
        <p:spPr>
          <a:xfrm>
            <a:off x="2058476" y="3973158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30"/>
          </p:nvPr>
        </p:nvSpPr>
        <p:spPr>
          <a:xfrm>
            <a:off x="6444742" y="3974833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31"/>
          </p:nvPr>
        </p:nvSpPr>
        <p:spPr>
          <a:xfrm>
            <a:off x="8184232" y="3973158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7" name="Текст 12"/>
          <p:cNvSpPr>
            <a:spLocks noGrp="1"/>
          </p:cNvSpPr>
          <p:nvPr>
            <p:ph type="body" sz="quarter" idx="32"/>
          </p:nvPr>
        </p:nvSpPr>
        <p:spPr>
          <a:xfrm>
            <a:off x="321989" y="5054481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Текст 12"/>
          <p:cNvSpPr>
            <a:spLocks noGrp="1"/>
          </p:cNvSpPr>
          <p:nvPr>
            <p:ph type="body" sz="quarter" idx="33"/>
          </p:nvPr>
        </p:nvSpPr>
        <p:spPr>
          <a:xfrm>
            <a:off x="2057330" y="5054481"/>
            <a:ext cx="3839832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12"/>
          <p:cNvSpPr>
            <a:spLocks noGrp="1"/>
          </p:cNvSpPr>
          <p:nvPr>
            <p:ph type="body" sz="quarter" idx="34"/>
          </p:nvPr>
        </p:nvSpPr>
        <p:spPr>
          <a:xfrm>
            <a:off x="6443596" y="5054481"/>
            <a:ext cx="1441088" cy="743785"/>
          </a:xfrm>
          <a:solidFill>
            <a:srgbClr val="ABD2EF"/>
          </a:solidFill>
          <a:ln>
            <a:noFill/>
          </a:ln>
        </p:spPr>
        <p:txBody>
          <a:bodyPr anchor="ctr"/>
          <a:lstStyle>
            <a:lvl1pPr algn="ctr">
              <a:buClr>
                <a:schemeClr val="tx1">
                  <a:lumMod val="90000"/>
                  <a:lumOff val="10000"/>
                </a:schemeClr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chemeClr val="tx1">
                  <a:lumMod val="90000"/>
                  <a:lumOff val="10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Текст 12"/>
          <p:cNvSpPr>
            <a:spLocks noGrp="1"/>
          </p:cNvSpPr>
          <p:nvPr>
            <p:ph type="body" sz="quarter" idx="35"/>
          </p:nvPr>
        </p:nvSpPr>
        <p:spPr>
          <a:xfrm>
            <a:off x="8183086" y="5054481"/>
            <a:ext cx="3652679" cy="751638"/>
          </a:xfrm>
          <a:ln>
            <a:noFill/>
          </a:ln>
        </p:spPr>
        <p:txBody>
          <a:bodyPr anchor="ctr"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2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7190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+1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51275" name="Слайд think-cell" r:id="rId4" imgW="360" imgH="360" progId="">
              <p:embed/>
            </p:oleObj>
          </a:graphicData>
        </a:graphic>
      </p:graphicFrame>
      <p:sp>
        <p:nvSpPr>
          <p:cNvPr id="30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4" y="1628800"/>
            <a:ext cx="5568951" cy="1768902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31" name="Текст 12"/>
          <p:cNvSpPr>
            <a:spLocks noGrp="1"/>
          </p:cNvSpPr>
          <p:nvPr>
            <p:ph type="body" sz="quarter" idx="16"/>
          </p:nvPr>
        </p:nvSpPr>
        <p:spPr>
          <a:xfrm>
            <a:off x="334434" y="4036764"/>
            <a:ext cx="5568951" cy="1840508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32" name="Текст 12"/>
          <p:cNvSpPr>
            <a:spLocks noGrp="1"/>
          </p:cNvSpPr>
          <p:nvPr>
            <p:ph type="body" sz="quarter" idx="17"/>
          </p:nvPr>
        </p:nvSpPr>
        <p:spPr>
          <a:xfrm>
            <a:off x="6288617" y="1628800"/>
            <a:ext cx="5568951" cy="4248471"/>
          </a:xfr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334433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88618" y="1268760"/>
            <a:ext cx="5568952" cy="36004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334432" y="3650575"/>
            <a:ext cx="5568952" cy="360000"/>
          </a:xfr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vert="horz" lIns="72000" tIns="72000" rIns="72000" bIns="72000" rtlCol="0" anchor="ctr" anchorCtr="0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/>
              <a:t>Тезис блока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53336"/>
            <a:ext cx="8857911" cy="288000"/>
          </a:xfr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189400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0" orient="horz" pos="709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42069" name="Слайд think-cell" r:id="rId27" imgW="360" imgH="360" progId="">
              <p:embed/>
            </p:oleObj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260001"/>
            <a:ext cx="11520000" cy="5040311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358344" y="6528475"/>
            <a:ext cx="896832" cy="21289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985181"/>
            <a:ext cx="12192000" cy="0"/>
          </a:xfrm>
          <a:prstGeom prst="line">
            <a:avLst/>
          </a:prstGeom>
          <a:solidFill>
            <a:srgbClr val="AE2C25"/>
          </a:solidFill>
          <a:ln w="12700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967762"/>
            <a:ext cx="12192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14" name="Заголовок 1"/>
          <p:cNvSpPr txBox="1">
            <a:spLocks/>
          </p:cNvSpPr>
          <p:nvPr/>
        </p:nvSpPr>
        <p:spPr>
          <a:xfrm>
            <a:off x="334433" y="260648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pSp>
        <p:nvGrpSpPr>
          <p:cNvPr id="9" name="Группа 44"/>
          <p:cNvGrpSpPr>
            <a:grpSpLocks noChangeAspect="1"/>
          </p:cNvGrpSpPr>
          <p:nvPr/>
        </p:nvGrpSpPr>
        <p:grpSpPr>
          <a:xfrm>
            <a:off x="9490022" y="6501839"/>
            <a:ext cx="648071" cy="224086"/>
            <a:chOff x="338369" y="163286"/>
            <a:chExt cx="1440066" cy="497938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28" name="Picture 10" descr="Картинки по запросу &quot;бином лого&quot;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6938" y="6501839"/>
            <a:ext cx="566418" cy="242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 userDrawn="1"/>
        </p:nvSpPr>
        <p:spPr>
          <a:xfrm>
            <a:off x="6011077" y="6572091"/>
            <a:ext cx="166713" cy="169277"/>
          </a:xfrm>
          <a:prstGeom prst="rect">
            <a:avLst/>
          </a:prstGeom>
        </p:spPr>
        <p:txBody>
          <a:bodyPr wrap="none" lIns="0" tIns="0" rIns="0" bIns="0" anchor="ctr" anchorCtr="1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8333F-969B-4E2E-A6DA-00108481B495}" type="slidenum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31" name="Прямая соединительная линия 30"/>
          <p:cNvCxnSpPr/>
          <p:nvPr userDrawn="1"/>
        </p:nvCxnSpPr>
        <p:spPr>
          <a:xfrm>
            <a:off x="0" y="985181"/>
            <a:ext cx="12192000" cy="0"/>
          </a:xfrm>
          <a:prstGeom prst="line">
            <a:avLst/>
          </a:prstGeom>
          <a:solidFill>
            <a:srgbClr val="AE2C25"/>
          </a:solidFill>
          <a:ln w="12700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32" name="Прямая соединительная линия 31"/>
          <p:cNvCxnSpPr/>
          <p:nvPr userDrawn="1"/>
        </p:nvCxnSpPr>
        <p:spPr>
          <a:xfrm>
            <a:off x="0" y="967762"/>
            <a:ext cx="12192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33" name="Заголовок 1"/>
          <p:cNvSpPr txBox="1">
            <a:spLocks/>
          </p:cNvSpPr>
          <p:nvPr userDrawn="1"/>
        </p:nvSpPr>
        <p:spPr>
          <a:xfrm>
            <a:off x="334433" y="260648"/>
            <a:ext cx="11520000" cy="648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64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92" r:id="rId22"/>
    <p:sldLayoutId id="2147483693" r:id="rId2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rgbClr val="2D3494"/>
        </a:buClr>
        <a:buFont typeface="Arial" pitchFamily="34" charset="0"/>
        <a:buNone/>
        <a:defRPr sz="1200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2D3494"/>
        </a:buClr>
        <a:buFont typeface="Wingdings" pitchFamily="2" charset="2"/>
        <a:buChar char="§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–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2D3494"/>
        </a:buClr>
        <a:buFont typeface="Arial" pitchFamily="34" charset="0"/>
        <a:buChar char="•"/>
        <a:defRPr sz="1200" b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424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39.xml"/><Relationship Id="rId7" Type="http://schemas.openxmlformats.org/officeDocument/2006/relationships/image" Target="../media/image27.png"/><Relationship Id="rId2" Type="http://schemas.openxmlformats.org/officeDocument/2006/relationships/tags" Target="../tags/tag38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31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31.jpeg"/><Relationship Id="rId2" Type="http://schemas.openxmlformats.org/officeDocument/2006/relationships/tags" Target="../tags/tag40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2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32.png"/><Relationship Id="rId2" Type="http://schemas.openxmlformats.org/officeDocument/2006/relationships/tags" Target="../tags/tag4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3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vmlDrawing" Target="../drawings/vmlDrawing32.vml"/><Relationship Id="rId5" Type="http://schemas.openxmlformats.org/officeDocument/2006/relationships/oleObject" Target="../embeddings/oleObject34.bin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vmlDrawing" Target="../drawings/vmlDrawing33.vml"/><Relationship Id="rId5" Type="http://schemas.openxmlformats.org/officeDocument/2006/relationships/oleObject" Target="../embeddings/oleObject35.bin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vmlDrawing" Target="../drawings/vmlDrawing34.vml"/><Relationship Id="rId5" Type="http://schemas.openxmlformats.org/officeDocument/2006/relationships/oleObject" Target="../embeddings/oleObject36.bin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37.bin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3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41.jpeg"/><Relationship Id="rId5" Type="http://schemas.openxmlformats.org/officeDocument/2006/relationships/oleObject" Target="../embeddings/oleObject39.bin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38.vml"/><Relationship Id="rId5" Type="http://schemas.openxmlformats.org/officeDocument/2006/relationships/oleObject" Target="../embeddings/oleObject40.bin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4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3.jpeg"/><Relationship Id="rId5" Type="http://schemas.openxmlformats.org/officeDocument/2006/relationships/oleObject" Target="../embeddings/oleObject42.bin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45.png"/><Relationship Id="rId2" Type="http://schemas.openxmlformats.org/officeDocument/2006/relationships/tags" Target="../tags/tag60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43.bin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vmlDrawing" Target="../drawings/vmlDrawing42.vml"/><Relationship Id="rId5" Type="http://schemas.openxmlformats.org/officeDocument/2006/relationships/oleObject" Target="../embeddings/oleObject44.bin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6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gi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45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gif"/><Relationship Id="rId3" Type="http://schemas.openxmlformats.org/officeDocument/2006/relationships/tags" Target="../tags/tag66.xml"/><Relationship Id="rId7" Type="http://schemas.openxmlformats.org/officeDocument/2006/relationships/image" Target="../media/image61.jpeg"/><Relationship Id="rId12" Type="http://schemas.openxmlformats.org/officeDocument/2006/relationships/image" Target="../media/image66.gif"/><Relationship Id="rId2" Type="http://schemas.openxmlformats.org/officeDocument/2006/relationships/tags" Target="../tags/tag6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60.jpeg"/><Relationship Id="rId11" Type="http://schemas.openxmlformats.org/officeDocument/2006/relationships/image" Target="../media/image65.gi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64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12.png"/><Relationship Id="rId2" Type="http://schemas.openxmlformats.org/officeDocument/2006/relationships/tags" Target="../tags/tag3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7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gif"/><Relationship Id="rId3" Type="http://schemas.openxmlformats.org/officeDocument/2006/relationships/tags" Target="../tags/tag68.xml"/><Relationship Id="rId7" Type="http://schemas.openxmlformats.org/officeDocument/2006/relationships/image" Target="../media/image71.jpeg"/><Relationship Id="rId12" Type="http://schemas.openxmlformats.org/officeDocument/2006/relationships/image" Target="../media/image76.gif"/><Relationship Id="rId2" Type="http://schemas.openxmlformats.org/officeDocument/2006/relationships/tags" Target="../tags/tag67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70.jpeg"/><Relationship Id="rId11" Type="http://schemas.openxmlformats.org/officeDocument/2006/relationships/image" Target="../media/image75.gif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74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tags" Target="../tags/tag70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tags" Target="../tags/tag69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81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72.xml"/><Relationship Id="rId7" Type="http://schemas.openxmlformats.org/officeDocument/2006/relationships/image" Target="../media/image87.png"/><Relationship Id="rId2" Type="http://schemas.openxmlformats.org/officeDocument/2006/relationships/tags" Target="../tags/tag71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86.png"/><Relationship Id="rId5" Type="http://schemas.openxmlformats.org/officeDocument/2006/relationships/oleObject" Target="../embeddings/oleObject49.bin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tags" Target="../tags/tag74.xml"/><Relationship Id="rId7" Type="http://schemas.openxmlformats.org/officeDocument/2006/relationships/image" Target="../media/image91.png"/><Relationship Id="rId2" Type="http://schemas.openxmlformats.org/officeDocument/2006/relationships/tags" Target="../tags/tag73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90.png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3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png"/><Relationship Id="rId2" Type="http://schemas.openxmlformats.org/officeDocument/2006/relationships/tags" Target="../tags/tag75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96.png"/><Relationship Id="rId5" Type="http://schemas.openxmlformats.org/officeDocument/2006/relationships/oleObject" Target="../embeddings/oleObject51.bin"/><Relationship Id="rId4" Type="http://schemas.openxmlformats.org/officeDocument/2006/relationships/notesSlide" Target="../notesSlides/notesSlid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rosuchebnik.ru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hop.prosv.ru/" TargetMode="External"/><Relationship Id="rId5" Type="http://schemas.openxmlformats.org/officeDocument/2006/relationships/hyperlink" Target="https://prosv.ru/" TargetMode="Externa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tags" Target="../tags/tag77.xml"/><Relationship Id="rId7" Type="http://schemas.openxmlformats.org/officeDocument/2006/relationships/hyperlink" Target="mailto:Ozubairova@prosv.ru" TargetMode="External"/><Relationship Id="rId2" Type="http://schemas.openxmlformats.org/officeDocument/2006/relationships/tags" Target="../tags/tag76.xml"/><Relationship Id="rId1" Type="http://schemas.openxmlformats.org/officeDocument/2006/relationships/vmlDrawing" Target="../drawings/vmlDrawing50.vml"/><Relationship Id="rId6" Type="http://schemas.openxmlformats.org/officeDocument/2006/relationships/hyperlink" Target="mailto:&#1086;ksana.zubairova.73@mail.ru" TargetMode="External"/><Relationship Id="rId11" Type="http://schemas.openxmlformats.org/officeDocument/2006/relationships/image" Target="../media/image100.gif"/><Relationship Id="rId5" Type="http://schemas.openxmlformats.org/officeDocument/2006/relationships/notesSlide" Target="../notesSlides/notesSlide20.xml"/><Relationship Id="rId10" Type="http://schemas.openxmlformats.org/officeDocument/2006/relationships/hyperlink" Target="https://shop.prosv.ru/formirovanie-funkcionalnoj-gramotnosti-sbornik-zadach-po-russkomu-yazyku-dlya-8-11-klassov2781" TargetMode="External"/><Relationship Id="rId4" Type="http://schemas.openxmlformats.org/officeDocument/2006/relationships/slideLayout" Target="../slideLayouts/slideLayout22.xml"/><Relationship Id="rId9" Type="http://schemas.openxmlformats.org/officeDocument/2006/relationships/hyperlink" Target="mailto:vopros@prosv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7.xml"/><Relationship Id="rId7" Type="http://schemas.openxmlformats.org/officeDocument/2006/relationships/image" Target="../media/image21.png"/><Relationship Id="rId2" Type="http://schemas.openxmlformats.org/officeDocument/2006/relationships/tags" Target="../tags/tag36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0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BCCADD21-023E-1444-BB6E-D81DC30AAAE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0604117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67660" name="Слайд think-cell" r:id="rId6" imgW="7761960" imgH="10047960" progId="">
              <p:embed/>
            </p:oleObj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:a16="http://schemas.microsoft.com/office/drawing/2014/main" xmlns="" id="{59712902-299E-8949-8177-2BD7B585D0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4000" b="1" dirty="0" err="1">
              <a:solidFill>
                <a:schemeClr val="bg1"/>
              </a:solidFill>
              <a:latin typeface="Calibri" panose="020F0502020204030204" pitchFamily="34" charset="0"/>
              <a:ea typeface="+mj-ea"/>
              <a:sym typeface="Calibri" panose="020F0502020204030204" pitchFamily="34" charset="0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5D4BAC93-3F64-4847-8A21-E5F2342F2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87753"/>
            <a:ext cx="12192000" cy="1830065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sz="3600" dirty="0"/>
              <a:t>Читательская грамотность как интегративный </a:t>
            </a:r>
            <a:br>
              <a:rPr lang="ru-RU" sz="3600" dirty="0"/>
            </a:br>
            <a:r>
              <a:rPr lang="ru-RU" sz="3600" dirty="0"/>
              <a:t>компонент функциональной грамотности:</a:t>
            </a:r>
            <a:br>
              <a:rPr lang="ru-RU" sz="3600" dirty="0"/>
            </a:br>
            <a:r>
              <a:rPr lang="ru-RU" sz="3600" dirty="0"/>
              <a:t> формирование и оценивание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6738648" y="3347505"/>
            <a:ext cx="5357818" cy="13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294790"/>
                </a:solidFill>
              </a:rPr>
              <a:t>Зубаирова Оксана Владимировна</a:t>
            </a:r>
            <a:r>
              <a:rPr lang="ru-RU" sz="2000" dirty="0" smtClean="0">
                <a:solidFill>
                  <a:srgbClr val="294790"/>
                </a:solidFill>
              </a:rPr>
              <a:t>,</a:t>
            </a:r>
            <a:r>
              <a:rPr lang="en-US" sz="2000" dirty="0" smtClean="0">
                <a:solidFill>
                  <a:srgbClr val="294790"/>
                </a:solidFill>
              </a:rPr>
              <a:t> </a:t>
            </a:r>
            <a:endParaRPr lang="ru-RU" sz="2000" dirty="0" smtClean="0">
              <a:solidFill>
                <a:srgbClr val="29479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ru-RU" sz="2000" dirty="0" smtClean="0">
                <a:solidFill>
                  <a:srgbClr val="294790"/>
                </a:solidFill>
              </a:rPr>
              <a:t>методист-эксперт отдела методической поддержки педагогов и образовательных организаций ГК «Просвещение»</a:t>
            </a:r>
            <a:r>
              <a:rPr lang="ru-RU" sz="2000" dirty="0">
                <a:solidFill>
                  <a:srgbClr val="294790"/>
                </a:solidFill>
              </a:rPr>
              <a:t/>
            </a:r>
            <a:br>
              <a:rPr lang="ru-RU" sz="2000" dirty="0">
                <a:solidFill>
                  <a:srgbClr val="294790"/>
                </a:solidFill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294790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8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844702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9882" name="Слайд think-cell" r:id="rId6" imgW="360" imgH="360" progId="">
              <p:embed/>
            </p:oleObj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6000" y="148612"/>
            <a:ext cx="11520000" cy="64864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294790"/>
                </a:solidFill>
              </a:rPr>
              <a:t>Интегративные компоненты функциональной грамотности</a:t>
            </a:r>
            <a:endParaRPr lang="ru-RU" sz="2800" dirty="0">
              <a:solidFill>
                <a:srgbClr val="29479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 l="19453" t="49953" r="57637" b="23000"/>
          <a:stretch>
            <a:fillRect/>
          </a:stretch>
        </p:blipFill>
        <p:spPr bwMode="auto">
          <a:xfrm>
            <a:off x="807818" y="2055501"/>
            <a:ext cx="209755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4223792" y="1772816"/>
            <a:ext cx="35283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</a:p>
          <a:p>
            <a:pPr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			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			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			                     </a:t>
            </a:r>
          </a:p>
          <a:p>
            <a:pPr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	 </a:t>
            </a:r>
          </a:p>
        </p:txBody>
      </p:sp>
      <p:pic>
        <p:nvPicPr>
          <p:cNvPr id="25" name="Picture 2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3193" y="2055501"/>
            <a:ext cx="1991617" cy="1980000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 cstate="print"/>
          <a:srcRect l="4179" t="30861" r="42363" b="23000"/>
          <a:stretch>
            <a:fillRect/>
          </a:stretch>
        </p:blipFill>
        <p:spPr bwMode="auto">
          <a:xfrm>
            <a:off x="6512628" y="2055501"/>
            <a:ext cx="2159893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 cstate="print"/>
          <a:srcRect l="15634" t="34043" r="52546" b="24591"/>
          <a:stretch>
            <a:fillRect/>
          </a:stretch>
        </p:blipFill>
        <p:spPr bwMode="auto">
          <a:xfrm>
            <a:off x="9480339" y="2055501"/>
            <a:ext cx="1903844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949466" y="4340962"/>
            <a:ext cx="1519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94790"/>
                </a:solidFill>
              </a:rPr>
              <a:t>Ч</a:t>
            </a:r>
            <a:r>
              <a:rPr lang="ru-RU" b="1" dirty="0" smtClean="0">
                <a:solidFill>
                  <a:srgbClr val="294790"/>
                </a:solidFill>
              </a:rPr>
              <a:t>итательская</a:t>
            </a:r>
            <a:endParaRPr lang="ru-RU" dirty="0">
              <a:solidFill>
                <a:srgbClr val="29479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26506" y="4340962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94790"/>
                </a:solidFill>
              </a:rPr>
              <a:t>И</a:t>
            </a:r>
            <a:r>
              <a:rPr lang="ru-RU" b="1" dirty="0" smtClean="0">
                <a:solidFill>
                  <a:srgbClr val="294790"/>
                </a:solidFill>
              </a:rPr>
              <a:t>нформационная </a:t>
            </a:r>
            <a:endParaRPr lang="ru-RU" dirty="0">
              <a:solidFill>
                <a:srgbClr val="29479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548002" y="4340962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94790"/>
                </a:solidFill>
              </a:rPr>
              <a:t>К</a:t>
            </a:r>
            <a:r>
              <a:rPr lang="ru-RU" b="1" dirty="0" smtClean="0">
                <a:solidFill>
                  <a:srgbClr val="294790"/>
                </a:solidFill>
              </a:rPr>
              <a:t>оммуникативная 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735596" y="4340962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294790"/>
                </a:solidFill>
              </a:rPr>
              <a:t>Социальная</a:t>
            </a:r>
            <a:endParaRPr lang="ru-RU" dirty="0">
              <a:solidFill>
                <a:srgbClr val="2947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9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7369574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0907" name="Слайд think-cell" r:id="rId6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altLang="ru-RU" sz="2800" dirty="0" smtClean="0">
                <a:solidFill>
                  <a:srgbClr val="294790"/>
                </a:solidFill>
                <a:latin typeface="+mn-lt"/>
              </a:rPr>
              <a:t>Самые важные результаты</a:t>
            </a:r>
            <a:endParaRPr lang="ru-RU" altLang="ru-RU" dirty="0" smtClean="0">
              <a:solidFill>
                <a:srgbClr val="294790"/>
              </a:solidFill>
              <a:latin typeface="+mn-lt"/>
            </a:endParaRPr>
          </a:p>
        </p:txBody>
      </p:sp>
      <p:pic>
        <p:nvPicPr>
          <p:cNvPr id="23554" name="Picture 5" descr="http://www.centeroko.ru/pirls16/PIRLS2016_r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3241852" y="1134072"/>
            <a:ext cx="5708296" cy="5607264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16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2210495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1930" name="Слайд think-cell" r:id="rId6" imgW="360" imgH="360" progId="">
              <p:embed/>
            </p:oleObj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23651" t="47239" r="31270" b="13396"/>
          <a:stretch/>
        </p:blipFill>
        <p:spPr>
          <a:xfrm>
            <a:off x="2528190" y="1116648"/>
            <a:ext cx="7132486" cy="478634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433" y="20216"/>
            <a:ext cx="11520000" cy="64864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294790"/>
                </a:solidFill>
              </a:rPr>
              <a:t>Результаты участия российских школьников в международных исследованиях</a:t>
            </a:r>
          </a:p>
        </p:txBody>
      </p:sp>
    </p:spTree>
    <p:extLst>
      <p:ext uri="{BB962C8B-B14F-4D97-AF65-F5344CB8AC3E}">
        <p14:creationId xmlns:p14="http://schemas.microsoft.com/office/powerpoint/2010/main" xmlns="" val="1755661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816361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2953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altLang="ru-RU" sz="2000" b="1" dirty="0">
                <a:solidFill>
                  <a:schemeClr val="tx1"/>
                </a:solidFill>
              </a:rPr>
              <a:t>Приоритет чтения художественного текста.</a:t>
            </a:r>
          </a:p>
          <a:p>
            <a:pPr algn="just"/>
            <a:r>
              <a:rPr lang="ru-RU" altLang="ru-RU" sz="2000" b="1" dirty="0" smtClean="0">
                <a:solidFill>
                  <a:schemeClr val="tx1"/>
                </a:solidFill>
              </a:rPr>
              <a:t>Текст </a:t>
            </a:r>
            <a:r>
              <a:rPr lang="ru-RU" altLang="ru-RU" sz="2000" b="1" dirty="0">
                <a:solidFill>
                  <a:schemeClr val="tx1"/>
                </a:solidFill>
              </a:rPr>
              <a:t>на других уроках не является предметом обсуждения, исследования, анализа. </a:t>
            </a:r>
          </a:p>
          <a:p>
            <a:pPr algn="just"/>
            <a:r>
              <a:rPr lang="ru-RU" altLang="ru-RU" sz="2000" dirty="0">
                <a:solidFill>
                  <a:schemeClr val="tx1"/>
                </a:solidFill>
              </a:rPr>
              <a:t>     Например: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</a:rPr>
              <a:t>в </a:t>
            </a:r>
            <a:r>
              <a:rPr lang="ru-RU" altLang="ru-RU" sz="2000" i="1" dirty="0">
                <a:solidFill>
                  <a:schemeClr val="tx1"/>
                </a:solidFill>
              </a:rPr>
              <a:t>научно-познавательных текстах </a:t>
            </a:r>
            <a:r>
              <a:rPr lang="ru-RU" altLang="ru-RU" sz="2000" dirty="0">
                <a:solidFill>
                  <a:schemeClr val="tx1"/>
                </a:solidFill>
              </a:rPr>
              <a:t>не могут выделить научную информацию, описания, элементы фантастики, </a:t>
            </a:r>
            <a:r>
              <a:rPr lang="ru-RU" altLang="ru-RU" sz="2000" i="1" dirty="0">
                <a:solidFill>
                  <a:schemeClr val="tx1"/>
                </a:solidFill>
              </a:rPr>
              <a:t>главную мысль текста;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</a:rPr>
              <a:t>не </a:t>
            </a:r>
            <a:r>
              <a:rPr lang="ru-RU" altLang="ru-RU" sz="2000" dirty="0">
                <a:solidFill>
                  <a:schemeClr val="tx1"/>
                </a:solidFill>
              </a:rPr>
              <a:t>понимают, что в </a:t>
            </a:r>
            <a:r>
              <a:rPr lang="ru-RU" altLang="ru-RU" sz="2000" i="1" dirty="0">
                <a:solidFill>
                  <a:schemeClr val="tx1"/>
                </a:solidFill>
              </a:rPr>
              <a:t>тексте-инструкции</a:t>
            </a:r>
            <a:r>
              <a:rPr lang="ru-RU" altLang="ru-RU" sz="2000" dirty="0">
                <a:solidFill>
                  <a:schemeClr val="tx1"/>
                </a:solidFill>
              </a:rPr>
              <a:t> является главным для решения учебной задачи, не могут выделить обязательные «шаги» действия. </a:t>
            </a:r>
            <a:endParaRPr lang="ru-RU" altLang="ru-RU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</a:rPr>
              <a:t>в </a:t>
            </a:r>
            <a:r>
              <a:rPr lang="ru-RU" altLang="ru-RU" sz="2000" dirty="0">
                <a:solidFill>
                  <a:schemeClr val="tx1"/>
                </a:solidFill>
              </a:rPr>
              <a:t>учебном тексте самостоятельно затрудняются выделить учебную задачу;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1"/>
                </a:solidFill>
              </a:rPr>
              <a:t>в </a:t>
            </a:r>
            <a:r>
              <a:rPr lang="ru-RU" altLang="ru-RU" sz="2000" dirty="0">
                <a:solidFill>
                  <a:schemeClr val="tx1"/>
                </a:solidFill>
              </a:rPr>
              <a:t>математическом тексте «не видят», можно ли при выделенных условиях </a:t>
            </a:r>
            <a:r>
              <a:rPr lang="ru-RU" altLang="ru-RU" sz="2000" dirty="0" smtClean="0">
                <a:solidFill>
                  <a:schemeClr val="tx1"/>
                </a:solidFill>
              </a:rPr>
              <a:t>решить </a:t>
            </a:r>
            <a:r>
              <a:rPr lang="ru-RU" altLang="ru-RU" sz="2000" dirty="0">
                <a:solidFill>
                  <a:schemeClr val="tx1"/>
                </a:solidFill>
              </a:rPr>
              <a:t>математическую задачу.    </a:t>
            </a:r>
          </a:p>
          <a:p>
            <a:r>
              <a:rPr lang="ru-RU" altLang="ru-RU" sz="2000" b="1" dirty="0" smtClean="0">
                <a:solidFill>
                  <a:schemeClr val="tx1"/>
                </a:solidFill>
              </a:rPr>
              <a:t>Вывод</a:t>
            </a:r>
            <a:r>
              <a:rPr lang="ru-RU" altLang="ru-RU" sz="2000" dirty="0">
                <a:solidFill>
                  <a:schemeClr val="tx1"/>
                </a:solidFill>
              </a:rPr>
              <a:t>: </a:t>
            </a:r>
            <a:r>
              <a:rPr lang="ru-RU" altLang="ru-RU" sz="2000" b="1" dirty="0">
                <a:solidFill>
                  <a:srgbClr val="FF0000"/>
                </a:solidFill>
              </a:rPr>
              <a:t>нет переноса навыка работы с художественным текстом на осмысление других текстов. </a:t>
            </a:r>
          </a:p>
          <a:p>
            <a:r>
              <a:rPr lang="ru-RU" altLang="ru-RU" sz="2000" b="1" dirty="0" smtClean="0">
                <a:solidFill>
                  <a:schemeClr val="tx1"/>
                </a:solidFill>
              </a:rPr>
              <a:t>Задача</a:t>
            </a:r>
            <a:r>
              <a:rPr lang="ru-RU" altLang="ru-RU" sz="2000" dirty="0">
                <a:solidFill>
                  <a:schemeClr val="tx1"/>
                </a:solidFill>
              </a:rPr>
              <a:t>: </a:t>
            </a:r>
            <a:r>
              <a:rPr lang="ru-RU" altLang="ru-RU" sz="2000" b="1" dirty="0">
                <a:solidFill>
                  <a:srgbClr val="FF0000"/>
                </a:solidFill>
              </a:rPr>
              <a:t>развивать способность выделять особенности текста и определять его тип.  </a:t>
            </a:r>
          </a:p>
          <a:p>
            <a:r>
              <a:rPr lang="ru-RU" altLang="ru-RU" dirty="0"/>
              <a:t> </a:t>
            </a:r>
            <a:endParaRPr lang="ru-RU" altLang="ru-RU" b="1" dirty="0"/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>
                <a:solidFill>
                  <a:srgbClr val="294790"/>
                </a:solidFill>
              </a:rPr>
              <a:t>Недостаточно владеют смысловым чтением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855478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872645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3977" name="Слайд think-cell" r:id="rId5" imgW="360" imgH="360" progId="">
              <p:embed/>
            </p:oleObj>
          </a:graphicData>
        </a:graphic>
      </p:graphicFrame>
      <p:sp>
        <p:nvSpPr>
          <p:cNvPr id="7" name="Прямоугольник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Пример. Математика</a:t>
            </a:r>
            <a:endParaRPr lang="ru-RU" sz="2800" dirty="0"/>
          </a:p>
        </p:txBody>
      </p:sp>
      <p:graphicFrame>
        <p:nvGraphicFramePr>
          <p:cNvPr id="5" name="Объект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366838685"/>
              </p:ext>
            </p:extLst>
          </p:nvPr>
        </p:nvGraphicFramePr>
        <p:xfrm>
          <a:off x="1285875" y="3771900"/>
          <a:ext cx="8229600" cy="1274763"/>
        </p:xfrm>
        <a:graphic>
          <a:graphicData uri="http://schemas.openxmlformats.org/drawingml/2006/table">
            <a:tbl>
              <a:tblPr/>
              <a:tblGrid>
                <a:gridCol w="23540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6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385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4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E0E01"/>
                          </a:solidFill>
                          <a:effectLst/>
                          <a:latin typeface="Calibri" panose="020F0502020204030204" pitchFamily="34" charset="0"/>
                        </a:rPr>
                        <a:t>Время начала занятий в зале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E0E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318" marR="99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1E0E01"/>
                          </a:solidFill>
                          <a:effectLst/>
                          <a:latin typeface="Calibri" panose="020F0502020204030204" pitchFamily="34" charset="0"/>
                        </a:rPr>
                        <a:t>Время окончания занятий в зале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1E0E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318" marR="99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1E0E01"/>
                          </a:solidFill>
                          <a:effectLst/>
                          <a:latin typeface="Calibri" panose="020F0502020204030204" pitchFamily="34" charset="0"/>
                        </a:rPr>
                        <a:t>Время начала занятий в бассейне</a:t>
                      </a: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1E0E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1E0E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318" marR="99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318" marR="99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318" marR="99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9318" marR="9931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1116012" y="1353708"/>
            <a:ext cx="8569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ru-RU" altLang="ru-RU" sz="2600" dirty="0">
                <a:ea typeface="Calibri" pitchFamily="34" charset="0"/>
                <a:cs typeface="Times New Roman" pitchFamily="18" charset="0"/>
              </a:rPr>
              <a:t>Задание. Какая информация </a:t>
            </a:r>
            <a:r>
              <a:rPr lang="ru-RU" altLang="ru-RU" sz="2600" b="1" u="sng" dirty="0">
                <a:ea typeface="Calibri" pitchFamily="34" charset="0"/>
                <a:cs typeface="Times New Roman" pitchFamily="18" charset="0"/>
              </a:rPr>
              <a:t>не потребуется</a:t>
            </a:r>
            <a:r>
              <a:rPr lang="ru-RU" altLang="ru-RU" sz="2600" dirty="0">
                <a:ea typeface="Calibri" pitchFamily="34" charset="0"/>
                <a:cs typeface="Times New Roman" pitchFamily="18" charset="0"/>
              </a:rPr>
              <a:t> для заполнения таблицы?</a:t>
            </a:r>
          </a:p>
          <a:p>
            <a:pPr algn="just" eaLnBrk="1" hangingPunct="1"/>
            <a:r>
              <a:rPr lang="ru-RU" altLang="ru-RU" sz="2200" dirty="0">
                <a:ea typeface="Calibri" pitchFamily="34" charset="0"/>
                <a:cs typeface="Times New Roman" pitchFamily="18" charset="0"/>
              </a:rPr>
              <a:t>	В среду Витя ходит в бассейн. Начиная с 15 ч 10 мин он занимается в зале в течение 20 мин, затем столько же времени плавает в бассейне. После занятий в зале у Вити перерыв на 10 мин, чтобы переодеться для плаванья в бассейне.</a:t>
            </a:r>
          </a:p>
        </p:txBody>
      </p:sp>
    </p:spTree>
    <p:extLst>
      <p:ext uri="{BB962C8B-B14F-4D97-AF65-F5344CB8AC3E}">
        <p14:creationId xmlns:p14="http://schemas.microsoft.com/office/powerpoint/2010/main" xmlns="" val="21995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Объект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021966" y="3755504"/>
            <a:ext cx="3668611" cy="2437478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3" cstate="print"/>
          <a:srcRect b="67322"/>
          <a:stretch>
            <a:fillRect/>
          </a:stretch>
        </p:blipFill>
        <p:spPr bwMode="auto">
          <a:xfrm>
            <a:off x="334433" y="1260901"/>
            <a:ext cx="7561262" cy="126682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336020" y="2804725"/>
            <a:ext cx="7559675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/>
              <a:t>Вывод Кости: У существительных женского рода мягкий знак после шипящих на конце слова пишется всегда, а у существительных мужского рода не пишется. </a:t>
            </a:r>
          </a:p>
          <a:p>
            <a:pPr algn="just">
              <a:spcAft>
                <a:spcPts val="600"/>
              </a:spcAft>
            </a:pPr>
            <a:r>
              <a:rPr lang="ru-RU" sz="2000" dirty="0"/>
              <a:t>Работа Кости: много </a:t>
            </a:r>
            <a:r>
              <a:rPr lang="ru-RU" sz="2000" dirty="0" err="1"/>
              <a:t>тучь</a:t>
            </a:r>
            <a:r>
              <a:rPr lang="ru-RU" sz="2000" dirty="0"/>
              <a:t>, мало </a:t>
            </a:r>
            <a:r>
              <a:rPr lang="ru-RU" sz="2000" dirty="0" err="1"/>
              <a:t>задачь</a:t>
            </a:r>
            <a:r>
              <a:rPr lang="ru-RU" sz="2000" dirty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433" y="219263"/>
            <a:ext cx="9676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294790"/>
                </a:solidFill>
              </a:rPr>
              <a:t>Не читают </a:t>
            </a:r>
            <a:r>
              <a:rPr lang="ru-RU" sz="2800" b="1" dirty="0" smtClean="0">
                <a:solidFill>
                  <a:srgbClr val="294790"/>
                </a:solidFill>
              </a:rPr>
              <a:t>формулировки заданий, правил </a:t>
            </a:r>
            <a:r>
              <a:rPr lang="ru-RU" sz="2800" b="1" dirty="0">
                <a:solidFill>
                  <a:srgbClr val="294790"/>
                </a:solidFill>
              </a:rPr>
              <a:t>и т.д. </a:t>
            </a:r>
          </a:p>
        </p:txBody>
      </p:sp>
      <p:sp>
        <p:nvSpPr>
          <p:cNvPr id="18" name="Овал 17"/>
          <p:cNvSpPr/>
          <p:nvPr/>
        </p:nvSpPr>
        <p:spPr>
          <a:xfrm>
            <a:off x="3048772" y="1662538"/>
            <a:ext cx="3816350" cy="231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Текст 13"/>
          <p:cNvSpPr txBox="1">
            <a:spLocks noGrp="1"/>
          </p:cNvSpPr>
          <p:nvPr>
            <p:ph type="body" sz="quarter" idx="12"/>
          </p:nvPr>
        </p:nvSpPr>
        <p:spPr>
          <a:xfrm>
            <a:off x="8242226" y="3074888"/>
            <a:ext cx="2104294" cy="514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294790"/>
                </a:solidFill>
              </a:rPr>
              <a:t>Задание:</a:t>
            </a:r>
            <a:endParaRPr lang="ru-RU" sz="2400" b="1" dirty="0">
              <a:solidFill>
                <a:srgbClr val="294790"/>
              </a:solidFill>
            </a:endParaRPr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425863" cy="288000"/>
          </a:xfrm>
        </p:spPr>
        <p:txBody>
          <a:bodyPr/>
          <a:lstStyle/>
          <a:p>
            <a:r>
              <a:rPr lang="ru-RU" sz="1400" dirty="0" smtClean="0"/>
              <a:t>* Пример из УМК </a:t>
            </a:r>
            <a:r>
              <a:rPr lang="ru-RU" sz="1400" dirty="0" smtClean="0"/>
              <a:t>«Русский язык» под редакцией Иванова С.В.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3951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Математика</a:t>
            </a:r>
            <a:endParaRPr lang="ru-RU" dirty="0"/>
          </a:p>
        </p:txBody>
      </p:sp>
      <p:pic>
        <p:nvPicPr>
          <p:cNvPr id="5498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l="18982" t="30207" r="22127" b="27809"/>
          <a:stretch>
            <a:fillRect/>
          </a:stretch>
        </p:blipFill>
        <p:spPr bwMode="auto">
          <a:xfrm>
            <a:off x="334433" y="599281"/>
            <a:ext cx="3860800" cy="2201863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 descr="https://im0-tub-ru.yandex.net/i?id=b723c18d636bdff71248d7d7ca63a918&amp;n=33&amp;h=181&amp;w=4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00638" y="68841"/>
            <a:ext cx="1986051" cy="789933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9973" t="13044" r="20109" b="5435"/>
          <a:stretch>
            <a:fillRect/>
          </a:stretch>
        </p:blipFill>
        <p:spPr bwMode="auto">
          <a:xfrm>
            <a:off x="4305980" y="1155347"/>
            <a:ext cx="3370792" cy="3668888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l="19191" t="43428" r="22904" b="29688"/>
          <a:stretch>
            <a:fillRect/>
          </a:stretch>
        </p:blipFill>
        <p:spPr bwMode="auto">
          <a:xfrm>
            <a:off x="7971466" y="4967273"/>
            <a:ext cx="3829630" cy="1422434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7971466" y="1040455"/>
            <a:ext cx="2057401" cy="42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D3494"/>
              </a:buClr>
              <a:buSzPts val="1500"/>
              <a:buFont typeface="Calibri"/>
              <a:buNone/>
              <a:defRPr sz="2000" b="1" i="0" u="none" strike="noStrike" kern="1200" cap="none">
                <a:solidFill>
                  <a:srgbClr val="2D3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r>
              <a:rPr lang="ru-RU" dirty="0" smtClean="0"/>
              <a:t>Русский язык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/>
          <a:srcRect l="20774" t="10202" r="23019" b="26619"/>
          <a:stretch/>
        </p:blipFill>
        <p:spPr bwMode="auto">
          <a:xfrm>
            <a:off x="7971466" y="1493970"/>
            <a:ext cx="3829629" cy="3443807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Заголовок 5"/>
          <p:cNvSpPr txBox="1">
            <a:spLocks noGrp="1"/>
          </p:cNvSpPr>
          <p:nvPr>
            <p:ph type="body" sz="quarter" idx="12"/>
          </p:nvPr>
        </p:nvSpPr>
        <p:spPr>
          <a:xfrm>
            <a:off x="334433" y="3010283"/>
            <a:ext cx="2342092" cy="39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D3494"/>
              </a:buClr>
              <a:buSzPts val="1500"/>
              <a:buFont typeface="Calibri"/>
              <a:buNone/>
              <a:defRPr sz="2000" b="1" i="0" u="none" strike="noStrike" kern="1200" cap="none">
                <a:solidFill>
                  <a:srgbClr val="2D3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r>
              <a:rPr lang="ru-RU" dirty="0" smtClean="0"/>
              <a:t>Окружающий мир</a:t>
            </a:r>
            <a:endParaRPr lang="ru-RU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8"/>
          <a:srcRect l="18309" t="20956" r="23235" b="19899"/>
          <a:stretch>
            <a:fillRect/>
          </a:stretch>
        </p:blipFill>
        <p:spPr bwMode="auto">
          <a:xfrm>
            <a:off x="334433" y="3404741"/>
            <a:ext cx="3860800" cy="3125063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738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6949284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8072" name="Слайд think-cell" r:id="rId5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021825" cy="4896544"/>
          </a:xfrm>
        </p:spPr>
        <p:txBody>
          <a:bodyPr/>
          <a:lstStyle/>
          <a:p>
            <a:pPr marL="286110" indent="-285750">
              <a:buClr>
                <a:srgbClr val="294790"/>
              </a:buClr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282828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Недостаточный уровень мыслительных операций: анализ, синтез, сравнение, классификация, установление причинно-следственных связей</a:t>
            </a:r>
            <a:endParaRPr lang="ru-RU" sz="2400" spc="-1" dirty="0">
              <a:solidFill>
                <a:srgbClr val="51515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6110" indent="-285750">
              <a:buClr>
                <a:srgbClr val="294790"/>
              </a:buClr>
              <a:buFont typeface="Arial" panose="020B0604020202020204" pitchFamily="34" charset="0"/>
              <a:buChar char="•"/>
            </a:pPr>
            <a:r>
              <a:rPr lang="ru-RU" sz="2400" spc="-1" dirty="0" smtClean="0">
                <a:solidFill>
                  <a:srgbClr val="282828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Недостаточный </a:t>
            </a:r>
            <a:r>
              <a:rPr lang="ru-RU" sz="2400" spc="-1" dirty="0">
                <a:solidFill>
                  <a:srgbClr val="282828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уровень развития способности извлекать необходимую информацию для ее преобразования в соответствии с учебной задачей</a:t>
            </a:r>
            <a:endParaRPr lang="ru-RU" sz="2400" spc="-1" dirty="0">
              <a:solidFill>
                <a:srgbClr val="51515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6110" indent="-285750">
              <a:buClr>
                <a:srgbClr val="294790"/>
              </a:buClr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282828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 умение ориентироваться с помощью различной текстовой информации в жизненных ситуациях</a:t>
            </a:r>
            <a:endParaRPr lang="ru-RU" sz="2400" spc="-1" dirty="0">
              <a:solidFill>
                <a:srgbClr val="51515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6110" indent="-285750">
              <a:buClr>
                <a:srgbClr val="294790"/>
              </a:buClr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282828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 умение интерпретировать содержащуюся в тексте информацию</a:t>
            </a:r>
            <a:endParaRPr lang="ru-RU" sz="2400" spc="-1" dirty="0">
              <a:solidFill>
                <a:srgbClr val="51515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294790"/>
              </a:buClr>
              <a:buFont typeface="Arial" panose="020B0604020202020204" pitchFamily="34" charset="0"/>
              <a:buChar char="•"/>
            </a:pPr>
            <a:endParaRPr lang="ru-RU" sz="2400" spc="-1" dirty="0">
              <a:solidFill>
                <a:srgbClr val="51515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294790"/>
              </a:buClr>
              <a:buFont typeface="Arial" panose="020B0604020202020204" pitchFamily="34" charset="0"/>
              <a:buChar char="•"/>
            </a:pPr>
            <a:endParaRPr lang="ru-RU" sz="2400" spc="-1" dirty="0">
              <a:solidFill>
                <a:srgbClr val="51515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294790"/>
              </a:buClr>
              <a:buFont typeface="Arial" panose="020B0604020202020204" pitchFamily="34" charset="0"/>
              <a:buChar char="•"/>
            </a:pPr>
            <a:endParaRPr lang="ru-RU" sz="2400" spc="-1" dirty="0">
              <a:solidFill>
                <a:srgbClr val="515151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294790"/>
                </a:solidFill>
              </a:rPr>
              <a:t>Результаты участия российских школьников </a:t>
            </a:r>
            <a:r>
              <a:rPr lang="ru-RU" sz="2800" dirty="0" smtClean="0">
                <a:solidFill>
                  <a:srgbClr val="294790"/>
                </a:solidFill>
              </a:rPr>
              <a:t>в ВПР</a:t>
            </a:r>
            <a:endParaRPr lang="ru-RU" sz="2800" dirty="0">
              <a:solidFill>
                <a:srgbClr val="2947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283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824379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5001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>
                <a:solidFill>
                  <a:srgbClr val="294790"/>
                </a:solidFill>
              </a:rPr>
              <a:t>Словосочетание «читательская грамотность</a:t>
            </a:r>
            <a:r>
              <a:rPr lang="ru-RU" altLang="ru-RU" sz="2800" dirty="0" smtClean="0">
                <a:solidFill>
                  <a:srgbClr val="294790"/>
                </a:solidFill>
              </a:rPr>
              <a:t>»</a:t>
            </a:r>
            <a:endParaRPr lang="ru-RU" sz="2800" dirty="0">
              <a:solidFill>
                <a:srgbClr val="29479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433" y="1052736"/>
            <a:ext cx="10992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2400" dirty="0" smtClean="0"/>
              <a:t>Появилось </a:t>
            </a:r>
            <a:r>
              <a:rPr lang="ru-RU" altLang="ru-RU" sz="2400" dirty="0"/>
              <a:t>в 1991 г., когда IEA (</a:t>
            </a:r>
            <a:r>
              <a:rPr lang="en-US" altLang="ru-RU" sz="2400" dirty="0"/>
              <a:t>International Association for the Evaluation of Educational Achievement</a:t>
            </a:r>
            <a:r>
              <a:rPr lang="ru-RU" altLang="ru-RU" sz="2400" dirty="0"/>
              <a:t>) – организация, инициировавшая PIRLS, искала понятие, определяющее чтение не только со стороны техники, но в широком функциональном контексте – </a:t>
            </a:r>
            <a:r>
              <a:rPr lang="ru-RU" altLang="ru-RU" sz="2400" i="1" dirty="0">
                <a:solidFill>
                  <a:srgbClr val="294790"/>
                </a:solidFill>
              </a:rPr>
              <a:t>как возможность размышлять о прочитанном и использовать прочитанное для достижения личных и общественных целей</a:t>
            </a:r>
            <a:r>
              <a:rPr lang="ru-RU" altLang="ru-RU" sz="2400" dirty="0"/>
              <a:t>, в первую очередь – для дальнейшего обучения.</a:t>
            </a:r>
            <a:endParaRPr lang="ru-RU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8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960958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6025" name="Слайд think-cell" r:id="rId4" imgW="360" imgH="360" progId="">
              <p:embed/>
            </p:oleObj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34433" y="1114697"/>
            <a:ext cx="115200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sz="2400" dirty="0">
                <a:solidFill>
                  <a:srgbClr val="FF0000"/>
                </a:solidFill>
              </a:rPr>
              <a:t>PIRLS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cs typeface="Arial" pitchFamily="34" charset="0"/>
              </a:rPr>
              <a:t>– </a:t>
            </a:r>
            <a:r>
              <a:rPr lang="ru-RU" sz="2400" dirty="0">
                <a:cs typeface="Arial" pitchFamily="34" charset="0"/>
              </a:rPr>
              <a:t>международное сравнительное исследование </a:t>
            </a:r>
            <a:r>
              <a:rPr lang="ru-RU" sz="2400" i="1" dirty="0">
                <a:cs typeface="Arial" pitchFamily="34" charset="0"/>
              </a:rPr>
              <a:t>качества чтения и понимания текста учащимися начальной школы (4 класс)</a:t>
            </a:r>
            <a:r>
              <a:rPr lang="ru-RU" sz="2400" dirty="0"/>
              <a:t>:</a:t>
            </a:r>
          </a:p>
          <a:p>
            <a:pPr algn="just">
              <a:spcAft>
                <a:spcPts val="600"/>
              </a:spcAft>
              <a:defRPr/>
            </a:pPr>
            <a:r>
              <a:rPr lang="ru-RU" sz="2400" dirty="0"/>
              <a:t>«Читательская грамотность – способность понимать и использовать письменную речь во всем разнообразии ее форм для целей, требуемых обществом и/или ценных для индивида. На основе разнообразных текстов читатели конструируют собственные значения. Они читают, чтобы учиться, чтобы участвовать в школьных и внешкольных читательских сообществах и для удовольствия».</a:t>
            </a:r>
          </a:p>
          <a:p>
            <a:pPr>
              <a:defRPr/>
            </a:pPr>
            <a:r>
              <a:rPr lang="ru-RU" sz="2400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294790"/>
                </a:solidFill>
              </a:rPr>
              <a:t>PIRLS</a:t>
            </a:r>
            <a:endParaRPr lang="ru-RU" sz="2800" dirty="0">
              <a:solidFill>
                <a:srgbClr val="29479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29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>
                <a:solidFill>
                  <a:srgbClr val="294790"/>
                </a:solidFill>
              </a:rPr>
              <a:t>Функционально  грамотный ребёнок – </a:t>
            </a:r>
          </a:p>
          <a:p>
            <a:pPr>
              <a:buNone/>
            </a:pPr>
            <a:r>
              <a:rPr lang="ru-RU" sz="4000" dirty="0">
                <a:solidFill>
                  <a:srgbClr val="294790"/>
                </a:solidFill>
              </a:rPr>
              <a:t>какой он?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>
              <a:solidFill>
                <a:srgbClr val="EB204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4179" t="35634" r="60601" b="31347"/>
          <a:stretch>
            <a:fillRect/>
          </a:stretch>
        </p:blipFill>
        <p:spPr bwMode="auto">
          <a:xfrm>
            <a:off x="6224582" y="1947856"/>
            <a:ext cx="4476781" cy="3357586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277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2541049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7049" name="Слайд think-cell" r:id="rId5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0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3314" name="Объект 2"/>
          <p:cNvSpPr>
            <a:spLocks noGrp="1"/>
          </p:cNvSpPr>
          <p:nvPr>
            <p:ph type="body" sz="quarter" idx="12"/>
          </p:nvPr>
        </p:nvSpPr>
        <p:spPr>
          <a:xfrm>
            <a:off x="334433" y="1082232"/>
            <a:ext cx="9469967" cy="489654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400" b="1" i="1" dirty="0" smtClean="0">
                <a:solidFill>
                  <a:srgbClr val="EB2049"/>
                </a:solidFill>
              </a:rPr>
              <a:t>потребность</a:t>
            </a:r>
            <a:r>
              <a:rPr lang="ru-RU" altLang="ru-RU" sz="2400" dirty="0" smtClean="0"/>
              <a:t> </a:t>
            </a:r>
            <a:r>
              <a:rPr lang="ru-RU" altLang="ru-RU" sz="2400" dirty="0">
                <a:solidFill>
                  <a:schemeClr val="tx1"/>
                </a:solidFill>
              </a:rPr>
              <a:t>в читательской деятельности с целью успешной социализации, дальнейшего образования, саморазвития;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400" b="1" i="1" dirty="0" smtClean="0">
                <a:solidFill>
                  <a:srgbClr val="EB2049"/>
                </a:solidFill>
              </a:rPr>
              <a:t>готовность</a:t>
            </a:r>
            <a:r>
              <a:rPr lang="ru-RU" altLang="ru-RU" sz="2400" dirty="0" smtClean="0"/>
              <a:t> </a:t>
            </a:r>
            <a:r>
              <a:rPr lang="ru-RU" altLang="ru-RU" sz="2400" dirty="0">
                <a:solidFill>
                  <a:schemeClr val="tx1"/>
                </a:solidFill>
              </a:rPr>
              <a:t>к смысловому чтению – восприятию письменных текстов, анализу, оценке, интерпретации и обобщению представленной в них информации;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400" b="1" i="1" dirty="0">
                <a:solidFill>
                  <a:srgbClr val="EB2049"/>
                </a:solidFill>
              </a:rPr>
              <a:t>способность</a:t>
            </a:r>
            <a:r>
              <a:rPr lang="ru-RU" altLang="ru-RU" sz="2400" dirty="0"/>
              <a:t> </a:t>
            </a:r>
            <a:r>
              <a:rPr lang="ru-RU" altLang="ru-RU" sz="2400" dirty="0">
                <a:solidFill>
                  <a:schemeClr val="tx1"/>
                </a:solidFill>
              </a:rPr>
              <a:t>извлекать необходимую информацию для ее преобразования в соответствии с учебной задачей; ориентироваться с помощью различной текстовой информации в жизненных ситуациях.</a:t>
            </a:r>
          </a:p>
          <a:p>
            <a:pPr>
              <a:lnSpc>
                <a:spcPct val="90000"/>
              </a:lnSpc>
            </a:pPr>
            <a:endParaRPr lang="ru-RU" altLang="ru-RU" sz="27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33" y="121644"/>
            <a:ext cx="11520000" cy="648642"/>
          </a:xfrm>
        </p:spPr>
        <p:txBody>
          <a:bodyPr/>
          <a:lstStyle/>
          <a:p>
            <a:r>
              <a:rPr lang="ru-RU" altLang="ru-RU" sz="2800" dirty="0">
                <a:solidFill>
                  <a:srgbClr val="294790"/>
                </a:solidFill>
              </a:rPr>
              <a:t>Читательская </a:t>
            </a:r>
            <a:r>
              <a:rPr lang="ru-RU" altLang="ru-RU" sz="2800" dirty="0" smtClean="0">
                <a:solidFill>
                  <a:srgbClr val="294790"/>
                </a:solidFill>
              </a:rPr>
              <a:t>грамотность</a:t>
            </a:r>
            <a:br>
              <a:rPr lang="ru-RU" altLang="ru-RU" sz="2800" dirty="0" smtClean="0">
                <a:solidFill>
                  <a:srgbClr val="294790"/>
                </a:solidFill>
              </a:rPr>
            </a:br>
            <a:r>
              <a:rPr lang="ru-RU" altLang="ru-RU" dirty="0" smtClean="0">
                <a:solidFill>
                  <a:srgbClr val="294790"/>
                </a:solidFill>
              </a:rPr>
              <a:t>(</a:t>
            </a:r>
            <a:r>
              <a:rPr lang="ru-RU" altLang="ru-RU" dirty="0">
                <a:solidFill>
                  <a:srgbClr val="294790"/>
                </a:solidFill>
              </a:rPr>
              <a:t>Виноградова Н.Ф</a:t>
            </a:r>
            <a:r>
              <a:rPr lang="ru-RU" altLang="ru-RU" dirty="0" smtClean="0">
                <a:solidFill>
                  <a:srgbClr val="294790"/>
                </a:solidFill>
              </a:rPr>
              <a:t>.)</a:t>
            </a:r>
            <a:endParaRPr lang="ru-RU" dirty="0"/>
          </a:p>
        </p:txBody>
      </p:sp>
      <p:pic>
        <p:nvPicPr>
          <p:cNvPr id="6" name="Picture 2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50541" y="1052736"/>
            <a:ext cx="1503892" cy="1495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72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090420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89096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Выделяем </a:t>
            </a:r>
            <a:r>
              <a:rPr lang="ru-RU" altLang="ru-RU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три методических приема:</a:t>
            </a:r>
            <a:r>
              <a:rPr lang="ru-RU" altLang="ru-RU" sz="2400" i="1" dirty="0">
                <a:solidFill>
                  <a:srgbClr val="294790"/>
                </a:solidFill>
                <a:latin typeface="+mn-lt"/>
              </a:rPr>
              <a:t>	</a:t>
            </a:r>
          </a:p>
          <a:p>
            <a:pPr marL="457200" indent="-457200" algn="l" eaLnBrk="1" hangingPunct="1">
              <a:buFont typeface="+mj-lt"/>
              <a:buAutoNum type="arabicPeriod"/>
              <a:defRPr/>
            </a:pPr>
            <a:r>
              <a:rPr lang="ru-RU" altLang="ru-RU" sz="2400" dirty="0" smtClean="0">
                <a:latin typeface="+mn-lt"/>
                <a:cs typeface="Times New Roman" panose="02020603050405020304" pitchFamily="18" charset="0"/>
              </a:rPr>
              <a:t>Оживление 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имеющегося опыта </a:t>
            </a:r>
            <a:r>
              <a:rPr lang="ru-RU" altLang="ru-RU" sz="2400" dirty="0" smtClean="0">
                <a:latin typeface="+mn-lt"/>
                <a:cs typeface="Times New Roman" panose="02020603050405020304" pitchFamily="18" charset="0"/>
              </a:rPr>
              <a:t>детей</a:t>
            </a:r>
            <a:endParaRPr lang="ru-RU" altLang="ru-RU" sz="2400" dirty="0">
              <a:latin typeface="+mn-lt"/>
              <a:cs typeface="Times New Roman" panose="02020603050405020304" pitchFamily="18" charset="0"/>
            </a:endParaRPr>
          </a:p>
          <a:p>
            <a:pPr marL="457200" indent="-457200" algn="l" eaLnBrk="1" hangingPunct="1">
              <a:buFont typeface="+mj-lt"/>
              <a:buAutoNum type="arabicPeriod"/>
              <a:defRPr/>
            </a:pPr>
            <a:r>
              <a:rPr lang="ru-RU" altLang="ru-RU" sz="2400" dirty="0" smtClean="0">
                <a:latin typeface="+mn-lt"/>
                <a:cs typeface="Times New Roman" panose="02020603050405020304" pitchFamily="18" charset="0"/>
              </a:rPr>
              <a:t>Постановка 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мотива</a:t>
            </a:r>
          </a:p>
          <a:p>
            <a:pPr marL="457200" indent="-457200" algn="l" eaLnBrk="1" hangingPunct="1">
              <a:buFont typeface="+mj-lt"/>
              <a:buAutoNum type="arabicPeriod"/>
              <a:defRPr/>
            </a:pPr>
            <a:r>
              <a:rPr lang="ru-RU" altLang="ru-RU" sz="2400" dirty="0" smtClean="0">
                <a:latin typeface="+mn-lt"/>
                <a:cs typeface="Times New Roman" panose="02020603050405020304" pitchFamily="18" charset="0"/>
              </a:rPr>
              <a:t>Наблюдение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: работа с текстом    </a:t>
            </a:r>
            <a:r>
              <a:rPr lang="ru-RU" altLang="ru-RU" sz="2400" dirty="0" smtClean="0">
                <a:latin typeface="+mn-lt"/>
              </a:rPr>
              <a:t> </a:t>
            </a:r>
            <a:endParaRPr lang="ru-RU" altLang="ru-RU" sz="2400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>
                <a:solidFill>
                  <a:srgbClr val="294790"/>
                </a:solidFill>
              </a:rPr>
              <a:t>Работа с текстом - обязательный структурный элемент любого урока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3370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477547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0120" name="Слайд think-cell" r:id="rId4" imgW="360" imgH="360" progId="">
              <p:embed/>
            </p:oleObj>
          </a:graphicData>
        </a:graphic>
      </p:graphicFrame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5"/>
          <a:srcRect t="10419" b="10406"/>
          <a:stretch>
            <a:fillRect/>
          </a:stretch>
        </p:blipFill>
        <p:spPr bwMode="auto">
          <a:xfrm>
            <a:off x="3412555" y="1212634"/>
            <a:ext cx="5347741" cy="4576748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2533" name="Прямоугольник 2"/>
          <p:cNvSpPr>
            <a:spLocks noChangeArrowheads="1"/>
          </p:cNvSpPr>
          <p:nvPr/>
        </p:nvSpPr>
        <p:spPr bwMode="auto">
          <a:xfrm>
            <a:off x="334433" y="155195"/>
            <a:ext cx="6356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rgbClr val="294790"/>
                </a:solidFill>
                <a:cs typeface="Times New Roman" pitchFamily="18" charset="0"/>
              </a:rPr>
              <a:t>Оживление имеющегося опыта детей</a:t>
            </a:r>
            <a:endParaRPr lang="ru-RU" altLang="ru-RU" sz="2800" dirty="0">
              <a:solidFill>
                <a:srgbClr val="294790"/>
              </a:solidFill>
            </a:endParaRPr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425863" cy="288000"/>
          </a:xfrm>
        </p:spPr>
        <p:txBody>
          <a:bodyPr/>
          <a:lstStyle/>
          <a:p>
            <a:r>
              <a:rPr lang="ru-RU" sz="1400" dirty="0" smtClean="0"/>
              <a:t>* Пример из УМК </a:t>
            </a:r>
            <a:r>
              <a:rPr lang="ru-RU" sz="1400" dirty="0" smtClean="0"/>
              <a:t>«Русский язык» под редакцией Иванова С.В.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8700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3834842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1144" name="Слайд think-cell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01379" name="Rectangle 3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334433" y="1290861"/>
            <a:ext cx="11520000" cy="4896544"/>
          </a:xfrm>
        </p:spPr>
        <p:txBody>
          <a:bodyPr/>
          <a:lstStyle/>
          <a:p>
            <a:pPr>
              <a:defRPr/>
            </a:pPr>
            <a:r>
              <a:rPr lang="ru-RU" altLang="ru-RU" sz="2400" b="1" i="1" dirty="0">
                <a:latin typeface="+mn-lt"/>
                <a:cs typeface="Times New Roman" panose="02020603050405020304" pitchFamily="18" charset="0"/>
              </a:rPr>
              <a:t>Наблюдение: работа с текстом </a:t>
            </a:r>
            <a:endParaRPr lang="ru-RU" altLang="ru-RU" sz="2400" dirty="0">
              <a:latin typeface="+mn-lt"/>
            </a:endParaRPr>
          </a:p>
          <a:p>
            <a:pPr>
              <a:defRPr/>
            </a:pPr>
            <a:r>
              <a:rPr lang="ru-RU" altLang="ru-RU" sz="2400" dirty="0">
                <a:latin typeface="+mn-lt"/>
              </a:rPr>
              <a:t>Сравни </a:t>
            </a:r>
            <a:r>
              <a:rPr lang="ru-RU" altLang="ru-RU" sz="2400" dirty="0" smtClean="0">
                <a:latin typeface="+mn-lt"/>
              </a:rPr>
              <a:t>задачи</a:t>
            </a:r>
            <a:endParaRPr lang="en-US" altLang="ru-RU" sz="2400" dirty="0" smtClean="0">
              <a:latin typeface="+mn-lt"/>
            </a:endParaRPr>
          </a:p>
          <a:p>
            <a:pPr algn="l">
              <a:defRPr/>
            </a:pPr>
            <a:r>
              <a:rPr lang="ru-RU" altLang="ru-RU" sz="2400" dirty="0" smtClean="0">
                <a:latin typeface="+mn-lt"/>
              </a:rPr>
              <a:t>1 </a:t>
            </a:r>
            <a:r>
              <a:rPr lang="ru-RU" altLang="ru-RU" sz="2400" dirty="0">
                <a:latin typeface="+mn-lt"/>
              </a:rPr>
              <a:t>) Сколько тетрадей по 15 р. можно купить на 50 р.? </a:t>
            </a:r>
            <a:endParaRPr lang="en-US" altLang="ru-RU" sz="2400" dirty="0" smtClean="0">
              <a:latin typeface="+mn-lt"/>
            </a:endParaRPr>
          </a:p>
          <a:p>
            <a:pPr algn="l">
              <a:defRPr/>
            </a:pPr>
            <a:r>
              <a:rPr lang="ru-RU" altLang="ru-RU" sz="2400" dirty="0" smtClean="0">
                <a:latin typeface="+mn-lt"/>
              </a:rPr>
              <a:t>2</a:t>
            </a:r>
            <a:r>
              <a:rPr lang="ru-RU" altLang="ru-RU" sz="2400" dirty="0">
                <a:latin typeface="+mn-lt"/>
              </a:rPr>
              <a:t>) Какое наибольшее число тетрадей по 15 р. можно купить на 50 р.?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altLang="ru-RU" sz="2800" dirty="0" smtClean="0">
                <a:solidFill>
                  <a:srgbClr val="294790"/>
                </a:solidFill>
                <a:latin typeface="+mn-lt"/>
              </a:rPr>
              <a:t>Пример</a:t>
            </a:r>
            <a:r>
              <a:rPr lang="ru-RU" altLang="ru-RU" sz="2800" dirty="0">
                <a:solidFill>
                  <a:srgbClr val="294790"/>
                </a:solidFill>
                <a:latin typeface="+mn-lt"/>
              </a:rPr>
              <a:t>. Математика. </a:t>
            </a:r>
          </a:p>
        </p:txBody>
      </p:sp>
      <p:pic>
        <p:nvPicPr>
          <p:cNvPr id="23556" name="Picture 4" descr="https://euromoneta.net/image/cache/catalog/banknoty/8716591%281%29-800x800.jpg"/>
          <p:cNvPicPr>
            <a:picLocks noChangeAspect="1" noChangeArrowheads="1"/>
          </p:cNvPicPr>
          <p:nvPr/>
        </p:nvPicPr>
        <p:blipFill>
          <a:blip r:embed="rId6"/>
          <a:srcRect t="32051" b="28758"/>
          <a:stretch>
            <a:fillRect/>
          </a:stretch>
        </p:blipFill>
        <p:spPr bwMode="auto">
          <a:xfrm>
            <a:off x="6648451" y="3487739"/>
            <a:ext cx="38227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802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129511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2169" name="Слайд think-cell" r:id="rId5" imgW="360" imgH="360" progId="">
              <p:embed/>
            </p:oleObj>
          </a:graphicData>
        </a:graphic>
      </p:graphicFrame>
      <p:sp>
        <p:nvSpPr>
          <p:cNvPr id="7" name="Прямоугольник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4433" y="18408"/>
            <a:ext cx="9281515" cy="648642"/>
          </a:xfrm>
        </p:spPr>
        <p:txBody>
          <a:bodyPr/>
          <a:lstStyle/>
          <a:p>
            <a:r>
              <a:rPr lang="ru-RU" sz="2800" dirty="0" smtClean="0"/>
              <a:t>Международное исследование качества математического и естественнонаучного образования</a:t>
            </a:r>
            <a:endParaRPr lang="ru-RU" sz="2800" dirty="0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6"/>
          <a:srcRect l="4687" t="43945" r="38476" b="15771"/>
          <a:stretch>
            <a:fillRect/>
          </a:stretch>
        </p:blipFill>
        <p:spPr bwMode="auto">
          <a:xfrm>
            <a:off x="2707246" y="1629675"/>
            <a:ext cx="6053050" cy="3432142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70339" name="Picture 3"/>
          <p:cNvPicPr>
            <a:picLocks noChangeAspect="1" noChangeArrowheads="1"/>
          </p:cNvPicPr>
          <p:nvPr/>
        </p:nvPicPr>
        <p:blipFill rotWithShape="1">
          <a:blip r:embed="rId7"/>
          <a:srcRect l="9967" t="22705" r="73272" b="59550"/>
          <a:stretch/>
        </p:blipFill>
        <p:spPr bwMode="auto">
          <a:xfrm>
            <a:off x="10350098" y="355583"/>
            <a:ext cx="1504335" cy="127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11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Заголовок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400" dirty="0" smtClean="0"/>
              <a:t>овладение </a:t>
            </a:r>
            <a:r>
              <a:rPr lang="ru-RU" altLang="ru-RU" sz="2400" dirty="0"/>
              <a:t>общей культурой;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400" dirty="0"/>
              <a:t>развитие интеллектуальных и коммуникативных способностей;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2400" dirty="0"/>
              <a:t>освоение учебных предметов.</a:t>
            </a:r>
          </a:p>
          <a:p>
            <a:pPr>
              <a:lnSpc>
                <a:spcPct val="150000"/>
              </a:lnSpc>
              <a:defRPr/>
            </a:pPr>
            <a:endParaRPr lang="ru-RU" alt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33" y="0"/>
            <a:ext cx="11857567" cy="648642"/>
          </a:xfrm>
        </p:spPr>
        <p:txBody>
          <a:bodyPr/>
          <a:lstStyle/>
          <a:p>
            <a:r>
              <a:rPr lang="ru-RU" altLang="ru-RU" sz="2800" dirty="0">
                <a:solidFill>
                  <a:srgbClr val="294790"/>
                </a:solidFill>
              </a:rPr>
              <a:t>Читательская грамотность необходима для  обучения и развития младшего школьника:</a:t>
            </a:r>
            <a:endParaRPr lang="ru-RU" sz="2800" dirty="0"/>
          </a:p>
        </p:txBody>
      </p:sp>
      <p:sp>
        <p:nvSpPr>
          <p:cNvPr id="1126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0058400" y="6356350"/>
            <a:ext cx="2133600" cy="365125"/>
          </a:xfrm>
          <a:extLst/>
        </p:spPr>
        <p:txBody>
          <a:bodyPr/>
          <a:lstStyle>
            <a:lvl1pPr eaLnBrk="0" hangingPunct="0">
              <a:defRPr sz="32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E033FBA-5766-4033-8604-38C92E2B213C}" type="slidenum">
              <a:rPr lang="ru-RU" altLang="ru-RU" sz="1400" b="0">
                <a:solidFill>
                  <a:schemeClr val="tx1"/>
                </a:solidFill>
              </a:rPr>
              <a:pPr eaLnBrk="1" hangingPunct="1">
                <a:defRPr/>
              </a:pPr>
              <a:t>25</a:t>
            </a:fld>
            <a:endParaRPr lang="ru-RU" altLang="ru-RU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3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7227466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3193" name="Слайд think-cell" r:id="rId5" imgW="360" imgH="360" progId="">
              <p:embed/>
            </p:oleObj>
          </a:graphicData>
        </a:graphic>
      </p:graphicFrame>
      <p:sp>
        <p:nvSpPr>
          <p:cNvPr id="438" name="TextShape 1"/>
          <p:cNvSpPr txBox="1"/>
          <p:nvPr/>
        </p:nvSpPr>
        <p:spPr>
          <a:xfrm>
            <a:off x="334433" y="187081"/>
            <a:ext cx="7841818" cy="521307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ru-RU" sz="2800" b="1" spc="-1" dirty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Что такое читательская грамотность?</a:t>
            </a:r>
            <a:endParaRPr lang="ru-RU" sz="2000" b="1" spc="-1" dirty="0">
              <a:solidFill>
                <a:srgbClr val="29479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40" name="CustomShape 3"/>
          <p:cNvSpPr/>
          <p:nvPr/>
        </p:nvSpPr>
        <p:spPr>
          <a:xfrm>
            <a:off x="1433058" y="3546135"/>
            <a:ext cx="2880000" cy="1080000"/>
          </a:xfrm>
          <a:prstGeom prst="flowChartProcess">
            <a:avLst/>
          </a:prstGeom>
          <a:noFill/>
          <a:ln w="28575">
            <a:solidFill>
              <a:srgbClr val="2947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ТЕХНИКА ЧТЕНИЯ</a:t>
            </a:r>
          </a:p>
        </p:txBody>
      </p:sp>
      <p:sp>
        <p:nvSpPr>
          <p:cNvPr id="441" name="CustomShape 4"/>
          <p:cNvSpPr/>
          <p:nvPr/>
        </p:nvSpPr>
        <p:spPr>
          <a:xfrm>
            <a:off x="4804655" y="4329959"/>
            <a:ext cx="2880000" cy="1080000"/>
          </a:xfrm>
          <a:prstGeom prst="flowChartProcess">
            <a:avLst/>
          </a:prstGeom>
          <a:noFill/>
          <a:ln w="28575">
            <a:solidFill>
              <a:srgbClr val="2947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СМЫСЛОВОЕ ЧТЕНИЕ</a:t>
            </a:r>
          </a:p>
        </p:txBody>
      </p:sp>
      <p:sp>
        <p:nvSpPr>
          <p:cNvPr id="442" name="CustomShape 5"/>
          <p:cNvSpPr/>
          <p:nvPr/>
        </p:nvSpPr>
        <p:spPr>
          <a:xfrm>
            <a:off x="4274331" y="1124213"/>
            <a:ext cx="3643338" cy="1152000"/>
          </a:xfrm>
          <a:prstGeom prst="flowChartProcess">
            <a:avLst/>
          </a:prstGeom>
          <a:noFill/>
          <a:ln w="28575">
            <a:solidFill>
              <a:srgbClr val="2947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ЧИТАТЕЛЬСКАЯ </a:t>
            </a:r>
            <a:endParaRPr lang="ru-RU" sz="2400" b="1" spc="-1" dirty="0" smtClean="0">
              <a:solidFill>
                <a:srgbClr val="29479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ГРАМОТНОСТЬ</a:t>
            </a:r>
            <a:endParaRPr lang="ru-RU" sz="2400" b="1" spc="-1" dirty="0">
              <a:solidFill>
                <a:srgbClr val="29479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43" name="CustomShape 6"/>
          <p:cNvSpPr/>
          <p:nvPr/>
        </p:nvSpPr>
        <p:spPr>
          <a:xfrm rot="2793000">
            <a:off x="3723992" y="2257776"/>
            <a:ext cx="418680" cy="1387800"/>
          </a:xfrm>
          <a:prstGeom prst="downArrow">
            <a:avLst>
              <a:gd name="adj1" fmla="val 50000"/>
              <a:gd name="adj2" fmla="val 45125"/>
            </a:avLst>
          </a:prstGeom>
          <a:solidFill>
            <a:srgbClr val="294790"/>
          </a:solidFill>
          <a:ln>
            <a:solidFill>
              <a:srgbClr val="294790"/>
            </a:solidFill>
            <a:round/>
          </a:ln>
          <a:effectLst>
            <a:outerShdw blurRad="63500" sx="102000" sy="102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algn="ctr"/>
            <a:endParaRPr lang="ru-RU" sz="2000">
              <a:solidFill>
                <a:srgbClr val="294790"/>
              </a:solidFill>
            </a:endParaRPr>
          </a:p>
        </p:txBody>
      </p:sp>
      <p:sp>
        <p:nvSpPr>
          <p:cNvPr id="444" name="CustomShape 7"/>
          <p:cNvSpPr/>
          <p:nvPr/>
        </p:nvSpPr>
        <p:spPr>
          <a:xfrm flipH="1">
            <a:off x="8176251" y="3551615"/>
            <a:ext cx="2880000" cy="1080000"/>
          </a:xfrm>
          <a:prstGeom prst="flowChartProcess">
            <a:avLst/>
          </a:prstGeom>
          <a:noFill/>
          <a:ln w="28575">
            <a:solidFill>
              <a:srgbClr val="29479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ИСПОЛЬЗОВАНИЕ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ИНФОРМАЦИИ,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294790"/>
                </a:solidFill>
                <a:uFill>
                  <a:solidFill>
                    <a:srgbClr val="FFFFFF"/>
                  </a:solidFill>
                </a:uFill>
              </a:rPr>
              <a:t>ПОЛУЧЕННОЙ ИЗ ТЕКСТА</a:t>
            </a:r>
          </a:p>
        </p:txBody>
      </p:sp>
      <p:sp>
        <p:nvSpPr>
          <p:cNvPr id="445" name="CustomShape 8"/>
          <p:cNvSpPr/>
          <p:nvPr/>
        </p:nvSpPr>
        <p:spPr>
          <a:xfrm>
            <a:off x="5906095" y="2514120"/>
            <a:ext cx="418680" cy="1710720"/>
          </a:xfrm>
          <a:prstGeom prst="downArrow">
            <a:avLst>
              <a:gd name="adj1" fmla="val 50000"/>
              <a:gd name="adj2" fmla="val 45125"/>
            </a:avLst>
          </a:prstGeom>
          <a:solidFill>
            <a:srgbClr val="294790"/>
          </a:solidFill>
          <a:ln>
            <a:solidFill>
              <a:srgbClr val="294790"/>
            </a:solidFill>
            <a:round/>
          </a:ln>
          <a:effectLst>
            <a:outerShdw blurRad="63500" sx="102000" sy="102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algn="ctr"/>
            <a:endParaRPr lang="ru-RU" sz="2000">
              <a:solidFill>
                <a:srgbClr val="294790"/>
              </a:solidFill>
            </a:endParaRPr>
          </a:p>
        </p:txBody>
      </p:sp>
      <p:sp>
        <p:nvSpPr>
          <p:cNvPr id="446" name="CustomShape 9"/>
          <p:cNvSpPr/>
          <p:nvPr/>
        </p:nvSpPr>
        <p:spPr>
          <a:xfrm rot="18756000">
            <a:off x="8088197" y="2252369"/>
            <a:ext cx="418680" cy="1387800"/>
          </a:xfrm>
          <a:prstGeom prst="downArrow">
            <a:avLst>
              <a:gd name="adj1" fmla="val 50000"/>
              <a:gd name="adj2" fmla="val 45125"/>
            </a:avLst>
          </a:prstGeom>
          <a:solidFill>
            <a:srgbClr val="294790"/>
          </a:solidFill>
          <a:ln>
            <a:solidFill>
              <a:srgbClr val="294790"/>
            </a:solidFill>
            <a:round/>
          </a:ln>
          <a:effectLst>
            <a:outerShdw blurRad="63500" sx="102000" sy="102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algn="ctr"/>
            <a:endParaRPr lang="ru-RU" sz="2000">
              <a:solidFill>
                <a:srgbClr val="29479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901819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body"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294790"/>
                </a:solidFill>
              </a:rPr>
              <a:t>Техника чтения </a:t>
            </a:r>
            <a:r>
              <a:rPr lang="ru-RU" sz="2800" b="1" dirty="0" smtClean="0">
                <a:solidFill>
                  <a:srgbClr val="294790"/>
                </a:solidFill>
              </a:rPr>
              <a:t>- </a:t>
            </a:r>
            <a:r>
              <a:rPr lang="ru-RU" sz="1800" b="1" dirty="0" smtClean="0"/>
              <a:t>установление </a:t>
            </a:r>
            <a:r>
              <a:rPr lang="ru-RU" sz="1800" b="1" dirty="0"/>
              <a:t>связи слова видимого и произносимого, слитное произнесение слогов, слов, предложений, соблюдение интонационных правил чтения (ударение, паузы и др</a:t>
            </a:r>
            <a:r>
              <a:rPr lang="ru-RU" sz="1800" b="1" dirty="0" smtClean="0"/>
              <a:t>.).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Читательская грамотность:</a:t>
            </a:r>
            <a:endParaRPr lang="ru-RU" sz="2800" dirty="0"/>
          </a:p>
        </p:txBody>
      </p:sp>
      <p:sp>
        <p:nvSpPr>
          <p:cNvPr id="5122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0058400" y="6356350"/>
            <a:ext cx="2133600" cy="365125"/>
          </a:xfrm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D6C285D2-520F-4C94-A071-C05B88AD260C}" type="slidenum">
              <a:rPr lang="ru-RU" altLang="ru-RU">
                <a:solidFill>
                  <a:srgbClr val="898989"/>
                </a:solidFill>
              </a:rPr>
              <a:pPr>
                <a:defRPr/>
              </a:pPr>
              <a:t>27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433" y="1912103"/>
            <a:ext cx="11714692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294790"/>
                </a:solidFill>
              </a:rPr>
              <a:t>Смысловое чтение </a:t>
            </a:r>
            <a:r>
              <a:rPr lang="ru-RU" dirty="0" smtClean="0">
                <a:solidFill>
                  <a:srgbClr val="294790"/>
                </a:solidFill>
              </a:rPr>
              <a:t>– </a:t>
            </a:r>
            <a:r>
              <a:rPr lang="ru-RU" b="1" dirty="0"/>
              <a:t>понимание текста, прочитанного самостоятельно: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/>
              <a:t>соотнесение цели чтения и содержания прочитанного;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/>
              <a:t>понимание и оценка главной мысли;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/>
              <a:t>анализ особенностей построения и языка текста с учетом его типа;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/>
              <a:t>дифференциация главной и второстепенной информации;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/>
              <a:t>интерпретация прочитанного текста (истолкование, объяснение, размышление </a:t>
            </a:r>
            <a:r>
              <a:rPr lang="ru-RU" dirty="0" smtClean="0"/>
              <a:t>о прочитанном</a:t>
            </a:r>
            <a:r>
              <a:rPr lang="ru-RU" dirty="0"/>
              <a:t>, своеобразный диалог читателя с текстом/его автором</a:t>
            </a:r>
            <a:r>
              <a:rPr lang="ru-RU" dirty="0" smtClean="0"/>
              <a:t>);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dirty="0" smtClean="0"/>
              <a:t>рефлексивный </a:t>
            </a:r>
            <a:r>
              <a:rPr lang="ru-RU" dirty="0"/>
              <a:t>анализ, предполагающий сравнение своей точки зрения с мнениями других читателей; анализ изменений в своих взглядах (отношениях), которые произошли под влиянием текста</a:t>
            </a:r>
            <a:r>
              <a:rPr lang="ru-RU" dirty="0" smtClean="0"/>
              <a:t>.</a:t>
            </a:r>
          </a:p>
          <a:p>
            <a:pPr>
              <a:spcBef>
                <a:spcPts val="600"/>
              </a:spcBef>
              <a:defRPr/>
            </a:pPr>
            <a:r>
              <a:rPr lang="ru-RU" sz="2400" b="1" dirty="0" smtClean="0">
                <a:solidFill>
                  <a:srgbClr val="294790"/>
                </a:solidFill>
              </a:rPr>
              <a:t>Использование информации, полученной из  текста </a:t>
            </a:r>
            <a:r>
              <a:rPr lang="ru-RU" sz="2800" b="1" dirty="0" smtClean="0">
                <a:solidFill>
                  <a:srgbClr val="294790"/>
                </a:solidFill>
              </a:rPr>
              <a:t>–</a:t>
            </a:r>
          </a:p>
          <a:p>
            <a:pPr>
              <a:spcBef>
                <a:spcPts val="0"/>
              </a:spcBef>
              <a:defRPr/>
            </a:pPr>
            <a:r>
              <a:rPr lang="ru-RU" sz="2000" dirty="0" smtClean="0"/>
              <a:t>применение информации, представленной </a:t>
            </a:r>
            <a:r>
              <a:rPr lang="ru-RU" sz="2000" dirty="0"/>
              <a:t>в тексте, в таблице, в виде краткой записи для решения различных учебно- познавательных и учебно- практических задач</a:t>
            </a:r>
            <a:endParaRPr lang="ru-RU" sz="2000" dirty="0">
              <a:solidFill>
                <a:srgbClr val="2947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25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34433" y="29394"/>
            <a:ext cx="112871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294790"/>
                </a:solidFill>
              </a:rPr>
              <a:t>Комплексные </a:t>
            </a:r>
            <a:r>
              <a:rPr lang="ru-RU" sz="2800" b="1" dirty="0">
                <a:solidFill>
                  <a:srgbClr val="294790"/>
                </a:solidFill>
              </a:rPr>
              <a:t>проверочные </a:t>
            </a:r>
            <a:r>
              <a:rPr lang="ru-RU" sz="2800" b="1" dirty="0" smtClean="0">
                <a:solidFill>
                  <a:srgbClr val="294790"/>
                </a:solidFill>
              </a:rPr>
              <a:t>работы. Работа </a:t>
            </a:r>
            <a:r>
              <a:rPr lang="ru-RU" sz="2800" b="1" dirty="0">
                <a:solidFill>
                  <a:srgbClr val="294790"/>
                </a:solidFill>
              </a:rPr>
              <a:t>с текстом и </a:t>
            </a:r>
            <a:r>
              <a:rPr lang="ru-RU" sz="2800" b="1" dirty="0" smtClean="0">
                <a:solidFill>
                  <a:srgbClr val="294790"/>
                </a:solidFill>
              </a:rPr>
              <a:t>информацией</a:t>
            </a:r>
          </a:p>
          <a:p>
            <a:r>
              <a:rPr lang="ru-RU" sz="2400" b="1" dirty="0" smtClean="0">
                <a:solidFill>
                  <a:srgbClr val="294790"/>
                </a:solidFill>
              </a:rPr>
              <a:t>М.И</a:t>
            </a:r>
            <a:r>
              <a:rPr lang="ru-RU" sz="2400" b="1" dirty="0">
                <a:solidFill>
                  <a:srgbClr val="294790"/>
                </a:solidFill>
              </a:rPr>
              <a:t>. </a:t>
            </a:r>
            <a:r>
              <a:rPr lang="ru-RU" sz="2400" b="1" dirty="0" smtClean="0">
                <a:solidFill>
                  <a:srgbClr val="294790"/>
                </a:solidFill>
              </a:rPr>
              <a:t>Кузнецова,  </a:t>
            </a:r>
            <a:r>
              <a:rPr lang="ru-RU" sz="2400" b="1" dirty="0">
                <a:solidFill>
                  <a:srgbClr val="294790"/>
                </a:solidFill>
              </a:rPr>
              <a:t>О.А. </a:t>
            </a:r>
            <a:r>
              <a:rPr lang="ru-RU" sz="2400" b="1" dirty="0" err="1" smtClean="0">
                <a:solidFill>
                  <a:srgbClr val="294790"/>
                </a:solidFill>
              </a:rPr>
              <a:t>Рыдзе</a:t>
            </a:r>
            <a:endParaRPr lang="ru-RU" sz="2400" b="1" dirty="0">
              <a:solidFill>
                <a:srgbClr val="294790"/>
              </a:solidFill>
            </a:endParaRPr>
          </a:p>
        </p:txBody>
      </p:sp>
      <p:pic>
        <p:nvPicPr>
          <p:cNvPr id="535554" name="Picture 2" descr="Ð Ð°Ð±Ð¾ÑÐ° Ñ ÑÐµÐºÑÑÐ¾Ð¼ Ð¸ Ð¸Ð½ÑÐ¾ÑÐ¼Ð°ÑÐ¸ÐµÐ¹. ÐÐ¾Ð¼Ð¿Ð»ÐµÐºÑÐ½ÑÐµ Ð¿ÑÐ¾Ð²ÐµÑÐ¾ÑÐ½ÑÐµ ÑÐ°Ð±Ð¾ÑÑ. 3 ÐºÐ»Ð°ÑÑ. Ð Ð°Ð±Ð¾ÑÐ°Ñ ÑÐµÑÑÐ°Ð´Ñ. ÐÑÐ·Ð½ÐµÑÐ¾Ð²Ð° Ð.Ð., Ð ÑÐ´Ð·Ðµ Ð.Ð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4170" y="1872447"/>
            <a:ext cx="2003659" cy="2700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88482" name="Picture 2" descr="Работа с текстом и информацией. Комплексные проверочные работы. 2 класс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8482" y="1872448"/>
            <a:ext cx="2079589" cy="2700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4433" y="1131067"/>
            <a:ext cx="10458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2000" b="1" dirty="0">
                <a:solidFill>
                  <a:srgbClr val="EB2049"/>
                </a:solidFill>
                <a:cs typeface="Arial" pitchFamily="34" charset="0"/>
              </a:rPr>
              <a:t>Комплексная работа </a:t>
            </a:r>
            <a:r>
              <a:rPr lang="ru-RU" altLang="ru-RU" sz="2000" dirty="0">
                <a:cs typeface="Arial" pitchFamily="34" charset="0"/>
              </a:rPr>
              <a:t>на текстовой основе, оценивающая </a:t>
            </a:r>
            <a:r>
              <a:rPr lang="ru-RU" altLang="ru-RU" sz="2000" dirty="0" err="1">
                <a:ea typeface="Microsoft YaHei" pitchFamily="34" charset="-122"/>
                <a:cs typeface="Arial" pitchFamily="34" charset="0"/>
              </a:rPr>
              <a:t>метапредметные</a:t>
            </a:r>
            <a:r>
              <a:rPr lang="ru-RU" altLang="ru-RU" sz="2000" dirty="0">
                <a:ea typeface="Microsoft YaHei" pitchFamily="34" charset="-122"/>
                <a:cs typeface="Arial" pitchFamily="34" charset="0"/>
              </a:rPr>
              <a:t> результаты, связанные с речевой деятельностью и работой с информацией</a:t>
            </a:r>
            <a:r>
              <a:rPr lang="ru-RU" altLang="ru-RU" sz="2000" dirty="0">
                <a:solidFill>
                  <a:srgbClr val="272CE7"/>
                </a:solidFill>
                <a:ea typeface="Microsoft YaHei" pitchFamily="34" charset="-122"/>
                <a:cs typeface="Arial" pitchFamily="34" charset="0"/>
              </a:rPr>
              <a:t>.</a:t>
            </a:r>
          </a:p>
        </p:txBody>
      </p:sp>
      <p:pic>
        <p:nvPicPr>
          <p:cNvPr id="100354" name="Picture 2" descr="http://qrcoder.ru/code/?https%3A%2F%2Fshop.prosv.ru%2Frabota-s-tekstom-i-informaciej--kompleksnye-proverochnye-raboty--2-klass15948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276" y="475290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http://qrcoder.ru/code/?https%3A%2F%2Fshop.prosv.ru%2Frabota-s-tekstom-i-informaciej--kompleksnye-proverochnye-raboty--3-klass--rabochaya-tetrad15947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999" y="475290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http://qrcoder.ru/code/?https%3A%2F%2Fshop.prosv.ru%2Frabota-s-tekstom-i-informaciej--kompleksnye-proverochnye-raboty--4-klass15946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3637" y="475290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4761" y="1872447"/>
            <a:ext cx="2077753" cy="2700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606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Читать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и понимать тексты (включая учебные), воспроизводить или использовать информацию, представленную в них в явном виде (1 группа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)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+mn-lt"/>
              </a:rPr>
              <a:t>Обобщать и интерпретировать информацию, проверять и формулировать на её основе утверждения, выводы, работать с данными, представленными в разной форме (группа 2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)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+mn-lt"/>
              </a:rPr>
              <a:t>Применять информацию, представленную в тексте, в таблице, в виде краткой записи для решения различных учебно- познавательных и учебно- практических задач (группа 3)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Что формируем и контролируем?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55907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516761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4765" name="Слайд think-cell" r:id="rId6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0461904" cy="4896544"/>
          </a:xfrm>
        </p:spPr>
        <p:txBody>
          <a:bodyPr/>
          <a:lstStyle/>
          <a:p>
            <a:r>
              <a:rPr lang="ru-RU" sz="2400" dirty="0" smtClean="0">
                <a:solidFill>
                  <a:srgbClr val="294790"/>
                </a:solidFill>
              </a:rPr>
              <a:t>б</a:t>
            </a:r>
            <a:r>
              <a:rPr lang="ru-RU" sz="2400" dirty="0" smtClean="0">
                <a:solidFill>
                  <a:srgbClr val="294790"/>
                </a:solidFill>
              </a:rPr>
              <a:t>ыл </a:t>
            </a:r>
            <a:r>
              <a:rPr lang="ru-RU" sz="2400" dirty="0" smtClean="0">
                <a:solidFill>
                  <a:srgbClr val="294790"/>
                </a:solidFill>
              </a:rPr>
              <a:t>впервые </a:t>
            </a:r>
            <a:r>
              <a:rPr lang="ru-RU" sz="2400" dirty="0">
                <a:solidFill>
                  <a:srgbClr val="294790"/>
                </a:solidFill>
              </a:rPr>
              <a:t>предложен и введен в научный и практический оборот </a:t>
            </a:r>
            <a:r>
              <a:rPr lang="ru-RU" sz="2400" b="1" dirty="0" smtClean="0">
                <a:solidFill>
                  <a:srgbClr val="EB2049"/>
                </a:solidFill>
              </a:rPr>
              <a:t>ЮНЕСКО </a:t>
            </a:r>
            <a:r>
              <a:rPr lang="ru-RU" sz="2400" b="1" dirty="0">
                <a:solidFill>
                  <a:srgbClr val="EB2049"/>
                </a:solidFill>
              </a:rPr>
              <a:t>в 1957 году.</a:t>
            </a:r>
            <a:br>
              <a:rPr lang="ru-RU" sz="2400" b="1" dirty="0">
                <a:solidFill>
                  <a:srgbClr val="EB2049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294790"/>
                </a:solidFill>
              </a:rPr>
              <a:t>Тогда</a:t>
            </a:r>
            <a:r>
              <a:rPr lang="ru-RU" sz="2400" dirty="0">
                <a:solidFill>
                  <a:srgbClr val="294790"/>
                </a:solidFill>
              </a:rPr>
              <a:t>, </a:t>
            </a:r>
            <a:r>
              <a:rPr lang="ru-RU" sz="2400" dirty="0" smtClean="0">
                <a:solidFill>
                  <a:srgbClr val="294790"/>
                </a:solidFill>
              </a:rPr>
              <a:t>более 60 </a:t>
            </a:r>
            <a:r>
              <a:rPr lang="ru-RU" sz="2400" dirty="0">
                <a:solidFill>
                  <a:srgbClr val="294790"/>
                </a:solidFill>
              </a:rPr>
              <a:t>лет назад, функциональная грамотность понималась как 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EB2049"/>
                </a:solidFill>
              </a:rPr>
              <a:t>совокупность умений читать и писать для использования в повседневной жизни и решения житейских проблем.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294790"/>
                </a:solidFill>
              </a:rPr>
              <a:t>Применялось понятие в основном к взрослому населению, которое нуждалось в ликвидации своей неграмотности. </a:t>
            </a:r>
            <a:br>
              <a:rPr lang="ru-RU" sz="2400" dirty="0">
                <a:solidFill>
                  <a:srgbClr val="294790"/>
                </a:solidFill>
              </a:rPr>
            </a:br>
            <a:r>
              <a:rPr lang="ru-RU" sz="2400" dirty="0">
                <a:solidFill>
                  <a:srgbClr val="294790"/>
                </a:solidFill>
              </a:rPr>
              <a:t/>
            </a:r>
            <a:br>
              <a:rPr lang="ru-RU" sz="2400" dirty="0">
                <a:solidFill>
                  <a:srgbClr val="294790"/>
                </a:solidFill>
              </a:rPr>
            </a:br>
            <a:r>
              <a:rPr lang="ru-RU" sz="2400" dirty="0">
                <a:solidFill>
                  <a:srgbClr val="294790"/>
                </a:solidFill>
              </a:rPr>
              <a:t>Очевидно, что функциональная грамотность ассоциировалась западными специалистами с практическим использованием человеком приобретенных знаний.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294790"/>
                </a:solidFill>
              </a:rPr>
              <a:t>Термин «функциональная грамотность</a:t>
            </a:r>
            <a:r>
              <a:rPr lang="ru-RU" sz="2800" dirty="0" smtClean="0">
                <a:solidFill>
                  <a:srgbClr val="294790"/>
                </a:solidFill>
              </a:rPr>
              <a:t>»</a:t>
            </a:r>
            <a:endParaRPr lang="ru-RU" sz="2400" dirty="0">
              <a:solidFill>
                <a:srgbClr val="2947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6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 cstate="print"/>
          <a:srcRect l="34963" t="20823" r="29772" b="22491"/>
          <a:stretch>
            <a:fillRect/>
          </a:stretch>
        </p:blipFill>
        <p:spPr bwMode="auto">
          <a:xfrm>
            <a:off x="334433" y="77115"/>
            <a:ext cx="4886283" cy="6664221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4" cstate="print"/>
          <a:srcRect l="31850" t="19562" r="30294" b="18197"/>
          <a:stretch>
            <a:fillRect/>
          </a:stretch>
        </p:blipFill>
        <p:spPr bwMode="auto">
          <a:xfrm>
            <a:off x="5268065" y="72008"/>
            <a:ext cx="5099824" cy="6669328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2" descr="Работа с текстом и информацией. Комплексные проверочные работы. 2 класс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5238" y="72008"/>
            <a:ext cx="1656194" cy="2150292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5315414" y="1440285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1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315414" y="1998313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1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315414" y="3244672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1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  <p:pic>
        <p:nvPicPr>
          <p:cNvPr id="12" name="Picture 2" descr="http://qrcoder.ru/code/?https%3A%2F%2Fshop.prosv.ru%2Frabota-s-tekstom-i-informaciej--kompleksnye-proverochnye-raboty--2-klass15948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2933" y="232231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518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1381" t="12836" r="43333" b="11481"/>
          <a:stretch/>
        </p:blipFill>
        <p:spPr>
          <a:xfrm>
            <a:off x="6087581" y="173349"/>
            <a:ext cx="4792180" cy="6423987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1640" t="13006" r="43228" b="11312"/>
          <a:stretch/>
        </p:blipFill>
        <p:spPr>
          <a:xfrm>
            <a:off x="528864" y="79076"/>
            <a:ext cx="4841303" cy="651826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Овал 9"/>
          <p:cNvSpPr/>
          <p:nvPr/>
        </p:nvSpPr>
        <p:spPr>
          <a:xfrm>
            <a:off x="5610150" y="396458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1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610150" y="1795112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2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610150" y="3652342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1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3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3544" t="13740" r="35027" b="18900"/>
          <a:stretch/>
        </p:blipFill>
        <p:spPr>
          <a:xfrm>
            <a:off x="6228734" y="102905"/>
            <a:ext cx="5063410" cy="665222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4" cstate="print"/>
          <a:srcRect l="28212" t="18662" r="27308" b="10811"/>
          <a:stretch>
            <a:fillRect/>
          </a:stretch>
        </p:blipFill>
        <p:spPr bwMode="auto">
          <a:xfrm>
            <a:off x="331470" y="89116"/>
            <a:ext cx="5246146" cy="665222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2" name="Овал 11"/>
          <p:cNvSpPr/>
          <p:nvPr/>
        </p:nvSpPr>
        <p:spPr>
          <a:xfrm>
            <a:off x="443380" y="185572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2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44076" y="2906564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2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666445" y="1700213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3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666445" y="3914774"/>
            <a:ext cx="324000" cy="32400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3</a:t>
            </a:r>
            <a:endParaRPr lang="ru-RU" sz="1400" b="1" dirty="0" err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22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                                                        Грейпфрут</a:t>
            </a:r>
            <a:r>
              <a:rPr lang="ru-RU" sz="1200" b="0" dirty="0">
                <a:solidFill>
                  <a:schemeClr val="tx1"/>
                </a:solidFill>
              </a:rPr>
              <a:t/>
            </a:r>
            <a:br>
              <a:rPr lang="ru-RU" sz="1200" b="0" dirty="0">
                <a:solidFill>
                  <a:schemeClr val="tx1"/>
                </a:solidFill>
              </a:rPr>
            </a:br>
            <a:r>
              <a:rPr lang="ru-RU" sz="1200" b="0" dirty="0" smtClean="0">
                <a:solidFill>
                  <a:schemeClr val="tx1"/>
                </a:solidFill>
              </a:rPr>
              <a:t>                                                                                       </a:t>
            </a:r>
            <a:r>
              <a:rPr lang="ru-RU" sz="1200" b="0" dirty="0" err="1" smtClean="0">
                <a:solidFill>
                  <a:schemeClr val="tx1"/>
                </a:solidFill>
              </a:rPr>
              <a:t>Грейпфрут</a:t>
            </a:r>
            <a:r>
              <a:rPr lang="ru-RU" sz="1200" b="0" dirty="0">
                <a:solidFill>
                  <a:schemeClr val="tx1"/>
                </a:solidFill>
              </a:rPr>
              <a:t>, как апельсин, лимон, </a:t>
            </a:r>
            <a:r>
              <a:rPr lang="ru-RU" sz="1200" b="0" dirty="0" err="1">
                <a:solidFill>
                  <a:schemeClr val="tx1"/>
                </a:solidFill>
              </a:rPr>
              <a:t>помéло</a:t>
            </a:r>
            <a:r>
              <a:rPr lang="ru-RU" sz="1200" b="0" dirty="0">
                <a:solidFill>
                  <a:schemeClr val="tx1"/>
                </a:solidFill>
              </a:rPr>
              <a:t>, относится к цитрусовым. </a:t>
            </a:r>
            <a:br>
              <a:rPr lang="ru-RU" sz="1200" b="0" dirty="0">
                <a:solidFill>
                  <a:schemeClr val="tx1"/>
                </a:solidFill>
              </a:rPr>
            </a:br>
            <a:r>
              <a:rPr lang="ru-RU" sz="1200" b="0" dirty="0">
                <a:solidFill>
                  <a:schemeClr val="tx1"/>
                </a:solidFill>
              </a:rPr>
              <a:t> </a:t>
            </a:r>
            <a:br>
              <a:rPr lang="ru-RU" sz="1200" b="0" dirty="0">
                <a:solidFill>
                  <a:schemeClr val="tx1"/>
                </a:solidFill>
              </a:rPr>
            </a:br>
            <a:r>
              <a:rPr lang="ru-RU" sz="1200" b="0" dirty="0">
                <a:solidFill>
                  <a:schemeClr val="tx1"/>
                </a:solidFill>
              </a:rPr>
              <a:t/>
            </a:r>
            <a:br>
              <a:rPr lang="ru-RU" sz="1200" b="0" dirty="0">
                <a:solidFill>
                  <a:schemeClr val="tx1"/>
                </a:solidFill>
              </a:rPr>
            </a:br>
            <a:r>
              <a:rPr lang="ru-RU" sz="1200" b="0" dirty="0">
                <a:solidFill>
                  <a:schemeClr val="tx1"/>
                </a:solidFill>
              </a:rPr>
              <a:t/>
            </a:r>
            <a:br>
              <a:rPr lang="ru-RU" sz="1200" b="0" dirty="0">
                <a:solidFill>
                  <a:schemeClr val="tx1"/>
                </a:solidFill>
              </a:rPr>
            </a:br>
            <a:r>
              <a:rPr lang="ru-RU" sz="1400" b="0" dirty="0">
                <a:solidFill>
                  <a:schemeClr val="tx1"/>
                </a:solidFill>
              </a:rPr>
              <a:t>Общая информация</a:t>
            </a:r>
            <a:br>
              <a:rPr lang="ru-RU" sz="14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Грейпфрут – вечнозелёное дерево высотой 5–6 м с раскидистой кроной. Листья темно-зеленые, длинные (до 15 см</a:t>
            </a:r>
            <a:r>
              <a:rPr lang="ru-RU" sz="1600" b="0" dirty="0" smtClean="0">
                <a:solidFill>
                  <a:schemeClr val="tx1"/>
                </a:solidFill>
              </a:rPr>
              <a:t>)</a:t>
            </a:r>
            <a:br>
              <a:rPr lang="ru-RU" sz="1600" b="0" dirty="0" smtClean="0">
                <a:solidFill>
                  <a:schemeClr val="tx1"/>
                </a:solidFill>
              </a:rPr>
            </a:br>
            <a:r>
              <a:rPr lang="ru-RU" sz="1600" b="0" dirty="0" smtClean="0">
                <a:solidFill>
                  <a:schemeClr val="tx1"/>
                </a:solidFill>
              </a:rPr>
              <a:t> </a:t>
            </a:r>
            <a:r>
              <a:rPr lang="ru-RU" sz="1600" b="0" dirty="0">
                <a:solidFill>
                  <a:schemeClr val="tx1"/>
                </a:solidFill>
              </a:rPr>
              <a:t>и неширокие (до 5 см). Плод около 10–15 см в диаметре, покрыт толстой кожурой, которая составляет треть массы фрукта, разделён на дольки. Характерной особенностью плодоношения грейпфрута являются "грозди" плодов, откуда он и получил свое название (от английского "</a:t>
            </a:r>
            <a:r>
              <a:rPr lang="ru-RU" sz="1600" b="0" dirty="0" err="1">
                <a:solidFill>
                  <a:schemeClr val="tx1"/>
                </a:solidFill>
              </a:rPr>
              <a:t>грейп</a:t>
            </a:r>
            <a:r>
              <a:rPr lang="ru-RU" sz="1600" b="0" dirty="0">
                <a:solidFill>
                  <a:schemeClr val="tx1"/>
                </a:solidFill>
              </a:rPr>
              <a:t>" - гроздь винограда).  Плоды созревают 7–13 месяцев. Масса плода может достигать килограмма. От плода </a:t>
            </a:r>
            <a:r>
              <a:rPr lang="ru-RU" sz="1600" b="0" dirty="0" err="1">
                <a:solidFill>
                  <a:schemeClr val="tx1"/>
                </a:solidFill>
              </a:rPr>
              <a:t>помéло</a:t>
            </a:r>
            <a:r>
              <a:rPr lang="ru-RU" sz="1600" b="0" dirty="0">
                <a:solidFill>
                  <a:schemeClr val="tx1"/>
                </a:solidFill>
              </a:rPr>
              <a:t> плод грейпфрута отличается более мелкими волокнами и более горьким вкусом. Отличается и размер плодов: плод грейпфрута в 2 раза мельче </a:t>
            </a:r>
            <a:r>
              <a:rPr lang="ru-RU" sz="1600" b="0" dirty="0" err="1">
                <a:solidFill>
                  <a:schemeClr val="tx1"/>
                </a:solidFill>
              </a:rPr>
              <a:t>помéло</a:t>
            </a:r>
            <a:r>
              <a:rPr lang="ru-RU" sz="1600" b="0" dirty="0">
                <a:solidFill>
                  <a:schemeClr val="tx1"/>
                </a:solidFill>
              </a:rPr>
              <a:t>.  Спелый грейпфрут обладает ярко выраженным ароматом, кажется тяжелым, когда его взвешиваешь в руке. Блестящая кожура без пятен также говорит о спелости фрукта.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 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Почему грейпфрут горчит?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Горечь объясняется наличием вещества – </a:t>
            </a:r>
            <a:r>
              <a:rPr lang="ru-RU" sz="1600" b="0" dirty="0" err="1">
                <a:solidFill>
                  <a:schemeClr val="tx1"/>
                </a:solidFill>
              </a:rPr>
              <a:t>нарингина</a:t>
            </a:r>
            <a:r>
              <a:rPr lang="ru-RU" sz="1600" b="0" dirty="0">
                <a:solidFill>
                  <a:schemeClr val="tx1"/>
                </a:solidFill>
              </a:rPr>
              <a:t>. </a:t>
            </a:r>
            <a:r>
              <a:rPr lang="ru-RU" sz="1600" b="0" dirty="0" err="1">
                <a:solidFill>
                  <a:schemeClr val="tx1"/>
                </a:solidFill>
              </a:rPr>
              <a:t>Нарингин</a:t>
            </a:r>
            <a:r>
              <a:rPr lang="ru-RU" sz="1600" b="0" dirty="0">
                <a:solidFill>
                  <a:schemeClr val="tx1"/>
                </a:solidFill>
              </a:rPr>
              <a:t> полезен для человека, он укрепляет стенки кровеносных сосудов, улучшает пищеварение, повышает аппетит и общий тонус организма человека. Горечь грейпфрута такова, что если 1 г </a:t>
            </a:r>
            <a:r>
              <a:rPr lang="ru-RU" sz="1600" b="0" dirty="0" err="1">
                <a:solidFill>
                  <a:schemeClr val="tx1"/>
                </a:solidFill>
              </a:rPr>
              <a:t>нарингина</a:t>
            </a:r>
            <a:r>
              <a:rPr lang="ru-RU" sz="1600" b="0" dirty="0">
                <a:solidFill>
                  <a:schemeClr val="tx1"/>
                </a:solidFill>
              </a:rPr>
              <a:t> растворить в 50 литрах воды, то вода будет очень горькой на вкус.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 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Основные сорта 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«</a:t>
            </a:r>
            <a:r>
              <a:rPr lang="ru-RU" sz="1600" b="0" dirty="0" err="1">
                <a:solidFill>
                  <a:schemeClr val="tx1"/>
                </a:solidFill>
              </a:rPr>
              <a:t>Marsh</a:t>
            </a:r>
            <a:r>
              <a:rPr lang="ru-RU" sz="1600" b="0" dirty="0">
                <a:solidFill>
                  <a:schemeClr val="tx1"/>
                </a:solidFill>
              </a:rPr>
              <a:t>». Кожура и мякоть желтого цвета. Число косточек – до 8 в одном фрукте. Вкус сладкий с ярко выраженным кисловатым привкусом. Чаще всего используется при изготовлении соков. 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«</a:t>
            </a:r>
            <a:r>
              <a:rPr lang="ru-RU" sz="1600" b="0" dirty="0" err="1">
                <a:solidFill>
                  <a:schemeClr val="tx1"/>
                </a:solidFill>
              </a:rPr>
              <a:t>White</a:t>
            </a:r>
            <a:r>
              <a:rPr lang="ru-RU" sz="1600" b="0" dirty="0">
                <a:solidFill>
                  <a:schemeClr val="tx1"/>
                </a:solidFill>
              </a:rPr>
              <a:t>». Кожура светло-желтая. Мякоть белая. Косточек в плодах нет. Сорт отличается очень сладким вкусом. Используется при изготовлении десертов и соков.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«</a:t>
            </a:r>
            <a:r>
              <a:rPr lang="ru-RU" sz="1600" b="0" dirty="0" err="1">
                <a:solidFill>
                  <a:schemeClr val="tx1"/>
                </a:solidFill>
              </a:rPr>
              <a:t>Ruby</a:t>
            </a:r>
            <a:r>
              <a:rPr lang="ru-RU" sz="1600" b="0" dirty="0">
                <a:solidFill>
                  <a:schemeClr val="tx1"/>
                </a:solidFill>
              </a:rPr>
              <a:t> </a:t>
            </a:r>
            <a:r>
              <a:rPr lang="ru-RU" sz="1600" b="0" dirty="0" err="1">
                <a:solidFill>
                  <a:schemeClr val="tx1"/>
                </a:solidFill>
              </a:rPr>
              <a:t>Red</a:t>
            </a:r>
            <a:r>
              <a:rPr lang="ru-RU" sz="1600" b="0" dirty="0">
                <a:solidFill>
                  <a:schemeClr val="tx1"/>
                </a:solidFill>
              </a:rPr>
              <a:t>». Кожура розово-желтая, мякоть красная. Вкус очень сладкий и несколько терпкий. Число косточек – 3-5 в одном фрукте мало. Используется в десертах, салатах. </a:t>
            </a:r>
            <a:br>
              <a:rPr lang="ru-RU" sz="1600" b="0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 </a:t>
            </a:r>
            <a:br>
              <a:rPr lang="ru-RU" sz="1600" b="0" dirty="0">
                <a:solidFill>
                  <a:schemeClr val="tx1"/>
                </a:solidFill>
              </a:rPr>
            </a:br>
            <a:endParaRPr lang="ru-RU" sz="1600" b="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2196" r="30421" b="12059"/>
          <a:stretch>
            <a:fillRect/>
          </a:stretch>
        </p:blipFill>
        <p:spPr bwMode="auto">
          <a:xfrm>
            <a:off x="10609142" y="166254"/>
            <a:ext cx="1316358" cy="166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="" xmlns:p14="http://schemas.microsoft.com/office/powerpoint/2010/main" val="1958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33" y="1063863"/>
            <a:ext cx="11520000" cy="6486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Использование</a:t>
            </a:r>
            <a:r>
              <a:rPr lang="ru-RU" b="0" dirty="0" smtClean="0">
                <a:solidFill>
                  <a:schemeClr val="tx1"/>
                </a:solidFill>
              </a:rPr>
              <a:t/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Мякоть грейпфрута употребляют в пищу в сыром и обработанном виде. Грейпфрут является составной частью многих национальных блюд. Кожура от фрукта не менее полезна, чем сам фрукт. Сырая кожура горькая и невкусная, но из неё получается необыкновенное варенье. 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 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Минеральный состав</a:t>
            </a:r>
            <a:r>
              <a:rPr lang="ru-RU" b="0" dirty="0" smtClean="0">
                <a:solidFill>
                  <a:schemeClr val="tx1"/>
                </a:solidFill>
              </a:rPr>
              <a:t/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Калий – 150 мг в 100 г мякоти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Фосфор – 15 мг в 100 г мякоти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Магний – 10 мг в 100 г мякоти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 </a:t>
            </a:r>
            <a:br>
              <a:rPr lang="ru-RU" b="0" dirty="0" smtClean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/>
            </a:r>
            <a:br>
              <a:rPr lang="ru-RU" sz="1800" b="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0581266"/>
              </p:ext>
            </p:extLst>
          </p:nvPr>
        </p:nvGraphicFramePr>
        <p:xfrm>
          <a:off x="484880" y="3760212"/>
          <a:ext cx="5849245" cy="1830389"/>
        </p:xfrm>
        <a:graphic>
          <a:graphicData uri="http://schemas.openxmlformats.org/drawingml/2006/table">
            <a:tbl>
              <a:tblPr/>
              <a:tblGrid>
                <a:gridCol w="11660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0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13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264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Витамин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Количество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Суточная норма для четвероклассника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26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Витамин 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45  мг в мякоти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100 мг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5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Рибофлавин (Витамин В2)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  мг в мякоти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 мг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590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13058" name="Rectangle 2"/>
          <p:cNvSpPr>
            <a:spLocks noChangeArrowheads="1"/>
          </p:cNvSpPr>
          <p:nvPr/>
        </p:nvSpPr>
        <p:spPr bwMode="auto">
          <a:xfrm>
            <a:off x="465859" y="-474564"/>
            <a:ext cx="779703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Сделай схематичный рисунок дерева.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Укажи на рисунке цвет кроны, высоту дерева, размер листьев.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3057" name="Rectangle 1"/>
          <p:cNvSpPr>
            <a:spLocks noChangeArrowheads="1"/>
          </p:cNvSpPr>
          <p:nvPr/>
        </p:nvSpPr>
        <p:spPr bwMode="auto">
          <a:xfrm>
            <a:off x="914373" y="1374221"/>
            <a:ext cx="5353050" cy="1663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3059" name="Rectangle 3"/>
          <p:cNvSpPr>
            <a:spLocks noChangeArrowheads="1"/>
          </p:cNvSpPr>
          <p:nvPr/>
        </p:nvSpPr>
        <p:spPr bwMode="auto">
          <a:xfrm>
            <a:off x="104775" y="595699"/>
            <a:ext cx="909953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Перечисли признаки зрелости грейпфрута.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_____________________________________________________________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Составь текст со словами «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нарингин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«горечь».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_____________________________________________________________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_____________________________________________________________</a:t>
            </a: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____________________________________________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6250" y="5489346"/>
            <a:ext cx="756084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Сколько магния содержится в грейпфруте массой 900 г? Помни, что мякоть составит две трети массы фрукта.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7539" t="22196" r="30421" b="12059"/>
          <a:stretch>
            <a:fillRect/>
          </a:stretch>
        </p:blipFill>
        <p:spPr bwMode="auto">
          <a:xfrm>
            <a:off x="8855754" y="451147"/>
            <a:ext cx="2416208" cy="305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8" name="Овал 7"/>
          <p:cNvSpPr/>
          <p:nvPr/>
        </p:nvSpPr>
        <p:spPr>
          <a:xfrm>
            <a:off x="152401" y="4272579"/>
            <a:ext cx="430306" cy="41954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Овал 8"/>
          <p:cNvSpPr/>
          <p:nvPr/>
        </p:nvSpPr>
        <p:spPr>
          <a:xfrm>
            <a:off x="152400" y="5434405"/>
            <a:ext cx="430306" cy="41954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Овал 9"/>
          <p:cNvSpPr/>
          <p:nvPr/>
        </p:nvSpPr>
        <p:spPr>
          <a:xfrm>
            <a:off x="183206" y="211079"/>
            <a:ext cx="430306" cy="41954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Овал 10"/>
          <p:cNvSpPr/>
          <p:nvPr/>
        </p:nvSpPr>
        <p:spPr>
          <a:xfrm>
            <a:off x="184673" y="3476513"/>
            <a:ext cx="430306" cy="41954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5" name="Picture 6" descr="http://qrcoder.ru/code/?https%3A%2F%2Fshop.prosv.ru%2Frabota-s-tekstom-i-informaciej--kompleksnye-proverochnye-raboty--4-klass15946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7028" y="364107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0148988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tx1"/>
                </a:solidFill>
              </a:rPr>
              <a:t>Неумение сопоставлять имеющиеся знания с прочитанным текстом, определять совпадение и несовпадение этих знаний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tx1"/>
                </a:solidFill>
              </a:rPr>
              <a:t>Неготовность использовать прочитанный текст и имеющийся запас знаний для ответов на вопрос.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tx1"/>
                </a:solidFill>
              </a:rPr>
              <a:t>Трудности восприятия информации, предложенной в тексте и связанная с ними неточность (некорректность) сделанных выводов.</a:t>
            </a:r>
          </a:p>
          <a:p>
            <a:pPr marL="342900" indent="-342900">
              <a:buAutoNum type="arabicParenR"/>
            </a:pP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294790"/>
                </a:solidFill>
              </a:rPr>
              <a:t>Основные трудности при выполнение работы</a:t>
            </a:r>
          </a:p>
        </p:txBody>
      </p:sp>
    </p:spTree>
    <p:extLst>
      <p:ext uri="{BB962C8B-B14F-4D97-AF65-F5344CB8AC3E}">
        <p14:creationId xmlns:p14="http://schemas.microsoft.com/office/powerpoint/2010/main" xmlns="" val="223436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405223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4216" name="Слайд think-cell" r:id="rId6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ru-RU" sz="2400" dirty="0" smtClean="0"/>
              <a:t>Работа с информацией, представленной разными способами.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Формулирование и проверка гипотез, суждение, выводов.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Развитие навыков смыслового чтения. Специальная с текстами учебных заданий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Формирование самоконтроля и самооценки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294790"/>
                </a:solidFill>
              </a:rPr>
              <a:t>Работа по предупреждению и устранению трудностей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3771045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248688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5249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904508" y="11092283"/>
            <a:ext cx="8929919" cy="288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433" y="37322"/>
            <a:ext cx="11520000" cy="648642"/>
          </a:xfrm>
        </p:spPr>
        <p:txBody>
          <a:bodyPr/>
          <a:lstStyle/>
          <a:p>
            <a:r>
              <a:rPr lang="ru-RU" sz="2800" dirty="0" smtClean="0">
                <a:solidFill>
                  <a:srgbClr val="294790"/>
                </a:solidFill>
              </a:rPr>
              <a:t>Серия пособий «Обучающие комплексные работы»</a:t>
            </a:r>
            <a:r>
              <a:rPr lang="en-US" sz="2800" dirty="0" smtClean="0">
                <a:solidFill>
                  <a:srgbClr val="294790"/>
                </a:solidFill>
              </a:rPr>
              <a:t/>
            </a:r>
            <a:br>
              <a:rPr lang="en-US" sz="2800" dirty="0" smtClean="0">
                <a:solidFill>
                  <a:srgbClr val="294790"/>
                </a:solidFill>
              </a:rPr>
            </a:br>
            <a:r>
              <a:rPr lang="ru-RU" sz="2400" dirty="0" smtClean="0">
                <a:solidFill>
                  <a:srgbClr val="294790"/>
                </a:solidFill>
              </a:rPr>
              <a:t>О.Б. Калинина</a:t>
            </a:r>
            <a:endParaRPr lang="ru-RU" sz="2400" dirty="0">
              <a:solidFill>
                <a:srgbClr val="29479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21" y="1102622"/>
            <a:ext cx="2455897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4175" y="1102622"/>
            <a:ext cx="2503703" cy="32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4157" y="1102622"/>
            <a:ext cx="2455897" cy="32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4139" y="1102622"/>
            <a:ext cx="2455897" cy="3240000"/>
          </a:xfrm>
          <a:prstGeom prst="rect">
            <a:avLst/>
          </a:prstGeom>
        </p:spPr>
      </p:pic>
      <p:pic>
        <p:nvPicPr>
          <p:cNvPr id="95241" name="Picture 9" descr="http://qrcoder.ru/code/?https%3A%2F%2Fshop.prosv.ru%2Fobuchayushhie-kompleksnye-raboty--1-klass15811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991" y="45697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5243" name="Picture 11" descr="http://qrcoder.ru/code/?https%3A%2F%2Fshop.prosv.ru%2Fobuchayushhie-kompleksnye-raboty--2-klass15994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2087" y="45697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5245" name="Picture 13" descr="http://qrcoder.ru/code/?https%3A%2F%2Fshop.prosv.ru%2Fobuchayushhie-kompleksnye-raboty--3-klass15995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2105" y="45697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5247" name="Picture 15" descr="http://qrcoder.ru/code/?https%3A%2F%2Fshop.prosv.ru%2Fobuchayushhie-kompleksnye-raboty--4-klass15812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026" y="4569738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724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6877598" y="1618665"/>
            <a:ext cx="3919801" cy="407354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294790"/>
                </a:solidFill>
              </a:rPr>
              <a:t>З группы умений</a:t>
            </a:r>
            <a:endParaRPr lang="ru-RU" sz="1800" b="1" dirty="0">
              <a:solidFill>
                <a:srgbClr val="29479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294790"/>
                </a:solidFill>
              </a:rPr>
              <a:t>Работа с информационным  текстом</a:t>
            </a:r>
            <a:endParaRPr lang="ru-RU" sz="2800" dirty="0">
              <a:solidFill>
                <a:srgbClr val="294790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l="33750" t="11938" r="33459" b="16744"/>
          <a:stretch>
            <a:fillRect/>
          </a:stretch>
        </p:blipFill>
        <p:spPr bwMode="auto">
          <a:xfrm>
            <a:off x="999840" y="787654"/>
            <a:ext cx="4631079" cy="5665682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/>
          <a:srcRect l="34273" t="11008" r="35465" b="74108"/>
          <a:stretch>
            <a:fillRect/>
          </a:stretch>
        </p:blipFill>
        <p:spPr bwMode="auto">
          <a:xfrm>
            <a:off x="5820565" y="2085011"/>
            <a:ext cx="6033868" cy="1669311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17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520451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5790" name="Слайд think-cell" r:id="rId6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7362903" cy="4896544"/>
          </a:xfrm>
        </p:spPr>
        <p:txBody>
          <a:bodyPr/>
          <a:lstStyle/>
          <a:p>
            <a:r>
              <a:rPr lang="ru-RU" sz="2400" dirty="0" smtClean="0">
                <a:solidFill>
                  <a:srgbClr val="294790"/>
                </a:solidFill>
              </a:rPr>
              <a:t>Это способность человека вступать в отношения с внешней средой и максимально быстро к ней адаптироваться и функционировать с ней.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294790"/>
                </a:solidFill>
              </a:rPr>
              <a:t>Функциональная грамотность</a:t>
            </a:r>
            <a:endParaRPr lang="ru-RU" sz="2400" dirty="0">
              <a:solidFill>
                <a:srgbClr val="29479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4771" y="1164670"/>
            <a:ext cx="2231329" cy="295072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550029" y="4258206"/>
            <a:ext cx="206081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/>
              <a:t>Под ред. Виноградовой Н.Ф.</a:t>
            </a:r>
          </a:p>
        </p:txBody>
      </p:sp>
    </p:spTree>
    <p:extLst>
      <p:ext uri="{BB962C8B-B14F-4D97-AF65-F5344CB8AC3E}">
        <p14:creationId xmlns:p14="http://schemas.microsoft.com/office/powerpoint/2010/main" xmlns="" val="416215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6359025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6272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4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007077" cy="144501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</a:rPr>
              <a:t>Цель </a:t>
            </a:r>
            <a:r>
              <a:rPr lang="ru-RU" sz="1800" b="1" dirty="0" smtClean="0">
                <a:solidFill>
                  <a:schemeClr val="tx1"/>
                </a:solidFill>
              </a:rPr>
              <a:t>пособий – </a:t>
            </a:r>
            <a:r>
              <a:rPr lang="ru-RU" sz="1800" dirty="0" smtClean="0">
                <a:solidFill>
                  <a:schemeClr val="tx1"/>
                </a:solidFill>
              </a:rPr>
              <a:t>формирование </a:t>
            </a:r>
            <a:r>
              <a:rPr lang="ru-RU" sz="1800" dirty="0">
                <a:solidFill>
                  <a:schemeClr val="tx1"/>
                </a:solidFill>
              </a:rPr>
              <a:t>у обучающихся </a:t>
            </a:r>
            <a:r>
              <a:rPr lang="ru-RU" sz="1800" dirty="0" smtClean="0">
                <a:solidFill>
                  <a:schemeClr val="tx1"/>
                </a:solidFill>
              </a:rPr>
              <a:t>полноценного </a:t>
            </a:r>
            <a:r>
              <a:rPr lang="ru-RU" sz="1800" dirty="0">
                <a:solidFill>
                  <a:schemeClr val="tx1"/>
                </a:solidFill>
              </a:rPr>
              <a:t>навыка смыслового чтения</a:t>
            </a:r>
            <a:r>
              <a:rPr lang="ru-RU" sz="1800" dirty="0" smtClean="0">
                <a:solidFill>
                  <a:schemeClr val="tx1"/>
                </a:solidFill>
              </a:rPr>
              <a:t>: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чтение,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понимание,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оценка </a:t>
            </a:r>
            <a:r>
              <a:rPr lang="ru-RU" sz="1800" dirty="0">
                <a:solidFill>
                  <a:schemeClr val="tx1"/>
                </a:solidFill>
              </a:rPr>
              <a:t>и интерпретация текстов разных жанров.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4755" y="0"/>
            <a:ext cx="11520000" cy="648642"/>
          </a:xfrm>
        </p:spPr>
        <p:txBody>
          <a:bodyPr/>
          <a:lstStyle/>
          <a:p>
            <a:r>
              <a:rPr lang="ru-RU" sz="2800" dirty="0">
                <a:solidFill>
                  <a:srgbClr val="294790"/>
                </a:solidFill>
              </a:rPr>
              <a:t>Серия пособий </a:t>
            </a:r>
            <a:r>
              <a:rPr lang="ru-RU" sz="2800" dirty="0" smtClean="0">
                <a:solidFill>
                  <a:srgbClr val="294790"/>
                </a:solidFill>
              </a:rPr>
              <a:t>«</a:t>
            </a:r>
            <a:r>
              <a:rPr lang="ru-RU" sz="2800" dirty="0">
                <a:solidFill>
                  <a:srgbClr val="294790"/>
                </a:solidFill>
              </a:rPr>
              <a:t>СМЫСЛОВОЕ ЧТЕНИЕ. Читаю. Понимаю. Узнаю» </a:t>
            </a:r>
            <a:r>
              <a:rPr lang="ru-RU" sz="2800" dirty="0" smtClean="0">
                <a:solidFill>
                  <a:srgbClr val="294790"/>
                </a:solidFill>
              </a:rPr>
              <a:t/>
            </a:r>
            <a:br>
              <a:rPr lang="ru-RU" sz="2800" dirty="0" smtClean="0">
                <a:solidFill>
                  <a:srgbClr val="294790"/>
                </a:solidFill>
              </a:rPr>
            </a:br>
            <a:r>
              <a:rPr lang="ru-RU" sz="2400" dirty="0" smtClean="0">
                <a:solidFill>
                  <a:srgbClr val="294790"/>
                </a:solidFill>
              </a:rPr>
              <a:t>Л.Г</a:t>
            </a:r>
            <a:r>
              <a:rPr lang="ru-RU" sz="2400" dirty="0">
                <a:solidFill>
                  <a:srgbClr val="294790"/>
                </a:solidFill>
              </a:rPr>
              <a:t>. </a:t>
            </a:r>
            <a:r>
              <a:rPr lang="ru-RU" sz="2400" dirty="0" err="1">
                <a:solidFill>
                  <a:srgbClr val="294790"/>
                </a:solidFill>
              </a:rPr>
              <a:t>Ульяхина</a:t>
            </a:r>
            <a:r>
              <a:rPr lang="ru-RU" sz="2400" dirty="0">
                <a:solidFill>
                  <a:srgbClr val="294790"/>
                </a:solidFill>
              </a:rPr>
              <a:t>, </a:t>
            </a:r>
            <a:r>
              <a:rPr lang="ru-RU" sz="2400" dirty="0" err="1" smtClean="0">
                <a:solidFill>
                  <a:srgbClr val="294790"/>
                </a:solidFill>
              </a:rPr>
              <a:t>М.К.Антошин</a:t>
            </a:r>
            <a:endParaRPr lang="ru-RU" sz="2400" dirty="0">
              <a:solidFill>
                <a:srgbClr val="294790"/>
              </a:solidFill>
            </a:endParaRPr>
          </a:p>
        </p:txBody>
      </p:sp>
      <p:pic>
        <p:nvPicPr>
          <p:cNvPr id="7" name="Picture 2" descr="Изображение Смысловое чтение. Читаю, понимаю, узнаю. 1 клас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087" y="2345349"/>
            <a:ext cx="1919785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Изображение Смысловое чтение. Читаю, понимаю, узнаю. 2 класс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8730" y="2345349"/>
            <a:ext cx="1906039" cy="252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3627" y="2345349"/>
            <a:ext cx="19026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5085" y="2345349"/>
            <a:ext cx="1890735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265" name="Picture 9" descr="http://qrcoder.ru/code/?https%3A%2F%2Fshop.prosv.ru%2Fsmyslovoe-chtenie-chitayu-ponimayu-uznayu-1-klass2899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979" y="49954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7" name="Picture 11" descr="http://qrcoder.ru/code/?https%3A%2F%2Fshop.prosv.ru%2Fsmyslovoe-chtenie-chitayu-ponimayu-uznayu-2-klass3199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1749" y="49954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69" name="Picture 13" descr="http://qrcoder.ru/code/?https%3A%2F%2Fshop.prosv.ru%2Fsmyslovoe-chtenie--chitayu-ponimayu-uznayu--3-klass15151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4927" y="49954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71" name="Picture 15" descr="http://qrcoder.ru/code/?https%3A%2F%2Fshop.prosv.ru%2Fsmyslovoe-chtenie-chitayu-ponimayu-uznayu-4-klass15559%3Futm_source%3Dqrcode%26utm_medium%3Dcpc%26utm_campaign%3Dwebinar-nachalka-funkgramotnost-201020&amp;6&amp;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0452" y="499543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71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1499360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7285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130980"/>
            <a:ext cx="10515600" cy="50755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294790"/>
                </a:solidFill>
                <a:latin typeface="+mn-lt"/>
              </a:rPr>
              <a:t>Состав пособий — тексты разных жанров</a:t>
            </a:r>
            <a:endParaRPr lang="ru-RU" sz="2800" b="1" dirty="0">
              <a:solidFill>
                <a:srgbClr val="29479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9391" y="1075785"/>
            <a:ext cx="3240000" cy="2401462"/>
          </a:xfrm>
          <a:prstGeom prst="rect">
            <a:avLst/>
          </a:prstGeom>
          <a:solidFill>
            <a:schemeClr val="bg1"/>
          </a:solidFill>
          <a:ln w="9525">
            <a:solidFill>
              <a:srgbClr val="2947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Художественные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263" y="1042416"/>
            <a:ext cx="3060000" cy="2160000"/>
          </a:xfrm>
          <a:prstGeom prst="rect">
            <a:avLst/>
          </a:prstGeom>
          <a:solidFill>
            <a:schemeClr val="bg1"/>
          </a:solidFill>
          <a:ln w="9525">
            <a:solidFill>
              <a:srgbClr val="2947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Научно-познавательные тексты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flipH="1">
            <a:off x="3695047" y="1774905"/>
            <a:ext cx="720000" cy="648000"/>
          </a:xfrm>
          <a:prstGeom prst="right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9263" y="3949733"/>
            <a:ext cx="3060000" cy="2160000"/>
          </a:xfrm>
          <a:prstGeom prst="rect">
            <a:avLst/>
          </a:prstGeom>
          <a:solidFill>
            <a:schemeClr val="bg1"/>
          </a:solidFill>
          <a:ln w="9525">
            <a:solidFill>
              <a:srgbClr val="2947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Пояснительные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52399" y="1018905"/>
            <a:ext cx="3060000" cy="2160000"/>
          </a:xfrm>
          <a:prstGeom prst="rect">
            <a:avLst/>
          </a:prstGeom>
          <a:solidFill>
            <a:schemeClr val="bg1"/>
          </a:solidFill>
          <a:ln w="9525">
            <a:solidFill>
              <a:srgbClr val="2947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Словарные статьи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6000" y="4443509"/>
            <a:ext cx="3060000" cy="2160000"/>
          </a:xfrm>
          <a:prstGeom prst="rect">
            <a:avLst/>
          </a:prstGeom>
          <a:solidFill>
            <a:schemeClr val="bg1"/>
          </a:solidFill>
          <a:ln w="9525">
            <a:solidFill>
              <a:srgbClr val="2947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Учебные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52399" y="3949733"/>
            <a:ext cx="3060000" cy="2160000"/>
          </a:xfrm>
          <a:prstGeom prst="rect">
            <a:avLst/>
          </a:prstGeom>
          <a:solidFill>
            <a:schemeClr val="bg1"/>
          </a:solidFill>
          <a:ln w="9525">
            <a:solidFill>
              <a:srgbClr val="2947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Памятки и инструкции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7880948" y="1766475"/>
            <a:ext cx="720000" cy="648000"/>
          </a:xfrm>
          <a:prstGeom prst="right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8782926" flipH="1">
            <a:off x="3746474" y="3475689"/>
            <a:ext cx="720000" cy="648000"/>
          </a:xfrm>
          <a:prstGeom prst="right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6200000" flipH="1">
            <a:off x="5795140" y="3672820"/>
            <a:ext cx="720000" cy="648000"/>
          </a:xfrm>
          <a:prstGeom prst="right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2817074">
            <a:off x="7880948" y="3475690"/>
            <a:ext cx="720000" cy="648000"/>
          </a:xfrm>
          <a:prstGeom prst="right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/>
          <a:srcRect l="9063" t="18703" r="25313" b="6667"/>
          <a:stretch/>
        </p:blipFill>
        <p:spPr>
          <a:xfrm>
            <a:off x="4682321" y="1500373"/>
            <a:ext cx="2866041" cy="18333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/>
          <a:srcRect l="9286" t="24145" r="26111" b="13154"/>
          <a:stretch/>
        </p:blipFill>
        <p:spPr>
          <a:xfrm>
            <a:off x="610201" y="1640967"/>
            <a:ext cx="2715100" cy="148229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/>
          <a:srcRect l="9286" t="36279" r="26032" b="16032"/>
          <a:stretch/>
        </p:blipFill>
        <p:spPr>
          <a:xfrm>
            <a:off x="656844" y="4356820"/>
            <a:ext cx="2700000" cy="11197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61" y="5510675"/>
            <a:ext cx="2442200" cy="5570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/>
          <a:srcRect l="7222" t="63510" r="28174" b="18148"/>
          <a:stretch/>
        </p:blipFill>
        <p:spPr>
          <a:xfrm>
            <a:off x="8823960" y="1482085"/>
            <a:ext cx="2916000" cy="4656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/>
          <a:srcRect l="28174" t="44603" r="4762" b="7284"/>
          <a:stretch/>
        </p:blipFill>
        <p:spPr>
          <a:xfrm>
            <a:off x="8847481" y="4517136"/>
            <a:ext cx="2866526" cy="1188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/>
          <a:srcRect l="32699" t="30070" r="4999" b="30251"/>
          <a:stretch/>
        </p:blipFill>
        <p:spPr>
          <a:xfrm>
            <a:off x="8874913" y="2034466"/>
            <a:ext cx="2898776" cy="10384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/>
          <a:srcRect l="40158" t="32610" r="22143" b="28398"/>
          <a:stretch/>
        </p:blipFill>
        <p:spPr>
          <a:xfrm>
            <a:off x="4635662" y="4851400"/>
            <a:ext cx="2872535" cy="167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55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7213763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8309" name="Слайд think-cell" r:id="rId5" imgW="360" imgH="360" progId="">
              <p:embed/>
            </p:oleObj>
          </a:graphicData>
        </a:graphic>
      </p:graphicFrame>
      <p:sp>
        <p:nvSpPr>
          <p:cNvPr id="8" name="Прямоугольник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86" y="162233"/>
            <a:ext cx="9590803" cy="56043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294790"/>
                </a:solidFill>
                <a:latin typeface="+mn-lt"/>
              </a:rPr>
              <a:t>Анализ научно-познавательных текстов и инструкций</a:t>
            </a:r>
            <a:endParaRPr lang="ru-RU" sz="2800" b="1" dirty="0">
              <a:solidFill>
                <a:srgbClr val="29479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163" b="72176"/>
          <a:stretch/>
        </p:blipFill>
        <p:spPr>
          <a:xfrm>
            <a:off x="6386616" y="1287390"/>
            <a:ext cx="5400000" cy="1303571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51359" r="2605"/>
          <a:stretch/>
        </p:blipFill>
        <p:spPr>
          <a:xfrm>
            <a:off x="6386616" y="2772166"/>
            <a:ext cx="5400000" cy="226582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387" y="1287390"/>
            <a:ext cx="5648939" cy="2360272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387" y="3790335"/>
            <a:ext cx="5648939" cy="2491151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6616" y="5219191"/>
            <a:ext cx="5400000" cy="106229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849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99333" name="Слайд think-cell" r:id="rId5" imgW="360" imgH="360" progId="">
              <p:embed/>
            </p:oleObj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4433" y="0"/>
            <a:ext cx="11520000" cy="648642"/>
          </a:xfrm>
        </p:spPr>
        <p:txBody>
          <a:bodyPr/>
          <a:lstStyle/>
          <a:p>
            <a:r>
              <a:rPr lang="ru-RU" sz="2800" spc="-40" dirty="0" err="1">
                <a:solidFill>
                  <a:srgbClr val="29479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Общеинтеллектуальное</a:t>
            </a:r>
            <a:r>
              <a:rPr lang="ru-RU" sz="2800" spc="-40" dirty="0">
                <a:solidFill>
                  <a:srgbClr val="29479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направление.</a:t>
            </a:r>
            <a:br>
              <a:rPr lang="ru-RU" sz="2800" spc="-40" dirty="0">
                <a:solidFill>
                  <a:srgbClr val="29479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800" spc="-40" dirty="0">
                <a:solidFill>
                  <a:srgbClr val="29479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Грамотный читатель. Обучение смысловому чтению</a:t>
            </a:r>
            <a:r>
              <a:rPr lang="ru-RU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7921" y="5364505"/>
            <a:ext cx="4060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29489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Пособия помогут сформировать навык смыслового чтения с помощью текстов с разнообразными вопросами и заданиями</a:t>
            </a:r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7921" y="1220142"/>
            <a:ext cx="1876472" cy="2502863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38164" y="2662919"/>
            <a:ext cx="1883262" cy="2502863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27890" y="1125422"/>
            <a:ext cx="623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29489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Антошин М. К.</a:t>
            </a:r>
          </a:p>
          <a:p>
            <a:r>
              <a:rPr lang="ru-RU" sz="1600" b="1" dirty="0" smtClean="0">
                <a:solidFill>
                  <a:srgbClr val="29489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Грамотный читатель. Обучение смысловому чтению 1-2, 3-4 классы</a:t>
            </a:r>
            <a:endParaRPr lang="ru-RU" sz="1600" b="1" dirty="0">
              <a:solidFill>
                <a:srgbClr val="29489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27890" y="1928479"/>
            <a:ext cx="6660776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45DAE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В </a:t>
            </a:r>
            <a:r>
              <a:rPr lang="ru-RU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пособие вошли тексты с вопросами и заданиями, упражнения на развитие техники речи, подготовку к выразительному чтению, чтению по ролям и </a:t>
            </a:r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инсценировкам</a:t>
            </a:r>
          </a:p>
          <a:p>
            <a:pPr marL="285750" indent="-285750">
              <a:spcBef>
                <a:spcPts val="600"/>
              </a:spcBef>
              <a:buClr>
                <a:srgbClr val="345DAE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Формы </a:t>
            </a:r>
            <a:r>
              <a:rPr lang="ru-RU" dirty="0">
                <a:ea typeface="Open Sans Light" panose="020B0306030504020204" pitchFamily="34" charset="0"/>
                <a:cs typeface="Open Sans Light" panose="020B0306030504020204" pitchFamily="34" charset="0"/>
              </a:rPr>
              <a:t>внеурочной деятельности предусматривают самостоятельность и активность обучающихся, включают индивидуальную и групповую </a:t>
            </a:r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работу</a:t>
            </a:r>
          </a:p>
          <a:p>
            <a:pPr marL="285750" indent="-285750">
              <a:spcBef>
                <a:spcPts val="600"/>
              </a:spcBef>
              <a:buClr>
                <a:srgbClr val="345DAE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Для </a:t>
            </a:r>
            <a:r>
              <a:rPr lang="ru-RU" dirty="0">
                <a:ea typeface="Open Sans Light" panose="020B0306030504020204" pitchFamily="34" charset="0"/>
                <a:cs typeface="Open Sans Light" panose="020B0306030504020204" pitchFamily="34" charset="0"/>
              </a:rPr>
              <a:t>педагога даются краткие методические рекомендации в конце </a:t>
            </a:r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пособия</a:t>
            </a:r>
          </a:p>
          <a:p>
            <a:pPr marL="285750" indent="-285750">
              <a:spcBef>
                <a:spcPts val="600"/>
              </a:spcBef>
              <a:buClr>
                <a:srgbClr val="345DAE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Пособие рекомендуется использовать совместно с </a:t>
            </a:r>
            <a:r>
              <a:rPr lang="ru-RU" dirty="0" err="1" smtClean="0">
                <a:ea typeface="Open Sans Light" panose="020B0306030504020204" pitchFamily="34" charset="0"/>
                <a:cs typeface="Open Sans Light" panose="020B0306030504020204" pitchFamily="34" charset="0"/>
              </a:rPr>
              <a:t>аудиоприложением</a:t>
            </a:r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, размещенном на сайте в бесплатном доступе</a:t>
            </a:r>
            <a:endParaRPr lang="ru-RU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2" name="Picture 12" descr="C:\Users\MRomanova\Desktop\Картинк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38071" y="77142"/>
            <a:ext cx="1219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http://qrcoder.ru/code/?https%3A%2F%2Fshop.prosv.ru%2Fgramotnyj-chitatel--obuchenie-smyslovomu-chteniyu---1-2-klassy15558%3Futm_source%3Dqrcode%26utm_medium%3Dcpc%26utm_campaign%3Dwebinar-nachalka-chitymeniya-17092020&amp;8&amp;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157" y="3823755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2501" t="12769" r="22069" b="16759"/>
          <a:stretch/>
        </p:blipFill>
        <p:spPr>
          <a:xfrm>
            <a:off x="11128778" y="4402405"/>
            <a:ext cx="725655" cy="6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07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30C5398E-7F5A-4524-8CD4-4EAB3A96D7B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5932016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3744" name="Слайд think-cell" r:id="rId5" imgW="360" imgH="360" progId="">
              <p:embed/>
            </p:oleObj>
          </a:graphicData>
        </a:graphic>
      </p:graphicFrame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 dirty="0" smtClean="0"/>
              <a:t>На слайде представлено пособие для 3-4 классов</a:t>
            </a:r>
            <a:endParaRPr lang="ru-RU" sz="1400" dirty="0"/>
          </a:p>
        </p:txBody>
      </p:sp>
      <p:sp>
        <p:nvSpPr>
          <p:cNvPr id="4" name="Номер слайда 2"/>
          <p:cNvSpPr>
            <a:spLocks noGrp="1"/>
          </p:cNvSpPr>
          <p:nvPr>
            <p:ph type="sldNum" idx="4294967295"/>
          </p:nvPr>
        </p:nvSpPr>
        <p:spPr>
          <a:xfrm>
            <a:off x="11572875" y="6269038"/>
            <a:ext cx="619125" cy="357187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z="1100" smtClean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pPr/>
              <a:t>44</a:t>
            </a:fld>
            <a:endParaRPr lang="ru-RU" sz="1100" dirty="0">
              <a:solidFill>
                <a:schemeClr val="bg1">
                  <a:lumMod val="50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4465" y="1387852"/>
            <a:ext cx="3758990" cy="5027361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56642"/>
          <a:stretch/>
        </p:blipFill>
        <p:spPr bwMode="auto">
          <a:xfrm>
            <a:off x="6960552" y="2522438"/>
            <a:ext cx="4893881" cy="2829216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85973" y="1743404"/>
            <a:ext cx="3108345" cy="7463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7" tIns="95247" rIns="95247" bIns="95247" numCol="1" spcCol="50799" rtlCol="0" anchor="ctr">
            <a:spAutoFit/>
          </a:bodyPr>
          <a:lstStyle/>
          <a:p>
            <a:pPr algn="ctr" defTabSz="1095347" hangingPunct="0"/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  <a:sym typeface="Helvetica Light"/>
              </a:rPr>
              <a:t>Сравниваем информацию в разных видах текстов</a:t>
            </a:r>
            <a:endParaRPr lang="ru-RU" dirty="0">
              <a:ea typeface="Open Sans Light" panose="020B0306030504020204" pitchFamily="34" charset="0"/>
              <a:cs typeface="Open Sans Light" panose="020B0306030504020204" pitchFamily="34" charset="0"/>
              <a:sym typeface="Helvetica Light"/>
            </a:endParaRPr>
          </a:p>
        </p:txBody>
      </p:sp>
      <p:cxnSp>
        <p:nvCxnSpPr>
          <p:cNvPr id="8" name="Прямая со стрелкой 7"/>
          <p:cNvCxnSpPr>
            <a:stCxn id="13" idx="2"/>
          </p:cNvCxnSpPr>
          <p:nvPr/>
        </p:nvCxnSpPr>
        <p:spPr>
          <a:xfrm flipH="1">
            <a:off x="4433455" y="2489756"/>
            <a:ext cx="1706691" cy="1076153"/>
          </a:xfrm>
          <a:prstGeom prst="straightConnector1">
            <a:avLst/>
          </a:prstGeom>
          <a:ln>
            <a:solidFill>
              <a:srgbClr val="2947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3" idx="2"/>
          </p:cNvCxnSpPr>
          <p:nvPr/>
        </p:nvCxnSpPr>
        <p:spPr>
          <a:xfrm>
            <a:off x="6140146" y="2489756"/>
            <a:ext cx="1020277" cy="917627"/>
          </a:xfrm>
          <a:prstGeom prst="straightConnector1">
            <a:avLst/>
          </a:prstGeom>
          <a:ln>
            <a:solidFill>
              <a:srgbClr val="2947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4" idx="0"/>
          </p:cNvCxnSpPr>
          <p:nvPr/>
        </p:nvCxnSpPr>
        <p:spPr>
          <a:xfrm flipV="1">
            <a:off x="5987628" y="4509065"/>
            <a:ext cx="1337002" cy="863526"/>
          </a:xfrm>
          <a:prstGeom prst="straightConnector1">
            <a:avLst/>
          </a:prstGeom>
          <a:ln>
            <a:solidFill>
              <a:srgbClr val="2947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33455" y="5372591"/>
            <a:ext cx="3108345" cy="469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7" tIns="95247" rIns="95247" bIns="95247" numCol="1" spcCol="50799" rtlCol="0" anchor="ctr">
            <a:spAutoFit/>
          </a:bodyPr>
          <a:lstStyle/>
          <a:p>
            <a:pPr algn="ctr" defTabSz="1095347" hangingPunct="0"/>
            <a:r>
              <a:rPr lang="ru-RU" dirty="0" smtClean="0">
                <a:ea typeface="Open Sans Light" panose="020B0306030504020204" pitchFamily="34" charset="0"/>
                <a:cs typeface="Open Sans Light" panose="020B0306030504020204" pitchFamily="34" charset="0"/>
                <a:sym typeface="Helvetica Light"/>
              </a:rPr>
              <a:t>Переводим текст в таблицу</a:t>
            </a:r>
            <a:endParaRPr lang="ru-RU" dirty="0">
              <a:ea typeface="Open Sans Light" panose="020B0306030504020204" pitchFamily="34" charset="0"/>
              <a:cs typeface="Open Sans Light" panose="020B0306030504020204" pitchFamily="34" charset="0"/>
              <a:sym typeface="Helvetica Light"/>
            </a:endParaRPr>
          </a:p>
        </p:txBody>
      </p:sp>
      <p:sp>
        <p:nvSpPr>
          <p:cNvPr id="18" name="Заголовок 3"/>
          <p:cNvSpPr>
            <a:spLocks noGrp="1"/>
          </p:cNvSpPr>
          <p:nvPr>
            <p:ph type="title"/>
          </p:nvPr>
        </p:nvSpPr>
        <p:spPr>
          <a:xfrm>
            <a:off x="334433" y="0"/>
            <a:ext cx="11520000" cy="648642"/>
          </a:xfrm>
        </p:spPr>
        <p:txBody>
          <a:bodyPr/>
          <a:lstStyle/>
          <a:p>
            <a:r>
              <a:rPr lang="ru-RU" sz="2800" spc="-40" dirty="0" err="1">
                <a:solidFill>
                  <a:srgbClr val="29479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Общеинтеллектуальное</a:t>
            </a:r>
            <a:r>
              <a:rPr lang="ru-RU" sz="2800" spc="-40" dirty="0">
                <a:solidFill>
                  <a:srgbClr val="29479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направление.</a:t>
            </a:r>
            <a:br>
              <a:rPr lang="ru-RU" sz="2800" spc="-40" dirty="0">
                <a:solidFill>
                  <a:srgbClr val="29479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800" spc="-40" dirty="0">
                <a:solidFill>
                  <a:srgbClr val="29479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Грамотный читатель. Обучение смысловому чтению</a:t>
            </a:r>
            <a:r>
              <a:rPr lang="ru-RU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dirty="0"/>
          </a:p>
        </p:txBody>
      </p:sp>
      <p:pic>
        <p:nvPicPr>
          <p:cNvPr id="19" name="Picture 12" descr="C:\Users\MRomanova\Desktop\Картинк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38071" y="77142"/>
            <a:ext cx="1219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554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905" t="5714" r="13691" b="32572"/>
          <a:stretch/>
        </p:blipFill>
        <p:spPr>
          <a:xfrm>
            <a:off x="291638" y="674291"/>
            <a:ext cx="6976241" cy="3616483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59096" y="4290774"/>
            <a:ext cx="3716867" cy="64864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294790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rgbClr val="294790"/>
                </a:solidFill>
                <a:hlinkClick r:id="rId3"/>
              </a:rPr>
              <a:t>rosuchebnik.ru/</a:t>
            </a:r>
            <a:endParaRPr lang="ru-RU" dirty="0">
              <a:solidFill>
                <a:srgbClr val="29479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61" t="19753" r="1069" b="6857"/>
          <a:stretch/>
        </p:blipFill>
        <p:spPr>
          <a:xfrm>
            <a:off x="5308725" y="2291986"/>
            <a:ext cx="6624623" cy="3512708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6940674" y="5753894"/>
            <a:ext cx="3360723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>
                <a:solidFill>
                  <a:srgbClr val="2D349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hlinkClick r:id="rId5"/>
              </a:rPr>
              <a:t>https://prosv.ru/</a:t>
            </a:r>
            <a:endParaRPr lang="ru-RU" sz="2400" dirty="0">
              <a:solidFill>
                <a:srgbClr val="29479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08325" y="443458"/>
            <a:ext cx="3125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6"/>
              </a:rPr>
              <a:t>https://shop.prosv.ru</a:t>
            </a:r>
            <a:r>
              <a:rPr lang="en-US" sz="2400" b="1" dirty="0" smtClean="0">
                <a:hlinkClick r:id="rId6"/>
              </a:rPr>
              <a:t>/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105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4" y="-107354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98" name="Прямоугольник 97"/>
          <p:cNvSpPr/>
          <p:nvPr/>
        </p:nvSpPr>
        <p:spPr>
          <a:xfrm>
            <a:off x="186182" y="2648000"/>
            <a:ext cx="11819633" cy="3565309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1080" indent="-180720" algn="ctr">
              <a:lnSpc>
                <a:spcPct val="100000"/>
              </a:lnSpc>
            </a:pPr>
            <a:endParaRPr lang="en-US" sz="36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81080" indent="-180720" algn="ctr">
              <a:lnSpc>
                <a:spcPct val="100000"/>
              </a:lnSpc>
            </a:pP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Спасибо за внимание!</a:t>
            </a:r>
          </a:p>
          <a:p>
            <a:pPr marL="181080" indent="-180720"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</a:rPr>
              <a:t>Зубаирова </a:t>
            </a:r>
            <a:r>
              <a:rPr lang="ru-RU" sz="1600" b="1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</a:rPr>
              <a:t>Оксана Владимировна, </a:t>
            </a:r>
            <a:endParaRPr lang="ru-RU" sz="1600" spc="-1" dirty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marL="181080" indent="-180720" algn="ctr">
              <a:lnSpc>
                <a:spcPct val="100000"/>
              </a:lnSpc>
            </a:pPr>
            <a:r>
              <a:rPr lang="ru-RU" sz="1600" b="1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</a:rPr>
              <a:t>методист-эксперт  отдела  методической </a:t>
            </a:r>
          </a:p>
          <a:p>
            <a:pPr marL="181080" indent="-180720" algn="ctr">
              <a:lnSpc>
                <a:spcPct val="100000"/>
              </a:lnSpc>
            </a:pPr>
            <a:r>
              <a:rPr lang="ru-RU" sz="1600" b="1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</a:rPr>
              <a:t>поддержки педагогов</a:t>
            </a:r>
          </a:p>
          <a:p>
            <a:pPr marL="181080" indent="-180720"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</a:rPr>
              <a:t>89163371691</a:t>
            </a:r>
            <a:endParaRPr lang="en-US" sz="1600" b="1" spc="-1" dirty="0" smtClean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marL="181080" indent="-180720" algn="ctr">
              <a:lnSpc>
                <a:spcPct val="100000"/>
              </a:lnSpc>
            </a:pPr>
            <a:r>
              <a:rPr lang="en-US" sz="1600" b="1" spc="-1" dirty="0" smtClean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</a:rPr>
              <a:t>89163242541</a:t>
            </a:r>
            <a:endParaRPr lang="ru-RU" sz="1600" b="1" spc="-1" dirty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marL="181080" indent="-180720"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hlinkClick r:id="rId6"/>
              </a:rPr>
              <a:t>оksana.zubairova.73@mail.ru</a:t>
            </a:r>
            <a:endParaRPr lang="en-US" sz="1600" b="1" spc="-1" dirty="0" smtClean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marL="181080" indent="-180720" algn="ctr">
              <a:lnSpc>
                <a:spcPct val="100000"/>
              </a:lnSpc>
            </a:pPr>
            <a:r>
              <a:rPr lang="en-US" sz="1600" b="1" spc="-1" dirty="0" smtClean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hlinkClick r:id="rId7"/>
              </a:rPr>
              <a:t>Ozubairova@prosv.ru</a:t>
            </a:r>
            <a:endParaRPr lang="en-US" sz="1600" b="1" spc="-1" dirty="0" smtClean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marL="181080" indent="-180720" algn="ctr">
              <a:lnSpc>
                <a:spcPct val="100000"/>
              </a:lnSpc>
            </a:pPr>
            <a:endParaRPr lang="ru-RU" sz="1600" b="1" spc="-1" dirty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</a:endParaRPr>
          </a:p>
          <a:p>
            <a:pPr algn="ctr"/>
            <a:endParaRPr lang="ru-RU" sz="36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ru-RU"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0" y="20245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4" name="Freeform 32"/>
          <p:cNvSpPr>
            <a:spLocks noEditPoints="1"/>
          </p:cNvSpPr>
          <p:nvPr/>
        </p:nvSpPr>
        <p:spPr bwMode="auto">
          <a:xfrm>
            <a:off x="8017892" y="1855717"/>
            <a:ext cx="591581" cy="444227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610323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3" name="Freeform 41"/>
          <p:cNvSpPr>
            <a:spLocks/>
          </p:cNvSpPr>
          <p:nvPr/>
        </p:nvSpPr>
        <p:spPr bwMode="auto">
          <a:xfrm>
            <a:off x="9471322" y="1819702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grpSp>
        <p:nvGrpSpPr>
          <p:cNvPr id="97" name="Группа 96"/>
          <p:cNvGrpSpPr/>
          <p:nvPr/>
        </p:nvGrpSpPr>
        <p:grpSpPr>
          <a:xfrm>
            <a:off x="9501352" y="538285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2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xmlns="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p:oleObj spid="_x0000_s71695" name="Слайд think-cell" r:id="rId8" imgW="360" imgH="360" progId="">
              <p:embed/>
            </p:oleObj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xmlns="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sp>
        <p:nvSpPr>
          <p:cNvPr id="94" name="Подзаголовок 2"/>
          <p:cNvSpPr txBox="1">
            <a:spLocks/>
          </p:cNvSpPr>
          <p:nvPr/>
        </p:nvSpPr>
        <p:spPr>
          <a:xfrm>
            <a:off x="1909444" y="5023146"/>
            <a:ext cx="8459420" cy="1034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г. Москва, ул.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Краснопролетарская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 16, стр. 3, подъезд 8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бизнес-центр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«Новослободский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линия: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vopros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@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prosv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.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ru</a:t>
            </a:r>
            <a:endParaRPr lang="ru-RU" sz="2000" spc="-4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6" name="Рисунок 24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184" y="4735857"/>
            <a:ext cx="1477452" cy="147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66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576" y="215988"/>
            <a:ext cx="27717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43024" y="2158661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/>
              <a:t>готовность взаимодействовать </a:t>
            </a:r>
          </a:p>
          <a:p>
            <a:pPr algn="ctr"/>
            <a:r>
              <a:rPr lang="ru-RU" altLang="ru-RU" b="1" dirty="0"/>
              <a:t>с окружающим миром </a:t>
            </a:r>
            <a:r>
              <a:rPr lang="ru-RU" altLang="ru-RU" dirty="0"/>
              <a:t>		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0392" y="162653"/>
            <a:ext cx="238382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952596" y="5357826"/>
            <a:ext cx="2389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/>
              <a:t>способность </a:t>
            </a:r>
            <a:r>
              <a:rPr lang="ru-RU" altLang="ru-RU" b="1" dirty="0" smtClean="0"/>
              <a:t>строить отношения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55864" y="5302904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/>
              <a:t>владение рефлексивными</a:t>
            </a:r>
          </a:p>
          <a:p>
            <a:pPr algn="ctr"/>
            <a:r>
              <a:rPr lang="ru-RU" altLang="ru-RU" b="1" dirty="0"/>
              <a:t>умениями</a:t>
            </a:r>
            <a:endParaRPr lang="ru-RU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1576" y="3547542"/>
            <a:ext cx="2344056" cy="172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блако 18"/>
          <p:cNvSpPr/>
          <p:nvPr/>
        </p:nvSpPr>
        <p:spPr>
          <a:xfrm>
            <a:off x="4338812" y="2652576"/>
            <a:ext cx="2927033" cy="1756724"/>
          </a:xfrm>
          <a:prstGeom prst="cloud">
            <a:avLst/>
          </a:prstGeom>
          <a:noFill/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294790"/>
                </a:solidFill>
              </a:rPr>
              <a:t>Функциональная грамотность</a:t>
            </a:r>
          </a:p>
        </p:txBody>
      </p:sp>
      <p:sp>
        <p:nvSpPr>
          <p:cNvPr id="20" name="Стрелка вниз 19"/>
          <p:cNvSpPr/>
          <p:nvPr/>
        </p:nvSpPr>
        <p:spPr>
          <a:xfrm rot="6588806">
            <a:off x="4285390" y="2006761"/>
            <a:ext cx="484632" cy="978408"/>
          </a:xfrm>
          <a:prstGeom prst="down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8287775">
            <a:off x="6825739" y="4066023"/>
            <a:ext cx="484632" cy="978408"/>
          </a:xfrm>
          <a:prstGeom prst="down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3773154">
            <a:off x="6901444" y="1769696"/>
            <a:ext cx="484632" cy="978408"/>
          </a:xfrm>
          <a:prstGeom prst="down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2746950">
            <a:off x="4141035" y="4102699"/>
            <a:ext cx="484632" cy="978408"/>
          </a:xfrm>
          <a:prstGeom prst="down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18275" y="2153406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/>
              <a:t>готовность</a:t>
            </a:r>
          </a:p>
          <a:p>
            <a:pPr algn="ctr"/>
            <a:r>
              <a:rPr lang="ru-RU" altLang="ru-RU" b="1" dirty="0"/>
              <a:t>решать учебные и житейские задачи</a:t>
            </a:r>
          </a:p>
          <a:p>
            <a:pPr algn="ctr"/>
            <a:r>
              <a:rPr lang="ru-RU" altLang="ru-RU" b="1" dirty="0"/>
              <a:t>самостоятельно</a:t>
            </a:r>
          </a:p>
          <a:p>
            <a:pPr algn="ctr"/>
            <a:endParaRPr lang="ru-RU" altLang="ru-RU" b="1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281" t="45833" r="43555" b="30208"/>
          <a:stretch>
            <a:fillRect/>
          </a:stretch>
        </p:blipFill>
        <p:spPr bwMode="auto">
          <a:xfrm>
            <a:off x="7265845" y="3662044"/>
            <a:ext cx="22145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662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28A7A6AF-9DC1-B247-88C9-5AA0715E895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52925" y="1520825"/>
            <a:ext cx="3486150" cy="3816350"/>
          </a:xfrm>
          <a:prstGeom prst="roundRect">
            <a:avLst>
              <a:gd name="adj" fmla="val 0"/>
            </a:avLst>
          </a:prstGeom>
        </p:spPr>
      </p:pic>
      <p:sp>
        <p:nvSpPr>
          <p:cNvPr id="5" name="Прямоугольник 4"/>
          <p:cNvSpPr/>
          <p:nvPr/>
        </p:nvSpPr>
        <p:spPr>
          <a:xfrm>
            <a:off x="1471850" y="1188234"/>
            <a:ext cx="3463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Умею применять знания</a:t>
            </a:r>
            <a:r>
              <a:rPr lang="ru-RU" sz="2800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91894" y="1734939"/>
            <a:ext cx="5760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294790"/>
                </a:solidFill>
              </a:rPr>
              <a:t>Я</a:t>
            </a:r>
            <a:endParaRPr lang="ru-RU" sz="4400" dirty="0">
              <a:solidFill>
                <a:srgbClr val="29479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00770" y="1165552"/>
            <a:ext cx="2711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Умею добывать знания</a:t>
            </a:r>
            <a:r>
              <a:rPr lang="ru-RU" sz="2800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27254" y="5373688"/>
            <a:ext cx="4352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Умею оценивать уровень </a:t>
            </a:r>
          </a:p>
          <a:p>
            <a:pPr algn="ctr"/>
            <a:r>
              <a:rPr lang="ru-RU" sz="2800" b="1" dirty="0"/>
              <a:t>своего незнания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39075" y="5373687"/>
            <a:ext cx="36350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Готов к дальнейшему </a:t>
            </a:r>
          </a:p>
          <a:p>
            <a:pPr algn="ctr"/>
            <a:r>
              <a:rPr lang="ru-RU" sz="2800" b="1" dirty="0"/>
              <a:t>саморазвитию</a:t>
            </a:r>
            <a:endParaRPr lang="ru-RU" sz="2800" dirty="0"/>
          </a:p>
        </p:txBody>
      </p:sp>
      <p:sp>
        <p:nvSpPr>
          <p:cNvPr id="590850" name="AutoShape 2" descr="http://parnasse.ru/images/photos/medium/article33403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0852" name="AutoShape 4" descr="http://parnasse.ru/images/photos/medium/article334035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68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733360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6812" name="Слайд think-cell" r:id="rId4" imgW="360" imgH="360" progId="">
              <p:embed/>
            </p:oleObj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Добываю</a:t>
            </a:r>
            <a:endParaRPr lang="ru-RU" sz="2800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2278" y="1133718"/>
            <a:ext cx="7429520" cy="3179874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0241790" y="3090912"/>
            <a:ext cx="17113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/>
              <a:t>Пример из УМК Иванова. </a:t>
            </a:r>
          </a:p>
          <a:p>
            <a:pPr algn="ctr"/>
            <a:r>
              <a:rPr lang="ru-RU" altLang="ru-RU" dirty="0" smtClean="0"/>
              <a:t>Русский язык</a:t>
            </a:r>
            <a:endParaRPr lang="ru-RU" altLang="ru-RU" dirty="0"/>
          </a:p>
        </p:txBody>
      </p:sp>
      <p:pic>
        <p:nvPicPr>
          <p:cNvPr id="819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2278" y="4754563"/>
            <a:ext cx="3525838" cy="123825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8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3779" y="4646613"/>
            <a:ext cx="4176713" cy="145415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Стрелка вправо 8">
            <a:extLst/>
          </p:cNvPr>
          <p:cNvSpPr/>
          <p:nvPr/>
        </p:nvSpPr>
        <p:spPr>
          <a:xfrm>
            <a:off x="5473453" y="5131594"/>
            <a:ext cx="534988" cy="484187"/>
          </a:xfrm>
          <a:prstGeom prst="rightArrow">
            <a:avLst/>
          </a:prstGeom>
          <a:solidFill>
            <a:srgbClr val="294790"/>
          </a:solidFill>
          <a:ln>
            <a:solidFill>
              <a:srgbClr val="294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Изображение" descr="Изображение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40492" y="1089846"/>
            <a:ext cx="1513941" cy="1971589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669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894765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7836" name="Слайд think-cell" r:id="rId4" imgW="360" imgH="360" progId="">
              <p:embed/>
            </p:oleObj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1400" dirty="0" smtClean="0"/>
              <a:t>* Пример из УМК </a:t>
            </a:r>
            <a:r>
              <a:rPr lang="ru-RU" sz="1400" dirty="0" smtClean="0"/>
              <a:t>« Математика» под редакцией </a:t>
            </a:r>
            <a:r>
              <a:rPr lang="ru-RU" sz="1400" dirty="0" err="1" smtClean="0"/>
              <a:t>Булычёва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Применяю</a:t>
            </a:r>
            <a:endParaRPr lang="ru-RU" sz="2800" dirty="0"/>
          </a:p>
        </p:txBody>
      </p:sp>
      <p:pic>
        <p:nvPicPr>
          <p:cNvPr id="7170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6347994" y="2295301"/>
            <a:ext cx="4070350" cy="2411413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2582" y="1041933"/>
            <a:ext cx="3457575" cy="5159375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1763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99573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78860" name="Слайд think-cell" r:id="rId6" imgW="360" imgH="360" progId="">
              <p:embed/>
            </p:oleObj>
          </a:graphicData>
        </a:graphic>
      </p:graphicFrame>
      <p:sp>
        <p:nvSpPr>
          <p:cNvPr id="6" name="Прямоугольник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2800" b="1" dirty="0" err="1" smtClean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4174"/>
            <a:ext cx="11520000" cy="64864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294790"/>
                </a:solidFill>
              </a:rPr>
              <a:t>Предметные компоненты функциональной грамотности соответствуют предметам учебного плана начальной школы</a:t>
            </a:r>
            <a:endParaRPr lang="ru-RU" sz="2800" dirty="0">
              <a:solidFill>
                <a:srgbClr val="294790"/>
              </a:solidFill>
            </a:endParaRPr>
          </a:p>
        </p:txBody>
      </p:sp>
      <p:pic>
        <p:nvPicPr>
          <p:cNvPr id="14" name="Изображение" descr="Изображение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08987" y="1131932"/>
            <a:ext cx="1796836" cy="2340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4292525" y="1131932"/>
            <a:ext cx="1265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790"/>
                </a:solidFill>
              </a:rPr>
              <a:t>Я</a:t>
            </a:r>
            <a:r>
              <a:rPr lang="ru-RU" sz="2000" b="1" dirty="0" smtClean="0">
                <a:solidFill>
                  <a:srgbClr val="294790"/>
                </a:solidFill>
              </a:rPr>
              <a:t>зыковая</a:t>
            </a:r>
            <a:endParaRPr lang="ru-RU" sz="2000" dirty="0">
              <a:solidFill>
                <a:srgbClr val="294790"/>
              </a:solidFill>
            </a:endParaRPr>
          </a:p>
        </p:txBody>
      </p:sp>
      <p:pic>
        <p:nvPicPr>
          <p:cNvPr id="16" name="Изображение" descr="Изображение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8987" y="3948011"/>
            <a:ext cx="1798255" cy="2340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4292525" y="3866979"/>
            <a:ext cx="1733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790"/>
                </a:solidFill>
              </a:rPr>
              <a:t>Л</a:t>
            </a:r>
            <a:r>
              <a:rPr lang="ru-RU" sz="2000" b="1" dirty="0" smtClean="0">
                <a:solidFill>
                  <a:srgbClr val="294790"/>
                </a:solidFill>
              </a:rPr>
              <a:t>итературная</a:t>
            </a:r>
            <a:endParaRPr lang="ru-RU" sz="2000" dirty="0">
              <a:solidFill>
                <a:srgbClr val="294790"/>
              </a:solidFill>
            </a:endParaRPr>
          </a:p>
        </p:txBody>
      </p:sp>
      <p:pic>
        <p:nvPicPr>
          <p:cNvPr id="18" name="Изображение" descr="Изображение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23383" y="1126949"/>
            <a:ext cx="1774147" cy="2340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8184233" y="1132424"/>
            <a:ext cx="21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790"/>
                </a:solidFill>
              </a:rPr>
              <a:t> </a:t>
            </a:r>
            <a:r>
              <a:rPr lang="ru-RU" sz="2000" b="1" dirty="0" smtClean="0">
                <a:solidFill>
                  <a:srgbClr val="294790"/>
                </a:solidFill>
              </a:rPr>
              <a:t>Математическая</a:t>
            </a:r>
            <a:endParaRPr lang="ru-RU" sz="2000" dirty="0">
              <a:solidFill>
                <a:srgbClr val="294790"/>
              </a:solidFill>
            </a:endParaRPr>
          </a:p>
        </p:txBody>
      </p:sp>
      <p:pic>
        <p:nvPicPr>
          <p:cNvPr id="20" name="Изображение" descr="Изображение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23383" y="3948011"/>
            <a:ext cx="1801530" cy="2340000"/>
          </a:xfrm>
          <a:prstGeom prst="rect">
            <a:avLst/>
          </a:prstGeom>
          <a:noFill/>
          <a:ln w="9525">
            <a:solidFill>
              <a:schemeClr val="tx1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8184233" y="3867811"/>
            <a:ext cx="24239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94790"/>
                </a:solidFill>
              </a:rPr>
              <a:t>Е</a:t>
            </a:r>
            <a:r>
              <a:rPr lang="ru-RU" sz="2000" b="1" dirty="0" smtClean="0">
                <a:solidFill>
                  <a:srgbClr val="294790"/>
                </a:solidFill>
              </a:rPr>
              <a:t>стественнонаучная</a:t>
            </a:r>
            <a:endParaRPr lang="ru-RU" sz="2000" dirty="0">
              <a:solidFill>
                <a:srgbClr val="2947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28295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3&quot;&gt;&lt;elem m_fUsage=&quot;5.61321559900000011112E+00&quot;&gt;&lt;m_msothmcolidx val=&quot;0&quot;/&gt;&lt;m_rgb r=&quot;D4&quot; g=&quot;FC&quot; b=&quot;A9&quot;/&gt;&lt;/elem&gt;&lt;elem m_fUsage=&quot;1.42787308005351043505E+00&quot;&gt;&lt;m_msothmcolidx val=&quot;0&quot;/&gt;&lt;m_rgb r=&quot;00&quot; g=&quot;B0&quot; b=&quot;F0&quot;/&gt;&lt;/elem&gt;&lt;elem m_fUsage=&quot;9.00000000000000022204E-01&quot;&gt;&lt;m_msothmcolidx val=&quot;0&quot;/&gt;&lt;m_rgb r=&quot;2A&quot; g=&quot;6A&quot; b=&quot;A1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h.EyHthi.v4yHugp7pP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FTUa4aIRalFi1PRKWzE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FTUa4aIRalFi1PRKWzE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A.Bk.7l_MxpNQ_hG0IxK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A.Bk.7l_MxpNQ_hG0IxK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ZzlZveTrT6pSQY7aZ18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F7uyuD9w9hYwzROo5mGb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ZPPgsBR6NZ61EoCv4U1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V6kp7QjA4oaig5SoGUFw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GoQJ8qQPrbimMOZ0jZf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avemPna65vxyO._fZt_Y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7f7IEn9BaTeCLEZM3Dov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a4rmOse2ZPsvaiDyQP0k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jPGwPDeTZX.ub8MVpBC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pfB3intpXPJtwDbZAerr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_6w2ztXcOCDTzrAF.WG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HQNGnRaULb9Sq.wugxkB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X7Hdtq.UId3go43vwat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y4jT84q7p1xd4jfC_Z2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DvaVAED6JVyWPdy1piI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iugya4WdaKc0WUe3eU2l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BmhChnZhEyVjN__5BGPPg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30343</TotalTime>
  <Words>1858</Words>
  <Application>Microsoft Office PowerPoint</Application>
  <PresentationFormat>Произвольный</PresentationFormat>
  <Paragraphs>283</Paragraphs>
  <Slides>46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Drofa</vt:lpstr>
      <vt:lpstr>Слайд think-cell</vt:lpstr>
      <vt:lpstr>Читательская грамотность как интегративный  компонент функциональной грамотности:  формирование и оценивание </vt:lpstr>
      <vt:lpstr>Слайд 2</vt:lpstr>
      <vt:lpstr>Термин «функциональная грамотность»</vt:lpstr>
      <vt:lpstr>Функциональная грамотность</vt:lpstr>
      <vt:lpstr>                </vt:lpstr>
      <vt:lpstr>Слайд 6</vt:lpstr>
      <vt:lpstr>Добываю</vt:lpstr>
      <vt:lpstr>Применяю</vt:lpstr>
      <vt:lpstr>Предметные компоненты функциональной грамотности соответствуют предметам учебного плана начальной школы</vt:lpstr>
      <vt:lpstr>Интегративные компоненты функциональной грамотности</vt:lpstr>
      <vt:lpstr>Самые важные результаты</vt:lpstr>
      <vt:lpstr>Результаты участия российских школьников в международных исследованиях</vt:lpstr>
      <vt:lpstr>Недостаточно владеют смысловым чтением </vt:lpstr>
      <vt:lpstr>Пример. Математика</vt:lpstr>
      <vt:lpstr>Слайд 15</vt:lpstr>
      <vt:lpstr>Математика</vt:lpstr>
      <vt:lpstr>Результаты участия российских школьников в ВПР</vt:lpstr>
      <vt:lpstr>Словосочетание «читательская грамотность»</vt:lpstr>
      <vt:lpstr>PIRLS</vt:lpstr>
      <vt:lpstr>Читательская грамотность (Виноградова Н.Ф.)</vt:lpstr>
      <vt:lpstr>Работа с текстом - обязательный структурный элемент любого урока </vt:lpstr>
      <vt:lpstr>Слайд 22</vt:lpstr>
      <vt:lpstr>Пример. Математика. </vt:lpstr>
      <vt:lpstr>Международное исследование качества математического и естественнонаучного образования</vt:lpstr>
      <vt:lpstr>Читательская грамотность необходима для  обучения и развития младшего школьника:</vt:lpstr>
      <vt:lpstr>Слайд 26</vt:lpstr>
      <vt:lpstr>Читательская грамотность:</vt:lpstr>
      <vt:lpstr>Слайд 28</vt:lpstr>
      <vt:lpstr>Что формируем и контролируем?</vt:lpstr>
      <vt:lpstr>Слайд 30</vt:lpstr>
      <vt:lpstr>Слайд 31</vt:lpstr>
      <vt:lpstr>Слайд 32</vt:lpstr>
      <vt:lpstr>                                                         Грейпфрут                                                                                        Грейпфрут, как апельсин, лимон, помéло, относится к цитрусовым.      Общая информация Грейпфрут – вечнозелёное дерево высотой 5–6 м с раскидистой кроной. Листья темно-зеленые, длинные (до 15 см)  и неширокие (до 5 см). Плод около 10–15 см в диаметре, покрыт толстой кожурой, которая составляет треть массы фрукта, разделён на дольки. Характерной особенностью плодоношения грейпфрута являются "грозди" плодов, откуда он и получил свое название (от английского "грейп" - гроздь винограда).  Плоды созревают 7–13 месяцев. Масса плода может достигать килограмма. От плода помéло плод грейпфрута отличается более мелкими волокнами и более горьким вкусом. Отличается и размер плодов: плод грейпфрута в 2 раза мельче помéло.  Спелый грейпфрут обладает ярко выраженным ароматом, кажется тяжелым, когда его взвешиваешь в руке. Блестящая кожура без пятен также говорит о спелости фрукта.   Почему грейпфрут горчит? Горечь объясняется наличием вещества – нарингина. Нарингин полезен для человека, он укрепляет стенки кровеносных сосудов, улучшает пищеварение, повышает аппетит и общий тонус организма человека. Горечь грейпфрута такова, что если 1 г нарингина растворить в 50 литрах воды, то вода будет очень горькой на вкус.   Основные сорта  «Marsh». Кожура и мякоть желтого цвета. Число косточек – до 8 в одном фрукте. Вкус сладкий с ярко выраженным кисловатым привкусом. Чаще всего используется при изготовлении соков.  «White». Кожура светло-желтая. Мякоть белая. Косточек в плодах нет. Сорт отличается очень сладким вкусом. Используется при изготовлении десертов и соков. «Ruby Red». Кожура розово-желтая, мякоть красная. Вкус очень сладкий и несколько терпкий. Число косточек – 3-5 в одном фрукте мало. Используется в десертах, салатах.    </vt:lpstr>
      <vt:lpstr>Использование Мякоть грейпфрута употребляют в пищу в сыром и обработанном виде. Грейпфрут является составной частью многих национальных блюд. Кожура от фрукта не менее полезна, чем сам фрукт. Сырая кожура горькая и невкусная, но из неё получается необыкновенное варенье.    Минеральный состав Калий – 150 мг в 100 г мякоти Фосфор – 15 мг в 100 г мякоти Магний – 10 мг в 100 г мякоти      </vt:lpstr>
      <vt:lpstr>Слайд 35</vt:lpstr>
      <vt:lpstr>Основные трудности при выполнение работы</vt:lpstr>
      <vt:lpstr>Работа по предупреждению и устранению трудностей</vt:lpstr>
      <vt:lpstr>Серия пособий «Обучающие комплексные работы» О.Б. Калинина</vt:lpstr>
      <vt:lpstr>Работа с информационным  текстом</vt:lpstr>
      <vt:lpstr>Серия пособий «СМЫСЛОВОЕ ЧТЕНИЕ. Читаю. Понимаю. Узнаю»  Л.Г. Ульяхина, М.К.Антошин</vt:lpstr>
      <vt:lpstr>Состав пособий — тексты разных жанров</vt:lpstr>
      <vt:lpstr>Анализ научно-познавательных текстов и инструкций</vt:lpstr>
      <vt:lpstr>Общеинтеллектуальное направление. Грамотный читатель. Обучение смысловому чтению </vt:lpstr>
      <vt:lpstr>Общеинтеллектуальное направление. Грамотный читатель. Обучение смысловому чтению </vt:lpstr>
      <vt:lpstr>https://rosuchebnik.ru/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Shapovalov</dc:creator>
  <cp:lastModifiedBy>ZubairovaOV</cp:lastModifiedBy>
  <cp:revision>1372</cp:revision>
  <cp:lastPrinted>2020-03-25T09:47:52Z</cp:lastPrinted>
  <dcterms:created xsi:type="dcterms:W3CDTF">2018-08-31T12:23:43Z</dcterms:created>
  <dcterms:modified xsi:type="dcterms:W3CDTF">2020-10-19T15:31:33Z</dcterms:modified>
</cp:coreProperties>
</file>