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6" r:id="rId3"/>
    <p:sldId id="348" r:id="rId4"/>
    <p:sldId id="349" r:id="rId5"/>
    <p:sldId id="351" r:id="rId6"/>
    <p:sldId id="356" r:id="rId7"/>
    <p:sldId id="359" r:id="rId8"/>
    <p:sldId id="360" r:id="rId9"/>
    <p:sldId id="362" r:id="rId10"/>
    <p:sldId id="363" r:id="rId11"/>
    <p:sldId id="364" r:id="rId12"/>
    <p:sldId id="365" r:id="rId13"/>
    <p:sldId id="366" r:id="rId14"/>
    <p:sldId id="367" r:id="rId15"/>
    <p:sldId id="370" r:id="rId16"/>
    <p:sldId id="369" r:id="rId17"/>
    <p:sldId id="371" r:id="rId18"/>
    <p:sldId id="372" r:id="rId19"/>
    <p:sldId id="374" r:id="rId20"/>
    <p:sldId id="377" r:id="rId21"/>
    <p:sldId id="383" r:id="rId22"/>
    <p:sldId id="385" r:id="rId23"/>
    <p:sldId id="381" r:id="rId24"/>
    <p:sldId id="389" r:id="rId25"/>
    <p:sldId id="388" r:id="rId26"/>
    <p:sldId id="391" r:id="rId27"/>
    <p:sldId id="390" r:id="rId28"/>
    <p:sldId id="3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  <a:srgbClr val="B4D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37"/>
  </p:normalViewPr>
  <p:slideViewPr>
    <p:cSldViewPr showGuides="1">
      <p:cViewPr>
        <p:scale>
          <a:sx n="84" d="100"/>
          <a:sy n="84" d="100"/>
        </p:scale>
        <p:origin x="-750" y="-522"/>
      </p:cViewPr>
      <p:guideLst>
        <p:guide orient="horz" pos="26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2604" y="-10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каком объеме Вы планируете использовать учебник в электронной форме для работы на уроке?
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B4DE86"/>
              </a:solidFill>
            </c:spPr>
          </c:dPt>
          <c:dLbls>
            <c:dLbl>
              <c:idx val="0"/>
              <c:layout>
                <c:manualLayout>
                  <c:x val="-8.1459918393733208E-3"/>
                  <c:y val="-8.4406406342858523E-2"/>
                </c:manualLayout>
              </c:layout>
              <c:showVal val="1"/>
            </c:dLbl>
            <c:dLbl>
              <c:idx val="1"/>
              <c:layout>
                <c:manualLayout>
                  <c:x val="-0.143306658481859"/>
                  <c:y val="3.7705025720246511E-2"/>
                </c:manualLayout>
              </c:layout>
              <c:showVal val="1"/>
            </c:dLbl>
            <c:dLbl>
              <c:idx val="2"/>
              <c:layout>
                <c:manualLayout>
                  <c:x val="2.6713667327971161E-2"/>
                  <c:y val="-0.12414824278783854"/>
                </c:manualLayout>
              </c:layout>
              <c:showVal val="1"/>
            </c:dLbl>
            <c:dLbl>
              <c:idx val="3"/>
              <c:layout>
                <c:manualLayout>
                  <c:x val="6.2186727939472233E-2"/>
                  <c:y val="-2.698509689399591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Дети будут использовать ЭФУ на уроке как полноценный учебник, не используя бумажную форму учебника</c:v>
                </c:pt>
                <c:pt idx="1">
                  <c:v>Дети будут использовать преимущественно бумажный учебник и иногда обращаться к электронной форме учебника</c:v>
                </c:pt>
                <c:pt idx="2">
                  <c:v>Дети будут использовать только бумажный учебник</c:v>
                </c:pt>
                <c:pt idx="3">
                  <c:v>Дети будут систематически пользоваться бумажным учебником и его электронной формой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0.17800000000000021</c:v>
                </c:pt>
                <c:pt idx="1">
                  <c:v>0.65500000000000203</c:v>
                </c:pt>
                <c:pt idx="2">
                  <c:v>4.8000000000000084E-2</c:v>
                </c:pt>
                <c:pt idx="3">
                  <c:v>0.11899999999999998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38503096509624"/>
          <c:y val="4.2369698713438521E-2"/>
          <c:w val="0.33425430146425011"/>
          <c:h val="0.8716920816965272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9C82-4C28-4C4E-892F-F528D18C9AF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876EE-0A78-4ABC-9A78-551F5737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72B5-9CAA-49BB-ADA9-733671B3AB1D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297C-843D-43A6-A432-65C9F9264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</a:t>
            </a:r>
            <a:r>
              <a:rPr lang="ru-RU" baseline="0" dirty="0" smtClean="0"/>
              <a:t> «перевернутый класс» позволит сэкономить время на уроке для учебной деятельности и отработки учебного материала за счет использование ресурсов ЭФУ для первичное знакомство с учебным материалом дома. Реализация данной модели возможно даже в том случае, когда учащиеся не используют на уроке личные устройства. Необходимо только наличие домашнего компьютера или ноутбука.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AD21-4467-4E47-A63A-82071B41D8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81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в каждой из зон регламентирована по времени (от 5</a:t>
            </a:r>
            <a:r>
              <a:rPr lang="ru-RU" baseline="0" dirty="0" smtClean="0"/>
              <a:t> до </a:t>
            </a:r>
            <a:r>
              <a:rPr lang="ru-RU" dirty="0" smtClean="0"/>
              <a:t>15 минут)</a:t>
            </a:r>
            <a:r>
              <a:rPr lang="ru-RU" baseline="0" dirty="0" smtClean="0"/>
              <a:t> и соответствует определенному виду деятельности учащихся.</a:t>
            </a:r>
          </a:p>
          <a:p>
            <a:r>
              <a:rPr lang="ru-RU" baseline="0" dirty="0" smtClean="0"/>
              <a:t>После этапа мотивации и целеполагания учащиеся переходят к самостоятельной работе с ЭФУ.</a:t>
            </a:r>
          </a:p>
          <a:p>
            <a:pPr marL="0" indent="0">
              <a:buNone/>
            </a:pPr>
            <a:r>
              <a:rPr lang="ru-RU" baseline="0" dirty="0" smtClean="0"/>
              <a:t>1 этап — самостоятельная работа с информационными материалами ЭФУ</a:t>
            </a:r>
          </a:p>
          <a:p>
            <a:pPr marL="0" indent="0">
              <a:buNone/>
            </a:pPr>
            <a:r>
              <a:rPr lang="ru-RU" baseline="0" dirty="0" smtClean="0"/>
              <a:t>Далее, учащиеся обрабатывают полученную информацию, выполняют практическое задание</a:t>
            </a:r>
          </a:p>
          <a:p>
            <a:pPr marL="0" indent="0">
              <a:buNone/>
            </a:pPr>
            <a:r>
              <a:rPr lang="ru-RU" baseline="0" dirty="0" smtClean="0"/>
              <a:t>2 этап — обсуждение полученных результатов в группах/парах, формулирование предварительных выводов.</a:t>
            </a:r>
          </a:p>
          <a:p>
            <a:pPr marL="0" indent="0">
              <a:buNone/>
            </a:pPr>
            <a:r>
              <a:rPr lang="ru-RU" baseline="0" dirty="0" smtClean="0"/>
              <a:t>Затем учитель организует совместное обсуждение оценку </a:t>
            </a:r>
            <a:r>
              <a:rPr lang="ru-RU" baseline="0" dirty="0" err="1" smtClean="0"/>
              <a:t>результататов</a:t>
            </a: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3 этап — общее обсуждение, рефлексия и выводы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DAD21-4467-4E47-A63A-82071B41D8F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54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654982-ECE3-4B5B-8E77-B72776F88895}" type="datetime1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77" y="440668"/>
            <a:ext cx="5301046" cy="43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4735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355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FD4-C34C-408C-90A3-E4D108ADFA87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323528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half" idx="14"/>
          </p:nvPr>
        </p:nvSpPr>
        <p:spPr>
          <a:xfrm>
            <a:off x="4716016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9FF-C488-4330-89BA-6B8DC53F0BE9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B8708-D45F-4B89-B047-EC7B00E0CFD2}" type="datetime1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C647-B502-47F2-B896-5CE1E04EC7F7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1F40-1874-4F64-B44F-20A15D634CB1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C10C-38E3-437F-9E9F-5F0FBF4DE2E7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9FE9-C4C4-421C-8420-5EF5B26BD74F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648-08FD-4020-86D2-F789BB84DAF6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0340" y="1265637"/>
            <a:ext cx="4615916" cy="3461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0FC-C1F1-489B-B61D-C32AA09ED968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9F7D-DDB0-4D63-942B-73224E08081F}" type="datetime1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748988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6345324"/>
            <a:ext cx="3211685" cy="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tiff"/><Relationship Id="rId5" Type="http://schemas.openxmlformats.org/officeDocument/2006/relationships/image" Target="../media/image73.tiff"/><Relationship Id="rId4" Type="http://schemas.openxmlformats.org/officeDocument/2006/relationships/image" Target="../media/image7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tags" Target="../tags/tag3.xml"/><Relationship Id="rId21" Type="http://schemas.openxmlformats.org/officeDocument/2006/relationships/image" Target="../media/image19.png"/><Relationship Id="rId7" Type="http://schemas.openxmlformats.org/officeDocument/2006/relationships/tags" Target="../tags/tag7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13.jpeg"/><Relationship Id="rId10" Type="http://schemas.openxmlformats.org/officeDocument/2006/relationships/tags" Target="../tags/tag10.xml"/><Relationship Id="rId19" Type="http://schemas.openxmlformats.org/officeDocument/2006/relationships/image" Target="../media/image17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85284"/>
            <a:ext cx="914400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1448780"/>
            <a:ext cx="7772400" cy="1935646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3200" b="1" dirty="0" smtClean="0"/>
              <a:t>Электронная форма учебника</a:t>
            </a:r>
            <a:br>
              <a:rPr lang="ru-RU" sz="3200" b="1" dirty="0" smtClean="0"/>
            </a:br>
            <a:r>
              <a:rPr lang="ru-RU" sz="3200" kern="0" dirty="0" smtClean="0"/>
              <a:t>объединенной издательской группы «ДРОФА»</a:t>
            </a:r>
            <a:r>
              <a:rPr lang="en-US" sz="3200" kern="0" dirty="0" smtClean="0"/>
              <a:t> </a:t>
            </a:r>
            <a:r>
              <a:rPr lang="ru-RU" sz="3200" kern="0" dirty="0" smtClean="0"/>
              <a:t>–</a:t>
            </a:r>
            <a:r>
              <a:rPr lang="en-US" sz="3200" kern="0" dirty="0" smtClean="0"/>
              <a:t> </a:t>
            </a:r>
            <a:r>
              <a:rPr lang="ru-RU" sz="3200" kern="0" dirty="0" smtClean="0"/>
              <a:t>«ВЕНТАНА-ГРАФ»</a:t>
            </a:r>
            <a:br>
              <a:rPr lang="ru-RU" sz="3200" kern="0" dirty="0" smtClean="0"/>
            </a:br>
            <a:endParaRPr lang="ru-RU" sz="3200" kern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Степанова Марина Владимировна </a:t>
            </a:r>
          </a:p>
          <a:p>
            <a:pPr>
              <a:defRPr/>
            </a:pPr>
            <a:r>
              <a:rPr lang="ru-RU" sz="2300" b="1" dirty="0" smtClean="0">
                <a:cs typeface="Arial" charset="0"/>
              </a:rPr>
              <a:t>главный методист по иностранным языкам </a:t>
            </a:r>
            <a:endParaRPr lang="ru-RU" sz="2300" b="1" dirty="0" smtClean="0">
              <a:cs typeface="Arial" charset="0"/>
            </a:endParaRPr>
          </a:p>
          <a:p>
            <a:pPr>
              <a:defRPr/>
            </a:pPr>
            <a:r>
              <a:rPr lang="ru-RU" sz="2300" b="1" dirty="0" smtClean="0">
                <a:cs typeface="Arial" charset="0"/>
              </a:rPr>
              <a:t>Объединённая </a:t>
            </a:r>
            <a:r>
              <a:rPr lang="ru-RU" sz="2300" b="1" dirty="0" smtClean="0">
                <a:cs typeface="Arial" charset="0"/>
              </a:rPr>
              <a:t>Издательская группа </a:t>
            </a:r>
            <a:endParaRPr lang="ru-RU" sz="2300" b="1" dirty="0" smtClean="0">
              <a:cs typeface="Arial" charset="0"/>
            </a:endParaRPr>
          </a:p>
          <a:p>
            <a:pPr>
              <a:defRPr/>
            </a:pPr>
            <a:r>
              <a:rPr lang="ru-RU" sz="2300" b="1" dirty="0" smtClean="0">
                <a:cs typeface="Arial" charset="0"/>
              </a:rPr>
              <a:t>«</a:t>
            </a:r>
            <a:r>
              <a:rPr lang="ru-RU" sz="2300" b="1" dirty="0" smtClean="0">
                <a:cs typeface="Arial" charset="0"/>
              </a:rPr>
              <a:t>ДРОФА»-«ВЕНТАНА-ГРАФ»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e-mail: stepanovamv@vgf.ru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D:\Masha\черная пятница\Презентации\Наши презентации\соцсети-для-шаблона-презентации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129300"/>
            <a:ext cx="7740756" cy="48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4260"/>
            <a:ext cx="8229600" cy="114300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000" dirty="0" smtClean="0"/>
              <a:t>Типов и видов интерактивных объектов</a:t>
            </a:r>
            <a:br>
              <a:rPr lang="ru-RU" sz="2000" dirty="0" smtClean="0"/>
            </a:br>
            <a:r>
              <a:rPr lang="ru-RU" sz="2000" dirty="0" smtClean="0"/>
              <a:t>в ЭФУ издательства «ВЕНТАНА-ГРАФ»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10</a:t>
            </a:fld>
            <a:endParaRPr lang="ru-RU">
              <a:latin typeface="+mj-lt"/>
            </a:endParaRPr>
          </a:p>
        </p:txBody>
      </p:sp>
      <p:pic>
        <p:nvPicPr>
          <p:cNvPr id="41" name="Изображение 13" descr="Снимок экрана 2016-03-11 в 12.37.0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6"/>
          <a:stretch/>
        </p:blipFill>
        <p:spPr>
          <a:xfrm>
            <a:off x="250825" y="1273548"/>
            <a:ext cx="3385071" cy="2551792"/>
          </a:xfrm>
          <a:prstGeom prst="rect">
            <a:avLst/>
          </a:prstGeom>
        </p:spPr>
      </p:pic>
      <p:pic>
        <p:nvPicPr>
          <p:cNvPr id="52" name="Изображение 14" descr="Снимок экрана 2016-03-11 в 12.37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40" y="3933352"/>
            <a:ext cx="4680000" cy="2664000"/>
          </a:xfrm>
          <a:prstGeom prst="rect">
            <a:avLst/>
          </a:prstGeom>
        </p:spPr>
      </p:pic>
      <p:sp>
        <p:nvSpPr>
          <p:cNvPr id="53" name="TextBox 69"/>
          <p:cNvSpPr txBox="1">
            <a:spLocks noChangeArrowheads="1"/>
          </p:cNvSpPr>
          <p:nvPr/>
        </p:nvSpPr>
        <p:spPr bwMode="auto">
          <a:xfrm>
            <a:off x="287871" y="944724"/>
            <a:ext cx="2447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600" b="1" dirty="0">
                <a:solidFill>
                  <a:srgbClr val="336699"/>
                </a:solidFill>
                <a:latin typeface="Calibri"/>
                <a:cs typeface="Calibri"/>
              </a:rPr>
              <a:t>Информационные ресурсы</a:t>
            </a:r>
          </a:p>
        </p:txBody>
      </p:sp>
      <p:pic>
        <p:nvPicPr>
          <p:cNvPr id="54" name="Изображение 16" descr="Снимок экрана 2016-03-11 в 12.37.3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81"/>
          <a:stretch/>
        </p:blipFill>
        <p:spPr>
          <a:xfrm>
            <a:off x="4644008" y="1324650"/>
            <a:ext cx="2863858" cy="412162"/>
          </a:xfrm>
          <a:prstGeom prst="rect">
            <a:avLst/>
          </a:prstGeom>
        </p:spPr>
      </p:pic>
      <p:pic>
        <p:nvPicPr>
          <p:cNvPr id="55" name="Изображение 17" descr="Снимок экрана 2016-03-11 в 12.37.4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64517"/>
            <a:ext cx="3657349" cy="263441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4644008" y="980728"/>
            <a:ext cx="2486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8000"/>
                </a:solidFill>
                <a:latin typeface="Calibri"/>
              </a:rPr>
              <a:t>Практические материалы 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44008" y="4710626"/>
            <a:ext cx="3803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B25B05"/>
                </a:solidFill>
                <a:latin typeface="Calibri"/>
              </a:rPr>
              <a:t>Контрольно-измерительные материалы </a:t>
            </a:r>
            <a:endParaRPr lang="ru-RU" sz="1600" dirty="0"/>
          </a:p>
        </p:txBody>
      </p:sp>
      <p:pic>
        <p:nvPicPr>
          <p:cNvPr id="59" name="Изображение 22" descr="Снимок экрана 2016-03-11 в 12.37.5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085" y="5157192"/>
            <a:ext cx="3777340" cy="522896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4211960" y="1232756"/>
            <a:ext cx="0" cy="4860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1800" dirty="0" smtClean="0"/>
              <a:t>Красочность, интерактивность визуальных объектов</a:t>
            </a:r>
            <a:br>
              <a:rPr lang="ru-RU" sz="1800" dirty="0" smtClean="0"/>
            </a:br>
            <a:r>
              <a:rPr lang="ru-RU" sz="1800" dirty="0" smtClean="0"/>
              <a:t>способствует эффективной проработке материала,</a:t>
            </a:r>
            <a:br>
              <a:rPr lang="ru-RU" sz="1800" dirty="0" smtClean="0"/>
            </a:br>
            <a:r>
              <a:rPr lang="ru-RU" sz="1800" dirty="0" smtClean="0"/>
              <a:t>а также обеспечивает понятный и увлекательный процесс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11</a:t>
            </a:fld>
            <a:endParaRPr lang="ru-RU">
              <a:latin typeface="+mj-lt"/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371720" y="1636851"/>
            <a:ext cx="1376279" cy="24622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</a:pPr>
            <a:r>
              <a:rPr lang="ru-RU" altLang="ru-RU" sz="1600" dirty="0">
                <a:solidFill>
                  <a:srgbClr val="336699"/>
                </a:solidFill>
                <a:latin typeface="+mj-lt"/>
              </a:rPr>
              <a:t>Иллюстрация</a:t>
            </a:r>
          </a:p>
        </p:txBody>
      </p:sp>
      <p:sp>
        <p:nvSpPr>
          <p:cNvPr id="11" name="TextBox 49"/>
          <p:cNvSpPr txBox="1">
            <a:spLocks noChangeArrowheads="1"/>
          </p:cNvSpPr>
          <p:nvPr/>
        </p:nvSpPr>
        <p:spPr bwMode="auto">
          <a:xfrm>
            <a:off x="371720" y="3254787"/>
            <a:ext cx="1106705" cy="24622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</a:pPr>
            <a:r>
              <a:rPr lang="ru-RU" altLang="ru-RU" sz="1600" dirty="0">
                <a:solidFill>
                  <a:srgbClr val="336699"/>
                </a:solidFill>
                <a:latin typeface="+mj-lt"/>
              </a:rPr>
              <a:t>Слайд-шоу</a:t>
            </a:r>
          </a:p>
        </p:txBody>
      </p:sp>
      <p:sp>
        <p:nvSpPr>
          <p:cNvPr id="17" name="TextBox 50"/>
          <p:cNvSpPr txBox="1">
            <a:spLocks noChangeArrowheads="1"/>
          </p:cNvSpPr>
          <p:nvPr/>
        </p:nvSpPr>
        <p:spPr bwMode="auto">
          <a:xfrm>
            <a:off x="406698" y="1196752"/>
            <a:ext cx="94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Вид ресурса</a:t>
            </a:r>
            <a:endParaRPr lang="ru-RU" altLang="ru-RU" sz="1200" dirty="0">
              <a:latin typeface="+mj-lt"/>
            </a:endParaRPr>
          </a:p>
        </p:txBody>
      </p:sp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2015716" y="1196752"/>
            <a:ext cx="187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Ключевые особенности</a:t>
            </a:r>
            <a:endParaRPr lang="ru-RU" altLang="ru-RU" sz="1200" dirty="0">
              <a:latin typeface="+mj-lt"/>
            </a:endParaRPr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3937508" y="1196752"/>
            <a:ext cx="598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 dirty="0">
                <a:latin typeface="+mj-lt"/>
              </a:rPr>
              <a:t>Пример</a:t>
            </a:r>
          </a:p>
        </p:txBody>
      </p:sp>
      <p:sp>
        <p:nvSpPr>
          <p:cNvPr id="20" name="TextBox 68"/>
          <p:cNvSpPr txBox="1">
            <a:spLocks noChangeArrowheads="1"/>
          </p:cNvSpPr>
          <p:nvPr/>
        </p:nvSpPr>
        <p:spPr bwMode="auto">
          <a:xfrm>
            <a:off x="1979712" y="1628800"/>
            <a:ext cx="187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Интерактивные к</a:t>
            </a:r>
            <a:r>
              <a:rPr lang="ru-RU" altLang="ru-RU" sz="1200" dirty="0" smtClean="0">
                <a:latin typeface="+mj-lt"/>
              </a:rPr>
              <a:t>арты.</a:t>
            </a:r>
            <a:endParaRPr lang="ru-RU" altLang="ru-RU" sz="1200" dirty="0" smtClean="0">
              <a:latin typeface="+mj-lt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Иллюстрации </a:t>
            </a:r>
            <a:r>
              <a:rPr lang="ru-RU" altLang="ru-RU" sz="1200" dirty="0">
                <a:latin typeface="+mj-lt"/>
              </a:rPr>
              <a:t>в тексте ЭФУ увеличиваются при нажатии на них </a:t>
            </a:r>
          </a:p>
        </p:txBody>
      </p:sp>
      <p:sp>
        <p:nvSpPr>
          <p:cNvPr id="21" name="TextBox 86"/>
          <p:cNvSpPr txBox="1">
            <a:spLocks noChangeArrowheads="1"/>
          </p:cNvSpPr>
          <p:nvPr/>
        </p:nvSpPr>
        <p:spPr bwMode="auto">
          <a:xfrm>
            <a:off x="358776" y="3556173"/>
            <a:ext cx="2413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>
                <a:latin typeface="+mj-lt"/>
              </a:rPr>
              <a:t>Позволяет просматривать тематически связанные серии изображений, в том числе дополненные голосовыми пояснениями и музыкальным сопровождением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58775" y="3063875"/>
            <a:ext cx="8532813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24" name="Блок-схема: извлечение 23"/>
          <p:cNvSpPr/>
          <p:nvPr/>
        </p:nvSpPr>
        <p:spPr>
          <a:xfrm rot="16200000">
            <a:off x="7105609" y="1363444"/>
            <a:ext cx="1368140" cy="1466806"/>
          </a:xfrm>
          <a:prstGeom prst="flowChartExtract">
            <a:avLst/>
          </a:prstGeom>
          <a:gradFill>
            <a:gsLst>
              <a:gs pos="18000">
                <a:srgbClr val="002963">
                  <a:alpha val="0"/>
                </a:srgbClr>
              </a:gs>
              <a:gs pos="80000">
                <a:srgbClr val="002963"/>
              </a:gs>
              <a:gs pos="100000">
                <a:srgbClr val="00296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15716" y="1438052"/>
            <a:ext cx="1692275" cy="1587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27" name="Прямая соединительная линия 26"/>
          <p:cNvCxnSpPr/>
          <p:nvPr/>
        </p:nvCxnSpPr>
        <p:spPr>
          <a:xfrm>
            <a:off x="359073" y="1438052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28" name="Прямая соединительная линия 27"/>
          <p:cNvCxnSpPr/>
          <p:nvPr/>
        </p:nvCxnSpPr>
        <p:spPr>
          <a:xfrm>
            <a:off x="3959932" y="1438052"/>
            <a:ext cx="8397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9" name="TextBox 28"/>
          <p:cNvSpPr txBox="1"/>
          <p:nvPr/>
        </p:nvSpPr>
        <p:spPr>
          <a:xfrm>
            <a:off x="6444208" y="2672916"/>
            <a:ext cx="1203599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Rainbow English</a:t>
            </a:r>
            <a:endParaRPr lang="ru-RU" sz="1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5916" y="2719953"/>
            <a:ext cx="8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FORWARD</a:t>
            </a:r>
            <a:endParaRPr lang="ru-RU" sz="1200" dirty="0">
              <a:latin typeface="+mj-lt"/>
            </a:endParaRPr>
          </a:p>
        </p:txBody>
      </p:sp>
      <p:sp>
        <p:nvSpPr>
          <p:cNvPr id="36" name="TextBox 49"/>
          <p:cNvSpPr txBox="1">
            <a:spLocks noChangeArrowheads="1"/>
          </p:cNvSpPr>
          <p:nvPr/>
        </p:nvSpPr>
        <p:spPr bwMode="auto">
          <a:xfrm>
            <a:off x="371720" y="4905164"/>
            <a:ext cx="1607992" cy="24622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600" dirty="0" smtClean="0">
                <a:solidFill>
                  <a:srgbClr val="336699"/>
                </a:solidFill>
                <a:latin typeface="+mj-lt"/>
              </a:rPr>
              <a:t>Аудио-материалы</a:t>
            </a:r>
            <a:endParaRPr lang="ru-RU" altLang="ru-RU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37" name="TextBox 86"/>
          <p:cNvSpPr txBox="1">
            <a:spLocks noChangeArrowheads="1"/>
          </p:cNvSpPr>
          <p:nvPr/>
        </p:nvSpPr>
        <p:spPr bwMode="auto">
          <a:xfrm>
            <a:off x="381400" y="5184484"/>
            <a:ext cx="224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Позволяют прослушать озвученный диктором текст,</a:t>
            </a: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в том числе, со связанным изображением или слайд-шоу</a:t>
            </a:r>
            <a:endParaRPr lang="ru-RU" altLang="ru-RU" sz="1200" dirty="0">
              <a:latin typeface="+mj-lt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68826" y="4797152"/>
            <a:ext cx="8532813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42" name="TextBox 41"/>
          <p:cNvSpPr txBox="1"/>
          <p:nvPr/>
        </p:nvSpPr>
        <p:spPr>
          <a:xfrm>
            <a:off x="3707904" y="5625244"/>
            <a:ext cx="835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FORWARD</a:t>
            </a:r>
            <a:endParaRPr lang="ru-RU" sz="1200" dirty="0">
              <a:latin typeface="+mj-lt"/>
            </a:endParaRPr>
          </a:p>
        </p:txBody>
      </p:sp>
      <p:pic>
        <p:nvPicPr>
          <p:cNvPr id="4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977172"/>
            <a:ext cx="2304256" cy="147616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6" name="Дата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Дата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1703499" cy="126014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96752"/>
            <a:ext cx="2345707" cy="140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20" y="3032956"/>
            <a:ext cx="2126395" cy="17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2915816" y="4293096"/>
            <a:ext cx="1203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Rainbow English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1800" dirty="0" smtClean="0"/>
              <a:t>Красочность, интерактивность визуальных объектов способствует эффективной проработке материала,</a:t>
            </a:r>
            <a:r>
              <a:rPr lang="en-US" sz="1800" dirty="0" smtClean="0"/>
              <a:t> </a:t>
            </a:r>
            <a:r>
              <a:rPr lang="ru-RU" sz="1800" dirty="0" smtClean="0"/>
              <a:t>а также обеспечивает понятный и увлекательный процесс</a:t>
            </a:r>
            <a:endParaRPr lang="ru-RU" sz="1800" dirty="0"/>
          </a:p>
        </p:txBody>
      </p:sp>
      <p:sp>
        <p:nvSpPr>
          <p:cNvPr id="45" name="TextBox 60"/>
          <p:cNvSpPr txBox="1">
            <a:spLocks noChangeArrowheads="1"/>
          </p:cNvSpPr>
          <p:nvPr/>
        </p:nvSpPr>
        <p:spPr bwMode="auto">
          <a:xfrm>
            <a:off x="5724608" y="1016732"/>
            <a:ext cx="3419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buClr>
                <a:srgbClr val="002963"/>
              </a:buClr>
            </a:pPr>
            <a:r>
              <a:rPr lang="en-US" altLang="ru-RU" sz="1200" dirty="0" smtClean="0">
                <a:latin typeface="+mj-lt"/>
              </a:rPr>
              <a:t>Stonehenge</a:t>
            </a:r>
            <a:r>
              <a:rPr lang="ru-RU" altLang="ru-RU" sz="1200" dirty="0" smtClean="0">
                <a:latin typeface="+mj-lt"/>
              </a:rPr>
              <a:t>(</a:t>
            </a:r>
            <a:r>
              <a:rPr lang="en-US" altLang="ru-RU" sz="1200" dirty="0">
                <a:latin typeface="+mj-lt"/>
              </a:rPr>
              <a:t>3D</a:t>
            </a:r>
            <a:r>
              <a:rPr lang="ru-RU" altLang="ru-RU" sz="1200" dirty="0">
                <a:latin typeface="+mj-lt"/>
              </a:rPr>
              <a:t> объект)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60400" y="1281113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2076028" y="1281113"/>
            <a:ext cx="8397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52" name="TextBox 51"/>
          <p:cNvSpPr txBox="1"/>
          <p:nvPr/>
        </p:nvSpPr>
        <p:spPr>
          <a:xfrm>
            <a:off x="2890085" y="5960313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</a:rPr>
              <a:t>География</a:t>
            </a:r>
            <a:endParaRPr lang="ru-RU" sz="1200" dirty="0">
              <a:latin typeface="+mj-lt"/>
            </a:endParaRPr>
          </a:p>
        </p:txBody>
      </p:sp>
      <p:sp>
        <p:nvSpPr>
          <p:cNvPr id="56" name="TextBox 43"/>
          <p:cNvSpPr txBox="1">
            <a:spLocks noChangeArrowheads="1"/>
          </p:cNvSpPr>
          <p:nvPr/>
        </p:nvSpPr>
        <p:spPr bwMode="auto">
          <a:xfrm>
            <a:off x="323528" y="1412776"/>
            <a:ext cx="160799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600" dirty="0" smtClean="0">
                <a:solidFill>
                  <a:srgbClr val="336699"/>
                </a:solidFill>
                <a:latin typeface="+mj-lt"/>
              </a:rPr>
              <a:t>Интерактивные объекты</a:t>
            </a:r>
            <a:endParaRPr lang="ru-RU" altLang="ru-RU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58" name="TextBox 54"/>
          <p:cNvSpPr txBox="1">
            <a:spLocks noChangeArrowheads="1"/>
          </p:cNvSpPr>
          <p:nvPr/>
        </p:nvSpPr>
        <p:spPr bwMode="auto">
          <a:xfrm>
            <a:off x="323528" y="2012647"/>
            <a:ext cx="1871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b="1" dirty="0" smtClean="0">
                <a:latin typeface="+mj-lt"/>
              </a:rPr>
              <a:t>Интерактивные иллюстрации и схемы</a:t>
            </a:r>
            <a:endParaRPr lang="ru-RU" altLang="ru-RU" sz="1200" b="1" dirty="0">
              <a:latin typeface="+mj-lt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Позволяют получить дополнительную информацию </a:t>
            </a:r>
            <a:endParaRPr lang="en-US" altLang="ru-RU" sz="1200" dirty="0" smtClean="0">
              <a:latin typeface="+mj-lt"/>
            </a:endParaRPr>
          </a:p>
          <a:p>
            <a:pPr>
              <a:buClr>
                <a:srgbClr val="002963"/>
              </a:buClr>
            </a:pPr>
            <a:r>
              <a:rPr lang="ru-RU" altLang="ru-RU" sz="1200" dirty="0" smtClean="0">
                <a:latin typeface="+mj-lt"/>
              </a:rPr>
              <a:t>об изучаемом объекте</a:t>
            </a:r>
            <a:endParaRPr lang="ru-RU" altLang="ru-RU" sz="1200" dirty="0">
              <a:latin typeface="+mj-lt"/>
            </a:endParaRPr>
          </a:p>
        </p:txBody>
      </p:sp>
      <p:sp>
        <p:nvSpPr>
          <p:cNvPr id="60" name="TextBox 50"/>
          <p:cNvSpPr txBox="1">
            <a:spLocks noChangeArrowheads="1"/>
          </p:cNvSpPr>
          <p:nvPr/>
        </p:nvSpPr>
        <p:spPr bwMode="auto">
          <a:xfrm>
            <a:off x="708025" y="1039813"/>
            <a:ext cx="94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 dirty="0">
                <a:latin typeface="+mj-lt"/>
              </a:rPr>
              <a:t>Вид ресурса</a:t>
            </a: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2196678" y="1039813"/>
            <a:ext cx="598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>
                <a:latin typeface="+mj-lt"/>
              </a:rPr>
              <a:t>Пример</a:t>
            </a:r>
          </a:p>
        </p:txBody>
      </p:sp>
      <p:pic>
        <p:nvPicPr>
          <p:cNvPr id="22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3190043" cy="216024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3573016"/>
            <a:ext cx="2043568" cy="136815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17032"/>
            <a:ext cx="2247407" cy="151216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00" y="3717032"/>
            <a:ext cx="35029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148" y="1700808"/>
            <a:ext cx="2772308" cy="18364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95536" y="5373216"/>
            <a:ext cx="8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FORWARD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1800" dirty="0" smtClean="0"/>
              <a:t>Эксклюзивной функцией ЭФУ объединенной издательской группы</a:t>
            </a:r>
            <a:br>
              <a:rPr lang="ru-RU" sz="1800" dirty="0" smtClean="0"/>
            </a:br>
            <a:r>
              <a:rPr lang="ru-RU" sz="1800" dirty="0" smtClean="0"/>
              <a:t>является наличие собственных </a:t>
            </a:r>
            <a:r>
              <a:rPr lang="ru-RU" sz="1800" dirty="0" err="1" smtClean="0"/>
              <a:t>анимаций</a:t>
            </a:r>
            <a:r>
              <a:rPr lang="ru-RU" sz="1800" dirty="0" smtClean="0"/>
              <a:t> и видеозаписей 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13</a:t>
            </a:fld>
            <a:endParaRPr lang="ru-RU">
              <a:latin typeface="+mj-lt"/>
            </a:endParaRPr>
          </a:p>
        </p:txBody>
      </p:sp>
      <p:sp>
        <p:nvSpPr>
          <p:cNvPr id="27" name="TextBox 50"/>
          <p:cNvSpPr txBox="1">
            <a:spLocks noChangeArrowheads="1"/>
          </p:cNvSpPr>
          <p:nvPr/>
        </p:nvSpPr>
        <p:spPr bwMode="auto">
          <a:xfrm>
            <a:off x="322263" y="1039813"/>
            <a:ext cx="174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200">
                <a:latin typeface="+mj-lt"/>
              </a:rPr>
              <a:t>Вид ресурса</a:t>
            </a:r>
          </a:p>
        </p:txBody>
      </p:sp>
      <p:sp>
        <p:nvSpPr>
          <p:cNvPr id="28" name="TextBox 51"/>
          <p:cNvSpPr txBox="1">
            <a:spLocks noChangeArrowheads="1"/>
          </p:cNvSpPr>
          <p:nvPr/>
        </p:nvSpPr>
        <p:spPr bwMode="auto">
          <a:xfrm>
            <a:off x="1979712" y="1039813"/>
            <a:ext cx="187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 dirty="0">
                <a:latin typeface="+mj-lt"/>
              </a:rPr>
              <a:t>Ключевые особенности</a:t>
            </a:r>
          </a:p>
        </p:txBody>
      </p:sp>
      <p:sp>
        <p:nvSpPr>
          <p:cNvPr id="29" name="TextBox 68"/>
          <p:cNvSpPr txBox="1">
            <a:spLocks noChangeArrowheads="1"/>
          </p:cNvSpPr>
          <p:nvPr/>
        </p:nvSpPr>
        <p:spPr bwMode="auto">
          <a:xfrm>
            <a:off x="1961109" y="1364575"/>
            <a:ext cx="1871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200" dirty="0">
                <a:latin typeface="+mj-lt"/>
              </a:rPr>
              <a:t>Оригинальные анимационные ролики собственного производства</a:t>
            </a:r>
            <a:r>
              <a:rPr lang="ru-RU" altLang="ru-RU" sz="1200" dirty="0" smtClean="0">
                <a:latin typeface="+mj-lt"/>
              </a:rPr>
              <a:t>, наглядно демонстрирующие процессы и события.</a:t>
            </a:r>
            <a:endParaRPr lang="ru-RU" altLang="ru-RU" sz="1200" dirty="0">
              <a:latin typeface="+mj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935709" y="1281113"/>
            <a:ext cx="1692275" cy="1587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cxnSp>
        <p:nvCxnSpPr>
          <p:cNvPr id="35" name="Прямая соединительная линия 34"/>
          <p:cNvCxnSpPr/>
          <p:nvPr/>
        </p:nvCxnSpPr>
        <p:spPr>
          <a:xfrm>
            <a:off x="660400" y="1281113"/>
            <a:ext cx="1044575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36" name="TextBox 65"/>
          <p:cNvSpPr txBox="1">
            <a:spLocks noChangeArrowheads="1"/>
          </p:cNvSpPr>
          <p:nvPr/>
        </p:nvSpPr>
        <p:spPr bwMode="auto">
          <a:xfrm>
            <a:off x="4356100" y="1039813"/>
            <a:ext cx="598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88900" indent="-88900">
              <a:buClr>
                <a:srgbClr val="002963"/>
              </a:buClr>
            </a:pPr>
            <a:r>
              <a:rPr lang="ru-RU" altLang="ru-RU" sz="1200">
                <a:latin typeface="+mj-lt"/>
              </a:rPr>
              <a:t>Пример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56100" y="1281113"/>
            <a:ext cx="839788" cy="0"/>
          </a:xfrm>
          <a:prstGeom prst="line">
            <a:avLst/>
          </a:prstGeom>
          <a:solidFill>
            <a:srgbClr val="AE2C25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409500" y="5462644"/>
            <a:ext cx="3218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В создании объектов принимали участие педагоги, </a:t>
            </a:r>
            <a:r>
              <a:rPr lang="ru-R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авторы УМК, </a:t>
            </a:r>
            <a:r>
              <a:rPr lang="ru-RU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редакторы и эксперты </a:t>
            </a:r>
          </a:p>
        </p:txBody>
      </p:sp>
      <p:sp>
        <p:nvSpPr>
          <p:cNvPr id="64" name="TextBox 43"/>
          <p:cNvSpPr txBox="1">
            <a:spLocks noChangeArrowheads="1"/>
          </p:cNvSpPr>
          <p:nvPr/>
        </p:nvSpPr>
        <p:spPr bwMode="auto">
          <a:xfrm>
            <a:off x="371720" y="1454587"/>
            <a:ext cx="1376279" cy="24622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</a:pPr>
            <a:r>
              <a:rPr lang="ru-RU" altLang="ru-RU" sz="1600" dirty="0" smtClean="0">
                <a:solidFill>
                  <a:srgbClr val="336699"/>
                </a:solidFill>
                <a:latin typeface="+mj-lt"/>
              </a:rPr>
              <a:t>Анимации</a:t>
            </a:r>
            <a:endParaRPr lang="ru-RU" altLang="ru-RU" sz="1600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1920" y="3068960"/>
            <a:ext cx="83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FORWARD</a:t>
            </a:r>
            <a:endParaRPr lang="ru-RU" sz="1200" dirty="0">
              <a:latin typeface="+mj-lt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37012"/>
            <a:ext cx="2445630" cy="309120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r="15940" b="10348"/>
          <a:stretch>
            <a:fillRect/>
          </a:stretch>
        </p:blipFill>
        <p:spPr bwMode="auto">
          <a:xfrm>
            <a:off x="4968044" y="1376772"/>
            <a:ext cx="3060340" cy="222570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1800" dirty="0" smtClean="0"/>
              <a:t>Комплексная диагностика результатов обучения в ЭФУ</a:t>
            </a:r>
            <a:br>
              <a:rPr lang="ru-RU" sz="1800" dirty="0" smtClean="0"/>
            </a:br>
            <a:r>
              <a:rPr lang="ru-RU" sz="1800" dirty="0" smtClean="0"/>
              <a:t>достигается посредством разнообразных интерактивных заданий и тестов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14</a:t>
            </a:fld>
            <a:endParaRPr lang="ru-RU">
              <a:latin typeface="+mj-lt"/>
            </a:endParaRPr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539552" y="5877272"/>
            <a:ext cx="8696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  <a:latin typeface="+mj-lt"/>
              </a:rPr>
              <a:t>Цветовые решения тщательно отбирались и тестировались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6533"/>
          <a:stretch>
            <a:fillRect/>
          </a:stretch>
        </p:blipFill>
        <p:spPr bwMode="auto">
          <a:xfrm>
            <a:off x="359532" y="1088740"/>
            <a:ext cx="3510636" cy="223224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65004"/>
            <a:ext cx="3453727" cy="22047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868" y="944724"/>
            <a:ext cx="3636404" cy="231825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052" y="2168860"/>
            <a:ext cx="3526997" cy="239093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1940" y="3789040"/>
            <a:ext cx="2919674" cy="198022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000" dirty="0" smtClean="0"/>
              <a:t>Апробация показала,</a:t>
            </a:r>
            <a:r>
              <a:rPr lang="en-US" sz="2000" dirty="0" smtClean="0"/>
              <a:t> </a:t>
            </a:r>
            <a:r>
              <a:rPr lang="ru-RU" sz="2000" dirty="0" smtClean="0"/>
              <a:t>что ЭФУ –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привлекательный способ изучения нового материала на уроках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15</a:t>
            </a:fld>
            <a:endParaRPr lang="ru-RU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1341439"/>
            <a:ext cx="4140200" cy="44278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+mj-lt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75556" y="1157288"/>
            <a:ext cx="3456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Структура использования ЭФУ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52975" y="1341439"/>
            <a:ext cx="4031493" cy="44278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+mj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40052" y="1157288"/>
            <a:ext cx="349206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Отзывы по использованию ЭФУ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5184068" y="1793136"/>
            <a:ext cx="23042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tabLst>
                <a:tab pos="895350" algn="l"/>
              </a:tabLst>
              <a:defRPr/>
            </a:pPr>
            <a:r>
              <a:rPr lang="ru-RU" sz="2000" b="1" dirty="0">
                <a:solidFill>
                  <a:srgbClr val="002963"/>
                </a:solidFill>
                <a:latin typeface="+mj-lt"/>
              </a:rPr>
              <a:t>75%    </a:t>
            </a:r>
            <a:r>
              <a:rPr lang="ru-RU" sz="1600" dirty="0">
                <a:latin typeface="+mj-lt"/>
              </a:rPr>
              <a:t>учащихся нравится </a:t>
            </a:r>
            <a:r>
              <a:rPr lang="ru-RU" sz="1600" dirty="0" smtClean="0">
                <a:latin typeface="+mj-lt"/>
              </a:rPr>
              <a:t>обучаться</a:t>
            </a:r>
            <a:endParaRPr lang="en-US" sz="1600" dirty="0" smtClean="0">
              <a:latin typeface="+mj-lt"/>
            </a:endParaRPr>
          </a:p>
          <a:p>
            <a:pPr>
              <a:tabLst>
                <a:tab pos="895350" algn="l"/>
              </a:tabLst>
              <a:defRPr/>
            </a:pPr>
            <a:r>
              <a:rPr lang="ru-RU" sz="1600" dirty="0" smtClean="0">
                <a:latin typeface="+mj-lt"/>
              </a:rPr>
              <a:t>с </a:t>
            </a:r>
            <a:r>
              <a:rPr lang="ru-RU" sz="1600" dirty="0">
                <a:latin typeface="+mj-lt"/>
              </a:rPr>
              <a:t>помощью ЭФУ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>
              <a:tabLst>
                <a:tab pos="180975" algn="l"/>
              </a:tabLst>
              <a:defRPr/>
            </a:pPr>
            <a:r>
              <a:rPr lang="ru-RU" sz="2000" b="1" dirty="0">
                <a:solidFill>
                  <a:srgbClr val="002963"/>
                </a:solidFill>
                <a:latin typeface="+mj-lt"/>
              </a:rPr>
              <a:t>65%    </a:t>
            </a:r>
            <a:r>
              <a:rPr lang="ru-RU" sz="1600" dirty="0">
                <a:latin typeface="+mj-lt"/>
              </a:rPr>
              <a:t>учащихся обратили внимание, </a:t>
            </a:r>
            <a:endParaRPr lang="en-US" sz="1600" dirty="0" smtClean="0">
              <a:latin typeface="+mj-lt"/>
            </a:endParaRPr>
          </a:p>
          <a:p>
            <a:pPr>
              <a:tabLst>
                <a:tab pos="180975" algn="l"/>
              </a:tabLst>
              <a:defRPr/>
            </a:pPr>
            <a:r>
              <a:rPr lang="ru-RU" sz="1600" dirty="0" smtClean="0">
                <a:latin typeface="+mj-lt"/>
              </a:rPr>
              <a:t>что </a:t>
            </a:r>
            <a:r>
              <a:rPr lang="ru-RU" sz="1600" dirty="0">
                <a:latin typeface="+mj-lt"/>
              </a:rPr>
              <a:t>информация стала лучше усваиваться</a:t>
            </a:r>
          </a:p>
          <a:p>
            <a:pPr>
              <a:tabLst>
                <a:tab pos="180975" algn="l"/>
              </a:tabLst>
              <a:defRPr/>
            </a:pPr>
            <a:endParaRPr lang="ru-RU" sz="1600" dirty="0">
              <a:latin typeface="+mj-lt"/>
            </a:endParaRPr>
          </a:p>
          <a:p>
            <a:pPr>
              <a:tabLst>
                <a:tab pos="180975" algn="l"/>
              </a:tabLst>
              <a:defRPr/>
            </a:pPr>
            <a:endParaRPr lang="ru-RU" sz="1600" dirty="0">
              <a:latin typeface="+mj-lt"/>
            </a:endParaRPr>
          </a:p>
          <a:p>
            <a:pPr>
              <a:defRPr/>
            </a:pPr>
            <a:r>
              <a:rPr lang="ru-RU" sz="2000" b="1" dirty="0">
                <a:solidFill>
                  <a:srgbClr val="002963"/>
                </a:solidFill>
                <a:latin typeface="+mj-lt"/>
              </a:rPr>
              <a:t>51%    </a:t>
            </a:r>
            <a:r>
              <a:rPr lang="ru-RU" sz="1600" dirty="0">
                <a:latin typeface="+mj-lt"/>
              </a:rPr>
              <a:t>учащихся отметили, что </a:t>
            </a:r>
            <a:r>
              <a:rPr lang="ru-RU" sz="1600" dirty="0" smtClean="0">
                <a:latin typeface="+mj-lt"/>
              </a:rPr>
              <a:t>уроки</a:t>
            </a:r>
            <a:endParaRPr lang="en-US" sz="1600" dirty="0" smtClean="0">
              <a:latin typeface="+mj-lt"/>
            </a:endParaRPr>
          </a:p>
          <a:p>
            <a:pPr>
              <a:defRPr/>
            </a:pPr>
            <a:r>
              <a:rPr lang="ru-RU" sz="1600" dirty="0" smtClean="0">
                <a:latin typeface="+mj-lt"/>
              </a:rPr>
              <a:t>стали </a:t>
            </a:r>
            <a:r>
              <a:rPr lang="ru-RU" sz="1600" dirty="0">
                <a:latin typeface="+mj-lt"/>
              </a:rPr>
              <a:t>более интересными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719572" y="1815202"/>
            <a:ext cx="32403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963"/>
                </a:solidFill>
                <a:latin typeface="+mj-lt"/>
              </a:rPr>
              <a:t>70</a:t>
            </a:r>
            <a:r>
              <a:rPr lang="ru-RU" sz="1600" b="1" dirty="0">
                <a:solidFill>
                  <a:srgbClr val="002963"/>
                </a:solidFill>
                <a:latin typeface="+mj-lt"/>
              </a:rPr>
              <a:t>%</a:t>
            </a:r>
            <a:r>
              <a:rPr lang="ru-RU" sz="1600" dirty="0">
                <a:solidFill>
                  <a:srgbClr val="002963"/>
                </a:solidFill>
                <a:latin typeface="+mj-lt"/>
              </a:rPr>
              <a:t>    </a:t>
            </a:r>
            <a:r>
              <a:rPr lang="ru-RU" sz="1600" dirty="0">
                <a:latin typeface="+mj-lt"/>
              </a:rPr>
              <a:t>педагогов используют ЭФУ через урок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>
              <a:defRPr/>
            </a:pPr>
            <a:r>
              <a:rPr lang="ru-RU" sz="1600" b="1" dirty="0">
                <a:solidFill>
                  <a:srgbClr val="002963"/>
                </a:solidFill>
                <a:latin typeface="+mj-lt"/>
              </a:rPr>
              <a:t>30%    </a:t>
            </a:r>
            <a:r>
              <a:rPr lang="ru-RU" sz="1600" dirty="0">
                <a:latin typeface="+mj-lt"/>
              </a:rPr>
              <a:t>педагогов используют ЭФУ 1-2 раза в месяц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>
              <a:defRPr/>
            </a:pPr>
            <a:endParaRPr lang="ru-RU" sz="1600" dirty="0" smtClean="0">
              <a:latin typeface="+mj-lt"/>
            </a:endParaRPr>
          </a:p>
          <a:p>
            <a:pPr>
              <a:defRPr/>
            </a:pPr>
            <a:endParaRPr lang="ru-RU" sz="1600" dirty="0" smtClean="0">
              <a:latin typeface="+mj-lt"/>
            </a:endParaRPr>
          </a:p>
          <a:p>
            <a:pPr>
              <a:defRPr/>
            </a:pPr>
            <a:endParaRPr lang="ru-RU" sz="1600" b="1" dirty="0" smtClean="0">
              <a:solidFill>
                <a:srgbClr val="002963"/>
              </a:solidFill>
              <a:latin typeface="+mj-lt"/>
            </a:endParaRPr>
          </a:p>
          <a:p>
            <a:pPr>
              <a:defRPr/>
            </a:pPr>
            <a:endParaRPr lang="ru-RU" sz="1600" b="1" dirty="0" smtClean="0">
              <a:solidFill>
                <a:srgbClr val="002963"/>
              </a:solidFill>
              <a:latin typeface="+mj-lt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963"/>
                </a:solidFill>
                <a:latin typeface="+mj-lt"/>
              </a:rPr>
              <a:t>88</a:t>
            </a:r>
            <a:r>
              <a:rPr lang="ru-RU" sz="1600" b="1" dirty="0">
                <a:solidFill>
                  <a:srgbClr val="002963"/>
                </a:solidFill>
                <a:latin typeface="+mj-lt"/>
              </a:rPr>
              <a:t>%</a:t>
            </a:r>
            <a:r>
              <a:rPr lang="ru-RU" sz="1600" dirty="0">
                <a:solidFill>
                  <a:srgbClr val="002963"/>
                </a:solidFill>
                <a:latin typeface="+mj-lt"/>
              </a:rPr>
              <a:t>    </a:t>
            </a:r>
            <a:r>
              <a:rPr lang="ru-RU" sz="1600" dirty="0">
                <a:latin typeface="+mj-lt"/>
              </a:rPr>
              <a:t>объяснение нового материала</a:t>
            </a:r>
          </a:p>
          <a:p>
            <a:pPr>
              <a:defRPr/>
            </a:pPr>
            <a:endParaRPr lang="ru-RU" sz="1600" dirty="0">
              <a:solidFill>
                <a:srgbClr val="002963"/>
              </a:solidFill>
              <a:latin typeface="+mj-lt"/>
            </a:endParaRPr>
          </a:p>
          <a:p>
            <a:pPr>
              <a:defRPr/>
            </a:pPr>
            <a:r>
              <a:rPr lang="ru-RU" sz="1600" b="1" dirty="0">
                <a:solidFill>
                  <a:srgbClr val="002963"/>
                </a:solidFill>
                <a:latin typeface="+mj-lt"/>
              </a:rPr>
              <a:t>45%    </a:t>
            </a:r>
            <a:r>
              <a:rPr lang="ru-RU" sz="1600" dirty="0">
                <a:latin typeface="+mj-lt"/>
              </a:rPr>
              <a:t>самостоятельная работа учащихся на уроке (в группах, выполнение тестовых заданий)</a:t>
            </a:r>
          </a:p>
          <a:p>
            <a:pPr>
              <a:defRPr/>
            </a:pPr>
            <a:endParaRPr lang="ru-RU" sz="1600" dirty="0">
              <a:latin typeface="+mj-lt"/>
            </a:endParaRPr>
          </a:p>
          <a:p>
            <a:pPr>
              <a:tabLst>
                <a:tab pos="534988" algn="l"/>
              </a:tabLst>
              <a:defRPr/>
            </a:pPr>
            <a:endParaRPr lang="ru-RU" sz="1600" dirty="0">
              <a:latin typeface="+mj-lt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539552" y="3207782"/>
            <a:ext cx="3708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altLang="ru-RU" b="1" dirty="0">
                <a:solidFill>
                  <a:srgbClr val="002963"/>
                </a:solidFill>
                <a:latin typeface="+mj-lt"/>
              </a:rPr>
              <a:t>Структура использования </a:t>
            </a:r>
            <a:endParaRPr lang="ru-RU" altLang="ru-RU" b="1" dirty="0" smtClean="0">
              <a:solidFill>
                <a:srgbClr val="002963"/>
              </a:solidFill>
              <a:latin typeface="+mj-lt"/>
            </a:endParaRPr>
          </a:p>
          <a:p>
            <a:pPr algn="ctr"/>
            <a:r>
              <a:rPr lang="ru-RU" altLang="ru-RU" b="1" dirty="0" smtClean="0">
                <a:solidFill>
                  <a:srgbClr val="002963"/>
                </a:solidFill>
                <a:latin typeface="+mj-lt"/>
              </a:rPr>
              <a:t>ЭФУ </a:t>
            </a:r>
            <a:r>
              <a:rPr lang="ru-RU" altLang="ru-RU" b="1" dirty="0">
                <a:solidFill>
                  <a:srgbClr val="002963"/>
                </a:solidFill>
                <a:latin typeface="+mj-lt"/>
              </a:rPr>
              <a:t>в классе</a:t>
            </a:r>
            <a:r>
              <a:rPr lang="ru-RU" altLang="ru-RU" b="1" dirty="0" smtClean="0">
                <a:solidFill>
                  <a:srgbClr val="002963"/>
                </a:solidFill>
                <a:latin typeface="+mj-lt"/>
              </a:rPr>
              <a:t>:</a:t>
            </a:r>
            <a:endParaRPr lang="ru-RU" altLang="ru-RU" b="1" dirty="0">
              <a:latin typeface="+mj-lt"/>
            </a:endParaRPr>
          </a:p>
        </p:txBody>
      </p:sp>
      <p:pic>
        <p:nvPicPr>
          <p:cNvPr id="24" name="Picture 15" descr="K:\_for all\1_Продвижение\icons\4\Creative Servic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811" y="3248980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K:\_for all\1_Продвижение\icons\4\Social Engagemen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461" y="1818965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K:\_for all\1_Продвижение\icons\4\ Web Content Develop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332" y="4509120"/>
            <a:ext cx="8874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16</a:t>
            </a:fld>
            <a:endParaRPr lang="ru-RU"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ЭФУ также обладает рядом преимуществ для выстраивания индивидуальных образовательных траекторий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252413" y="1512716"/>
            <a:ext cx="8675428" cy="21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17780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altLang="ru-RU" sz="1600" dirty="0" smtClean="0">
                <a:latin typeface="+mj-lt"/>
              </a:rPr>
              <a:t>Учет индивидуальных особенностей восприятия учащегося, что обеспечивается разнообразием ЭОР</a:t>
            </a:r>
          </a:p>
          <a:p>
            <a:pPr lvl="0" indent="17780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altLang="ru-RU" sz="1600" dirty="0" smtClean="0">
                <a:latin typeface="+mj-lt"/>
              </a:rPr>
              <a:t>Возможность варьировать уровень сложности заданий для учащихся в зависимости от уровня подготовки ученика, его специфики восприятия и уровня сложности (блоки разного уровня</a:t>
            </a:r>
            <a:endParaRPr lang="en-US" altLang="ru-RU" sz="1600" dirty="0" smtClean="0">
              <a:latin typeface="+mj-lt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altLang="ru-RU" sz="1600" dirty="0" smtClean="0">
                <a:latin typeface="+mj-lt"/>
              </a:rPr>
              <a:t>в заданиях в ЭФУ) </a:t>
            </a:r>
          </a:p>
          <a:p>
            <a:pPr lvl="0" indent="17780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altLang="ru-RU" sz="1600" dirty="0" smtClean="0">
                <a:latin typeface="+mj-lt"/>
              </a:rPr>
              <a:t>Возможности работы с сервисом заметок и закладок, что позволяет педагогу в режиме реального времени отслеживать достижения учащихся (помогает учителю организовывать различные формы работы на уроках)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52413" y="114623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Преимущества электронной формы учебника, как средства индивидуализации обучения:</a:t>
            </a:r>
          </a:p>
        </p:txBody>
      </p:sp>
      <p:sp>
        <p:nvSpPr>
          <p:cNvPr id="21" name="Содержимое 6"/>
          <p:cNvSpPr txBox="1">
            <a:spLocks/>
          </p:cNvSpPr>
          <p:nvPr/>
        </p:nvSpPr>
        <p:spPr bwMode="auto">
          <a:xfrm>
            <a:off x="252413" y="3789212"/>
            <a:ext cx="8675428" cy="248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altLang="ru-RU" sz="1400" b="1" dirty="0" err="1">
                <a:latin typeface="+mj-lt"/>
              </a:rPr>
              <a:t>Визуалам</a:t>
            </a:r>
            <a:r>
              <a:rPr lang="ru-RU" altLang="ru-RU" sz="1400" b="1" dirty="0">
                <a:latin typeface="+mj-lt"/>
              </a:rPr>
              <a:t>:</a:t>
            </a:r>
            <a:r>
              <a:rPr lang="ru-RU" altLang="ru-RU" sz="1400" dirty="0">
                <a:latin typeface="+mj-lt"/>
              </a:rPr>
              <a:t>                    </a:t>
            </a:r>
            <a:r>
              <a:rPr lang="en-US" altLang="ru-RU" sz="1400" dirty="0" smtClean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галереи </a:t>
            </a:r>
            <a:r>
              <a:rPr lang="ru-RU" altLang="ru-RU" sz="1400" dirty="0">
                <a:latin typeface="+mj-lt"/>
              </a:rPr>
              <a:t>фотографий,                     </a:t>
            </a:r>
            <a:r>
              <a:rPr lang="ru-RU" altLang="ru-RU" sz="1400" dirty="0" smtClean="0">
                <a:latin typeface="+mj-lt"/>
              </a:rPr>
              <a:t>видеофрагменты</a:t>
            </a:r>
            <a:r>
              <a:rPr lang="ru-RU" altLang="ru-RU" sz="1400" dirty="0">
                <a:latin typeface="+mj-lt"/>
              </a:rPr>
              <a:t>,         </a:t>
            </a:r>
            <a:r>
              <a:rPr lang="en-US" altLang="ru-RU" sz="1400" dirty="0" smtClean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текстовая информация</a:t>
            </a:r>
            <a:endParaRPr lang="en-US" altLang="ru-RU" sz="1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altLang="ru-RU" sz="1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1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1400" b="1" dirty="0" err="1">
                <a:latin typeface="+mj-lt"/>
              </a:rPr>
              <a:t>Аудиалам</a:t>
            </a:r>
            <a:r>
              <a:rPr lang="ru-RU" altLang="ru-RU" sz="1400" dirty="0">
                <a:latin typeface="+mj-lt"/>
              </a:rPr>
              <a:t>:          звуковое сопровождение,                   </a:t>
            </a:r>
            <a:r>
              <a:rPr lang="ru-RU" altLang="ru-RU" sz="1400" dirty="0" smtClean="0">
                <a:latin typeface="+mj-lt"/>
              </a:rPr>
              <a:t>видеофрагменты</a:t>
            </a:r>
            <a:endParaRPr lang="en-US" altLang="ru-RU" sz="1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altLang="ru-RU" sz="1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1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1400" b="1" dirty="0" err="1">
                <a:latin typeface="+mj-lt"/>
              </a:rPr>
              <a:t>Кинестетикам</a:t>
            </a:r>
            <a:r>
              <a:rPr lang="ru-RU" altLang="ru-RU" sz="1400" b="1" dirty="0">
                <a:latin typeface="+mj-lt"/>
              </a:rPr>
              <a:t>:                   </a:t>
            </a:r>
            <a:r>
              <a:rPr lang="ru-RU" altLang="ru-RU" sz="1400" dirty="0">
                <a:latin typeface="+mj-lt"/>
              </a:rPr>
              <a:t>интерактивные задания и ссылки,           виртуальные лаборатории, 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endParaRPr lang="en-US" altLang="ru-RU" sz="1400" dirty="0" smtClean="0">
              <a:latin typeface="+mj-lt"/>
            </a:endParaRPr>
          </a:p>
          <a:p>
            <a:pPr marL="457200" indent="-457200"/>
            <a:r>
              <a:rPr lang="en-US" altLang="ru-RU" sz="1400" dirty="0" smtClean="0">
                <a:latin typeface="+mj-lt"/>
              </a:rPr>
              <a:t>	                   </a:t>
            </a:r>
            <a:r>
              <a:rPr lang="ru-RU" altLang="ru-RU" sz="1400" dirty="0" smtClean="0">
                <a:latin typeface="+mj-lt"/>
              </a:rPr>
              <a:t>практические </a:t>
            </a:r>
            <a:r>
              <a:rPr lang="ru-RU" altLang="ru-RU" sz="1400" dirty="0">
                <a:latin typeface="+mj-lt"/>
              </a:rPr>
              <a:t>тренажеры и </a:t>
            </a:r>
            <a:r>
              <a:rPr lang="ru-RU" altLang="ru-RU" sz="1400" dirty="0" smtClean="0">
                <a:latin typeface="+mj-lt"/>
              </a:rPr>
              <a:t>тесты</a:t>
            </a:r>
            <a:endParaRPr lang="ru-RU" altLang="ru-RU" sz="1400" dirty="0">
              <a:latin typeface="+mj-lt"/>
            </a:endParaRPr>
          </a:p>
        </p:txBody>
      </p:sp>
      <p:pic>
        <p:nvPicPr>
          <p:cNvPr id="22" name="Рисунок 13" descr="C:\Documents and Settings\alesenko.e\Мои документы\Downloads\attachments (1)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379010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4" descr="C:\Documents and Settings\alesenko.e\Мои документы\Downloads\attachments (1)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25" y="379010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5" descr="C:\Documents and Settings\alesenko.e\Мои документы\Downloads\attachments (1)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9010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6" descr="C:\Documents and Settings\alesenko.e\Мои документы\Downloads\attachments (1)\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307" y="379010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7" descr="http://lib.drofa.ru/files/base/binaries/b000026/b000026-001w/help/icons/t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39633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8" descr="C:\Documents and Settings\alesenko.e\Мои документы\Downloads\attachments (1)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437112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9" descr="C:\Documents and Settings\alesenko.e\Мои документы\Downloads\attachments (1)\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298" y="4437112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0" descr="http://lib.drofa.ru/files/base/binaries/b000026/b000026-001w/help/icons/audi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401108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1" descr="http://lib.drofa.ru/files/base/binaries/b000026/b000026-001w/help/icons/interactiv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3708" y="5085184"/>
            <a:ext cx="360363" cy="32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22" descr="http://lib.drofa.ru/files/base/binaries/b000026/b000026-001w/help/icons/hip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4071" y="504918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23" descr="C:\Documents and Settings\alesenko.e\Мои документы\Downloads\attachments (1)\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076" y="504918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24" descr="http://lib.drofa.ru/files/base/binaries/b000026/b000026-001w/help/icons/practi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845" y="548122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25" descr="http://lib.drofa.ru/files/base/binaries/b000026/b000026-001w/help/icons/contro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1620" y="5481228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17</a:t>
            </a:fld>
            <a:endParaRPr lang="ru-RU"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ЭФУ также обладает рядом преимуществ для выстраивания индивидуальных образовательных траекторий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234286" y="1088740"/>
            <a:ext cx="8675428" cy="9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Результаты анкетирования показали, что на сегодняшний день педагоги готовы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использовать бумажную форму учебника вместе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 электронной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65,5 %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3667830445"/>
              </p:ext>
            </p:extLst>
          </p:nvPr>
        </p:nvGraphicFramePr>
        <p:xfrm>
          <a:off x="503548" y="1988840"/>
          <a:ext cx="8136904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18</a:t>
            </a:fld>
            <a:endParaRPr lang="ru-RU"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70C0"/>
                </a:solidFill>
              </a:rPr>
              <a:t>Почему стоит начать использовать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ru-RU" sz="2400" dirty="0" smtClean="0">
                <a:solidFill>
                  <a:srgbClr val="0070C0"/>
                </a:solidFill>
              </a:rPr>
              <a:t>электронный учебник уже сегодня?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11560" y="1376191"/>
            <a:ext cx="3240000" cy="10441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 точки зрения учителей и школы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92080" y="1376191"/>
            <a:ext cx="3240000" cy="10441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 точки зрения родителей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41" y="2732144"/>
            <a:ext cx="4211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Расширяется пространство возможностей</a:t>
            </a:r>
            <a:endParaRPr lang="en-US" altLang="ru-RU" sz="1400" dirty="0" smtClean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altLang="ru-RU" sz="1400" dirty="0" smtClean="0">
                <a:latin typeface="+mj-lt"/>
              </a:rPr>
              <a:t>для учителя: материалы, которые раньше педагог кропотливо отбирал для урока – в ЭФУ разработан специалистами и размещен в соответствии</a:t>
            </a:r>
            <a:endParaRPr lang="en-US" altLang="ru-RU" sz="1400" dirty="0" smtClean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altLang="ru-RU" sz="1400" dirty="0" smtClean="0">
                <a:latin typeface="+mj-lt"/>
              </a:rPr>
              <a:t>с изучаемым материалом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Все ЭОР методически выверены и нацелены</a:t>
            </a:r>
            <a:endParaRPr lang="en-US" altLang="ru-RU" sz="1400" dirty="0" smtClean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altLang="ru-RU" sz="1400" dirty="0" smtClean="0">
                <a:latin typeface="+mj-lt"/>
              </a:rPr>
              <a:t>на достижение образовательных результатов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 Использование ЭФУ в комплексе с печатным учебником и другими компонентами УМК расширяет вариативность форм работы в классе</a:t>
            </a:r>
            <a:endParaRPr lang="en-US" altLang="ru-RU" sz="1400" dirty="0" smtClean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altLang="ru-RU" sz="1400" dirty="0" smtClean="0">
                <a:latin typeface="+mj-lt"/>
              </a:rPr>
              <a:t>и способствует реализации системно-деятельностного подхода в соответствии с ФГОС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4028" y="2769309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Все учебники – в одном устройстве делают среднестатистический портфель ребенка минимум в ТРИ раза легче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 smtClean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Разнообразие и красочность ЭОР мотивируют ребенка  и развивают любознательность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Большое количество интерактивных тестовых заданий поможет подготовиться к экзаменам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altLang="ru-RU" sz="1400" dirty="0" smtClean="0">
                <a:latin typeface="+mj-lt"/>
              </a:rPr>
              <a:t>Соответствие содержания и структуры печатному учебнику не дает ребенку запутаться при работе в школе с ЭФУ, а дома – с печатным учебником (или наоборот)</a:t>
            </a:r>
            <a:endParaRPr lang="ru-RU" altLang="ru-RU" sz="1400" dirty="0"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endParaRPr lang="ru-RU" altLang="ru-RU" sz="1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shestak\Мои документы\Downloads\Схема-достав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52636"/>
            <a:ext cx="8688966" cy="651672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19</a:t>
            </a:fld>
            <a:endParaRPr lang="ru-RU" dirty="0"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Как выглядит схема доставки ЭФУ?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8" y="2276872"/>
            <a:ext cx="1044116" cy="18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2600908"/>
            <a:ext cx="1962528" cy="588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Нормативное обоснование введения в образовательный процесс</a:t>
            </a:r>
            <a:br>
              <a:rPr lang="ru-RU" sz="2400" dirty="0" smtClean="0"/>
            </a:br>
            <a:r>
              <a:rPr lang="ru-RU" sz="2400" dirty="0" smtClean="0"/>
              <a:t>электронных форм учебников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2168"/>
            <a:ext cx="7643192" cy="4889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Федеральный закон РФ "Об образовании в Российской Федерации»</a:t>
            </a:r>
            <a:endParaRPr lang="en-US" sz="1800" b="1" dirty="0" smtClean="0"/>
          </a:p>
          <a:p>
            <a:pPr>
              <a:buNone/>
            </a:pPr>
            <a:r>
              <a:rPr lang="ru-RU" sz="1800" b="1" dirty="0" smtClean="0"/>
              <a:t>№ 273-ФЗ от 29.12.2012</a:t>
            </a: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ru-RU" sz="1800" i="1" dirty="0" smtClean="0"/>
              <a:t>Статья 16 «Реализация образовательных программ с применением электронного обучения и дистанционных образовательных технологий»</a:t>
            </a:r>
          </a:p>
          <a:p>
            <a:pPr>
              <a:buNone/>
            </a:pPr>
            <a:endParaRPr lang="en-US" sz="1800" b="1" dirty="0" smtClean="0"/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400" dirty="0" smtClean="0"/>
              <a:t> Предоставляется возможность образовательным организациям применять электронное обучение и дистанционные образовательные технологии при реализации образовательных программ</a:t>
            </a:r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endParaRPr lang="ru-RU" sz="1400" dirty="0" smtClean="0"/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400" dirty="0" smtClean="0"/>
              <a:t> Указывается необходимость создания информационно-образовательной среды, включающей в себя электронные информационные ресурсы, совокупность информационных технологий, телекоммуникационных технологий, соответствующих технологических средств</a:t>
            </a:r>
          </a:p>
          <a:p>
            <a:pPr>
              <a:buNone/>
            </a:pP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20</a:t>
            </a:fld>
            <a:endParaRPr lang="ru-RU" dirty="0"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cs typeface="Calibri"/>
              </a:rPr>
              <a:t>Модели использования ЭФУ в обучении</a:t>
            </a:r>
            <a:endParaRPr lang="ru-RU" sz="2400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904" y="904481"/>
            <a:ext cx="287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Материально-техническое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обеспечение</a:t>
            </a:r>
            <a:endParaRPr lang="ru-RU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49904" y="1671007"/>
            <a:ext cx="336130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96595" y="1671007"/>
            <a:ext cx="48599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42128" y="904481"/>
            <a:ext cx="42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Применение ЭФУ</a:t>
            </a:r>
            <a:endParaRPr lang="ru-RU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2128" y="2708920"/>
            <a:ext cx="481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Calibri"/>
              </a:rPr>
              <a:t>Модель «Перевернутый класс</a:t>
            </a:r>
            <a:r>
              <a:rPr lang="ru-RU" sz="1600" b="1" dirty="0" smtClean="0">
                <a:cs typeface="Calibri"/>
              </a:rPr>
              <a:t>»</a:t>
            </a:r>
            <a:endParaRPr lang="ru-RU" sz="1600" dirty="0" smtClean="0">
              <a:cs typeface="Calibri"/>
            </a:endParaRPr>
          </a:p>
          <a:p>
            <a:r>
              <a:rPr lang="ru-RU" sz="1600" dirty="0" smtClean="0">
                <a:cs typeface="Calibri"/>
              </a:rPr>
              <a:t>Экономия времени урока для активной деятельности обучающихся.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904" y="3681028"/>
            <a:ext cx="3196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Calibri"/>
              </a:rPr>
              <a:t>Мобильный или компьютерный</a:t>
            </a:r>
          </a:p>
          <a:p>
            <a:r>
              <a:rPr lang="ru-RU" sz="1600" b="1" dirty="0">
                <a:cs typeface="Calibri"/>
              </a:rPr>
              <a:t>к</a:t>
            </a:r>
            <a:r>
              <a:rPr lang="ru-RU" sz="1600" b="1" dirty="0" smtClean="0">
                <a:cs typeface="Calibri"/>
              </a:rPr>
              <a:t>ласс, школьная библиотека.</a:t>
            </a:r>
          </a:p>
          <a:p>
            <a:r>
              <a:rPr lang="ru-RU" sz="1600" dirty="0" smtClean="0">
                <a:cs typeface="Calibri"/>
              </a:rPr>
              <a:t>1 устройство на 2-4</a:t>
            </a:r>
          </a:p>
          <a:p>
            <a:r>
              <a:rPr lang="ru-RU" sz="1600" dirty="0" smtClean="0">
                <a:cs typeface="Calibri"/>
              </a:rPr>
              <a:t>Обучающихся. ЭФУ доступны</a:t>
            </a:r>
          </a:p>
          <a:p>
            <a:r>
              <a:rPr lang="ru-RU" sz="1600" dirty="0" smtClean="0">
                <a:cs typeface="Calibri"/>
              </a:rPr>
              <a:t>на устройствах мобильного класса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9904" y="1670440"/>
            <a:ext cx="294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Calibri"/>
              </a:rPr>
              <a:t>Компьютер учителя, </a:t>
            </a:r>
            <a:r>
              <a:rPr lang="ru-RU" sz="1600" b="1" dirty="0">
                <a:cs typeface="Calibri"/>
              </a:rPr>
              <a:t>проектор</a:t>
            </a:r>
            <a:r>
              <a:rPr lang="ru-RU" sz="1600" b="1" dirty="0" smtClean="0">
                <a:cs typeface="Calibri"/>
              </a:rPr>
              <a:t>,</a:t>
            </a:r>
          </a:p>
          <a:p>
            <a:r>
              <a:rPr lang="ru-RU" sz="1600" b="1" dirty="0" smtClean="0">
                <a:cs typeface="Calibri"/>
              </a:rPr>
              <a:t>интерактивная </a:t>
            </a:r>
            <a:r>
              <a:rPr lang="ru-RU" sz="1600" b="1" dirty="0">
                <a:cs typeface="Calibri"/>
              </a:rPr>
              <a:t>доска в </a:t>
            </a:r>
            <a:r>
              <a:rPr lang="ru-RU" sz="1600" b="1" dirty="0" smtClean="0">
                <a:cs typeface="Calibri"/>
              </a:rPr>
              <a:t>классе.</a:t>
            </a:r>
          </a:p>
          <a:p>
            <a:r>
              <a:rPr lang="ru-RU" sz="1600" dirty="0" smtClean="0">
                <a:cs typeface="Calibri"/>
              </a:rPr>
              <a:t>ЭФУ только у педагога</a:t>
            </a:r>
            <a:endParaRPr lang="ru-RU" sz="1600" dirty="0"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128" y="1670440"/>
            <a:ext cx="507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Calibri"/>
              </a:rPr>
              <a:t>Фронтальная работа на </a:t>
            </a:r>
            <a:r>
              <a:rPr lang="ru-RU" sz="1600" b="1" dirty="0" smtClean="0">
                <a:cs typeface="Calibri"/>
              </a:rPr>
              <a:t>уроке</a:t>
            </a:r>
            <a:endParaRPr lang="ru-RU" sz="1600" dirty="0" smtClean="0">
              <a:cs typeface="Calibri"/>
            </a:endParaRPr>
          </a:p>
          <a:p>
            <a:r>
              <a:rPr lang="ru-RU" sz="1600" dirty="0" smtClean="0">
                <a:cs typeface="Calibri"/>
              </a:rPr>
              <a:t>Повышение наглядности. Экономия времени педагога за счет ЭОР, содержащихся в ЭФУ.</a:t>
            </a:r>
            <a:endParaRPr lang="ru-RU" sz="1600" b="1" dirty="0" smtClean="0">
              <a:solidFill>
                <a:srgbClr val="FF6600"/>
              </a:solidFill>
              <a:cs typeface="Calibri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49904" y="2698582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896595" y="2698582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9904" y="2706015"/>
            <a:ext cx="269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cs typeface="Calibri"/>
              </a:rPr>
              <a:t>Домашние компьютеры</a:t>
            </a:r>
          </a:p>
          <a:p>
            <a:r>
              <a:rPr lang="ru-RU" sz="1600" b="1" dirty="0" smtClean="0">
                <a:cs typeface="Calibri"/>
              </a:rPr>
              <a:t>учащихся. </a:t>
            </a:r>
            <a:r>
              <a:rPr lang="ru-RU" sz="1600" dirty="0" smtClean="0">
                <a:cs typeface="Calibri"/>
              </a:rPr>
              <a:t>ЭФУ используется</a:t>
            </a:r>
          </a:p>
          <a:p>
            <a:r>
              <a:rPr lang="ru-RU" sz="1600" dirty="0" smtClean="0">
                <a:cs typeface="Calibri"/>
              </a:rPr>
              <a:t>школьниками дома</a:t>
            </a:r>
            <a:endParaRPr lang="ru-RU" sz="1600" dirty="0">
              <a:cs typeface="Calibri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49904" y="3693370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96595" y="3693370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9904" y="5158164"/>
            <a:ext cx="354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Calibri"/>
              </a:rPr>
              <a:t>Собственные/школьные электронные устройства и ЭФУ </a:t>
            </a:r>
            <a:r>
              <a:rPr lang="uk-UA" sz="1600" b="1" dirty="0" smtClean="0">
                <a:cs typeface="Calibri"/>
              </a:rPr>
              <a:t>у</a:t>
            </a:r>
            <a:r>
              <a:rPr lang="ru-RU" sz="1600" b="1" dirty="0">
                <a:cs typeface="Calibri"/>
              </a:rPr>
              <a:t> </a:t>
            </a:r>
            <a:r>
              <a:rPr lang="ru-RU" sz="1600" b="1" dirty="0" smtClean="0">
                <a:cs typeface="Calibri"/>
              </a:rPr>
              <a:t>каждого обучающегося.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49904" y="5157192"/>
            <a:ext cx="3361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896595" y="5157192"/>
            <a:ext cx="48599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42128" y="3717032"/>
            <a:ext cx="4914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cs typeface="Calibri"/>
              </a:rPr>
              <a:t>Модель «Смена рабочих зон» или «ротация станций»</a:t>
            </a:r>
          </a:p>
          <a:p>
            <a:r>
              <a:rPr lang="ru-RU" sz="1600" dirty="0" smtClean="0">
                <a:cs typeface="Calibri"/>
              </a:rPr>
              <a:t>Работа </a:t>
            </a:r>
            <a:r>
              <a:rPr lang="ru-RU" sz="1600" dirty="0">
                <a:cs typeface="Calibri"/>
              </a:rPr>
              <a:t>в парах и группах</a:t>
            </a:r>
            <a:r>
              <a:rPr lang="ru-RU" sz="1600" dirty="0" smtClean="0">
                <a:cs typeface="Calibri"/>
              </a:rPr>
              <a:t>,</a:t>
            </a:r>
            <a:r>
              <a:rPr lang="ru-RU" sz="1600" dirty="0">
                <a:cs typeface="Calibri"/>
              </a:rPr>
              <a:t> </a:t>
            </a:r>
            <a:r>
              <a:rPr lang="ru-RU" sz="1600" dirty="0" smtClean="0">
                <a:cs typeface="Calibri"/>
              </a:rPr>
              <a:t>метод кейсов,</a:t>
            </a:r>
          </a:p>
          <a:p>
            <a:r>
              <a:rPr lang="ru-RU" sz="1600" dirty="0" smtClean="0">
                <a:cs typeface="Calibri"/>
              </a:rPr>
              <a:t>мини</a:t>
            </a:r>
            <a:r>
              <a:rPr lang="ru-RU" sz="1600" dirty="0">
                <a:cs typeface="Calibri"/>
              </a:rPr>
              <a:t>-исследования</a:t>
            </a:r>
            <a:r>
              <a:rPr lang="ru-RU" sz="1600" dirty="0" smtClean="0">
                <a:cs typeface="Calibri"/>
              </a:rPr>
              <a:t>, поддержка лабораторных работ и практикумов.</a:t>
            </a:r>
            <a:endParaRPr lang="ru-RU" sz="1600" dirty="0"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2128" y="5158164"/>
            <a:ext cx="507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cs typeface="Calibri"/>
              </a:rPr>
              <a:t>Модель «1 ученик — 1 компьютер</a:t>
            </a:r>
            <a:r>
              <a:rPr lang="ru-RU" sz="1600" b="1" dirty="0" smtClean="0">
                <a:solidFill>
                  <a:srgbClr val="000000"/>
                </a:solidFill>
                <a:cs typeface="Calibri"/>
              </a:rPr>
              <a:t>»</a:t>
            </a:r>
            <a:endParaRPr lang="ru-RU" sz="1600" dirty="0" smtClean="0">
              <a:solidFill>
                <a:srgbClr val="000000"/>
              </a:solidFill>
              <a:cs typeface="Calibri"/>
            </a:endParaRPr>
          </a:p>
          <a:p>
            <a:r>
              <a:rPr lang="ru-RU" sz="1600" dirty="0" smtClean="0">
                <a:cs typeface="Calibri"/>
              </a:rPr>
              <a:t>Индивидуальное использование инструментов и приложений электронного устройства.</a:t>
            </a:r>
            <a:endParaRPr lang="ru-RU" sz="1600" b="1" dirty="0">
              <a:solidFill>
                <a:srgbClr val="FF66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7199-A942-5749-9D69-0CC493EF8E1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332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Модель «перевернутый класс»</a:t>
            </a:r>
          </a:p>
        </p:txBody>
      </p:sp>
      <p:pic>
        <p:nvPicPr>
          <p:cNvPr id="6" name="Picture 4" descr="http://nealmeadows.com/default_files/image003.jpg"/>
          <p:cNvPicPr>
            <a:picLocks noChangeAspect="1" noChangeArrowheads="1"/>
          </p:cNvPicPr>
          <p:nvPr/>
        </p:nvPicPr>
        <p:blipFill rotWithShape="1">
          <a:blip r:embed="rId3" cstate="print"/>
          <a:srcRect l="17340" r="15446"/>
          <a:stretch/>
        </p:blipFill>
        <p:spPr bwMode="auto">
          <a:xfrm>
            <a:off x="5547719" y="3714583"/>
            <a:ext cx="1851059" cy="1836000"/>
          </a:xfrm>
          <a:prstGeom prst="ellipse">
            <a:avLst/>
          </a:prstGeom>
          <a:noFill/>
        </p:spPr>
      </p:pic>
      <p:pic>
        <p:nvPicPr>
          <p:cNvPr id="7" name="Picture 4" descr="C:\Documents and Settings\kutuzov.s\Рабочий стол\Фотки про электронный учебник\Apple-student.jpg"/>
          <p:cNvPicPr>
            <a:picLocks noChangeAspect="1" noChangeArrowheads="1"/>
          </p:cNvPicPr>
          <p:nvPr/>
        </p:nvPicPr>
        <p:blipFill rotWithShape="1">
          <a:blip r:embed="rId4" cstate="print"/>
          <a:srcRect l="13054" r="11991"/>
          <a:stretch/>
        </p:blipFill>
        <p:spPr bwMode="auto">
          <a:xfrm>
            <a:off x="1756166" y="3714583"/>
            <a:ext cx="1834923" cy="1836000"/>
          </a:xfrm>
          <a:prstGeom prst="ellipse">
            <a:avLst/>
          </a:prstGeom>
          <a:noFill/>
        </p:spPr>
      </p:pic>
      <p:pic>
        <p:nvPicPr>
          <p:cNvPr id="8" name="Изображение 7"/>
          <p:cNvPicPr>
            <a:picLocks/>
          </p:cNvPicPr>
          <p:nvPr/>
        </p:nvPicPr>
        <p:blipFill rotWithShape="1">
          <a:blip r:embed="rId5" cstate="print"/>
          <a:srcRect l="15786" r="16000"/>
          <a:stretch/>
        </p:blipFill>
        <p:spPr>
          <a:xfrm>
            <a:off x="5547719" y="1042157"/>
            <a:ext cx="1839545" cy="1833000"/>
          </a:xfrm>
          <a:prstGeom prst="ellipse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6" cstate="print"/>
          <a:srcRect l="22222" t="23782" r="34640"/>
          <a:stretch/>
        </p:blipFill>
        <p:spPr>
          <a:xfrm>
            <a:off x="1747803" y="1042157"/>
            <a:ext cx="1843286" cy="183600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8774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53735"/>
                </a:solidFill>
                <a:latin typeface="Calibri"/>
                <a:cs typeface="Calibri"/>
              </a:rPr>
              <a:t>Традиционная</a:t>
            </a:r>
          </a:p>
          <a:p>
            <a:pPr algn="ctr"/>
            <a:r>
              <a:rPr lang="ru-RU" dirty="0" smtClean="0">
                <a:solidFill>
                  <a:srgbClr val="953735"/>
                </a:solidFill>
                <a:latin typeface="Calibri"/>
                <a:cs typeface="Calibri"/>
              </a:rPr>
              <a:t>модель</a:t>
            </a:r>
            <a:endParaRPr lang="ru-RU" dirty="0">
              <a:solidFill>
                <a:srgbClr val="953735"/>
              </a:solidFill>
              <a:latin typeface="Calibri"/>
              <a:cs typeface="Calibri"/>
            </a:endParaRPr>
          </a:p>
          <a:p>
            <a:pPr algn="ctr"/>
            <a:endParaRPr lang="ru-RU" b="1" dirty="0">
              <a:solidFill>
                <a:srgbClr val="953735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966" y="2833334"/>
            <a:ext cx="3332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libri"/>
                <a:cs typeface="Calibri"/>
              </a:rPr>
              <a:t>на уроке</a:t>
            </a:r>
          </a:p>
          <a:p>
            <a:pPr algn="ctr"/>
            <a:r>
              <a:rPr lang="ru-RU" sz="1600" dirty="0">
                <a:latin typeface="Calibri"/>
                <a:cs typeface="Calibri"/>
              </a:rPr>
              <a:t>п</a:t>
            </a:r>
            <a:r>
              <a:rPr lang="ru-RU" sz="1600" dirty="0" smtClean="0">
                <a:latin typeface="Calibri"/>
                <a:cs typeface="Calibri"/>
              </a:rPr>
              <a:t>редъявление учебного материала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444" y="2833334"/>
            <a:ext cx="2966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libri"/>
                <a:cs typeface="Calibri"/>
              </a:rPr>
              <a:t>дома</a:t>
            </a:r>
          </a:p>
          <a:p>
            <a:pPr algn="ctr"/>
            <a:r>
              <a:rPr lang="ru-RU" sz="1600" dirty="0" smtClean="0">
                <a:latin typeface="Calibri"/>
                <a:cs typeface="Calibri"/>
              </a:rPr>
              <a:t>отработка учебного материала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35498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Модель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«перевернутый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класс»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6047" y="5505760"/>
            <a:ext cx="2906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Calibri"/>
                <a:cs typeface="Calibri"/>
              </a:rPr>
              <a:t>д</a:t>
            </a:r>
            <a:r>
              <a:rPr lang="ru-RU" sz="1600" b="1" dirty="0" smtClean="0">
                <a:latin typeface="Calibri"/>
                <a:cs typeface="Calibri"/>
              </a:rPr>
              <a:t>ома</a:t>
            </a:r>
          </a:p>
          <a:p>
            <a:pPr algn="ctr"/>
            <a:r>
              <a:rPr lang="ru-RU" sz="1600" dirty="0" smtClean="0">
                <a:latin typeface="Calibri"/>
                <a:cs typeface="Calibri"/>
              </a:rPr>
              <a:t>освоение учебного материала</a:t>
            </a:r>
            <a:endParaRPr lang="ru-RU" sz="16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4444" y="5505760"/>
            <a:ext cx="2966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Calibri"/>
                <a:cs typeface="Calibri"/>
              </a:rPr>
              <a:t>н</a:t>
            </a:r>
            <a:r>
              <a:rPr lang="ru-RU" sz="1600" b="1" dirty="0" smtClean="0">
                <a:latin typeface="Calibri"/>
                <a:cs typeface="Calibri"/>
              </a:rPr>
              <a:t>а уроке</a:t>
            </a:r>
          </a:p>
          <a:p>
            <a:pPr algn="ctr"/>
            <a:r>
              <a:rPr lang="ru-RU" sz="1600" dirty="0" smtClean="0">
                <a:latin typeface="Calibri"/>
                <a:cs typeface="Calibri"/>
              </a:rPr>
              <a:t>отработка учебного материала</a:t>
            </a:r>
            <a:endParaRPr lang="ru-RU" sz="1600" dirty="0">
              <a:latin typeface="Calibri"/>
              <a:cs typeface="Calibri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79164" y="3501008"/>
            <a:ext cx="749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755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2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Модель «смена рабочих зон»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54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Материально-техническое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обеспечение: </a:t>
            </a:r>
            <a:r>
              <a:rPr lang="ru-RU" dirty="0" smtClean="0">
                <a:latin typeface="Calibri"/>
                <a:cs typeface="Calibri"/>
              </a:rPr>
              <a:t>мобильный или компьютерный </a:t>
            </a:r>
            <a:r>
              <a:rPr lang="ru-RU" dirty="0">
                <a:latin typeface="Calibri"/>
                <a:cs typeface="Calibri"/>
              </a:rPr>
              <a:t>класс</a:t>
            </a: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001636" y="1484784"/>
            <a:ext cx="5171810" cy="4320000"/>
            <a:chOff x="1487221" y="1370348"/>
            <a:chExt cx="6355098" cy="530839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487221" y="3972349"/>
              <a:ext cx="1068947" cy="134024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трелка вправо 28"/>
            <p:cNvSpPr/>
            <p:nvPr/>
          </p:nvSpPr>
          <p:spPr>
            <a:xfrm rot="10800000">
              <a:off x="3809982" y="4942550"/>
              <a:ext cx="1823777" cy="370039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/>
                <a:cs typeface="Calibri"/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 rot="3600000">
              <a:off x="4767771" y="3340856"/>
              <a:ext cx="1479177" cy="37003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/>
                <a:cs typeface="Calibri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 rot="18000000">
              <a:off x="2600132" y="3754114"/>
              <a:ext cx="1479177" cy="37003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ibri"/>
                <a:cs typeface="Calibri"/>
              </a:endParaRPr>
            </a:p>
          </p:txBody>
        </p:sp>
        <p:pic>
          <p:nvPicPr>
            <p:cNvPr id="2" name="Изображение 1"/>
            <p:cNvPicPr>
              <a:picLocks noChangeAspect="1"/>
            </p:cNvPicPr>
            <p:nvPr/>
          </p:nvPicPr>
          <p:blipFill rotWithShape="1">
            <a:blip r:embed="rId3" cstate="print"/>
            <a:srcRect l="23531" r="20425"/>
            <a:stretch/>
          </p:blipFill>
          <p:spPr>
            <a:xfrm>
              <a:off x="3541367" y="1370348"/>
              <a:ext cx="2152157" cy="2160000"/>
            </a:xfrm>
            <a:prstGeom prst="ellipse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48157" y="6340191"/>
              <a:ext cx="1893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Calibri"/>
                  <a:cs typeface="Calibri"/>
                </a:rPr>
                <a:t>зона</a:t>
              </a:r>
              <a:r>
                <a:rPr lang="ru-RU" sz="1600" b="1" dirty="0" smtClean="0">
                  <a:latin typeface="Calibri"/>
                  <a:cs typeface="Calibri"/>
                </a:rPr>
                <a:t> </a:t>
              </a:r>
              <a:r>
                <a:rPr lang="ru-RU" sz="1600" dirty="0" smtClean="0">
                  <a:latin typeface="Calibri"/>
                  <a:cs typeface="Calibri"/>
                </a:rPr>
                <a:t>работы с ЭФУ</a:t>
              </a:r>
              <a:endParaRPr lang="ru-RU" sz="1600" dirty="0">
                <a:latin typeface="Calibri"/>
                <a:cs typeface="Calibri"/>
              </a:endParaRPr>
            </a:p>
          </p:txBody>
        </p:sp>
        <p:pic>
          <p:nvPicPr>
            <p:cNvPr id="19" name="Picture 4" descr="C:\Documents and Settings\kutuzov.s\Рабочий стол\Фотки про электронный учебник\Apple-student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3054" r="11991"/>
            <a:stretch/>
          </p:blipFill>
          <p:spPr bwMode="auto">
            <a:xfrm>
              <a:off x="1487221" y="4093878"/>
              <a:ext cx="2158733" cy="2160000"/>
            </a:xfrm>
            <a:prstGeom prst="ellipse">
              <a:avLst/>
            </a:prstGeom>
            <a:noFill/>
          </p:spPr>
        </p:pic>
        <p:pic>
          <p:nvPicPr>
            <p:cNvPr id="20" name="Picture 4" descr="http://nealmeadows.com/default_files/image003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7340" r="15446"/>
            <a:stretch/>
          </p:blipFill>
          <p:spPr bwMode="auto">
            <a:xfrm>
              <a:off x="5507359" y="4093878"/>
              <a:ext cx="2196000" cy="2178135"/>
            </a:xfrm>
            <a:prstGeom prst="ellipse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541366" y="3615521"/>
              <a:ext cx="21521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alibri"/>
                  <a:cs typeface="Calibri"/>
                </a:rPr>
                <a:t>зона</a:t>
              </a:r>
              <a:r>
                <a:rPr lang="ru-RU" sz="1600" b="1" dirty="0" smtClean="0">
                  <a:latin typeface="Calibri"/>
                  <a:cs typeface="Calibri"/>
                </a:rPr>
                <a:t> </a:t>
              </a:r>
              <a:r>
                <a:rPr lang="ru-RU" sz="1600" dirty="0" smtClean="0">
                  <a:latin typeface="Calibri"/>
                  <a:cs typeface="Calibri"/>
                </a:rPr>
                <a:t>работы</a:t>
              </a:r>
            </a:p>
            <a:p>
              <a:pPr algn="ctr"/>
              <a:r>
                <a:rPr lang="ru-RU" sz="1600" dirty="0" smtClean="0">
                  <a:latin typeface="Calibri"/>
                  <a:cs typeface="Calibri"/>
                </a:rPr>
                <a:t>в парах/группах</a:t>
              </a:r>
              <a:endParaRPr lang="ru-RU" sz="1600" dirty="0">
                <a:latin typeface="Calibri"/>
                <a:cs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7359" y="6340191"/>
              <a:ext cx="233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Calibri"/>
                  <a:cs typeface="Calibri"/>
                </a:rPr>
                <a:t>зона</a:t>
              </a:r>
              <a:r>
                <a:rPr lang="ru-RU" sz="1600" b="1" dirty="0" smtClean="0">
                  <a:latin typeface="Calibri"/>
                  <a:cs typeface="Calibri"/>
                </a:rPr>
                <a:t> </a:t>
              </a:r>
              <a:r>
                <a:rPr lang="ru-RU" sz="1600" dirty="0" smtClean="0">
                  <a:latin typeface="Calibri"/>
                  <a:cs typeface="Calibri"/>
                </a:rPr>
                <a:t>работы с учителем</a:t>
              </a:r>
              <a:endParaRPr lang="ru-RU" sz="1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775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23</a:t>
            </a:fld>
            <a:endParaRPr lang="ru-RU" dirty="0">
              <a:latin typeface="+mj-lt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9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764" y="1861413"/>
            <a:ext cx="4217674" cy="1279555"/>
          </a:xfrm>
          <a:prstGeom prst="rect">
            <a:avLst/>
          </a:prstGeom>
        </p:spPr>
      </p:pic>
      <p:sp>
        <p:nvSpPr>
          <p:cNvPr id="31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2998068" y="6104329"/>
            <a:ext cx="3086100" cy="276999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lecta.ru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6273316"/>
            <a:ext cx="35283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3501008"/>
            <a:ext cx="5652628" cy="75608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учить,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учиться!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904" y="313111"/>
            <a:ext cx="787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BACC6"/>
                </a:solidFill>
              </a:rPr>
              <a:t>Преимущества платформы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49904" y="1519628"/>
            <a:ext cx="8123410" cy="461665"/>
            <a:chOff x="349904" y="1131559"/>
            <a:chExt cx="812341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053215" y="1208185"/>
              <a:ext cx="742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Единая цена лицензии ЭФУ: </a:t>
              </a:r>
              <a:r>
                <a:rPr lang="ru-RU" b="1" dirty="0" smtClean="0"/>
                <a:t>149/75 руб. </a:t>
              </a:r>
              <a:r>
                <a:rPr lang="ru-RU" dirty="0" smtClean="0"/>
                <a:t>на </a:t>
              </a:r>
              <a:r>
                <a:rPr lang="ru-RU" b="1" dirty="0" smtClean="0"/>
                <a:t>500 дней 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904" y="1131559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2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10" name="Группа 11"/>
          <p:cNvGrpSpPr/>
          <p:nvPr/>
        </p:nvGrpSpPr>
        <p:grpSpPr>
          <a:xfrm>
            <a:off x="349904" y="2037330"/>
            <a:ext cx="8123410" cy="461665"/>
            <a:chOff x="349904" y="2248618"/>
            <a:chExt cx="812341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053215" y="2325244"/>
              <a:ext cx="742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 лицензия = 3 устройства </a:t>
              </a:r>
              <a:r>
                <a:rPr lang="ru-RU" dirty="0" smtClean="0"/>
                <a:t>пользователя + онлайн-доступ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904" y="2248618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3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11" name="Группа 12"/>
          <p:cNvGrpSpPr/>
          <p:nvPr/>
        </p:nvGrpSpPr>
        <p:grpSpPr>
          <a:xfrm>
            <a:off x="349904" y="2555032"/>
            <a:ext cx="8123410" cy="461665"/>
            <a:chOff x="349904" y="3692783"/>
            <a:chExt cx="812341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053215" y="3769409"/>
              <a:ext cx="742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Поддерживаются</a:t>
              </a:r>
              <a:r>
                <a:rPr lang="ru-RU" b="1" dirty="0" smtClean="0"/>
                <a:t> все основные типы электронных устройств</a:t>
              </a:r>
              <a:endParaRPr lang="ru-RU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4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12" name="Группа 13"/>
          <p:cNvGrpSpPr/>
          <p:nvPr/>
        </p:nvGrpSpPr>
        <p:grpSpPr>
          <a:xfrm>
            <a:off x="349904" y="1001926"/>
            <a:ext cx="7763154" cy="461665"/>
            <a:chOff x="349904" y="4602076"/>
            <a:chExt cx="77631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053215" y="4678702"/>
              <a:ext cx="7059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Единое приложение</a:t>
              </a:r>
              <a:r>
                <a:rPr lang="ru-RU" dirty="0" smtClean="0"/>
                <a:t> для использования ЭФУ издательской группы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904" y="4602076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79646"/>
                  </a:solidFill>
                </a:rPr>
                <a:t>1</a:t>
              </a:r>
            </a:p>
          </p:txBody>
        </p:sp>
      </p:grpSp>
      <p:grpSp>
        <p:nvGrpSpPr>
          <p:cNvPr id="13" name="Группа 16"/>
          <p:cNvGrpSpPr/>
          <p:nvPr/>
        </p:nvGrpSpPr>
        <p:grpSpPr>
          <a:xfrm>
            <a:off x="349904" y="3072734"/>
            <a:ext cx="8420567" cy="461665"/>
            <a:chOff x="349904" y="3692783"/>
            <a:chExt cx="8420567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Бесплатное приложение</a:t>
              </a:r>
              <a:r>
                <a:rPr lang="ru-RU" dirty="0" smtClean="0"/>
                <a:t>, возможности которого постоянно расширяются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5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14" name="Группа 19"/>
          <p:cNvGrpSpPr/>
          <p:nvPr/>
        </p:nvGrpSpPr>
        <p:grpSpPr>
          <a:xfrm>
            <a:off x="349904" y="3590436"/>
            <a:ext cx="8420567" cy="461665"/>
            <a:chOff x="349904" y="3692783"/>
            <a:chExt cx="8420567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Приложение доступно на основных ОС: </a:t>
              </a:r>
              <a:r>
                <a:rPr lang="en-US" b="1" dirty="0" smtClean="0"/>
                <a:t>Windows 7</a:t>
              </a:r>
              <a:r>
                <a:rPr lang="ru-RU" b="1" dirty="0" smtClean="0"/>
                <a:t>,8,10, </a:t>
              </a:r>
              <a:r>
                <a:rPr lang="en-US" b="1" dirty="0" smtClean="0"/>
                <a:t>Android</a:t>
              </a:r>
              <a:r>
                <a:rPr lang="ru-RU" b="1" dirty="0" smtClean="0"/>
                <a:t>, </a:t>
              </a:r>
              <a:r>
                <a:rPr lang="en-US" b="1" dirty="0" err="1" smtClean="0"/>
                <a:t>iOS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6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17" name="Группа 22"/>
          <p:cNvGrpSpPr/>
          <p:nvPr/>
        </p:nvGrpSpPr>
        <p:grpSpPr>
          <a:xfrm>
            <a:off x="349904" y="4108138"/>
            <a:ext cx="8420567" cy="461665"/>
            <a:chOff x="349904" y="3692783"/>
            <a:chExt cx="8420567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Онлайн-доступ </a:t>
              </a:r>
              <a:r>
                <a:rPr lang="ru-RU" dirty="0" smtClean="0"/>
                <a:t>к ЭФУ на любой ОС и любом компьютере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7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20" name="Группа 25"/>
          <p:cNvGrpSpPr/>
          <p:nvPr/>
        </p:nvGrpSpPr>
        <p:grpSpPr>
          <a:xfrm>
            <a:off x="349904" y="4625840"/>
            <a:ext cx="8420567" cy="461665"/>
            <a:chOff x="349904" y="3692783"/>
            <a:chExt cx="84205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Возможность </a:t>
              </a:r>
              <a:r>
                <a:rPr lang="ru-RU" b="1" dirty="0" smtClean="0"/>
                <a:t>книговыдачи</a:t>
              </a:r>
              <a:r>
                <a:rPr lang="ru-RU" dirty="0" smtClean="0"/>
                <a:t> (выбор любых учебников из каталога ЭФУ)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8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23" name="Группа 28"/>
          <p:cNvGrpSpPr/>
          <p:nvPr/>
        </p:nvGrpSpPr>
        <p:grpSpPr>
          <a:xfrm>
            <a:off x="345284" y="5143542"/>
            <a:ext cx="8420567" cy="461665"/>
            <a:chOff x="349904" y="3692783"/>
            <a:chExt cx="8420567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Атлас+</a:t>
              </a:r>
              <a:r>
                <a:rPr lang="ru-RU" dirty="0" smtClean="0"/>
                <a:t>, </a:t>
              </a:r>
              <a:r>
                <a:rPr lang="ru-RU" b="1" dirty="0" smtClean="0"/>
                <a:t>дистанционные онлайн курсы, </a:t>
              </a:r>
              <a:r>
                <a:rPr lang="ru-RU" dirty="0" smtClean="0"/>
                <a:t>а скоро и новые возможности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904" y="3692783"/>
              <a:ext cx="455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79646"/>
                  </a:solidFill>
                </a:rPr>
                <a:t>9</a:t>
              </a:r>
              <a:endParaRPr lang="ru-RU" sz="2400" dirty="0" smtClean="0">
                <a:solidFill>
                  <a:srgbClr val="F79646"/>
                </a:solidFill>
              </a:endParaRPr>
            </a:p>
          </p:txBody>
        </p:sp>
      </p:grpSp>
      <p:grpSp>
        <p:nvGrpSpPr>
          <p:cNvPr id="26" name="Группа 31"/>
          <p:cNvGrpSpPr/>
          <p:nvPr/>
        </p:nvGrpSpPr>
        <p:grpSpPr>
          <a:xfrm>
            <a:off x="345283" y="5661248"/>
            <a:ext cx="8420568" cy="461665"/>
            <a:chOff x="349903" y="3692783"/>
            <a:chExt cx="842056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053215" y="3769409"/>
              <a:ext cx="771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Ознакомительное использование ЭФУ в течение месяца по коду </a:t>
              </a:r>
              <a:r>
                <a:rPr lang="ru-RU" b="1" dirty="0" smtClean="0"/>
                <a:t>5</a:t>
              </a:r>
              <a:r>
                <a:rPr lang="en-US" b="1" dirty="0" smtClean="0"/>
                <a:t>books</a:t>
              </a:r>
              <a:endParaRPr lang="ru-RU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9903" y="3692783"/>
              <a:ext cx="703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79646"/>
                  </a:solidFill>
                </a:rPr>
                <a:t>10</a:t>
              </a:r>
            </a:p>
          </p:txBody>
        </p:sp>
      </p:grp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933" y="332656"/>
            <a:ext cx="1408167" cy="427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66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Cambria" pitchFamily="18" charset="0"/>
              </a:rPr>
              <a:pPr/>
              <a:t>25</a:t>
            </a:fld>
            <a:endParaRPr lang="ru-RU" dirty="0">
              <a:latin typeface="Cambria" pitchFamily="18" charset="0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6273316"/>
            <a:ext cx="35283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itchFamily="18" charset="0"/>
            </a:endParaRPr>
          </a:p>
        </p:txBody>
      </p:sp>
      <p:pic>
        <p:nvPicPr>
          <p:cNvPr id="9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0648"/>
            <a:ext cx="1780151" cy="5400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08520" y="935009"/>
            <a:ext cx="9252520" cy="4571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12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2998068" y="6345324"/>
            <a:ext cx="3086100" cy="27699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Arial" charset="0"/>
                <a:cs typeface="Arial" charset="0"/>
              </a:rPr>
              <a:t>lecta.ru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16732"/>
            <a:ext cx="6948772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latin typeface="Cambria" pitchFamily="18" charset="0"/>
                <a:ea typeface="Arial" charset="0"/>
                <a:cs typeface="Arial" charset="0"/>
              </a:rPr>
              <a:t>Услуги для школ по доступу к электронным изданиям учебников (ЭФУ) объединенной издательской группы «ДРОФА» </a:t>
            </a: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–</a:t>
            </a:r>
            <a:r>
              <a:rPr lang="ru-RU" b="1" dirty="0" smtClean="0">
                <a:latin typeface="Cambria" pitchFamily="18" charset="0"/>
                <a:ea typeface="Arial" charset="0"/>
                <a:cs typeface="Arial" charset="0"/>
              </a:rPr>
              <a:t> «ВЕНТАНА-ГРАФ»</a:t>
            </a:r>
            <a:endParaRPr lang="ru-RU" dirty="0" smtClean="0">
              <a:latin typeface="Cambria" pitchFamily="18" charset="0"/>
              <a:ea typeface="Arial" charset="0"/>
              <a:cs typeface="Arial" charset="0"/>
            </a:endParaRPr>
          </a:p>
          <a:p>
            <a:pPr marL="285744" indent="-285744">
              <a:spcAft>
                <a:spcPts val="1400"/>
              </a:spcAft>
              <a:buClr>
                <a:srgbClr val="15ABCD"/>
              </a:buClr>
              <a:buFont typeface="Wingdings" charset="2"/>
              <a:buChar char="§"/>
            </a:pP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Элементарная единица услуги –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Arial" charset="0"/>
                <a:cs typeface="Arial" charset="0"/>
              </a:rPr>
              <a:t>КНИГОВЫДАЧА</a:t>
            </a: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, то есть предоставление ученику или учителю доступа на 500 дней             к любому ЭФУ или другой книге из библиотеки</a:t>
            </a:r>
          </a:p>
          <a:p>
            <a:pPr marL="285744" indent="-285744">
              <a:buClr>
                <a:srgbClr val="15ABCD"/>
              </a:buClr>
              <a:buFont typeface="Wingdings" charset="2"/>
              <a:buChar char="§"/>
            </a:pP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Не знаете какие учебники нужны школе?   Это не проблема -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Arial" charset="0"/>
                <a:cs typeface="Arial" charset="0"/>
              </a:rPr>
              <a:t>КНИГОВЫДАЧИ не привязаны к конкретным учебникам (книгам). </a:t>
            </a: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Учитель или ученик сами выберут то, что им нужно    из библиотеки!</a:t>
            </a:r>
          </a:p>
          <a:p>
            <a:pPr marL="285744" indent="-285744">
              <a:spcAft>
                <a:spcPts val="1400"/>
              </a:spcAft>
              <a:buClr>
                <a:srgbClr val="15ABCD"/>
              </a:buClr>
              <a:buFont typeface="Wingdings" charset="2"/>
              <a:buChar char="§"/>
            </a:pP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Простое ценообразование: единая цена одной книговыдачи для всех ЭФУ и книг 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  <a:ea typeface="Arial" charset="0"/>
                <a:cs typeface="Arial" charset="0"/>
              </a:rPr>
              <a:t>75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Arial" charset="0"/>
                <a:cs typeface="Arial" charset="0"/>
              </a:rPr>
              <a:t> рублей</a:t>
            </a: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, умноженная на количество купленных книговыдач, равна стоимости услуги для школы</a:t>
            </a:r>
          </a:p>
          <a:p>
            <a:pPr marL="285744" indent="-285744">
              <a:spcAft>
                <a:spcPts val="1400"/>
              </a:spcAft>
              <a:buClr>
                <a:srgbClr val="15ABCD"/>
              </a:buClr>
              <a:buFont typeface="Wingdings" charset="2"/>
              <a:buChar char="§"/>
            </a:pPr>
            <a:r>
              <a:rPr lang="ru-RU" dirty="0" smtClean="0">
                <a:latin typeface="Cambria" pitchFamily="18" charset="0"/>
                <a:ea typeface="Arial" charset="0"/>
                <a:cs typeface="Arial" charset="0"/>
              </a:rPr>
              <a:t>Можно приобрести КНИГОВЫДАЧИ «с запасом»                                   и использовать их в любое время, когда они понадобятся!            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  <a:ea typeface="Arial" charset="0"/>
                <a:cs typeface="Arial" charset="0"/>
              </a:rPr>
              <a:t>Неиспользованные КНИГОВЫДАЧИ не «сгорают». </a:t>
            </a:r>
            <a:endParaRPr lang="ru-RU" dirty="0">
              <a:solidFill>
                <a:srgbClr val="C00000"/>
              </a:solidFill>
              <a:latin typeface="Cambria" pitchFamily="18" charset="0"/>
              <a:ea typeface="Arial" charset="0"/>
              <a:cs typeface="Arial" charset="0"/>
            </a:endParaRPr>
          </a:p>
        </p:txBody>
      </p:sp>
      <p:pic>
        <p:nvPicPr>
          <p:cNvPr id="24" name="Изображение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3977">
            <a:off x="6968301" y="1133556"/>
            <a:ext cx="1652808" cy="220599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Изображение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2300" y="2384884"/>
            <a:ext cx="1690056" cy="23119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Изображение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23091">
            <a:off x="7026980" y="3962813"/>
            <a:ext cx="1667788" cy="22646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35796" y="260648"/>
            <a:ext cx="5652628" cy="504056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учить,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учиться!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dirty="0" smtClean="0"/>
              <a:t>Что даёт использование ЭФУ в учебном процессе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7804" y="1376772"/>
            <a:ext cx="6156684" cy="198022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-182563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PT Sans"/>
              </a:rPr>
              <a:t>ДЛЯ  УЧИТЕЛЕЙ</a:t>
            </a:r>
          </a:p>
          <a:p>
            <a:pPr marL="0" indent="-182563" algn="r">
              <a:spcBef>
                <a:spcPts val="0"/>
              </a:spcBef>
              <a:buFont typeface="Wingdings" pitchFamily="2" charset="2"/>
              <a:buChar char="ü"/>
              <a:tabLst>
                <a:tab pos="182563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-182563" algn="r">
              <a:spcBef>
                <a:spcPts val="0"/>
              </a:spcBef>
              <a:buNone/>
              <a:tabLst>
                <a:tab pos="182563" algn="l"/>
              </a:tabLst>
            </a:pPr>
            <a:endParaRPr lang="ru-RU" sz="1600" dirty="0" smtClean="0"/>
          </a:p>
          <a:p>
            <a:pPr marL="0" indent="-182563">
              <a:spcBef>
                <a:spcPts val="0"/>
              </a:spcBef>
              <a:buNone/>
              <a:tabLst>
                <a:tab pos="182563" algn="l"/>
              </a:tabLs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cs typeface="PT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Picture 4" descr="http://nealmeadows.com/default_files/image003.jpg"/>
          <p:cNvPicPr>
            <a:picLocks noChangeAspect="1" noChangeArrowheads="1"/>
          </p:cNvPicPr>
          <p:nvPr/>
        </p:nvPicPr>
        <p:blipFill rotWithShape="1">
          <a:blip r:embed="rId2" cstate="print"/>
          <a:srcRect l="17340" r="15446"/>
          <a:stretch/>
        </p:blipFill>
        <p:spPr bwMode="auto">
          <a:xfrm>
            <a:off x="560701" y="1607882"/>
            <a:ext cx="1851059" cy="1836000"/>
          </a:xfrm>
          <a:prstGeom prst="ellipse">
            <a:avLst/>
          </a:prstGeom>
          <a:noFill/>
        </p:spPr>
      </p:pic>
      <p:pic>
        <p:nvPicPr>
          <p:cNvPr id="6" name="Picture 4" descr="C:\Documents and Settings\kutuzov.s\Рабочий стол\Фотки про электронный учебник\Apple-student.jpg"/>
          <p:cNvPicPr>
            <a:picLocks noChangeAspect="1" noChangeArrowheads="1"/>
          </p:cNvPicPr>
          <p:nvPr/>
        </p:nvPicPr>
        <p:blipFill rotWithShape="1">
          <a:blip r:embed="rId3" cstate="print"/>
          <a:srcRect l="13054" r="11991"/>
          <a:stretch/>
        </p:blipFill>
        <p:spPr bwMode="auto">
          <a:xfrm>
            <a:off x="504829" y="3933056"/>
            <a:ext cx="1834923" cy="1836000"/>
          </a:xfrm>
          <a:prstGeom prst="ellipse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71800" y="3789040"/>
            <a:ext cx="6156684" cy="22682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indent="182563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PT Sans"/>
              </a:rPr>
              <a:t>ДЛЯ УЧАЩИХСЯ</a:t>
            </a:r>
          </a:p>
          <a:p>
            <a:pPr lvl="0" indent="182563" algn="r">
              <a:buFont typeface="Wingdings" pitchFamily="2" charset="2"/>
              <a:buChar char="ü"/>
            </a:pPr>
            <a:endParaRPr lang="ru-RU" sz="1600" dirty="0" smtClean="0">
              <a:cs typeface="PT Sans"/>
            </a:endParaRPr>
          </a:p>
          <a:p>
            <a:pPr indent="182563" algn="r">
              <a:buFont typeface="Wingdings" pitchFamily="2" charset="2"/>
              <a:buChar char="ü"/>
            </a:pPr>
            <a:endParaRPr lang="ru-RU" sz="1600" dirty="0" smtClean="0">
              <a:cs typeface="PT Sans"/>
            </a:endParaRPr>
          </a:p>
          <a:p>
            <a:endParaRPr lang="ru-RU" sz="1600" dirty="0" smtClean="0">
              <a:cs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dirty="0" smtClean="0"/>
              <a:t>Кому и для чего нужна электронная форма учебника?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7804" y="1160748"/>
            <a:ext cx="6156684" cy="2196244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-182563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PT Sans"/>
              </a:rPr>
              <a:t>ДЛЯ  УЧИТЕЛЕЙ</a:t>
            </a:r>
          </a:p>
          <a:p>
            <a:pPr marL="0" indent="-182563">
              <a:spcBef>
                <a:spcPts val="0"/>
              </a:spcBef>
              <a:tabLst>
                <a:tab pos="182563" algn="l"/>
              </a:tabLst>
            </a:pPr>
            <a:r>
              <a:rPr lang="ru-RU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  процесса </a:t>
            </a:r>
            <a:r>
              <a:rPr lang="ru-RU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(образовательная):</a:t>
            </a:r>
          </a:p>
          <a:p>
            <a:pPr marL="0" indent="-182563" algn="r">
              <a:spcBef>
                <a:spcPts val="0"/>
              </a:spcBef>
              <a:buFont typeface="Wingdings" pitchFamily="2" charset="2"/>
              <a:buChar char="ü"/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скорение процессов восприятия и тренинга материала;</a:t>
            </a:r>
          </a:p>
          <a:p>
            <a:pPr marL="0" indent="-182563">
              <a:spcBef>
                <a:spcPts val="0"/>
              </a:spcBef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в обучении;</a:t>
            </a:r>
          </a:p>
          <a:p>
            <a:pPr marL="0" indent="-182563">
              <a:spcBef>
                <a:spcPts val="0"/>
              </a:spcBef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Дифференциация и индивидуализация обучения;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-182563">
              <a:spcBef>
                <a:spcPts val="0"/>
              </a:spcBef>
              <a:buNone/>
              <a:tabLst>
                <a:tab pos="182563" algn="l"/>
              </a:tabLs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cs typeface="PT Sans"/>
            </a:endParaRPr>
          </a:p>
          <a:p>
            <a:pPr marL="0" indent="-182563">
              <a:spcBef>
                <a:spcPts val="0"/>
              </a:spcBef>
              <a:tabLst>
                <a:tab pos="182563" algn="l"/>
              </a:tabLst>
            </a:pPr>
            <a:r>
              <a:rPr lang="ru-RU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  процесса (техническая):</a:t>
            </a:r>
          </a:p>
          <a:p>
            <a:pPr marL="0" indent="-182563" algn="r">
              <a:spcBef>
                <a:spcPts val="0"/>
              </a:spcBef>
              <a:buFont typeface="Wingdings" pitchFamily="2" charset="2"/>
              <a:buChar char="ü"/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удобный механизм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навигации в пределах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ЭФУ</a:t>
            </a:r>
          </a:p>
          <a:p>
            <a:pPr marL="0" indent="-182563" algn="r">
              <a:spcBef>
                <a:spcPts val="0"/>
              </a:spcBef>
              <a:buFont typeface="Wingdings" pitchFamily="2" charset="2"/>
              <a:buChar char="ü"/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строенность механизмов тренинга, самоконтроля, мультимедиа в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indent="-182563" algn="r">
              <a:spcBef>
                <a:spcPts val="0"/>
              </a:spcBef>
              <a:buFont typeface="Wingdings" pitchFamily="2" charset="2"/>
              <a:buChar char="ü"/>
              <a:tabLst>
                <a:tab pos="182563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-182563" algn="r">
              <a:spcBef>
                <a:spcPts val="0"/>
              </a:spcBef>
              <a:buNone/>
              <a:tabLst>
                <a:tab pos="182563" algn="l"/>
              </a:tabLst>
            </a:pPr>
            <a:endParaRPr lang="ru-RU" sz="1600" dirty="0" smtClean="0"/>
          </a:p>
          <a:p>
            <a:pPr marL="0" indent="-182563">
              <a:spcBef>
                <a:spcPts val="0"/>
              </a:spcBef>
              <a:buNone/>
              <a:tabLst>
                <a:tab pos="182563" algn="l"/>
              </a:tabLst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cs typeface="PT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Picture 4" descr="http://nealmeadows.com/default_files/image003.jpg"/>
          <p:cNvPicPr>
            <a:picLocks noChangeAspect="1" noChangeArrowheads="1"/>
          </p:cNvPicPr>
          <p:nvPr/>
        </p:nvPicPr>
        <p:blipFill rotWithShape="1">
          <a:blip r:embed="rId2" cstate="print"/>
          <a:srcRect l="17340" r="15446"/>
          <a:stretch/>
        </p:blipFill>
        <p:spPr bwMode="auto">
          <a:xfrm>
            <a:off x="560701" y="1607882"/>
            <a:ext cx="1851059" cy="1836000"/>
          </a:xfrm>
          <a:prstGeom prst="ellipse">
            <a:avLst/>
          </a:prstGeom>
          <a:noFill/>
        </p:spPr>
      </p:pic>
      <p:pic>
        <p:nvPicPr>
          <p:cNvPr id="6" name="Picture 4" descr="C:\Documents and Settings\kutuzov.s\Рабочий стол\Фотки про электронный учебник\Apple-student.jpg"/>
          <p:cNvPicPr>
            <a:picLocks noChangeAspect="1" noChangeArrowheads="1"/>
          </p:cNvPicPr>
          <p:nvPr/>
        </p:nvPicPr>
        <p:blipFill rotWithShape="1">
          <a:blip r:embed="rId3" cstate="print"/>
          <a:srcRect l="13054" r="11991"/>
          <a:stretch/>
        </p:blipFill>
        <p:spPr bwMode="auto">
          <a:xfrm>
            <a:off x="504829" y="3933056"/>
            <a:ext cx="1834923" cy="1836000"/>
          </a:xfrm>
          <a:prstGeom prst="ellipse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71800" y="3537012"/>
            <a:ext cx="6156684" cy="2520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182563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PT Sans"/>
              </a:rPr>
              <a:t>ДЛЯ УЧАЩИХСЯ</a:t>
            </a:r>
          </a:p>
          <a:p>
            <a:pPr indent="182563">
              <a:buFont typeface="Arial" pitchFamily="34" charset="0"/>
              <a:buChar char="•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Мотивация:</a:t>
            </a:r>
          </a:p>
          <a:p>
            <a:pPr indent="182563" algn="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омфортные, интуитивно-понятные условия 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интерактивное взаимодействие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учащимся и элементами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учебника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реализовывать свой план изучения материала в индивидуальных временных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рамках, объёме,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своей скорости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освоения  изучаемого материала, …)</a:t>
            </a:r>
          </a:p>
          <a:p>
            <a:pPr indent="182563" algn="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расширение  территориальных возможностей использования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1600" dirty="0" err="1" smtClean="0">
                <a:cs typeface="PT Sans"/>
              </a:rPr>
              <a:t>нтента</a:t>
            </a:r>
            <a:r>
              <a:rPr lang="ru-RU" sz="1600" dirty="0" smtClean="0">
                <a:cs typeface="PT Sans"/>
              </a:rPr>
              <a:t>;</a:t>
            </a:r>
          </a:p>
          <a:p>
            <a:pPr indent="-182563"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Оптимизация  процесса (техническая):</a:t>
            </a:r>
          </a:p>
          <a:p>
            <a:pPr indent="-182563" algn="r">
              <a:buFont typeface="Wingdings" pitchFamily="2" charset="2"/>
              <a:buChar char="ü"/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и удобный механизм навигации в пределах ЭФУ</a:t>
            </a:r>
          </a:p>
          <a:p>
            <a:pPr indent="-182563" algn="r">
              <a:buFont typeface="Wingdings" pitchFamily="2" charset="2"/>
              <a:buChar char="ü"/>
              <a:tabLst>
                <a:tab pos="18256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встроенность механизмов тренинга, самоконтроля, мультимедиа в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cs typeface="PT Sans"/>
              </a:rPr>
              <a:t>  </a:t>
            </a:r>
            <a:endParaRPr lang="ru-RU" sz="1600" dirty="0" smtClean="0">
              <a:cs typeface="PT Sans"/>
            </a:endParaRPr>
          </a:p>
          <a:p>
            <a:pPr lvl="0" indent="182563" algn="r">
              <a:buFont typeface="Wingdings" pitchFamily="2" charset="2"/>
              <a:buChar char="ü"/>
            </a:pPr>
            <a:endParaRPr lang="ru-RU" sz="1600" dirty="0" smtClean="0">
              <a:cs typeface="PT Sans"/>
            </a:endParaRPr>
          </a:p>
          <a:p>
            <a:pPr indent="182563" algn="r">
              <a:buFont typeface="Wingdings" pitchFamily="2" charset="2"/>
              <a:buChar char="ü"/>
            </a:pPr>
            <a:endParaRPr lang="ru-RU" sz="1600" dirty="0" smtClean="0">
              <a:cs typeface="PT Sans"/>
            </a:endParaRPr>
          </a:p>
          <a:p>
            <a:endParaRPr lang="ru-RU" sz="1600" dirty="0" smtClean="0">
              <a:cs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28</a:t>
            </a:fld>
            <a:endParaRPr lang="ru-RU" dirty="0">
              <a:latin typeface="+mj-lt"/>
            </a:endParaRP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F8198-9114-4FB0-9D23-06A30A0AC4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85284"/>
            <a:ext cx="914400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564904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963"/>
                </a:solidFill>
                <a:latin typeface="+mj-lt"/>
              </a:rPr>
              <a:t>Адрес: </a:t>
            </a:r>
            <a:r>
              <a:rPr lang="ru-RU" altLang="ru-RU" sz="1600" dirty="0" smtClean="0">
                <a:solidFill>
                  <a:srgbClr val="002963"/>
                </a:solidFill>
                <a:latin typeface="+mj-lt"/>
              </a:rPr>
              <a:t>123308, Москва,</a:t>
            </a:r>
            <a:r>
              <a:rPr lang="en-US" altLang="ru-RU" sz="1600" dirty="0" smtClean="0">
                <a:solidFill>
                  <a:srgbClr val="002963"/>
                </a:solidFill>
                <a:latin typeface="+mj-lt"/>
              </a:rPr>
              <a:t> </a:t>
            </a:r>
            <a:r>
              <a:rPr lang="ru-RU" altLang="ru-RU" sz="1600" dirty="0" smtClean="0">
                <a:solidFill>
                  <a:srgbClr val="002963"/>
                </a:solidFill>
                <a:latin typeface="+mj-lt"/>
              </a:rPr>
              <a:t>ул. </a:t>
            </a:r>
            <a:r>
              <a:rPr lang="ru-RU" altLang="ru-RU" sz="1600" dirty="0" err="1" smtClean="0">
                <a:solidFill>
                  <a:srgbClr val="002963"/>
                </a:solidFill>
                <a:latin typeface="+mj-lt"/>
              </a:rPr>
              <a:t>Зорге</a:t>
            </a:r>
            <a:r>
              <a:rPr lang="ru-RU" altLang="ru-RU" sz="1600" dirty="0" smtClean="0">
                <a:solidFill>
                  <a:srgbClr val="002963"/>
                </a:solidFill>
                <a:latin typeface="+mj-lt"/>
              </a:rPr>
              <a:t>, д. 1</a:t>
            </a:r>
            <a:br>
              <a:rPr lang="ru-RU" altLang="ru-RU" sz="1600" dirty="0" smtClean="0">
                <a:solidFill>
                  <a:srgbClr val="002963"/>
                </a:solidFill>
                <a:latin typeface="+mj-lt"/>
              </a:rPr>
            </a:br>
            <a:endParaRPr lang="en-US" altLang="ru-RU" sz="1600" dirty="0" smtClean="0">
              <a:solidFill>
                <a:srgbClr val="002963"/>
              </a:solidFill>
              <a:latin typeface="+mj-lt"/>
            </a:endParaRPr>
          </a:p>
          <a:p>
            <a:r>
              <a:rPr lang="ru-RU" altLang="ru-RU" sz="1600" b="1" dirty="0" smtClean="0">
                <a:solidFill>
                  <a:srgbClr val="002963"/>
                </a:solidFill>
                <a:latin typeface="+mj-lt"/>
              </a:rPr>
              <a:t>Телефоны:</a:t>
            </a:r>
          </a:p>
          <a:p>
            <a:r>
              <a:rPr lang="ru-RU" altLang="ru-RU" sz="1600" dirty="0" smtClean="0">
                <a:solidFill>
                  <a:srgbClr val="002963"/>
                </a:solidFill>
                <a:latin typeface="+mj-lt"/>
              </a:rPr>
              <a:t>8(800)200-05-50</a:t>
            </a:r>
            <a:br>
              <a:rPr lang="ru-RU" altLang="ru-RU" sz="1600" dirty="0" smtClean="0">
                <a:solidFill>
                  <a:srgbClr val="002963"/>
                </a:solidFill>
                <a:latin typeface="+mj-lt"/>
              </a:rPr>
            </a:br>
            <a:r>
              <a:rPr lang="ru-RU" altLang="ru-RU" sz="1600" dirty="0" smtClean="0">
                <a:solidFill>
                  <a:srgbClr val="002963"/>
                </a:solidFill>
                <a:latin typeface="+mj-lt"/>
              </a:rPr>
              <a:t>8(495)795-05-50</a:t>
            </a:r>
            <a:br>
              <a:rPr lang="ru-RU" altLang="ru-RU" sz="1600" dirty="0" smtClean="0">
                <a:solidFill>
                  <a:srgbClr val="002963"/>
                </a:solidFill>
                <a:latin typeface="+mj-lt"/>
              </a:rPr>
            </a:b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8(499)270-14-59 </a:t>
            </a:r>
            <a:r>
              <a:rPr lang="ru-RU" altLang="ru-RU" sz="16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+mj-lt"/>
              </a:rPr>
            </a:br>
            <a:endParaRPr lang="ru-RU" altLang="ru-RU" sz="16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+mj-lt"/>
              </a:rPr>
              <a:t>Сайт Объединенной издательской группы:</a:t>
            </a:r>
            <a:endParaRPr lang="en-US" altLang="ru-RU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altLang="ru-RU" dirty="0" smtClean="0">
                <a:solidFill>
                  <a:srgbClr val="002963"/>
                </a:solidFill>
                <a:latin typeface="+mj-lt"/>
              </a:rPr>
              <a:t>http://drofa-ventana.ru</a:t>
            </a:r>
            <a:r>
              <a:rPr lang="ru-RU" altLang="ru-RU" dirty="0" smtClean="0">
                <a:solidFill>
                  <a:srgbClr val="002963"/>
                </a:solidFill>
                <a:latin typeface="+mj-lt"/>
              </a:rPr>
              <a:t/>
            </a:r>
            <a:br>
              <a:rPr lang="ru-RU" altLang="ru-RU" dirty="0" smtClean="0">
                <a:solidFill>
                  <a:srgbClr val="002963"/>
                </a:solidFill>
                <a:latin typeface="+mj-lt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050" name="Picture 2" descr="D:\Masha\Презентация\img\02_14a.-iPad-for-Colle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38" y="2636912"/>
            <a:ext cx="4059238" cy="2414588"/>
          </a:xfrm>
          <a:prstGeom prst="rect">
            <a:avLst/>
          </a:prstGeom>
          <a:noFill/>
        </p:spPr>
      </p:pic>
      <p:pic>
        <p:nvPicPr>
          <p:cNvPr id="10" name="Picture 2" descr="D:\Masha\черная пятница\Презентации\Наши презентации\соцсети-для-шаблона-презентации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80" y="6165304"/>
            <a:ext cx="7740756" cy="481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Нормативное обоснование введения в образовательный процесс</a:t>
            </a:r>
            <a:br>
              <a:rPr lang="ru-RU" sz="2400" dirty="0" smtClean="0"/>
            </a:br>
            <a:r>
              <a:rPr lang="ru-RU" sz="2400" dirty="0" smtClean="0"/>
              <a:t>электронных форм учебников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2168"/>
            <a:ext cx="7967228" cy="4889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Приказ </a:t>
            </a:r>
            <a:r>
              <a:rPr lang="ru-RU" sz="1800" b="1" dirty="0" err="1" smtClean="0"/>
              <a:t>Минобрнауки</a:t>
            </a:r>
            <a:r>
              <a:rPr lang="ru-RU" sz="1800" b="1" dirty="0" smtClean="0"/>
              <a:t> России от 18 июля 2016 г. № 870</a:t>
            </a:r>
            <a:endParaRPr lang="en-US" sz="1800" b="1" dirty="0" smtClean="0"/>
          </a:p>
          <a:p>
            <a:pPr marL="0" indent="0">
              <a:buNone/>
            </a:pPr>
            <a:r>
              <a:rPr lang="ru-RU" sz="1800" b="1" dirty="0" smtClean="0"/>
              <a:t>«Об утверждении Порядка формирования федерального перечня учебников…» </a:t>
            </a:r>
            <a:endParaRPr lang="ru-RU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ru-RU" sz="1800" b="1" i="1" dirty="0" smtClean="0"/>
              <a:t>Пункт 3. </a:t>
            </a:r>
            <a:r>
              <a:rPr lang="ru-RU" sz="1800" i="1" dirty="0" smtClean="0"/>
              <a:t>Подпункты «</a:t>
            </a:r>
            <a:r>
              <a:rPr lang="ru-RU" sz="1800" b="1" i="1" dirty="0" smtClean="0"/>
              <a:t>б</a:t>
            </a:r>
            <a:r>
              <a:rPr lang="ru-RU" sz="1800" i="1" dirty="0" smtClean="0"/>
              <a:t>», «</a:t>
            </a:r>
            <a:r>
              <a:rPr lang="ru-RU" sz="1800" b="1" i="1" dirty="0" smtClean="0"/>
              <a:t>г</a:t>
            </a:r>
            <a:r>
              <a:rPr lang="ru-RU" sz="1800" i="1" dirty="0" smtClean="0"/>
              <a:t>»</a:t>
            </a:r>
            <a:endParaRPr lang="en-US" sz="1800" i="1" dirty="0" smtClean="0"/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400" dirty="0" smtClean="0"/>
              <a:t>Наличие электронной формы учебника является обязательным требованием для учебника, включенного в Федеральный перечень;</a:t>
            </a:r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400" dirty="0" smtClean="0"/>
              <a:t>Вводится понятие электронной формы учебника: электронное издание, соответствующее по структуре, содержанию и художественному оформлению печатной форме учебника, содержащее </a:t>
            </a:r>
            <a:r>
              <a:rPr lang="ru-RU" sz="1400" dirty="0" err="1" smtClean="0"/>
              <a:t>мультимедийные</a:t>
            </a:r>
            <a:r>
              <a:rPr lang="ru-RU" sz="1400" dirty="0" smtClean="0"/>
              <a:t> элементы и интерактивные ссылки, расширяющие и дополняющие содержание учебника;</a:t>
            </a:r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400" dirty="0" smtClean="0"/>
              <a:t>Наличие инструкции по настройке и использованию электронной формы учебника.</a:t>
            </a:r>
            <a:endParaRPr lang="en-US" sz="1400" dirty="0" smtClean="0"/>
          </a:p>
          <a:p>
            <a:pPr marL="182563" indent="-182563">
              <a:buClr>
                <a:schemeClr val="accent1">
                  <a:lumMod val="75000"/>
                </a:schemeClr>
              </a:buClr>
              <a:buSzPct val="150000"/>
            </a:pPr>
            <a:endParaRPr lang="ru-RU" sz="1400" dirty="0" smtClean="0"/>
          </a:p>
          <a:p>
            <a:pPr>
              <a:buNone/>
            </a:pPr>
            <a:r>
              <a:rPr lang="ru-RU" sz="1800" b="1" i="1" dirty="0" smtClean="0"/>
              <a:t>Пункт 17. </a:t>
            </a:r>
            <a:r>
              <a:rPr lang="ru-RU" sz="1800" i="1" dirty="0" smtClean="0"/>
              <a:t>Подпункт «</a:t>
            </a:r>
            <a:r>
              <a:rPr lang="ru-RU" sz="1800" b="1" i="1" dirty="0" smtClean="0"/>
              <a:t>17.2</a:t>
            </a:r>
            <a:r>
              <a:rPr lang="ru-RU" sz="1800" i="1" dirty="0" smtClean="0"/>
              <a:t>». Подпункт «</a:t>
            </a:r>
            <a:r>
              <a:rPr lang="ru-RU" sz="1800" b="1" i="1" dirty="0" smtClean="0"/>
              <a:t>17.3</a:t>
            </a:r>
            <a:r>
              <a:rPr lang="ru-RU" sz="1800" i="1" dirty="0" smtClean="0"/>
              <a:t>»</a:t>
            </a:r>
          </a:p>
          <a:p>
            <a:pPr marL="0" indent="0">
              <a:buNone/>
            </a:pPr>
            <a:r>
              <a:rPr lang="ru-RU" sz="1400" dirty="0" smtClean="0"/>
              <a:t>Указаны требования к электронным формам учебников, каждое из которых является обязательным для включения учебника и его электронной формы в Федеральный перечень.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447764" y="1808820"/>
            <a:ext cx="4248472" cy="4248472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6136" y="4041068"/>
            <a:ext cx="1224136" cy="12241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71700" y="4077072"/>
            <a:ext cx="1224136" cy="12241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59932" y="1232756"/>
            <a:ext cx="1224136" cy="12241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dirty="0" smtClean="0"/>
              <a:t>Что такое электронная форма учебника (ЭФУ)?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Picture 5" descr="C:\Documents and Settings\gubatenko.t\Мои документы\Downloads\noun_7364_cc.png"/>
          <p:cNvPicPr>
            <a:picLocks noChangeAspect="1" noChangeArrowheads="1"/>
          </p:cNvPicPr>
          <p:nvPr/>
        </p:nvPicPr>
        <p:blipFill>
          <a:blip r:embed="rId2" cstate="print"/>
          <a:srcRect b="16245"/>
          <a:stretch>
            <a:fillRect/>
          </a:stretch>
        </p:blipFill>
        <p:spPr bwMode="auto">
          <a:xfrm>
            <a:off x="4019550" y="1376772"/>
            <a:ext cx="1104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gubatenko.t\Мои документы\Downloads\noun_3542_cc.png"/>
          <p:cNvPicPr>
            <a:picLocks noChangeAspect="1" noChangeArrowheads="1"/>
          </p:cNvPicPr>
          <p:nvPr/>
        </p:nvPicPr>
        <p:blipFill>
          <a:blip r:embed="rId3" cstate="print"/>
          <a:srcRect t="11653" b="31676"/>
          <a:stretch>
            <a:fillRect/>
          </a:stretch>
        </p:blipFill>
        <p:spPr bwMode="auto">
          <a:xfrm>
            <a:off x="5832140" y="4221088"/>
            <a:ext cx="11874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gubatenko.t\Мои документы\Downloads\noun_15307_cc.png"/>
          <p:cNvPicPr>
            <a:picLocks noChangeAspect="1" noChangeArrowheads="1"/>
          </p:cNvPicPr>
          <p:nvPr/>
        </p:nvPicPr>
        <p:blipFill>
          <a:blip r:embed="rId4" cstate="print"/>
          <a:srcRect t="12395" b="30246"/>
          <a:stretch>
            <a:fillRect/>
          </a:stretch>
        </p:blipFill>
        <p:spPr bwMode="auto">
          <a:xfrm>
            <a:off x="1871700" y="4221088"/>
            <a:ext cx="12604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03848" y="4911551"/>
            <a:ext cx="27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12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Согласно Приказа </a:t>
            </a:r>
            <a:r>
              <a:rPr lang="ru-RU" altLang="ru-RU" sz="12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МОиН</a:t>
            </a:r>
            <a:r>
              <a:rPr lang="ru-RU" altLang="ru-RU" sz="12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РФ </a:t>
            </a:r>
          </a:p>
          <a:p>
            <a:pPr algn="ctr" eaLnBrk="0" hangingPunct="0">
              <a:defRPr/>
            </a:pPr>
            <a:r>
              <a:rPr lang="ru-RU" altLang="ru-RU" sz="12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№ 870 от  18 июля 2016 г.</a:t>
            </a:r>
            <a:endParaRPr lang="ru-RU" altLang="ru-RU" sz="1200" b="1" i="1" dirty="0" err="1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67336" y="2524834"/>
            <a:ext cx="2636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0070C0"/>
                </a:solidFill>
                <a:latin typeface="+mj-lt"/>
              </a:rPr>
              <a:t> Электронное издание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136900"/>
            <a:ext cx="2124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Содержит  </a:t>
            </a:r>
            <a:r>
              <a:rPr lang="ru-RU" altLang="ru-RU" sz="1600" dirty="0" err="1" smtClean="0">
                <a:solidFill>
                  <a:srgbClr val="0070C0"/>
                </a:solidFill>
                <a:latin typeface="+mj-lt"/>
              </a:rPr>
              <a:t>мультимедийные</a:t>
            </a:r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 элементы</a:t>
            </a:r>
            <a:endParaRPr lang="en-US" altLang="ru-RU" sz="16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и интерактивные ссылки, расширяющие </a:t>
            </a:r>
            <a:endParaRPr lang="en-US" altLang="ru-RU" sz="16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и дополняющие содержание</a:t>
            </a:r>
            <a:r>
              <a:rPr lang="en-US" altLang="ru-RU" sz="1600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учебника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28792" y="3176972"/>
            <a:ext cx="2015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Соответствует</a:t>
            </a:r>
          </a:p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по структуре, содержанию </a:t>
            </a:r>
          </a:p>
          <a:p>
            <a:r>
              <a:rPr lang="ru-RU" altLang="ru-RU" sz="1600" dirty="0" smtClean="0">
                <a:solidFill>
                  <a:srgbClr val="0070C0"/>
                </a:solidFill>
                <a:latin typeface="+mj-lt"/>
              </a:rPr>
              <a:t>и художественному оформлению печатной форме учебнике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95085" y="3140968"/>
            <a:ext cx="1753830" cy="175383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Нормативы </a:t>
            </a:r>
            <a:r>
              <a:rPr lang="ru-RU" sz="2400" dirty="0" err="1" smtClean="0"/>
              <a:t>СанПиН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88690" y="872716"/>
            <a:ext cx="2166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rPr>
              <a:t>дополнения в п. 10.18.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438" y="1232586"/>
            <a:ext cx="759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Calibri"/>
              </a:rPr>
              <a:t>Максимальная непрерывная продолжительность использования</a:t>
            </a:r>
          </a:p>
          <a:p>
            <a:r>
              <a:rPr lang="ru-RU" b="1" dirty="0" smtClean="0">
                <a:latin typeface="+mj-lt"/>
                <a:cs typeface="Calibri"/>
              </a:rPr>
              <a:t>компьютеров с жидкокристаллическим монитором на уроках составляет:</a:t>
            </a:r>
            <a:endParaRPr lang="ru-RU" b="1" dirty="0">
              <a:latin typeface="+mj-lt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004" y="1916832"/>
            <a:ext cx="260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1–2 класс — 20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7004" y="2352946"/>
            <a:ext cx="260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3–4 класс — 25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3820" y="1952836"/>
            <a:ext cx="260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5–6 класс — 30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5445" y="2367003"/>
            <a:ext cx="2736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7–11 класс — 35 минут</a:t>
            </a:r>
            <a:endParaRPr lang="ru-RU" sz="2000" dirty="0">
              <a:latin typeface="+mj-lt"/>
              <a:cs typeface="Calibri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78302" y="2924944"/>
            <a:ext cx="749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5438" y="3122033"/>
            <a:ext cx="773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Calibri"/>
              </a:rPr>
              <a:t>Непрерывная продолжительность работы обучающихся непосредственно</a:t>
            </a:r>
            <a:endParaRPr lang="en-US" b="1" dirty="0" smtClean="0">
              <a:latin typeface="+mj-lt"/>
              <a:cs typeface="Calibri"/>
            </a:endParaRPr>
          </a:p>
          <a:p>
            <a:r>
              <a:rPr lang="ru-RU" b="1" dirty="0" smtClean="0">
                <a:latin typeface="+mj-lt"/>
                <a:cs typeface="Calibri"/>
              </a:rPr>
              <a:t>с интерактивной доской на уроках не должна превышать </a:t>
            </a:r>
            <a:endParaRPr lang="ru-RU" b="1" dirty="0">
              <a:latin typeface="+mj-lt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6785" y="3775980"/>
            <a:ext cx="247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1–4 класс — 5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8997" y="3775980"/>
            <a:ext cx="2736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5–11 класс — 10 минут</a:t>
            </a:r>
            <a:endParaRPr lang="ru-RU" sz="2000" dirty="0">
              <a:latin typeface="+mj-lt"/>
              <a:cs typeface="Calibri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78302" y="4388048"/>
            <a:ext cx="749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5438" y="4677821"/>
            <a:ext cx="773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Calibri"/>
              </a:rPr>
              <a:t>Суммарная продолжительность использования интерактивной доски на уроках должна составлять не более</a:t>
            </a:r>
            <a:endParaRPr lang="ru-RU" b="1" dirty="0">
              <a:latin typeface="+mj-lt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6785" y="5356090"/>
            <a:ext cx="260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1–2 класс — 25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997" y="5356090"/>
            <a:ext cx="2736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Calibri"/>
              </a:rPr>
              <a:t> 3–11 класс — 30 минут</a:t>
            </a:r>
            <a:endParaRPr lang="ru-RU" sz="2000" dirty="0">
              <a:latin typeface="+mj-lt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7822" y="5985284"/>
            <a:ext cx="359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rPr>
              <a:t>СанПиН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rPr>
              <a:t> 2.4.2.2821-10 пункт 10.18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200"/>
              </a:spcAft>
            </a:pPr>
            <a:r>
              <a:rPr lang="ru-RU" sz="2400" dirty="0" smtClean="0"/>
              <a:t>Соответствие ЭФУ объединенной издательской группы</a:t>
            </a:r>
            <a:br>
              <a:rPr lang="ru-RU" sz="2400" dirty="0" smtClean="0"/>
            </a:br>
            <a:r>
              <a:rPr lang="ru-RU" sz="2400" dirty="0" smtClean="0"/>
              <a:t>требованиям приказа </a:t>
            </a:r>
            <a:r>
              <a:rPr lang="ru-RU" sz="2400" dirty="0" err="1" smtClean="0"/>
              <a:t>МОиН</a:t>
            </a:r>
            <a:r>
              <a:rPr lang="ru-RU" sz="2400" dirty="0" smtClean="0"/>
              <a:t> РФ № №870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6</a:t>
            </a:fld>
            <a:endParaRPr lang="ru-RU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825" y="1341438"/>
            <a:ext cx="4140200" cy="47513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1403648" y="1157288"/>
            <a:ext cx="187220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Требования </a:t>
            </a:r>
            <a:r>
              <a:rPr lang="ru-RU" altLang="ru-RU" sz="1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МОиН</a:t>
            </a:r>
            <a:endParaRPr lang="ru-RU" altLang="ru-RU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Rounded Rectangular Callout 33"/>
          <p:cNvSpPr/>
          <p:nvPr/>
        </p:nvSpPr>
        <p:spPr>
          <a:xfrm>
            <a:off x="377825" y="1562100"/>
            <a:ext cx="3886200" cy="1150938"/>
          </a:xfrm>
          <a:prstGeom prst="wedgeRoundRectCallout">
            <a:avLst>
              <a:gd name="adj1" fmla="val -33599"/>
              <a:gd name="adj2" fmla="val 6478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+mj-lt"/>
              </a:rPr>
              <a:t>«Электронная форма учебника… представлена в общедоступных форматах, не имеющих лицензионных ограничений для участника образовательного процесса»</a:t>
            </a:r>
          </a:p>
        </p:txBody>
      </p:sp>
      <p:sp>
        <p:nvSpPr>
          <p:cNvPr id="28" name="Rounded Rectangular Callout 33"/>
          <p:cNvSpPr/>
          <p:nvPr/>
        </p:nvSpPr>
        <p:spPr>
          <a:xfrm>
            <a:off x="377825" y="4724400"/>
            <a:ext cx="3886200" cy="1152525"/>
          </a:xfrm>
          <a:prstGeom prst="wedgeRoundRectCallout">
            <a:avLst>
              <a:gd name="adj1" fmla="val -33599"/>
              <a:gd name="adj2" fmla="val 6478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+mj-lt"/>
              </a:rPr>
              <a:t>«Электронная форма учебника… должна воспроизводиться на не менее чем двух видах электронных устройств (</a:t>
            </a:r>
            <a:r>
              <a:rPr lang="ru-RU" sz="1200" i="1" dirty="0" smtClean="0">
                <a:latin typeface="+mj-lt"/>
              </a:rPr>
              <a:t>стационарный</a:t>
            </a:r>
            <a:endParaRPr lang="en-US" sz="1200" i="1" dirty="0" smtClean="0">
              <a:latin typeface="+mj-lt"/>
            </a:endParaRPr>
          </a:p>
          <a:p>
            <a:pPr algn="ctr">
              <a:defRPr/>
            </a:pPr>
            <a:r>
              <a:rPr lang="ru-RU" sz="1200" i="1" dirty="0" smtClean="0">
                <a:latin typeface="+mj-lt"/>
              </a:rPr>
              <a:t>или </a:t>
            </a:r>
            <a:r>
              <a:rPr lang="ru-RU" sz="1200" i="1" dirty="0">
                <a:latin typeface="+mj-lt"/>
              </a:rPr>
              <a:t>персональный компьютер, в том </a:t>
            </a:r>
            <a:r>
              <a:rPr lang="ru-RU" sz="1200" i="1" dirty="0" smtClean="0">
                <a:latin typeface="+mj-lt"/>
              </a:rPr>
              <a:t>числе</a:t>
            </a:r>
            <a:endParaRPr lang="en-US" sz="1200" i="1" dirty="0" smtClean="0">
              <a:latin typeface="+mj-lt"/>
            </a:endParaRPr>
          </a:p>
          <a:p>
            <a:pPr algn="ctr">
              <a:defRPr/>
            </a:pPr>
            <a:r>
              <a:rPr lang="ru-RU" sz="1200" i="1" dirty="0" smtClean="0">
                <a:latin typeface="+mj-lt"/>
              </a:rPr>
              <a:t>с </a:t>
            </a:r>
            <a:r>
              <a:rPr lang="ru-RU" sz="1200" i="1" dirty="0">
                <a:latin typeface="+mj-lt"/>
              </a:rPr>
              <a:t>подключением к интерактивной доске, планшетный компьютер и иное)»</a:t>
            </a:r>
          </a:p>
        </p:txBody>
      </p:sp>
      <p:sp>
        <p:nvSpPr>
          <p:cNvPr id="29" name="Rounded Rectangular Callout 33"/>
          <p:cNvSpPr/>
          <p:nvPr/>
        </p:nvSpPr>
        <p:spPr>
          <a:xfrm>
            <a:off x="377825" y="3143250"/>
            <a:ext cx="3886200" cy="1152525"/>
          </a:xfrm>
          <a:prstGeom prst="wedgeRoundRectCallout">
            <a:avLst>
              <a:gd name="adj1" fmla="val -33599"/>
              <a:gd name="adj2" fmla="val 6478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+mj-lt"/>
              </a:rPr>
              <a:t>«Электронная форма учебника… может быть воспроизведена на трех или более операционных системах, не менее двух из которых для мобильных устройств»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58776" y="4581525"/>
            <a:ext cx="8173664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58776" y="2852738"/>
            <a:ext cx="8209668" cy="0"/>
          </a:xfrm>
          <a:prstGeom prst="line">
            <a:avLst/>
          </a:prstGeom>
          <a:solidFill>
            <a:srgbClr val="AE2C25"/>
          </a:solidFill>
          <a:ln w="3175" cmpd="sng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</p:cxnSp>
      <p:pic>
        <p:nvPicPr>
          <p:cNvPr id="22530" name="Picture 2" descr="http://www.doinhmao.ru/uploads/public/554/21e/8f5/55421e8f58ee365866326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2380" y="260871"/>
            <a:ext cx="1248139" cy="93610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608004" y="1341438"/>
            <a:ext cx="4140200" cy="47513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5112060" y="1157288"/>
            <a:ext cx="33483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Реализация требований издательской группой «ДРОФА»–«ВЕНТАНА»</a:t>
            </a:r>
            <a:endParaRPr lang="ru-RU" altLang="ru-RU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Текст 6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7861312" y="1952836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pic>
        <p:nvPicPr>
          <p:cNvPr id="39" name="Picture 21" descr="http://yhoome.ru/wp-content/uploads/2015/01/Linux-3_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2978150"/>
            <a:ext cx="13001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7" descr="https://encrypted-tbn0.gstatic.com/images?q=tbn:ANd9GcSHbnd1bq9qO5y6MQ1l6iGJ0xf-PeQlNm2bZ9PjQbGJRnyTuI0M"/>
          <p:cNvPicPr>
            <a:picLocks noChangeAspect="1" noChangeArrowheads="1"/>
          </p:cNvPicPr>
          <p:nvPr/>
        </p:nvPicPr>
        <p:blipFill>
          <a:blip r:embed="rId14" cstate="print"/>
          <a:srcRect b="9647"/>
          <a:stretch>
            <a:fillRect/>
          </a:stretch>
        </p:blipFill>
        <p:spPr bwMode="auto">
          <a:xfrm>
            <a:off x="6978663" y="3140968"/>
            <a:ext cx="6365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Текст 6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246813" y="3089275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pic>
        <p:nvPicPr>
          <p:cNvPr id="43" name="Picture 31" descr="http://habrastorage.org/getpro/geektimes/comment_images/aa9/5c3/513/aa95c3513b9054aaefc22cf87f67a4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24028" y="3861048"/>
            <a:ext cx="7000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6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192180" y="3969060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pic>
        <p:nvPicPr>
          <p:cNvPr id="45" name="Picture 33" descr="http://cdn.phys.org/newman/gfx/news/hires/2014/ios-logo.jpg"/>
          <p:cNvPicPr>
            <a:picLocks noChangeAspect="1" noChangeArrowheads="1"/>
          </p:cNvPicPr>
          <p:nvPr/>
        </p:nvPicPr>
        <p:blipFill>
          <a:blip r:embed="rId16" cstate="print"/>
          <a:srcRect l="14088" t="16995" r="9366" b="18919"/>
          <a:stretch>
            <a:fillRect/>
          </a:stretch>
        </p:blipFill>
        <p:spPr bwMode="auto">
          <a:xfrm>
            <a:off x="7050671" y="3969060"/>
            <a:ext cx="828092" cy="4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Текст 6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058783" y="4005064"/>
            <a:ext cx="401649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6500" y="5205413"/>
            <a:ext cx="1119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0438" y="4760913"/>
            <a:ext cx="665658" cy="6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5" descr="http://www.androidheadlines.com/wp-content/uploads/2013/06/Budget-android-tablet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00092" y="5337212"/>
            <a:ext cx="866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40252" y="5085184"/>
            <a:ext cx="654050" cy="863600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Текст 6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537276" y="5049180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sp>
        <p:nvSpPr>
          <p:cNvPr id="52" name="Текст 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300192" y="5265204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sp>
        <p:nvSpPr>
          <p:cNvPr id="53" name="Текст 6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508104" y="4869160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sp>
        <p:nvSpPr>
          <p:cNvPr id="54" name="Текст 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149344" y="4725144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pic>
        <p:nvPicPr>
          <p:cNvPr id="55" name="Picture 14" descr="http://upload.wikimedia.org/wikipedia/en/thumb/1/14/EPUB_logo.svg/745px-EPUB_logo.sv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69224" y="1772816"/>
            <a:ext cx="618691" cy="8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Текст 6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950771" y="3117912"/>
            <a:ext cx="401649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  <p:sp>
        <p:nvSpPr>
          <p:cNvPr id="50178" name="AutoShape 2" descr="pd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http://www.guendels-kulturstall.de/shop/images/PDF_Icon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28084" y="1772816"/>
            <a:ext cx="828092" cy="828092"/>
          </a:xfrm>
          <a:prstGeom prst="rect">
            <a:avLst/>
          </a:prstGeom>
          <a:noFill/>
        </p:spPr>
      </p:pic>
      <p:sp>
        <p:nvSpPr>
          <p:cNvPr id="34" name="Текст 6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192180" y="1952836"/>
            <a:ext cx="419100" cy="419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Удобство использования электронных учебников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формате </a:t>
            </a:r>
            <a:r>
              <a:rPr lang="ru-RU" sz="2400" dirty="0" err="1" smtClean="0"/>
              <a:t>ePUB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7</a:t>
            </a:fld>
            <a:endParaRPr lang="ru-RU">
              <a:latin typeface="+mj-lt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323528" y="5301208"/>
            <a:ext cx="464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400" i="1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altLang="ru-RU" sz="1400" i="1" dirty="0" smtClean="0">
                <a:solidFill>
                  <a:schemeClr val="bg1">
                    <a:lumMod val="50000"/>
                  </a:schemeClr>
                </a:solidFill>
              </a:rPr>
              <a:t>Разрешение экрана мобильного электронного устройства</a:t>
            </a:r>
            <a:r>
              <a:rPr lang="en-US" altLang="ru-RU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ru-RU" sz="1400" i="1" dirty="0" smtClean="0">
                <a:solidFill>
                  <a:schemeClr val="bg1">
                    <a:lumMod val="50000"/>
                  </a:schemeClr>
                </a:solidFill>
              </a:rPr>
              <a:t>должно быть не меньше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1024х768px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" descr="C:\Documents and Settings\gubatenko.t\Мои документы\Мои рисунки\Планш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37012"/>
            <a:ext cx="1151272" cy="14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gubatenko.t\Мои документы\Мои рисунки\монитор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3032956"/>
            <a:ext cx="2512787" cy="208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gubatenko.t\Мои документы\Мои рисунки\Доска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1" t="4698" r="4263"/>
          <a:stretch>
            <a:fillRect/>
          </a:stretch>
        </p:blipFill>
        <p:spPr bwMode="auto">
          <a:xfrm>
            <a:off x="5220072" y="2528900"/>
            <a:ext cx="3513990" cy="29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gubatenko.t\Мои документы\Мои рисунки\телефон_2.png"/>
          <p:cNvPicPr>
            <a:picLocks noChangeAspect="1" noChangeArrowheads="1"/>
          </p:cNvPicPr>
          <p:nvPr/>
        </p:nvPicPr>
        <p:blipFill>
          <a:blip r:embed="rId5" cstate="print"/>
          <a:srcRect l="14584" t="2747" r="14922" b="22411"/>
          <a:stretch>
            <a:fillRect/>
          </a:stretch>
        </p:blipFill>
        <p:spPr bwMode="auto">
          <a:xfrm rot="789359">
            <a:off x="216473" y="3981502"/>
            <a:ext cx="543351" cy="10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7504" y="1376772"/>
            <a:ext cx="8748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 smtClean="0"/>
              <a:t>Применение формата </a:t>
            </a:r>
            <a:r>
              <a:rPr lang="ru-RU" altLang="ru-RU" i="1" dirty="0" err="1" smtClean="0"/>
              <a:t>e</a:t>
            </a:r>
            <a:r>
              <a:rPr lang="en-US" altLang="ru-RU" i="1" dirty="0" smtClean="0"/>
              <a:t>PUB</a:t>
            </a:r>
            <a:r>
              <a:rPr lang="ru-RU" altLang="ru-RU" i="1" dirty="0" smtClean="0"/>
              <a:t> позволяет обеспечить высокое качество</a:t>
            </a:r>
            <a:endParaRPr lang="en-US" altLang="ru-RU" i="1" dirty="0" smtClean="0"/>
          </a:p>
          <a:p>
            <a:pPr algn="ctr"/>
            <a:r>
              <a:rPr lang="ru-RU" altLang="ru-RU" i="1" dirty="0" smtClean="0"/>
              <a:t>отображения учебного материала</a:t>
            </a:r>
            <a:r>
              <a:rPr lang="en-US" altLang="ru-RU" i="1" dirty="0" smtClean="0"/>
              <a:t> </a:t>
            </a:r>
            <a:r>
              <a:rPr lang="ru-RU" altLang="ru-RU" i="1" dirty="0" smtClean="0"/>
              <a:t>на различных устройствах</a:t>
            </a:r>
            <a:endParaRPr lang="en-US" altLang="ru-RU" i="1" dirty="0" smtClean="0"/>
          </a:p>
          <a:p>
            <a:pPr algn="ctr"/>
            <a:r>
              <a:rPr lang="ru-RU" altLang="ru-RU" i="1" dirty="0" smtClean="0"/>
              <a:t>с практически любыми</a:t>
            </a:r>
            <a:r>
              <a:rPr lang="en-US" altLang="ru-RU" sz="1400" i="1" dirty="0" smtClean="0"/>
              <a:t>*</a:t>
            </a:r>
            <a:r>
              <a:rPr lang="ru-RU" altLang="ru-RU" i="1" dirty="0" smtClean="0"/>
              <a:t> размерами экрана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ru-RU" sz="2400" dirty="0" smtClean="0"/>
              <a:t>При создании ЭФУ специалисты объединенной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издательской группы</a:t>
            </a:r>
            <a:r>
              <a:rPr lang="en-US" sz="2400" dirty="0" smtClean="0"/>
              <a:t> </a:t>
            </a:r>
            <a:r>
              <a:rPr lang="ru-RU" sz="2400" dirty="0" smtClean="0"/>
              <a:t>заботились об ученике и учителе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66702" y="1196975"/>
            <a:ext cx="4465538" cy="8847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Ключевые ценности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ЭФУ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объединенной издательской группы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3568" y="2636912"/>
            <a:ext cx="2892425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Удобство и простота использования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36096" y="2636912"/>
            <a:ext cx="2974975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Расширение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педагогических возможностей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hape 47"/>
          <p:cNvCxnSpPr>
            <a:stCxn id="7" idx="2"/>
            <a:endCxn id="8" idx="0"/>
          </p:cNvCxnSpPr>
          <p:nvPr/>
        </p:nvCxnSpPr>
        <p:spPr>
          <a:xfrm rot="5400000">
            <a:off x="3037012" y="1174453"/>
            <a:ext cx="555228" cy="2369690"/>
          </a:xfrm>
          <a:prstGeom prst="bentConnector3">
            <a:avLst>
              <a:gd name="adj1" fmla="val 50000"/>
            </a:avLst>
          </a:prstGeom>
          <a:ln w="19050">
            <a:solidFill>
              <a:srgbClr val="0029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7" idx="2"/>
            <a:endCxn id="9" idx="0"/>
          </p:cNvCxnSpPr>
          <p:nvPr/>
        </p:nvCxnSpPr>
        <p:spPr>
          <a:xfrm rot="16200000" flipH="1">
            <a:off x="5433913" y="1147241"/>
            <a:ext cx="555228" cy="2424113"/>
          </a:xfrm>
          <a:prstGeom prst="bentConnector3">
            <a:avLst>
              <a:gd name="adj1" fmla="val 50000"/>
            </a:avLst>
          </a:prstGeom>
          <a:ln w="19050">
            <a:solidFill>
              <a:srgbClr val="0029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338021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cs typeface="PT Sans"/>
              </a:rPr>
              <a:t> </a:t>
            </a:r>
            <a:r>
              <a:rPr lang="ru-RU" sz="1400" b="1" dirty="0" smtClean="0">
                <a:cs typeface="PT Sans"/>
              </a:rPr>
              <a:t>Интуитивно-понятный интерфейс</a:t>
            </a:r>
            <a:endParaRPr lang="ru-RU" sz="1400" dirty="0" smtClean="0">
              <a:cs typeface="PT Sans"/>
            </a:endParaRPr>
          </a:p>
          <a:p>
            <a:pPr lvl="0"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endParaRPr lang="ru-RU" sz="1400" dirty="0" smtClean="0">
              <a:cs typeface="PT Sans"/>
            </a:endParaRPr>
          </a:p>
          <a:p>
            <a:pPr lvl="0"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400" b="1" dirty="0" smtClean="0">
                <a:cs typeface="PT Sans"/>
              </a:rPr>
              <a:t> Единый дизайн ЭОР</a:t>
            </a:r>
            <a:r>
              <a:rPr lang="ru-RU" sz="1400" dirty="0" smtClean="0">
                <a:cs typeface="PT Sans"/>
              </a:rPr>
              <a:t>, разработанный</a:t>
            </a:r>
            <a:endParaRPr lang="en-US" sz="1400" dirty="0" smtClean="0">
              <a:cs typeface="PT Sans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ru-RU" sz="1400" dirty="0" smtClean="0">
                <a:cs typeface="PT Sans"/>
              </a:rPr>
              <a:t>в соответствии с возрастными особенностями восприятия информации и способствующий концентрации внимания учащихся на выполнении задания</a:t>
            </a:r>
          </a:p>
          <a:p>
            <a:pPr lvl="0"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endParaRPr lang="ru-RU" sz="1400" dirty="0" smtClean="0">
              <a:cs typeface="PT Sans"/>
            </a:endParaRPr>
          </a:p>
          <a:p>
            <a:pPr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400" b="1" dirty="0" smtClean="0">
                <a:cs typeface="PT Sans"/>
              </a:rPr>
              <a:t>Использование адаптивной верс</a:t>
            </a:r>
            <a:r>
              <a:rPr lang="ru-RU" sz="1400" dirty="0" smtClean="0">
                <a:cs typeface="PT Sans"/>
              </a:rPr>
              <a:t>тки при создании учебника: регулирование размера шрифта и корректное отображение на любом устройстве</a:t>
            </a:r>
          </a:p>
          <a:p>
            <a:pPr indent="182563">
              <a:buClr>
                <a:srgbClr val="FF0000"/>
              </a:buClr>
              <a:buSzPct val="150000"/>
            </a:pPr>
            <a:endParaRPr lang="ru-RU" sz="1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037" y="350100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cs typeface="PT Sans"/>
              </a:rPr>
              <a:t> </a:t>
            </a:r>
            <a:r>
              <a:rPr lang="ru-RU" sz="1400" b="1" dirty="0" smtClean="0">
                <a:cs typeface="PT Sans"/>
              </a:rPr>
              <a:t>Разнообразие</a:t>
            </a:r>
            <a:r>
              <a:rPr lang="ru-RU" sz="1400" dirty="0" smtClean="0">
                <a:cs typeface="PT Sans"/>
              </a:rPr>
              <a:t> типов и видов электронных образовательных ресурсов (ЭОР)</a:t>
            </a:r>
            <a:endParaRPr lang="en-US" sz="1400" dirty="0" smtClean="0">
              <a:cs typeface="PT Sans"/>
            </a:endParaRPr>
          </a:p>
          <a:p>
            <a:pPr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endParaRPr lang="ru-RU" sz="1400" dirty="0" smtClean="0">
              <a:cs typeface="PT Sans"/>
            </a:endParaRPr>
          </a:p>
          <a:p>
            <a:pPr indent="182563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cs typeface="PT Sans"/>
              </a:rPr>
              <a:t>Принцип педагогической целесообразности: </a:t>
            </a:r>
            <a:r>
              <a:rPr lang="ru-RU" sz="1400" b="1" dirty="0" smtClean="0">
                <a:cs typeface="PT Sans"/>
              </a:rPr>
              <a:t>каждый ЭОР </a:t>
            </a:r>
            <a:r>
              <a:rPr lang="ru-RU" sz="1400" dirty="0" smtClean="0">
                <a:cs typeface="PT Sans"/>
              </a:rPr>
              <a:t>методически выверен и находится в четкой привязке к изучаемому материалу</a:t>
            </a:r>
          </a:p>
        </p:txBody>
      </p:sp>
      <p:pic>
        <p:nvPicPr>
          <p:cNvPr id="26626" name="Picture 2" descr="D:\Masha\Презентация\img\11155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28" y="5085184"/>
            <a:ext cx="1894379" cy="1261687"/>
          </a:xfrm>
          <a:prstGeom prst="rect">
            <a:avLst/>
          </a:prstGeom>
          <a:noFill/>
        </p:spPr>
      </p:pic>
      <p:pic>
        <p:nvPicPr>
          <p:cNvPr id="26627" name="Picture 3" descr="D:\Masha\Презентация\img\435067.483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252" y="5085184"/>
            <a:ext cx="1816820" cy="124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Типов и видов интерактивных объектов</a:t>
            </a:r>
            <a:br>
              <a:rPr lang="ru-RU" sz="2400" dirty="0" smtClean="0"/>
            </a:br>
            <a:r>
              <a:rPr lang="ru-RU" sz="2400" dirty="0" smtClean="0"/>
              <a:t>в ЭФУ издательства «ДРОФА»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latin typeface="+mj-lt"/>
              </a:rPr>
              <a:pPr/>
              <a:t>9</a:t>
            </a:fld>
            <a:endParaRPr lang="ru-RU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2138" y="1196975"/>
            <a:ext cx="5751512" cy="48958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+mj-lt"/>
            </a:endParaRPr>
          </a:p>
        </p:txBody>
      </p:sp>
      <p:sp>
        <p:nvSpPr>
          <p:cNvPr id="17" name="TextBox 61"/>
          <p:cNvSpPr txBox="1">
            <a:spLocks noChangeArrowheads="1"/>
          </p:cNvSpPr>
          <p:nvPr/>
        </p:nvSpPr>
        <p:spPr bwMode="auto">
          <a:xfrm>
            <a:off x="4896036" y="1035968"/>
            <a:ext cx="2124236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Практические ресурсы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1196975"/>
            <a:ext cx="2592388" cy="48958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+mj-lt"/>
            </a:endParaRPr>
          </a:p>
        </p:txBody>
      </p:sp>
      <p:sp>
        <p:nvSpPr>
          <p:cNvPr id="19" name="TextBox 69"/>
          <p:cNvSpPr txBox="1">
            <a:spLocks noChangeArrowheads="1"/>
          </p:cNvSpPr>
          <p:nvPr/>
        </p:nvSpPr>
        <p:spPr bwMode="auto">
          <a:xfrm>
            <a:off x="359532" y="1035968"/>
            <a:ext cx="226825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88900" indent="-88900" algn="ctr">
              <a:buClr>
                <a:srgbClr val="002963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Информационные ресурсы</a:t>
            </a:r>
          </a:p>
        </p:txBody>
      </p:sp>
      <p:grpSp>
        <p:nvGrpSpPr>
          <p:cNvPr id="20" name="Группа 93"/>
          <p:cNvGrpSpPr>
            <a:grpSpLocks/>
          </p:cNvGrpSpPr>
          <p:nvPr/>
        </p:nvGrpSpPr>
        <p:grpSpPr bwMode="auto">
          <a:xfrm>
            <a:off x="322263" y="1341438"/>
            <a:ext cx="1747837" cy="503237"/>
            <a:chOff x="322834" y="1340768"/>
            <a:chExt cx="1747936" cy="504056"/>
          </a:xfrm>
        </p:grpSpPr>
        <p:pic>
          <p:nvPicPr>
            <p:cNvPr id="21" name="Рисунок 70" descr="http://lib.drofa.ru/files/base/binaries/b000026/b000026-001w/help/icons/tex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834" y="1340768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78"/>
            <p:cNvSpPr txBox="1">
              <a:spLocks noChangeArrowheads="1"/>
            </p:cNvSpPr>
            <p:nvPr/>
          </p:nvSpPr>
          <p:spPr bwMode="auto">
            <a:xfrm>
              <a:off x="963672" y="1512748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+mj-lt"/>
                </a:rPr>
                <a:t>Текст</a:t>
              </a:r>
            </a:p>
          </p:txBody>
        </p:sp>
      </p:grpSp>
      <p:grpSp>
        <p:nvGrpSpPr>
          <p:cNvPr id="23" name="Группа 92"/>
          <p:cNvGrpSpPr>
            <a:grpSpLocks/>
          </p:cNvGrpSpPr>
          <p:nvPr/>
        </p:nvGrpSpPr>
        <p:grpSpPr bwMode="auto">
          <a:xfrm>
            <a:off x="358775" y="1865313"/>
            <a:ext cx="1981200" cy="504825"/>
            <a:chOff x="358838" y="1916832"/>
            <a:chExt cx="1980914" cy="504056"/>
          </a:xfrm>
        </p:grpSpPr>
        <p:pic>
          <p:nvPicPr>
            <p:cNvPr id="24" name="Рисунок 71" descr="C:\Documents and Settings\alesenko.e\Мои документы\Downloads\attachments (1)\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838" y="1916832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79"/>
            <p:cNvSpPr txBox="1">
              <a:spLocks noChangeArrowheads="1"/>
            </p:cNvSpPr>
            <p:nvPr/>
          </p:nvSpPr>
          <p:spPr bwMode="auto">
            <a:xfrm>
              <a:off x="963672" y="2051323"/>
              <a:ext cx="1376080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+mj-lt"/>
                </a:rPr>
                <a:t>Иллюстрация</a:t>
              </a:r>
            </a:p>
          </p:txBody>
        </p:sp>
      </p:grpSp>
      <p:grpSp>
        <p:nvGrpSpPr>
          <p:cNvPr id="26" name="Группа 91"/>
          <p:cNvGrpSpPr>
            <a:grpSpLocks/>
          </p:cNvGrpSpPr>
          <p:nvPr/>
        </p:nvGrpSpPr>
        <p:grpSpPr bwMode="auto">
          <a:xfrm>
            <a:off x="358775" y="3582988"/>
            <a:ext cx="1711325" cy="504825"/>
            <a:chOff x="358838" y="2420888"/>
            <a:chExt cx="1711932" cy="504056"/>
          </a:xfrm>
        </p:grpSpPr>
        <p:pic>
          <p:nvPicPr>
            <p:cNvPr id="27" name="Рисунок 72" descr="C:\Documents and Settings\alesenko.e\Мои документы\Downloads\attachments (1)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838" y="2420888"/>
              <a:ext cx="5040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80"/>
            <p:cNvSpPr txBox="1">
              <a:spLocks noChangeArrowheads="1"/>
            </p:cNvSpPr>
            <p:nvPr/>
          </p:nvSpPr>
          <p:spPr bwMode="auto">
            <a:xfrm>
              <a:off x="963672" y="2555379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+mj-lt"/>
                </a:rPr>
                <a:t>Анимация</a:t>
              </a:r>
            </a:p>
          </p:txBody>
        </p:sp>
      </p:grpSp>
      <p:grpSp>
        <p:nvGrpSpPr>
          <p:cNvPr id="29" name="Группа 89"/>
          <p:cNvGrpSpPr>
            <a:grpSpLocks/>
          </p:cNvGrpSpPr>
          <p:nvPr/>
        </p:nvGrpSpPr>
        <p:grpSpPr bwMode="auto">
          <a:xfrm>
            <a:off x="358775" y="4108450"/>
            <a:ext cx="1711325" cy="576263"/>
            <a:chOff x="358838" y="2924944"/>
            <a:chExt cx="1711932" cy="576064"/>
          </a:xfrm>
        </p:grpSpPr>
        <p:pic>
          <p:nvPicPr>
            <p:cNvPr id="30" name="Рисунок 76" descr="C:\Documents and Settings\alesenko.e\Мои документы\Downloads\attachments (1)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838" y="2924944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81"/>
            <p:cNvSpPr txBox="1">
              <a:spLocks noChangeArrowheads="1"/>
            </p:cNvSpPr>
            <p:nvPr/>
          </p:nvSpPr>
          <p:spPr bwMode="auto">
            <a:xfrm>
              <a:off x="963672" y="3107060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+mj-lt"/>
                </a:rPr>
                <a:t>Видео</a:t>
              </a:r>
            </a:p>
          </p:txBody>
        </p:sp>
      </p:grpSp>
      <p:grpSp>
        <p:nvGrpSpPr>
          <p:cNvPr id="32" name="Группа 88"/>
          <p:cNvGrpSpPr>
            <a:grpSpLocks/>
          </p:cNvGrpSpPr>
          <p:nvPr/>
        </p:nvGrpSpPr>
        <p:grpSpPr bwMode="auto">
          <a:xfrm>
            <a:off x="322263" y="4705350"/>
            <a:ext cx="1747837" cy="647700"/>
            <a:chOff x="322834" y="3429000"/>
            <a:chExt cx="1747936" cy="648072"/>
          </a:xfrm>
        </p:grpSpPr>
        <p:pic>
          <p:nvPicPr>
            <p:cNvPr id="33" name="Рисунок 73" descr="http://lib.drofa.ru/files/base/binaries/b000026/b000026-001w/help/icons/audi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834" y="3429000"/>
              <a:ext cx="57606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82"/>
            <p:cNvSpPr txBox="1">
              <a:spLocks noChangeArrowheads="1"/>
            </p:cNvSpPr>
            <p:nvPr/>
          </p:nvSpPr>
          <p:spPr bwMode="auto">
            <a:xfrm>
              <a:off x="963672" y="3645024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+mj-lt"/>
                </a:rPr>
                <a:t>Аудио</a:t>
              </a:r>
            </a:p>
          </p:txBody>
        </p:sp>
      </p:grpSp>
      <p:grpSp>
        <p:nvGrpSpPr>
          <p:cNvPr id="35" name="Группа 87"/>
          <p:cNvGrpSpPr>
            <a:grpSpLocks/>
          </p:cNvGrpSpPr>
          <p:nvPr/>
        </p:nvGrpSpPr>
        <p:grpSpPr bwMode="auto">
          <a:xfrm>
            <a:off x="322263" y="3032956"/>
            <a:ext cx="1747837" cy="529394"/>
            <a:chOff x="322834" y="4077072"/>
            <a:chExt cx="1747936" cy="576064"/>
          </a:xfrm>
        </p:grpSpPr>
        <p:pic>
          <p:nvPicPr>
            <p:cNvPr id="36" name="Рисунок 74" descr="http://lib.drofa.ru/files/base/binaries/b000026/b000026-001w/help/icons/interacti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834" y="4077072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963672" y="4221088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+mj-lt"/>
                </a:rPr>
                <a:t>Интерактив</a:t>
              </a:r>
            </a:p>
          </p:txBody>
        </p:sp>
      </p:grpSp>
      <p:grpSp>
        <p:nvGrpSpPr>
          <p:cNvPr id="38" name="Группа 86"/>
          <p:cNvGrpSpPr>
            <a:grpSpLocks/>
          </p:cNvGrpSpPr>
          <p:nvPr/>
        </p:nvGrpSpPr>
        <p:grpSpPr bwMode="auto">
          <a:xfrm>
            <a:off x="358775" y="2390775"/>
            <a:ext cx="1711325" cy="574675"/>
            <a:chOff x="358838" y="4653136"/>
            <a:chExt cx="1711932" cy="576064"/>
          </a:xfrm>
        </p:grpSpPr>
        <p:pic>
          <p:nvPicPr>
            <p:cNvPr id="39" name="Рисунок 77" descr="C:\Documents and Settings\alesenko.e\Мои документы\Downloads\attachments (1)\0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838" y="4653136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84"/>
            <p:cNvSpPr txBox="1">
              <a:spLocks noChangeArrowheads="1"/>
            </p:cNvSpPr>
            <p:nvPr/>
          </p:nvSpPr>
          <p:spPr bwMode="auto">
            <a:xfrm>
              <a:off x="963672" y="4838035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 dirty="0">
                  <a:latin typeface="+mj-lt"/>
                </a:rPr>
                <a:t>Слайд-шоу</a:t>
              </a:r>
            </a:p>
          </p:txBody>
        </p:sp>
      </p:grpSp>
      <p:grpSp>
        <p:nvGrpSpPr>
          <p:cNvPr id="41" name="Группа 90"/>
          <p:cNvGrpSpPr>
            <a:grpSpLocks/>
          </p:cNvGrpSpPr>
          <p:nvPr/>
        </p:nvGrpSpPr>
        <p:grpSpPr bwMode="auto">
          <a:xfrm>
            <a:off x="322263" y="5373688"/>
            <a:ext cx="1747837" cy="647700"/>
            <a:chOff x="322834" y="5229200"/>
            <a:chExt cx="1747936" cy="648072"/>
          </a:xfrm>
        </p:grpSpPr>
        <p:pic>
          <p:nvPicPr>
            <p:cNvPr id="42" name="Рисунок 75" descr="http://lib.drofa.ru/files/base/binaries/b000026/b000026-001w/help/icons/hip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834" y="5229200"/>
              <a:ext cx="57606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85"/>
            <p:cNvSpPr txBox="1">
              <a:spLocks noChangeArrowheads="1"/>
            </p:cNvSpPr>
            <p:nvPr/>
          </p:nvSpPr>
          <p:spPr bwMode="auto">
            <a:xfrm>
              <a:off x="963672" y="5486107"/>
              <a:ext cx="1107098" cy="21544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1450" indent="-171450">
                <a:buClr>
                  <a:srgbClr val="002963"/>
                </a:buClr>
              </a:pPr>
              <a:r>
                <a:rPr lang="ru-RU" altLang="ru-RU" sz="1400">
                  <a:latin typeface="+mj-lt"/>
                </a:rPr>
                <a:t>Гиперссылка</a:t>
              </a:r>
            </a:p>
          </p:txBody>
        </p:sp>
      </p:grpSp>
      <p:pic>
        <p:nvPicPr>
          <p:cNvPr id="44" name="Рисунок 96" descr="http://lib.drofa.ru/files/base/binaries/b000026/b000026-001w/help/icons/practi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1409192"/>
            <a:ext cx="576263" cy="5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97"/>
          <p:cNvSpPr txBox="1">
            <a:spLocks noChangeArrowheads="1"/>
          </p:cNvSpPr>
          <p:nvPr/>
        </p:nvSpPr>
        <p:spPr bwMode="auto">
          <a:xfrm>
            <a:off x="4040188" y="1484313"/>
            <a:ext cx="1755775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400" dirty="0">
                <a:latin typeface="+mj-lt"/>
              </a:rPr>
              <a:t>Практический тренажер</a:t>
            </a:r>
          </a:p>
        </p:txBody>
      </p:sp>
      <p:pic>
        <p:nvPicPr>
          <p:cNvPr id="46" name="Рисунок 98" descr="http://lib.drofa.ru/files/base/binaries/b000026/b000026-001w/help/icons/contro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7985" y="1412875"/>
            <a:ext cx="576263" cy="5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03"/>
          <p:cNvSpPr txBox="1">
            <a:spLocks noChangeArrowheads="1"/>
          </p:cNvSpPr>
          <p:nvPr/>
        </p:nvSpPr>
        <p:spPr bwMode="auto">
          <a:xfrm>
            <a:off x="6832600" y="1484313"/>
            <a:ext cx="1916113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2963"/>
              </a:buClr>
            </a:pPr>
            <a:r>
              <a:rPr lang="ru-RU" altLang="ru-RU" sz="1400" dirty="0">
                <a:latin typeface="+mj-lt"/>
              </a:rPr>
              <a:t>Контрольно-измерительный тест</a:t>
            </a:r>
          </a:p>
        </p:txBody>
      </p:sp>
      <p:sp>
        <p:nvSpPr>
          <p:cNvPr id="48" name="TextBox 104"/>
          <p:cNvSpPr txBox="1">
            <a:spLocks noChangeArrowheads="1"/>
          </p:cNvSpPr>
          <p:nvPr/>
        </p:nvSpPr>
        <p:spPr bwMode="auto">
          <a:xfrm>
            <a:off x="3492500" y="1990725"/>
            <a:ext cx="2735263" cy="55399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200" i="1" dirty="0">
                <a:latin typeface="+mj-lt"/>
              </a:rPr>
              <a:t>Тест-тренажер для самоконтроля знаний с возможностью просмотра ответов</a:t>
            </a:r>
          </a:p>
        </p:txBody>
      </p:sp>
      <p:sp>
        <p:nvSpPr>
          <p:cNvPr id="49" name="TextBox 105"/>
          <p:cNvSpPr txBox="1">
            <a:spLocks noChangeArrowheads="1"/>
          </p:cNvSpPr>
          <p:nvPr/>
        </p:nvSpPr>
        <p:spPr bwMode="auto">
          <a:xfrm>
            <a:off x="6283325" y="1990725"/>
            <a:ext cx="2465388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buClr>
                <a:srgbClr val="002963"/>
              </a:buClr>
              <a:buFont typeface="Wingdings" pitchFamily="2" charset="2"/>
              <a:buChar char="§"/>
            </a:pPr>
            <a:r>
              <a:rPr lang="ru-RU" altLang="ru-RU" sz="1200" i="1" dirty="0">
                <a:latin typeface="+mj-lt"/>
              </a:rPr>
              <a:t>Итоговые тесты для контроля знаний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2896" y="2852936"/>
            <a:ext cx="4535488" cy="2954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02963"/>
              </a:buClr>
              <a:defRPr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Тестовые задания в открытой и закрытой форме.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«Выбор ответа»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«Ввод данных»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«Выделение объекта»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«Сопоставление объектов»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«Сортировка данных по категориям»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«Выбор из ниспадающего списка»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«Расположение данных на рисунке»</a:t>
            </a:r>
          </a:p>
          <a:p>
            <a:pPr marL="228600" indent="-228600">
              <a:lnSpc>
                <a:spcPct val="150000"/>
              </a:lnSpc>
              <a:buClr>
                <a:srgbClr val="002963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j-lt"/>
              </a:rPr>
              <a:t>«Восстановление последовательности данных»</a:t>
            </a: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1404813" y="6078778"/>
            <a:ext cx="7559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i="1" dirty="0">
                <a:latin typeface="+mj-lt"/>
              </a:rPr>
              <a:t>Нашими объектами удобно и просто пользоваться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EZsuYHx02sIXSkgRqsk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EZsuYHx02sIXSkgRqs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dCQzSLykuBF.XnsukH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KtPje8bE2aI_kVEIh.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ef3S2EJUqLSpex33bV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GU7kD36k.Rr_nBixfh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LzQEZ7u06Pjjkj08Vk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dkdCZ.XUeUG_xpxxQ4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kHg7Q2kkKPNJCTcJya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ef3S2EJUqLSpex33bVW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rgbClr val="0070C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1948</Words>
  <Application>Microsoft Office PowerPoint</Application>
  <PresentationFormat>Экран (4:3)</PresentationFormat>
  <Paragraphs>379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Электронная форма учебника объединенной издательской группы «ДРОФА» – «ВЕНТАНА-ГРАФ» </vt:lpstr>
      <vt:lpstr> Нормативное обоснование введения в образовательный процесс электронных форм учебников </vt:lpstr>
      <vt:lpstr> Нормативное обоснование введения в образовательный процесс электронных форм учебников </vt:lpstr>
      <vt:lpstr>Что такое электронная форма учебника (ЭФУ)?</vt:lpstr>
      <vt:lpstr>Нормативы СанПиН</vt:lpstr>
      <vt:lpstr>Соответствие ЭФУ объединенной издательской группы требованиям приказа МОиН РФ № №870</vt:lpstr>
      <vt:lpstr>Удобство использования электронных учебников в формате ePUB</vt:lpstr>
      <vt:lpstr>При создании ЭФУ специалисты объединенной издательской группы заботились об ученике и учителе </vt:lpstr>
      <vt:lpstr>Типов и видов интерактивных объектов в ЭФУ издательства «ДРОФА» </vt:lpstr>
      <vt:lpstr>Типов и видов интерактивных объектов в ЭФУ издательства «ВЕНТАНА-ГРАФ»</vt:lpstr>
      <vt:lpstr>Красочность, интерактивность визуальных объектов способствует эффективной проработке материала, а также обеспечивает понятный и увлекательный процесс</vt:lpstr>
      <vt:lpstr>Красочность, интерактивность визуальных объектов способствует эффективной проработке материала, а также обеспечивает понятный и увлекательный процесс</vt:lpstr>
      <vt:lpstr>Эксклюзивной функцией ЭФУ объединенной издательской группы является наличие собственных анимаций и видеозаписей  </vt:lpstr>
      <vt:lpstr>Комплексная диагностика результатов обучения в ЭФУ достигается посредством разнообразных интерактивных заданий и тестов</vt:lpstr>
      <vt:lpstr>Апробация показала, что ЭФУ – привлекательный способ изучения нового материала на уроках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Что даёт использование ЭФУ в учебном процессе?</vt:lpstr>
      <vt:lpstr>Кому и для чего нужна электронная форма учебника?</vt:lpstr>
      <vt:lpstr>Слайд 28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Информационно-методическое обеспечение образовательного процесса средствами УМК по искусству</dc:title>
  <dc:creator>zgonnik.m</dc:creator>
  <cp:lastModifiedBy>StepanovaMV</cp:lastModifiedBy>
  <cp:revision>242</cp:revision>
  <dcterms:created xsi:type="dcterms:W3CDTF">2016-02-29T07:29:54Z</dcterms:created>
  <dcterms:modified xsi:type="dcterms:W3CDTF">2016-12-16T11:37:11Z</dcterms:modified>
</cp:coreProperties>
</file>