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60" r:id="rId2"/>
    <p:sldId id="669" r:id="rId3"/>
    <p:sldId id="631" r:id="rId4"/>
    <p:sldId id="696" r:id="rId5"/>
    <p:sldId id="699" r:id="rId6"/>
    <p:sldId id="698" r:id="rId7"/>
    <p:sldId id="700" r:id="rId8"/>
    <p:sldId id="702" r:id="rId9"/>
    <p:sldId id="704" r:id="rId10"/>
    <p:sldId id="705" r:id="rId11"/>
    <p:sldId id="707" r:id="rId12"/>
    <p:sldId id="727" r:id="rId13"/>
    <p:sldId id="703" r:id="rId14"/>
    <p:sldId id="708" r:id="rId15"/>
    <p:sldId id="709" r:id="rId16"/>
    <p:sldId id="710" r:id="rId17"/>
    <p:sldId id="711" r:id="rId18"/>
    <p:sldId id="712" r:id="rId19"/>
    <p:sldId id="716" r:id="rId20"/>
    <p:sldId id="697" r:id="rId21"/>
    <p:sldId id="717" r:id="rId22"/>
    <p:sldId id="718" r:id="rId23"/>
    <p:sldId id="719" r:id="rId24"/>
    <p:sldId id="715" r:id="rId25"/>
    <p:sldId id="723" r:id="rId26"/>
    <p:sldId id="724" r:id="rId27"/>
    <p:sldId id="725" r:id="rId28"/>
    <p:sldId id="722" r:id="rId29"/>
    <p:sldId id="721" r:id="rId30"/>
    <p:sldId id="726" r:id="rId31"/>
    <p:sldId id="714" r:id="rId32"/>
  </p:sldIdLst>
  <p:sldSz cx="12192000" cy="6858000"/>
  <p:notesSz cx="6805613" cy="99441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93366"/>
    <a:srgbClr val="00B050"/>
    <a:srgbClr val="ED7D31"/>
    <a:srgbClr val="339966"/>
    <a:srgbClr val="FF99CC"/>
    <a:srgbClr val="D64214"/>
    <a:srgbClr val="EAB200"/>
    <a:srgbClr val="FFD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6" autoAdjust="0"/>
  </p:normalViewPr>
  <p:slideViewPr>
    <p:cSldViewPr snapToGrid="0">
      <p:cViewPr>
        <p:scale>
          <a:sx n="70" d="100"/>
          <a:sy n="70" d="100"/>
        </p:scale>
        <p:origin x="-1338" y="-576"/>
      </p:cViewPr>
      <p:guideLst>
        <p:guide orient="horz" pos="890"/>
        <p:guide orient="horz" pos="1200"/>
        <p:guide pos="347"/>
        <p:guide pos="765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195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21.01.2021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68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" name="Слайд think-cell" r:id="rId17" imgW="360" imgH="360" progId="">
                  <p:embed/>
                </p:oleObj>
              </mc:Choice>
              <mc:Fallback>
                <p:oleObj name="Слайд think-cell" r:id="rId17" imgW="360" imgH="36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2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42.gif"/><Relationship Id="rId10" Type="http://schemas.openxmlformats.org/officeDocument/2006/relationships/image" Target="../media/image37.jpe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3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6.xml"/><Relationship Id="rId9" Type="http://schemas.openxmlformats.org/officeDocument/2006/relationships/hyperlink" Target="https://4ege.ru/novosti-ege/4023-shkala-perevoda-ballov-ege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5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31" y="4126712"/>
            <a:ext cx="11620084" cy="2105192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читательской грамотности на уроке литературы.</a:t>
            </a: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 к ЕГЭ по литературе </a:t>
            </a:r>
          </a:p>
          <a:p>
            <a:pPr algn="l">
              <a:spcBef>
                <a:spcPts val="0"/>
              </a:spcBef>
            </a:pPr>
            <a:endParaRPr lang="ru-RU" sz="3200" b="1" dirty="0" smtClean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2000" b="1" dirty="0" smtClean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Галина Васильевна Крюкова, ведущий методист</a:t>
            </a:r>
            <a:endParaRPr lang="en-US" sz="2000" b="1" dirty="0" smtClean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GKryukova@prosv.ru</a:t>
            </a:r>
            <a:endParaRPr lang="ru-RU" sz="20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</a:t>
            </a:r>
            <a:endParaRPr lang="en-US" sz="933" dirty="0" smtClean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Издательство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1г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3578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Ситуация чтения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332" y="1351128"/>
            <a:ext cx="106768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smtClean="0"/>
              <a:t>учебная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smtClean="0"/>
              <a:t>деловая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smtClean="0"/>
              <a:t>личная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smtClean="0"/>
              <a:t>общественная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FF0000"/>
                </a:solidFill>
              </a:rPr>
              <a:t>множественная </a:t>
            </a:r>
            <a:r>
              <a:rPr lang="ru-RU" sz="5400" dirty="0">
                <a:solidFill>
                  <a:srgbClr val="FF0000"/>
                </a:solidFill>
              </a:rPr>
              <a:t>(26%)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5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8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572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Виды читательских умений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8378" y="1255594"/>
            <a:ext cx="10991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>выявление </a:t>
            </a:r>
            <a:r>
              <a:rPr lang="ru-RU" sz="3600" b="1" dirty="0"/>
              <a:t>и анализ </a:t>
            </a:r>
            <a:r>
              <a:rPr lang="ru-RU" sz="3600" b="1" dirty="0" smtClean="0"/>
              <a:t>противоречий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обобщение и формулирование </a:t>
            </a:r>
            <a:r>
              <a:rPr lang="ru-RU" sz="3600" b="1" dirty="0" smtClean="0"/>
              <a:t>выводов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размышление над содержанием и формой </a:t>
            </a:r>
            <a:r>
              <a:rPr lang="ru-RU" sz="3600" b="1" dirty="0" smtClean="0"/>
              <a:t>текста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выявление буквального </a:t>
            </a:r>
            <a:r>
              <a:rPr lang="ru-RU" sz="3600" b="1" dirty="0" smtClean="0"/>
              <a:t>смысла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просмотр и </a:t>
            </a:r>
            <a:r>
              <a:rPr lang="ru-RU" sz="3600" b="1" dirty="0" smtClean="0"/>
              <a:t>поиск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поиск и выбор соответствующего </a:t>
            </a:r>
            <a:r>
              <a:rPr lang="ru-RU" sz="3600" b="1" dirty="0" smtClean="0"/>
              <a:t>текста</a:t>
            </a:r>
            <a:endParaRPr lang="ru-R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FF0000"/>
                </a:solidFill>
              </a:rPr>
              <a:t>оценка качества и надежности (35</a:t>
            </a:r>
            <a:r>
              <a:rPr lang="ru-RU" sz="3600" b="1" dirty="0" smtClean="0">
                <a:solidFill>
                  <a:srgbClr val="FF0000"/>
                </a:solidFill>
              </a:rPr>
              <a:t>%)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15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Тексты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52" y="1405719"/>
            <a:ext cx="112980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Художественные </a:t>
            </a:r>
          </a:p>
          <a:p>
            <a:r>
              <a:rPr lang="ru-RU" sz="4000" dirty="0" smtClean="0"/>
              <a:t>Документальные</a:t>
            </a:r>
          </a:p>
          <a:p>
            <a:r>
              <a:rPr lang="ru-RU" sz="4000" dirty="0"/>
              <a:t>Художественно-документальные</a:t>
            </a:r>
          </a:p>
          <a:p>
            <a:r>
              <a:rPr lang="ru-RU" sz="4000" dirty="0" smtClean="0"/>
              <a:t>Философские </a:t>
            </a:r>
            <a:endParaRPr lang="ru-RU" sz="4000" dirty="0"/>
          </a:p>
          <a:p>
            <a:endParaRPr lang="ru-RU" sz="4000" dirty="0" smtClean="0"/>
          </a:p>
          <a:p>
            <a:r>
              <a:rPr lang="ru-RU" sz="4000" i="1" dirty="0" smtClean="0"/>
              <a:t>Письма  Статьи  Дневники  Мемуары…  </a:t>
            </a:r>
            <a:endParaRPr lang="ru-RU" sz="4000" i="1" dirty="0"/>
          </a:p>
          <a:p>
            <a:r>
              <a:rPr lang="ru-RU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0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57264"/>
            <a:ext cx="388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ЗАДАЧА «СИЗИФ»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8" name="Рисунок 37" descr="C:\Users\GKryukova\Desktop\1555341383_sizif.jpg"/>
          <p:cNvPicPr/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976164" y="896655"/>
            <a:ext cx="10214999" cy="549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260340"/>
            <a:ext cx="157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Текст 1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1715" y="1187355"/>
            <a:ext cx="10367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Большой толковый словарь</a:t>
            </a:r>
          </a:p>
          <a:p>
            <a:endParaRPr lang="ru-RU" sz="3200" dirty="0"/>
          </a:p>
          <a:p>
            <a:pPr algn="just"/>
            <a:r>
              <a:rPr lang="ru-RU" sz="3200" i="1" dirty="0"/>
              <a:t>Сизифов труд, сизифова работа.  </a:t>
            </a:r>
            <a:r>
              <a:rPr lang="ru-RU" sz="3200" i="1" dirty="0" smtClean="0"/>
              <a:t>Об </a:t>
            </a:r>
            <a:r>
              <a:rPr lang="ru-RU" sz="3200" i="1" dirty="0"/>
              <a:t>Изнурительном и бесполезном </a:t>
            </a:r>
            <a:r>
              <a:rPr lang="ru-RU" sz="3200" i="1" dirty="0" smtClean="0"/>
              <a:t>труде. По </a:t>
            </a:r>
            <a:r>
              <a:rPr lang="ru-RU" sz="3200" i="1" dirty="0"/>
              <a:t>имени древнегреческого мифического царя Сизифа, осуждённого богами вечно вкатывать   </a:t>
            </a:r>
            <a:r>
              <a:rPr lang="ru-RU" sz="3200" i="1" dirty="0" smtClean="0"/>
              <a:t>на </a:t>
            </a:r>
            <a:r>
              <a:rPr lang="ru-RU" sz="3200" i="1" dirty="0"/>
              <a:t>гору камень, который, достигнув вершины, каждый раз скатывается обратно вниз.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207409"/>
            <a:ext cx="157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Текст 2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1712" y="765502"/>
            <a:ext cx="11397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Сизиф</a:t>
            </a:r>
          </a:p>
          <a:p>
            <a:pPr algn="just"/>
            <a:r>
              <a:rPr lang="ru-RU" sz="2000" b="1" dirty="0" smtClean="0"/>
              <a:t>Феликс Кривин</a:t>
            </a:r>
          </a:p>
          <a:p>
            <a:pPr algn="just"/>
            <a:r>
              <a:rPr lang="ru-RU" sz="2000" dirty="0" smtClean="0"/>
              <a:t>(</a:t>
            </a:r>
            <a:r>
              <a:rPr lang="ru-RU" sz="2000" dirty="0"/>
              <a:t>1)	</a:t>
            </a:r>
            <a:r>
              <a:rPr lang="ru-RU" sz="2000" i="1" dirty="0"/>
              <a:t>Он катил на гору свой камень.</a:t>
            </a:r>
          </a:p>
          <a:p>
            <a:pPr algn="just"/>
            <a:r>
              <a:rPr lang="ru-RU" sz="2000" i="1" dirty="0"/>
              <a:t>Он поднимал его до самой вершины, но камень опять скатывался вниз, и всё начиналось снова.</a:t>
            </a:r>
          </a:p>
          <a:p>
            <a:pPr algn="just"/>
            <a:r>
              <a:rPr lang="ru-RU" sz="2000" i="1" dirty="0"/>
              <a:t>(2)	Тогда он пошёл на хитрость.</a:t>
            </a:r>
          </a:p>
          <a:p>
            <a:pPr algn="just"/>
            <a:r>
              <a:rPr lang="ru-RU" sz="2000" i="1" dirty="0"/>
              <a:t>Он взял щепочку, подложил её под камень, и камень остался лежать на вершине.</a:t>
            </a:r>
          </a:p>
          <a:p>
            <a:pPr algn="just"/>
            <a:r>
              <a:rPr lang="ru-RU" sz="2000" i="1" dirty="0"/>
              <a:t>Впервые за много веков он свободно вздохнул. Он вытер пот со лба и сел в стороне, глядя на дело своих рук.</a:t>
            </a:r>
          </a:p>
          <a:p>
            <a:pPr algn="just"/>
            <a:r>
              <a:rPr lang="ru-RU" sz="2000" i="1" dirty="0"/>
              <a:t>Камень лежал на вершине горы, а он сидел и думал, что труд его был не напрасен, и был очень доволен собой.</a:t>
            </a:r>
          </a:p>
          <a:p>
            <a:pPr algn="just"/>
            <a:r>
              <a:rPr lang="ru-RU" sz="2000" i="1" dirty="0"/>
              <a:t>(3)	Один за другим проходили века, и всё так же стояла гора и лежал камень, и он сидел, погружённый в мысли о том, что труд его был не напрасен. Ничто не менялось вокруг. Сегодня было то, что вчера. Завтра будет то, что сегодня.</a:t>
            </a:r>
          </a:p>
          <a:p>
            <a:pPr algn="just"/>
            <a:r>
              <a:rPr lang="ru-RU" sz="2000" i="1" dirty="0"/>
              <a:t>(4)	У него отекли ноги и онемела спина. Ему стало казаться, что если он ещё немного так посидит, то и сам превратится в камень. Он встал и полез на гору. Он вытащил щепочку, и камень с шумом покатился вниз, а он бежал за ним, прыгая с уступа на уступ и чувствуя прилив новых сил. </a:t>
            </a:r>
          </a:p>
          <a:p>
            <a:pPr algn="just"/>
            <a:r>
              <a:rPr lang="ru-RU" sz="2000" i="1" dirty="0"/>
              <a:t>У подножия горы он догнал камень и остановил его. </a:t>
            </a:r>
            <a:endParaRPr lang="ru-RU" sz="2000" i="1" dirty="0" smtClean="0"/>
          </a:p>
          <a:p>
            <a:pPr marL="457200" indent="-457200" algn="just">
              <a:buAutoNum type="arabicParenBoth" startAt="5"/>
            </a:pPr>
            <a:r>
              <a:rPr lang="ru-RU" sz="2000" i="1" dirty="0" smtClean="0"/>
              <a:t>Потом </a:t>
            </a:r>
            <a:r>
              <a:rPr lang="ru-RU" sz="2000" i="1" dirty="0"/>
              <a:t>поплевал на руки и покатил камень вверх, к вершине горы</a:t>
            </a:r>
            <a:r>
              <a:rPr lang="ru-RU" sz="2000" i="1" dirty="0" smtClean="0"/>
              <a:t>…   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0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409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Вопросы и задания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4127" y="1064524"/>
            <a:ext cx="112509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В </a:t>
            </a:r>
            <a:r>
              <a:rPr lang="ru-RU" sz="2800" dirty="0"/>
              <a:t>чём смысл общеизвестного мифа о Сизифе?  </a:t>
            </a:r>
            <a:endParaRPr lang="ru-RU" sz="2800" dirty="0" smtClean="0"/>
          </a:p>
          <a:p>
            <a:r>
              <a:rPr lang="ru-RU" sz="2800" dirty="0" smtClean="0"/>
              <a:t>Отметьте </a:t>
            </a:r>
            <a:r>
              <a:rPr lang="ru-RU" sz="2800" dirty="0"/>
              <a:t>один правильный ответ.</a:t>
            </a:r>
          </a:p>
          <a:p>
            <a:r>
              <a:rPr lang="ru-RU" sz="2800" dirty="0"/>
              <a:t>1) за все свои поступки приходится расплачиваться</a:t>
            </a:r>
          </a:p>
          <a:p>
            <a:r>
              <a:rPr lang="ru-RU" sz="2800" dirty="0"/>
              <a:t>2) бессмысленный труд — самое тяжкое наказание</a:t>
            </a:r>
          </a:p>
          <a:p>
            <a:r>
              <a:rPr lang="ru-RU" sz="2800" dirty="0"/>
              <a:t>3) и царям приходится много работать</a:t>
            </a:r>
          </a:p>
          <a:p>
            <a:r>
              <a:rPr lang="ru-RU" sz="2800" dirty="0"/>
              <a:t>4) труд необходим любому человеку</a:t>
            </a:r>
          </a:p>
          <a:p>
            <a:endParaRPr lang="ru-RU" sz="2800" dirty="0"/>
          </a:p>
          <a:p>
            <a:r>
              <a:rPr lang="ru-RU" sz="2800" dirty="0"/>
              <a:t>2. Мог ли камень не скатиться с вершины горы  </a:t>
            </a:r>
            <a:r>
              <a:rPr lang="ru-RU" sz="2800" dirty="0" smtClean="0"/>
              <a:t>в </a:t>
            </a:r>
            <a:r>
              <a:rPr lang="ru-RU" sz="2800" dirty="0"/>
              <a:t>мифе о Сизифе</a:t>
            </a:r>
            <a:r>
              <a:rPr lang="ru-RU" sz="2800" dirty="0" smtClean="0"/>
              <a:t>?                Дайте </a:t>
            </a:r>
            <a:r>
              <a:rPr lang="ru-RU" sz="2800" dirty="0"/>
              <a:t>ответ «Да» или «Нет» и объясните его.</a:t>
            </a:r>
          </a:p>
          <a:p>
            <a:endParaRPr lang="ru-RU" sz="2800" dirty="0"/>
          </a:p>
          <a:p>
            <a:r>
              <a:rPr lang="ru-RU" sz="2800" dirty="0"/>
              <a:t>3. Выберите ту часть рассказа Ф. Кривина, где писатель пересказывает миф о Сизифе, и запишите её номер.</a:t>
            </a:r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73" y="1064524"/>
            <a:ext cx="1916312" cy="191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409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Вопросы и задания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7194" y="1119116"/>
            <a:ext cx="11001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Почему </a:t>
            </a:r>
            <a:r>
              <a:rPr lang="ru-RU" sz="2800" dirty="0"/>
              <a:t>в рассказе Ф. Кривина Сизиф был доволен собой, когда камень удалось удержать на вершине? </a:t>
            </a:r>
            <a:r>
              <a:rPr lang="ru-RU" sz="2800" dirty="0" smtClean="0"/>
              <a:t>Выпишите </a:t>
            </a:r>
            <a:r>
              <a:rPr lang="ru-RU" sz="2800" dirty="0"/>
              <a:t>из текста слова, которые служат ответом на этот вопрос.</a:t>
            </a:r>
          </a:p>
          <a:p>
            <a:endParaRPr lang="ru-RU" sz="2800" dirty="0"/>
          </a:p>
          <a:p>
            <a:r>
              <a:rPr lang="ru-RU" sz="2800" dirty="0"/>
              <a:t>5. Почему в рассказе Ф. Кривина Сизиф вытащил щепку </a:t>
            </a:r>
            <a:r>
              <a:rPr lang="ru-RU" sz="2800" dirty="0" smtClean="0"/>
              <a:t>из-под </a:t>
            </a:r>
            <a:r>
              <a:rPr lang="ru-RU" sz="2800" dirty="0"/>
              <a:t>камня? </a:t>
            </a:r>
            <a:endParaRPr lang="ru-RU" sz="2800" dirty="0" smtClean="0"/>
          </a:p>
          <a:p>
            <a:r>
              <a:rPr lang="ru-RU" sz="2800" dirty="0" smtClean="0"/>
              <a:t>Отметьте </a:t>
            </a:r>
            <a:r>
              <a:rPr lang="ru-RU" sz="2800" dirty="0"/>
              <a:t>один ответ, который лучше всего </a:t>
            </a:r>
            <a:r>
              <a:rPr lang="ru-RU" sz="2800" dirty="0" smtClean="0"/>
              <a:t>это </a:t>
            </a:r>
            <a:r>
              <a:rPr lang="ru-RU" sz="2800" dirty="0"/>
              <a:t>объясняет.</a:t>
            </a:r>
          </a:p>
          <a:p>
            <a:r>
              <a:rPr lang="ru-RU" sz="2800" dirty="0"/>
              <a:t>1) он мог сам превратиться в камень</a:t>
            </a:r>
          </a:p>
          <a:p>
            <a:r>
              <a:rPr lang="ru-RU" sz="2800" dirty="0"/>
              <a:t>2) ему стало ясно, что невозможно что-либо изменить</a:t>
            </a:r>
          </a:p>
          <a:p>
            <a:r>
              <a:rPr lang="ru-RU" sz="2800" dirty="0"/>
              <a:t>3) ему надоело, что ничего не меняется вокруг</a:t>
            </a:r>
          </a:p>
          <a:p>
            <a:r>
              <a:rPr lang="ru-RU" sz="2800" dirty="0"/>
              <a:t>4) он почувствовал прилив новых сил</a:t>
            </a:r>
          </a:p>
        </p:txBody>
      </p:sp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4107">
            <a:off x="9090238" y="3986640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409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Вопросы и задания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7194" y="1201003"/>
            <a:ext cx="109332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6. В конце рассказа Ф. Кривина Сизиф возвращается   </a:t>
            </a:r>
            <a:r>
              <a:rPr lang="ru-RU" sz="3200" dirty="0" smtClean="0"/>
              <a:t>                        к </a:t>
            </a:r>
            <a:r>
              <a:rPr lang="ru-RU" sz="3200" dirty="0"/>
              <a:t>прежней тяжёлой работе. Какие слова в тексте показывают, что его отношение к этой работе изменилось?  </a:t>
            </a:r>
            <a:r>
              <a:rPr lang="ru-RU" sz="3200" dirty="0" smtClean="0"/>
              <a:t>                         Выпишите </a:t>
            </a:r>
            <a:r>
              <a:rPr lang="ru-RU" sz="3200" dirty="0"/>
              <a:t>из текста эти слова.</a:t>
            </a:r>
          </a:p>
          <a:p>
            <a:endParaRPr lang="ru-RU" sz="3200" dirty="0"/>
          </a:p>
          <a:p>
            <a:r>
              <a:rPr lang="ru-RU" sz="3200" dirty="0"/>
              <a:t>7. Какую мысль, по вашему мнению, хотел выразить  </a:t>
            </a:r>
            <a:r>
              <a:rPr lang="ru-RU" sz="3200" dirty="0" smtClean="0"/>
              <a:t>                       Ф</a:t>
            </a:r>
            <a:r>
              <a:rPr lang="ru-RU" sz="3200" dirty="0"/>
              <a:t>. Кривин в своей версии истории о Сизифе?</a:t>
            </a:r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9883">
            <a:off x="4517665" y="4956399"/>
            <a:ext cx="1372014" cy="13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 descr="C:\Users\Галина\Desktop\КРЮКОВ\img2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970" y="1282489"/>
            <a:ext cx="5003225" cy="5052038"/>
          </a:xfrm>
          <a:prstGeom prst="rect">
            <a:avLst/>
          </a:prstGeom>
          <a:noFill/>
        </p:spPr>
      </p:pic>
      <p:pic>
        <p:nvPicPr>
          <p:cNvPr id="25" name="Picture 2" descr="C:\Users\Галина\Desktop\КРЮКОВ\illjustracija-gospodin-iz-san-francisko-hudozhnik-o-verejski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44301" y="1282489"/>
            <a:ext cx="3496031" cy="5052038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0378" y="692017"/>
            <a:ext cx="212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Вопросы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6" descr="C:\Users\GKryukova\Desktop\IMG-20200622-WA0036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30" r="10230" b="11801"/>
          <a:stretch/>
        </p:blipFill>
        <p:spPr bwMode="auto">
          <a:xfrm>
            <a:off x="5894942" y="634162"/>
            <a:ext cx="5990173" cy="58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697" y="1637731"/>
            <a:ext cx="58547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Что</a:t>
            </a:r>
            <a:r>
              <a:rPr lang="ru-RU" sz="2800" b="1" dirty="0" smtClean="0">
                <a:solidFill>
                  <a:srgbClr val="2F5597"/>
                </a:solidFill>
              </a:rPr>
              <a:t> есть читательская грамотность?</a:t>
            </a:r>
          </a:p>
          <a:p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332" y="1009934"/>
            <a:ext cx="10432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Рассмотрите фотографии внутренних </a:t>
            </a:r>
            <a:r>
              <a:rPr lang="ru-RU" sz="2400" dirty="0" smtClean="0"/>
              <a:t>интерьеров «</a:t>
            </a:r>
            <a:r>
              <a:rPr lang="ru-RU" sz="2400" dirty="0"/>
              <a:t>Титаника». Представьте, что вы ведёте собственный блог о мореплавателях, морских регатах и кораблях. Дайте описание интерьера «Титаника» в форме поста для вашего блога. Ответьте на вопрос: чем будет отличаться ваше описание «Титаника» </a:t>
            </a:r>
            <a:endParaRPr lang="ru-RU" sz="2400" dirty="0" smtClean="0"/>
          </a:p>
          <a:p>
            <a:r>
              <a:rPr lang="ru-RU" sz="2400" dirty="0" smtClean="0"/>
              <a:t>от </a:t>
            </a:r>
            <a:r>
              <a:rPr lang="ru-RU" sz="2400" dirty="0"/>
              <a:t>описания «Атлантиды» И</a:t>
            </a:r>
            <a:r>
              <a:rPr lang="ru-RU" sz="2400" dirty="0" smtClean="0"/>
              <a:t>. А. Бунина</a:t>
            </a:r>
            <a:r>
              <a:rPr lang="ru-RU" sz="2400" dirty="0"/>
              <a:t>? </a:t>
            </a:r>
          </a:p>
        </p:txBody>
      </p:sp>
      <p:pic>
        <p:nvPicPr>
          <p:cNvPr id="25" name="Picture 2" descr="C:\Users\Галина\Desktop\КРЮКОВ\view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6836" y="3719059"/>
            <a:ext cx="3710238" cy="2290358"/>
          </a:xfrm>
          <a:prstGeom prst="rect">
            <a:avLst/>
          </a:prstGeom>
          <a:noFill/>
        </p:spPr>
      </p:pic>
      <p:pic>
        <p:nvPicPr>
          <p:cNvPr id="26" name="Picture 3" descr="C:\Users\Галина\Desktop\КРЮКОВ\titanic-interior-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240" y="3736809"/>
            <a:ext cx="3124668" cy="2314414"/>
          </a:xfrm>
          <a:prstGeom prst="rect">
            <a:avLst/>
          </a:prstGeom>
          <a:noFill/>
        </p:spPr>
      </p:pic>
      <p:pic>
        <p:nvPicPr>
          <p:cNvPr id="27" name="Picture 4" descr="C:\Users\Галина\Desktop\КРЮКОВ\1426697578_muzey-titanika-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70" y="3736809"/>
            <a:ext cx="3398293" cy="2272608"/>
          </a:xfrm>
          <a:prstGeom prst="rect">
            <a:avLst/>
          </a:prstGeom>
          <a:noFill/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 b="34986"/>
          <a:stretch>
            <a:fillRect/>
          </a:stretch>
        </p:blipFill>
        <p:spPr bwMode="auto">
          <a:xfrm>
            <a:off x="260211" y="695308"/>
            <a:ext cx="7529913" cy="59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790123" y="1119117"/>
            <a:ext cx="40561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Объясните в 5,6 предложениях, почему </a:t>
            </a:r>
            <a:r>
              <a:rPr lang="ru-RU" sz="2400" dirty="0" err="1"/>
              <a:t>И.А.Бунин</a:t>
            </a:r>
            <a:r>
              <a:rPr lang="ru-RU" sz="2400" dirty="0"/>
              <a:t> назвал пароход, на котором плыл господин, «Атлантида». Аргументируйте свой ответ.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0421" y="322198"/>
            <a:ext cx="8334179" cy="625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 l="3529" b="12059"/>
          <a:stretch>
            <a:fillRect/>
          </a:stretch>
        </p:blipFill>
        <p:spPr bwMode="auto">
          <a:xfrm>
            <a:off x="2527038" y="334407"/>
            <a:ext cx="7080698" cy="11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/>
          <a:srcRect t="5649" r="3488" b="3369"/>
          <a:stretch>
            <a:fillRect/>
          </a:stretch>
        </p:blipFill>
        <p:spPr bwMode="auto">
          <a:xfrm>
            <a:off x="2621435" y="1456955"/>
            <a:ext cx="7085534" cy="52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4460" y="895681"/>
            <a:ext cx="2184655" cy="27767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696" y="1763356"/>
            <a:ext cx="11500224" cy="25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35007" y="409479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1913 год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0626" y="402281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1915-1916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Галина\Desktop\КРЮКОВ\Edwardian-McCall-1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4012" y="4605334"/>
            <a:ext cx="4512136" cy="2176753"/>
          </a:xfrm>
          <a:prstGeom prst="rect">
            <a:avLst/>
          </a:prstGeom>
          <a:noFill/>
        </p:spPr>
      </p:pic>
      <p:pic>
        <p:nvPicPr>
          <p:cNvPr id="28" name="Picture 2" descr="C:\Users\Галина\Desktop\КРЮКОВ\chp776-4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459" y="4649302"/>
            <a:ext cx="3051880" cy="2042580"/>
          </a:xfrm>
          <a:prstGeom prst="rect">
            <a:avLst/>
          </a:prstGeom>
          <a:noFill/>
          <a:ln>
            <a:solidFill>
              <a:srgbClr val="222BE2"/>
            </a:solidFill>
          </a:ln>
        </p:spPr>
      </p:pic>
    </p:spTree>
    <p:extLst>
      <p:ext uri="{BB962C8B-B14F-4D97-AF65-F5344CB8AC3E}">
        <p14:creationId xmlns:p14="http://schemas.microsoft.com/office/powerpoint/2010/main" val="3722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44"/>
          <p:cNvSpPr>
            <a:spLocks noEditPoints="1"/>
          </p:cNvSpPr>
          <p:nvPr/>
        </p:nvSpPr>
        <p:spPr bwMode="auto">
          <a:xfrm>
            <a:off x="11606322" y="5464056"/>
            <a:ext cx="351059" cy="380284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64514" name="Picture 2" descr="Архангельский А.Н.. Книги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9" y="2235771"/>
            <a:ext cx="1619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GKryukova\Desktop\ty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 bwMode="auto">
          <a:xfrm>
            <a:off x="2257628" y="2230465"/>
            <a:ext cx="1598905" cy="2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Freeform 44"/>
          <p:cNvSpPr>
            <a:spLocks noEditPoints="1"/>
          </p:cNvSpPr>
          <p:nvPr/>
        </p:nvSpPr>
        <p:spPr bwMode="auto">
          <a:xfrm>
            <a:off x="11605404" y="5409624"/>
            <a:ext cx="351059" cy="380284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5" name="Freeform 44"/>
          <p:cNvSpPr>
            <a:spLocks noEditPoints="1"/>
          </p:cNvSpPr>
          <p:nvPr/>
        </p:nvSpPr>
        <p:spPr bwMode="auto">
          <a:xfrm>
            <a:off x="11605404" y="5371553"/>
            <a:ext cx="351059" cy="380284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6695" y="2166372"/>
            <a:ext cx="702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</a:t>
            </a:r>
            <a:r>
              <a:rPr lang="ru-RU" dirty="0"/>
              <a:t>. Н. Архангельский, кандидат филологических наук, </a:t>
            </a:r>
            <a:r>
              <a:rPr lang="ru-RU" dirty="0" smtClean="0"/>
              <a:t>               профессор </a:t>
            </a:r>
            <a:r>
              <a:rPr lang="ru-RU" dirty="0"/>
              <a:t>факультета </a:t>
            </a:r>
            <a:r>
              <a:rPr lang="ru-RU" dirty="0" err="1"/>
              <a:t>медиакоммуника­ций</a:t>
            </a:r>
            <a:r>
              <a:rPr lang="ru-RU" dirty="0"/>
              <a:t> НИУ ВШЭ, </a:t>
            </a:r>
            <a:r>
              <a:rPr lang="ru-RU" dirty="0" smtClean="0"/>
              <a:t>                писатель</a:t>
            </a:r>
            <a:r>
              <a:rPr lang="ru-RU" dirty="0"/>
              <a:t>, телеведущий, литера­туровед </a:t>
            </a:r>
            <a:r>
              <a:rPr lang="ru-RU" dirty="0" smtClean="0"/>
              <a:t>и </a:t>
            </a:r>
            <a:r>
              <a:rPr lang="ru-RU" dirty="0"/>
              <a:t>литературный </a:t>
            </a:r>
            <a:r>
              <a:rPr lang="ru-RU" dirty="0" smtClean="0"/>
              <a:t>критик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</a:t>
            </a:r>
            <a:r>
              <a:rPr lang="ru-RU" dirty="0"/>
              <a:t>. Ю. Смирнова, директор православной гимназии "Образ", учитель русского языка и литературы высшей </a:t>
            </a:r>
            <a:r>
              <a:rPr lang="ru-RU" dirty="0" smtClean="0"/>
              <a:t>категории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Методическая </a:t>
            </a:r>
            <a:r>
              <a:rPr lang="ru-RU" dirty="0"/>
              <a:t>концепция разрабатывалась при участии кандидата психологических наук З. Н. </a:t>
            </a:r>
            <a:r>
              <a:rPr lang="ru-RU" dirty="0" err="1"/>
              <a:t>Новлянской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57628" y="322198"/>
            <a:ext cx="855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Авторский коллектив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70" y="4664604"/>
            <a:ext cx="1162653" cy="15212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90" y="4664604"/>
            <a:ext cx="1194475" cy="15628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14" y="4727798"/>
            <a:ext cx="1138823" cy="14900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9" y="4661789"/>
            <a:ext cx="1143125" cy="14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848" y="1194099"/>
            <a:ext cx="5594919" cy="2280621"/>
          </a:xfrm>
          <a:prstGeom prst="roundRect">
            <a:avLst/>
          </a:prstGeom>
          <a:solidFill>
            <a:srgbClr val="D8EB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36254" y="1194099"/>
            <a:ext cx="5336229" cy="2280621"/>
          </a:xfrm>
          <a:prstGeom prst="roundRect">
            <a:avLst/>
          </a:prstGeom>
          <a:solidFill>
            <a:srgbClr val="D8EB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849" y="3723939"/>
            <a:ext cx="5594918" cy="2182009"/>
          </a:xfrm>
          <a:prstGeom prst="roundRect">
            <a:avLst/>
          </a:prstGeom>
          <a:solidFill>
            <a:srgbClr val="D8EB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6255" y="3723939"/>
            <a:ext cx="5336229" cy="2182009"/>
          </a:xfrm>
          <a:prstGeom prst="roundRect">
            <a:avLst/>
          </a:prstGeom>
          <a:solidFill>
            <a:srgbClr val="D8EB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8036" y="1734244"/>
            <a:ext cx="528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основе методики – </a:t>
            </a:r>
            <a:r>
              <a:rPr lang="ru-RU" dirty="0" err="1">
                <a:solidFill>
                  <a:srgbClr val="002060"/>
                </a:solidFill>
              </a:rPr>
              <a:t>деятельностный</a:t>
            </a:r>
            <a:r>
              <a:rPr lang="ru-RU" dirty="0">
                <a:solidFill>
                  <a:srgbClr val="002060"/>
                </a:solidFill>
              </a:rPr>
              <a:t> принцип и сотворчество учителя и учеников. </a:t>
            </a:r>
            <a:r>
              <a:rPr lang="ru-RU" dirty="0" smtClean="0">
                <a:solidFill>
                  <a:srgbClr val="002060"/>
                </a:solidFill>
              </a:rPr>
              <a:t>Простота </a:t>
            </a:r>
            <a:r>
              <a:rPr lang="ru-RU" dirty="0">
                <a:solidFill>
                  <a:srgbClr val="002060"/>
                </a:solidFill>
              </a:rPr>
              <a:t>и наглядность соединяются </a:t>
            </a: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научной точностью </a:t>
            </a:r>
            <a:r>
              <a:rPr lang="ru-RU" dirty="0" smtClean="0">
                <a:solidFill>
                  <a:srgbClr val="002060"/>
                </a:solidFill>
              </a:rPr>
              <a:t>изложения.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6861" y="1583637"/>
            <a:ext cx="4825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программе много новых и современных произведений, интересных и актуальных для подростков. Произведения русских и зарубежных авторов соседствуют и перекликаются в разных рубриках и темах </a:t>
            </a:r>
            <a:r>
              <a:rPr lang="ru-RU" dirty="0" smtClean="0">
                <a:solidFill>
                  <a:srgbClr val="002060"/>
                </a:solidFill>
              </a:rPr>
              <a:t>учебника.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78" y="4055633"/>
            <a:ext cx="5106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Курс построен не по историческому, а по тематическому принципу, насыщен взаимосвязями и ассоциациями, которые помогают детям воспринимать литературу разных эпох и </a:t>
            </a:r>
            <a:r>
              <a:rPr lang="ru-RU" dirty="0" smtClean="0">
                <a:solidFill>
                  <a:srgbClr val="002060"/>
                </a:solidFill>
              </a:rPr>
              <a:t>стилей.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6861" y="3891613"/>
            <a:ext cx="498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Включены интересные для школьников задания, связанные с </a:t>
            </a:r>
            <a:r>
              <a:rPr lang="ru-RU" dirty="0" err="1">
                <a:solidFill>
                  <a:srgbClr val="002060"/>
                </a:solidFill>
              </a:rPr>
              <a:t>видеокультурой</a:t>
            </a:r>
            <a:r>
              <a:rPr lang="ru-RU" dirty="0">
                <a:solidFill>
                  <a:srgbClr val="002060"/>
                </a:solidFill>
              </a:rPr>
              <a:t>, мультимедиа и социальными </a:t>
            </a:r>
            <a:r>
              <a:rPr lang="ru-RU" dirty="0" smtClean="0">
                <a:solidFill>
                  <a:srgbClr val="002060"/>
                </a:solidFill>
              </a:rPr>
              <a:t>сетями.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94" y="732434"/>
            <a:ext cx="1104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Линия </a:t>
            </a:r>
            <a:r>
              <a:rPr lang="ru-RU" sz="2400" dirty="0">
                <a:solidFill>
                  <a:srgbClr val="002060"/>
                </a:solidFill>
              </a:rPr>
              <a:t>УМК по </a:t>
            </a:r>
            <a:r>
              <a:rPr lang="ru-RU" sz="2400" dirty="0" smtClean="0">
                <a:solidFill>
                  <a:srgbClr val="002060"/>
                </a:solidFill>
              </a:rPr>
              <a:t>литературе А</a:t>
            </a:r>
            <a:r>
              <a:rPr lang="ru-RU" sz="2400" dirty="0">
                <a:solidFill>
                  <a:srgbClr val="002060"/>
                </a:solidFill>
              </a:rPr>
              <a:t>. Н. Архангельского и Т. Ю. </a:t>
            </a:r>
            <a:r>
              <a:rPr lang="ru-RU" sz="2400" dirty="0" smtClean="0">
                <a:solidFill>
                  <a:srgbClr val="002060"/>
                </a:solidFill>
              </a:rPr>
              <a:t>Смирновой. 5–9, 10–11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718" y="6088828"/>
            <a:ext cx="1137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717" y="1528699"/>
            <a:ext cx="5245703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5" y="1674684"/>
            <a:ext cx="4734306" cy="30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719" y="820813"/>
            <a:ext cx="1162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Установка нового учебно-методического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комплекса: сочетание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«золотого фонда»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отечественной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классики в контексте мировой литературы и современного литературного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материала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63" y="1528699"/>
            <a:ext cx="5749720" cy="8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95" y="2534255"/>
            <a:ext cx="3456698" cy="1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8" y="3511282"/>
            <a:ext cx="4719856" cy="280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6" y="5287889"/>
            <a:ext cx="5300723" cy="119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96424" y="8623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78072" y="1060942"/>
            <a:ext cx="6497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Предназначены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оценки всех аспектов функциональной грамотности, которые изучаются в международном сравнительном исследовании PISA.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Содержат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обучающие и тренировочные 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задания.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задания построены на основе реальных жизненных ситуаций.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Могут быть использованы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внутришкольного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мониторинга по оценке функциональной грамотности учащихся 5 </a:t>
            </a:r>
            <a:r>
              <a:rPr lang="en-US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7 классов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" y="4216496"/>
            <a:ext cx="1449015" cy="191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3" y="1251212"/>
            <a:ext cx="1556354" cy="205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9" y="1204955"/>
            <a:ext cx="1629015" cy="214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2" y="4269261"/>
            <a:ext cx="1467664" cy="193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4" y="4243240"/>
            <a:ext cx="1408486" cy="1858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21" y="4290117"/>
            <a:ext cx="1436059" cy="189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" y="1248795"/>
            <a:ext cx="1519798" cy="200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5" y="1226356"/>
            <a:ext cx="1553801" cy="205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" name="Группа 44"/>
          <p:cNvGrpSpPr/>
          <p:nvPr/>
        </p:nvGrpSpPr>
        <p:grpSpPr>
          <a:xfrm>
            <a:off x="10522251" y="99315"/>
            <a:ext cx="1479392" cy="596183"/>
            <a:chOff x="10851723" y="285768"/>
            <a:chExt cx="1479392" cy="596183"/>
          </a:xfrm>
        </p:grpSpPr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F891D045-80B5-4DC6-A762-D4045AC0D02E}"/>
                </a:ext>
              </a:extLst>
            </p:cNvPr>
            <p:cNvGrpSpPr/>
            <p:nvPr/>
          </p:nvGrpSpPr>
          <p:grpSpPr>
            <a:xfrm>
              <a:off x="11073251" y="285768"/>
              <a:ext cx="1036335" cy="358338"/>
              <a:chOff x="10099577" y="300997"/>
              <a:chExt cx="1512553" cy="523002"/>
            </a:xfrm>
            <a:solidFill>
              <a:srgbClr val="2D2B8D"/>
            </a:solidFill>
          </p:grpSpPr>
          <p:sp>
            <p:nvSpPr>
              <p:cNvPr id="48" name="Freeform 6">
                <a:extLst>
                  <a:ext uri="{FF2B5EF4-FFF2-40B4-BE49-F238E27FC236}">
                    <a16:creationId xmlns="" xmlns:a16="http://schemas.microsoft.com/office/drawing/2014/main" id="{AA46FCA3-52A7-42DF-B423-50E2D3A94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558" y="546724"/>
                <a:ext cx="576131" cy="33206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="" xmlns:a16="http://schemas.microsoft.com/office/drawing/2014/main" id="{C6711D80-4A50-4C96-8DFF-F72F58809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9357" y="546724"/>
                <a:ext cx="576131" cy="33206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="" xmlns:a16="http://schemas.microsoft.com/office/drawing/2014/main" id="{D4BF838A-63D2-4F88-9531-7E80D8414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9577" y="666268"/>
                <a:ext cx="131166" cy="12286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="" xmlns:a16="http://schemas.microsoft.com/office/drawing/2014/main" id="{EE5733E1-860D-4949-B528-F0144EF42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3987" y="666268"/>
                <a:ext cx="89658" cy="12286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="" xmlns:a16="http://schemas.microsoft.com/office/drawing/2014/main" id="{95C544C4-FE20-4E54-8575-B167316C80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8549" y="664607"/>
                <a:ext cx="121204" cy="126184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="" xmlns:a16="http://schemas.microsoft.com/office/drawing/2014/main" id="{4FEC91D6-B0AB-4057-8F7C-1D51A310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978" y="664607"/>
                <a:ext cx="111241" cy="126184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="" xmlns:a16="http://schemas.microsoft.com/office/drawing/2014/main" id="{C182FEA9-FC07-4415-96D0-A1D8535A23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125" y="666268"/>
                <a:ext cx="96299" cy="122864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="" xmlns:a16="http://schemas.microsoft.com/office/drawing/2014/main" id="{1BC64215-C751-4645-A0EE-8DAF52ABE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8649" y="666268"/>
                <a:ext cx="89658" cy="122864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="" xmlns:a16="http://schemas.microsoft.com/office/drawing/2014/main" id="{8376A7EB-8327-4B38-8E13-EB613ED84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3211" y="666268"/>
                <a:ext cx="189277" cy="157731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="" xmlns:a16="http://schemas.microsoft.com/office/drawing/2014/main" id="{07D29E00-DA23-4AB4-B331-DA524612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0751" y="666268"/>
                <a:ext cx="91317" cy="122864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="" xmlns:a16="http://schemas.microsoft.com/office/drawing/2014/main" id="{5D73C62B-ABC0-49BC-A84B-017014F5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6974" y="666268"/>
                <a:ext cx="129505" cy="122864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="" xmlns:a16="http://schemas.microsoft.com/office/drawing/2014/main" id="{B6A2B324-2B36-4B7E-8D74-42981AFDB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8063" y="666268"/>
                <a:ext cx="131166" cy="122864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="" xmlns:a16="http://schemas.microsoft.com/office/drawing/2014/main" id="{0AA402C9-4519-4D08-9B6C-8E5172F9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9152" y="666268"/>
                <a:ext cx="92978" cy="122864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="" xmlns:a16="http://schemas.microsoft.com/office/drawing/2014/main" id="{51CA5231-E59E-4F85-B209-928948FC2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35481" y="300997"/>
                <a:ext cx="240746" cy="303839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851723" y="628035"/>
              <a:ext cx="14793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основано в 1930</a:t>
              </a:r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895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56" y="3897102"/>
            <a:ext cx="2551189" cy="25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8378" y="263010"/>
            <a:ext cx="10183873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грамотность </a:t>
            </a:r>
          </a:p>
        </p:txBody>
      </p:sp>
    </p:spTree>
    <p:extLst>
      <p:ext uri="{BB962C8B-B14F-4D97-AF65-F5344CB8AC3E}">
        <p14:creationId xmlns:p14="http://schemas.microsoft.com/office/powerpoint/2010/main" val="14648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718" y="3082652"/>
            <a:ext cx="11605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Шкала перевода баллов ЕГЭ</a:t>
            </a:r>
          </a:p>
          <a:p>
            <a:r>
              <a:rPr lang="ru-RU" sz="3200" dirty="0" smtClean="0">
                <a:hlinkClick r:id="rId9"/>
              </a:rPr>
              <a:t>https</a:t>
            </a:r>
            <a:r>
              <a:rPr lang="ru-RU" sz="3200" dirty="0">
                <a:hlinkClick r:id="rId9"/>
              </a:rPr>
              <a:t>://</a:t>
            </a:r>
            <a:r>
              <a:rPr lang="ru-RU" sz="3200" dirty="0" smtClean="0">
                <a:hlinkClick r:id="rId9"/>
              </a:rPr>
              <a:t>4ege.ru/novosti-ege/4023-shkala-perevoda-ballov-ege.html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96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24716" y="157264"/>
            <a:ext cx="602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Международный мониторинг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80" y="2838734"/>
            <a:ext cx="1602414" cy="16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15" y="1596788"/>
            <a:ext cx="96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rogramme</a:t>
            </a:r>
            <a:r>
              <a:rPr lang="en-US" sz="3600" dirty="0"/>
              <a:t> for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nternational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tudent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ssessment</a:t>
            </a:r>
            <a:endParaRPr lang="ru-RU" sz="36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 t="11657" r="2173" b="5516"/>
          <a:stretch>
            <a:fillRect/>
          </a:stretch>
        </p:blipFill>
        <p:spPr bwMode="auto">
          <a:xfrm>
            <a:off x="400083" y="2405554"/>
            <a:ext cx="7077968" cy="25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77218" y="2838734"/>
            <a:ext cx="1815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51630" y="3242544"/>
            <a:ext cx="1337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66272" y="3242544"/>
            <a:ext cx="1850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4967" y="3562066"/>
            <a:ext cx="11055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51630" y="3562066"/>
            <a:ext cx="17146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39067" y="3930555"/>
            <a:ext cx="32533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54967" y="4285397"/>
            <a:ext cx="1542323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002507" y="4285397"/>
            <a:ext cx="3092906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284794" y="4285397"/>
            <a:ext cx="907576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4967" y="4694830"/>
            <a:ext cx="3866778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242734" y="1456955"/>
            <a:ext cx="3936436" cy="313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600"/>
              </a:spcBef>
              <a:buBlip>
                <a:blip r:embed="rId7"/>
              </a:buBlip>
              <a:defRPr/>
            </a:pPr>
            <a:endParaRPr lang="ru-RU" sz="14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45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17" y="3501852"/>
            <a:ext cx="1916312" cy="191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375" y="2386376"/>
            <a:ext cx="11450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в просвещении быть с веком наравне…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А. С. Пушкин</a:t>
            </a:r>
            <a:endParaRPr lang="ru-RU" sz="5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5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31" y="4126712"/>
            <a:ext cx="11620084" cy="1772793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endParaRPr lang="ru-RU" sz="2000" b="1" dirty="0" smtClean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36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Галина Васильевна Крюкова, ведущий методист</a:t>
            </a:r>
          </a:p>
          <a:p>
            <a:pPr algn="l">
              <a:spcBef>
                <a:spcPts val="0"/>
              </a:spcBef>
            </a:pPr>
            <a:endParaRPr lang="en-US" sz="3600" b="1" dirty="0" smtClean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GKryukova@prosv.ru</a:t>
            </a:r>
            <a:endParaRPr lang="ru-RU" sz="36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</a:t>
            </a:r>
            <a:endParaRPr lang="en-US" sz="933" dirty="0" smtClean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Издательство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15026" y="164667"/>
            <a:ext cx="5543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672" y="1774209"/>
            <a:ext cx="10189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b="1" dirty="0" smtClean="0">
                <a:solidFill>
                  <a:srgbClr val="002060"/>
                </a:solidFill>
              </a:rPr>
              <a:t>локализация информации</a:t>
            </a:r>
            <a:endParaRPr lang="ru-RU" sz="6000" b="1" dirty="0">
              <a:solidFill>
                <a:srgbClr val="00206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b="1" dirty="0" smtClean="0">
                <a:solidFill>
                  <a:srgbClr val="002060"/>
                </a:solidFill>
              </a:rPr>
              <a:t>понимание</a:t>
            </a:r>
            <a:endParaRPr lang="ru-RU" sz="6000" b="1" dirty="0">
              <a:solidFill>
                <a:srgbClr val="00206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b="1" dirty="0">
                <a:solidFill>
                  <a:srgbClr val="002060"/>
                </a:solidFill>
              </a:rPr>
              <a:t>оценка и </a:t>
            </a:r>
            <a:r>
              <a:rPr lang="ru-RU" sz="6000" b="1" dirty="0" smtClean="0">
                <a:solidFill>
                  <a:srgbClr val="002060"/>
                </a:solidFill>
              </a:rPr>
              <a:t>рефлексия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90" y="4441145"/>
            <a:ext cx="1602414" cy="16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42322" y="136369"/>
            <a:ext cx="496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Работа с одним текстом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024" y="1269242"/>
            <a:ext cx="112730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просмотр </a:t>
            </a:r>
            <a:r>
              <a:rPr lang="ru-RU" sz="4000" b="1" dirty="0">
                <a:solidFill>
                  <a:srgbClr val="002060"/>
                </a:solidFill>
              </a:rPr>
              <a:t>и </a:t>
            </a:r>
            <a:r>
              <a:rPr lang="ru-RU" sz="4000" b="1" dirty="0" smtClean="0">
                <a:solidFill>
                  <a:srgbClr val="002060"/>
                </a:solidFill>
              </a:rPr>
              <a:t>поиск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выявление буквального </a:t>
            </a:r>
            <a:r>
              <a:rPr lang="ru-RU" sz="4000" b="1" dirty="0" smtClean="0">
                <a:solidFill>
                  <a:srgbClr val="002060"/>
                </a:solidFill>
              </a:rPr>
              <a:t>смысла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обобщение и формулирование </a:t>
            </a:r>
            <a:r>
              <a:rPr lang="ru-RU" sz="4000" b="1" dirty="0" smtClean="0">
                <a:solidFill>
                  <a:srgbClr val="002060"/>
                </a:solidFill>
              </a:rPr>
              <a:t>выводов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оценка качества и </a:t>
            </a:r>
            <a:r>
              <a:rPr lang="ru-RU" sz="4000" b="1" dirty="0" smtClean="0">
                <a:solidFill>
                  <a:srgbClr val="002060"/>
                </a:solidFill>
              </a:rPr>
              <a:t>надёжности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размышление над содержанием и формой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4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9689" y="164667"/>
            <a:ext cx="566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 если текстов несколько?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4967" y="1405719"/>
            <a:ext cx="10983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</a:rPr>
              <a:t>поиск </a:t>
            </a:r>
            <a:r>
              <a:rPr lang="ru-RU" sz="4400" b="1" dirty="0">
                <a:solidFill>
                  <a:srgbClr val="002060"/>
                </a:solidFill>
              </a:rPr>
              <a:t>и выбор соответствующего </a:t>
            </a:r>
            <a:r>
              <a:rPr lang="ru-RU" sz="4400" b="1" dirty="0" smtClean="0">
                <a:solidFill>
                  <a:srgbClr val="002060"/>
                </a:solidFill>
              </a:rPr>
              <a:t>текста</a:t>
            </a:r>
            <a:endParaRPr lang="ru-RU" sz="44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2060"/>
                </a:solidFill>
              </a:rPr>
              <a:t>обобщение и формулирование </a:t>
            </a:r>
            <a:r>
              <a:rPr lang="ru-RU" sz="4400" b="1" dirty="0" smtClean="0">
                <a:solidFill>
                  <a:srgbClr val="002060"/>
                </a:solidFill>
              </a:rPr>
              <a:t>выводов</a:t>
            </a:r>
            <a:endParaRPr lang="ru-RU" sz="44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002060"/>
                </a:solidFill>
              </a:rPr>
              <a:t>выявление и анализ </a:t>
            </a:r>
            <a:r>
              <a:rPr lang="ru-RU" sz="4400" b="1" dirty="0" smtClean="0">
                <a:solidFill>
                  <a:srgbClr val="002060"/>
                </a:solidFill>
              </a:rPr>
              <a:t>противоречий</a:t>
            </a:r>
            <a:endParaRPr lang="ru-RU" sz="4400" b="1" dirty="0">
              <a:solidFill>
                <a:srgbClr val="002060"/>
              </a:solidFill>
            </a:endParaRPr>
          </a:p>
          <a:p>
            <a:pPr algn="ctr"/>
            <a:endParaRPr lang="ru-RU" sz="4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8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01379" y="162101"/>
            <a:ext cx="256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Итоги - 2018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4675" y="1596787"/>
            <a:ext cx="10365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6 уровень –  1%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</a:rPr>
              <a:t>5 уровень – 5%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</a:rPr>
              <a:t>4 уровень – 16%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</a:rPr>
              <a:t>3 уровень – 28%</a:t>
            </a:r>
          </a:p>
          <a:p>
            <a:pPr algn="ctr"/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8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1209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0240" y="761805"/>
            <a:ext cx="112200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sz="2000" dirty="0"/>
              <a:t>детальное и точное </a:t>
            </a:r>
            <a:r>
              <a:rPr lang="ru-RU" sz="2000" b="1" dirty="0">
                <a:solidFill>
                  <a:srgbClr val="FF0000"/>
                </a:solidFill>
              </a:rPr>
              <a:t>интерпретирование </a:t>
            </a:r>
            <a:r>
              <a:rPr lang="ru-RU" sz="2000" dirty="0"/>
              <a:t>текста в целом, всех его частей, каждой единицы информации, сообщенной </a:t>
            </a:r>
            <a:r>
              <a:rPr lang="ru-RU" sz="2000" b="1" dirty="0">
                <a:solidFill>
                  <a:srgbClr val="FF0000"/>
                </a:solidFill>
              </a:rPr>
              <a:t>в самых глубинных слоях </a:t>
            </a:r>
            <a:r>
              <a:rPr lang="ru-RU" sz="2000" dirty="0"/>
              <a:t>текста, и каждой, даже </a:t>
            </a:r>
            <a:r>
              <a:rPr lang="ru-RU" sz="2000" b="1" dirty="0">
                <a:solidFill>
                  <a:srgbClr val="FF0000"/>
                </a:solidFill>
              </a:rPr>
              <a:t>самой неприметной детали формы</a:t>
            </a:r>
            <a:r>
              <a:rPr lang="ru-RU" sz="2000" dirty="0"/>
              <a:t>, которая лишь косвенно связана с вопросом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	полное и подробное понимание </a:t>
            </a:r>
            <a:r>
              <a:rPr lang="ru-RU" sz="2000" b="1" dirty="0">
                <a:solidFill>
                  <a:srgbClr val="FF0000"/>
                </a:solidFill>
              </a:rPr>
              <a:t>нескольких текстов </a:t>
            </a:r>
            <a:r>
              <a:rPr lang="ru-RU" sz="2000" dirty="0"/>
              <a:t>и связей между ними, 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	</a:t>
            </a:r>
            <a:r>
              <a:rPr lang="ru-RU" sz="2000" b="1" dirty="0">
                <a:solidFill>
                  <a:srgbClr val="FF0000"/>
                </a:solidFill>
              </a:rPr>
              <a:t>понимание незнакомых идей</a:t>
            </a:r>
            <a:r>
              <a:rPr lang="ru-RU" sz="2000" dirty="0"/>
              <a:t>, выраженных в тексте или текстах, содержащих противоречивую информацию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	самостоятельное построение </a:t>
            </a:r>
            <a:r>
              <a:rPr lang="ru-RU" sz="2000" b="1" dirty="0">
                <a:solidFill>
                  <a:srgbClr val="FF0000"/>
                </a:solidFill>
              </a:rPr>
              <a:t>абстрактных</a:t>
            </a:r>
            <a:r>
              <a:rPr lang="ru-RU" sz="2000" dirty="0"/>
              <a:t> понятий;</a:t>
            </a:r>
          </a:p>
          <a:p>
            <a:pPr algn="just"/>
            <a:r>
              <a:rPr lang="ru-RU" sz="2000" dirty="0"/>
              <a:t>•	привлечение фоновых, в том числе </a:t>
            </a:r>
            <a:r>
              <a:rPr lang="ru-RU" sz="2000" b="1" dirty="0">
                <a:solidFill>
                  <a:srgbClr val="FF0000"/>
                </a:solidFill>
              </a:rPr>
              <a:t>академических знаний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•	способность давать </a:t>
            </a:r>
            <a:r>
              <a:rPr lang="ru-RU" sz="2000" b="1" dirty="0">
                <a:solidFill>
                  <a:srgbClr val="FF0000"/>
                </a:solidFill>
              </a:rPr>
              <a:t>критическую оценку </a:t>
            </a:r>
            <a:r>
              <a:rPr lang="ru-RU" sz="2000" dirty="0"/>
              <a:t>сложному тексту на незнакомую тему; </a:t>
            </a:r>
          </a:p>
          <a:p>
            <a:pPr algn="just"/>
            <a:r>
              <a:rPr lang="ru-RU" sz="2000" dirty="0"/>
              <a:t>•	умение </a:t>
            </a:r>
            <a:r>
              <a:rPr lang="ru-RU" sz="2000" b="1" dirty="0">
                <a:solidFill>
                  <a:srgbClr val="FF0000"/>
                </a:solidFill>
              </a:rPr>
              <a:t>сравнивать</a:t>
            </a:r>
            <a:r>
              <a:rPr lang="ru-RU" sz="2000" dirty="0"/>
              <a:t> информацию из разных текстов, анализируя явные и скрытые цели авторов, оценивая качество и достоверность источников;</a:t>
            </a:r>
          </a:p>
          <a:p>
            <a:pPr algn="just"/>
            <a:r>
              <a:rPr lang="ru-RU" sz="2000" dirty="0"/>
              <a:t>•	умение выявлять </a:t>
            </a:r>
            <a:r>
              <a:rPr lang="ru-RU" sz="2000" b="1" dirty="0">
                <a:solidFill>
                  <a:srgbClr val="FF0000"/>
                </a:solidFill>
              </a:rPr>
              <a:t>расхождения и противоречия </a:t>
            </a:r>
            <a:r>
              <a:rPr lang="ru-RU" sz="2000" dirty="0"/>
              <a:t>между текстами, делать выводы и выдвигать </a:t>
            </a:r>
            <a:r>
              <a:rPr lang="ru-RU" sz="2000" b="1" dirty="0">
                <a:solidFill>
                  <a:srgbClr val="FF0000"/>
                </a:solidFill>
              </a:rPr>
              <a:t>гипотезы</a:t>
            </a:r>
            <a:r>
              <a:rPr lang="ru-RU" sz="2000" dirty="0"/>
              <a:t> на основании прочитанного, опираясь одновременно на несколько критериев, соединяя разрозненную информацию и учитывая несколько точек зрения.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6788" y="122439"/>
            <a:ext cx="2611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Типы текста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7194" y="1023582"/>
            <a:ext cx="111379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рассуждение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описание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толкование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инструкция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</a:rPr>
              <a:t>множественный </a:t>
            </a:r>
            <a:r>
              <a:rPr lang="ru-RU" sz="4000" b="1" dirty="0">
                <a:solidFill>
                  <a:srgbClr val="FF0000"/>
                </a:solidFill>
              </a:rPr>
              <a:t>тип (31</a:t>
            </a:r>
            <a:r>
              <a:rPr lang="ru-RU" sz="4000" b="1" dirty="0" smtClean="0">
                <a:solidFill>
                  <a:srgbClr val="FF0000"/>
                </a:solidFill>
              </a:rPr>
              <a:t>%)</a:t>
            </a:r>
            <a:endParaRPr lang="ru-RU" sz="40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повествование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переговоры</a:t>
            </a: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обсуждение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2021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9368</TotalTime>
  <Words>3760</Words>
  <Application>Microsoft Office PowerPoint</Application>
  <PresentationFormat>Произвольный</PresentationFormat>
  <Paragraphs>441</Paragraphs>
  <Slides>31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Пользователь Windows</cp:lastModifiedBy>
  <cp:revision>1008</cp:revision>
  <cp:lastPrinted>2019-08-02T09:06:22Z</cp:lastPrinted>
  <dcterms:created xsi:type="dcterms:W3CDTF">2018-07-24T05:59:49Z</dcterms:created>
  <dcterms:modified xsi:type="dcterms:W3CDTF">2021-01-21T07:25:50Z</dcterms:modified>
</cp:coreProperties>
</file>