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0"/>
  </p:notesMasterIdLst>
  <p:handoutMasterIdLst>
    <p:handoutMasterId r:id="rId111"/>
  </p:handoutMasterIdLst>
  <p:sldIdLst>
    <p:sldId id="260" r:id="rId2"/>
    <p:sldId id="421" r:id="rId3"/>
    <p:sldId id="378" r:id="rId4"/>
    <p:sldId id="299" r:id="rId5"/>
    <p:sldId id="300" r:id="rId6"/>
    <p:sldId id="301" r:id="rId7"/>
    <p:sldId id="295" r:id="rId8"/>
    <p:sldId id="298" r:id="rId9"/>
    <p:sldId id="302" r:id="rId10"/>
    <p:sldId id="303" r:id="rId11"/>
    <p:sldId id="340" r:id="rId12"/>
    <p:sldId id="336" r:id="rId13"/>
    <p:sldId id="306" r:id="rId14"/>
    <p:sldId id="307" r:id="rId15"/>
    <p:sldId id="380" r:id="rId16"/>
    <p:sldId id="381" r:id="rId17"/>
    <p:sldId id="382" r:id="rId18"/>
    <p:sldId id="310" r:id="rId19"/>
    <p:sldId id="311" r:id="rId20"/>
    <p:sldId id="332" r:id="rId21"/>
    <p:sldId id="333" r:id="rId22"/>
    <p:sldId id="334" r:id="rId23"/>
    <p:sldId id="335" r:id="rId24"/>
    <p:sldId id="351" r:id="rId25"/>
    <p:sldId id="337" r:id="rId26"/>
    <p:sldId id="339" r:id="rId27"/>
    <p:sldId id="312" r:id="rId28"/>
    <p:sldId id="341" r:id="rId29"/>
    <p:sldId id="371" r:id="rId30"/>
    <p:sldId id="370" r:id="rId31"/>
    <p:sldId id="372" r:id="rId32"/>
    <p:sldId id="373" r:id="rId33"/>
    <p:sldId id="374" r:id="rId34"/>
    <p:sldId id="325" r:id="rId35"/>
    <p:sldId id="326" r:id="rId36"/>
    <p:sldId id="327" r:id="rId37"/>
    <p:sldId id="342" r:id="rId38"/>
    <p:sldId id="346" r:id="rId39"/>
    <p:sldId id="375" r:id="rId40"/>
    <p:sldId id="376" r:id="rId41"/>
    <p:sldId id="355" r:id="rId42"/>
    <p:sldId id="356" r:id="rId43"/>
    <p:sldId id="357" r:id="rId44"/>
    <p:sldId id="328" r:id="rId45"/>
    <p:sldId id="364" r:id="rId46"/>
    <p:sldId id="359" r:id="rId47"/>
    <p:sldId id="360" r:id="rId48"/>
    <p:sldId id="329" r:id="rId49"/>
    <p:sldId id="350" r:id="rId50"/>
    <p:sldId id="361" r:id="rId51"/>
    <p:sldId id="344" r:id="rId52"/>
    <p:sldId id="348" r:id="rId53"/>
    <p:sldId id="362" r:id="rId54"/>
    <p:sldId id="352" r:id="rId55"/>
    <p:sldId id="369" r:id="rId56"/>
    <p:sldId id="347" r:id="rId57"/>
    <p:sldId id="383" r:id="rId58"/>
    <p:sldId id="384" r:id="rId59"/>
    <p:sldId id="385" r:id="rId60"/>
    <p:sldId id="386" r:id="rId61"/>
    <p:sldId id="387" r:id="rId62"/>
    <p:sldId id="388" r:id="rId63"/>
    <p:sldId id="389" r:id="rId64"/>
    <p:sldId id="390" r:id="rId65"/>
    <p:sldId id="391" r:id="rId66"/>
    <p:sldId id="392" r:id="rId67"/>
    <p:sldId id="393" r:id="rId68"/>
    <p:sldId id="394" r:id="rId69"/>
    <p:sldId id="395" r:id="rId70"/>
    <p:sldId id="396" r:id="rId71"/>
    <p:sldId id="397" r:id="rId72"/>
    <p:sldId id="398" r:id="rId73"/>
    <p:sldId id="399" r:id="rId74"/>
    <p:sldId id="400" r:id="rId75"/>
    <p:sldId id="401" r:id="rId76"/>
    <p:sldId id="402" r:id="rId77"/>
    <p:sldId id="403" r:id="rId78"/>
    <p:sldId id="404" r:id="rId79"/>
    <p:sldId id="405" r:id="rId80"/>
    <p:sldId id="406" r:id="rId81"/>
    <p:sldId id="407" r:id="rId82"/>
    <p:sldId id="367" r:id="rId83"/>
    <p:sldId id="368" r:id="rId84"/>
    <p:sldId id="353" r:id="rId85"/>
    <p:sldId id="363" r:id="rId86"/>
    <p:sldId id="365" r:id="rId87"/>
    <p:sldId id="366" r:id="rId88"/>
    <p:sldId id="331" r:id="rId89"/>
    <p:sldId id="412" r:id="rId90"/>
    <p:sldId id="413" r:id="rId91"/>
    <p:sldId id="414" r:id="rId92"/>
    <p:sldId id="415" r:id="rId93"/>
    <p:sldId id="416" r:id="rId94"/>
    <p:sldId id="417" r:id="rId95"/>
    <p:sldId id="419" r:id="rId96"/>
    <p:sldId id="420" r:id="rId97"/>
    <p:sldId id="408" r:id="rId98"/>
    <p:sldId id="409" r:id="rId99"/>
    <p:sldId id="410" r:id="rId100"/>
    <p:sldId id="411" r:id="rId101"/>
    <p:sldId id="313" r:id="rId102"/>
    <p:sldId id="314" r:id="rId103"/>
    <p:sldId id="315" r:id="rId104"/>
    <p:sldId id="330" r:id="rId105"/>
    <p:sldId id="284" r:id="rId106"/>
    <p:sldId id="265" r:id="rId107"/>
    <p:sldId id="266" r:id="rId108"/>
    <p:sldId id="422" r:id="rId10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064"/>
    <a:srgbClr val="2C3393"/>
    <a:srgbClr val="005C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60" autoAdjust="0"/>
  </p:normalViewPr>
  <p:slideViewPr>
    <p:cSldViewPr showGuides="1">
      <p:cViewPr varScale="1">
        <p:scale>
          <a:sx n="60" d="100"/>
          <a:sy n="60" d="100"/>
        </p:scale>
        <p:origin x="1464" y="60"/>
      </p:cViewPr>
      <p:guideLst>
        <p:guide orient="horz" pos="2160"/>
        <p:guide pos="2880"/>
      </p:guideLst>
    </p:cSldViewPr>
  </p:slideViewPr>
  <p:notesTextViewPr>
    <p:cViewPr>
      <p:scale>
        <a:sx n="100" d="100"/>
        <a:sy n="100" d="100"/>
      </p:scale>
      <p:origin x="0" y="0"/>
    </p:cViewPr>
  </p:notesTextViewPr>
  <p:notesViewPr>
    <p:cSldViewPr showGuides="1">
      <p:cViewPr varScale="1">
        <p:scale>
          <a:sx n="98" d="100"/>
          <a:sy n="98" d="100"/>
        </p:scale>
        <p:origin x="-260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lineChart>
        <c:grouping val="standard"/>
        <c:varyColors val="0"/>
        <c:ser>
          <c:idx val="0"/>
          <c:order val="0"/>
          <c:spPr>
            <a:ln w="57150"/>
          </c:spPr>
          <c:marker>
            <c:spPr>
              <a:ln w="57150"/>
            </c:spPr>
          </c:marker>
          <c:cat>
            <c:strRef>
              <c:f>Лист1!$A$1:$T$1</c:f>
              <c:strCache>
                <c:ptCount val="20"/>
                <c:pt idx="0">
                  <c:v>1К1</c:v>
                </c:pt>
                <c:pt idx="1">
                  <c:v>1К2</c:v>
                </c:pt>
                <c:pt idx="2">
                  <c:v>2</c:v>
                </c:pt>
                <c:pt idx="3">
                  <c:v>3(1)</c:v>
                </c:pt>
                <c:pt idx="4">
                  <c:v>3(2)</c:v>
                </c:pt>
                <c:pt idx="5">
                  <c:v>4</c:v>
                </c:pt>
                <c:pt idx="6">
                  <c:v>5</c:v>
                </c:pt>
                <c:pt idx="7">
                  <c:v>6</c:v>
                </c:pt>
                <c:pt idx="8">
                  <c:v>7</c:v>
                </c:pt>
                <c:pt idx="9">
                  <c:v>8</c:v>
                </c:pt>
                <c:pt idx="10">
                  <c:v>9</c:v>
                </c:pt>
                <c:pt idx="11">
                  <c:v>10</c:v>
                </c:pt>
                <c:pt idx="12">
                  <c:v>11</c:v>
                </c:pt>
                <c:pt idx="13">
                  <c:v>12(1)</c:v>
                </c:pt>
                <c:pt idx="14">
                  <c:v>12(2)</c:v>
                </c:pt>
                <c:pt idx="15">
                  <c:v>13(1)</c:v>
                </c:pt>
                <c:pt idx="16">
                  <c:v>13(2)</c:v>
                </c:pt>
                <c:pt idx="17">
                  <c:v>14</c:v>
                </c:pt>
                <c:pt idx="18">
                  <c:v>15(1)</c:v>
                </c:pt>
                <c:pt idx="19">
                  <c:v>15(2)</c:v>
                </c:pt>
              </c:strCache>
            </c:strRef>
          </c:cat>
          <c:val>
            <c:numRef>
              <c:f>Лист1!$A$2:$T$2</c:f>
              <c:numCache>
                <c:formatCode>General</c:formatCode>
                <c:ptCount val="20"/>
                <c:pt idx="0">
                  <c:v>67</c:v>
                </c:pt>
                <c:pt idx="1">
                  <c:v>90</c:v>
                </c:pt>
                <c:pt idx="2">
                  <c:v>73</c:v>
                </c:pt>
                <c:pt idx="3">
                  <c:v>89</c:v>
                </c:pt>
                <c:pt idx="4">
                  <c:v>82</c:v>
                </c:pt>
                <c:pt idx="5">
                  <c:v>79</c:v>
                </c:pt>
                <c:pt idx="6">
                  <c:v>82</c:v>
                </c:pt>
                <c:pt idx="7">
                  <c:v>66</c:v>
                </c:pt>
                <c:pt idx="8">
                  <c:v>68</c:v>
                </c:pt>
                <c:pt idx="9">
                  <c:v>70</c:v>
                </c:pt>
                <c:pt idx="10">
                  <c:v>77</c:v>
                </c:pt>
                <c:pt idx="11">
                  <c:v>75</c:v>
                </c:pt>
                <c:pt idx="12">
                  <c:v>70</c:v>
                </c:pt>
                <c:pt idx="13">
                  <c:v>73</c:v>
                </c:pt>
                <c:pt idx="14">
                  <c:v>73</c:v>
                </c:pt>
                <c:pt idx="15">
                  <c:v>76</c:v>
                </c:pt>
                <c:pt idx="16">
                  <c:v>69</c:v>
                </c:pt>
                <c:pt idx="17">
                  <c:v>83</c:v>
                </c:pt>
                <c:pt idx="18">
                  <c:v>52</c:v>
                </c:pt>
                <c:pt idx="19">
                  <c:v>47</c:v>
                </c:pt>
              </c:numCache>
            </c:numRef>
          </c:val>
          <c:smooth val="0"/>
        </c:ser>
        <c:dLbls>
          <c:showLegendKey val="0"/>
          <c:showVal val="0"/>
          <c:showCatName val="0"/>
          <c:showSerName val="0"/>
          <c:showPercent val="0"/>
          <c:showBubbleSize val="0"/>
        </c:dLbls>
        <c:marker val="1"/>
        <c:smooth val="0"/>
        <c:axId val="352796112"/>
        <c:axId val="349709192"/>
      </c:lineChart>
      <c:catAx>
        <c:axId val="352796112"/>
        <c:scaling>
          <c:orientation val="minMax"/>
        </c:scaling>
        <c:delete val="0"/>
        <c:axPos val="b"/>
        <c:numFmt formatCode="General" sourceLinked="0"/>
        <c:majorTickMark val="out"/>
        <c:minorTickMark val="none"/>
        <c:tickLblPos val="nextTo"/>
        <c:crossAx val="349709192"/>
        <c:crosses val="autoZero"/>
        <c:auto val="1"/>
        <c:lblAlgn val="ctr"/>
        <c:lblOffset val="100"/>
        <c:noMultiLvlLbl val="0"/>
      </c:catAx>
      <c:valAx>
        <c:axId val="349709192"/>
        <c:scaling>
          <c:orientation val="minMax"/>
        </c:scaling>
        <c:delete val="0"/>
        <c:axPos val="l"/>
        <c:majorGridlines/>
        <c:numFmt formatCode="General" sourceLinked="1"/>
        <c:majorTickMark val="out"/>
        <c:minorTickMark val="none"/>
        <c:tickLblPos val="nextTo"/>
        <c:crossAx val="3527961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lineChart>
        <c:grouping val="standard"/>
        <c:varyColors val="0"/>
        <c:ser>
          <c:idx val="0"/>
          <c:order val="0"/>
          <c:spPr>
            <a:ln w="57150"/>
          </c:spPr>
          <c:marker>
            <c:spPr>
              <a:ln w="57150"/>
            </c:spPr>
          </c:marker>
          <c:cat>
            <c:strRef>
              <c:f>Лист1!$A$1:$N$1</c:f>
              <c:strCache>
                <c:ptCount val="14"/>
                <c:pt idx="0">
                  <c:v>1</c:v>
                </c:pt>
                <c:pt idx="1">
                  <c:v>2</c:v>
                </c:pt>
                <c:pt idx="2">
                  <c:v>3</c:v>
                </c:pt>
                <c:pt idx="3">
                  <c:v>4</c:v>
                </c:pt>
                <c:pt idx="4">
                  <c:v>5(1)</c:v>
                </c:pt>
                <c:pt idx="5">
                  <c:v>5(2)</c:v>
                </c:pt>
                <c:pt idx="6">
                  <c:v>6(1)</c:v>
                </c:pt>
                <c:pt idx="7">
                  <c:v>6(2)</c:v>
                </c:pt>
                <c:pt idx="8">
                  <c:v>7</c:v>
                </c:pt>
                <c:pt idx="9">
                  <c:v>8</c:v>
                </c:pt>
                <c:pt idx="10">
                  <c:v>9(1)</c:v>
                </c:pt>
                <c:pt idx="11">
                  <c:v>9(2)</c:v>
                </c:pt>
                <c:pt idx="12">
                  <c:v>10</c:v>
                </c:pt>
                <c:pt idx="13">
                  <c:v>11</c:v>
                </c:pt>
              </c:strCache>
            </c:strRef>
          </c:cat>
          <c:val>
            <c:numRef>
              <c:f>Лист1!$A$2:$N$2</c:f>
              <c:numCache>
                <c:formatCode>General</c:formatCode>
                <c:ptCount val="14"/>
                <c:pt idx="0">
                  <c:v>96</c:v>
                </c:pt>
                <c:pt idx="1">
                  <c:v>90</c:v>
                </c:pt>
                <c:pt idx="2">
                  <c:v>87</c:v>
                </c:pt>
                <c:pt idx="3">
                  <c:v>67</c:v>
                </c:pt>
                <c:pt idx="4">
                  <c:v>84</c:v>
                </c:pt>
                <c:pt idx="5">
                  <c:v>73</c:v>
                </c:pt>
                <c:pt idx="6">
                  <c:v>94</c:v>
                </c:pt>
                <c:pt idx="7">
                  <c:v>91</c:v>
                </c:pt>
                <c:pt idx="8">
                  <c:v>73</c:v>
                </c:pt>
                <c:pt idx="9">
                  <c:v>57</c:v>
                </c:pt>
                <c:pt idx="10">
                  <c:v>45</c:v>
                </c:pt>
                <c:pt idx="11">
                  <c:v>36</c:v>
                </c:pt>
                <c:pt idx="12">
                  <c:v>64</c:v>
                </c:pt>
                <c:pt idx="13">
                  <c:v>18</c:v>
                </c:pt>
              </c:numCache>
            </c:numRef>
          </c:val>
          <c:smooth val="0"/>
        </c:ser>
        <c:dLbls>
          <c:showLegendKey val="0"/>
          <c:showVal val="0"/>
          <c:showCatName val="0"/>
          <c:showSerName val="0"/>
          <c:showPercent val="0"/>
          <c:showBubbleSize val="0"/>
        </c:dLbls>
        <c:marker val="1"/>
        <c:smooth val="0"/>
        <c:axId val="349706448"/>
        <c:axId val="352551056"/>
      </c:lineChart>
      <c:catAx>
        <c:axId val="349706448"/>
        <c:scaling>
          <c:orientation val="minMax"/>
        </c:scaling>
        <c:delete val="0"/>
        <c:axPos val="b"/>
        <c:numFmt formatCode="General" sourceLinked="0"/>
        <c:majorTickMark val="out"/>
        <c:minorTickMark val="none"/>
        <c:tickLblPos val="nextTo"/>
        <c:crossAx val="352551056"/>
        <c:crosses val="autoZero"/>
        <c:auto val="1"/>
        <c:lblAlgn val="ctr"/>
        <c:lblOffset val="100"/>
        <c:noMultiLvlLbl val="0"/>
      </c:catAx>
      <c:valAx>
        <c:axId val="352551056"/>
        <c:scaling>
          <c:orientation val="minMax"/>
        </c:scaling>
        <c:delete val="0"/>
        <c:axPos val="l"/>
        <c:majorGridlines/>
        <c:numFmt formatCode="General" sourceLinked="1"/>
        <c:majorTickMark val="out"/>
        <c:minorTickMark val="none"/>
        <c:tickLblPos val="nextTo"/>
        <c:crossAx val="34970644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lineChart>
        <c:grouping val="standard"/>
        <c:varyColors val="0"/>
        <c:ser>
          <c:idx val="0"/>
          <c:order val="0"/>
          <c:spPr>
            <a:ln w="57150"/>
          </c:spPr>
          <c:marker>
            <c:spPr>
              <a:ln w="57150"/>
            </c:spPr>
          </c:marker>
          <c:cat>
            <c:strRef>
              <c:f>Лист1!$A$1:$P$1</c:f>
              <c:strCache>
                <c:ptCount val="16"/>
                <c:pt idx="0">
                  <c:v>1</c:v>
                </c:pt>
                <c:pt idx="1">
                  <c:v>2</c:v>
                </c:pt>
                <c:pt idx="2">
                  <c:v>3(1)</c:v>
                </c:pt>
                <c:pt idx="3">
                  <c:v>3(2)</c:v>
                </c:pt>
                <c:pt idx="4">
                  <c:v>3(3)</c:v>
                </c:pt>
                <c:pt idx="5">
                  <c:v>4</c:v>
                </c:pt>
                <c:pt idx="6">
                  <c:v>5</c:v>
                </c:pt>
                <c:pt idx="7">
                  <c:v>6(1)</c:v>
                </c:pt>
                <c:pt idx="8">
                  <c:v>6(2)</c:v>
                </c:pt>
                <c:pt idx="9">
                  <c:v>6(3)</c:v>
                </c:pt>
                <c:pt idx="10">
                  <c:v>7(1)</c:v>
                </c:pt>
                <c:pt idx="11">
                  <c:v>7(2)</c:v>
                </c:pt>
                <c:pt idx="12">
                  <c:v>8</c:v>
                </c:pt>
                <c:pt idx="13">
                  <c:v>9</c:v>
                </c:pt>
                <c:pt idx="14">
                  <c:v>10(1-2)</c:v>
                </c:pt>
                <c:pt idx="15">
                  <c:v>10(3)</c:v>
                </c:pt>
              </c:strCache>
            </c:strRef>
          </c:cat>
          <c:val>
            <c:numRef>
              <c:f>Лист1!$A$2:$P$2</c:f>
              <c:numCache>
                <c:formatCode>General</c:formatCode>
                <c:ptCount val="16"/>
                <c:pt idx="0">
                  <c:v>93</c:v>
                </c:pt>
                <c:pt idx="1">
                  <c:v>72</c:v>
                </c:pt>
                <c:pt idx="2">
                  <c:v>67</c:v>
                </c:pt>
                <c:pt idx="3">
                  <c:v>92</c:v>
                </c:pt>
                <c:pt idx="4">
                  <c:v>66</c:v>
                </c:pt>
                <c:pt idx="5">
                  <c:v>90</c:v>
                </c:pt>
                <c:pt idx="6">
                  <c:v>83</c:v>
                </c:pt>
                <c:pt idx="7">
                  <c:v>76</c:v>
                </c:pt>
                <c:pt idx="8">
                  <c:v>49</c:v>
                </c:pt>
                <c:pt idx="9">
                  <c:v>34</c:v>
                </c:pt>
                <c:pt idx="10">
                  <c:v>78</c:v>
                </c:pt>
                <c:pt idx="11">
                  <c:v>76</c:v>
                </c:pt>
                <c:pt idx="12">
                  <c:v>64</c:v>
                </c:pt>
                <c:pt idx="13">
                  <c:v>57</c:v>
                </c:pt>
                <c:pt idx="14">
                  <c:v>81</c:v>
                </c:pt>
                <c:pt idx="15">
                  <c:v>47</c:v>
                </c:pt>
              </c:numCache>
            </c:numRef>
          </c:val>
          <c:smooth val="0"/>
        </c:ser>
        <c:dLbls>
          <c:showLegendKey val="0"/>
          <c:showVal val="0"/>
          <c:showCatName val="0"/>
          <c:showSerName val="0"/>
          <c:showPercent val="0"/>
          <c:showBubbleSize val="0"/>
        </c:dLbls>
        <c:marker val="1"/>
        <c:smooth val="0"/>
        <c:axId val="352551840"/>
        <c:axId val="352549096"/>
      </c:lineChart>
      <c:catAx>
        <c:axId val="352551840"/>
        <c:scaling>
          <c:orientation val="minMax"/>
        </c:scaling>
        <c:delete val="0"/>
        <c:axPos val="b"/>
        <c:numFmt formatCode="General" sourceLinked="0"/>
        <c:majorTickMark val="out"/>
        <c:minorTickMark val="none"/>
        <c:tickLblPos val="nextTo"/>
        <c:crossAx val="352549096"/>
        <c:crosses val="autoZero"/>
        <c:auto val="1"/>
        <c:lblAlgn val="ctr"/>
        <c:lblOffset val="100"/>
        <c:noMultiLvlLbl val="0"/>
      </c:catAx>
      <c:valAx>
        <c:axId val="352549096"/>
        <c:scaling>
          <c:orientation val="minMax"/>
        </c:scaling>
        <c:delete val="0"/>
        <c:axPos val="l"/>
        <c:majorGridlines/>
        <c:numFmt formatCode="General" sourceLinked="1"/>
        <c:majorTickMark val="out"/>
        <c:minorTickMark val="none"/>
        <c:tickLblPos val="nextTo"/>
        <c:crossAx val="352551840"/>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A8911F-C8B4-4DD2-B18D-F3882A0788BB}" type="datetimeFigureOut">
              <a:rPr lang="ru-RU" smtClean="0"/>
              <a:pPr/>
              <a:t>20.03.2018</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6C1A6E-6B58-407B-B8B9-3ADF7A6157AF}" type="slidenum">
              <a:rPr lang="ru-RU" smtClean="0"/>
              <a:pPr/>
              <a:t>‹#›</a:t>
            </a:fld>
            <a:endParaRPr lang="ru-RU"/>
          </a:p>
        </p:txBody>
      </p:sp>
    </p:spTree>
    <p:extLst>
      <p:ext uri="{BB962C8B-B14F-4D97-AF65-F5344CB8AC3E}">
        <p14:creationId xmlns:p14="http://schemas.microsoft.com/office/powerpoint/2010/main" val="4169827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B46D02-5C80-40AC-8A5D-5D569AE257BB}" type="datetimeFigureOut">
              <a:rPr lang="ru-RU" smtClean="0"/>
              <a:pPr/>
              <a:t>20.03.2018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3358A7-AA3A-4375-8DED-5C5804C69959}" type="slidenum">
              <a:rPr lang="ru-RU" smtClean="0"/>
              <a:pPr/>
              <a:t>‹#›</a:t>
            </a:fld>
            <a:endParaRPr lang="ru-RU"/>
          </a:p>
        </p:txBody>
      </p:sp>
    </p:spTree>
    <p:extLst>
      <p:ext uri="{BB962C8B-B14F-4D97-AF65-F5344CB8AC3E}">
        <p14:creationId xmlns:p14="http://schemas.microsoft.com/office/powerpoint/2010/main" val="211644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80000"/>
              </a:lnSpc>
            </a:pPr>
            <a:r>
              <a:rPr lang="ru-RU" b="1" dirty="0" smtClean="0">
                <a:solidFill>
                  <a:srgbClr val="002060"/>
                </a:solidFill>
              </a:rPr>
              <a:t>Пункт 9.</a:t>
            </a:r>
          </a:p>
          <a:p>
            <a:pPr algn="just">
              <a:lnSpc>
                <a:spcPct val="80000"/>
              </a:lnSpc>
            </a:pPr>
            <a:endParaRPr lang="ru-RU" b="1" dirty="0" smtClean="0">
              <a:solidFill>
                <a:srgbClr val="002060"/>
              </a:solidFill>
            </a:endParaRPr>
          </a:p>
          <a:p>
            <a:pPr algn="just">
              <a:lnSpc>
                <a:spcPct val="80000"/>
              </a:lnSpc>
            </a:pPr>
            <a:r>
              <a:rPr lang="ru-RU" b="1" dirty="0" smtClean="0">
                <a:solidFill>
                  <a:srgbClr val="002060"/>
                </a:solidFill>
              </a:rPr>
              <a:t>Стандарт устанавливает </a:t>
            </a:r>
            <a:r>
              <a:rPr lang="ru-RU" b="1" u="sng" dirty="0" smtClean="0">
                <a:solidFill>
                  <a:srgbClr val="002060"/>
                </a:solidFill>
              </a:rPr>
              <a:t>требования к результатам</a:t>
            </a:r>
            <a:r>
              <a:rPr lang="ru-RU" b="1" dirty="0" smtClean="0">
                <a:solidFill>
                  <a:srgbClr val="002060"/>
                </a:solidFill>
              </a:rPr>
              <a:t> обучающихся, освоивших основную образовательную программу начального общего образования: </a:t>
            </a:r>
          </a:p>
          <a:p>
            <a:pPr algn="just">
              <a:lnSpc>
                <a:spcPct val="80000"/>
              </a:lnSpc>
            </a:pPr>
            <a:endParaRPr lang="ru-RU" b="1" dirty="0" smtClean="0">
              <a:solidFill>
                <a:srgbClr val="002060"/>
              </a:solidFill>
            </a:endParaRPr>
          </a:p>
          <a:p>
            <a:pPr algn="just">
              <a:lnSpc>
                <a:spcPct val="80000"/>
              </a:lnSpc>
              <a:buFont typeface="Wingdings" pitchFamily="2" charset="2"/>
              <a:buChar char="ü"/>
            </a:pPr>
            <a:r>
              <a:rPr lang="ru-RU" b="1" i="1" dirty="0" smtClean="0">
                <a:solidFill>
                  <a:srgbClr val="FF0000"/>
                </a:solidFill>
              </a:rPr>
              <a:t>личностным, </a:t>
            </a:r>
            <a:r>
              <a:rPr lang="ru-RU" b="1" i="1" dirty="0" smtClean="0">
                <a:solidFill>
                  <a:srgbClr val="002060"/>
                </a:solidFill>
              </a:rPr>
              <a:t>включающим готовность и способность обучающихся к саморазвитию, </a:t>
            </a:r>
            <a:r>
              <a:rPr lang="ru-RU" b="1" i="1" dirty="0" err="1" smtClean="0">
                <a:solidFill>
                  <a:srgbClr val="002060"/>
                </a:solidFill>
              </a:rPr>
              <a:t>сформированность</a:t>
            </a:r>
            <a:r>
              <a:rPr lang="ru-RU" b="1" i="1" dirty="0" smtClean="0">
                <a:solidFill>
                  <a:srgbClr val="002060"/>
                </a:solidFill>
              </a:rPr>
              <a:t> мотивации к обучению и познанию. </a:t>
            </a:r>
          </a:p>
          <a:p>
            <a:pPr algn="just">
              <a:lnSpc>
                <a:spcPct val="80000"/>
              </a:lnSpc>
              <a:buFont typeface="Wingdings" pitchFamily="2" charset="2"/>
              <a:buChar char="ü"/>
            </a:pPr>
            <a:endParaRPr lang="ru-RU" b="1" i="1" dirty="0" smtClean="0">
              <a:solidFill>
                <a:srgbClr val="002060"/>
              </a:solidFill>
            </a:endParaRPr>
          </a:p>
          <a:p>
            <a:pPr algn="just">
              <a:lnSpc>
                <a:spcPct val="80000"/>
              </a:lnSpc>
              <a:buFont typeface="Wingdings" pitchFamily="2" charset="2"/>
              <a:buChar char="ü"/>
            </a:pPr>
            <a:r>
              <a:rPr lang="ru-RU" b="1" i="1" dirty="0" err="1" smtClean="0">
                <a:solidFill>
                  <a:srgbClr val="FF0000"/>
                </a:solidFill>
              </a:rPr>
              <a:t>метапредметным</a:t>
            </a:r>
            <a:r>
              <a:rPr lang="ru-RU" b="1" i="1" dirty="0" smtClean="0">
                <a:solidFill>
                  <a:srgbClr val="FF0000"/>
                </a:solidFill>
              </a:rPr>
              <a:t>, </a:t>
            </a:r>
            <a:r>
              <a:rPr lang="ru-RU" b="1" i="1" dirty="0" smtClean="0">
                <a:solidFill>
                  <a:srgbClr val="002060"/>
                </a:solidFill>
              </a:rPr>
              <a:t>включающим освоенные обучающимися универсальные учебные действия (познавательные, регулятивные и коммуникативные), обеспечивающие овладение ключевыми компетенциями, составляющими основу умения учиться, и </a:t>
            </a:r>
            <a:r>
              <a:rPr lang="ru-RU" b="1" i="1" dirty="0" err="1" smtClean="0">
                <a:solidFill>
                  <a:srgbClr val="002060"/>
                </a:solidFill>
              </a:rPr>
              <a:t>межпредметными</a:t>
            </a:r>
            <a:r>
              <a:rPr lang="ru-RU" b="1" i="1" dirty="0" smtClean="0">
                <a:solidFill>
                  <a:srgbClr val="002060"/>
                </a:solidFill>
              </a:rPr>
              <a:t> понятиями.</a:t>
            </a:r>
          </a:p>
          <a:p>
            <a:pPr algn="just">
              <a:lnSpc>
                <a:spcPct val="80000"/>
              </a:lnSpc>
              <a:buFont typeface="Wingdings" pitchFamily="2" charset="2"/>
              <a:buChar char="ü"/>
            </a:pPr>
            <a:endParaRPr lang="ru-RU" b="1" i="1" dirty="0" smtClean="0">
              <a:solidFill>
                <a:srgbClr val="002060"/>
              </a:solidFill>
            </a:endParaRPr>
          </a:p>
          <a:p>
            <a:pPr algn="just">
              <a:lnSpc>
                <a:spcPct val="80000"/>
              </a:lnSpc>
              <a:buFont typeface="Wingdings" pitchFamily="2" charset="2"/>
              <a:buChar char="ü"/>
            </a:pPr>
            <a:r>
              <a:rPr lang="ru-RU" b="1" i="1" dirty="0" smtClean="0">
                <a:solidFill>
                  <a:srgbClr val="FF0000"/>
                </a:solidFill>
              </a:rPr>
              <a:t>предметным, </a:t>
            </a:r>
            <a:r>
              <a:rPr lang="ru-RU" b="1" i="1" dirty="0" smtClean="0">
                <a:solidFill>
                  <a:srgbClr val="002060"/>
                </a:solidFill>
              </a:rPr>
              <a:t>включающим освоенный обучающимися в ходе изучения учебного предмета опыт специфической для данной предметной области  деятельности по получению нового знания, его преобразованию и применению, а также систему основополагающих элементов </a:t>
            </a:r>
            <a:r>
              <a:rPr lang="ru-RU" dirty="0" smtClean="0"/>
              <a:t>Федеральный</a:t>
            </a:r>
            <a:r>
              <a:rPr lang="ru-RU" baseline="0" dirty="0" smtClean="0"/>
              <a:t> государственный образовательный стандарт определяет обязательные требования к освоению образовательной  программы и включает помимо предметных также личностные и </a:t>
            </a:r>
            <a:r>
              <a:rPr lang="ru-RU" baseline="0" dirty="0" err="1" smtClean="0"/>
              <a:t>метапредметные</a:t>
            </a:r>
            <a:r>
              <a:rPr lang="ru-RU" baseline="0" dirty="0" smtClean="0"/>
              <a:t> результаты. Их реализация подразумевает активность школьника и невозможна без самостоятельной деятельности учащихся на уроке. </a:t>
            </a:r>
            <a:endParaRPr lang="ru-RU" dirty="0"/>
          </a:p>
        </p:txBody>
      </p:sp>
      <p:sp>
        <p:nvSpPr>
          <p:cNvPr id="4" name="Номер слайда 3"/>
          <p:cNvSpPr>
            <a:spLocks noGrp="1"/>
          </p:cNvSpPr>
          <p:nvPr>
            <p:ph type="sldNum" sz="quarter" idx="10"/>
          </p:nvPr>
        </p:nvSpPr>
        <p:spPr/>
        <p:txBody>
          <a:bodyPr/>
          <a:lstStyle/>
          <a:p>
            <a:fld id="{183358A7-AA3A-4375-8DED-5C5804C69959}" type="slidenum">
              <a:rPr lang="ru-RU" smtClean="0"/>
              <a:pPr/>
              <a:t>11</a:t>
            </a:fld>
            <a:endParaRPr lang="ru-RU"/>
          </a:p>
        </p:txBody>
      </p:sp>
    </p:spTree>
    <p:extLst>
      <p:ext uri="{BB962C8B-B14F-4D97-AF65-F5344CB8AC3E}">
        <p14:creationId xmlns:p14="http://schemas.microsoft.com/office/powerpoint/2010/main" val="22491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a:xfrm>
            <a:off x="3884614" y="8685213"/>
            <a:ext cx="2971800" cy="457200"/>
          </a:xfrm>
          <a:prstGeom prst="rect">
            <a:avLst/>
          </a:prstGeom>
          <a:noFill/>
        </p:spPr>
        <p:txBody>
          <a:bodyPr anchor="b"/>
          <a:lstStyle/>
          <a:p>
            <a:pPr algn="r" fontAlgn="auto">
              <a:spcBef>
                <a:spcPts val="0"/>
              </a:spcBef>
              <a:spcAft>
                <a:spcPts val="0"/>
              </a:spcAft>
              <a:defRPr/>
            </a:pPr>
            <a:fld id="{09AE8AAB-F181-4E29-AC0B-863A0410FDE7}" type="slidenum">
              <a:rPr lang="ru-RU" sz="1200" u="none">
                <a:latin typeface="+mn-lt"/>
              </a:rPr>
              <a:pPr algn="r" fontAlgn="auto">
                <a:spcBef>
                  <a:spcPts val="0"/>
                </a:spcBef>
                <a:spcAft>
                  <a:spcPts val="0"/>
                </a:spcAft>
                <a:defRPr/>
              </a:pPr>
              <a:t>31</a:t>
            </a:fld>
            <a:endParaRPr lang="ru-RU" sz="1200" u="none">
              <a:latin typeface="+mn-lt"/>
            </a:endParaRPr>
          </a:p>
        </p:txBody>
      </p:sp>
      <p:sp>
        <p:nvSpPr>
          <p:cNvPr id="33795" name="Rectangle 7"/>
          <p:cNvSpPr txBox="1">
            <a:spLocks noGrp="1" noChangeArrowheads="1"/>
          </p:cNvSpPr>
          <p:nvPr/>
        </p:nvSpPr>
        <p:spPr bwMode="auto">
          <a:xfrm>
            <a:off x="3886201" y="8685213"/>
            <a:ext cx="2970213" cy="457200"/>
          </a:xfrm>
          <a:prstGeom prst="rect">
            <a:avLst/>
          </a:prstGeom>
          <a:noFill/>
          <a:ln w="9525">
            <a:noFill/>
            <a:miter lim="800000"/>
            <a:headEnd/>
            <a:tailEnd/>
          </a:ln>
        </p:spPr>
        <p:txBody>
          <a:bodyPr anchor="b"/>
          <a:lstStyle/>
          <a:p>
            <a:pPr algn="r"/>
            <a:fld id="{DC4B18C9-A3F8-4761-B275-A3109710C8D1}" type="slidenum">
              <a:rPr lang="ru-RU" sz="1200" u="none"/>
              <a:pPr algn="r"/>
              <a:t>31</a:t>
            </a:fld>
            <a:endParaRPr lang="ru-RU" sz="1200" u="none"/>
          </a:p>
        </p:txBody>
      </p:sp>
      <p:sp>
        <p:nvSpPr>
          <p:cNvPr id="3379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33797" name="Rectangle 3"/>
          <p:cNvSpPr>
            <a:spLocks noGrp="1" noChangeArrowheads="1"/>
          </p:cNvSpPr>
          <p:nvPr>
            <p:ph type="body" idx="1"/>
          </p:nvPr>
        </p:nvSpPr>
        <p:spPr bwMode="auto">
          <a:xfrm>
            <a:off x="914401"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93254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a:xfrm>
            <a:off x="3884614" y="8685213"/>
            <a:ext cx="2971800" cy="457200"/>
          </a:xfrm>
          <a:prstGeom prst="rect">
            <a:avLst/>
          </a:prstGeom>
          <a:noFill/>
        </p:spPr>
        <p:txBody>
          <a:bodyPr anchor="b"/>
          <a:lstStyle/>
          <a:p>
            <a:pPr algn="r" fontAlgn="auto">
              <a:spcBef>
                <a:spcPts val="0"/>
              </a:spcBef>
              <a:spcAft>
                <a:spcPts val="0"/>
              </a:spcAft>
              <a:defRPr/>
            </a:pPr>
            <a:fld id="{09AE8AAB-F181-4E29-AC0B-863A0410FDE7}" type="slidenum">
              <a:rPr lang="ru-RU" sz="1200" u="none">
                <a:latin typeface="+mn-lt"/>
              </a:rPr>
              <a:pPr algn="r" fontAlgn="auto">
                <a:spcBef>
                  <a:spcPts val="0"/>
                </a:spcBef>
                <a:spcAft>
                  <a:spcPts val="0"/>
                </a:spcAft>
                <a:defRPr/>
              </a:pPr>
              <a:t>32</a:t>
            </a:fld>
            <a:endParaRPr lang="ru-RU" sz="1200" u="none">
              <a:latin typeface="+mn-lt"/>
            </a:endParaRPr>
          </a:p>
        </p:txBody>
      </p:sp>
      <p:sp>
        <p:nvSpPr>
          <p:cNvPr id="33795" name="Rectangle 7"/>
          <p:cNvSpPr txBox="1">
            <a:spLocks noGrp="1" noChangeArrowheads="1"/>
          </p:cNvSpPr>
          <p:nvPr/>
        </p:nvSpPr>
        <p:spPr bwMode="auto">
          <a:xfrm>
            <a:off x="3886201" y="8685213"/>
            <a:ext cx="2970213" cy="457200"/>
          </a:xfrm>
          <a:prstGeom prst="rect">
            <a:avLst/>
          </a:prstGeom>
          <a:noFill/>
          <a:ln w="9525">
            <a:noFill/>
            <a:miter lim="800000"/>
            <a:headEnd/>
            <a:tailEnd/>
          </a:ln>
        </p:spPr>
        <p:txBody>
          <a:bodyPr anchor="b"/>
          <a:lstStyle/>
          <a:p>
            <a:pPr algn="r"/>
            <a:fld id="{DC4B18C9-A3F8-4761-B275-A3109710C8D1}" type="slidenum">
              <a:rPr lang="ru-RU" sz="1200" u="none"/>
              <a:pPr algn="r"/>
              <a:t>32</a:t>
            </a:fld>
            <a:endParaRPr lang="ru-RU" sz="1200" u="none"/>
          </a:p>
        </p:txBody>
      </p:sp>
      <p:sp>
        <p:nvSpPr>
          <p:cNvPr id="3379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33797" name="Rectangle 3"/>
          <p:cNvSpPr>
            <a:spLocks noGrp="1" noChangeArrowheads="1"/>
          </p:cNvSpPr>
          <p:nvPr>
            <p:ph type="body" idx="1"/>
          </p:nvPr>
        </p:nvSpPr>
        <p:spPr bwMode="auto">
          <a:xfrm>
            <a:off x="914401"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01984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noTextEdit="1"/>
          </p:cNvSpPr>
          <p:nvPr>
            <p:ph type="sldImg"/>
          </p:nvPr>
        </p:nvSpPr>
        <p:spPr bwMode="auto">
          <a:noFill/>
          <a:ln>
            <a:solidFill>
              <a:srgbClr val="000000"/>
            </a:solidFill>
            <a:miter lim="800000"/>
            <a:headEnd/>
            <a:tailEnd/>
          </a:ln>
        </p:spPr>
      </p:sp>
      <p:sp>
        <p:nvSpPr>
          <p:cNvPr id="3277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txBox="1">
            <a:spLocks noGrp="1"/>
          </p:cNvSpPr>
          <p:nvPr/>
        </p:nvSpPr>
        <p:spPr>
          <a:xfrm>
            <a:off x="3884613" y="8685214"/>
            <a:ext cx="2971800" cy="457200"/>
          </a:xfrm>
          <a:prstGeom prst="rect">
            <a:avLst/>
          </a:prstGeom>
          <a:noFill/>
        </p:spPr>
        <p:txBody>
          <a:bodyPr anchor="b"/>
          <a:lstStyle/>
          <a:p>
            <a:pPr algn="r" fontAlgn="auto">
              <a:spcBef>
                <a:spcPts val="0"/>
              </a:spcBef>
              <a:spcAft>
                <a:spcPts val="0"/>
              </a:spcAft>
              <a:defRPr/>
            </a:pPr>
            <a:fld id="{72DE14C1-E78A-40F4-8A03-00CA6F7A026C}" type="slidenum">
              <a:rPr lang="ru-RU" sz="1200">
                <a:latin typeface="+mn-lt"/>
                <a:cs typeface="+mn-cs"/>
              </a:rPr>
              <a:pPr algn="r" fontAlgn="auto">
                <a:spcBef>
                  <a:spcPts val="0"/>
                </a:spcBef>
                <a:spcAft>
                  <a:spcPts val="0"/>
                </a:spcAft>
                <a:defRPr/>
              </a:pPr>
              <a:t>33</a:t>
            </a:fld>
            <a:endParaRPr lang="ru-RU" sz="1200">
              <a:latin typeface="+mn-lt"/>
              <a:cs typeface="+mn-cs"/>
            </a:endParaRPr>
          </a:p>
        </p:txBody>
      </p:sp>
    </p:spTree>
    <p:extLst>
      <p:ext uri="{BB962C8B-B14F-4D97-AF65-F5344CB8AC3E}">
        <p14:creationId xmlns:p14="http://schemas.microsoft.com/office/powerpoint/2010/main" val="96198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676275" y="808038"/>
            <a:ext cx="5386388" cy="4041775"/>
          </a:xfrm>
          <a:solidFill>
            <a:schemeClr val="accent1"/>
          </a:solidFill>
          <a:ln w="25400">
            <a:solidFill>
              <a:schemeClr val="accent1">
                <a:shade val="50000"/>
              </a:schemeClr>
            </a:solidFill>
          </a:ln>
        </p:spPr>
      </p:sp>
      <p:sp>
        <p:nvSpPr>
          <p:cNvPr id="147459" name="Заметки 2"/>
          <p:cNvSpPr>
            <a:spLocks noGrp="1"/>
          </p:cNvSpPr>
          <p:nvPr>
            <p:ph type="body" sz="quarter" idx="1"/>
          </p:nvPr>
        </p:nvSpPr>
        <p:spPr bwMode="auto">
          <a:xfrm>
            <a:off x="673473" y="5073615"/>
            <a:ext cx="5394081" cy="48530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000000"/>
              </a:buClr>
              <a:buFont typeface="Calibri" panose="020F0502020204030204" pitchFamily="34" charset="0"/>
              <a:buChar char="•"/>
            </a:pPr>
            <a:endParaRPr lang="ru-RU" altLang="ru-RU" smtClean="0"/>
          </a:p>
        </p:txBody>
      </p:sp>
    </p:spTree>
    <p:extLst>
      <p:ext uri="{BB962C8B-B14F-4D97-AF65-F5344CB8AC3E}">
        <p14:creationId xmlns:p14="http://schemas.microsoft.com/office/powerpoint/2010/main" val="44082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28B297C-843D-43A6-A432-65C9F9264BA0}" type="slidenum">
              <a:rPr lang="ru-RU" smtClean="0"/>
              <a:pPr/>
              <a:t>54</a:t>
            </a:fld>
            <a:endParaRPr lang="ru-RU"/>
          </a:p>
        </p:txBody>
      </p:sp>
    </p:spTree>
    <p:extLst>
      <p:ext uri="{BB962C8B-B14F-4D97-AF65-F5344CB8AC3E}">
        <p14:creationId xmlns:p14="http://schemas.microsoft.com/office/powerpoint/2010/main" val="558246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5" name="Образ слайда 1"/>
          <p:cNvSpPr>
            <a:spLocks noGrp="1" noRot="1" noChangeAspect="1" noTextEdit="1"/>
          </p:cNvSpPr>
          <p:nvPr>
            <p:ph type="sldImg"/>
          </p:nvPr>
        </p:nvSpPr>
        <p:spPr bwMode="auto">
          <a:noFill/>
          <a:ln>
            <a:solidFill>
              <a:srgbClr val="000000"/>
            </a:solidFill>
            <a:miter lim="800000"/>
            <a:headEnd/>
            <a:tailEnd/>
          </a:ln>
        </p:spPr>
      </p:sp>
      <p:sp>
        <p:nvSpPr>
          <p:cNvPr id="1229826" name="Заметки 2"/>
          <p:cNvSpPr>
            <a:spLocks noGrp="1"/>
          </p:cNvSpPr>
          <p:nvPr>
            <p:ph type="body" idx="1"/>
          </p:nvPr>
        </p:nvSpPr>
        <p:spPr bwMode="auto">
          <a:noFill/>
        </p:spPr>
        <p:txBody>
          <a:bodyPr wrap="square" lIns="95568" tIns="47784" rIns="95568" bIns="47784" numCol="1" anchor="t" anchorCtr="0" compatLnSpc="1">
            <a:prstTxWarp prst="textNoShape">
              <a:avLst/>
            </a:prstTxWarp>
          </a:bodyPr>
          <a:lstStyle/>
          <a:p>
            <a:r>
              <a:rPr lang="en-US" altLang="ru-RU" b="1" smtClean="0"/>
              <a:t>1- </a:t>
            </a:r>
            <a:r>
              <a:rPr lang="ru-RU" altLang="ru-RU" b="1" smtClean="0"/>
              <a:t>этап       Указание места ошибки, типа ошибки. Часть «работы» ученика выполнена</a:t>
            </a:r>
          </a:p>
        </p:txBody>
      </p:sp>
      <p:sp>
        <p:nvSpPr>
          <p:cNvPr id="1229827" name="Номер слайда 3"/>
          <p:cNvSpPr txBox="1">
            <a:spLocks noGrp="1"/>
          </p:cNvSpPr>
          <p:nvPr/>
        </p:nvSpPr>
        <p:spPr bwMode="auto">
          <a:xfrm>
            <a:off x="3886200" y="8686800"/>
            <a:ext cx="2970213" cy="455613"/>
          </a:xfrm>
          <a:prstGeom prst="rect">
            <a:avLst/>
          </a:prstGeom>
          <a:noFill/>
          <a:ln w="9525">
            <a:noFill/>
            <a:miter lim="800000"/>
            <a:headEnd/>
            <a:tailEnd/>
          </a:ln>
        </p:spPr>
        <p:txBody>
          <a:bodyPr lIns="95568" tIns="47784" rIns="95568" bIns="47784" anchor="b"/>
          <a:lstStyle/>
          <a:p>
            <a:pPr algn="r" defTabSz="954088"/>
            <a:fld id="{EE0AB723-A27D-4112-80CB-A56DE091CE4C}" type="slidenum">
              <a:rPr lang="ru-RU" altLang="ru-RU" sz="1300">
                <a:latin typeface="Calibri" pitchFamily="34" charset="0"/>
              </a:rPr>
              <a:pPr algn="r" defTabSz="954088"/>
              <a:t>63</a:t>
            </a:fld>
            <a:endParaRPr lang="ru-RU" altLang="ru-RU" sz="1300">
              <a:latin typeface="Calibri" pitchFamily="34" charset="0"/>
            </a:endParaRPr>
          </a:p>
        </p:txBody>
      </p:sp>
    </p:spTree>
    <p:extLst>
      <p:ext uri="{BB962C8B-B14F-4D97-AF65-F5344CB8AC3E}">
        <p14:creationId xmlns:p14="http://schemas.microsoft.com/office/powerpoint/2010/main" val="187338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3" name="Образ слайда 1"/>
          <p:cNvSpPr>
            <a:spLocks noGrp="1" noRot="1" noChangeAspect="1" noTextEdit="1"/>
          </p:cNvSpPr>
          <p:nvPr>
            <p:ph type="sldImg"/>
          </p:nvPr>
        </p:nvSpPr>
        <p:spPr bwMode="auto">
          <a:noFill/>
          <a:ln>
            <a:solidFill>
              <a:srgbClr val="000000"/>
            </a:solidFill>
            <a:miter lim="800000"/>
            <a:headEnd/>
            <a:tailEnd/>
          </a:ln>
        </p:spPr>
      </p:sp>
      <p:sp>
        <p:nvSpPr>
          <p:cNvPr id="1231874" name="Заметки 2"/>
          <p:cNvSpPr>
            <a:spLocks noGrp="1"/>
          </p:cNvSpPr>
          <p:nvPr>
            <p:ph type="body" idx="1"/>
          </p:nvPr>
        </p:nvSpPr>
        <p:spPr bwMode="auto">
          <a:noFill/>
        </p:spPr>
        <p:txBody>
          <a:bodyPr wrap="square" lIns="91436" tIns="45719" rIns="91436" bIns="45719" numCol="1" anchor="t" anchorCtr="0" compatLnSpc="1">
            <a:prstTxWarp prst="textNoShape">
              <a:avLst/>
            </a:prstTxWarp>
          </a:bodyPr>
          <a:lstStyle/>
          <a:p>
            <a:r>
              <a:rPr lang="ru-RU" altLang="ru-RU" b="1" smtClean="0"/>
              <a:t>2-й этап:    Задания с указанием количества и качества ошибок</a:t>
            </a:r>
          </a:p>
        </p:txBody>
      </p:sp>
      <p:sp>
        <p:nvSpPr>
          <p:cNvPr id="123187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lIns="91436" tIns="45719" rIns="91436" bIns="45719" anchor="b"/>
          <a:lstStyle/>
          <a:p>
            <a:pPr algn="r"/>
            <a:fld id="{047FD204-714A-4450-90F9-730F874336C4}" type="slidenum">
              <a:rPr lang="ru-RU" altLang="ru-RU" sz="1200">
                <a:latin typeface="Calibri" pitchFamily="34" charset="0"/>
              </a:rPr>
              <a:pPr algn="r"/>
              <a:t>64</a:t>
            </a:fld>
            <a:endParaRPr lang="ru-RU" altLang="ru-RU" sz="1200">
              <a:latin typeface="Calibri" pitchFamily="34" charset="0"/>
            </a:endParaRPr>
          </a:p>
        </p:txBody>
      </p:sp>
    </p:spTree>
    <p:extLst>
      <p:ext uri="{BB962C8B-B14F-4D97-AF65-F5344CB8AC3E}">
        <p14:creationId xmlns:p14="http://schemas.microsoft.com/office/powerpoint/2010/main" val="17253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1" name="Образ слайда 1"/>
          <p:cNvSpPr>
            <a:spLocks noGrp="1" noRot="1" noChangeAspect="1" noTextEdit="1"/>
          </p:cNvSpPr>
          <p:nvPr>
            <p:ph type="sldImg"/>
          </p:nvPr>
        </p:nvSpPr>
        <p:spPr bwMode="auto">
          <a:noFill/>
          <a:ln>
            <a:solidFill>
              <a:srgbClr val="000000"/>
            </a:solidFill>
            <a:miter lim="800000"/>
            <a:headEnd/>
            <a:tailEnd/>
          </a:ln>
        </p:spPr>
      </p:sp>
      <p:sp>
        <p:nvSpPr>
          <p:cNvPr id="1233922" name="Заметки 2"/>
          <p:cNvSpPr>
            <a:spLocks noGrp="1"/>
          </p:cNvSpPr>
          <p:nvPr>
            <p:ph type="body" idx="1"/>
          </p:nvPr>
        </p:nvSpPr>
        <p:spPr bwMode="auto">
          <a:noFill/>
        </p:spPr>
        <p:txBody>
          <a:bodyPr wrap="square" lIns="91436" tIns="45719" rIns="91436" bIns="45719" numCol="1" anchor="t" anchorCtr="0" compatLnSpc="1">
            <a:prstTxWarp prst="textNoShape">
              <a:avLst/>
            </a:prstTxWarp>
          </a:bodyPr>
          <a:lstStyle/>
          <a:p>
            <a:r>
              <a:rPr lang="ru-RU" altLang="ru-RU" b="1" smtClean="0"/>
              <a:t>3 этап: даны ключи к проверке.</a:t>
            </a:r>
          </a:p>
        </p:txBody>
      </p:sp>
      <p:sp>
        <p:nvSpPr>
          <p:cNvPr id="123392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lIns="91436" tIns="45719" rIns="91436" bIns="45719" anchor="b"/>
          <a:lstStyle/>
          <a:p>
            <a:pPr algn="r"/>
            <a:fld id="{52C473D1-84AD-4D14-B93E-BB69F26D0172}" type="slidenum">
              <a:rPr lang="ru-RU" altLang="ru-RU" sz="1200">
                <a:latin typeface="Calibri" pitchFamily="34" charset="0"/>
              </a:rPr>
              <a:pPr algn="r"/>
              <a:t>65</a:t>
            </a:fld>
            <a:endParaRPr lang="ru-RU" altLang="ru-RU" sz="1200">
              <a:latin typeface="Calibri" pitchFamily="34" charset="0"/>
            </a:endParaRPr>
          </a:p>
        </p:txBody>
      </p:sp>
    </p:spTree>
    <p:extLst>
      <p:ext uri="{BB962C8B-B14F-4D97-AF65-F5344CB8AC3E}">
        <p14:creationId xmlns:p14="http://schemas.microsoft.com/office/powerpoint/2010/main" val="148957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69" name="Образ слайда 1"/>
          <p:cNvSpPr>
            <a:spLocks noGrp="1" noRot="1" noChangeAspect="1" noTextEdit="1"/>
          </p:cNvSpPr>
          <p:nvPr>
            <p:ph type="sldImg"/>
          </p:nvPr>
        </p:nvSpPr>
        <p:spPr bwMode="auto">
          <a:noFill/>
          <a:ln>
            <a:solidFill>
              <a:srgbClr val="000000"/>
            </a:solidFill>
            <a:miter lim="800000"/>
            <a:headEnd/>
            <a:tailEnd/>
          </a:ln>
        </p:spPr>
      </p:sp>
      <p:sp>
        <p:nvSpPr>
          <p:cNvPr id="123597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4" name="Номер слайда 3"/>
          <p:cNvSpPr txBox="1">
            <a:spLocks noGrp="1"/>
          </p:cNvSpPr>
          <p:nvPr/>
        </p:nvSpPr>
        <p:spPr>
          <a:xfrm>
            <a:off x="3886200" y="8685213"/>
            <a:ext cx="2970213" cy="457200"/>
          </a:xfrm>
          <a:prstGeom prst="rect">
            <a:avLst/>
          </a:prstGeom>
          <a:noFill/>
        </p:spPr>
        <p:txBody>
          <a:bodyPr anchor="b"/>
          <a:lstStyle/>
          <a:p>
            <a:pPr algn="r" fontAlgn="auto">
              <a:spcBef>
                <a:spcPts val="0"/>
              </a:spcBef>
              <a:spcAft>
                <a:spcPts val="0"/>
              </a:spcAft>
              <a:defRPr/>
            </a:pPr>
            <a:fld id="{2D21D073-3642-4D57-AFA5-F401B89FFBE2}" type="slidenum">
              <a:rPr lang="ru-RU" sz="1200">
                <a:latin typeface="+mn-lt"/>
                <a:cs typeface="+mn-cs"/>
              </a:rPr>
              <a:pPr algn="r" fontAlgn="auto">
                <a:spcBef>
                  <a:spcPts val="0"/>
                </a:spcBef>
                <a:spcAft>
                  <a:spcPts val="0"/>
                </a:spcAft>
                <a:defRPr/>
              </a:pPr>
              <a:t>66</a:t>
            </a:fld>
            <a:endParaRPr lang="ru-RU" sz="1200">
              <a:latin typeface="+mn-lt"/>
              <a:cs typeface="+mn-cs"/>
            </a:endParaRPr>
          </a:p>
        </p:txBody>
      </p:sp>
    </p:spTree>
    <p:extLst>
      <p:ext uri="{BB962C8B-B14F-4D97-AF65-F5344CB8AC3E}">
        <p14:creationId xmlns:p14="http://schemas.microsoft.com/office/powerpoint/2010/main" val="3314907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Образ слайда 1"/>
          <p:cNvSpPr>
            <a:spLocks noGrp="1" noRot="1" noChangeAspect="1" noTextEdit="1"/>
          </p:cNvSpPr>
          <p:nvPr>
            <p:ph type="sldImg"/>
          </p:nvPr>
        </p:nvSpPr>
        <p:spPr>
          <a:ln/>
        </p:spPr>
      </p:sp>
      <p:sp>
        <p:nvSpPr>
          <p:cNvPr id="166915" name="Заметки 2"/>
          <p:cNvSpPr>
            <a:spLocks noGrp="1"/>
          </p:cNvSpPr>
          <p:nvPr>
            <p:ph type="body" idx="1"/>
          </p:nvPr>
        </p:nvSpPr>
        <p:spPr>
          <a:noFill/>
          <a:ln/>
        </p:spPr>
        <p:txBody>
          <a:bodyPr/>
          <a:lstStyle/>
          <a:p>
            <a:r>
              <a:rPr lang="ru-RU" b="1" smtClean="0"/>
              <a:t>Выход на характер ошибки : сравни схемы;           сравни слова;</a:t>
            </a:r>
          </a:p>
          <a:p>
            <a:endParaRPr lang="ru-RU" smtClean="0"/>
          </a:p>
        </p:txBody>
      </p:sp>
      <p:sp>
        <p:nvSpPr>
          <p:cNvPr id="4" name="Номер слайда 3"/>
          <p:cNvSpPr>
            <a:spLocks noGrp="1"/>
          </p:cNvSpPr>
          <p:nvPr>
            <p:ph type="sldNum" sz="quarter" idx="5"/>
          </p:nvPr>
        </p:nvSpPr>
        <p:spPr/>
        <p:txBody>
          <a:bodyPr/>
          <a:lstStyle/>
          <a:p>
            <a:pPr>
              <a:defRPr/>
            </a:pPr>
            <a:fld id="{E515442D-5FB8-4977-9CFC-888325A96743}" type="slidenum">
              <a:rPr lang="ru-RU" smtClean="0"/>
              <a:pPr>
                <a:defRPr/>
              </a:pPr>
              <a:t>72</a:t>
            </a:fld>
            <a:endParaRPr lang="ru-RU"/>
          </a:p>
        </p:txBody>
      </p:sp>
    </p:spTree>
    <p:extLst>
      <p:ext uri="{BB962C8B-B14F-4D97-AF65-F5344CB8AC3E}">
        <p14:creationId xmlns:p14="http://schemas.microsoft.com/office/powerpoint/2010/main" val="94110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noTextEdit="1"/>
          </p:cNvSpPr>
          <p:nvPr>
            <p:ph type="sldImg"/>
          </p:nvPr>
        </p:nvSpPr>
        <p:spPr bwMode="auto">
          <a:xfrm>
            <a:off x="1144588" y="685800"/>
            <a:ext cx="4573587" cy="3430588"/>
          </a:xfrm>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lIns="87059" tIns="43530" rIns="87059" bIns="43530" numCol="1" anchor="t" anchorCtr="0" compatLnSpc="1">
            <a:prstTxWarp prst="textNoShape">
              <a:avLst/>
            </a:prstTxWarp>
          </a:bodyPr>
          <a:lstStyle/>
          <a:p>
            <a:pPr>
              <a:lnSpc>
                <a:spcPct val="80000"/>
              </a:lnSpc>
            </a:pPr>
            <a:r>
              <a:rPr lang="ru-RU" altLang="ru-RU" sz="900" smtClean="0">
                <a:solidFill>
                  <a:srgbClr val="000000"/>
                </a:solidFill>
              </a:rPr>
              <a:t>Знаменитый американский философ ХІХ века Р.У. Эмерсон справедливо отмечал: «</a:t>
            </a:r>
            <a:r>
              <a:rPr lang="ru-RU" b="1" smtClean="0"/>
              <a:t>Истинный показатель цивилизации — не уровень богатства и образования, не величина городов, не обилие урожая, а облик человека, воспитываемого страной.</a:t>
            </a:r>
            <a:r>
              <a:rPr lang="ru-RU" smtClean="0"/>
              <a:t> </a:t>
            </a:r>
            <a:br>
              <a:rPr lang="ru-RU" smtClean="0"/>
            </a:br>
            <a:endParaRPr lang="ru-RU" smtClean="0"/>
          </a:p>
          <a:p>
            <a:pPr>
              <a:lnSpc>
                <a:spcPct val="80000"/>
              </a:lnSpc>
            </a:pPr>
            <a:r>
              <a:rPr lang="ru-RU" altLang="ru-RU" sz="900" smtClean="0">
                <a:solidFill>
                  <a:srgbClr val="000000"/>
                </a:solidFill>
              </a:rPr>
              <a:t>  Определить перечень необходимых и наиболее востребованных в современных постиндустриальных экономических условиях качеств и способностей личности – важнейшая задача, от решения которой зависит успех построения новой парадигмы образования, адекватной современным условиям.   </a:t>
            </a:r>
          </a:p>
          <a:p>
            <a:pPr>
              <a:lnSpc>
                <a:spcPct val="80000"/>
              </a:lnSpc>
            </a:pPr>
            <a:r>
              <a:rPr lang="ru-RU" altLang="ru-RU" sz="900" smtClean="0">
                <a:solidFill>
                  <a:srgbClr val="000000"/>
                </a:solidFill>
              </a:rPr>
              <a:t>Какие </a:t>
            </a:r>
            <a:r>
              <a:rPr lang="ru-RU" altLang="ru-RU" sz="900" b="1" smtClean="0">
                <a:solidFill>
                  <a:srgbClr val="000000"/>
                </a:solidFill>
              </a:rPr>
              <a:t>способности и качества</a:t>
            </a:r>
            <a:r>
              <a:rPr lang="ru-RU" altLang="ru-RU" sz="900" smtClean="0">
                <a:solidFill>
                  <a:srgbClr val="000000"/>
                </a:solidFill>
              </a:rPr>
              <a:t> необходимы человеку современного и будущего демократического общества для решения его личных и профессиональных задач?  Каков </a:t>
            </a:r>
            <a:r>
              <a:rPr lang="ru-RU" altLang="ru-RU" sz="900" b="1" smtClean="0">
                <a:solidFill>
                  <a:srgbClr val="000000"/>
                </a:solidFill>
              </a:rPr>
              <a:t>идеальный тип человека современности</a:t>
            </a:r>
            <a:r>
              <a:rPr lang="ru-RU" altLang="ru-RU" sz="900" smtClean="0">
                <a:solidFill>
                  <a:srgbClr val="000000"/>
                </a:solidFill>
              </a:rPr>
              <a:t> и ближайшего будущего? В условиях непредсказуемых ситуаций и стратегий это, безусловно, должен быть человек </a:t>
            </a:r>
            <a:r>
              <a:rPr lang="ru-RU" altLang="ru-RU" sz="900" b="1" i="1" smtClean="0">
                <a:solidFill>
                  <a:srgbClr val="000000"/>
                </a:solidFill>
              </a:rPr>
              <a:t>самостоятельный,  ответственный, коммуникабельный, способный на введение новшеств, умеющий видеть и решать проблемы автономно и в группах, самостоятельно и при помощи других находить и применять нужную информацию, работать в команде и т.д. </a:t>
            </a:r>
            <a:r>
              <a:rPr lang="ru-RU" altLang="ru-RU" sz="900" smtClean="0">
                <a:solidFill>
                  <a:srgbClr val="000000"/>
                </a:solidFill>
              </a:rPr>
              <a:t>В условиях короткоживущих знаний и технологий позицию «</a:t>
            </a:r>
            <a:r>
              <a:rPr lang="ru-RU" altLang="ru-RU" sz="900" b="1" smtClean="0">
                <a:solidFill>
                  <a:srgbClr val="000000"/>
                </a:solidFill>
              </a:rPr>
              <a:t>образование на всю жизнь</a:t>
            </a:r>
            <a:r>
              <a:rPr lang="ru-RU" altLang="ru-RU" sz="900" smtClean="0">
                <a:solidFill>
                  <a:srgbClr val="000000"/>
                </a:solidFill>
              </a:rPr>
              <a:t>» заменяет позиция «</a:t>
            </a:r>
            <a:r>
              <a:rPr lang="ru-RU" altLang="ru-RU" sz="900" b="1" smtClean="0">
                <a:solidFill>
                  <a:srgbClr val="000000"/>
                </a:solidFill>
              </a:rPr>
              <a:t>образование через всю жизнь</a:t>
            </a:r>
            <a:r>
              <a:rPr lang="ru-RU" altLang="ru-RU" sz="900" smtClean="0">
                <a:solidFill>
                  <a:srgbClr val="000000"/>
                </a:solidFill>
              </a:rPr>
              <a:t>».  Следовательно, современный успешный человек должен быть готов и способен постоянно учиться новому как в жизни, так и на рабочем месте. </a:t>
            </a:r>
          </a:p>
          <a:p>
            <a:pPr>
              <a:lnSpc>
                <a:spcPct val="80000"/>
              </a:lnSpc>
            </a:pPr>
            <a:r>
              <a:rPr lang="ru-RU" altLang="ru-RU" sz="900" smtClean="0">
                <a:solidFill>
                  <a:srgbClr val="000000"/>
                </a:solidFill>
              </a:rPr>
              <a:t>Таким образом, глобальные цели образования, провозглашенные в нормативных документах, утверждают отказ от господства знаниевой парадигмы, ориентируют образовательный процесс на всестороннее обогащение его личности жизненно важными для него ценностями. Актуальной задачей современной школы остается задача точного определения того поименного ряда образовательных ценностей, которые необходимы для всестороннего развития и совершенствования личности школьника. Давайте посмотрим, на портрет выпускника начальной школы, в котором отразились представления о тех качествах, которыми должен обладать современный школьник (слайд).</a:t>
            </a:r>
          </a:p>
          <a:p>
            <a:pPr>
              <a:lnSpc>
                <a:spcPct val="80000"/>
              </a:lnSpc>
            </a:pPr>
            <a:r>
              <a:rPr lang="ru-RU" smtClean="0"/>
              <a:t/>
            </a:r>
            <a:br>
              <a:rPr lang="ru-RU" smtClean="0"/>
            </a:br>
            <a:endParaRPr lang="ru-RU" smtClean="0"/>
          </a:p>
          <a:p>
            <a:pPr>
              <a:lnSpc>
                <a:spcPct val="80000"/>
              </a:lnSpc>
            </a:pPr>
            <a:endParaRPr lang="ru-RU" smtClean="0"/>
          </a:p>
        </p:txBody>
      </p:sp>
      <p:sp>
        <p:nvSpPr>
          <p:cNvPr id="21507" name="Дата 3"/>
          <p:cNvSpPr txBox="1">
            <a:spLocks noGrp="1"/>
          </p:cNvSpPr>
          <p:nvPr/>
        </p:nvSpPr>
        <p:spPr bwMode="auto">
          <a:xfrm>
            <a:off x="3883025" y="0"/>
            <a:ext cx="2973388" cy="457200"/>
          </a:xfrm>
          <a:prstGeom prst="rect">
            <a:avLst/>
          </a:prstGeom>
          <a:noFill/>
          <a:ln w="9525">
            <a:noFill/>
            <a:miter lim="800000"/>
            <a:headEnd/>
            <a:tailEnd/>
          </a:ln>
        </p:spPr>
        <p:txBody>
          <a:bodyPr lIns="87059" tIns="43530" rIns="87059" bIns="43530"/>
          <a:lstStyle/>
          <a:p>
            <a:pPr algn="r" defTabSz="869950"/>
            <a:fld id="{DE58C398-036B-4E1F-A990-4414F28FE5A6}" type="datetime1">
              <a:rPr lang="ru-RU" sz="1100">
                <a:latin typeface="Calibri" pitchFamily="34" charset="0"/>
              </a:rPr>
              <a:pPr algn="r" defTabSz="869950"/>
              <a:t>20.03.2018</a:t>
            </a:fld>
            <a:endParaRPr lang="ru-RU" sz="1100">
              <a:latin typeface="Calibri" pitchFamily="34" charset="0"/>
            </a:endParaRPr>
          </a:p>
        </p:txBody>
      </p:sp>
      <p:sp>
        <p:nvSpPr>
          <p:cNvPr id="21508" name="Номер слайда 4"/>
          <p:cNvSpPr txBox="1">
            <a:spLocks noGrp="1"/>
          </p:cNvSpPr>
          <p:nvPr/>
        </p:nvSpPr>
        <p:spPr bwMode="auto">
          <a:xfrm>
            <a:off x="3883025" y="8685214"/>
            <a:ext cx="2973388" cy="457200"/>
          </a:xfrm>
          <a:prstGeom prst="rect">
            <a:avLst/>
          </a:prstGeom>
          <a:noFill/>
          <a:ln w="9525">
            <a:noFill/>
            <a:miter lim="800000"/>
            <a:headEnd/>
            <a:tailEnd/>
          </a:ln>
        </p:spPr>
        <p:txBody>
          <a:bodyPr lIns="87059" tIns="43530" rIns="87059" bIns="43530" anchor="b"/>
          <a:lstStyle/>
          <a:p>
            <a:pPr algn="r" defTabSz="869950"/>
            <a:fld id="{81F58ECC-BB49-4786-9CB1-C7971EBEDD96}" type="slidenum">
              <a:rPr lang="ru-RU" sz="1100">
                <a:latin typeface="Calibri" pitchFamily="34" charset="0"/>
              </a:rPr>
              <a:pPr algn="r" defTabSz="869950"/>
              <a:t>19</a:t>
            </a:fld>
            <a:endParaRPr lang="ru-RU" sz="1100">
              <a:latin typeface="Calibri" pitchFamily="34" charset="0"/>
            </a:endParaRPr>
          </a:p>
        </p:txBody>
      </p:sp>
    </p:spTree>
    <p:extLst>
      <p:ext uri="{BB962C8B-B14F-4D97-AF65-F5344CB8AC3E}">
        <p14:creationId xmlns:p14="http://schemas.microsoft.com/office/powerpoint/2010/main" val="368818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Дата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B153B55-718D-4520-83DB-6FA3DE8A509E}" type="datetime1">
              <a:rPr lang="ru-RU" altLang="ru-RU" smtClean="0"/>
              <a:pPr fontAlgn="base">
                <a:spcBef>
                  <a:spcPct val="0"/>
                </a:spcBef>
                <a:spcAft>
                  <a:spcPct val="0"/>
                </a:spcAft>
              </a:pPr>
              <a:t>20.03.2018</a:t>
            </a:fld>
            <a:endParaRPr lang="ru-RU" altLang="ru-RU" smtClean="0"/>
          </a:p>
        </p:txBody>
      </p:sp>
      <p:sp>
        <p:nvSpPr>
          <p:cNvPr id="168963"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anose="020B0604020202020204" pitchFamily="34" charset="0"/>
            </a:endParaRPr>
          </a:p>
        </p:txBody>
      </p:sp>
      <p:sp>
        <p:nvSpPr>
          <p:cNvPr id="168965"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E5AEE6-27F1-4838-93A1-F1F15A75BFD8}" type="slidenum">
              <a:rPr lang="ru-RU" altLang="ru-RU" smtClean="0"/>
              <a:pPr/>
              <a:t>83</a:t>
            </a:fld>
            <a:endParaRPr lang="ru-RU" altLang="ru-RU" smtClean="0"/>
          </a:p>
        </p:txBody>
      </p:sp>
    </p:spTree>
    <p:extLst>
      <p:ext uri="{BB962C8B-B14F-4D97-AF65-F5344CB8AC3E}">
        <p14:creationId xmlns:p14="http://schemas.microsoft.com/office/powerpoint/2010/main" val="3419487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itchFamily="2" charset="2"/>
              <a:buChar char="Ø"/>
            </a:pPr>
            <a:r>
              <a:rPr lang="ru-RU" altLang="ru-RU" smtClean="0">
                <a:latin typeface="Times New Roman" pitchFamily="18" charset="0"/>
                <a:cs typeface="Times New Roman" pitchFamily="18" charset="0"/>
              </a:rPr>
              <a:t>сравнение ребенка только самого с собой на разных этапах его развития;</a:t>
            </a:r>
          </a:p>
          <a:p>
            <a:pPr>
              <a:buFont typeface="Wingdings" pitchFamily="2" charset="2"/>
              <a:buChar char="Ø"/>
            </a:pPr>
            <a:r>
              <a:rPr lang="ru-RU" altLang="ru-RU" smtClean="0">
                <a:latin typeface="Times New Roman" pitchFamily="18" charset="0"/>
                <a:cs typeface="Times New Roman" pitchFamily="18" charset="0"/>
              </a:rPr>
              <a:t>сравнение результата труда с образцом: с обязательным выделением, подчеркиванием успехов;</a:t>
            </a:r>
          </a:p>
          <a:p>
            <a:pPr>
              <a:buFont typeface="Wingdings" pitchFamily="2" charset="2"/>
              <a:buChar char="Ø"/>
            </a:pPr>
            <a:r>
              <a:rPr lang="ru-RU" altLang="ru-RU" smtClean="0">
                <a:latin typeface="Times New Roman" pitchFamily="18" charset="0"/>
                <a:cs typeface="Times New Roman" pitchFamily="18" charset="0"/>
              </a:rPr>
              <a:t>рассмотрение ошибки с точки зрения ее познавательного значения и преходящего характера. </a:t>
            </a:r>
          </a:p>
          <a:p>
            <a:pPr>
              <a:buFont typeface="Wingdings" pitchFamily="2" charset="2"/>
              <a:buChar char="ü"/>
            </a:pPr>
            <a:r>
              <a:rPr lang="ru-RU" altLang="ru-RU" smtClean="0">
                <a:latin typeface="Times New Roman" pitchFamily="18" charset="0"/>
                <a:cs typeface="Times New Roman" pitchFamily="18" charset="0"/>
              </a:rPr>
              <a:t>ученику важнее видеть,</a:t>
            </a:r>
          </a:p>
          <a:p>
            <a:r>
              <a:rPr lang="ru-RU" altLang="ru-RU" smtClean="0">
                <a:latin typeface="Times New Roman" pitchFamily="18" charset="0"/>
                <a:cs typeface="Times New Roman" pitchFamily="18" charset="0"/>
              </a:rPr>
              <a:t>     что и почему (за счет чего) у него получается, чем убеждаться в том, что не получилось;</a:t>
            </a:r>
          </a:p>
          <a:p>
            <a:pPr>
              <a:buFont typeface="Wingdings" pitchFamily="2" charset="2"/>
              <a:buChar char="ü"/>
            </a:pPr>
            <a:r>
              <a:rPr lang="ru-RU" altLang="ru-RU" smtClean="0">
                <a:latin typeface="Times New Roman" pitchFamily="18" charset="0"/>
                <a:cs typeface="Times New Roman" pitchFamily="18" charset="0"/>
              </a:rPr>
              <a:t>развернутая содержательная оценка </a:t>
            </a:r>
            <a:r>
              <a:rPr lang="ru-RU" altLang="ru-RU" u="sng" smtClean="0">
                <a:latin typeface="Times New Roman" pitchFamily="18" charset="0"/>
                <a:cs typeface="Times New Roman" pitchFamily="18" charset="0"/>
              </a:rPr>
              <a:t>с подчеркиванием достижений</a:t>
            </a:r>
            <a:r>
              <a:rPr lang="ru-RU" altLang="ru-RU" smtClean="0">
                <a:latin typeface="Times New Roman" pitchFamily="18" charset="0"/>
                <a:cs typeface="Times New Roman" pitchFamily="18" charset="0"/>
              </a:rPr>
              <a:t> помогает</a:t>
            </a:r>
          </a:p>
          <a:p>
            <a:r>
              <a:rPr lang="ru-RU" altLang="ru-RU" smtClean="0">
                <a:latin typeface="Times New Roman" pitchFamily="18" charset="0"/>
                <a:cs typeface="Times New Roman" pitchFamily="18" charset="0"/>
              </a:rPr>
              <a:t>    почувствовать уверенность в своих возможностях, </a:t>
            </a:r>
          </a:p>
          <a:p>
            <a:pPr>
              <a:buFont typeface="Wingdings" pitchFamily="2" charset="2"/>
              <a:buChar char="ü"/>
            </a:pPr>
            <a:r>
              <a:rPr lang="ru-RU" altLang="ru-RU" smtClean="0">
                <a:latin typeface="Times New Roman" pitchFamily="18" charset="0"/>
                <a:cs typeface="Times New Roman" pitchFamily="18" charset="0"/>
              </a:rPr>
              <a:t>понять, что именно нужно еще освоить, а значит - </a:t>
            </a:r>
            <a:r>
              <a:rPr lang="ru-RU" altLang="ru-RU" b="1" smtClean="0">
                <a:latin typeface="Times New Roman" pitchFamily="18" charset="0"/>
                <a:cs typeface="Times New Roman" pitchFamily="18" charset="0"/>
              </a:rPr>
              <a:t>пробудить  учебно-познавательную мотивацию.</a:t>
            </a:r>
            <a:endParaRPr lang="ru-RU" altLang="ru-RU" b="1" smtClean="0"/>
          </a:p>
          <a:p>
            <a:pPr>
              <a:buFont typeface="Wingdings" pitchFamily="2" charset="2"/>
              <a:buChar char="Ø"/>
            </a:pPr>
            <a:endParaRPr lang="ru-RU" altLang="ru-RU" smtClean="0">
              <a:latin typeface="Times New Roman" pitchFamily="18" charset="0"/>
              <a:cs typeface="Times New Roman" pitchFamily="18" charset="0"/>
            </a:endParaRPr>
          </a:p>
        </p:txBody>
      </p:sp>
      <p:sp>
        <p:nvSpPr>
          <p:cNvPr id="4" name="Номер слайда 3"/>
          <p:cNvSpPr>
            <a:spLocks noGrp="1"/>
          </p:cNvSpPr>
          <p:nvPr>
            <p:ph type="sldNum" sz="quarter" idx="5"/>
          </p:nvPr>
        </p:nvSpPr>
        <p:spPr/>
        <p:txBody>
          <a:bodyPr/>
          <a:lstStyle/>
          <a:p>
            <a:pPr>
              <a:defRPr/>
            </a:pPr>
            <a:fld id="{86362A8B-48E8-4EDE-A9C5-9CBA7FB2A102}" type="slidenum">
              <a:rPr lang="ru-RU">
                <a:solidFill>
                  <a:prstClr val="black"/>
                </a:solidFill>
              </a:rPr>
              <a:pPr>
                <a:defRPr/>
              </a:pPr>
              <a:t>87</a:t>
            </a:fld>
            <a:endParaRPr lang="ru-RU">
              <a:solidFill>
                <a:prstClr val="black"/>
              </a:solidFill>
            </a:endParaRPr>
          </a:p>
        </p:txBody>
      </p:sp>
    </p:spTree>
    <p:extLst>
      <p:ext uri="{BB962C8B-B14F-4D97-AF65-F5344CB8AC3E}">
        <p14:creationId xmlns:p14="http://schemas.microsoft.com/office/powerpoint/2010/main" val="4153681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noTextEdit="1"/>
          </p:cNvSpPr>
          <p:nvPr>
            <p:ph type="sldImg"/>
          </p:nvPr>
        </p:nvSpPr>
        <p:spPr bwMode="auto">
          <a:noFill/>
          <a:ln>
            <a:solidFill>
              <a:srgbClr val="000000"/>
            </a:solidFill>
            <a:miter lim="800000"/>
            <a:headEnd/>
            <a:tailEnd/>
          </a:ln>
        </p:spPr>
      </p:sp>
      <p:sp>
        <p:nvSpPr>
          <p:cNvPr id="3277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txBox="1">
            <a:spLocks noGrp="1"/>
          </p:cNvSpPr>
          <p:nvPr/>
        </p:nvSpPr>
        <p:spPr>
          <a:xfrm>
            <a:off x="3884613" y="8685214"/>
            <a:ext cx="2971800" cy="457200"/>
          </a:xfrm>
          <a:prstGeom prst="rect">
            <a:avLst/>
          </a:prstGeom>
          <a:noFill/>
        </p:spPr>
        <p:txBody>
          <a:bodyPr anchor="b"/>
          <a:lstStyle/>
          <a:p>
            <a:pPr algn="r" fontAlgn="auto">
              <a:spcBef>
                <a:spcPts val="0"/>
              </a:spcBef>
              <a:spcAft>
                <a:spcPts val="0"/>
              </a:spcAft>
              <a:defRPr/>
            </a:pPr>
            <a:fld id="{72DE14C1-E78A-40F4-8A03-00CA6F7A026C}" type="slidenum">
              <a:rPr lang="ru-RU" sz="1200">
                <a:latin typeface="+mn-lt"/>
                <a:cs typeface="+mn-cs"/>
              </a:rPr>
              <a:pPr algn="r" fontAlgn="auto">
                <a:spcBef>
                  <a:spcPts val="0"/>
                </a:spcBef>
                <a:spcAft>
                  <a:spcPts val="0"/>
                </a:spcAft>
                <a:defRPr/>
              </a:pPr>
              <a:t>88</a:t>
            </a:fld>
            <a:endParaRPr lang="ru-RU" sz="1200">
              <a:latin typeface="+mn-lt"/>
              <a:cs typeface="+mn-cs"/>
            </a:endParaRPr>
          </a:p>
        </p:txBody>
      </p:sp>
    </p:spTree>
    <p:extLst>
      <p:ext uri="{BB962C8B-B14F-4D97-AF65-F5344CB8AC3E}">
        <p14:creationId xmlns:p14="http://schemas.microsoft.com/office/powerpoint/2010/main" val="109021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latin typeface="+mn-lt"/>
                <a:ea typeface="+mn-ea"/>
                <a:cs typeface="+mn-cs"/>
              </a:rPr>
              <a:t>Цифровая революция происходит ошеломляющими темпами, и цифровые технологии умножают пути получения знаний и диверсифицируют подходы к обучению</a:t>
            </a:r>
            <a:r>
              <a:rPr lang="en-US" sz="1200" b="0" i="0" kern="120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предоставляют</a:t>
            </a:r>
            <a:r>
              <a:rPr lang="ru-RU" sz="1200" b="0" i="0" kern="1200" baseline="0" dirty="0" smtClean="0">
                <a:solidFill>
                  <a:schemeClr val="tx1"/>
                </a:solidFill>
                <a:latin typeface="+mn-lt"/>
                <a:ea typeface="+mn-ea"/>
                <a:cs typeface="+mn-cs"/>
              </a:rPr>
              <a:t> н</a:t>
            </a:r>
            <a:r>
              <a:rPr lang="ru-RU" sz="1200" dirty="0" smtClean="0">
                <a:solidFill>
                  <a:srgbClr val="4BACC6"/>
                </a:solidFill>
              </a:rPr>
              <a:t>овые возможности построения образовательного процесса.</a:t>
            </a:r>
            <a:r>
              <a:rPr lang="ru-RU" sz="1200" dirty="0" smtClean="0"/>
              <a:t/>
            </a:r>
            <a:br>
              <a:rPr lang="ru-RU" sz="1200" dirty="0" smtClean="0"/>
            </a:br>
            <a:endParaRPr lang="ru-RU"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p>
          <a:p>
            <a:endParaRPr lang="ru-RU" dirty="0"/>
          </a:p>
        </p:txBody>
      </p:sp>
      <p:sp>
        <p:nvSpPr>
          <p:cNvPr id="4" name="Номер слайда 3"/>
          <p:cNvSpPr>
            <a:spLocks noGrp="1"/>
          </p:cNvSpPr>
          <p:nvPr>
            <p:ph type="sldNum" sz="quarter" idx="10"/>
          </p:nvPr>
        </p:nvSpPr>
        <p:spPr/>
        <p:txBody>
          <a:bodyPr/>
          <a:lstStyle/>
          <a:p>
            <a:fld id="{628B297C-843D-43A6-A432-65C9F9264BA0}" type="slidenum">
              <a:rPr lang="ru-RU" smtClean="0"/>
              <a:pPr/>
              <a:t>90</a:t>
            </a:fld>
            <a:endParaRPr lang="ru-RU"/>
          </a:p>
        </p:txBody>
      </p:sp>
    </p:spTree>
    <p:extLst>
      <p:ext uri="{BB962C8B-B14F-4D97-AF65-F5344CB8AC3E}">
        <p14:creationId xmlns:p14="http://schemas.microsoft.com/office/powerpoint/2010/main" val="2190780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ED594DF-2E1A-FF47-A583-ACA1A7FA8CBC}" type="slidenum">
              <a:rPr lang="ru-RU" smtClean="0"/>
              <a:pPr/>
              <a:t>91</a:t>
            </a:fld>
            <a:endParaRPr lang="ru-RU"/>
          </a:p>
        </p:txBody>
      </p:sp>
    </p:spTree>
    <p:extLst>
      <p:ext uri="{BB962C8B-B14F-4D97-AF65-F5344CB8AC3E}">
        <p14:creationId xmlns:p14="http://schemas.microsoft.com/office/powerpoint/2010/main" val="2762105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0CF4652-EF2E-49E2-AF51-8E62CAB1245B}" type="slidenum">
              <a:rPr lang="ru-RU" smtClean="0"/>
              <a:pPr/>
              <a:t>92</a:t>
            </a:fld>
            <a:endParaRPr lang="ru-RU"/>
          </a:p>
        </p:txBody>
      </p:sp>
    </p:spTree>
    <p:extLst>
      <p:ext uri="{BB962C8B-B14F-4D97-AF65-F5344CB8AC3E}">
        <p14:creationId xmlns:p14="http://schemas.microsoft.com/office/powerpoint/2010/main" val="184903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1F2CA72-66F8-884F-B27C-8D17F3D8CC22}" type="slidenum">
              <a:rPr lang="ru-RU" smtClean="0"/>
              <a:pPr/>
              <a:t>95</a:t>
            </a:fld>
            <a:endParaRPr lang="ru-RU"/>
          </a:p>
        </p:txBody>
      </p:sp>
    </p:spTree>
    <p:extLst>
      <p:ext uri="{BB962C8B-B14F-4D97-AF65-F5344CB8AC3E}">
        <p14:creationId xmlns:p14="http://schemas.microsoft.com/office/powerpoint/2010/main" val="241052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dirty="0" smtClean="0"/>
              <a:t>Модель использования ЭФУ в условиях конкретной образовательной организации зависит от ряда факторов:</a:t>
            </a:r>
          </a:p>
          <a:p>
            <a:pPr marL="171450" indent="-171450">
              <a:buFont typeface="Arial" panose="020B0604020202020204" pitchFamily="34" charset="0"/>
              <a:buChar char="•"/>
            </a:pPr>
            <a:r>
              <a:rPr lang="ru-RU" dirty="0" smtClean="0"/>
              <a:t>Материально- технического обеспечения учебного процесса;</a:t>
            </a:r>
          </a:p>
          <a:p>
            <a:pPr marL="171450" indent="-171450">
              <a:buFont typeface="Arial" panose="020B0604020202020204" pitchFamily="34" charset="0"/>
              <a:buChar char="•"/>
            </a:pPr>
            <a:r>
              <a:rPr lang="ru-RU" dirty="0" smtClean="0"/>
              <a:t>Целей, задач и ожидаемых результатов применения;</a:t>
            </a:r>
          </a:p>
          <a:p>
            <a:pPr marL="171450" indent="-171450">
              <a:buFont typeface="Arial" panose="020B0604020202020204" pitchFamily="34" charset="0"/>
              <a:buChar char="•"/>
            </a:pPr>
            <a:r>
              <a:rPr lang="ru-RU" dirty="0" smtClean="0"/>
              <a:t>Наличия необходимых профессиональных компетенций у педагогов.</a:t>
            </a:r>
          </a:p>
          <a:p>
            <a:pPr marL="0" indent="0">
              <a:buFont typeface="Arial" panose="020B0604020202020204" pitchFamily="34" charset="0"/>
              <a:buNone/>
            </a:pPr>
            <a:endParaRPr lang="ru-RU" dirty="0" smtClean="0"/>
          </a:p>
          <a:p>
            <a:pPr marL="0" indent="0">
              <a:buFont typeface="Arial" panose="020B0604020202020204" pitchFamily="34" charset="0"/>
              <a:buNone/>
            </a:pPr>
            <a:r>
              <a:rPr lang="ru-RU" dirty="0" smtClean="0"/>
              <a:t>С точки зрения материально-технического обеспечения наиболее распространённой моделью использования ЭФУ является фронтальный режим. </a:t>
            </a:r>
          </a:p>
          <a:p>
            <a:pPr marL="0" indent="0">
              <a:buFont typeface="Arial" panose="020B0604020202020204" pitchFamily="34" charset="0"/>
              <a:buNone/>
            </a:pPr>
            <a:r>
              <a:rPr lang="ru-RU" dirty="0" smtClean="0"/>
              <a:t>Необходимо</a:t>
            </a:r>
            <a:r>
              <a:rPr lang="ru-RU" baseline="0" dirty="0" smtClean="0"/>
              <a:t> лишь организовать рабочее место педагога: настольный компьютер или ноутбук, проектор или интерактивная доска.  При этом дети по-прежнему работают с печатными учебниками. При этом у педагога появляется возможность повысить эффективность привычных форм и методов обучения за счёт использования мультимедийных и интерактивных элементов электронного учебника. Расширение информационного пространства позволяет увеличить возможность для организации продуктивной деятельности учащихся на различных этапах урока. </a:t>
            </a:r>
          </a:p>
          <a:p>
            <a:pPr marL="0" indent="0">
              <a:buFont typeface="Arial" panose="020B0604020202020204" pitchFamily="34" charset="0"/>
              <a:buNone/>
            </a:pPr>
            <a:r>
              <a:rPr lang="ru-RU" baseline="0" dirty="0" smtClean="0"/>
              <a:t>На этапе входного контроля и актуализации ранее изученного материала возможно использование тестов и тренажёров. Для организации повторения педагог может вызвать одного из учеников для выполнения задания, другого при необходимости попросить внести исправления. По итогам выполнения задания можно использовать автоматическую проверку. Организуя фронтальный опрос, педагог может самостоятельно выполнять задания, основываясь на ответах детей. </a:t>
            </a:r>
          </a:p>
          <a:p>
            <a:pPr marL="0" indent="0">
              <a:buFont typeface="Arial" panose="020B0604020202020204" pitchFamily="34" charset="0"/>
              <a:buNone/>
            </a:pPr>
            <a:r>
              <a:rPr lang="ru-RU" baseline="0" dirty="0" smtClean="0"/>
              <a:t>Ресурсы ЭФУ можно активно использовать и на этапе целеполагания, обеспечивая мотивацию к изучаемому материалу. Демонстрация анимационных или видеофрагментов в начале урока может помочь в выдвижении гипотезы. </a:t>
            </a:r>
          </a:p>
          <a:p>
            <a:pPr marL="0" indent="0">
              <a:buFont typeface="Arial" panose="020B0604020202020204" pitchFamily="34" charset="0"/>
              <a:buNone/>
            </a:pPr>
            <a:r>
              <a:rPr lang="ru-RU" baseline="0" dirty="0" smtClean="0"/>
              <a:t>Сервис «Классная работа» позволяет педагогам оптимизировать процесс подготовки к урокам, при этом добиться большей наглядности.  </a:t>
            </a:r>
          </a:p>
          <a:p>
            <a:pPr marL="0" indent="0">
              <a:buFont typeface="Arial" panose="020B0604020202020204" pitchFamily="34" charset="0"/>
              <a:buNone/>
            </a:pPr>
            <a:r>
              <a:rPr lang="ru-RU" baseline="0" dirty="0" smtClean="0"/>
              <a:t>Визуализация и </a:t>
            </a:r>
            <a:r>
              <a:rPr lang="ru-RU" baseline="0" dirty="0" err="1" smtClean="0"/>
              <a:t>аудиосопровождение</a:t>
            </a:r>
            <a:r>
              <a:rPr lang="ru-RU" baseline="0" dirty="0" smtClean="0"/>
              <a:t> позволяет обеспечить более эффективное восприятие учебного материала. </a:t>
            </a:r>
          </a:p>
          <a:p>
            <a:pPr marL="0" indent="0">
              <a:buFont typeface="Arial" panose="020B0604020202020204" pitchFamily="34" charset="0"/>
              <a:buNone/>
            </a:pPr>
            <a:r>
              <a:rPr lang="ru-RU" baseline="0" dirty="0" smtClean="0"/>
              <a:t>На этапе закрепления, оценки результатов, рефлексии учитель может воспользоваться разнообразными тренажёрами ЭФУ. </a:t>
            </a:r>
          </a:p>
          <a:p>
            <a:pPr marL="0" indent="0">
              <a:buFont typeface="Arial" panose="020B0604020202020204" pitchFamily="34" charset="0"/>
              <a:buNone/>
            </a:pPr>
            <a:r>
              <a:rPr lang="ru-RU" baseline="0" dirty="0" smtClean="0"/>
              <a:t>ПРИМЕР: ОБУЧЕНИЕ ГРАМОТЕ. ЗНАКОМСТВО С БУКВАМИ (Букварь)</a:t>
            </a:r>
            <a:endParaRPr lang="ru-RU" dirty="0"/>
          </a:p>
        </p:txBody>
      </p:sp>
      <p:sp>
        <p:nvSpPr>
          <p:cNvPr id="4" name="Номер слайда 3"/>
          <p:cNvSpPr>
            <a:spLocks noGrp="1"/>
          </p:cNvSpPr>
          <p:nvPr>
            <p:ph type="sldNum" sz="quarter" idx="10"/>
          </p:nvPr>
        </p:nvSpPr>
        <p:spPr/>
        <p:txBody>
          <a:bodyPr/>
          <a:lstStyle/>
          <a:p>
            <a:fld id="{183358A7-AA3A-4375-8DED-5C5804C69959}" type="slidenum">
              <a:rPr lang="ru-RU" smtClean="0"/>
              <a:pPr/>
              <a:t>97</a:t>
            </a:fld>
            <a:endParaRPr lang="ru-RU"/>
          </a:p>
        </p:txBody>
      </p:sp>
    </p:spTree>
    <p:extLst>
      <p:ext uri="{BB962C8B-B14F-4D97-AF65-F5344CB8AC3E}">
        <p14:creationId xmlns:p14="http://schemas.microsoft.com/office/powerpoint/2010/main" val="3096147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dirty="0" smtClean="0"/>
              <a:t>Модель смешанного обучения «Перевёрнутый класс» позволяет изменить традиционный подход к уроку.</a:t>
            </a:r>
            <a:r>
              <a:rPr lang="ru-RU" baseline="0" dirty="0" smtClean="0"/>
              <a:t> Эта модель предполагает чередование очного (с педагогом) и электронного (с помощью компьютера) обучения. </a:t>
            </a:r>
          </a:p>
          <a:p>
            <a:r>
              <a:rPr lang="ru-RU" baseline="0" dirty="0" smtClean="0"/>
              <a:t>Перевёрнутый класс- образовательная модель, в которой учебная деятельность на уроке при изучении нового материала и дома для отработки умений и навыков представлены наоборот. Может применяться для организации дистанционного и надомного обучения. </a:t>
            </a:r>
          </a:p>
          <a:p>
            <a:r>
              <a:rPr lang="ru-RU" baseline="0" dirty="0" smtClean="0"/>
              <a:t>При организации такой модели учитель должен позаботиться о том, чтобы цели выполнения домашнего этапа работы были:</a:t>
            </a:r>
          </a:p>
          <a:p>
            <a:pPr marL="171450" indent="-171450">
              <a:buFont typeface="Arial" panose="020B0604020202020204" pitchFamily="34" charset="0"/>
              <a:buChar char="•"/>
            </a:pPr>
            <a:r>
              <a:rPr lang="ru-RU" baseline="0" dirty="0" smtClean="0"/>
              <a:t> понятны ученикам, </a:t>
            </a:r>
          </a:p>
          <a:p>
            <a:pPr marL="171450" indent="-171450">
              <a:buFont typeface="Arial" panose="020B0604020202020204" pitchFamily="34" charset="0"/>
              <a:buChar char="•"/>
            </a:pPr>
            <a:r>
              <a:rPr lang="ru-RU" baseline="0" dirty="0" smtClean="0"/>
              <a:t>Достижимы с учётом имеющихся ресурсов, времени, </a:t>
            </a:r>
            <a:r>
              <a:rPr lang="ru-RU" baseline="0" dirty="0" err="1" smtClean="0"/>
              <a:t>сформированности</a:t>
            </a:r>
            <a:r>
              <a:rPr lang="ru-RU" baseline="0" dirty="0" smtClean="0"/>
              <a:t> необходимых умений и навыков учащихся;</a:t>
            </a:r>
          </a:p>
          <a:p>
            <a:pPr marL="171450" indent="-171450">
              <a:buFont typeface="Arial" panose="020B0604020202020204" pitchFamily="34" charset="0"/>
              <a:buChar char="•"/>
            </a:pPr>
            <a:r>
              <a:rPr lang="ru-RU" baseline="0" dirty="0" smtClean="0"/>
              <a:t>Конкретными (сформулированными в виде требований к деятельности  учеников);</a:t>
            </a:r>
          </a:p>
          <a:p>
            <a:pPr marL="171450" indent="-171450">
              <a:buFont typeface="Arial" panose="020B0604020202020204" pitchFamily="34" charset="0"/>
              <a:buChar char="•"/>
            </a:pPr>
            <a:r>
              <a:rPr lang="ru-RU" baseline="0" dirty="0" smtClean="0"/>
              <a:t>Обладать чёткими сроками выполнения</a:t>
            </a:r>
          </a:p>
          <a:p>
            <a:pPr marL="0" indent="0">
              <a:buFont typeface="Arial" panose="020B0604020202020204" pitchFamily="34" charset="0"/>
              <a:buNone/>
            </a:pPr>
            <a:r>
              <a:rPr lang="ru-RU" baseline="0" dirty="0" smtClean="0"/>
              <a:t>ПРИМЕР: ОКРУЖАЮЩИЙ МИР, 4 КЛАСС. ТЕМА: КРОВЕНОСНАЯ СИСТЕМА</a:t>
            </a:r>
          </a:p>
          <a:p>
            <a:pPr marL="171450" indent="-171450">
              <a:buFont typeface="Arial" panose="020B0604020202020204" pitchFamily="34" charset="0"/>
              <a:buChar char="•"/>
            </a:pPr>
            <a:r>
              <a:rPr lang="ru-RU" dirty="0" smtClean="0"/>
              <a:t>Анимационный</a:t>
            </a:r>
            <a:r>
              <a:rPr lang="ru-RU" baseline="0" dirty="0" smtClean="0"/>
              <a:t> ролик позволяет расширить и дополнить материал учебника. </a:t>
            </a:r>
          </a:p>
          <a:p>
            <a:pPr marL="0" indent="0">
              <a:buFont typeface="Arial" panose="020B0604020202020204" pitchFamily="34" charset="0"/>
              <a:buNone/>
            </a:pPr>
            <a:r>
              <a:rPr lang="ru-RU" baseline="0" dirty="0" smtClean="0"/>
              <a:t>Особую роль в организации образовательного процесса по модели «Перевёрнутый класс» играет сервис «Классная работа». </a:t>
            </a:r>
          </a:p>
          <a:p>
            <a:pPr marL="0" indent="0">
              <a:buFont typeface="Arial" panose="020B0604020202020204" pitchFamily="34" charset="0"/>
              <a:buNone/>
            </a:pPr>
            <a:r>
              <a:rPr lang="ru-RU" baseline="0" dirty="0" smtClean="0"/>
              <a:t>Также тренажёр  как эффективный инструмент самопроверки. Выполнение заданий позволяет проверить уровень первичного усвоения учебного материала, а затем перейти к выполнению упражнений.</a:t>
            </a:r>
          </a:p>
          <a:p>
            <a:pPr marL="0" indent="0">
              <a:buFont typeface="Arial" panose="020B0604020202020204" pitchFamily="34" charset="0"/>
              <a:buNone/>
            </a:pPr>
            <a:r>
              <a:rPr lang="ru-RU" baseline="0" dirty="0" smtClean="0"/>
              <a:t>При планировании такой работы педагогу необходимо помнить о необходимости соблюдение норм </a:t>
            </a:r>
            <a:r>
              <a:rPr lang="ru-RU" baseline="0" dirty="0" err="1" smtClean="0"/>
              <a:t>СанПин</a:t>
            </a:r>
            <a:r>
              <a:rPr lang="ru-RU" baseline="0" dirty="0" smtClean="0"/>
              <a:t>- нормирование  нагрузки на зрение при работе с электронными устройствами. </a:t>
            </a:r>
          </a:p>
          <a:p>
            <a:pPr marL="0" indent="0">
              <a:buFont typeface="Arial" panose="020B0604020202020204" pitchFamily="34" charset="0"/>
              <a:buNone/>
            </a:pPr>
            <a:r>
              <a:rPr lang="ru-RU" baseline="0" dirty="0" smtClean="0"/>
              <a:t>Реализация данной модели может помочь педагогу как организовать при необходимости дистанционное обучение, так и более эффективно использовать время урока. </a:t>
            </a:r>
          </a:p>
          <a:p>
            <a:pPr marL="0" indent="0">
              <a:buFont typeface="Arial" panose="020B0604020202020204" pitchFamily="34" charset="0"/>
              <a:buNone/>
            </a:pPr>
            <a:r>
              <a:rPr lang="ru-RU" baseline="0" dirty="0" smtClean="0"/>
              <a:t>Учителю стоит помнить о том, что активные методы организации учебного процесса способны сделать его не только эффективным, но и увлекательным. </a:t>
            </a:r>
          </a:p>
          <a:p>
            <a:pPr marL="0" indent="0">
              <a:buFont typeface="Arial" panose="020B0604020202020204" pitchFamily="34" charset="0"/>
              <a:buNone/>
            </a:pPr>
            <a:r>
              <a:rPr lang="ru-RU" baseline="0" dirty="0" smtClean="0"/>
              <a:t>Обучение на основе модели смешанного обучения поможет педагогам перейти от роли ретранслятора к роли наставника, освободить время занятий в классе для индивидуальной работы с детьми, при этом воспитывая в учениках самостоятельность и ответственность за результат обучения. </a:t>
            </a:r>
          </a:p>
          <a:p>
            <a:pPr marL="0" indent="0">
              <a:buFont typeface="Arial" panose="020B0604020202020204" pitchFamily="34" charset="0"/>
              <a:buNone/>
            </a:pPr>
            <a:endParaRPr lang="ru-RU" baseline="0" dirty="0" smtClean="0"/>
          </a:p>
          <a:p>
            <a:pPr marL="0" indent="0">
              <a:buFont typeface="Arial" panose="020B0604020202020204" pitchFamily="34" charset="0"/>
              <a:buNone/>
            </a:pPr>
            <a:endParaRPr lang="ru-RU" dirty="0"/>
          </a:p>
        </p:txBody>
      </p:sp>
      <p:sp>
        <p:nvSpPr>
          <p:cNvPr id="4" name="Номер слайда 3"/>
          <p:cNvSpPr>
            <a:spLocks noGrp="1"/>
          </p:cNvSpPr>
          <p:nvPr>
            <p:ph type="sldNum" sz="quarter" idx="10"/>
          </p:nvPr>
        </p:nvSpPr>
        <p:spPr/>
        <p:txBody>
          <a:bodyPr/>
          <a:lstStyle/>
          <a:p>
            <a:fld id="{183358A7-AA3A-4375-8DED-5C5804C69959}" type="slidenum">
              <a:rPr lang="ru-RU" smtClean="0"/>
              <a:pPr/>
              <a:t>98</a:t>
            </a:fld>
            <a:endParaRPr lang="ru-RU"/>
          </a:p>
        </p:txBody>
      </p:sp>
    </p:spTree>
    <p:extLst>
      <p:ext uri="{BB962C8B-B14F-4D97-AF65-F5344CB8AC3E}">
        <p14:creationId xmlns:p14="http://schemas.microsoft.com/office/powerpoint/2010/main" val="1114541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dirty="0" smtClean="0"/>
              <a:t>Модель смешанного обучения «Смена рабочих зон» позволяет организовать работу на уроке даже в том случае, если количество электронных устройств в классе меньше числа обучающихся. Для организации учебного</a:t>
            </a:r>
            <a:r>
              <a:rPr lang="ru-RU" baseline="0" dirty="0" smtClean="0"/>
              <a:t> процесса по данной модели используются устройства мобильного или компьютерного класса. Класс делится на несколько зон. Каждая рабочая зона имеет конкретное назначение и оснащение в соответствии с предусмотренной в ней деятельностью обучающихся. </a:t>
            </a:r>
          </a:p>
          <a:p>
            <a:r>
              <a:rPr lang="ru-RU" baseline="0" dirty="0" smtClean="0"/>
              <a:t>В начальной школе рекомендуется выделять 4 зоны:</a:t>
            </a:r>
          </a:p>
          <a:p>
            <a:pPr marL="228600" indent="-228600">
              <a:buAutoNum type="arabicPeriod"/>
            </a:pPr>
            <a:r>
              <a:rPr lang="ru-RU" baseline="0" dirty="0" smtClean="0"/>
              <a:t>Зона работы с компьютером (просмотр видеофрагмента, работа с тренажёром)- выдвижение гипотезы. Также можно использовать для организации самоконтроля учащихся (контрольные тренажёры в конце изучаемой темы) </a:t>
            </a:r>
          </a:p>
          <a:p>
            <a:pPr marL="228600" indent="-228600">
              <a:buAutoNum type="arabicPeriod"/>
            </a:pPr>
            <a:r>
              <a:rPr lang="ru-RU" baseline="0" dirty="0" smtClean="0"/>
              <a:t>Зона работы в группах или парах (работа с учебником, словарём, справочником)- подтверждение или опровержение гипотезы</a:t>
            </a:r>
          </a:p>
          <a:p>
            <a:pPr marL="228600" indent="-228600">
              <a:buAutoNum type="arabicPeriod"/>
            </a:pPr>
            <a:r>
              <a:rPr lang="ru-RU" baseline="0" dirty="0" smtClean="0"/>
              <a:t>Зона работы с педагогом. Педагог предлагает учащимся озвучить собственное объяснение, помогая (при необходимости) его скорректировать. Учащиеся обмениваются мнениями, формулируют выводы. Педагог корректирует формулировку, организует подведение итогов, рефлексию. </a:t>
            </a:r>
          </a:p>
          <a:p>
            <a:pPr marL="228600" indent="-228600">
              <a:buAutoNum type="arabicPeriod"/>
            </a:pPr>
            <a:r>
              <a:rPr lang="ru-RU" baseline="0" dirty="0" smtClean="0"/>
              <a:t>Зона отдыха обучающихся (для выполнения упражнений, в том числе для профилактики утомления глаз).</a:t>
            </a:r>
          </a:p>
          <a:p>
            <a:pPr marL="0" indent="0">
              <a:buNone/>
            </a:pPr>
            <a:r>
              <a:rPr lang="ru-RU" baseline="0" dirty="0" smtClean="0"/>
              <a:t>Время работы в каждой из зон не должно превышать 10 минут. Это позволяет обеспечить смену видов деятельности и чётко нормировать непрерывную продолжительность работы обучающихся с электронным устройством. </a:t>
            </a:r>
          </a:p>
          <a:p>
            <a:pPr marL="0" indent="0">
              <a:buNone/>
            </a:pPr>
            <a:r>
              <a:rPr lang="ru-RU" baseline="0" dirty="0" smtClean="0"/>
              <a:t>Количество и назначение рабочих зон на уроке, а также формы деятельности могут меняться в зависимости от специфики изучаемой темы и конкретных образовательных целей. </a:t>
            </a:r>
          </a:p>
          <a:p>
            <a:pPr marL="0" indent="0">
              <a:buNone/>
            </a:pPr>
            <a:r>
              <a:rPr lang="ru-RU" baseline="0" dirty="0" smtClean="0"/>
              <a:t>Для организации такой работы может быть использован маршрутный лист с краткой инструкцией. </a:t>
            </a:r>
          </a:p>
          <a:p>
            <a:pPr marL="0" indent="0">
              <a:buNone/>
            </a:pPr>
            <a:r>
              <a:rPr lang="ru-RU" baseline="0" dirty="0" smtClean="0"/>
              <a:t>Эта модель позволяет:</a:t>
            </a:r>
          </a:p>
          <a:p>
            <a:pPr marL="171450" indent="-171450">
              <a:buFont typeface="Arial" panose="020B0604020202020204" pitchFamily="34" charset="0"/>
              <a:buChar char="•"/>
            </a:pPr>
            <a:r>
              <a:rPr lang="ru-RU" baseline="0" dirty="0" smtClean="0"/>
              <a:t> сделать урок насыщенным и динамичным, </a:t>
            </a:r>
          </a:p>
          <a:p>
            <a:pPr marL="171450" indent="-171450">
              <a:buFont typeface="Arial" panose="020B0604020202020204" pitchFamily="34" charset="0"/>
              <a:buChar char="•"/>
            </a:pPr>
            <a:r>
              <a:rPr lang="ru-RU" baseline="0" dirty="0" smtClean="0"/>
              <a:t>использовать электронные устройства на уроке даже в случае их ограниченного количества;</a:t>
            </a:r>
          </a:p>
          <a:p>
            <a:pPr marL="171450" indent="-171450">
              <a:buFont typeface="Arial" panose="020B0604020202020204" pitchFamily="34" charset="0"/>
              <a:buChar char="•"/>
            </a:pPr>
            <a:r>
              <a:rPr lang="ru-RU" baseline="0" dirty="0" smtClean="0"/>
              <a:t>Четко нормировать время работы школьников с электронными устройствами;</a:t>
            </a:r>
          </a:p>
          <a:p>
            <a:pPr marL="171450" indent="-171450">
              <a:buFont typeface="Arial" panose="020B0604020202020204" pitchFamily="34" charset="0"/>
              <a:buChar char="•"/>
            </a:pPr>
            <a:r>
              <a:rPr lang="ru-RU" baseline="0" dirty="0" smtClean="0"/>
              <a:t>Предлагать </a:t>
            </a:r>
            <a:r>
              <a:rPr lang="ru-RU" baseline="0" dirty="0" err="1" smtClean="0"/>
              <a:t>разноуровневые</a:t>
            </a:r>
            <a:r>
              <a:rPr lang="ru-RU" baseline="0" dirty="0" smtClean="0"/>
              <a:t> задания разным группам учащихся, соблюдая идею дифференцированного подхода. </a:t>
            </a:r>
          </a:p>
          <a:p>
            <a:pPr marL="0" indent="0">
              <a:buFont typeface="Arial" panose="020B0604020202020204" pitchFamily="34" charset="0"/>
              <a:buNone/>
            </a:pPr>
            <a:endParaRPr lang="ru-RU" baseline="0" dirty="0" smtClean="0"/>
          </a:p>
          <a:p>
            <a:pPr marL="0" indent="0">
              <a:buFont typeface="Arial" panose="020B0604020202020204" pitchFamily="34" charset="0"/>
              <a:buNone/>
            </a:pPr>
            <a:endParaRPr lang="ru-RU" dirty="0"/>
          </a:p>
        </p:txBody>
      </p:sp>
      <p:sp>
        <p:nvSpPr>
          <p:cNvPr id="4" name="Номер слайда 3"/>
          <p:cNvSpPr>
            <a:spLocks noGrp="1"/>
          </p:cNvSpPr>
          <p:nvPr>
            <p:ph type="sldNum" sz="quarter" idx="10"/>
          </p:nvPr>
        </p:nvSpPr>
        <p:spPr/>
        <p:txBody>
          <a:bodyPr/>
          <a:lstStyle/>
          <a:p>
            <a:fld id="{183358A7-AA3A-4375-8DED-5C5804C69959}" type="slidenum">
              <a:rPr lang="ru-RU" smtClean="0"/>
              <a:pPr/>
              <a:t>99</a:t>
            </a:fld>
            <a:endParaRPr lang="ru-RU"/>
          </a:p>
        </p:txBody>
      </p:sp>
    </p:spTree>
    <p:extLst>
      <p:ext uri="{BB962C8B-B14F-4D97-AF65-F5344CB8AC3E}">
        <p14:creationId xmlns:p14="http://schemas.microsoft.com/office/powerpoint/2010/main" val="191700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noTextEdit="1"/>
          </p:cNvSpPr>
          <p:nvPr>
            <p:ph type="sldImg"/>
          </p:nvPr>
        </p:nvSpPr>
        <p:spPr bwMode="auto">
          <a:xfrm>
            <a:off x="1144588" y="685800"/>
            <a:ext cx="4573587" cy="3430588"/>
          </a:xfrm>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lIns="87059" tIns="43530" rIns="87059" bIns="43530" numCol="1" anchor="t" anchorCtr="0" compatLnSpc="1">
            <a:prstTxWarp prst="textNoShape">
              <a:avLst/>
            </a:prstTxWarp>
          </a:bodyPr>
          <a:lstStyle/>
          <a:p>
            <a:pPr>
              <a:lnSpc>
                <a:spcPct val="80000"/>
              </a:lnSpc>
            </a:pPr>
            <a:r>
              <a:rPr lang="ru-RU" altLang="ru-RU" sz="900" smtClean="0">
                <a:solidFill>
                  <a:srgbClr val="000000"/>
                </a:solidFill>
              </a:rPr>
              <a:t>Знаменитый американский философ ХІХ века Р.У. Эмерсон справедливо отмечал: «</a:t>
            </a:r>
            <a:r>
              <a:rPr lang="ru-RU" b="1" smtClean="0"/>
              <a:t>Истинный показатель цивилизации — не уровень богатства и образования, не величина городов, не обилие урожая, а облик человека, воспитываемого страной.</a:t>
            </a:r>
            <a:r>
              <a:rPr lang="ru-RU" smtClean="0"/>
              <a:t> </a:t>
            </a:r>
            <a:br>
              <a:rPr lang="ru-RU" smtClean="0"/>
            </a:br>
            <a:endParaRPr lang="ru-RU" smtClean="0"/>
          </a:p>
          <a:p>
            <a:pPr>
              <a:lnSpc>
                <a:spcPct val="80000"/>
              </a:lnSpc>
            </a:pPr>
            <a:r>
              <a:rPr lang="ru-RU" altLang="ru-RU" sz="900" smtClean="0">
                <a:solidFill>
                  <a:srgbClr val="000000"/>
                </a:solidFill>
              </a:rPr>
              <a:t>  Определить перечень необходимых и наиболее востребованных в современных постиндустриальных экономических условиях качеств и способностей личности – важнейшая задача, от решения которой зависит успех построения новой парадигмы образования, адекватной современным условиям.   </a:t>
            </a:r>
          </a:p>
          <a:p>
            <a:pPr>
              <a:lnSpc>
                <a:spcPct val="80000"/>
              </a:lnSpc>
            </a:pPr>
            <a:r>
              <a:rPr lang="ru-RU" altLang="ru-RU" sz="900" smtClean="0">
                <a:solidFill>
                  <a:srgbClr val="000000"/>
                </a:solidFill>
              </a:rPr>
              <a:t>Какие </a:t>
            </a:r>
            <a:r>
              <a:rPr lang="ru-RU" altLang="ru-RU" sz="900" b="1" smtClean="0">
                <a:solidFill>
                  <a:srgbClr val="000000"/>
                </a:solidFill>
              </a:rPr>
              <a:t>способности и качества</a:t>
            </a:r>
            <a:r>
              <a:rPr lang="ru-RU" altLang="ru-RU" sz="900" smtClean="0">
                <a:solidFill>
                  <a:srgbClr val="000000"/>
                </a:solidFill>
              </a:rPr>
              <a:t> необходимы человеку современного и будущего демократического общества для решения его личных и профессиональных задач?  Каков </a:t>
            </a:r>
            <a:r>
              <a:rPr lang="ru-RU" altLang="ru-RU" sz="900" b="1" smtClean="0">
                <a:solidFill>
                  <a:srgbClr val="000000"/>
                </a:solidFill>
              </a:rPr>
              <a:t>идеальный тип человека современности</a:t>
            </a:r>
            <a:r>
              <a:rPr lang="ru-RU" altLang="ru-RU" sz="900" smtClean="0">
                <a:solidFill>
                  <a:srgbClr val="000000"/>
                </a:solidFill>
              </a:rPr>
              <a:t> и ближайшего будущего? В условиях непредсказуемых ситуаций и стратегий это, безусловно, должен быть человек </a:t>
            </a:r>
            <a:r>
              <a:rPr lang="ru-RU" altLang="ru-RU" sz="900" b="1" i="1" smtClean="0">
                <a:solidFill>
                  <a:srgbClr val="000000"/>
                </a:solidFill>
              </a:rPr>
              <a:t>самостоятельный,  ответственный, коммуникабельный, способный на введение новшеств, умеющий видеть и решать проблемы автономно и в группах, самостоятельно и при помощи других находить и применять нужную информацию, работать в команде и т.д. </a:t>
            </a:r>
            <a:r>
              <a:rPr lang="ru-RU" altLang="ru-RU" sz="900" smtClean="0">
                <a:solidFill>
                  <a:srgbClr val="000000"/>
                </a:solidFill>
              </a:rPr>
              <a:t>В условиях короткоживущих знаний и технологий позицию «</a:t>
            </a:r>
            <a:r>
              <a:rPr lang="ru-RU" altLang="ru-RU" sz="900" b="1" smtClean="0">
                <a:solidFill>
                  <a:srgbClr val="000000"/>
                </a:solidFill>
              </a:rPr>
              <a:t>образование на всю жизнь</a:t>
            </a:r>
            <a:r>
              <a:rPr lang="ru-RU" altLang="ru-RU" sz="900" smtClean="0">
                <a:solidFill>
                  <a:srgbClr val="000000"/>
                </a:solidFill>
              </a:rPr>
              <a:t>» заменяет позиция «</a:t>
            </a:r>
            <a:r>
              <a:rPr lang="ru-RU" altLang="ru-RU" sz="900" b="1" smtClean="0">
                <a:solidFill>
                  <a:srgbClr val="000000"/>
                </a:solidFill>
              </a:rPr>
              <a:t>образование через всю жизнь</a:t>
            </a:r>
            <a:r>
              <a:rPr lang="ru-RU" altLang="ru-RU" sz="900" smtClean="0">
                <a:solidFill>
                  <a:srgbClr val="000000"/>
                </a:solidFill>
              </a:rPr>
              <a:t>».  Следовательно, современный успешный человек должен быть готов и способен постоянно учиться новому как в жизни, так и на рабочем месте. </a:t>
            </a:r>
          </a:p>
          <a:p>
            <a:pPr>
              <a:lnSpc>
                <a:spcPct val="80000"/>
              </a:lnSpc>
            </a:pPr>
            <a:r>
              <a:rPr lang="ru-RU" altLang="ru-RU" sz="900" smtClean="0">
                <a:solidFill>
                  <a:srgbClr val="000000"/>
                </a:solidFill>
              </a:rPr>
              <a:t>Таким образом, глобальные цели образования, провозглашенные в нормативных документах, утверждают отказ от господства знаниевой парадигмы, ориентируют образовательный процесс на всестороннее обогащение его личности жизненно важными для него ценностями. Актуальной задачей современной школы остается задача точного определения того поименного ряда образовательных ценностей, которые необходимы для всестороннего развития и совершенствования личности школьника. Давайте посмотрим, на портрет выпускника начальной школы, в котором отразились представления о тех качествах, которыми должен обладать современный школьник (слайд).</a:t>
            </a:r>
          </a:p>
          <a:p>
            <a:pPr>
              <a:lnSpc>
                <a:spcPct val="80000"/>
              </a:lnSpc>
            </a:pPr>
            <a:r>
              <a:rPr lang="ru-RU" smtClean="0"/>
              <a:t/>
            </a:r>
            <a:br>
              <a:rPr lang="ru-RU" smtClean="0"/>
            </a:br>
            <a:endParaRPr lang="ru-RU" smtClean="0"/>
          </a:p>
          <a:p>
            <a:pPr>
              <a:lnSpc>
                <a:spcPct val="80000"/>
              </a:lnSpc>
            </a:pPr>
            <a:endParaRPr lang="ru-RU" smtClean="0"/>
          </a:p>
        </p:txBody>
      </p:sp>
      <p:sp>
        <p:nvSpPr>
          <p:cNvPr id="21507" name="Дата 3"/>
          <p:cNvSpPr txBox="1">
            <a:spLocks noGrp="1"/>
          </p:cNvSpPr>
          <p:nvPr/>
        </p:nvSpPr>
        <p:spPr bwMode="auto">
          <a:xfrm>
            <a:off x="3883025" y="0"/>
            <a:ext cx="2973388" cy="457200"/>
          </a:xfrm>
          <a:prstGeom prst="rect">
            <a:avLst/>
          </a:prstGeom>
          <a:noFill/>
          <a:ln w="9525">
            <a:noFill/>
            <a:miter lim="800000"/>
            <a:headEnd/>
            <a:tailEnd/>
          </a:ln>
        </p:spPr>
        <p:txBody>
          <a:bodyPr lIns="87059" tIns="43530" rIns="87059" bIns="43530"/>
          <a:lstStyle/>
          <a:p>
            <a:pPr algn="r" defTabSz="869950"/>
            <a:fld id="{DE58C398-036B-4E1F-A990-4414F28FE5A6}" type="datetime1">
              <a:rPr lang="ru-RU" sz="1100">
                <a:latin typeface="Calibri" pitchFamily="34" charset="0"/>
              </a:rPr>
              <a:pPr algn="r" defTabSz="869950"/>
              <a:t>20.03.2018</a:t>
            </a:fld>
            <a:endParaRPr lang="ru-RU" sz="1100">
              <a:latin typeface="Calibri" pitchFamily="34" charset="0"/>
            </a:endParaRPr>
          </a:p>
        </p:txBody>
      </p:sp>
      <p:sp>
        <p:nvSpPr>
          <p:cNvPr id="21508" name="Номер слайда 4"/>
          <p:cNvSpPr txBox="1">
            <a:spLocks noGrp="1"/>
          </p:cNvSpPr>
          <p:nvPr/>
        </p:nvSpPr>
        <p:spPr bwMode="auto">
          <a:xfrm>
            <a:off x="3883025" y="8685214"/>
            <a:ext cx="2973388" cy="457200"/>
          </a:xfrm>
          <a:prstGeom prst="rect">
            <a:avLst/>
          </a:prstGeom>
          <a:noFill/>
          <a:ln w="9525">
            <a:noFill/>
            <a:miter lim="800000"/>
            <a:headEnd/>
            <a:tailEnd/>
          </a:ln>
        </p:spPr>
        <p:txBody>
          <a:bodyPr lIns="87059" tIns="43530" rIns="87059" bIns="43530" anchor="b"/>
          <a:lstStyle/>
          <a:p>
            <a:pPr algn="r" defTabSz="869950"/>
            <a:fld id="{81F58ECC-BB49-4786-9CB1-C7971EBEDD96}" type="slidenum">
              <a:rPr lang="ru-RU" sz="1100">
                <a:latin typeface="Calibri" pitchFamily="34" charset="0"/>
              </a:rPr>
              <a:pPr algn="r" defTabSz="869950"/>
              <a:t>20</a:t>
            </a:fld>
            <a:endParaRPr lang="ru-RU" sz="1100">
              <a:latin typeface="Calibri" pitchFamily="34" charset="0"/>
            </a:endParaRPr>
          </a:p>
        </p:txBody>
      </p:sp>
    </p:spTree>
    <p:extLst>
      <p:ext uri="{BB962C8B-B14F-4D97-AF65-F5344CB8AC3E}">
        <p14:creationId xmlns:p14="http://schemas.microsoft.com/office/powerpoint/2010/main" val="230564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Модель смешанного обучения «1 ученик- 1 компьютер» позволяет применять практически любые варианты организации образовательного процесса,</a:t>
            </a:r>
            <a:r>
              <a:rPr lang="ru-RU" baseline="0" dirty="0" smtClean="0"/>
              <a:t> развивать навыки учащихся по работе с современными способами поиска, преобразования, создания информации и выстраивать коммуникации с педагогом и сверстниками для решения учебных задач. </a:t>
            </a:r>
          </a:p>
          <a:p>
            <a:r>
              <a:rPr lang="ru-RU" baseline="0" dirty="0" smtClean="0"/>
              <a:t>Использование персональных устройств с загруженным комплектом электронных форм учебников позволяет более чем вдвое снизить вес портфеля, избегая чрезмерной нагрузки на опорно-двигательную систему ребёнка. </a:t>
            </a:r>
          </a:p>
          <a:p>
            <a:r>
              <a:rPr lang="ru-RU" baseline="0" dirty="0" smtClean="0"/>
              <a:t>Использование школьниками персональных электронных устройств позволяет говорить об индивидуализации образования. Индивидуализация основана на возможности самостоятельного выбора обучающимися форм, темпа работы, объёма и типа учебных материалов. </a:t>
            </a:r>
          </a:p>
          <a:p>
            <a:r>
              <a:rPr lang="ru-RU" baseline="0" dirty="0" smtClean="0"/>
              <a:t>Электронная форма учебника помогает обеспечить вариативность форм учебных материалов- наряду с текстом она содержит мультимедийные и интерактивные элементы. Например, в учебниках по литературному чтению учащиеся могут работать с </a:t>
            </a:r>
            <a:r>
              <a:rPr lang="ru-RU" baseline="0" dirty="0" err="1" smtClean="0"/>
              <a:t>аудиоверсиями</a:t>
            </a:r>
            <a:r>
              <a:rPr lang="ru-RU" baseline="0" dirty="0" smtClean="0"/>
              <a:t> литературных произведений, узнавать значения незнакомых слов. </a:t>
            </a:r>
          </a:p>
          <a:p>
            <a:r>
              <a:rPr lang="ru-RU" baseline="0" dirty="0" smtClean="0"/>
              <a:t>В формировании навыка смыслового чтения важную роль играет возможность делать закладки, создавать заметки и комментарии к прочитанному, осуществлять поиск по ключевому слову</a:t>
            </a:r>
          </a:p>
          <a:p>
            <a:pPr marL="0" indent="0">
              <a:buFont typeface="Arial" panose="020B0604020202020204" pitchFamily="34" charset="0"/>
              <a:buNone/>
            </a:pPr>
            <a:endParaRPr lang="ru-RU" baseline="0" dirty="0" smtClean="0"/>
          </a:p>
          <a:p>
            <a:pPr marL="0" indent="0">
              <a:buFont typeface="Arial" panose="020B0604020202020204" pitchFamily="34" charset="0"/>
              <a:buNone/>
            </a:pPr>
            <a:endParaRPr lang="ru-RU" dirty="0"/>
          </a:p>
        </p:txBody>
      </p:sp>
      <p:sp>
        <p:nvSpPr>
          <p:cNvPr id="4" name="Номер слайда 3"/>
          <p:cNvSpPr>
            <a:spLocks noGrp="1"/>
          </p:cNvSpPr>
          <p:nvPr>
            <p:ph type="sldNum" sz="quarter" idx="10"/>
          </p:nvPr>
        </p:nvSpPr>
        <p:spPr/>
        <p:txBody>
          <a:bodyPr/>
          <a:lstStyle/>
          <a:p>
            <a:fld id="{183358A7-AA3A-4375-8DED-5C5804C69959}" type="slidenum">
              <a:rPr lang="ru-RU" smtClean="0"/>
              <a:pPr/>
              <a:t>100</a:t>
            </a:fld>
            <a:endParaRPr lang="ru-RU"/>
          </a:p>
        </p:txBody>
      </p:sp>
    </p:spTree>
    <p:extLst>
      <p:ext uri="{BB962C8B-B14F-4D97-AF65-F5344CB8AC3E}">
        <p14:creationId xmlns:p14="http://schemas.microsoft.com/office/powerpoint/2010/main" val="4291615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0337" name="Shape 242"/>
          <p:cNvSpPr>
            <a:spLocks noGrp="1" noRot="1" noChangeAspect="1" noTextEdit="1"/>
          </p:cNvSpPr>
          <p:nvPr>
            <p:ph type="sldImg" idx="2"/>
          </p:nvPr>
        </p:nvSpPr>
        <p:spPr bwMode="auto">
          <a:xfrm>
            <a:off x="1371600" y="1143000"/>
            <a:ext cx="4114800"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910338" name="Shape 243"/>
          <p:cNvSpPr>
            <a:spLocks noGrp="1"/>
          </p:cNvSpPr>
          <p:nvPr>
            <p:ph type="body" idx="1"/>
          </p:nvPr>
        </p:nvSpPr>
        <p:spPr bwMode="auto">
          <a:xfrm>
            <a:off x="685800" y="4400550"/>
            <a:ext cx="5486400" cy="3600450"/>
          </a:xfrm>
          <a:noFill/>
        </p:spPr>
        <p:txBody>
          <a:bodyPr wrap="square" lIns="91425" tIns="45700" rIns="91425" bIns="45700" numCol="1" anchor="t" anchorCtr="0" compatLnSpc="1">
            <a:prstTxWarp prst="textNoShape">
              <a:avLst/>
            </a:prstTxWarp>
          </a:bodyPr>
          <a:lstStyle/>
          <a:p>
            <a:pPr>
              <a:spcBef>
                <a:spcPct val="0"/>
              </a:spcBef>
              <a:buSzPct val="25000"/>
            </a:pPr>
            <a:endParaRPr lang="ru-RU" smtClean="0">
              <a:solidFill>
                <a:srgbClr val="000000"/>
              </a:solidFill>
              <a:sym typeface="Calibri" pitchFamily="34" charset="0"/>
            </a:endParaRPr>
          </a:p>
        </p:txBody>
      </p:sp>
      <p:sp>
        <p:nvSpPr>
          <p:cNvPr id="910339" name="Shape 244"/>
          <p:cNvSpPr txBox="1">
            <a:spLocks noGrp="1"/>
          </p:cNvSpPr>
          <p:nvPr/>
        </p:nvSpPr>
        <p:spPr bwMode="auto">
          <a:xfrm>
            <a:off x="3884613" y="8685213"/>
            <a:ext cx="2971800" cy="458787"/>
          </a:xfrm>
          <a:prstGeom prst="rect">
            <a:avLst/>
          </a:prstGeom>
          <a:noFill/>
          <a:ln w="9525">
            <a:noFill/>
            <a:miter lim="800000"/>
            <a:headEnd/>
            <a:tailEnd/>
          </a:ln>
        </p:spPr>
        <p:txBody>
          <a:bodyPr lIns="91425" tIns="45700" rIns="91425" bIns="45700" anchor="b"/>
          <a:lstStyle/>
          <a:p>
            <a:pPr algn="r">
              <a:buSzPct val="25000"/>
            </a:pPr>
            <a:fld id="{524BD1C5-DC10-4AF3-9342-F2DB1DCC4126}" type="slidenum">
              <a:rPr lang="en-US" sz="1200">
                <a:solidFill>
                  <a:srgbClr val="000000"/>
                </a:solidFill>
                <a:latin typeface="Calibri" pitchFamily="34" charset="0"/>
                <a:sym typeface="Calibri" pitchFamily="34" charset="0"/>
              </a:rPr>
              <a:pPr algn="r">
                <a:buSzPct val="25000"/>
              </a:pPr>
              <a:t>101</a:t>
            </a:fld>
            <a:endParaRPr lang="en-US" sz="1200">
              <a:solidFill>
                <a:srgbClr val="000000"/>
              </a:solidFill>
              <a:latin typeface="Calibri" pitchFamily="34" charset="0"/>
              <a:sym typeface="Calibri" pitchFamily="34" charset="0"/>
            </a:endParaRPr>
          </a:p>
        </p:txBody>
      </p:sp>
    </p:spTree>
    <p:extLst>
      <p:ext uri="{BB962C8B-B14F-4D97-AF65-F5344CB8AC3E}">
        <p14:creationId xmlns:p14="http://schemas.microsoft.com/office/powerpoint/2010/main" val="2251400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Мы ничего не добьемся в школе, если не пропустим мысли через голову учителя.</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К.Д. Ушинский</a:t>
            </a:r>
          </a:p>
          <a:p>
            <a:r>
              <a:rPr lang="ru-RU" sz="1200" kern="1200" dirty="0" smtClean="0">
                <a:solidFill>
                  <a:schemeClr val="tx1"/>
                </a:solidFill>
                <a:latin typeface="+mn-lt"/>
                <a:ea typeface="+mn-ea"/>
                <a:cs typeface="+mn-cs"/>
              </a:rPr>
              <a:t>Есть  довольно известное выражение  «Мало написать хорошую симфонию, надо еще найти оркестр, который сможет ее исполнять». </a:t>
            </a:r>
          </a:p>
          <a:p>
            <a:endParaRPr lang="ru-RU" dirty="0"/>
          </a:p>
        </p:txBody>
      </p:sp>
      <p:sp>
        <p:nvSpPr>
          <p:cNvPr id="4" name="Номер слайда 3"/>
          <p:cNvSpPr>
            <a:spLocks noGrp="1"/>
          </p:cNvSpPr>
          <p:nvPr>
            <p:ph type="sldNum" sz="quarter" idx="10"/>
          </p:nvPr>
        </p:nvSpPr>
        <p:spPr/>
        <p:txBody>
          <a:bodyPr/>
          <a:lstStyle/>
          <a:p>
            <a:fld id="{628B297C-843D-43A6-A432-65C9F9264BA0}" type="slidenum">
              <a:rPr lang="ru-RU" smtClean="0"/>
              <a:pPr/>
              <a:t>102</a:t>
            </a:fld>
            <a:endParaRPr lang="ru-RU"/>
          </a:p>
        </p:txBody>
      </p:sp>
    </p:spTree>
    <p:extLst>
      <p:ext uri="{BB962C8B-B14F-4D97-AF65-F5344CB8AC3E}">
        <p14:creationId xmlns:p14="http://schemas.microsoft.com/office/powerpoint/2010/main" val="3241500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sz="1200" dirty="0" smtClean="0"/>
              <a:t>Из Послания Президента РФ  </a:t>
            </a:r>
            <a:br>
              <a:rPr lang="ru-RU" sz="1200" dirty="0" smtClean="0"/>
            </a:br>
            <a:r>
              <a:rPr lang="ru-RU" sz="1200" dirty="0" smtClean="0"/>
              <a:t>В.В. Путина Федеральному Собранию </a:t>
            </a:r>
            <a:br>
              <a:rPr lang="ru-RU" sz="1200" dirty="0" smtClean="0"/>
            </a:br>
            <a:r>
              <a:rPr lang="ru-RU" sz="1200" i="1" dirty="0" smtClean="0"/>
              <a:t>(1 декабря 2016 год)</a:t>
            </a:r>
            <a:r>
              <a:rPr lang="ru-RU" sz="1200" kern="1200" dirty="0" smtClean="0">
                <a:solidFill>
                  <a:schemeClr val="tx1"/>
                </a:solidFill>
                <a:effectLst/>
                <a:latin typeface="+mn-lt"/>
                <a:ea typeface="+mn-ea"/>
                <a:cs typeface="+mn-cs"/>
              </a:rPr>
              <a:t> : </a:t>
            </a:r>
          </a:p>
          <a:p>
            <a:r>
              <a:rPr lang="is-IS" sz="1200"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a:t>
            </a:r>
            <a:r>
              <a:rPr lang="ru-RU" sz="1200" b="0" kern="1200" dirty="0" smtClean="0">
                <a:solidFill>
                  <a:schemeClr val="tx1"/>
                </a:solidFill>
                <a:effectLst/>
                <a:latin typeface="+mn-lt"/>
                <a:ea typeface="+mn-ea"/>
                <a:cs typeface="+mn-cs"/>
              </a:rPr>
              <a:t>нужны проекты </a:t>
            </a:r>
            <a:r>
              <a:rPr lang="ru-RU" sz="1200" b="1" kern="1200" dirty="0" smtClean="0">
                <a:solidFill>
                  <a:schemeClr val="tx1"/>
                </a:solidFill>
                <a:effectLst/>
                <a:latin typeface="+mn-lt"/>
                <a:ea typeface="+mn-ea"/>
                <a:cs typeface="+mn-cs"/>
              </a:rPr>
              <a:t>в театре, кино, на телевидении, музейных площадках, в интернете, которые будут интересны молодым людям, привлекут внимание молодёжи к отечественной классической литературе, культуре, истории.</a:t>
            </a:r>
            <a:endParaRPr lang="ru-RU" sz="1200" kern="1200" dirty="0" smtClean="0">
              <a:solidFill>
                <a:schemeClr val="tx1"/>
              </a:solidFill>
              <a:effectLst/>
              <a:latin typeface="+mn-lt"/>
              <a:ea typeface="+mn-ea"/>
              <a:cs typeface="+mn-cs"/>
            </a:endParaRPr>
          </a:p>
          <a:p>
            <a:r>
              <a:rPr lang="ru-RU" sz="1200" b="0" kern="1200" dirty="0" smtClean="0">
                <a:solidFill>
                  <a:schemeClr val="tx1"/>
                </a:solidFill>
                <a:latin typeface="+mn-lt"/>
                <a:ea typeface="+mn-ea"/>
                <a:cs typeface="+mn-cs"/>
              </a:rPr>
              <a:t> - В школе нужно активно развивать творческое начало, школьники должны учиться самостоятельно мыслить, работать индивидуально и в команде, решать нестандартные задачи, ставить перед собой цели и добиваться их, чтобы в будущем это стало основой их благополучной интересной жизни.</a:t>
            </a:r>
          </a:p>
          <a:p>
            <a:endParaRPr lang="en-US" dirty="0"/>
          </a:p>
        </p:txBody>
      </p:sp>
      <p:sp>
        <p:nvSpPr>
          <p:cNvPr id="4" name="Номер слайда 3"/>
          <p:cNvSpPr>
            <a:spLocks noGrp="1"/>
          </p:cNvSpPr>
          <p:nvPr>
            <p:ph type="sldNum" sz="quarter" idx="10"/>
          </p:nvPr>
        </p:nvSpPr>
        <p:spPr/>
        <p:txBody>
          <a:bodyPr/>
          <a:lstStyle/>
          <a:p>
            <a:fld id="{628B297C-843D-43A6-A432-65C9F9264BA0}" type="slidenum">
              <a:rPr lang="ru-RU" smtClean="0"/>
              <a:pPr/>
              <a:t>103</a:t>
            </a:fld>
            <a:endParaRPr lang="ru-RU"/>
          </a:p>
        </p:txBody>
      </p:sp>
    </p:spTree>
    <p:extLst>
      <p:ext uri="{BB962C8B-B14F-4D97-AF65-F5344CB8AC3E}">
        <p14:creationId xmlns:p14="http://schemas.microsoft.com/office/powerpoint/2010/main" val="153992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noTextEdit="1"/>
          </p:cNvSpPr>
          <p:nvPr>
            <p:ph type="sldImg"/>
          </p:nvPr>
        </p:nvSpPr>
        <p:spPr bwMode="auto">
          <a:xfrm>
            <a:off x="1144588" y="685800"/>
            <a:ext cx="4573587" cy="3430588"/>
          </a:xfrm>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lIns="87059" tIns="43530" rIns="87059" bIns="43530" numCol="1" anchor="t" anchorCtr="0" compatLnSpc="1">
            <a:prstTxWarp prst="textNoShape">
              <a:avLst/>
            </a:prstTxWarp>
          </a:bodyPr>
          <a:lstStyle/>
          <a:p>
            <a:pPr>
              <a:lnSpc>
                <a:spcPct val="80000"/>
              </a:lnSpc>
            </a:pPr>
            <a:r>
              <a:rPr lang="ru-RU" altLang="ru-RU" sz="900" smtClean="0">
                <a:solidFill>
                  <a:srgbClr val="000000"/>
                </a:solidFill>
              </a:rPr>
              <a:t>Знаменитый американский философ ХІХ века Р.У. Эмерсон справедливо отмечал: «</a:t>
            </a:r>
            <a:r>
              <a:rPr lang="ru-RU" b="1" smtClean="0"/>
              <a:t>Истинный показатель цивилизации — не уровень богатства и образования, не величина городов, не обилие урожая, а облик человека, воспитываемого страной.</a:t>
            </a:r>
            <a:r>
              <a:rPr lang="ru-RU" smtClean="0"/>
              <a:t> </a:t>
            </a:r>
            <a:br>
              <a:rPr lang="ru-RU" smtClean="0"/>
            </a:br>
            <a:endParaRPr lang="ru-RU" smtClean="0"/>
          </a:p>
          <a:p>
            <a:pPr>
              <a:lnSpc>
                <a:spcPct val="80000"/>
              </a:lnSpc>
            </a:pPr>
            <a:r>
              <a:rPr lang="ru-RU" altLang="ru-RU" sz="900" smtClean="0">
                <a:solidFill>
                  <a:srgbClr val="000000"/>
                </a:solidFill>
              </a:rPr>
              <a:t>  Определить перечень необходимых и наиболее востребованных в современных постиндустриальных экономических условиях качеств и способностей личности – важнейшая задача, от решения которой зависит успех построения новой парадигмы образования, адекватной современным условиям.   </a:t>
            </a:r>
          </a:p>
          <a:p>
            <a:pPr>
              <a:lnSpc>
                <a:spcPct val="80000"/>
              </a:lnSpc>
            </a:pPr>
            <a:r>
              <a:rPr lang="ru-RU" altLang="ru-RU" sz="900" smtClean="0">
                <a:solidFill>
                  <a:srgbClr val="000000"/>
                </a:solidFill>
              </a:rPr>
              <a:t>Какие </a:t>
            </a:r>
            <a:r>
              <a:rPr lang="ru-RU" altLang="ru-RU" sz="900" b="1" smtClean="0">
                <a:solidFill>
                  <a:srgbClr val="000000"/>
                </a:solidFill>
              </a:rPr>
              <a:t>способности и качества</a:t>
            </a:r>
            <a:r>
              <a:rPr lang="ru-RU" altLang="ru-RU" sz="900" smtClean="0">
                <a:solidFill>
                  <a:srgbClr val="000000"/>
                </a:solidFill>
              </a:rPr>
              <a:t> необходимы человеку современного и будущего демократического общества для решения его личных и профессиональных задач?  Каков </a:t>
            </a:r>
            <a:r>
              <a:rPr lang="ru-RU" altLang="ru-RU" sz="900" b="1" smtClean="0">
                <a:solidFill>
                  <a:srgbClr val="000000"/>
                </a:solidFill>
              </a:rPr>
              <a:t>идеальный тип человека современности</a:t>
            </a:r>
            <a:r>
              <a:rPr lang="ru-RU" altLang="ru-RU" sz="900" smtClean="0">
                <a:solidFill>
                  <a:srgbClr val="000000"/>
                </a:solidFill>
              </a:rPr>
              <a:t> и ближайшего будущего? В условиях непредсказуемых ситуаций и стратегий это, безусловно, должен быть человек </a:t>
            </a:r>
            <a:r>
              <a:rPr lang="ru-RU" altLang="ru-RU" sz="900" b="1" i="1" smtClean="0">
                <a:solidFill>
                  <a:srgbClr val="000000"/>
                </a:solidFill>
              </a:rPr>
              <a:t>самостоятельный,  ответственный, коммуникабельный, способный на введение новшеств, умеющий видеть и решать проблемы автономно и в группах, самостоятельно и при помощи других находить и применять нужную информацию, работать в команде и т.д. </a:t>
            </a:r>
            <a:r>
              <a:rPr lang="ru-RU" altLang="ru-RU" sz="900" smtClean="0">
                <a:solidFill>
                  <a:srgbClr val="000000"/>
                </a:solidFill>
              </a:rPr>
              <a:t>В условиях короткоживущих знаний и технологий позицию «</a:t>
            </a:r>
            <a:r>
              <a:rPr lang="ru-RU" altLang="ru-RU" sz="900" b="1" smtClean="0">
                <a:solidFill>
                  <a:srgbClr val="000000"/>
                </a:solidFill>
              </a:rPr>
              <a:t>образование на всю жизнь</a:t>
            </a:r>
            <a:r>
              <a:rPr lang="ru-RU" altLang="ru-RU" sz="900" smtClean="0">
                <a:solidFill>
                  <a:srgbClr val="000000"/>
                </a:solidFill>
              </a:rPr>
              <a:t>» заменяет позиция «</a:t>
            </a:r>
            <a:r>
              <a:rPr lang="ru-RU" altLang="ru-RU" sz="900" b="1" smtClean="0">
                <a:solidFill>
                  <a:srgbClr val="000000"/>
                </a:solidFill>
              </a:rPr>
              <a:t>образование через всю жизнь</a:t>
            </a:r>
            <a:r>
              <a:rPr lang="ru-RU" altLang="ru-RU" sz="900" smtClean="0">
                <a:solidFill>
                  <a:srgbClr val="000000"/>
                </a:solidFill>
              </a:rPr>
              <a:t>».  Следовательно, современный успешный человек должен быть готов и способен постоянно учиться новому как в жизни, так и на рабочем месте. </a:t>
            </a:r>
          </a:p>
          <a:p>
            <a:pPr>
              <a:lnSpc>
                <a:spcPct val="80000"/>
              </a:lnSpc>
            </a:pPr>
            <a:r>
              <a:rPr lang="ru-RU" altLang="ru-RU" sz="900" smtClean="0">
                <a:solidFill>
                  <a:srgbClr val="000000"/>
                </a:solidFill>
              </a:rPr>
              <a:t>Таким образом, глобальные цели образования, провозглашенные в нормативных документах, утверждают отказ от господства знаниевой парадигмы, ориентируют образовательный процесс на всестороннее обогащение его личности жизненно важными для него ценностями. Актуальной задачей современной школы остается задача точного определения того поименного ряда образовательных ценностей, которые необходимы для всестороннего развития и совершенствования личности школьника. Давайте посмотрим, на портрет выпускника начальной школы, в котором отразились представления о тех качествах, которыми должен обладать современный школьник (слайд).</a:t>
            </a:r>
          </a:p>
          <a:p>
            <a:pPr>
              <a:lnSpc>
                <a:spcPct val="80000"/>
              </a:lnSpc>
            </a:pPr>
            <a:r>
              <a:rPr lang="ru-RU" smtClean="0"/>
              <a:t/>
            </a:r>
            <a:br>
              <a:rPr lang="ru-RU" smtClean="0"/>
            </a:br>
            <a:endParaRPr lang="ru-RU" smtClean="0"/>
          </a:p>
          <a:p>
            <a:pPr>
              <a:lnSpc>
                <a:spcPct val="80000"/>
              </a:lnSpc>
            </a:pPr>
            <a:endParaRPr lang="ru-RU" smtClean="0"/>
          </a:p>
        </p:txBody>
      </p:sp>
      <p:sp>
        <p:nvSpPr>
          <p:cNvPr id="21507" name="Дата 3"/>
          <p:cNvSpPr txBox="1">
            <a:spLocks noGrp="1"/>
          </p:cNvSpPr>
          <p:nvPr/>
        </p:nvSpPr>
        <p:spPr bwMode="auto">
          <a:xfrm>
            <a:off x="3883025" y="0"/>
            <a:ext cx="2973388" cy="457200"/>
          </a:xfrm>
          <a:prstGeom prst="rect">
            <a:avLst/>
          </a:prstGeom>
          <a:noFill/>
          <a:ln w="9525">
            <a:noFill/>
            <a:miter lim="800000"/>
            <a:headEnd/>
            <a:tailEnd/>
          </a:ln>
        </p:spPr>
        <p:txBody>
          <a:bodyPr lIns="87059" tIns="43530" rIns="87059" bIns="43530"/>
          <a:lstStyle/>
          <a:p>
            <a:pPr algn="r" defTabSz="869950"/>
            <a:fld id="{DE58C398-036B-4E1F-A990-4414F28FE5A6}" type="datetime1">
              <a:rPr lang="ru-RU" sz="1100">
                <a:latin typeface="Calibri" pitchFamily="34" charset="0"/>
              </a:rPr>
              <a:pPr algn="r" defTabSz="869950"/>
              <a:t>20.03.2018</a:t>
            </a:fld>
            <a:endParaRPr lang="ru-RU" sz="1100">
              <a:latin typeface="Calibri" pitchFamily="34" charset="0"/>
            </a:endParaRPr>
          </a:p>
        </p:txBody>
      </p:sp>
      <p:sp>
        <p:nvSpPr>
          <p:cNvPr id="21508" name="Номер слайда 4"/>
          <p:cNvSpPr txBox="1">
            <a:spLocks noGrp="1"/>
          </p:cNvSpPr>
          <p:nvPr/>
        </p:nvSpPr>
        <p:spPr bwMode="auto">
          <a:xfrm>
            <a:off x="3883025" y="8685214"/>
            <a:ext cx="2973388" cy="457200"/>
          </a:xfrm>
          <a:prstGeom prst="rect">
            <a:avLst/>
          </a:prstGeom>
          <a:noFill/>
          <a:ln w="9525">
            <a:noFill/>
            <a:miter lim="800000"/>
            <a:headEnd/>
            <a:tailEnd/>
          </a:ln>
        </p:spPr>
        <p:txBody>
          <a:bodyPr lIns="87059" tIns="43530" rIns="87059" bIns="43530" anchor="b"/>
          <a:lstStyle/>
          <a:p>
            <a:pPr algn="r" defTabSz="869950"/>
            <a:fld id="{81F58ECC-BB49-4786-9CB1-C7971EBEDD96}" type="slidenum">
              <a:rPr lang="ru-RU" sz="1100">
                <a:latin typeface="Calibri" pitchFamily="34" charset="0"/>
              </a:rPr>
              <a:pPr algn="r" defTabSz="869950"/>
              <a:t>21</a:t>
            </a:fld>
            <a:endParaRPr lang="ru-RU" sz="1100">
              <a:latin typeface="Calibri" pitchFamily="34" charset="0"/>
            </a:endParaRPr>
          </a:p>
        </p:txBody>
      </p:sp>
    </p:spTree>
    <p:extLst>
      <p:ext uri="{BB962C8B-B14F-4D97-AF65-F5344CB8AC3E}">
        <p14:creationId xmlns:p14="http://schemas.microsoft.com/office/powerpoint/2010/main" val="766550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noTextEdit="1"/>
          </p:cNvSpPr>
          <p:nvPr>
            <p:ph type="sldImg"/>
          </p:nvPr>
        </p:nvSpPr>
        <p:spPr bwMode="auto">
          <a:xfrm>
            <a:off x="1144588" y="685800"/>
            <a:ext cx="4573587" cy="3430588"/>
          </a:xfrm>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lIns="87059" tIns="43530" rIns="87059" bIns="43530" numCol="1" anchor="t" anchorCtr="0" compatLnSpc="1">
            <a:prstTxWarp prst="textNoShape">
              <a:avLst/>
            </a:prstTxWarp>
          </a:bodyPr>
          <a:lstStyle/>
          <a:p>
            <a:pPr>
              <a:lnSpc>
                <a:spcPct val="80000"/>
              </a:lnSpc>
            </a:pPr>
            <a:r>
              <a:rPr lang="ru-RU" altLang="ru-RU" sz="900" smtClean="0">
                <a:solidFill>
                  <a:srgbClr val="000000"/>
                </a:solidFill>
              </a:rPr>
              <a:t>Знаменитый американский философ ХІХ века Р.У. Эмерсон справедливо отмечал: «</a:t>
            </a:r>
            <a:r>
              <a:rPr lang="ru-RU" b="1" smtClean="0"/>
              <a:t>Истинный показатель цивилизации — не уровень богатства и образования, не величина городов, не обилие урожая, а облик человека, воспитываемого страной.</a:t>
            </a:r>
            <a:r>
              <a:rPr lang="ru-RU" smtClean="0"/>
              <a:t> </a:t>
            </a:r>
            <a:br>
              <a:rPr lang="ru-RU" smtClean="0"/>
            </a:br>
            <a:endParaRPr lang="ru-RU" smtClean="0"/>
          </a:p>
          <a:p>
            <a:pPr>
              <a:lnSpc>
                <a:spcPct val="80000"/>
              </a:lnSpc>
            </a:pPr>
            <a:r>
              <a:rPr lang="ru-RU" altLang="ru-RU" sz="900" smtClean="0">
                <a:solidFill>
                  <a:srgbClr val="000000"/>
                </a:solidFill>
              </a:rPr>
              <a:t>  Определить перечень необходимых и наиболее востребованных в современных постиндустриальных экономических условиях качеств и способностей личности – важнейшая задача, от решения которой зависит успех построения новой парадигмы образования, адекватной современным условиям.   </a:t>
            </a:r>
          </a:p>
          <a:p>
            <a:pPr>
              <a:lnSpc>
                <a:spcPct val="80000"/>
              </a:lnSpc>
            </a:pPr>
            <a:r>
              <a:rPr lang="ru-RU" altLang="ru-RU" sz="900" smtClean="0">
                <a:solidFill>
                  <a:srgbClr val="000000"/>
                </a:solidFill>
              </a:rPr>
              <a:t>Какие </a:t>
            </a:r>
            <a:r>
              <a:rPr lang="ru-RU" altLang="ru-RU" sz="900" b="1" smtClean="0">
                <a:solidFill>
                  <a:srgbClr val="000000"/>
                </a:solidFill>
              </a:rPr>
              <a:t>способности и качества</a:t>
            </a:r>
            <a:r>
              <a:rPr lang="ru-RU" altLang="ru-RU" sz="900" smtClean="0">
                <a:solidFill>
                  <a:srgbClr val="000000"/>
                </a:solidFill>
              </a:rPr>
              <a:t> необходимы человеку современного и будущего демократического общества для решения его личных и профессиональных задач?  Каков </a:t>
            </a:r>
            <a:r>
              <a:rPr lang="ru-RU" altLang="ru-RU" sz="900" b="1" smtClean="0">
                <a:solidFill>
                  <a:srgbClr val="000000"/>
                </a:solidFill>
              </a:rPr>
              <a:t>идеальный тип человека современности</a:t>
            </a:r>
            <a:r>
              <a:rPr lang="ru-RU" altLang="ru-RU" sz="900" smtClean="0">
                <a:solidFill>
                  <a:srgbClr val="000000"/>
                </a:solidFill>
              </a:rPr>
              <a:t> и ближайшего будущего? В условиях непредсказуемых ситуаций и стратегий это, безусловно, должен быть человек </a:t>
            </a:r>
            <a:r>
              <a:rPr lang="ru-RU" altLang="ru-RU" sz="900" b="1" i="1" smtClean="0">
                <a:solidFill>
                  <a:srgbClr val="000000"/>
                </a:solidFill>
              </a:rPr>
              <a:t>самостоятельный,  ответственный, коммуникабельный, способный на введение новшеств, умеющий видеть и решать проблемы автономно и в группах, самостоятельно и при помощи других находить и применять нужную информацию, работать в команде и т.д. </a:t>
            </a:r>
            <a:r>
              <a:rPr lang="ru-RU" altLang="ru-RU" sz="900" smtClean="0">
                <a:solidFill>
                  <a:srgbClr val="000000"/>
                </a:solidFill>
              </a:rPr>
              <a:t>В условиях короткоживущих знаний и технологий позицию «</a:t>
            </a:r>
            <a:r>
              <a:rPr lang="ru-RU" altLang="ru-RU" sz="900" b="1" smtClean="0">
                <a:solidFill>
                  <a:srgbClr val="000000"/>
                </a:solidFill>
              </a:rPr>
              <a:t>образование на всю жизнь</a:t>
            </a:r>
            <a:r>
              <a:rPr lang="ru-RU" altLang="ru-RU" sz="900" smtClean="0">
                <a:solidFill>
                  <a:srgbClr val="000000"/>
                </a:solidFill>
              </a:rPr>
              <a:t>» заменяет позиция «</a:t>
            </a:r>
            <a:r>
              <a:rPr lang="ru-RU" altLang="ru-RU" sz="900" b="1" smtClean="0">
                <a:solidFill>
                  <a:srgbClr val="000000"/>
                </a:solidFill>
              </a:rPr>
              <a:t>образование через всю жизнь</a:t>
            </a:r>
            <a:r>
              <a:rPr lang="ru-RU" altLang="ru-RU" sz="900" smtClean="0">
                <a:solidFill>
                  <a:srgbClr val="000000"/>
                </a:solidFill>
              </a:rPr>
              <a:t>».  Следовательно, современный успешный человек должен быть готов и способен постоянно учиться новому как в жизни, так и на рабочем месте. </a:t>
            </a:r>
          </a:p>
          <a:p>
            <a:pPr>
              <a:lnSpc>
                <a:spcPct val="80000"/>
              </a:lnSpc>
            </a:pPr>
            <a:r>
              <a:rPr lang="ru-RU" altLang="ru-RU" sz="900" smtClean="0">
                <a:solidFill>
                  <a:srgbClr val="000000"/>
                </a:solidFill>
              </a:rPr>
              <a:t>Таким образом, глобальные цели образования, провозглашенные в нормативных документах, утверждают отказ от господства знаниевой парадигмы, ориентируют образовательный процесс на всестороннее обогащение его личности жизненно важными для него ценностями. Актуальной задачей современной школы остается задача точного определения того поименного ряда образовательных ценностей, которые необходимы для всестороннего развития и совершенствования личности школьника. Давайте посмотрим, на портрет выпускника начальной школы, в котором отразились представления о тех качествах, которыми должен обладать современный школьник (слайд).</a:t>
            </a:r>
          </a:p>
          <a:p>
            <a:pPr>
              <a:lnSpc>
                <a:spcPct val="80000"/>
              </a:lnSpc>
            </a:pPr>
            <a:r>
              <a:rPr lang="ru-RU" smtClean="0"/>
              <a:t/>
            </a:r>
            <a:br>
              <a:rPr lang="ru-RU" smtClean="0"/>
            </a:br>
            <a:endParaRPr lang="ru-RU" smtClean="0"/>
          </a:p>
          <a:p>
            <a:pPr>
              <a:lnSpc>
                <a:spcPct val="80000"/>
              </a:lnSpc>
            </a:pPr>
            <a:endParaRPr lang="ru-RU" smtClean="0"/>
          </a:p>
        </p:txBody>
      </p:sp>
      <p:sp>
        <p:nvSpPr>
          <p:cNvPr id="21507" name="Дата 3"/>
          <p:cNvSpPr txBox="1">
            <a:spLocks noGrp="1"/>
          </p:cNvSpPr>
          <p:nvPr/>
        </p:nvSpPr>
        <p:spPr bwMode="auto">
          <a:xfrm>
            <a:off x="3883025" y="0"/>
            <a:ext cx="2973388" cy="457200"/>
          </a:xfrm>
          <a:prstGeom prst="rect">
            <a:avLst/>
          </a:prstGeom>
          <a:noFill/>
          <a:ln w="9525">
            <a:noFill/>
            <a:miter lim="800000"/>
            <a:headEnd/>
            <a:tailEnd/>
          </a:ln>
        </p:spPr>
        <p:txBody>
          <a:bodyPr lIns="87059" tIns="43530" rIns="87059" bIns="43530"/>
          <a:lstStyle/>
          <a:p>
            <a:pPr algn="r" defTabSz="869950"/>
            <a:fld id="{DE58C398-036B-4E1F-A990-4414F28FE5A6}" type="datetime1">
              <a:rPr lang="ru-RU" sz="1100">
                <a:latin typeface="Calibri" pitchFamily="34" charset="0"/>
              </a:rPr>
              <a:pPr algn="r" defTabSz="869950"/>
              <a:t>20.03.2018</a:t>
            </a:fld>
            <a:endParaRPr lang="ru-RU" sz="1100">
              <a:latin typeface="Calibri" pitchFamily="34" charset="0"/>
            </a:endParaRPr>
          </a:p>
        </p:txBody>
      </p:sp>
      <p:sp>
        <p:nvSpPr>
          <p:cNvPr id="21508" name="Номер слайда 4"/>
          <p:cNvSpPr txBox="1">
            <a:spLocks noGrp="1"/>
          </p:cNvSpPr>
          <p:nvPr/>
        </p:nvSpPr>
        <p:spPr bwMode="auto">
          <a:xfrm>
            <a:off x="3883025" y="8685214"/>
            <a:ext cx="2973388" cy="457200"/>
          </a:xfrm>
          <a:prstGeom prst="rect">
            <a:avLst/>
          </a:prstGeom>
          <a:noFill/>
          <a:ln w="9525">
            <a:noFill/>
            <a:miter lim="800000"/>
            <a:headEnd/>
            <a:tailEnd/>
          </a:ln>
        </p:spPr>
        <p:txBody>
          <a:bodyPr lIns="87059" tIns="43530" rIns="87059" bIns="43530" anchor="b"/>
          <a:lstStyle/>
          <a:p>
            <a:pPr algn="r" defTabSz="869950"/>
            <a:fld id="{81F58ECC-BB49-4786-9CB1-C7971EBEDD96}" type="slidenum">
              <a:rPr lang="ru-RU" sz="1100">
                <a:latin typeface="Calibri" pitchFamily="34" charset="0"/>
              </a:rPr>
              <a:pPr algn="r" defTabSz="869950"/>
              <a:t>22</a:t>
            </a:fld>
            <a:endParaRPr lang="ru-RU" sz="1100">
              <a:latin typeface="Calibri" pitchFamily="34" charset="0"/>
            </a:endParaRPr>
          </a:p>
        </p:txBody>
      </p:sp>
    </p:spTree>
    <p:extLst>
      <p:ext uri="{BB962C8B-B14F-4D97-AF65-F5344CB8AC3E}">
        <p14:creationId xmlns:p14="http://schemas.microsoft.com/office/powerpoint/2010/main" val="275468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noTextEdit="1"/>
          </p:cNvSpPr>
          <p:nvPr>
            <p:ph type="sldImg"/>
          </p:nvPr>
        </p:nvSpPr>
        <p:spPr bwMode="auto">
          <a:xfrm>
            <a:off x="1144588" y="685800"/>
            <a:ext cx="4573587" cy="3430588"/>
          </a:xfrm>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lIns="87059" tIns="43530" rIns="87059" bIns="43530" numCol="1" anchor="t" anchorCtr="0" compatLnSpc="1">
            <a:prstTxWarp prst="textNoShape">
              <a:avLst/>
            </a:prstTxWarp>
          </a:bodyPr>
          <a:lstStyle/>
          <a:p>
            <a:pPr>
              <a:lnSpc>
                <a:spcPct val="80000"/>
              </a:lnSpc>
            </a:pPr>
            <a:r>
              <a:rPr lang="ru-RU" altLang="ru-RU" sz="900" smtClean="0">
                <a:solidFill>
                  <a:srgbClr val="000000"/>
                </a:solidFill>
              </a:rPr>
              <a:t>Знаменитый американский философ ХІХ века Р.У. Эмерсон справедливо отмечал: «</a:t>
            </a:r>
            <a:r>
              <a:rPr lang="ru-RU" b="1" smtClean="0"/>
              <a:t>Истинный показатель цивилизации — не уровень богатства и образования, не величина городов, не обилие урожая, а облик человека, воспитываемого страной.</a:t>
            </a:r>
            <a:r>
              <a:rPr lang="ru-RU" smtClean="0"/>
              <a:t> </a:t>
            </a:r>
            <a:br>
              <a:rPr lang="ru-RU" smtClean="0"/>
            </a:br>
            <a:endParaRPr lang="ru-RU" smtClean="0"/>
          </a:p>
          <a:p>
            <a:pPr>
              <a:lnSpc>
                <a:spcPct val="80000"/>
              </a:lnSpc>
            </a:pPr>
            <a:r>
              <a:rPr lang="ru-RU" altLang="ru-RU" sz="900" smtClean="0">
                <a:solidFill>
                  <a:srgbClr val="000000"/>
                </a:solidFill>
              </a:rPr>
              <a:t>  Определить перечень необходимых и наиболее востребованных в современных постиндустриальных экономических условиях качеств и способностей личности – важнейшая задача, от решения которой зависит успех построения новой парадигмы образования, адекватной современным условиям.   </a:t>
            </a:r>
          </a:p>
          <a:p>
            <a:pPr>
              <a:lnSpc>
                <a:spcPct val="80000"/>
              </a:lnSpc>
            </a:pPr>
            <a:r>
              <a:rPr lang="ru-RU" altLang="ru-RU" sz="900" smtClean="0">
                <a:solidFill>
                  <a:srgbClr val="000000"/>
                </a:solidFill>
              </a:rPr>
              <a:t>Какие </a:t>
            </a:r>
            <a:r>
              <a:rPr lang="ru-RU" altLang="ru-RU" sz="900" b="1" smtClean="0">
                <a:solidFill>
                  <a:srgbClr val="000000"/>
                </a:solidFill>
              </a:rPr>
              <a:t>способности и качества</a:t>
            </a:r>
            <a:r>
              <a:rPr lang="ru-RU" altLang="ru-RU" sz="900" smtClean="0">
                <a:solidFill>
                  <a:srgbClr val="000000"/>
                </a:solidFill>
              </a:rPr>
              <a:t> необходимы человеку современного и будущего демократического общества для решения его личных и профессиональных задач?  Каков </a:t>
            </a:r>
            <a:r>
              <a:rPr lang="ru-RU" altLang="ru-RU" sz="900" b="1" smtClean="0">
                <a:solidFill>
                  <a:srgbClr val="000000"/>
                </a:solidFill>
              </a:rPr>
              <a:t>идеальный тип человека современности</a:t>
            </a:r>
            <a:r>
              <a:rPr lang="ru-RU" altLang="ru-RU" sz="900" smtClean="0">
                <a:solidFill>
                  <a:srgbClr val="000000"/>
                </a:solidFill>
              </a:rPr>
              <a:t> и ближайшего будущего? В условиях непредсказуемых ситуаций и стратегий это, безусловно, должен быть человек </a:t>
            </a:r>
            <a:r>
              <a:rPr lang="ru-RU" altLang="ru-RU" sz="900" b="1" i="1" smtClean="0">
                <a:solidFill>
                  <a:srgbClr val="000000"/>
                </a:solidFill>
              </a:rPr>
              <a:t>самостоятельный,  ответственный, коммуникабельный, способный на введение новшеств, умеющий видеть и решать проблемы автономно и в группах, самостоятельно и при помощи других находить и применять нужную информацию, работать в команде и т.д. </a:t>
            </a:r>
            <a:r>
              <a:rPr lang="ru-RU" altLang="ru-RU" sz="900" smtClean="0">
                <a:solidFill>
                  <a:srgbClr val="000000"/>
                </a:solidFill>
              </a:rPr>
              <a:t>В условиях короткоживущих знаний и технологий позицию «</a:t>
            </a:r>
            <a:r>
              <a:rPr lang="ru-RU" altLang="ru-RU" sz="900" b="1" smtClean="0">
                <a:solidFill>
                  <a:srgbClr val="000000"/>
                </a:solidFill>
              </a:rPr>
              <a:t>образование на всю жизнь</a:t>
            </a:r>
            <a:r>
              <a:rPr lang="ru-RU" altLang="ru-RU" sz="900" smtClean="0">
                <a:solidFill>
                  <a:srgbClr val="000000"/>
                </a:solidFill>
              </a:rPr>
              <a:t>» заменяет позиция «</a:t>
            </a:r>
            <a:r>
              <a:rPr lang="ru-RU" altLang="ru-RU" sz="900" b="1" smtClean="0">
                <a:solidFill>
                  <a:srgbClr val="000000"/>
                </a:solidFill>
              </a:rPr>
              <a:t>образование через всю жизнь</a:t>
            </a:r>
            <a:r>
              <a:rPr lang="ru-RU" altLang="ru-RU" sz="900" smtClean="0">
                <a:solidFill>
                  <a:srgbClr val="000000"/>
                </a:solidFill>
              </a:rPr>
              <a:t>».  Следовательно, современный успешный человек должен быть готов и способен постоянно учиться новому как в жизни, так и на рабочем месте. </a:t>
            </a:r>
          </a:p>
          <a:p>
            <a:pPr>
              <a:lnSpc>
                <a:spcPct val="80000"/>
              </a:lnSpc>
            </a:pPr>
            <a:r>
              <a:rPr lang="ru-RU" altLang="ru-RU" sz="900" smtClean="0">
                <a:solidFill>
                  <a:srgbClr val="000000"/>
                </a:solidFill>
              </a:rPr>
              <a:t>Таким образом, глобальные цели образования, провозглашенные в нормативных документах, утверждают отказ от господства знаниевой парадигмы, ориентируют образовательный процесс на всестороннее обогащение его личности жизненно важными для него ценностями. Актуальной задачей современной школы остается задача точного определения того поименного ряда образовательных ценностей, которые необходимы для всестороннего развития и совершенствования личности школьника. Давайте посмотрим, на портрет выпускника начальной школы, в котором отразились представления о тех качествах, которыми должен обладать современный школьник (слайд).</a:t>
            </a:r>
          </a:p>
          <a:p>
            <a:pPr>
              <a:lnSpc>
                <a:spcPct val="80000"/>
              </a:lnSpc>
            </a:pPr>
            <a:r>
              <a:rPr lang="ru-RU" smtClean="0"/>
              <a:t/>
            </a:r>
            <a:br>
              <a:rPr lang="ru-RU" smtClean="0"/>
            </a:br>
            <a:endParaRPr lang="ru-RU" smtClean="0"/>
          </a:p>
          <a:p>
            <a:pPr>
              <a:lnSpc>
                <a:spcPct val="80000"/>
              </a:lnSpc>
            </a:pPr>
            <a:endParaRPr lang="ru-RU" smtClean="0"/>
          </a:p>
        </p:txBody>
      </p:sp>
      <p:sp>
        <p:nvSpPr>
          <p:cNvPr id="21507" name="Дата 3"/>
          <p:cNvSpPr txBox="1">
            <a:spLocks noGrp="1"/>
          </p:cNvSpPr>
          <p:nvPr/>
        </p:nvSpPr>
        <p:spPr bwMode="auto">
          <a:xfrm>
            <a:off x="3883025" y="0"/>
            <a:ext cx="2973388" cy="457200"/>
          </a:xfrm>
          <a:prstGeom prst="rect">
            <a:avLst/>
          </a:prstGeom>
          <a:noFill/>
          <a:ln w="9525">
            <a:noFill/>
            <a:miter lim="800000"/>
            <a:headEnd/>
            <a:tailEnd/>
          </a:ln>
        </p:spPr>
        <p:txBody>
          <a:bodyPr lIns="87059" tIns="43530" rIns="87059" bIns="43530"/>
          <a:lstStyle/>
          <a:p>
            <a:pPr algn="r" defTabSz="869950"/>
            <a:fld id="{DE58C398-036B-4E1F-A990-4414F28FE5A6}" type="datetime1">
              <a:rPr lang="ru-RU" sz="1100">
                <a:latin typeface="Calibri" pitchFamily="34" charset="0"/>
              </a:rPr>
              <a:pPr algn="r" defTabSz="869950"/>
              <a:t>20.03.2018</a:t>
            </a:fld>
            <a:endParaRPr lang="ru-RU" sz="1100">
              <a:latin typeface="Calibri" pitchFamily="34" charset="0"/>
            </a:endParaRPr>
          </a:p>
        </p:txBody>
      </p:sp>
      <p:sp>
        <p:nvSpPr>
          <p:cNvPr id="21508" name="Номер слайда 4"/>
          <p:cNvSpPr txBox="1">
            <a:spLocks noGrp="1"/>
          </p:cNvSpPr>
          <p:nvPr/>
        </p:nvSpPr>
        <p:spPr bwMode="auto">
          <a:xfrm>
            <a:off x="3883025" y="8685214"/>
            <a:ext cx="2973388" cy="457200"/>
          </a:xfrm>
          <a:prstGeom prst="rect">
            <a:avLst/>
          </a:prstGeom>
          <a:noFill/>
          <a:ln w="9525">
            <a:noFill/>
            <a:miter lim="800000"/>
            <a:headEnd/>
            <a:tailEnd/>
          </a:ln>
        </p:spPr>
        <p:txBody>
          <a:bodyPr lIns="87059" tIns="43530" rIns="87059" bIns="43530" anchor="b"/>
          <a:lstStyle/>
          <a:p>
            <a:pPr algn="r" defTabSz="869950"/>
            <a:fld id="{81F58ECC-BB49-4786-9CB1-C7971EBEDD96}" type="slidenum">
              <a:rPr lang="ru-RU" sz="1100">
                <a:latin typeface="Calibri" pitchFamily="34" charset="0"/>
              </a:rPr>
              <a:pPr algn="r" defTabSz="869950"/>
              <a:t>23</a:t>
            </a:fld>
            <a:endParaRPr lang="ru-RU" sz="1100">
              <a:latin typeface="Calibri" pitchFamily="34" charset="0"/>
            </a:endParaRPr>
          </a:p>
        </p:txBody>
      </p:sp>
    </p:spTree>
    <p:extLst>
      <p:ext uri="{BB962C8B-B14F-4D97-AF65-F5344CB8AC3E}">
        <p14:creationId xmlns:p14="http://schemas.microsoft.com/office/powerpoint/2010/main" val="1703936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Современный</a:t>
            </a:r>
            <a:r>
              <a:rPr lang="ru-RU" baseline="0" dirty="0" smtClean="0"/>
              <a:t> </a:t>
            </a:r>
            <a:r>
              <a:rPr lang="ru-RU" u="sng" baseline="0" dirty="0" smtClean="0"/>
              <a:t>урок</a:t>
            </a:r>
            <a:r>
              <a:rPr lang="ru-RU" baseline="0" dirty="0" smtClean="0"/>
              <a:t> создаёт условия для развития индивидуальных способностей каждого ученика. </a:t>
            </a:r>
          </a:p>
          <a:p>
            <a:r>
              <a:rPr lang="ru-RU" baseline="0" dirty="0" smtClean="0"/>
              <a:t>Современный </a:t>
            </a:r>
            <a:r>
              <a:rPr lang="ru-RU" u="sng" baseline="0" dirty="0" smtClean="0"/>
              <a:t>ученик</a:t>
            </a:r>
            <a:r>
              <a:rPr lang="ru-RU" baseline="0" dirty="0" smtClean="0"/>
              <a:t> способен критически и творчески мыслить и готов применять полученную информацию в жизни. </a:t>
            </a:r>
          </a:p>
          <a:p>
            <a:r>
              <a:rPr lang="ru-RU" u="sng" dirty="0" smtClean="0"/>
              <a:t>Современный учитель </a:t>
            </a:r>
            <a:r>
              <a:rPr lang="ru-RU" dirty="0" smtClean="0"/>
              <a:t>способен создать положительный</a:t>
            </a:r>
            <a:r>
              <a:rPr lang="ru-RU" baseline="0" dirty="0" smtClean="0"/>
              <a:t> настрой, ситуацию успеха для каждого ученика,</a:t>
            </a:r>
          </a:p>
          <a:p>
            <a:r>
              <a:rPr lang="ru-RU" dirty="0" smtClean="0"/>
              <a:t> умеет организовать и поддержать дискуссию, помочь с выбором индивидуальной образовательной траектории.</a:t>
            </a:r>
          </a:p>
          <a:p>
            <a:pPr eaLnBrk="1" hangingPunct="1"/>
            <a:r>
              <a:rPr lang="ru-RU" baseline="0" dirty="0" smtClean="0"/>
              <a:t>Одним из требований Федерального государственного образовательного стандарта является необходимость навыков самооценки учащихся, поэтому констатирующее оценивание с преобладающей ролью педагога должно уступить место оцениванию формирующему, активными участниками которого становятся сами дети. </a:t>
            </a:r>
          </a:p>
          <a:p>
            <a:pPr eaLnBrk="1" hangingPunct="1"/>
            <a:r>
              <a:rPr lang="ru-RU" baseline="0" dirty="0" smtClean="0"/>
              <a:t>Важными навыками являются владение основами самоконтроля, принятия решений, осуществления выбора.  </a:t>
            </a:r>
            <a:endParaRPr lang="ru-RU" dirty="0" smtClean="0"/>
          </a:p>
          <a:p>
            <a:endParaRPr lang="ru-RU" dirty="0"/>
          </a:p>
        </p:txBody>
      </p:sp>
      <p:sp>
        <p:nvSpPr>
          <p:cNvPr id="4" name="Номер слайда 3"/>
          <p:cNvSpPr>
            <a:spLocks noGrp="1"/>
          </p:cNvSpPr>
          <p:nvPr>
            <p:ph type="sldNum" sz="quarter" idx="10"/>
          </p:nvPr>
        </p:nvSpPr>
        <p:spPr/>
        <p:txBody>
          <a:bodyPr/>
          <a:lstStyle/>
          <a:p>
            <a:fld id="{183358A7-AA3A-4375-8DED-5C5804C69959}" type="slidenum">
              <a:rPr lang="ru-RU" smtClean="0"/>
              <a:pPr/>
              <a:t>26</a:t>
            </a:fld>
            <a:endParaRPr lang="ru-RU"/>
          </a:p>
        </p:txBody>
      </p:sp>
    </p:spTree>
    <p:extLst>
      <p:ext uri="{BB962C8B-B14F-4D97-AF65-F5344CB8AC3E}">
        <p14:creationId xmlns:p14="http://schemas.microsoft.com/office/powerpoint/2010/main" val="150417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p:cNvSpPr>
            <a:spLocks noGrp="1" noRot="1" noChangeAspect="1" noTextEdit="1"/>
          </p:cNvSpPr>
          <p:nvPr>
            <p:ph type="sldImg"/>
          </p:nvPr>
        </p:nvSpPr>
        <p:spPr bwMode="auto">
          <a:noFill/>
          <a:ln>
            <a:solidFill>
              <a:srgbClr val="000000"/>
            </a:solidFill>
            <a:miter lim="800000"/>
            <a:headEnd/>
            <a:tailEnd/>
          </a:ln>
        </p:spPr>
      </p:sp>
      <p:sp>
        <p:nvSpPr>
          <p:cNvPr id="162819" name="Заметки 2"/>
          <p:cNvSpPr>
            <a:spLocks noGrp="1"/>
          </p:cNvSpPr>
          <p:nvPr>
            <p:ph type="body" idx="1"/>
          </p:nvPr>
        </p:nvSpPr>
        <p:spPr bwMode="auto">
          <a:noFill/>
        </p:spPr>
        <p:txBody>
          <a:bodyPr/>
          <a:lstStyle/>
          <a:p>
            <a:pPr eaLnBrk="1" hangingPunct="1">
              <a:spcBef>
                <a:spcPct val="0"/>
              </a:spcBef>
            </a:pPr>
            <a:r>
              <a:rPr lang="ru-RU" altLang="ru-RU" dirty="0" smtClean="0"/>
              <a:t>В системе учебников Начальная школа ХХ1 века программа по формированию учебной деятельности была заложена изначально.</a:t>
            </a:r>
          </a:p>
          <a:p>
            <a:pPr eaLnBrk="1" hangingPunct="1">
              <a:spcBef>
                <a:spcPct val="0"/>
              </a:spcBef>
            </a:pPr>
            <a:r>
              <a:rPr lang="ru-RU" altLang="ru-RU" dirty="0" smtClean="0"/>
              <a:t> Поэтому ,система заданий помещённых в рабочих тетрадях и учебниках, при правильном их выполнении предполагали формирование </a:t>
            </a:r>
            <a:r>
              <a:rPr lang="ru-RU" altLang="ru-RU" sz="1800" b="1" i="1" dirty="0" smtClean="0">
                <a:solidFill>
                  <a:srgbClr val="006699"/>
                </a:solidFill>
                <a:latin typeface="Arial" pitchFamily="34" charset="0"/>
              </a:rPr>
              <a:t>Учебной  деятельности , совместной  деятельности  учащегося и учителя в процессе которой ребенок усваивает определенные знания умения и навыки, овладевает обобщенными способами  действий в сфере научных понятий.</a:t>
            </a:r>
          </a:p>
          <a:p>
            <a:endParaRPr lang="ru-RU" altLang="ru-RU" dirty="0" smtClean="0"/>
          </a:p>
        </p:txBody>
      </p:sp>
      <p:sp>
        <p:nvSpPr>
          <p:cNvPr id="162820" name="Дата 3"/>
          <p:cNvSpPr>
            <a:spLocks noGrp="1"/>
          </p:cNvSpPr>
          <p:nvPr>
            <p:ph type="dt" sz="quarter" idx="1"/>
          </p:nvPr>
        </p:nvSpPr>
        <p:spPr bwMode="auto">
          <a:noFill/>
          <a:ln>
            <a:miter lim="800000"/>
            <a:headEnd/>
            <a:tailEnd/>
          </a:ln>
        </p:spPr>
        <p:txBody>
          <a:bodyPr/>
          <a:lstStyle/>
          <a:p>
            <a:fld id="{9B001AC3-0D8C-4AA2-9E66-A377B521E8AD}" type="datetime1">
              <a:rPr lang="ru-RU" smtClean="0">
                <a:cs typeface="Arial" pitchFamily="34" charset="0"/>
              </a:rPr>
              <a:pPr/>
              <a:t>20.03.2018</a:t>
            </a:fld>
            <a:endParaRPr lang="ru-RU" smtClean="0">
              <a:cs typeface="Arial" pitchFamily="34" charset="0"/>
            </a:endParaRPr>
          </a:p>
        </p:txBody>
      </p:sp>
      <p:sp>
        <p:nvSpPr>
          <p:cNvPr id="162821" name="Номер слайда 4"/>
          <p:cNvSpPr>
            <a:spLocks noGrp="1"/>
          </p:cNvSpPr>
          <p:nvPr>
            <p:ph type="sldNum" sz="quarter" idx="5"/>
          </p:nvPr>
        </p:nvSpPr>
        <p:spPr bwMode="auto">
          <a:noFill/>
          <a:ln>
            <a:miter lim="800000"/>
            <a:headEnd/>
            <a:tailEnd/>
          </a:ln>
        </p:spPr>
        <p:txBody>
          <a:bodyPr/>
          <a:lstStyle/>
          <a:p>
            <a:fld id="{78626326-C134-4F9D-9E52-735E9254AD6C}" type="slidenum">
              <a:rPr lang="ru-RU" smtClean="0">
                <a:cs typeface="Arial" pitchFamily="34" charset="0"/>
              </a:rPr>
              <a:pPr/>
              <a:t>28</a:t>
            </a:fld>
            <a:endParaRPr lang="ru-RU" smtClean="0">
              <a:cs typeface="Arial" pitchFamily="34" charset="0"/>
            </a:endParaRPr>
          </a:p>
        </p:txBody>
      </p:sp>
    </p:spTree>
    <p:extLst>
      <p:ext uri="{BB962C8B-B14F-4D97-AF65-F5344CB8AC3E}">
        <p14:creationId xmlns:p14="http://schemas.microsoft.com/office/powerpoint/2010/main" val="2217962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a:xfrm>
            <a:off x="3884614" y="8685213"/>
            <a:ext cx="2971800" cy="457200"/>
          </a:xfrm>
          <a:prstGeom prst="rect">
            <a:avLst/>
          </a:prstGeom>
          <a:noFill/>
        </p:spPr>
        <p:txBody>
          <a:bodyPr anchor="b"/>
          <a:lstStyle/>
          <a:p>
            <a:pPr algn="r" fontAlgn="auto">
              <a:spcBef>
                <a:spcPts val="0"/>
              </a:spcBef>
              <a:spcAft>
                <a:spcPts val="0"/>
              </a:spcAft>
              <a:defRPr/>
            </a:pPr>
            <a:fld id="{09AE8AAB-F181-4E29-AC0B-863A0410FDE7}" type="slidenum">
              <a:rPr lang="ru-RU" sz="1200" u="none">
                <a:latin typeface="+mn-lt"/>
              </a:rPr>
              <a:pPr algn="r" fontAlgn="auto">
                <a:spcBef>
                  <a:spcPts val="0"/>
                </a:spcBef>
                <a:spcAft>
                  <a:spcPts val="0"/>
                </a:spcAft>
                <a:defRPr/>
              </a:pPr>
              <a:t>30</a:t>
            </a:fld>
            <a:endParaRPr lang="ru-RU" sz="1200" u="none">
              <a:latin typeface="+mn-lt"/>
            </a:endParaRPr>
          </a:p>
        </p:txBody>
      </p:sp>
      <p:sp>
        <p:nvSpPr>
          <p:cNvPr id="33795" name="Rectangle 7"/>
          <p:cNvSpPr txBox="1">
            <a:spLocks noGrp="1" noChangeArrowheads="1"/>
          </p:cNvSpPr>
          <p:nvPr/>
        </p:nvSpPr>
        <p:spPr bwMode="auto">
          <a:xfrm>
            <a:off x="3886201" y="8685213"/>
            <a:ext cx="2970213" cy="457200"/>
          </a:xfrm>
          <a:prstGeom prst="rect">
            <a:avLst/>
          </a:prstGeom>
          <a:noFill/>
          <a:ln w="9525">
            <a:noFill/>
            <a:miter lim="800000"/>
            <a:headEnd/>
            <a:tailEnd/>
          </a:ln>
        </p:spPr>
        <p:txBody>
          <a:bodyPr anchor="b"/>
          <a:lstStyle/>
          <a:p>
            <a:pPr algn="r"/>
            <a:fld id="{DC4B18C9-A3F8-4761-B275-A3109710C8D1}" type="slidenum">
              <a:rPr lang="ru-RU" sz="1200" u="none"/>
              <a:pPr algn="r"/>
              <a:t>30</a:t>
            </a:fld>
            <a:endParaRPr lang="ru-RU" sz="1200" u="none"/>
          </a:p>
        </p:txBody>
      </p:sp>
      <p:sp>
        <p:nvSpPr>
          <p:cNvPr id="3379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33797" name="Rectangle 3"/>
          <p:cNvSpPr>
            <a:spLocks noGrp="1" noChangeArrowheads="1"/>
          </p:cNvSpPr>
          <p:nvPr>
            <p:ph type="body" idx="1"/>
          </p:nvPr>
        </p:nvSpPr>
        <p:spPr bwMode="auto">
          <a:xfrm>
            <a:off x="914401"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054905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Синий с лого РУ и заголовками">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pic>
        <p:nvPicPr>
          <p:cNvPr id="3074" name="Picture 2" descr="D:\Masha\черная пятница\!Фирменные стили и логотипы\!Российский учебник\презентация\для перезентации РУ\РУ-белый.png"/>
          <p:cNvPicPr>
            <a:picLocks noChangeAspect="1" noChangeArrowheads="1"/>
          </p:cNvPicPr>
          <p:nvPr userDrawn="1"/>
        </p:nvPicPr>
        <p:blipFill>
          <a:blip r:embed="rId2" cstate="print"/>
          <a:srcRect/>
          <a:stretch>
            <a:fillRect/>
          </a:stretch>
        </p:blipFill>
        <p:spPr bwMode="auto">
          <a:xfrm>
            <a:off x="1750199" y="1142984"/>
            <a:ext cx="5643602" cy="1345612"/>
          </a:xfrm>
          <a:prstGeom prst="rect">
            <a:avLst/>
          </a:prstGeom>
          <a:noFill/>
        </p:spPr>
      </p:pic>
      <p:sp>
        <p:nvSpPr>
          <p:cNvPr id="9" name="Заголовок 1"/>
          <p:cNvSpPr>
            <a:spLocks noGrp="1"/>
          </p:cNvSpPr>
          <p:nvPr>
            <p:ph type="ctrTitle"/>
          </p:nvPr>
        </p:nvSpPr>
        <p:spPr>
          <a:xfrm>
            <a:off x="685800" y="2714620"/>
            <a:ext cx="7772400" cy="1470025"/>
          </a:xfrm>
        </p:spPr>
        <p:txBody>
          <a:bodyPr/>
          <a:lstStyle>
            <a:lvl1pPr algn="ctr">
              <a:defRPr>
                <a:solidFill>
                  <a:schemeClr val="bg1"/>
                </a:solidFill>
              </a:defRPr>
            </a:lvl1pPr>
          </a:lstStyle>
          <a:p>
            <a:r>
              <a:rPr lang="ru-RU" smtClean="0"/>
              <a:t>Образец заголовка</a:t>
            </a:r>
            <a:endParaRPr lang="ru-RU" dirty="0"/>
          </a:p>
        </p:txBody>
      </p:sp>
      <p:sp>
        <p:nvSpPr>
          <p:cNvPr id="10" name="Подзаголовок 2"/>
          <p:cNvSpPr>
            <a:spLocks noGrp="1"/>
          </p:cNvSpPr>
          <p:nvPr>
            <p:ph type="subTitle" idx="1"/>
          </p:nvPr>
        </p:nvSpPr>
        <p:spPr>
          <a:xfrm>
            <a:off x="1371600" y="4429132"/>
            <a:ext cx="6400800" cy="120966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Белый слайд с лого и заголовком">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7" name="Прямоугольник 6"/>
          <p:cNvSpPr/>
          <p:nvPr userDrawn="1"/>
        </p:nvSpPr>
        <p:spPr>
          <a:xfrm>
            <a:off x="285720" y="6143644"/>
            <a:ext cx="3143272"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userDrawn="1"/>
        </p:nvSpPr>
        <p:spPr>
          <a:xfrm>
            <a:off x="0" y="0"/>
            <a:ext cx="9144000"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p:cNvSpPr>
            <a:spLocks noGrp="1"/>
          </p:cNvSpPr>
          <p:nvPr>
            <p:ph type="ctrTitle"/>
          </p:nvPr>
        </p:nvSpPr>
        <p:spPr>
          <a:xfrm>
            <a:off x="685800" y="3830643"/>
            <a:ext cx="7772400" cy="1470025"/>
          </a:xfrm>
        </p:spPr>
        <p:txBody>
          <a:bodyPr anchor="t"/>
          <a:lstStyle>
            <a:lvl1pPr algn="ctr">
              <a:defRPr>
                <a:solidFill>
                  <a:srgbClr val="2C3393"/>
                </a:solidFill>
              </a:defRPr>
            </a:lvl1pPr>
          </a:lstStyle>
          <a:p>
            <a:r>
              <a:rPr lang="ru-RU" smtClean="0"/>
              <a:t>Образец заголовка</a:t>
            </a:r>
            <a:endParaRPr lang="ru-RU" dirty="0"/>
          </a:p>
        </p:txBody>
      </p:sp>
      <p:pic>
        <p:nvPicPr>
          <p:cNvPr id="9" name="Picture 2"/>
          <p:cNvPicPr>
            <a:picLocks noChangeAspect="1" noChangeArrowheads="1"/>
          </p:cNvPicPr>
          <p:nvPr userDrawn="1"/>
        </p:nvPicPr>
        <p:blipFill>
          <a:blip r:embed="rId2" cstate="print"/>
          <a:srcRect/>
          <a:stretch>
            <a:fillRect/>
          </a:stretch>
        </p:blipFill>
        <p:spPr bwMode="auto">
          <a:xfrm>
            <a:off x="1417969" y="1214428"/>
            <a:ext cx="6368741" cy="1500192"/>
          </a:xfrm>
          <a:prstGeom prst="rect">
            <a:avLst/>
          </a:prstGeom>
          <a:noFill/>
          <a:ln w="9525">
            <a:noFill/>
            <a:miter lim="800000"/>
            <a:headEnd/>
            <a:tailEnd/>
          </a:ln>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Белый пустой с объектом">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7" name="Прямоугольник 6"/>
          <p:cNvSpPr/>
          <p:nvPr userDrawn="1"/>
        </p:nvSpPr>
        <p:spPr>
          <a:xfrm>
            <a:off x="285720" y="6000768"/>
            <a:ext cx="3143272" cy="7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userDrawn="1"/>
        </p:nvSpPr>
        <p:spPr>
          <a:xfrm>
            <a:off x="0" y="0"/>
            <a:ext cx="9144000"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одержимое 2"/>
          <p:cNvSpPr>
            <a:spLocks noGrp="1"/>
          </p:cNvSpPr>
          <p:nvPr>
            <p:ph sz="half" idx="1"/>
          </p:nvPr>
        </p:nvSpPr>
        <p:spPr>
          <a:xfrm>
            <a:off x="190440" y="215857"/>
            <a:ext cx="8763120" cy="607066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Содержимое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Содержимое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BC23C3-D32D-4340-A654-431DCF2B3DCF}"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5BC23C3-D32D-4340-A654-431DCF2B3DCF}"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колонки текста">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5BC23C3-D32D-4340-A654-431DCF2B3DCF}" type="slidenum">
              <a:rPr lang="ru-RU" smtClean="0"/>
              <a:pPr/>
              <a:t>‹#›</a:t>
            </a:fld>
            <a:endParaRPr lang="ru-RU"/>
          </a:p>
        </p:txBody>
      </p:sp>
      <p:sp>
        <p:nvSpPr>
          <p:cNvPr id="6" name="Текст 3"/>
          <p:cNvSpPr>
            <a:spLocks noGrp="1"/>
          </p:cNvSpPr>
          <p:nvPr>
            <p:ph type="body" sz="half" idx="2"/>
          </p:nvPr>
        </p:nvSpPr>
        <p:spPr>
          <a:xfrm>
            <a:off x="457200" y="1857364"/>
            <a:ext cx="3900486" cy="426879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Текст 3"/>
          <p:cNvSpPr>
            <a:spLocks noGrp="1"/>
          </p:cNvSpPr>
          <p:nvPr>
            <p:ph type="body" sz="half" idx="13"/>
          </p:nvPr>
        </p:nvSpPr>
        <p:spPr>
          <a:xfrm>
            <a:off x="4786314" y="1857364"/>
            <a:ext cx="3829048" cy="426879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Заголовок 1"/>
          <p:cNvSpPr>
            <a:spLocks noGrp="1"/>
          </p:cNvSpPr>
          <p:nvPr>
            <p:ph type="title"/>
          </p:nvPr>
        </p:nvSpPr>
        <p:spPr>
          <a:xfrm>
            <a:off x="457200" y="214290"/>
            <a:ext cx="8229600" cy="1143000"/>
          </a:xfrm>
        </p:spPr>
        <p:txBody>
          <a:bodyPr/>
          <a:lstStyle/>
          <a:p>
            <a:r>
              <a:rPr lang="ru-RU" smtClean="0"/>
              <a:t>Образец заголовка</a:t>
            </a:r>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рисунка с подписями">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5BC23C3-D32D-4340-A654-431DCF2B3DCF}" type="slidenum">
              <a:rPr lang="ru-RU" smtClean="0"/>
              <a:pPr/>
              <a:t>‹#›</a:t>
            </a:fld>
            <a:endParaRPr lang="ru-RU"/>
          </a:p>
        </p:txBody>
      </p:sp>
      <p:sp>
        <p:nvSpPr>
          <p:cNvPr id="6" name="Текст 3"/>
          <p:cNvSpPr>
            <a:spLocks noGrp="1"/>
          </p:cNvSpPr>
          <p:nvPr>
            <p:ph type="body" sz="half" idx="2"/>
          </p:nvPr>
        </p:nvSpPr>
        <p:spPr>
          <a:xfrm>
            <a:off x="457200" y="4508500"/>
            <a:ext cx="3971924" cy="16176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Текст 3"/>
          <p:cNvSpPr>
            <a:spLocks noGrp="1"/>
          </p:cNvSpPr>
          <p:nvPr>
            <p:ph type="body" sz="half" idx="13"/>
          </p:nvPr>
        </p:nvSpPr>
        <p:spPr>
          <a:xfrm>
            <a:off x="4786314" y="4508500"/>
            <a:ext cx="3929090" cy="16176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Заголовок 1"/>
          <p:cNvSpPr>
            <a:spLocks noGrp="1"/>
          </p:cNvSpPr>
          <p:nvPr>
            <p:ph type="title"/>
          </p:nvPr>
        </p:nvSpPr>
        <p:spPr>
          <a:xfrm>
            <a:off x="457200" y="214290"/>
            <a:ext cx="8229600" cy="1143000"/>
          </a:xfrm>
        </p:spPr>
        <p:txBody>
          <a:bodyPr/>
          <a:lstStyle/>
          <a:p>
            <a:r>
              <a:rPr lang="ru-RU" smtClean="0"/>
              <a:t>Образец заголовка</a:t>
            </a:r>
            <a:endParaRPr lang="ru-RU"/>
          </a:p>
        </p:txBody>
      </p:sp>
      <p:sp>
        <p:nvSpPr>
          <p:cNvPr id="9" name="Рисунок 2"/>
          <p:cNvSpPr>
            <a:spLocks noGrp="1"/>
          </p:cNvSpPr>
          <p:nvPr>
            <p:ph type="pic" idx="1"/>
          </p:nvPr>
        </p:nvSpPr>
        <p:spPr>
          <a:xfrm>
            <a:off x="468312" y="1785926"/>
            <a:ext cx="3960811" cy="2428891"/>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dirty="0"/>
          </a:p>
        </p:txBody>
      </p:sp>
      <p:sp>
        <p:nvSpPr>
          <p:cNvPr id="10" name="Рисунок 2"/>
          <p:cNvSpPr>
            <a:spLocks noGrp="1"/>
          </p:cNvSpPr>
          <p:nvPr>
            <p:ph type="pic" idx="14"/>
          </p:nvPr>
        </p:nvSpPr>
        <p:spPr>
          <a:xfrm>
            <a:off x="4786314" y="1785926"/>
            <a:ext cx="3929090" cy="2428891"/>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несколько рисунков с подписями">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5BC23C3-D32D-4340-A654-431DCF2B3DCF}" type="slidenum">
              <a:rPr lang="ru-RU" smtClean="0"/>
              <a:pPr/>
              <a:t>‹#›</a:t>
            </a:fld>
            <a:endParaRPr lang="ru-RU"/>
          </a:p>
        </p:txBody>
      </p:sp>
      <p:sp>
        <p:nvSpPr>
          <p:cNvPr id="6" name="Текст 3"/>
          <p:cNvSpPr>
            <a:spLocks noGrp="1"/>
          </p:cNvSpPr>
          <p:nvPr>
            <p:ph type="body" sz="half" idx="2"/>
          </p:nvPr>
        </p:nvSpPr>
        <p:spPr>
          <a:xfrm>
            <a:off x="571472" y="3071810"/>
            <a:ext cx="3714776" cy="71438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Заголовок 1"/>
          <p:cNvSpPr>
            <a:spLocks noGrp="1"/>
          </p:cNvSpPr>
          <p:nvPr>
            <p:ph type="title"/>
          </p:nvPr>
        </p:nvSpPr>
        <p:spPr>
          <a:xfrm>
            <a:off x="457200" y="214290"/>
            <a:ext cx="8229600" cy="1143000"/>
          </a:xfrm>
        </p:spPr>
        <p:txBody>
          <a:bodyPr/>
          <a:lstStyle/>
          <a:p>
            <a:r>
              <a:rPr lang="ru-RU" smtClean="0"/>
              <a:t>Образец заголовка</a:t>
            </a:r>
            <a:endParaRPr lang="ru-RU"/>
          </a:p>
        </p:txBody>
      </p:sp>
      <p:sp>
        <p:nvSpPr>
          <p:cNvPr id="9" name="Рисунок 2"/>
          <p:cNvSpPr>
            <a:spLocks noGrp="1"/>
          </p:cNvSpPr>
          <p:nvPr>
            <p:ph type="pic" idx="1"/>
          </p:nvPr>
        </p:nvSpPr>
        <p:spPr>
          <a:xfrm>
            <a:off x="571472" y="1785927"/>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dirty="0"/>
          </a:p>
        </p:txBody>
      </p:sp>
      <p:sp>
        <p:nvSpPr>
          <p:cNvPr id="11" name="Рисунок 2"/>
          <p:cNvSpPr>
            <a:spLocks noGrp="1"/>
          </p:cNvSpPr>
          <p:nvPr>
            <p:ph type="pic" idx="15"/>
          </p:nvPr>
        </p:nvSpPr>
        <p:spPr>
          <a:xfrm>
            <a:off x="2500298" y="1785927"/>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
        <p:nvSpPr>
          <p:cNvPr id="12" name="Текст 3"/>
          <p:cNvSpPr>
            <a:spLocks noGrp="1"/>
          </p:cNvSpPr>
          <p:nvPr>
            <p:ph type="body" sz="half" idx="16"/>
          </p:nvPr>
        </p:nvSpPr>
        <p:spPr>
          <a:xfrm>
            <a:off x="571472" y="5357825"/>
            <a:ext cx="3714776" cy="71438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3" name="Рисунок 2"/>
          <p:cNvSpPr>
            <a:spLocks noGrp="1"/>
          </p:cNvSpPr>
          <p:nvPr>
            <p:ph type="pic" idx="17"/>
          </p:nvPr>
        </p:nvSpPr>
        <p:spPr>
          <a:xfrm>
            <a:off x="571472" y="4071942"/>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
        <p:nvSpPr>
          <p:cNvPr id="14" name="Рисунок 2"/>
          <p:cNvSpPr>
            <a:spLocks noGrp="1"/>
          </p:cNvSpPr>
          <p:nvPr>
            <p:ph type="pic" idx="18"/>
          </p:nvPr>
        </p:nvSpPr>
        <p:spPr>
          <a:xfrm>
            <a:off x="2500298" y="4071942"/>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
        <p:nvSpPr>
          <p:cNvPr id="15" name="Текст 3"/>
          <p:cNvSpPr>
            <a:spLocks noGrp="1"/>
          </p:cNvSpPr>
          <p:nvPr>
            <p:ph type="body" sz="half" idx="19"/>
          </p:nvPr>
        </p:nvSpPr>
        <p:spPr>
          <a:xfrm>
            <a:off x="4857752" y="3071810"/>
            <a:ext cx="3714776" cy="71438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6" name="Рисунок 2"/>
          <p:cNvSpPr>
            <a:spLocks noGrp="1"/>
          </p:cNvSpPr>
          <p:nvPr>
            <p:ph type="pic" idx="20"/>
          </p:nvPr>
        </p:nvSpPr>
        <p:spPr>
          <a:xfrm>
            <a:off x="4857752" y="1785927"/>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
        <p:nvSpPr>
          <p:cNvPr id="17" name="Рисунок 2"/>
          <p:cNvSpPr>
            <a:spLocks noGrp="1"/>
          </p:cNvSpPr>
          <p:nvPr>
            <p:ph type="pic" idx="21"/>
          </p:nvPr>
        </p:nvSpPr>
        <p:spPr>
          <a:xfrm>
            <a:off x="6786578" y="1785927"/>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
        <p:nvSpPr>
          <p:cNvPr id="18" name="Текст 3"/>
          <p:cNvSpPr>
            <a:spLocks noGrp="1"/>
          </p:cNvSpPr>
          <p:nvPr>
            <p:ph type="body" sz="half" idx="22"/>
          </p:nvPr>
        </p:nvSpPr>
        <p:spPr>
          <a:xfrm>
            <a:off x="4857752" y="5357825"/>
            <a:ext cx="3714776" cy="71438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9" name="Рисунок 2"/>
          <p:cNvSpPr>
            <a:spLocks noGrp="1"/>
          </p:cNvSpPr>
          <p:nvPr>
            <p:ph type="pic" idx="23"/>
          </p:nvPr>
        </p:nvSpPr>
        <p:spPr>
          <a:xfrm>
            <a:off x="4857752" y="4071942"/>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
        <p:nvSpPr>
          <p:cNvPr id="20" name="Рисунок 2"/>
          <p:cNvSpPr>
            <a:spLocks noGrp="1"/>
          </p:cNvSpPr>
          <p:nvPr>
            <p:ph type="pic" idx="24"/>
          </p:nvPr>
        </p:nvSpPr>
        <p:spPr>
          <a:xfrm>
            <a:off x="6786578" y="4071942"/>
            <a:ext cx="1785950" cy="1190633"/>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ре блока с заголовкам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0978CC3-53C0-48D8-B9B5-0555F359B2A6}" type="slidenum">
              <a:rPr lang="ru-RU" smtClean="0"/>
              <a:pPr/>
              <a:t>‹#›</a:t>
            </a:fld>
            <a:endParaRPr lang="ru-RU" dirty="0"/>
          </a:p>
        </p:txBody>
      </p:sp>
      <p:sp>
        <p:nvSpPr>
          <p:cNvPr id="6" name="Текст 12"/>
          <p:cNvSpPr>
            <a:spLocks noGrp="1"/>
          </p:cNvSpPr>
          <p:nvPr>
            <p:ph type="body" sz="quarter" idx="18"/>
            <p:custDataLst>
              <p:tags r:id="rId1"/>
            </p:custDataLst>
          </p:nvPr>
        </p:nvSpPr>
        <p:spPr>
          <a:xfrm>
            <a:off x="468313" y="2071678"/>
            <a:ext cx="4071966" cy="1643074"/>
          </a:xfrm>
          <a:ln>
            <a:noFill/>
          </a:ln>
        </p:spPr>
        <p:txBody>
          <a:bodyPr/>
          <a:lstStyle>
            <a:lvl1pPr>
              <a:defRPr sz="1600"/>
            </a:lvl1pPr>
            <a:lvl2pPr>
              <a:defRPr sz="1400"/>
            </a:lvl2pPr>
            <a:lvl3pPr>
              <a:defRPr sz="1200"/>
            </a:lvl3pPr>
            <a:lvl4pPr>
              <a:defRPr sz="1100"/>
            </a:lvl4pPr>
            <a:lvl5pPr>
              <a:defRPr sz="11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3" name="Текст 7"/>
          <p:cNvSpPr>
            <a:spLocks noGrp="1"/>
          </p:cNvSpPr>
          <p:nvPr>
            <p:ph type="body" sz="quarter" idx="16" hasCustomPrompt="1"/>
          </p:nvPr>
        </p:nvSpPr>
        <p:spPr>
          <a:xfrm>
            <a:off x="468313" y="1571612"/>
            <a:ext cx="4071966"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4" name="Текст 12"/>
          <p:cNvSpPr>
            <a:spLocks noGrp="1"/>
          </p:cNvSpPr>
          <p:nvPr>
            <p:ph type="body" sz="quarter" idx="19"/>
            <p:custDataLst>
              <p:tags r:id="rId2"/>
            </p:custDataLst>
          </p:nvPr>
        </p:nvSpPr>
        <p:spPr>
          <a:xfrm>
            <a:off x="468313" y="4357694"/>
            <a:ext cx="4071966" cy="1643074"/>
          </a:xfrm>
          <a:ln>
            <a:noFill/>
          </a:ln>
        </p:spPr>
        <p:txBody>
          <a:bodyPr/>
          <a:lstStyle>
            <a:lvl1pPr>
              <a:defRPr sz="1600"/>
            </a:lvl1pPr>
            <a:lvl2pPr>
              <a:defRPr sz="1400"/>
            </a:lvl2pPr>
            <a:lvl3pPr>
              <a:defRPr sz="1200"/>
            </a:lvl3pPr>
            <a:lvl4pPr>
              <a:defRPr sz="1100"/>
            </a:lvl4pPr>
            <a:lvl5pPr>
              <a:defRPr sz="11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5" name="Текст 7"/>
          <p:cNvSpPr>
            <a:spLocks noGrp="1"/>
          </p:cNvSpPr>
          <p:nvPr>
            <p:ph type="body" sz="quarter" idx="20" hasCustomPrompt="1"/>
          </p:nvPr>
        </p:nvSpPr>
        <p:spPr>
          <a:xfrm>
            <a:off x="468313" y="3857628"/>
            <a:ext cx="4071966"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6" name="Текст 12"/>
          <p:cNvSpPr>
            <a:spLocks noGrp="1"/>
          </p:cNvSpPr>
          <p:nvPr>
            <p:ph type="body" sz="quarter" idx="21"/>
            <p:custDataLst>
              <p:tags r:id="rId3"/>
            </p:custDataLst>
          </p:nvPr>
        </p:nvSpPr>
        <p:spPr>
          <a:xfrm>
            <a:off x="4714876" y="2071678"/>
            <a:ext cx="4071966" cy="1643074"/>
          </a:xfrm>
          <a:ln>
            <a:noFill/>
          </a:ln>
        </p:spPr>
        <p:txBody>
          <a:bodyPr/>
          <a:lstStyle>
            <a:lvl1pPr>
              <a:defRPr sz="1600"/>
            </a:lvl1pPr>
            <a:lvl2pPr>
              <a:defRPr sz="1400"/>
            </a:lvl2pPr>
            <a:lvl3pPr>
              <a:defRPr sz="1200"/>
            </a:lvl3pPr>
            <a:lvl4pPr>
              <a:defRPr sz="1100"/>
            </a:lvl4pPr>
            <a:lvl5pPr>
              <a:defRPr sz="11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7" name="Текст 7"/>
          <p:cNvSpPr>
            <a:spLocks noGrp="1"/>
          </p:cNvSpPr>
          <p:nvPr>
            <p:ph type="body" sz="quarter" idx="22" hasCustomPrompt="1"/>
          </p:nvPr>
        </p:nvSpPr>
        <p:spPr>
          <a:xfrm>
            <a:off x="4714876" y="1571612"/>
            <a:ext cx="4071966"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8" name="Текст 12"/>
          <p:cNvSpPr>
            <a:spLocks noGrp="1"/>
          </p:cNvSpPr>
          <p:nvPr>
            <p:ph type="body" sz="quarter" idx="23"/>
            <p:custDataLst>
              <p:tags r:id="rId4"/>
            </p:custDataLst>
          </p:nvPr>
        </p:nvSpPr>
        <p:spPr>
          <a:xfrm>
            <a:off x="4714876" y="4357694"/>
            <a:ext cx="4071966" cy="1643074"/>
          </a:xfrm>
          <a:ln>
            <a:noFill/>
          </a:ln>
        </p:spPr>
        <p:txBody>
          <a:bodyPr/>
          <a:lstStyle>
            <a:lvl1pPr>
              <a:defRPr sz="1600"/>
            </a:lvl1pPr>
            <a:lvl2pPr>
              <a:defRPr sz="1400"/>
            </a:lvl2pPr>
            <a:lvl3pPr>
              <a:defRPr sz="1200"/>
            </a:lvl3pPr>
            <a:lvl4pPr>
              <a:defRPr sz="1100"/>
            </a:lvl4pPr>
            <a:lvl5pPr>
              <a:defRPr sz="11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9" name="Текст 7"/>
          <p:cNvSpPr>
            <a:spLocks noGrp="1"/>
          </p:cNvSpPr>
          <p:nvPr>
            <p:ph type="body" sz="quarter" idx="24" hasCustomPrompt="1"/>
          </p:nvPr>
        </p:nvSpPr>
        <p:spPr>
          <a:xfrm>
            <a:off x="4714876" y="3857628"/>
            <a:ext cx="4071966"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ри блока с заголовками и пояснениям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0978CC3-53C0-48D8-B9B5-0555F359B2A6}" type="slidenum">
              <a:rPr lang="ru-RU" smtClean="0"/>
              <a:pPr/>
              <a:t>‹#›</a:t>
            </a:fld>
            <a:endParaRPr lang="ru-RU" dirty="0"/>
          </a:p>
        </p:txBody>
      </p:sp>
      <p:sp>
        <p:nvSpPr>
          <p:cNvPr id="6" name="Текст 13"/>
          <p:cNvSpPr>
            <a:spLocks noGrp="1"/>
          </p:cNvSpPr>
          <p:nvPr>
            <p:ph type="body" sz="quarter" idx="13" hasCustomPrompt="1"/>
          </p:nvPr>
        </p:nvSpPr>
        <p:spPr>
          <a:xfrm>
            <a:off x="360000" y="1495116"/>
            <a:ext cx="2736000" cy="648000"/>
          </a:xfrm>
          <a:prstGeom prst="homePlate">
            <a:avLst>
              <a:gd name="adj" fmla="val 20514"/>
            </a:avLst>
          </a:prstGeom>
          <a:noFill/>
          <a:ln>
            <a:solidFill>
              <a:schemeClr val="bg2">
                <a:lumMod val="40000"/>
                <a:lumOff val="60000"/>
              </a:schemeClr>
            </a:solidFill>
          </a:ln>
        </p:spPr>
        <p:txBody>
          <a:bodyPr anchor="ctr" anchorCtr="0"/>
          <a:lstStyle>
            <a:lvl1pPr algn="ctr">
              <a:spcBef>
                <a:spcPts val="0"/>
              </a:spcBef>
              <a:buNone/>
              <a:defRPr sz="1600" b="1">
                <a:solidFill>
                  <a:schemeClr val="tx1"/>
                </a:solidFill>
              </a:defRPr>
            </a:lvl1pPr>
          </a:lstStyle>
          <a:p>
            <a:pPr lvl="0"/>
            <a:r>
              <a:rPr lang="ru-RU" dirty="0" smtClean="0"/>
              <a:t>Тезис блока</a:t>
            </a:r>
            <a:endParaRPr lang="ru-RU" dirty="0"/>
          </a:p>
        </p:txBody>
      </p:sp>
      <p:sp>
        <p:nvSpPr>
          <p:cNvPr id="7" name="Текст 13"/>
          <p:cNvSpPr>
            <a:spLocks noGrp="1"/>
          </p:cNvSpPr>
          <p:nvPr>
            <p:ph type="body" sz="quarter" idx="14" hasCustomPrompt="1"/>
          </p:nvPr>
        </p:nvSpPr>
        <p:spPr>
          <a:xfrm>
            <a:off x="3258588" y="1495116"/>
            <a:ext cx="2736000" cy="648000"/>
          </a:xfrm>
          <a:prstGeom prst="homePlate">
            <a:avLst>
              <a:gd name="adj" fmla="val 20514"/>
            </a:avLst>
          </a:prstGeom>
          <a:noFill/>
          <a:ln>
            <a:solidFill>
              <a:schemeClr val="bg2">
                <a:lumMod val="40000"/>
                <a:lumOff val="60000"/>
              </a:schemeClr>
            </a:solidFill>
          </a:ln>
        </p:spPr>
        <p:txBody>
          <a:bodyPr anchor="ctr" anchorCtr="0"/>
          <a:lstStyle>
            <a:lvl1pPr algn="ctr">
              <a:spcBef>
                <a:spcPts val="0"/>
              </a:spcBef>
              <a:buNone/>
              <a:defRPr sz="1600" b="1">
                <a:solidFill>
                  <a:schemeClr val="tx1"/>
                </a:solidFill>
              </a:defRPr>
            </a:lvl1pPr>
          </a:lstStyle>
          <a:p>
            <a:pPr lvl="0"/>
            <a:r>
              <a:rPr lang="ru-RU" dirty="0" smtClean="0"/>
              <a:t>Тезис блока</a:t>
            </a:r>
            <a:endParaRPr lang="ru-RU" dirty="0"/>
          </a:p>
        </p:txBody>
      </p:sp>
      <p:sp>
        <p:nvSpPr>
          <p:cNvPr id="8" name="Текст 13"/>
          <p:cNvSpPr>
            <a:spLocks noGrp="1"/>
          </p:cNvSpPr>
          <p:nvPr>
            <p:ph type="body" sz="quarter" idx="15" hasCustomPrompt="1"/>
          </p:nvPr>
        </p:nvSpPr>
        <p:spPr>
          <a:xfrm>
            <a:off x="6157175" y="1495116"/>
            <a:ext cx="2736000" cy="648000"/>
          </a:xfrm>
          <a:prstGeom prst="homePlate">
            <a:avLst>
              <a:gd name="adj" fmla="val 20514"/>
            </a:avLst>
          </a:prstGeom>
          <a:noFill/>
          <a:ln>
            <a:solidFill>
              <a:schemeClr val="bg2">
                <a:lumMod val="40000"/>
                <a:lumOff val="60000"/>
              </a:schemeClr>
            </a:solidFill>
          </a:ln>
        </p:spPr>
        <p:txBody>
          <a:bodyPr anchor="ctr" anchorCtr="0"/>
          <a:lstStyle>
            <a:lvl1pPr algn="ctr">
              <a:spcBef>
                <a:spcPts val="0"/>
              </a:spcBef>
              <a:buNone/>
              <a:defRPr sz="1600" b="1">
                <a:solidFill>
                  <a:schemeClr val="tx1"/>
                </a:solidFill>
              </a:defRPr>
            </a:lvl1pPr>
          </a:lstStyle>
          <a:p>
            <a:pPr lvl="0"/>
            <a:r>
              <a:rPr lang="ru-RU" dirty="0" smtClean="0"/>
              <a:t>Тезис блока</a:t>
            </a:r>
            <a:endParaRPr lang="ru-RU" dirty="0"/>
          </a:p>
        </p:txBody>
      </p:sp>
      <p:sp>
        <p:nvSpPr>
          <p:cNvPr id="9" name="Текст 12"/>
          <p:cNvSpPr>
            <a:spLocks noGrp="1"/>
          </p:cNvSpPr>
          <p:nvPr>
            <p:ph type="body" sz="quarter" idx="18"/>
            <p:custDataLst>
              <p:tags r:id="rId1"/>
            </p:custDataLst>
          </p:nvPr>
        </p:nvSpPr>
        <p:spPr>
          <a:xfrm>
            <a:off x="360000" y="2000240"/>
            <a:ext cx="2736000" cy="3240000"/>
          </a:xfrm>
          <a:ln>
            <a:noFill/>
          </a:ln>
        </p:spPr>
        <p:txBody>
          <a:bodyPr/>
          <a:lstStyle>
            <a:lvl1pPr>
              <a:defRPr sz="1600"/>
            </a:lvl1pPr>
            <a:lvl2pPr>
              <a:defRPr sz="1400"/>
            </a:lvl2pPr>
            <a:lvl3pPr>
              <a:defRPr sz="1200"/>
            </a:lvl3pPr>
            <a:lvl4pPr>
              <a:defRPr sz="1100"/>
            </a:lvl4pPr>
            <a:lvl5pPr>
              <a:defRPr sz="11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0" name="Текст 12"/>
          <p:cNvSpPr>
            <a:spLocks noGrp="1"/>
          </p:cNvSpPr>
          <p:nvPr>
            <p:ph type="body" sz="quarter" idx="19"/>
            <p:custDataLst>
              <p:tags r:id="rId2"/>
            </p:custDataLst>
          </p:nvPr>
        </p:nvSpPr>
        <p:spPr>
          <a:xfrm>
            <a:off x="3258588" y="2000240"/>
            <a:ext cx="2736000" cy="3240000"/>
          </a:xfrm>
          <a:ln>
            <a:noFill/>
          </a:ln>
        </p:spPr>
        <p:txBody>
          <a:bodyPr/>
          <a:lstStyle>
            <a:lvl1pPr>
              <a:defRPr sz="1600"/>
            </a:lvl1pPr>
            <a:lvl2pPr>
              <a:defRPr sz="1400"/>
            </a:lvl2pPr>
            <a:lvl3pPr>
              <a:defRPr sz="1200"/>
            </a:lvl3pPr>
            <a:lvl4pPr>
              <a:defRPr sz="1100"/>
            </a:lvl4pPr>
            <a:lvl5pPr>
              <a:defRPr sz="11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1" name="Текст 12"/>
          <p:cNvSpPr>
            <a:spLocks noGrp="1"/>
          </p:cNvSpPr>
          <p:nvPr>
            <p:ph type="body" sz="quarter" idx="20"/>
            <p:custDataLst>
              <p:tags r:id="rId3"/>
            </p:custDataLst>
          </p:nvPr>
        </p:nvSpPr>
        <p:spPr>
          <a:xfrm>
            <a:off x="6157175" y="2000240"/>
            <a:ext cx="2736000" cy="3240000"/>
          </a:xfrm>
          <a:ln>
            <a:noFill/>
          </a:ln>
        </p:spPr>
        <p:txBody>
          <a:bodyPr/>
          <a:lstStyle>
            <a:lvl1pPr>
              <a:defRPr sz="1600"/>
            </a:lvl1pPr>
            <a:lvl2pPr>
              <a:defRPr sz="1400"/>
            </a:lvl2pPr>
            <a:lvl3pPr>
              <a:defRPr sz="1200"/>
            </a:lvl3pPr>
            <a:lvl4pPr>
              <a:defRPr sz="1100"/>
            </a:lvl4pPr>
            <a:lvl5pPr>
              <a:defRPr sz="11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2" name="Текст 12"/>
          <p:cNvSpPr>
            <a:spLocks noGrp="1"/>
          </p:cNvSpPr>
          <p:nvPr>
            <p:ph type="body" sz="quarter" idx="21"/>
            <p:custDataLst>
              <p:tags r:id="rId4"/>
            </p:custDataLst>
          </p:nvPr>
        </p:nvSpPr>
        <p:spPr>
          <a:xfrm>
            <a:off x="360000" y="5315644"/>
            <a:ext cx="2736000" cy="828000"/>
          </a:xfrm>
          <a:ln>
            <a:noFill/>
          </a:ln>
        </p:spPr>
        <p:txBody>
          <a:bodyPr>
            <a:normAutofit/>
          </a:bodyPr>
          <a:lstStyle>
            <a:lvl1pPr>
              <a:buNone/>
              <a:defRPr sz="1400"/>
            </a:lvl1pPr>
          </a:lstStyle>
          <a:p>
            <a:pPr lvl="0"/>
            <a:r>
              <a:rPr lang="ru-RU" smtClean="0"/>
              <a:t>Образец текста</a:t>
            </a:r>
          </a:p>
        </p:txBody>
      </p:sp>
      <p:sp>
        <p:nvSpPr>
          <p:cNvPr id="13" name="Текст 12"/>
          <p:cNvSpPr>
            <a:spLocks noGrp="1"/>
          </p:cNvSpPr>
          <p:nvPr>
            <p:ph type="body" sz="quarter" idx="22"/>
            <p:custDataLst>
              <p:tags r:id="rId5"/>
            </p:custDataLst>
          </p:nvPr>
        </p:nvSpPr>
        <p:spPr>
          <a:xfrm>
            <a:off x="3258588" y="5315644"/>
            <a:ext cx="2736000" cy="828000"/>
          </a:xfrm>
          <a:ln>
            <a:noFill/>
          </a:ln>
        </p:spPr>
        <p:txBody>
          <a:bodyPr>
            <a:normAutofit/>
          </a:bodyPr>
          <a:lstStyle>
            <a:lvl1pPr>
              <a:buNone/>
              <a:defRPr sz="1400"/>
            </a:lvl1pPr>
          </a:lstStyle>
          <a:p>
            <a:pPr lvl="0"/>
            <a:r>
              <a:rPr lang="ru-RU" smtClean="0"/>
              <a:t>Образец текста</a:t>
            </a:r>
          </a:p>
        </p:txBody>
      </p:sp>
      <p:sp>
        <p:nvSpPr>
          <p:cNvPr id="14" name="Текст 12"/>
          <p:cNvSpPr>
            <a:spLocks noGrp="1"/>
          </p:cNvSpPr>
          <p:nvPr>
            <p:ph type="body" sz="quarter" idx="23"/>
            <p:custDataLst>
              <p:tags r:id="rId6"/>
            </p:custDataLst>
          </p:nvPr>
        </p:nvSpPr>
        <p:spPr>
          <a:xfrm>
            <a:off x="6157175" y="5315644"/>
            <a:ext cx="2736000" cy="828000"/>
          </a:xfrm>
          <a:ln>
            <a:noFill/>
          </a:ln>
        </p:spPr>
        <p:txBody>
          <a:bodyPr>
            <a:normAutofit/>
          </a:bodyPr>
          <a:lstStyle>
            <a:lvl1pPr>
              <a:buNone/>
              <a:defRPr sz="1400"/>
            </a:lvl1pPr>
          </a:lstStyle>
          <a:p>
            <a:pPr lvl="0"/>
            <a:r>
              <a:rPr lang="ru-RU" smtClean="0"/>
              <a:t>Образец текста</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два блока с заголовками">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12" name="Заголовок 1"/>
          <p:cNvSpPr>
            <a:spLocks noGrp="1"/>
          </p:cNvSpPr>
          <p:nvPr>
            <p:ph type="title"/>
          </p:nvPr>
        </p:nvSpPr>
        <p:spPr>
          <a:xfrm>
            <a:off x="457200" y="214290"/>
            <a:ext cx="8229600" cy="1143000"/>
          </a:xfrm>
        </p:spPr>
        <p:txBody>
          <a:bodyPr/>
          <a:lstStyle/>
          <a:p>
            <a:r>
              <a:rPr lang="ru-RU" smtClean="0"/>
              <a:t>Образец заголовка</a:t>
            </a:r>
            <a:endParaRPr lang="ru-RU"/>
          </a:p>
        </p:txBody>
      </p:sp>
      <p:sp>
        <p:nvSpPr>
          <p:cNvPr id="15" name="Текст 7"/>
          <p:cNvSpPr>
            <a:spLocks noGrp="1"/>
          </p:cNvSpPr>
          <p:nvPr>
            <p:ph type="body" sz="quarter" idx="17" hasCustomPrompt="1"/>
          </p:nvPr>
        </p:nvSpPr>
        <p:spPr>
          <a:xfrm>
            <a:off x="446031" y="1630368"/>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6" name="Содержимое 2"/>
          <p:cNvSpPr>
            <a:spLocks noGrp="1"/>
          </p:cNvSpPr>
          <p:nvPr>
            <p:ph sz="half" idx="18"/>
          </p:nvPr>
        </p:nvSpPr>
        <p:spPr>
          <a:xfrm>
            <a:off x="446031" y="2143116"/>
            <a:ext cx="3929090" cy="3983047"/>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7" name="Текст 7"/>
          <p:cNvSpPr>
            <a:spLocks noGrp="1"/>
          </p:cNvSpPr>
          <p:nvPr>
            <p:ph type="body" sz="quarter" idx="19" hasCustomPrompt="1"/>
          </p:nvPr>
        </p:nvSpPr>
        <p:spPr>
          <a:xfrm>
            <a:off x="4714876" y="1630368"/>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8" name="Содержимое 2"/>
          <p:cNvSpPr>
            <a:spLocks noGrp="1"/>
          </p:cNvSpPr>
          <p:nvPr>
            <p:ph sz="half" idx="20"/>
          </p:nvPr>
        </p:nvSpPr>
        <p:spPr>
          <a:xfrm>
            <a:off x="4714876" y="2143116"/>
            <a:ext cx="3929090" cy="3983047"/>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иний с лого издательств">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9" name="Прямоугольник 8"/>
          <p:cNvSpPr/>
          <p:nvPr userDrawn="1"/>
        </p:nvSpPr>
        <p:spPr>
          <a:xfrm>
            <a:off x="0" y="5715016"/>
            <a:ext cx="9144000"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5" name="Picture 3" descr="D:\Masha\черная пятница\!Фирменные стили и логотипы\!Российский учебник\презентация\для перезентации РУ\для-перезентации-РУ-логотипы-+-ДНШ.png"/>
          <p:cNvPicPr>
            <a:picLocks noChangeAspect="1" noChangeArrowheads="1"/>
          </p:cNvPicPr>
          <p:nvPr userDrawn="1"/>
        </p:nvPicPr>
        <p:blipFill>
          <a:blip r:embed="rId2" cstate="print"/>
          <a:srcRect/>
          <a:stretch>
            <a:fillRect/>
          </a:stretch>
        </p:blipFill>
        <p:spPr bwMode="auto">
          <a:xfrm>
            <a:off x="2857488" y="5870751"/>
            <a:ext cx="3286148" cy="558645"/>
          </a:xfrm>
          <a:prstGeom prst="rect">
            <a:avLst/>
          </a:prstGeom>
          <a:noFill/>
        </p:spPr>
      </p:pic>
      <p:pic>
        <p:nvPicPr>
          <p:cNvPr id="11" name="Picture 3" descr="D:\Masha\черная пятница\!Фирменные стили и логотипы\!Российский учебник\презентация\для перезентации РУ\для-перезентации-РУ-01.png"/>
          <p:cNvPicPr>
            <a:picLocks noChangeAspect="1" noChangeArrowheads="1"/>
          </p:cNvPicPr>
          <p:nvPr userDrawn="1"/>
        </p:nvPicPr>
        <p:blipFill>
          <a:blip r:embed="rId3" cstate="print"/>
          <a:srcRect/>
          <a:stretch>
            <a:fillRect/>
          </a:stretch>
        </p:blipFill>
        <p:spPr bwMode="auto">
          <a:xfrm>
            <a:off x="750877" y="2285992"/>
            <a:ext cx="7642246" cy="2171671"/>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Три (2+1) блока текста с заголовками">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9" name="Текст 7"/>
          <p:cNvSpPr>
            <a:spLocks noGrp="1"/>
          </p:cNvSpPr>
          <p:nvPr>
            <p:ph type="body" sz="quarter" idx="16" hasCustomPrompt="1"/>
          </p:nvPr>
        </p:nvSpPr>
        <p:spPr>
          <a:xfrm>
            <a:off x="446031" y="1630368"/>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2" name="Заголовок 1"/>
          <p:cNvSpPr>
            <a:spLocks noGrp="1"/>
          </p:cNvSpPr>
          <p:nvPr>
            <p:ph type="title"/>
          </p:nvPr>
        </p:nvSpPr>
        <p:spPr>
          <a:xfrm>
            <a:off x="457200" y="214290"/>
            <a:ext cx="8229600" cy="1143000"/>
          </a:xfrm>
        </p:spPr>
        <p:txBody>
          <a:bodyPr/>
          <a:lstStyle/>
          <a:p>
            <a:r>
              <a:rPr lang="ru-RU" smtClean="0"/>
              <a:t>Образец заголовка</a:t>
            </a:r>
            <a:endParaRPr lang="ru-RU"/>
          </a:p>
        </p:txBody>
      </p:sp>
      <p:sp>
        <p:nvSpPr>
          <p:cNvPr id="11" name="Содержимое 2"/>
          <p:cNvSpPr>
            <a:spLocks noGrp="1"/>
          </p:cNvSpPr>
          <p:nvPr>
            <p:ph sz="half" idx="1"/>
          </p:nvPr>
        </p:nvSpPr>
        <p:spPr>
          <a:xfrm>
            <a:off x="446031" y="2143117"/>
            <a:ext cx="3929090" cy="1643074"/>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3" name="Текст 7"/>
          <p:cNvSpPr>
            <a:spLocks noGrp="1"/>
          </p:cNvSpPr>
          <p:nvPr>
            <p:ph type="body" sz="quarter" idx="17" hasCustomPrompt="1"/>
          </p:nvPr>
        </p:nvSpPr>
        <p:spPr>
          <a:xfrm>
            <a:off x="4714876" y="1630368"/>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4" name="Содержимое 2"/>
          <p:cNvSpPr>
            <a:spLocks noGrp="1"/>
          </p:cNvSpPr>
          <p:nvPr>
            <p:ph sz="half" idx="18"/>
          </p:nvPr>
        </p:nvSpPr>
        <p:spPr>
          <a:xfrm>
            <a:off x="4714876" y="2143116"/>
            <a:ext cx="3929090" cy="3983047"/>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7" name="Текст 7"/>
          <p:cNvSpPr>
            <a:spLocks noGrp="1"/>
          </p:cNvSpPr>
          <p:nvPr>
            <p:ph type="body" sz="quarter" idx="19" hasCustomPrompt="1"/>
          </p:nvPr>
        </p:nvSpPr>
        <p:spPr>
          <a:xfrm>
            <a:off x="446031" y="3925894"/>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9" name="Содержимое 2"/>
          <p:cNvSpPr>
            <a:spLocks noGrp="1"/>
          </p:cNvSpPr>
          <p:nvPr>
            <p:ph sz="half" idx="20"/>
          </p:nvPr>
        </p:nvSpPr>
        <p:spPr>
          <a:xfrm>
            <a:off x="446031" y="4429133"/>
            <a:ext cx="3929090" cy="171451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Три (1+2) блока текста с заголовками">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12" name="Заголовок 1"/>
          <p:cNvSpPr>
            <a:spLocks noGrp="1"/>
          </p:cNvSpPr>
          <p:nvPr>
            <p:ph type="title"/>
          </p:nvPr>
        </p:nvSpPr>
        <p:spPr>
          <a:xfrm>
            <a:off x="457200" y="214290"/>
            <a:ext cx="8229600" cy="1143000"/>
          </a:xfrm>
        </p:spPr>
        <p:txBody>
          <a:bodyPr/>
          <a:lstStyle/>
          <a:p>
            <a:r>
              <a:rPr lang="ru-RU" smtClean="0"/>
              <a:t>Образец заголовка</a:t>
            </a:r>
            <a:endParaRPr lang="ru-RU"/>
          </a:p>
        </p:txBody>
      </p:sp>
      <p:sp>
        <p:nvSpPr>
          <p:cNvPr id="13" name="Текст 7"/>
          <p:cNvSpPr>
            <a:spLocks noGrp="1"/>
          </p:cNvSpPr>
          <p:nvPr>
            <p:ph type="body" sz="quarter" idx="17" hasCustomPrompt="1"/>
          </p:nvPr>
        </p:nvSpPr>
        <p:spPr>
          <a:xfrm>
            <a:off x="468313" y="1630368"/>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4" name="Содержимое 2"/>
          <p:cNvSpPr>
            <a:spLocks noGrp="1"/>
          </p:cNvSpPr>
          <p:nvPr>
            <p:ph sz="half" idx="18"/>
          </p:nvPr>
        </p:nvSpPr>
        <p:spPr>
          <a:xfrm>
            <a:off x="468313" y="2143116"/>
            <a:ext cx="3929090" cy="4000528"/>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5" name="Текст 7"/>
          <p:cNvSpPr>
            <a:spLocks noGrp="1"/>
          </p:cNvSpPr>
          <p:nvPr>
            <p:ph type="body" sz="quarter" idx="16" hasCustomPrompt="1"/>
          </p:nvPr>
        </p:nvSpPr>
        <p:spPr>
          <a:xfrm>
            <a:off x="4714876" y="1630368"/>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16" name="Содержимое 2"/>
          <p:cNvSpPr>
            <a:spLocks noGrp="1"/>
          </p:cNvSpPr>
          <p:nvPr>
            <p:ph sz="half" idx="1"/>
          </p:nvPr>
        </p:nvSpPr>
        <p:spPr>
          <a:xfrm>
            <a:off x="4714876" y="2143117"/>
            <a:ext cx="3929090" cy="1643074"/>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8" name="Текст 7"/>
          <p:cNvSpPr>
            <a:spLocks noGrp="1"/>
          </p:cNvSpPr>
          <p:nvPr>
            <p:ph type="body" sz="quarter" idx="19" hasCustomPrompt="1"/>
          </p:nvPr>
        </p:nvSpPr>
        <p:spPr>
          <a:xfrm>
            <a:off x="4714876" y="3929067"/>
            <a:ext cx="3924821" cy="431800"/>
          </a:xfrm>
          <a:solidFill>
            <a:schemeClr val="bg1"/>
          </a:solidFill>
          <a:ln>
            <a:noFill/>
          </a:ln>
        </p:spPr>
        <p:txBody>
          <a:bodyPr vert="horz" lIns="36000" tIns="36000" rIns="36000" bIns="36000" rtlCol="0" anchor="ctr" anchorCtr="0">
            <a:noAutofit/>
          </a:bodyPr>
          <a:lstStyle>
            <a:lvl1pPr algn="ctr">
              <a:defRPr lang="ru-RU" sz="1600" b="1" kern="1200" dirty="0">
                <a:solidFill>
                  <a:schemeClr val="tx1"/>
                </a:solidFill>
                <a:latin typeface="+mn-lt"/>
                <a:ea typeface="+mn-ea"/>
                <a:cs typeface="+mn-cs"/>
              </a:defRPr>
            </a:lvl1pPr>
          </a:lstStyle>
          <a:p>
            <a:pPr marL="0" lvl="0" indent="0" algn="ctr" defTabSz="914400" rtl="0" eaLnBrk="1" latinLnBrk="0" hangingPunct="1">
              <a:spcBef>
                <a:spcPts val="0"/>
              </a:spcBef>
              <a:buClr>
                <a:schemeClr val="tx2"/>
              </a:buClr>
              <a:buFont typeface="Arial" pitchFamily="34" charset="0"/>
              <a:buNone/>
            </a:pPr>
            <a:r>
              <a:rPr lang="ru-RU" dirty="0" smtClean="0"/>
              <a:t>Тезис блока</a:t>
            </a:r>
            <a:endParaRPr lang="ru-RU" dirty="0"/>
          </a:p>
        </p:txBody>
      </p:sp>
      <p:sp>
        <p:nvSpPr>
          <p:cNvPr id="20" name="Содержимое 2"/>
          <p:cNvSpPr>
            <a:spLocks noGrp="1"/>
          </p:cNvSpPr>
          <p:nvPr>
            <p:ph sz="half" idx="20"/>
          </p:nvPr>
        </p:nvSpPr>
        <p:spPr>
          <a:xfrm>
            <a:off x="4714876" y="4429133"/>
            <a:ext cx="3929090" cy="171451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слева">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5050" y="1857364"/>
            <a:ext cx="5111750" cy="4268799"/>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457200" y="1857364"/>
            <a:ext cx="3008313"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BC23C3-D32D-4340-A654-431DCF2B3DCF}" type="slidenum">
              <a:rPr lang="ru-RU" smtClean="0"/>
              <a:pPr/>
              <a:t>‹#›</a:t>
            </a:fld>
            <a:endParaRPr lang="ru-RU"/>
          </a:p>
        </p:txBody>
      </p:sp>
      <p:sp>
        <p:nvSpPr>
          <p:cNvPr id="8" name="Заголовок 1"/>
          <p:cNvSpPr>
            <a:spLocks noGrp="1"/>
          </p:cNvSpPr>
          <p:nvPr>
            <p:ph type="title"/>
          </p:nvPr>
        </p:nvSpPr>
        <p:spPr>
          <a:xfrm>
            <a:off x="457200" y="214290"/>
            <a:ext cx="8229600" cy="1143000"/>
          </a:xfrm>
        </p:spPr>
        <p:txBody>
          <a:bodyPr/>
          <a:lstStyle/>
          <a:p>
            <a:r>
              <a:rPr lang="ru-RU" smtClean="0"/>
              <a:t>Образец заголовка</a:t>
            </a:r>
            <a:endParaRPr lang="ru-RU"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dirty="0"/>
          </a:p>
        </p:txBody>
      </p:sp>
      <p:sp>
        <p:nvSpPr>
          <p:cNvPr id="3" name="Рисунок 2"/>
          <p:cNvSpPr>
            <a:spLocks noGrp="1"/>
          </p:cNvSpPr>
          <p:nvPr>
            <p:ph type="pic" idx="1"/>
          </p:nvPr>
        </p:nvSpPr>
        <p:spPr>
          <a:xfrm>
            <a:off x="1792288" y="1643051"/>
            <a:ext cx="5486400" cy="30845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BC23C3-D32D-4340-A654-431DCF2B3DCF}" type="slidenum">
              <a:rPr lang="ru-RU" smtClean="0"/>
              <a:pPr/>
              <a:t>‹#›</a:t>
            </a:fld>
            <a:endParaRPr lang="ru-RU"/>
          </a:p>
        </p:txBody>
      </p:sp>
      <p:sp>
        <p:nvSpPr>
          <p:cNvPr id="8" name="Заголовок 1"/>
          <p:cNvSpPr txBox="1">
            <a:spLocks/>
          </p:cNvSpPr>
          <p:nvPr userDrawn="1"/>
        </p:nvSpPr>
        <p:spPr>
          <a:xfrm>
            <a:off x="457200" y="214290"/>
            <a:ext cx="8229600" cy="11430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0" i="0" u="none" strike="noStrike" kern="1200" cap="none" spc="0" normalizeH="0" baseline="0" noProof="0" dirty="0" smtClean="0">
                <a:ln>
                  <a:noFill/>
                </a:ln>
                <a:solidFill>
                  <a:schemeClr val="bg1"/>
                </a:solidFill>
                <a:effectLst/>
                <a:uLnTx/>
                <a:uFillTx/>
                <a:latin typeface="+mj-lt"/>
                <a:ea typeface="+mj-ea"/>
                <a:cs typeface="+mj-cs"/>
              </a:rPr>
              <a:t>Образец заголовка</a:t>
            </a:r>
            <a:endParaRPr kumimoji="0" lang="ru-RU"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Синий с социальными сетями">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userDrawn="1"/>
        </p:nvSpPr>
        <p:spPr>
          <a:xfrm>
            <a:off x="0" y="5715016"/>
            <a:ext cx="9144000"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ru-RU" dirty="0"/>
          </a:p>
        </p:txBody>
      </p:sp>
      <p:sp>
        <p:nvSpPr>
          <p:cNvPr id="14" name="TextBox 13"/>
          <p:cNvSpPr txBox="1"/>
          <p:nvPr userDrawn="1"/>
        </p:nvSpPr>
        <p:spPr>
          <a:xfrm>
            <a:off x="2344708" y="5948397"/>
            <a:ext cx="4965768"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ros.uchebnik</a:t>
            </a:r>
            <a:r>
              <a:rPr lang="ru-RU" sz="1600" dirty="0" smtClean="0"/>
              <a:t>	</a:t>
            </a:r>
            <a:r>
              <a:rPr lang="en-US" sz="1600" dirty="0" err="1" smtClean="0"/>
              <a:t>rosuchebnik</a:t>
            </a:r>
            <a:r>
              <a:rPr lang="ru-RU" sz="1600" dirty="0" smtClean="0"/>
              <a:t>	</a:t>
            </a:r>
            <a:r>
              <a:rPr lang="en-US" sz="1600" dirty="0" err="1" smtClean="0"/>
              <a:t>rosuchebnik</a:t>
            </a:r>
            <a:endParaRPr lang="ru-RU" sz="1600" dirty="0"/>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pic>
        <p:nvPicPr>
          <p:cNvPr id="3074" name="Picture 2" descr="D:\Masha\черная пятница\!Фирменные стили и логотипы\!Российский учебник\презентация\для перезентации РУ\РУ-белый.png"/>
          <p:cNvPicPr>
            <a:picLocks noChangeAspect="1" noChangeArrowheads="1"/>
          </p:cNvPicPr>
          <p:nvPr userDrawn="1"/>
        </p:nvPicPr>
        <p:blipFill>
          <a:blip r:embed="rId2" cstate="print"/>
          <a:srcRect/>
          <a:stretch>
            <a:fillRect/>
          </a:stretch>
        </p:blipFill>
        <p:spPr bwMode="auto">
          <a:xfrm>
            <a:off x="1750199" y="1142984"/>
            <a:ext cx="5643602" cy="1345612"/>
          </a:xfrm>
          <a:prstGeom prst="rect">
            <a:avLst/>
          </a:prstGeom>
          <a:noFill/>
        </p:spPr>
      </p:pic>
      <p:pic>
        <p:nvPicPr>
          <p:cNvPr id="1026" name="Picture 2" descr="C:\Users\zgonnik.m\Desktop\001.png"/>
          <p:cNvPicPr>
            <a:picLocks noChangeAspect="1" noChangeArrowheads="1"/>
          </p:cNvPicPr>
          <p:nvPr userDrawn="1"/>
        </p:nvPicPr>
        <p:blipFill>
          <a:blip r:embed="rId3" cstate="print"/>
          <a:srcRect/>
          <a:stretch>
            <a:fillRect/>
          </a:stretch>
        </p:blipFill>
        <p:spPr bwMode="auto">
          <a:xfrm>
            <a:off x="1979577" y="5911884"/>
            <a:ext cx="401643" cy="401643"/>
          </a:xfrm>
          <a:prstGeom prst="rect">
            <a:avLst/>
          </a:prstGeom>
          <a:noFill/>
        </p:spPr>
      </p:pic>
      <p:pic>
        <p:nvPicPr>
          <p:cNvPr id="1027" name="Picture 3" descr="C:\Users\zgonnik.m\Desktop\002.png"/>
          <p:cNvPicPr>
            <a:picLocks noChangeAspect="1" noChangeArrowheads="1"/>
          </p:cNvPicPr>
          <p:nvPr userDrawn="1"/>
        </p:nvPicPr>
        <p:blipFill>
          <a:blip r:embed="rId4" cstate="print"/>
          <a:srcRect/>
          <a:stretch>
            <a:fillRect/>
          </a:stretch>
        </p:blipFill>
        <p:spPr bwMode="auto">
          <a:xfrm>
            <a:off x="3768714" y="5911884"/>
            <a:ext cx="401643" cy="401643"/>
          </a:xfrm>
          <a:prstGeom prst="rect">
            <a:avLst/>
          </a:prstGeom>
          <a:noFill/>
        </p:spPr>
      </p:pic>
      <p:pic>
        <p:nvPicPr>
          <p:cNvPr id="1028" name="Picture 4" descr="C:\Users\zgonnik.m\Desktop\003.png"/>
          <p:cNvPicPr>
            <a:picLocks noChangeAspect="1" noChangeArrowheads="1"/>
          </p:cNvPicPr>
          <p:nvPr userDrawn="1"/>
        </p:nvPicPr>
        <p:blipFill>
          <a:blip r:embed="rId5" cstate="print"/>
          <a:srcRect/>
          <a:stretch>
            <a:fillRect/>
          </a:stretch>
        </p:blipFill>
        <p:spPr bwMode="auto">
          <a:xfrm>
            <a:off x="5594364" y="5911884"/>
            <a:ext cx="401643" cy="401643"/>
          </a:xfrm>
          <a:prstGeom prst="rect">
            <a:avLst/>
          </a:prstGeom>
          <a:noFill/>
        </p:spPr>
      </p:pic>
      <p:sp>
        <p:nvSpPr>
          <p:cNvPr id="15" name="Заголовок 1"/>
          <p:cNvSpPr>
            <a:spLocks noGrp="1"/>
          </p:cNvSpPr>
          <p:nvPr>
            <p:ph type="ctrTitle"/>
          </p:nvPr>
        </p:nvSpPr>
        <p:spPr>
          <a:xfrm>
            <a:off x="685800" y="2714620"/>
            <a:ext cx="7772400" cy="1470025"/>
          </a:xfrm>
        </p:spPr>
        <p:txBody>
          <a:bodyPr/>
          <a:lstStyle>
            <a:lvl1pPr algn="ctr">
              <a:defRPr>
                <a:solidFill>
                  <a:schemeClr val="bg1"/>
                </a:solidFill>
              </a:defRPr>
            </a:lvl1pPr>
          </a:lstStyle>
          <a:p>
            <a:r>
              <a:rPr lang="ru-RU" smtClean="0"/>
              <a:t>Образец заголовка</a:t>
            </a:r>
            <a:endParaRPr lang="ru-RU" dirty="0"/>
          </a:p>
        </p:txBody>
      </p:sp>
      <p:sp>
        <p:nvSpPr>
          <p:cNvPr id="16" name="Подзаголовок 2"/>
          <p:cNvSpPr>
            <a:spLocks noGrp="1"/>
          </p:cNvSpPr>
          <p:nvPr>
            <p:ph type="subTitle" idx="1"/>
          </p:nvPr>
        </p:nvSpPr>
        <p:spPr>
          <a:xfrm>
            <a:off x="1371600" y="4429132"/>
            <a:ext cx="6400800" cy="120966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FD3455D-432C-4610-8894-7091FAC3053E}" type="slidenum">
              <a:rPr lang="ru-RU"/>
              <a:pPr>
                <a:defRPr/>
              </a:pPr>
              <a:t>‹#›</a:t>
            </a:fld>
            <a:endParaRPr lang="ru-RU"/>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9999"/>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3/20/2018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9999"/>
                </a:solidFill>
                <a:latin typeface="Cambria"/>
                <a:cs typeface="Cambri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88789" y="1967229"/>
            <a:ext cx="3922395" cy="3886835"/>
          </a:xfrm>
          <a:prstGeom prst="rect">
            <a:avLst/>
          </a:prstGeom>
        </p:spPr>
        <p:txBody>
          <a:bodyPr wrap="square" lIns="0" tIns="0" rIns="0" bIns="0">
            <a:spAutoFit/>
          </a:bodyPr>
          <a:lstStyle>
            <a:lvl1pPr>
              <a:defRPr sz="1500" b="1" i="0">
                <a:solidFill>
                  <a:schemeClr val="tx1"/>
                </a:solidFill>
                <a:latin typeface="Segoe UI"/>
                <a:cs typeface="Segoe U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3/20/2018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
        <p:cNvGrpSpPr/>
        <p:nvPr/>
      </p:nvGrpSpPr>
      <p:grpSpPr>
        <a:xfrm>
          <a:off x="0" y="0"/>
          <a:ext cx="0" cy="0"/>
          <a:chOff x="0" y="0"/>
          <a:chExt cx="0" cy="0"/>
        </a:xfrm>
      </p:grpSpPr>
      <p:sp>
        <p:nvSpPr>
          <p:cNvPr id="8" name="Прямоугольник 7"/>
          <p:cNvSpPr/>
          <p:nvPr userDrawn="1"/>
        </p:nvSpPr>
        <p:spPr>
          <a:xfrm>
            <a:off x="-108520" y="0"/>
            <a:ext cx="92525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273050"/>
            <a:ext cx="3008313" cy="1162050"/>
          </a:xfrm>
        </p:spPr>
        <p:txBody>
          <a:bodyPr anchor="b"/>
          <a:lstStyle>
            <a:lvl1pPr algn="l">
              <a:defRPr sz="2000" b="1">
                <a:solidFill>
                  <a:srgbClr val="0070C0"/>
                </a:solidFill>
              </a:defRPr>
            </a:lvl1pPr>
          </a:lstStyle>
          <a:p>
            <a:r>
              <a:rPr lang="ru-RU" dirty="0" smtClean="0"/>
              <a:t>Образец заголовка</a:t>
            </a:r>
            <a:endParaRPr lang="ru-RU" dirty="0"/>
          </a:p>
        </p:txBody>
      </p:sp>
      <p:sp>
        <p:nvSpPr>
          <p:cNvPr id="3" name="Содержимое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70F4648-08FD-4020-86D2-F789BB84DAF6}" type="datetime1">
              <a:rPr lang="ru-RU" smtClean="0"/>
              <a:pPr/>
              <a:t>20.03.2018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02F8198-9114-4FB0-9D23-06A30A0AC4A1}" type="slidenum">
              <a:rPr lang="ru-RU" smtClean="0"/>
              <a:pPr/>
              <a:t>‹#›</a:t>
            </a:fld>
            <a:endParaRPr lang="ru-RU"/>
          </a:p>
        </p:txBody>
      </p:sp>
      <p:pic>
        <p:nvPicPr>
          <p:cNvPr id="13" name="Picture 2"/>
          <p:cNvPicPr>
            <a:picLocks noChangeAspect="1" noChangeArrowheads="1"/>
          </p:cNvPicPr>
          <p:nvPr userDrawn="1"/>
        </p:nvPicPr>
        <p:blipFill>
          <a:blip r:embed="rId2" cstate="print"/>
          <a:srcRect/>
          <a:stretch>
            <a:fillRect/>
          </a:stretch>
        </p:blipFill>
        <p:spPr bwMode="auto">
          <a:xfrm>
            <a:off x="251520" y="6328588"/>
            <a:ext cx="3276364" cy="268764"/>
          </a:xfrm>
          <a:prstGeom prst="rect">
            <a:avLst/>
          </a:prstGeom>
          <a:noFill/>
          <a:ln w="9525">
            <a:noFill/>
            <a:miter lim="800000"/>
            <a:headEnd/>
            <a:tailEnd/>
          </a:ln>
        </p:spPr>
      </p:pic>
      <p:sp>
        <p:nvSpPr>
          <p:cNvPr id="14" name="Прямоугольник 13"/>
          <p:cNvSpPr/>
          <p:nvPr userDrawn="1"/>
        </p:nvSpPr>
        <p:spPr>
          <a:xfrm>
            <a:off x="-108520" y="6748988"/>
            <a:ext cx="9252520" cy="108012"/>
          </a:xfrm>
          <a:prstGeom prst="rect">
            <a:avLst/>
          </a:prstGeom>
          <a:gradFill flip="none" rotWithShape="1">
            <a:gsLst>
              <a:gs pos="0">
                <a:schemeClr val="tx1">
                  <a:lumMod val="65000"/>
                  <a:lumOff val="35000"/>
                </a:schemeClr>
              </a:gs>
              <a:gs pos="50000">
                <a:schemeClr val="bg1">
                  <a:lumMod val="50000"/>
                </a:schemeClr>
              </a:gs>
              <a:gs pos="100000">
                <a:schemeClr val="bg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8520" y="0"/>
            <a:ext cx="9252520" cy="108012"/>
          </a:xfrm>
          <a:prstGeom prst="rect">
            <a:avLst/>
          </a:prstGeom>
          <a:gradFill flip="none" rotWithShape="1">
            <a:gsLst>
              <a:gs pos="0">
                <a:schemeClr val="tx1">
                  <a:lumMod val="65000"/>
                  <a:lumOff val="35000"/>
                </a:schemeClr>
              </a:gs>
              <a:gs pos="50000">
                <a:schemeClr val="bg1">
                  <a:lumMod val="50000"/>
                </a:schemeClr>
              </a:gs>
              <a:gs pos="100000">
                <a:schemeClr val="bg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76220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6" name="Прямоугольник 5"/>
          <p:cNvSpPr/>
          <p:nvPr userDrawn="1"/>
        </p:nvSpPr>
        <p:spPr>
          <a:xfrm>
            <a:off x="-108520" y="0"/>
            <a:ext cx="92525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lvl1pPr>
              <a:defRPr sz="3200">
                <a:solidFill>
                  <a:srgbClr val="0070C0"/>
                </a:solidFill>
              </a:defRPr>
            </a:lvl1pPr>
          </a:lstStyle>
          <a:p>
            <a:r>
              <a:rPr lang="ru-RU" dirty="0" smtClean="0"/>
              <a:t>Образец заголовка</a:t>
            </a:r>
            <a:endParaRPr lang="ru-RU" dirty="0"/>
          </a:p>
        </p:txBody>
      </p:sp>
      <p:sp>
        <p:nvSpPr>
          <p:cNvPr id="3" name="Дата 2"/>
          <p:cNvSpPr>
            <a:spLocks noGrp="1"/>
          </p:cNvSpPr>
          <p:nvPr>
            <p:ph type="dt" sz="half" idx="10"/>
          </p:nvPr>
        </p:nvSpPr>
        <p:spPr/>
        <p:txBody>
          <a:bodyPr/>
          <a:lstStyle/>
          <a:p>
            <a:fld id="{4334C10C-38E3-437F-9E9F-5F0FBF4DE2E7}" type="datetime1">
              <a:rPr lang="ru-RU" smtClean="0"/>
              <a:pPr/>
              <a:t>20.03.2018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02F8198-9114-4FB0-9D23-06A30A0AC4A1}" type="slidenum">
              <a:rPr lang="ru-RU" smtClean="0"/>
              <a:pPr/>
              <a:t>‹#›</a:t>
            </a:fld>
            <a:endParaRPr lang="ru-RU"/>
          </a:p>
        </p:txBody>
      </p:sp>
      <p:pic>
        <p:nvPicPr>
          <p:cNvPr id="11" name="Picture 2"/>
          <p:cNvPicPr>
            <a:picLocks noChangeAspect="1" noChangeArrowheads="1"/>
          </p:cNvPicPr>
          <p:nvPr userDrawn="1"/>
        </p:nvPicPr>
        <p:blipFill>
          <a:blip r:embed="rId2" cstate="print"/>
          <a:srcRect/>
          <a:stretch>
            <a:fillRect/>
          </a:stretch>
        </p:blipFill>
        <p:spPr bwMode="auto">
          <a:xfrm>
            <a:off x="251520" y="6328588"/>
            <a:ext cx="3276364" cy="268764"/>
          </a:xfrm>
          <a:prstGeom prst="rect">
            <a:avLst/>
          </a:prstGeom>
          <a:noFill/>
          <a:ln w="9525">
            <a:noFill/>
            <a:miter lim="800000"/>
            <a:headEnd/>
            <a:tailEnd/>
          </a:ln>
        </p:spPr>
      </p:pic>
      <p:sp>
        <p:nvSpPr>
          <p:cNvPr id="12" name="Прямоугольник 11"/>
          <p:cNvSpPr/>
          <p:nvPr userDrawn="1"/>
        </p:nvSpPr>
        <p:spPr>
          <a:xfrm>
            <a:off x="-108520" y="6748988"/>
            <a:ext cx="9252520" cy="108012"/>
          </a:xfrm>
          <a:prstGeom prst="rect">
            <a:avLst/>
          </a:prstGeom>
          <a:gradFill flip="none" rotWithShape="1">
            <a:gsLst>
              <a:gs pos="0">
                <a:schemeClr val="tx1">
                  <a:lumMod val="65000"/>
                  <a:lumOff val="35000"/>
                </a:schemeClr>
              </a:gs>
              <a:gs pos="50000">
                <a:schemeClr val="bg1">
                  <a:lumMod val="50000"/>
                </a:schemeClr>
              </a:gs>
              <a:gs pos="100000">
                <a:schemeClr val="bg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userDrawn="1"/>
        </p:nvSpPr>
        <p:spPr>
          <a:xfrm>
            <a:off x="-108520" y="0"/>
            <a:ext cx="9252520" cy="108012"/>
          </a:xfrm>
          <a:prstGeom prst="rect">
            <a:avLst/>
          </a:prstGeom>
          <a:gradFill flip="none" rotWithShape="1">
            <a:gsLst>
              <a:gs pos="0">
                <a:schemeClr val="tx1">
                  <a:lumMod val="65000"/>
                  <a:lumOff val="35000"/>
                </a:schemeClr>
              </a:gs>
              <a:gs pos="50000">
                <a:schemeClr val="bg1">
                  <a:lumMod val="50000"/>
                </a:schemeClr>
              </a:gs>
              <a:gs pos="100000">
                <a:schemeClr val="bg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0786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Синий с лого издательств и заголовком">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85800" y="2714620"/>
            <a:ext cx="7772400" cy="1470025"/>
          </a:xfrm>
        </p:spPr>
        <p:txBody>
          <a:bodyPr/>
          <a:lstStyle>
            <a:lvl1pPr algn="ctr">
              <a:defRPr>
                <a:solidFill>
                  <a:schemeClr val="bg1"/>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371600" y="4429132"/>
            <a:ext cx="6400800" cy="120966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pic>
        <p:nvPicPr>
          <p:cNvPr id="3074" name="Picture 2" descr="D:\Masha\черная пятница\!Фирменные стили и логотипы\!Российский учебник\презентация\для перезентации РУ\РУ-белый.png"/>
          <p:cNvPicPr>
            <a:picLocks noChangeAspect="1" noChangeArrowheads="1"/>
          </p:cNvPicPr>
          <p:nvPr userDrawn="1"/>
        </p:nvPicPr>
        <p:blipFill>
          <a:blip r:embed="rId2" cstate="print"/>
          <a:srcRect/>
          <a:stretch>
            <a:fillRect/>
          </a:stretch>
        </p:blipFill>
        <p:spPr bwMode="auto">
          <a:xfrm>
            <a:off x="1750199" y="1142984"/>
            <a:ext cx="5643602" cy="1345612"/>
          </a:xfrm>
          <a:prstGeom prst="rect">
            <a:avLst/>
          </a:prstGeom>
          <a:noFill/>
        </p:spPr>
      </p:pic>
      <p:sp>
        <p:nvSpPr>
          <p:cNvPr id="9" name="Прямоугольник 8"/>
          <p:cNvSpPr/>
          <p:nvPr userDrawn="1"/>
        </p:nvSpPr>
        <p:spPr>
          <a:xfrm>
            <a:off x="0" y="5715016"/>
            <a:ext cx="9144000"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5" name="Picture 3" descr="D:\Masha\черная пятница\!Фирменные стили и логотипы\!Российский учебник\презентация\для перезентации РУ\для-перезентации-РУ-логотипы-+-ДНШ.png"/>
          <p:cNvPicPr>
            <a:picLocks noChangeAspect="1" noChangeArrowheads="1"/>
          </p:cNvPicPr>
          <p:nvPr userDrawn="1"/>
        </p:nvPicPr>
        <p:blipFill>
          <a:blip r:embed="rId3" cstate="print"/>
          <a:srcRect/>
          <a:stretch>
            <a:fillRect/>
          </a:stretch>
        </p:blipFill>
        <p:spPr bwMode="auto">
          <a:xfrm>
            <a:off x="2857488" y="5870751"/>
            <a:ext cx="3286148" cy="558645"/>
          </a:xfrm>
          <a:prstGeom prst="rect">
            <a:avLst/>
          </a:prstGeom>
          <a:noFill/>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5E99FE9-C4C4-421C-8420-5EF5B26BD74F}" type="datetime1">
              <a:rPr lang="ru-RU" smtClean="0"/>
              <a:pPr/>
              <a:t>20.03.2018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02F8198-9114-4FB0-9D23-06A30A0AC4A1}" type="slidenum">
              <a:rPr lang="ru-RU" smtClean="0"/>
              <a:pPr/>
              <a:t>‹#›</a:t>
            </a:fld>
            <a:endParaRPr lang="ru-RU"/>
          </a:p>
        </p:txBody>
      </p:sp>
      <p:pic>
        <p:nvPicPr>
          <p:cNvPr id="10" name="Picture 2"/>
          <p:cNvPicPr>
            <a:picLocks noChangeAspect="1" noChangeArrowheads="1"/>
          </p:cNvPicPr>
          <p:nvPr userDrawn="1"/>
        </p:nvPicPr>
        <p:blipFill>
          <a:blip r:embed="rId2" cstate="print"/>
          <a:srcRect/>
          <a:stretch>
            <a:fillRect/>
          </a:stretch>
        </p:blipFill>
        <p:spPr bwMode="auto">
          <a:xfrm>
            <a:off x="251520" y="6328588"/>
            <a:ext cx="3276364" cy="268764"/>
          </a:xfrm>
          <a:prstGeom prst="rect">
            <a:avLst/>
          </a:prstGeom>
          <a:noFill/>
          <a:ln w="9525">
            <a:noFill/>
            <a:miter lim="800000"/>
            <a:headEnd/>
            <a:tailEnd/>
          </a:ln>
        </p:spPr>
      </p:pic>
    </p:spTree>
    <p:extLst>
      <p:ext uri="{BB962C8B-B14F-4D97-AF65-F5344CB8AC3E}">
        <p14:creationId xmlns:p14="http://schemas.microsoft.com/office/powerpoint/2010/main" val="123140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Белый пустой с текстом">
    <p:spTree>
      <p:nvGrpSpPr>
        <p:cNvPr id="1" name=""/>
        <p:cNvGrpSpPr/>
        <p:nvPr/>
      </p:nvGrpSpPr>
      <p:grpSpPr>
        <a:xfrm>
          <a:off x="0" y="0"/>
          <a:ext cx="0" cy="0"/>
          <a:chOff x="0" y="0"/>
          <a:chExt cx="0" cy="0"/>
        </a:xfrm>
      </p:grpSpPr>
      <p:sp>
        <p:nvSpPr>
          <p:cNvPr id="3" name="Содержимое 2"/>
          <p:cNvSpPr>
            <a:spLocks noGrp="1"/>
          </p:cNvSpPr>
          <p:nvPr>
            <p:ph idx="1" hasCustomPrompt="1"/>
          </p:nvPr>
        </p:nvSpPr>
        <p:spPr>
          <a:xfrm>
            <a:off x="457200" y="3714752"/>
            <a:ext cx="8229600" cy="2411411"/>
          </a:xfrm>
        </p:spPr>
        <p:txBody>
          <a:bodyPr/>
          <a:lstStyle>
            <a:lvl1pPr algn="ctr">
              <a:buNone/>
              <a:defRPr/>
            </a:lvl1pPr>
            <a:lvl2pPr algn="ctr">
              <a:buNone/>
              <a:defRPr/>
            </a:lvl2pPr>
            <a:lvl3pPr algn="ctr">
              <a:buNone/>
              <a:defRPr/>
            </a:lvl3pPr>
            <a:lvl4pPr algn="ctr">
              <a:buNone/>
              <a:defRPr/>
            </a:lvl4pPr>
            <a:lvl5pPr algn="ctr">
              <a:buNone/>
              <a:defRPr/>
            </a:lvl5pPr>
          </a:lstStyle>
          <a:p>
            <a:pPr lvl="0"/>
            <a:r>
              <a:rPr lang="ru-RU" dirty="0" err="1" smtClean="0"/>
              <a:t>аапап</a:t>
            </a:r>
            <a:endParaRPr lang="ru-RU" dirty="0"/>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7" name="Прямоугольник 6"/>
          <p:cNvSpPr/>
          <p:nvPr userDrawn="1"/>
        </p:nvSpPr>
        <p:spPr>
          <a:xfrm>
            <a:off x="285720" y="6143644"/>
            <a:ext cx="3143272"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userDrawn="1"/>
        </p:nvSpPr>
        <p:spPr>
          <a:xfrm>
            <a:off x="0" y="0"/>
            <a:ext cx="9144000"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44266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3/20/2018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8964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иний пустой с лого РУ">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3" descr="D:\Masha\черная пятница\!Фирменные стили и логотипы\!Российский учебник\презентация\для перезентации РУ\для-перезентации-РУ-01.png"/>
          <p:cNvPicPr>
            <a:picLocks noChangeAspect="1" noChangeArrowheads="1"/>
          </p:cNvPicPr>
          <p:nvPr userDrawn="1"/>
        </p:nvPicPr>
        <p:blipFill>
          <a:blip r:embed="rId2" cstate="print"/>
          <a:srcRect/>
          <a:stretch>
            <a:fillRect/>
          </a:stretch>
        </p:blipFill>
        <p:spPr bwMode="auto">
          <a:xfrm>
            <a:off x="893753" y="2410100"/>
            <a:ext cx="7356494" cy="209047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иний пустой">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иний без лого с заголовками">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8" name="Заголовок 1"/>
          <p:cNvSpPr>
            <a:spLocks noGrp="1"/>
          </p:cNvSpPr>
          <p:nvPr>
            <p:ph type="ctrTitle"/>
          </p:nvPr>
        </p:nvSpPr>
        <p:spPr>
          <a:xfrm>
            <a:off x="685800" y="2714620"/>
            <a:ext cx="7772400" cy="1470025"/>
          </a:xfrm>
        </p:spPr>
        <p:txBody>
          <a:bodyPr/>
          <a:lstStyle>
            <a:lvl1pPr algn="ctr">
              <a:defRPr>
                <a:solidFill>
                  <a:schemeClr val="bg1"/>
                </a:solidFill>
              </a:defRPr>
            </a:lvl1pPr>
          </a:lstStyle>
          <a:p>
            <a:r>
              <a:rPr lang="ru-RU" smtClean="0"/>
              <a:t>Образец заголовка</a:t>
            </a:r>
            <a:endParaRPr lang="ru-RU" dirty="0"/>
          </a:p>
        </p:txBody>
      </p:sp>
      <p:sp>
        <p:nvSpPr>
          <p:cNvPr id="9" name="Подзаголовок 2"/>
          <p:cNvSpPr>
            <a:spLocks noGrp="1"/>
          </p:cNvSpPr>
          <p:nvPr>
            <p:ph type="subTitle" idx="1"/>
          </p:nvPr>
        </p:nvSpPr>
        <p:spPr>
          <a:xfrm>
            <a:off x="1371600" y="4429132"/>
            <a:ext cx="6400800" cy="120966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три лого внизу)">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РУ лого внизу)">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7" name="Прямоугольник 6"/>
          <p:cNvSpPr/>
          <p:nvPr userDrawn="1"/>
        </p:nvSpPr>
        <p:spPr>
          <a:xfrm>
            <a:off x="285720" y="6143644"/>
            <a:ext cx="3143272" cy="642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p:cNvPicPr>
            <a:picLocks noChangeAspect="1" noChangeArrowheads="1"/>
          </p:cNvPicPr>
          <p:nvPr userDrawn="1"/>
        </p:nvPicPr>
        <p:blipFill>
          <a:blip r:embed="rId2" cstate="print"/>
          <a:srcRect/>
          <a:stretch>
            <a:fillRect/>
          </a:stretch>
        </p:blipFill>
        <p:spPr bwMode="auto">
          <a:xfrm>
            <a:off x="428596" y="6277629"/>
            <a:ext cx="1857388" cy="437519"/>
          </a:xfrm>
          <a:prstGeom prst="rect">
            <a:avLst/>
          </a:prstGeom>
          <a:noFill/>
          <a:ln w="9525">
            <a:noFill/>
            <a:miter lim="800000"/>
            <a:headEnd/>
            <a:tailEn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без лого">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A5BD0E0D-F197-4B14-B296-C27E6C00E6CA}" type="datetimeFigureOut">
              <a:rPr lang="ru-RU" smtClean="0"/>
              <a:pPr/>
              <a:t>20.03.2018</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BC23C3-D32D-4340-A654-431DCF2B3DCF}" type="slidenum">
              <a:rPr lang="ru-RU" smtClean="0"/>
              <a:pPr/>
              <a:t>‹#›</a:t>
            </a:fld>
            <a:endParaRPr lang="ru-RU"/>
          </a:p>
        </p:txBody>
      </p:sp>
      <p:sp>
        <p:nvSpPr>
          <p:cNvPr id="7" name="Прямоугольник 6"/>
          <p:cNvSpPr/>
          <p:nvPr userDrawn="1"/>
        </p:nvSpPr>
        <p:spPr>
          <a:xfrm>
            <a:off x="285720" y="6215082"/>
            <a:ext cx="3143272"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34" cstate="print"/>
          <a:srcRect/>
          <a:stretch>
            <a:fillRect/>
          </a:stretch>
        </p:blipFill>
        <p:spPr bwMode="auto">
          <a:xfrm>
            <a:off x="428596" y="6236529"/>
            <a:ext cx="3000396" cy="478619"/>
          </a:xfrm>
          <a:prstGeom prst="rect">
            <a:avLst/>
          </a:prstGeom>
          <a:noFill/>
          <a:ln w="9525">
            <a:noFill/>
            <a:miter lim="800000"/>
            <a:headEnd/>
            <a:tailEnd/>
          </a:ln>
          <a:effectLst/>
        </p:spPr>
      </p:pic>
      <p:sp>
        <p:nvSpPr>
          <p:cNvPr id="7" name="Прямоугольник 6"/>
          <p:cNvSpPr/>
          <p:nvPr/>
        </p:nvSpPr>
        <p:spPr>
          <a:xfrm>
            <a:off x="0" y="0"/>
            <a:ext cx="9144000" cy="1428736"/>
          </a:xfrm>
          <a:prstGeom prst="rect">
            <a:avLst/>
          </a:prstGeom>
          <a:solidFill>
            <a:srgbClr val="2C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214290"/>
            <a:ext cx="8229600" cy="1143000"/>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D0E0D-F197-4B14-B296-C27E6C00E6CA}" type="datetimeFigureOut">
              <a:rPr lang="ru-RU" smtClean="0"/>
              <a:pPr/>
              <a:t>20.03.2018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78CC3-53C0-48D8-B9B5-0555F359B2A6}"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97" r:id="rId1"/>
    <p:sldLayoutId id="2147483715" r:id="rId2"/>
    <p:sldLayoutId id="2147483708" r:id="rId3"/>
    <p:sldLayoutId id="2147483714" r:id="rId4"/>
    <p:sldLayoutId id="2147483713" r:id="rId5"/>
    <p:sldLayoutId id="2147483710" r:id="rId6"/>
    <p:sldLayoutId id="2147483698" r:id="rId7"/>
    <p:sldLayoutId id="2147483730" r:id="rId8"/>
    <p:sldLayoutId id="2147483709" r:id="rId9"/>
    <p:sldLayoutId id="2147483711" r:id="rId10"/>
    <p:sldLayoutId id="2147483712" r:id="rId11"/>
    <p:sldLayoutId id="2147483700" r:id="rId12"/>
    <p:sldLayoutId id="2147483701" r:id="rId13"/>
    <p:sldLayoutId id="2147483703" r:id="rId14"/>
    <p:sldLayoutId id="2147483722" r:id="rId15"/>
    <p:sldLayoutId id="2147483723" r:id="rId16"/>
    <p:sldLayoutId id="2147483727" r:id="rId17"/>
    <p:sldLayoutId id="2147483726" r:id="rId18"/>
    <p:sldLayoutId id="2147483724" r:id="rId19"/>
    <p:sldLayoutId id="2147483728" r:id="rId20"/>
    <p:sldLayoutId id="2147483729" r:id="rId21"/>
    <p:sldLayoutId id="2147483704" r:id="rId22"/>
    <p:sldLayoutId id="2147483705" r:id="rId23"/>
    <p:sldLayoutId id="2147483731" r:id="rId24"/>
    <p:sldLayoutId id="2147483732" r:id="rId25"/>
    <p:sldLayoutId id="2147483734" r:id="rId26"/>
    <p:sldLayoutId id="2147483735" r:id="rId27"/>
    <p:sldLayoutId id="2147483737" r:id="rId28"/>
    <p:sldLayoutId id="2147483738" r:id="rId29"/>
    <p:sldLayoutId id="2147483739" r:id="rId30"/>
    <p:sldLayoutId id="2147483740" r:id="rId31"/>
    <p:sldLayoutId id="2147483741" r:id="rId32"/>
  </p:sldLayoutIdLst>
  <p:txStyles>
    <p:titleStyle>
      <a:lvl1pPr algn="l" defTabSz="914400" rtl="0" eaLnBrk="1" latinLnBrk="0" hangingPunct="1">
        <a:spcBef>
          <a:spcPct val="0"/>
        </a:spcBef>
        <a:buNone/>
        <a:defRPr sz="2800" kern="1200">
          <a:solidFill>
            <a:schemeClr val="bg1"/>
          </a:solidFill>
          <a:latin typeface="+mj-lt"/>
          <a:ea typeface="+mj-ea"/>
          <a:cs typeface="+mj-cs"/>
        </a:defRPr>
      </a:lvl1pPr>
    </p:titleStyle>
    <p:bodyStyle>
      <a:lvl1pPr marL="180975" indent="-180975"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hyperlink" Target="https://drofa-ventana.ru/l/innoschool/" TargetMode="External"/><Relationship Id="rId3" Type="http://schemas.openxmlformats.org/officeDocument/2006/relationships/hyperlink" Target="http://&#1089;&#1090;&#1088;&#1072;&#1085;&#1072;&#1095;&#1080;&#1090;&#1072;&#1102;&#1097;&#1072;&#1103;.&#1088;&#1092;/" TargetMode="External"/><Relationship Id="rId7" Type="http://schemas.openxmlformats.org/officeDocument/2006/relationships/hyperlink" Target="https://lecta.ru/"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history.drofa-ventana.ru/" TargetMode="External"/><Relationship Id="rId5" Type="http://schemas.openxmlformats.org/officeDocument/2006/relationships/hyperlink" Target="http://drofa-ventana.ru/vneuroka/" TargetMode="External"/><Relationship Id="rId10" Type="http://schemas.openxmlformats.org/officeDocument/2006/relationships/hyperlink" Target="http://elkniga.ru/" TargetMode="External"/><Relationship Id="rId4" Type="http://schemas.openxmlformats.org/officeDocument/2006/relationships/hyperlink" Target="https://&#1089;&#1090;&#1088;&#1072;&#1085;&#1072;&#1074;&#1077;&#1083;&#1080;&#1082;&#1072;&#1103;.&#1088;&#1092;/" TargetMode="External"/><Relationship Id="rId9" Type="http://schemas.openxmlformats.org/officeDocument/2006/relationships/hyperlink" Target="https://www.litres.ru/"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2.pn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148.jpeg"/></Relationships>
</file>

<file path=ppt/slides/_rels/slide10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76.gif"/><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8.xml"/><Relationship Id="rId5" Type="http://schemas.openxmlformats.org/officeDocument/2006/relationships/image" Target="../media/image92.jpeg"/><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96.png"/><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elibrary.ru/item.asp?id=27280523" TargetMode="Externa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0.xml"/><Relationship Id="rId5" Type="http://schemas.openxmlformats.org/officeDocument/2006/relationships/image" Target="../media/image135.png"/><Relationship Id="rId4" Type="http://schemas.openxmlformats.org/officeDocument/2006/relationships/image" Target="../media/image134.png"/></Relationships>
</file>

<file path=ppt/slides/_rels/slide8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6.jpeg"/><Relationship Id="rId7"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32.png"/><Relationship Id="rId5" Type="http://schemas.openxmlformats.org/officeDocument/2006/relationships/image" Target="../media/image138.png"/><Relationship Id="rId4" Type="http://schemas.openxmlformats.org/officeDocument/2006/relationships/image" Target="../media/image137.jpeg"/><Relationship Id="rId9"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32.png"/><Relationship Id="rId2" Type="http://schemas.openxmlformats.org/officeDocument/2006/relationships/image" Target="../media/image139.jpe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8.xml"/><Relationship Id="rId5" Type="http://schemas.openxmlformats.org/officeDocument/2006/relationships/image" Target="../media/image144.gif"/><Relationship Id="rId4" Type="http://schemas.openxmlformats.org/officeDocument/2006/relationships/image" Target="../media/image143.gif"/></Relationships>
</file>

<file path=ppt/slides/_rels/slide8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47.png"/></Relationships>
</file>

<file path=ppt/slides/_rels/slide88.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3.jpeg"/></Relationships>
</file>

<file path=ppt/slides/_rels/slide8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hyperlink" Target="https://lecta.ru/mybooks" TargetMode="External"/><Relationship Id="rId3" Type="http://schemas.openxmlformats.org/officeDocument/2006/relationships/image" Target="../media/image149.png"/><Relationship Id="rId7" Type="http://schemas.openxmlformats.org/officeDocument/2006/relationships/hyperlink" Target="https://lecta.ru/lectainfo"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lecta.ru/kursy_online" TargetMode="External"/><Relationship Id="rId5" Type="http://schemas.openxmlformats.org/officeDocument/2006/relationships/hyperlink" Target="https://lecta.ru/lingua" TargetMode="External"/><Relationship Id="rId4" Type="http://schemas.openxmlformats.org/officeDocument/2006/relationships/hyperlink" Target="https://lecta.ru/atlasplus" TargetMode="External"/><Relationship Id="rId9" Type="http://schemas.openxmlformats.org/officeDocument/2006/relationships/hyperlink" Target="https://lecta.ru/"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1.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jpeg"/></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6.xml"/><Relationship Id="rId5" Type="http://schemas.openxmlformats.org/officeDocument/2006/relationships/image" Target="../media/image155.png"/><Relationship Id="rId4" Type="http://schemas.openxmlformats.org/officeDocument/2006/relationships/image" Target="../media/image159.jpeg"/></Relationships>
</file>

<file path=ppt/slides/_rels/slide95.xml.rels><?xml version="1.0" encoding="UTF-8" standalone="yes"?>
<Relationships xmlns="http://schemas.openxmlformats.org/package/2006/relationships"><Relationship Id="rId3" Type="http://schemas.openxmlformats.org/officeDocument/2006/relationships/hyperlink" Target="http://www.lecta.ru/"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9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jpeg"/><Relationship Id="rId1" Type="http://schemas.openxmlformats.org/officeDocument/2006/relationships/slideLayout" Target="../slideLayouts/slideLayout3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36512" y="3039095"/>
            <a:ext cx="9254262" cy="1470025"/>
          </a:xfrm>
        </p:spPr>
        <p:txBody>
          <a:bodyPr>
            <a:normAutofit fontScale="90000"/>
          </a:bodyPr>
          <a:lstStyle/>
          <a:p>
            <a:r>
              <a:rPr lang="ru-RU" b="1" dirty="0" smtClean="0"/>
              <a:t>Комплексный подход</a:t>
            </a:r>
            <a:br>
              <a:rPr lang="ru-RU" b="1" dirty="0" smtClean="0"/>
            </a:br>
            <a:r>
              <a:rPr lang="ru-RU" b="1" dirty="0" smtClean="0"/>
              <a:t> к формированию универсальных учебных действий:</a:t>
            </a:r>
            <a:br>
              <a:rPr lang="ru-RU" b="1" dirty="0" smtClean="0"/>
            </a:br>
            <a:r>
              <a:rPr lang="ru-RU" b="1" dirty="0" smtClean="0"/>
              <a:t> планирование, диагностика, контроль. </a:t>
            </a:r>
            <a:br>
              <a:rPr lang="ru-RU" b="1" dirty="0" smtClean="0"/>
            </a:br>
            <a:r>
              <a:rPr lang="ru-RU" b="1" dirty="0" smtClean="0"/>
              <a:t>Роль и место электронных форм учебников </a:t>
            </a:r>
            <a:br>
              <a:rPr lang="ru-RU" b="1" dirty="0" smtClean="0"/>
            </a:br>
            <a:r>
              <a:rPr lang="ru-RU" b="1" dirty="0" smtClean="0"/>
              <a:t>в проектировании современного урока.</a:t>
            </a:r>
          </a:p>
        </p:txBody>
      </p:sp>
      <p:sp>
        <p:nvSpPr>
          <p:cNvPr id="4" name="Подзаголовок 3"/>
          <p:cNvSpPr>
            <a:spLocks noGrp="1"/>
          </p:cNvSpPr>
          <p:nvPr>
            <p:ph type="subTitle" idx="1"/>
          </p:nvPr>
        </p:nvSpPr>
        <p:spPr>
          <a:xfrm>
            <a:off x="2635696" y="4581128"/>
            <a:ext cx="6400800" cy="1209668"/>
          </a:xfrm>
        </p:spPr>
        <p:txBody>
          <a:bodyPr>
            <a:normAutofit lnSpcReduction="10000"/>
          </a:bodyPr>
          <a:lstStyle/>
          <a:p>
            <a:pPr algn="r"/>
            <a:r>
              <a:rPr lang="ru-RU" b="1" i="1" dirty="0" smtClean="0"/>
              <a:t>Комарова Ольга Николаевна,</a:t>
            </a:r>
          </a:p>
          <a:p>
            <a:pPr algn="r"/>
            <a:r>
              <a:rPr lang="ru-RU" b="1" i="1" dirty="0" smtClean="0"/>
              <a:t>методист центра дошкольного и начального образования</a:t>
            </a:r>
          </a:p>
          <a:p>
            <a:pPr algn="r"/>
            <a:endParaRPr lang="ru-RU"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8" descr="2081_200"/>
          <p:cNvPicPr>
            <a:picLocks noChangeArrowheads="1"/>
          </p:cNvPicPr>
          <p:nvPr/>
        </p:nvPicPr>
        <p:blipFill>
          <a:blip r:embed="rId2" cstate="print"/>
          <a:srcRect/>
          <a:stretch>
            <a:fillRect/>
          </a:stretch>
        </p:blipFill>
        <p:spPr bwMode="auto">
          <a:xfrm>
            <a:off x="336650" y="3501008"/>
            <a:ext cx="576262" cy="720725"/>
          </a:xfrm>
          <a:prstGeom prst="rect">
            <a:avLst/>
          </a:prstGeom>
          <a:ln>
            <a:noFill/>
          </a:ln>
          <a:effectLst>
            <a:outerShdw blurRad="292100" dist="139700" dir="2700000" algn="tl" rotWithShape="0">
              <a:srgbClr val="333333">
                <a:alpha val="65000"/>
              </a:srgbClr>
            </a:outerShdw>
          </a:effectLst>
        </p:spPr>
      </p:pic>
      <p:pic>
        <p:nvPicPr>
          <p:cNvPr id="17410" name="Picture 25"/>
          <p:cNvPicPr>
            <a:picLocks noChangeAspect="1" noChangeArrowheads="1"/>
          </p:cNvPicPr>
          <p:nvPr/>
        </p:nvPicPr>
        <p:blipFill>
          <a:blip r:embed="rId3" cstate="print"/>
          <a:srcRect/>
          <a:stretch>
            <a:fillRect/>
          </a:stretch>
        </p:blipFill>
        <p:spPr bwMode="auto">
          <a:xfrm>
            <a:off x="1193900" y="3501008"/>
            <a:ext cx="539750" cy="720725"/>
          </a:xfrm>
          <a:prstGeom prst="rect">
            <a:avLst/>
          </a:prstGeom>
          <a:ln>
            <a:noFill/>
          </a:ln>
          <a:effectLst>
            <a:outerShdw blurRad="292100" dist="139700" dir="2700000" algn="tl" rotWithShape="0">
              <a:srgbClr val="333333">
                <a:alpha val="65000"/>
              </a:srgbClr>
            </a:outerShdw>
          </a:effectLst>
        </p:spPr>
      </p:pic>
      <p:pic>
        <p:nvPicPr>
          <p:cNvPr id="17411" name="Picture 40" descr="2082_200"/>
          <p:cNvPicPr>
            <a:picLocks noChangeAspect="1" noChangeArrowheads="1"/>
          </p:cNvPicPr>
          <p:nvPr/>
        </p:nvPicPr>
        <p:blipFill>
          <a:blip r:embed="rId4" cstate="print"/>
          <a:srcRect/>
          <a:stretch>
            <a:fillRect/>
          </a:stretch>
        </p:blipFill>
        <p:spPr bwMode="auto">
          <a:xfrm>
            <a:off x="765275" y="3645470"/>
            <a:ext cx="544512" cy="723900"/>
          </a:xfrm>
          <a:prstGeom prst="rect">
            <a:avLst/>
          </a:prstGeom>
          <a:ln>
            <a:noFill/>
          </a:ln>
          <a:effectLst>
            <a:outerShdw blurRad="292100" dist="139700" dir="2700000" algn="tl" rotWithShape="0">
              <a:srgbClr val="333333">
                <a:alpha val="65000"/>
              </a:srgbClr>
            </a:outerShdw>
          </a:effectLst>
        </p:spPr>
      </p:pic>
      <p:pic>
        <p:nvPicPr>
          <p:cNvPr id="17412" name="Picture 39" descr="2096_200"/>
          <p:cNvPicPr>
            <a:picLocks noChangeAspect="1" noChangeArrowheads="1"/>
          </p:cNvPicPr>
          <p:nvPr/>
        </p:nvPicPr>
        <p:blipFill>
          <a:blip r:embed="rId5" cstate="print"/>
          <a:srcRect/>
          <a:stretch>
            <a:fillRect/>
          </a:stretch>
        </p:blipFill>
        <p:spPr bwMode="auto">
          <a:xfrm>
            <a:off x="1622525" y="3645470"/>
            <a:ext cx="544512" cy="720725"/>
          </a:xfrm>
          <a:prstGeom prst="rect">
            <a:avLst/>
          </a:prstGeom>
          <a:ln>
            <a:noFill/>
          </a:ln>
          <a:effectLst>
            <a:outerShdw blurRad="292100" dist="139700" dir="2700000" algn="tl" rotWithShape="0">
              <a:srgbClr val="333333">
                <a:alpha val="65000"/>
              </a:srgbClr>
            </a:outerShdw>
          </a:effectLst>
        </p:spPr>
      </p:pic>
      <p:pic>
        <p:nvPicPr>
          <p:cNvPr id="28" name="Picture 16"/>
          <p:cNvPicPr>
            <a:picLocks noChangeAspect="1" noChangeArrowheads="1"/>
          </p:cNvPicPr>
          <p:nvPr/>
        </p:nvPicPr>
        <p:blipFill>
          <a:blip r:embed="rId6" cstate="print"/>
          <a:srcRect/>
          <a:stretch>
            <a:fillRect/>
          </a:stretch>
        </p:blipFill>
        <p:spPr bwMode="auto">
          <a:xfrm>
            <a:off x="1979712" y="3501008"/>
            <a:ext cx="576263" cy="760412"/>
          </a:xfrm>
          <a:prstGeom prst="rect">
            <a:avLst/>
          </a:prstGeom>
          <a:ln>
            <a:noFill/>
          </a:ln>
          <a:effectLst>
            <a:outerShdw blurRad="292100" dist="139700" dir="2700000" algn="tl" rotWithShape="0">
              <a:srgbClr val="333333">
                <a:alpha val="65000"/>
              </a:srgbClr>
            </a:outerShdw>
          </a:effectLst>
        </p:spPr>
      </p:pic>
      <p:pic>
        <p:nvPicPr>
          <p:cNvPr id="17416" name="Picture 43" descr="2083_200"/>
          <p:cNvPicPr>
            <a:picLocks noChangeAspect="1" noChangeArrowheads="1"/>
          </p:cNvPicPr>
          <p:nvPr/>
        </p:nvPicPr>
        <p:blipFill>
          <a:blip r:embed="rId7" cstate="print"/>
          <a:srcRect/>
          <a:stretch>
            <a:fillRect/>
          </a:stretch>
        </p:blipFill>
        <p:spPr bwMode="auto">
          <a:xfrm>
            <a:off x="2368650" y="3572445"/>
            <a:ext cx="536575" cy="720725"/>
          </a:xfrm>
          <a:prstGeom prst="rect">
            <a:avLst/>
          </a:prstGeom>
          <a:ln>
            <a:noFill/>
          </a:ln>
          <a:effectLst>
            <a:outerShdw blurRad="292100" dist="139700" dir="2700000" algn="tl" rotWithShape="0">
              <a:srgbClr val="333333">
                <a:alpha val="65000"/>
              </a:srgbClr>
            </a:outerShdw>
          </a:effectLst>
        </p:spPr>
      </p:pic>
      <p:sp>
        <p:nvSpPr>
          <p:cNvPr id="17417" name="Rectangle 5" descr="1700_Cover_Engl_2kl"/>
          <p:cNvSpPr>
            <a:spLocks noChangeArrowheads="1"/>
          </p:cNvSpPr>
          <p:nvPr/>
        </p:nvSpPr>
        <p:spPr bwMode="auto">
          <a:xfrm>
            <a:off x="4265712" y="3501008"/>
            <a:ext cx="533400" cy="728662"/>
          </a:xfrm>
          <a:prstGeom prst="rect">
            <a:avLst/>
          </a:prstGeom>
          <a:blipFill dpi="0" rotWithShape="1">
            <a:blip r:embed="rId8" cstate="print"/>
            <a:srcRect/>
            <a:stretch>
              <a:fillRect/>
            </a:stretch>
          </a:blipFill>
          <a:ln w="3175">
            <a:solidFill>
              <a:srgbClr val="BFBFBF"/>
            </a:solidFill>
            <a:miter lim="800000"/>
            <a:headEnd/>
            <a:tailEnd/>
          </a:ln>
        </p:spPr>
        <p:txBody>
          <a:bodyPr wrap="none" anchor="ctr"/>
          <a:lstStyle/>
          <a:p>
            <a:endParaRPr lang="ru-RU" b="1"/>
          </a:p>
        </p:txBody>
      </p:sp>
      <p:pic>
        <p:nvPicPr>
          <p:cNvPr id="31" name="Picture 17"/>
          <p:cNvPicPr>
            <a:picLocks noChangeAspect="1" noChangeArrowheads="1"/>
          </p:cNvPicPr>
          <p:nvPr/>
        </p:nvPicPr>
        <p:blipFill>
          <a:blip r:embed="rId9" cstate="print"/>
          <a:srcRect/>
          <a:stretch>
            <a:fillRect/>
          </a:stretch>
        </p:blipFill>
        <p:spPr bwMode="auto">
          <a:xfrm>
            <a:off x="2765525" y="3501008"/>
            <a:ext cx="552450" cy="708025"/>
          </a:xfrm>
          <a:prstGeom prst="rect">
            <a:avLst/>
          </a:prstGeom>
          <a:ln>
            <a:noFill/>
          </a:ln>
          <a:effectLst>
            <a:outerShdw blurRad="292100" dist="139700" dir="2700000" algn="tl" rotWithShape="0">
              <a:srgbClr val="333333">
                <a:alpha val="65000"/>
              </a:srgbClr>
            </a:outerShdw>
          </a:effectLst>
        </p:spPr>
      </p:pic>
      <p:pic>
        <p:nvPicPr>
          <p:cNvPr id="17419" name="Picture 6" descr="2231_200"/>
          <p:cNvPicPr>
            <a:picLocks noChangeArrowheads="1"/>
          </p:cNvPicPr>
          <p:nvPr/>
        </p:nvPicPr>
        <p:blipFill>
          <a:blip r:embed="rId10" cstate="print"/>
          <a:srcRect/>
          <a:stretch>
            <a:fillRect/>
          </a:stretch>
        </p:blipFill>
        <p:spPr bwMode="auto">
          <a:xfrm>
            <a:off x="3551337" y="3501008"/>
            <a:ext cx="528638" cy="741362"/>
          </a:xfrm>
          <a:prstGeom prst="rect">
            <a:avLst/>
          </a:prstGeom>
          <a:ln>
            <a:noFill/>
          </a:ln>
          <a:effectLst>
            <a:outerShdw blurRad="292100" dist="139700" dir="2700000" algn="tl" rotWithShape="0">
              <a:srgbClr val="333333">
                <a:alpha val="65000"/>
              </a:srgbClr>
            </a:outerShdw>
          </a:effectLst>
        </p:spPr>
      </p:pic>
      <p:pic>
        <p:nvPicPr>
          <p:cNvPr id="17420" name="Picture 17"/>
          <p:cNvPicPr>
            <a:picLocks noChangeAspect="1" noChangeArrowheads="1"/>
          </p:cNvPicPr>
          <p:nvPr/>
        </p:nvPicPr>
        <p:blipFill>
          <a:blip r:embed="rId11" cstate="print"/>
          <a:srcRect/>
          <a:stretch>
            <a:fillRect/>
          </a:stretch>
        </p:blipFill>
        <p:spPr bwMode="auto">
          <a:xfrm>
            <a:off x="3122712" y="3645470"/>
            <a:ext cx="557213" cy="714375"/>
          </a:xfrm>
          <a:prstGeom prst="rect">
            <a:avLst/>
          </a:prstGeom>
          <a:ln>
            <a:noFill/>
          </a:ln>
          <a:effectLst>
            <a:outerShdw blurRad="292100" dist="139700" dir="2700000" algn="tl" rotWithShape="0">
              <a:srgbClr val="333333">
                <a:alpha val="65000"/>
              </a:srgbClr>
            </a:outerShdw>
          </a:effectLst>
        </p:spPr>
      </p:pic>
      <p:pic>
        <p:nvPicPr>
          <p:cNvPr id="17421" name="Picture 11" descr="2243_200"/>
          <p:cNvPicPr>
            <a:picLocks noChangeAspect="1" noChangeArrowheads="1"/>
          </p:cNvPicPr>
          <p:nvPr/>
        </p:nvPicPr>
        <p:blipFill>
          <a:blip r:embed="rId12" cstate="print"/>
          <a:srcRect/>
          <a:stretch>
            <a:fillRect/>
          </a:stretch>
        </p:blipFill>
        <p:spPr bwMode="auto">
          <a:xfrm>
            <a:off x="3837087" y="3645470"/>
            <a:ext cx="520700" cy="687388"/>
          </a:xfrm>
          <a:prstGeom prst="rect">
            <a:avLst/>
          </a:prstGeom>
          <a:ln>
            <a:noFill/>
          </a:ln>
          <a:effectLst>
            <a:outerShdw blurRad="292100" dist="139700" dir="2700000" algn="tl" rotWithShape="0">
              <a:srgbClr val="333333">
                <a:alpha val="65000"/>
              </a:srgbClr>
            </a:outerShdw>
          </a:effectLst>
        </p:spPr>
      </p:pic>
      <p:sp>
        <p:nvSpPr>
          <p:cNvPr id="17422" name="Rectangle 19"/>
          <p:cNvSpPr>
            <a:spLocks noChangeArrowheads="1"/>
          </p:cNvSpPr>
          <p:nvPr/>
        </p:nvSpPr>
        <p:spPr bwMode="auto">
          <a:xfrm>
            <a:off x="0" y="296863"/>
            <a:ext cx="9144000" cy="1079500"/>
          </a:xfrm>
          <a:prstGeom prst="rect">
            <a:avLst/>
          </a:prstGeom>
          <a:noFill/>
          <a:ln w="9525">
            <a:noFill/>
            <a:miter lim="800000"/>
            <a:headEnd/>
            <a:tailEnd/>
          </a:ln>
        </p:spPr>
        <p:txBody>
          <a:bodyPr/>
          <a:lstStyle/>
          <a:p>
            <a:pPr marL="342900" indent="-342900" algn="ctr">
              <a:spcBef>
                <a:spcPct val="20000"/>
              </a:spcBef>
            </a:pPr>
            <a:r>
              <a:rPr lang="ru-RU" sz="1300" b="1">
                <a:solidFill>
                  <a:srgbClr val="7F7F7F"/>
                </a:solidFill>
              </a:rPr>
              <a:t>          </a:t>
            </a:r>
            <a:endParaRPr lang="ru-RU" b="1">
              <a:solidFill>
                <a:schemeClr val="accent1"/>
              </a:solidFill>
            </a:endParaRPr>
          </a:p>
        </p:txBody>
      </p:sp>
      <p:sp>
        <p:nvSpPr>
          <p:cNvPr id="17423" name="Прямоугольник 81"/>
          <p:cNvSpPr>
            <a:spLocks noChangeArrowheads="1"/>
          </p:cNvSpPr>
          <p:nvPr/>
        </p:nvSpPr>
        <p:spPr bwMode="auto">
          <a:xfrm>
            <a:off x="5508104" y="3429000"/>
            <a:ext cx="2928937" cy="923925"/>
          </a:xfrm>
          <a:prstGeom prst="rect">
            <a:avLst/>
          </a:prstGeom>
          <a:solidFill>
            <a:srgbClr val="FFFF00"/>
          </a:solidFill>
          <a:ln>
            <a:headEnd/>
            <a:tailEnd/>
          </a:ln>
          <a:effectLst>
            <a:glow rad="228600">
              <a:schemeClr val="accent2">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a:spAutoFit/>
          </a:bodyPr>
          <a:lstStyle/>
          <a:p>
            <a:pPr algn="ctr"/>
            <a:r>
              <a:rPr lang="ru-RU" sz="1800" b="1" dirty="0"/>
              <a:t>Система УМК «Начальная школа ХХ</a:t>
            </a:r>
            <a:r>
              <a:rPr lang="en-US" sz="1800" b="1" dirty="0"/>
              <a:t>I </a:t>
            </a:r>
            <a:r>
              <a:rPr lang="ru-RU" sz="1800" b="1" dirty="0"/>
              <a:t> века»</a:t>
            </a:r>
          </a:p>
        </p:txBody>
      </p:sp>
      <p:pic>
        <p:nvPicPr>
          <p:cNvPr id="17424" name="Picture 2"/>
          <p:cNvPicPr>
            <a:picLocks noChangeAspect="1" noChangeArrowheads="1"/>
          </p:cNvPicPr>
          <p:nvPr/>
        </p:nvPicPr>
        <p:blipFill>
          <a:blip r:embed="rId13" cstate="print"/>
          <a:srcRect/>
          <a:stretch>
            <a:fillRect/>
          </a:stretch>
        </p:blipFill>
        <p:spPr bwMode="auto">
          <a:xfrm>
            <a:off x="611560" y="4581128"/>
            <a:ext cx="3786187" cy="1023938"/>
          </a:xfrm>
          <a:prstGeom prst="rect">
            <a:avLst/>
          </a:prstGeom>
          <a:ln>
            <a:noFill/>
          </a:ln>
          <a:effectLst>
            <a:softEdge rad="112500"/>
          </a:effectLst>
        </p:spPr>
      </p:pic>
      <p:sp>
        <p:nvSpPr>
          <p:cNvPr id="17425" name="Прямоугольник 85"/>
          <p:cNvSpPr>
            <a:spLocks noChangeArrowheads="1"/>
          </p:cNvSpPr>
          <p:nvPr/>
        </p:nvSpPr>
        <p:spPr bwMode="auto">
          <a:xfrm>
            <a:off x="5508104" y="4797152"/>
            <a:ext cx="2928937" cy="650875"/>
          </a:xfrm>
          <a:prstGeom prst="rect">
            <a:avLst/>
          </a:prstGeom>
          <a:solidFill>
            <a:srgbClr val="FFFF00"/>
          </a:solidFill>
          <a:ln>
            <a:headEnd/>
            <a:tailEn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a:spAutoFit/>
          </a:bodyPr>
          <a:lstStyle/>
          <a:p>
            <a:pPr algn="ctr"/>
            <a:r>
              <a:rPr lang="ru-RU" sz="1800" b="1" dirty="0"/>
              <a:t>Система УМК «Планета знаний»</a:t>
            </a:r>
          </a:p>
        </p:txBody>
      </p:sp>
      <p:sp>
        <p:nvSpPr>
          <p:cNvPr id="17426" name="Прямоугольник 87"/>
          <p:cNvSpPr>
            <a:spLocks noChangeArrowheads="1"/>
          </p:cNvSpPr>
          <p:nvPr/>
        </p:nvSpPr>
        <p:spPr bwMode="auto">
          <a:xfrm>
            <a:off x="5508104" y="5949280"/>
            <a:ext cx="3024336" cy="369332"/>
          </a:xfrm>
          <a:prstGeom prst="rect">
            <a:avLst/>
          </a:prstGeom>
          <a:solidFill>
            <a:srgbClr val="FFFF00"/>
          </a:solidFill>
          <a:ln>
            <a:headEnd/>
            <a:tailEn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800" b="1" dirty="0"/>
              <a:t>Система УМК «РИТМ»</a:t>
            </a:r>
          </a:p>
        </p:txBody>
      </p:sp>
      <p:pic>
        <p:nvPicPr>
          <p:cNvPr id="17427" name="Picture 2"/>
          <p:cNvPicPr>
            <a:picLocks noChangeAspect="1" noChangeArrowheads="1"/>
          </p:cNvPicPr>
          <p:nvPr/>
        </p:nvPicPr>
        <p:blipFill>
          <a:blip r:embed="rId14" cstate="print"/>
          <a:srcRect/>
          <a:stretch>
            <a:fillRect/>
          </a:stretch>
        </p:blipFill>
        <p:spPr bwMode="auto">
          <a:xfrm>
            <a:off x="1907704" y="5661248"/>
            <a:ext cx="1012356" cy="956010"/>
          </a:xfrm>
          <a:prstGeom prst="rect">
            <a:avLst/>
          </a:prstGeom>
          <a:ln>
            <a:noFill/>
          </a:ln>
          <a:effectLst>
            <a:softEdge rad="112500"/>
          </a:effectLst>
        </p:spPr>
      </p:pic>
      <p:sp>
        <p:nvSpPr>
          <p:cNvPr id="34" name="Прямоугольник 33"/>
          <p:cNvSpPr/>
          <p:nvPr/>
        </p:nvSpPr>
        <p:spPr>
          <a:xfrm>
            <a:off x="611560" y="2708920"/>
            <a:ext cx="3960440" cy="523220"/>
          </a:xfrm>
          <a:prstGeom prst="rect">
            <a:avLst/>
          </a:prstGeom>
        </p:spPr>
        <p:txBody>
          <a:bodyPr wrap="square">
            <a:spAutoFit/>
          </a:bodyPr>
          <a:lstStyle/>
          <a:p>
            <a:r>
              <a:rPr lang="ru-RU" sz="2800" b="1" dirty="0" smtClean="0">
                <a:solidFill>
                  <a:srgbClr val="FFFF00"/>
                </a:solidFill>
                <a:effectLst>
                  <a:outerShdw blurRad="38100" dist="38100" dir="2700000" algn="tl">
                    <a:srgbClr val="000000">
                      <a:alpha val="43137"/>
                    </a:srgbClr>
                  </a:outerShdw>
                </a:effectLst>
              </a:rPr>
              <a:t>Начальное образование</a:t>
            </a:r>
            <a:endParaRPr lang="ru-RU" sz="2800" dirty="0">
              <a:solidFill>
                <a:srgbClr val="FFFF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pPr algn="ctr"/>
            <a:r>
              <a:rPr lang="ru-RU" b="1" dirty="0" smtClean="0"/>
              <a:t>Модели организации образовательного процесса</a:t>
            </a:r>
            <a:br>
              <a:rPr lang="ru-RU" b="1" dirty="0" smtClean="0"/>
            </a:br>
            <a:r>
              <a:rPr lang="ru-RU" b="1" dirty="0" smtClean="0"/>
              <a:t> с использованием ЭФУ</a:t>
            </a:r>
            <a:endParaRPr lang="ru-RU" b="1" dirty="0"/>
          </a:p>
        </p:txBody>
      </p:sp>
      <p:sp>
        <p:nvSpPr>
          <p:cNvPr id="3" name="Объект 2"/>
          <p:cNvSpPr>
            <a:spLocks noGrp="1"/>
          </p:cNvSpPr>
          <p:nvPr>
            <p:ph idx="1"/>
          </p:nvPr>
        </p:nvSpPr>
        <p:spPr/>
        <p:txBody>
          <a:bodyPr/>
          <a:lstStyle/>
          <a:p>
            <a:r>
              <a:rPr lang="ru-RU" b="1" dirty="0" smtClean="0">
                <a:solidFill>
                  <a:srgbClr val="002060"/>
                </a:solidFill>
              </a:rPr>
              <a:t>Использование на уроке во фронтальном режиме</a:t>
            </a:r>
          </a:p>
          <a:p>
            <a:pPr marL="0" indent="0">
              <a:buNone/>
            </a:pPr>
            <a:r>
              <a:rPr lang="ru-RU" b="1" dirty="0" smtClean="0">
                <a:solidFill>
                  <a:srgbClr val="002060"/>
                </a:solidFill>
              </a:rPr>
              <a:t>(предполагается наличие в классе проектора и интерактивной доски)</a:t>
            </a:r>
          </a:p>
          <a:p>
            <a:r>
              <a:rPr lang="ru-RU" b="1" dirty="0" smtClean="0">
                <a:solidFill>
                  <a:srgbClr val="002060"/>
                </a:solidFill>
              </a:rPr>
              <a:t>Организация образовательного процесса на основе модели смешанного обучения «Перевёрнутый класс» </a:t>
            </a:r>
          </a:p>
          <a:p>
            <a:r>
              <a:rPr lang="ru-RU" b="1" dirty="0">
                <a:solidFill>
                  <a:srgbClr val="002060"/>
                </a:solidFill>
              </a:rPr>
              <a:t>Организация образовательного процесса на основе модели смешанного обучения </a:t>
            </a:r>
            <a:r>
              <a:rPr lang="ru-RU" b="1" dirty="0" smtClean="0">
                <a:solidFill>
                  <a:srgbClr val="002060"/>
                </a:solidFill>
              </a:rPr>
              <a:t>«Смена рабочих зон»</a:t>
            </a:r>
          </a:p>
          <a:p>
            <a:r>
              <a:rPr lang="ru-RU" b="1" dirty="0" smtClean="0">
                <a:solidFill>
                  <a:schemeClr val="accent4">
                    <a:lumMod val="75000"/>
                  </a:schemeClr>
                </a:solidFill>
              </a:rPr>
              <a:t> </a:t>
            </a:r>
            <a:r>
              <a:rPr lang="ru-RU" b="1" dirty="0">
                <a:solidFill>
                  <a:schemeClr val="accent4">
                    <a:lumMod val="75000"/>
                  </a:schemeClr>
                </a:solidFill>
              </a:rPr>
              <a:t>Организация образовательного процесса на основе модели смешанного обучения </a:t>
            </a:r>
            <a:r>
              <a:rPr lang="ru-RU" b="1" dirty="0" smtClean="0">
                <a:solidFill>
                  <a:schemeClr val="accent4">
                    <a:lumMod val="75000"/>
                  </a:schemeClr>
                </a:solidFill>
              </a:rPr>
              <a:t>«1 ученик- 1 компьютер»</a:t>
            </a:r>
            <a:endParaRPr lang="ru-RU" b="1" dirty="0">
              <a:solidFill>
                <a:schemeClr val="accent4">
                  <a:lumMod val="75000"/>
                </a:schemeClr>
              </a:solidFill>
            </a:endParaRPr>
          </a:p>
          <a:p>
            <a:endParaRPr lang="ru-RU" b="1" dirty="0">
              <a:solidFill>
                <a:schemeClr val="accent4">
                  <a:lumMod val="75000"/>
                </a:schemeClr>
              </a:solidFill>
            </a:endParaRPr>
          </a:p>
          <a:p>
            <a:endParaRPr lang="ru-RU" b="1" dirty="0" smtClean="0">
              <a:solidFill>
                <a:schemeClr val="accent4">
                  <a:lumMod val="75000"/>
                </a:schemeClr>
              </a:solidFill>
            </a:endParaRPr>
          </a:p>
          <a:p>
            <a:pPr marL="0" indent="0">
              <a:buNone/>
            </a:pPr>
            <a:endParaRPr lang="ru-RU" b="1" dirty="0">
              <a:solidFill>
                <a:srgbClr val="002060"/>
              </a:solidFill>
            </a:endParaRPr>
          </a:p>
        </p:txBody>
      </p:sp>
    </p:spTree>
    <p:extLst>
      <p:ext uri="{BB962C8B-B14F-4D97-AF65-F5344CB8AC3E}">
        <p14:creationId xmlns:p14="http://schemas.microsoft.com/office/powerpoint/2010/main" val="24740530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Shape 246"/>
          <p:cNvSpPr>
            <a:spLocks noGrp="1"/>
          </p:cNvSpPr>
          <p:nvPr>
            <p:ph type="title"/>
          </p:nvPr>
        </p:nvSpPr>
        <p:spPr/>
        <p:txBody>
          <a:bodyPr lIns="91425" tIns="45700" rIns="91425" bIns="45700">
            <a:normAutofit fontScale="90000"/>
          </a:bodyPr>
          <a:lstStyle/>
          <a:p>
            <a:pPr eaLnBrk="1" hangingPunct="1">
              <a:buClr>
                <a:srgbClr val="000000"/>
              </a:buClr>
              <a:buSzPct val="25000"/>
              <a:buFont typeface="Calibri" pitchFamily="34" charset="0"/>
              <a:buNone/>
            </a:pPr>
            <a:r>
              <a:rPr lang="en-US" b="1" dirty="0" smtClean="0">
                <a:sym typeface="Calibri" pitchFamily="34" charset="0"/>
              </a:rPr>
              <a:t>Rosuchebnik.ru    (</a:t>
            </a:r>
            <a:r>
              <a:rPr lang="en-US" sz="2800" b="1" dirty="0" smtClean="0">
                <a:sym typeface="Calibri" pitchFamily="34" charset="0"/>
              </a:rPr>
              <a:t>drofa-ventana.ru)</a:t>
            </a:r>
            <a:r>
              <a:rPr lang="ru-RU" sz="2800" b="1" dirty="0" smtClean="0">
                <a:sym typeface="Calibri" pitchFamily="34" charset="0"/>
              </a:rPr>
              <a:t/>
            </a:r>
            <a:br>
              <a:rPr lang="ru-RU" sz="2800" b="1" dirty="0" smtClean="0">
                <a:sym typeface="Calibri" pitchFamily="34" charset="0"/>
              </a:rPr>
            </a:br>
            <a:r>
              <a:rPr lang="ru-RU" sz="2800" dirty="0" smtClean="0">
                <a:sym typeface="Calibri" pitchFamily="34" charset="0"/>
              </a:rPr>
              <a:t> методическая помощь по каждому предмету учебного плана и учебнику издательской группы </a:t>
            </a:r>
            <a:endParaRPr lang="en-US" sz="2800" dirty="0" smtClean="0">
              <a:sym typeface="Calibri" pitchFamily="34" charset="0"/>
            </a:endParaRPr>
          </a:p>
        </p:txBody>
      </p:sp>
      <p:sp>
        <p:nvSpPr>
          <p:cNvPr id="909314" name="Shape 247"/>
          <p:cNvSpPr txBox="1">
            <a:spLocks noChangeArrowheads="1"/>
          </p:cNvSpPr>
          <p:nvPr/>
        </p:nvSpPr>
        <p:spPr bwMode="auto">
          <a:xfrm>
            <a:off x="214282" y="1500174"/>
            <a:ext cx="4032250" cy="4500600"/>
          </a:xfrm>
          <a:prstGeom prst="rect">
            <a:avLst/>
          </a:prstGeom>
          <a:noFill/>
          <a:ln w="9525">
            <a:noFill/>
            <a:miter lim="800000"/>
            <a:headEnd/>
            <a:tailEnd/>
          </a:ln>
        </p:spPr>
        <p:txBody>
          <a:bodyPr lIns="91425" tIns="45700" rIns="91425" bIns="45700"/>
          <a:lstStyle/>
          <a:p>
            <a:r>
              <a:rPr lang="ru-RU" sz="1800" b="1" dirty="0">
                <a:solidFill>
                  <a:srgbClr val="002060"/>
                </a:solidFill>
                <a:sym typeface="Arial" charset="0"/>
              </a:rPr>
              <a:t>Всю методическую помощь мы собрали на одной странице:</a:t>
            </a:r>
          </a:p>
          <a:p>
            <a:pPr>
              <a:spcBef>
                <a:spcPts val="600"/>
              </a:spcBef>
              <a:buFont typeface="Arial" charset="0"/>
              <a:buChar char="•"/>
            </a:pPr>
            <a:r>
              <a:rPr lang="ru-RU" sz="1800" b="1" dirty="0">
                <a:solidFill>
                  <a:srgbClr val="ED1064"/>
                </a:solidFill>
                <a:sym typeface="Arial" charset="0"/>
              </a:rPr>
              <a:t>Подключайтесь к вебинарам авторов пособий, методистов и учителей-практиков</a:t>
            </a:r>
          </a:p>
          <a:p>
            <a:pPr>
              <a:spcBef>
                <a:spcPts val="600"/>
              </a:spcBef>
              <a:buFont typeface="Arial" charset="0"/>
              <a:buChar char="•"/>
            </a:pPr>
            <a:r>
              <a:rPr lang="ru-RU" sz="1800" b="1" dirty="0">
                <a:solidFill>
                  <a:srgbClr val="00B050"/>
                </a:solidFill>
                <a:sym typeface="Arial" charset="0"/>
              </a:rPr>
              <a:t>Делитесь своим опытом и изучайте опыт коллег на открытых уроках</a:t>
            </a:r>
          </a:p>
          <a:p>
            <a:pPr>
              <a:spcBef>
                <a:spcPts val="600"/>
              </a:spcBef>
              <a:buFont typeface="Arial" charset="0"/>
              <a:buChar char="•"/>
            </a:pPr>
            <a:r>
              <a:rPr lang="ru-RU" sz="1800" b="1" dirty="0">
                <a:solidFill>
                  <a:srgbClr val="C00000"/>
                </a:solidFill>
                <a:sym typeface="Arial" charset="0"/>
              </a:rPr>
              <a:t>Скачивайте методические материалы и рабочие программы</a:t>
            </a:r>
          </a:p>
          <a:p>
            <a:pPr>
              <a:spcBef>
                <a:spcPts val="600"/>
              </a:spcBef>
              <a:buFont typeface="Arial" charset="0"/>
              <a:buChar char="•"/>
            </a:pPr>
            <a:r>
              <a:rPr lang="ru-RU" sz="1800" b="1" dirty="0">
                <a:solidFill>
                  <a:srgbClr val="7030A0"/>
                </a:solidFill>
                <a:sym typeface="Arial" charset="0"/>
              </a:rPr>
              <a:t>Читайте интервью с авторами и рекомендации по работе с учебниками</a:t>
            </a:r>
          </a:p>
          <a:p>
            <a:pPr>
              <a:spcBef>
                <a:spcPts val="600"/>
              </a:spcBef>
              <a:buFont typeface="Arial" charset="0"/>
              <a:buChar char="•"/>
            </a:pPr>
            <a:r>
              <a:rPr lang="ru-RU" sz="1800" b="1" dirty="0">
                <a:solidFill>
                  <a:srgbClr val="00B0F0"/>
                </a:solidFill>
                <a:sym typeface="Arial" charset="0"/>
              </a:rPr>
              <a:t>Узнавайте состав УМК</a:t>
            </a:r>
          </a:p>
          <a:p>
            <a:pPr>
              <a:spcBef>
                <a:spcPts val="600"/>
              </a:spcBef>
              <a:buFont typeface="Arial" charset="0"/>
              <a:buChar char="•"/>
            </a:pPr>
            <a:r>
              <a:rPr lang="ru-RU" sz="1800" b="1" dirty="0">
                <a:solidFill>
                  <a:srgbClr val="002060"/>
                </a:solidFill>
                <a:sym typeface="Arial" charset="0"/>
              </a:rPr>
              <a:t>Участвуйте в акциях, конкурсах</a:t>
            </a:r>
          </a:p>
        </p:txBody>
      </p:sp>
      <p:sp>
        <p:nvSpPr>
          <p:cNvPr id="909315" name="Shape 248"/>
          <p:cNvSpPr txBox="1">
            <a:spLocks noGrp="1"/>
          </p:cNvSpPr>
          <p:nvPr/>
        </p:nvSpPr>
        <p:spPr bwMode="auto">
          <a:xfrm>
            <a:off x="6804025" y="6356350"/>
            <a:ext cx="2133600" cy="365125"/>
          </a:xfrm>
          <a:prstGeom prst="rect">
            <a:avLst/>
          </a:prstGeom>
          <a:noFill/>
          <a:ln w="9525">
            <a:noFill/>
            <a:miter lim="800000"/>
            <a:headEnd/>
            <a:tailEnd/>
          </a:ln>
        </p:spPr>
        <p:txBody>
          <a:bodyPr lIns="91425" tIns="45700" rIns="91425" bIns="45700" anchor="ctr"/>
          <a:lstStyle/>
          <a:p>
            <a:pPr>
              <a:buClr>
                <a:srgbClr val="000000"/>
              </a:buClr>
              <a:buSzPct val="25000"/>
              <a:buFont typeface="Arial" charset="0"/>
              <a:buNone/>
            </a:pPr>
            <a:fld id="{916667A9-6282-4082-B9B9-5A90AF7FC4B7}" type="slidenum">
              <a:rPr lang="en-US" sz="1200">
                <a:solidFill>
                  <a:srgbClr val="888888"/>
                </a:solidFill>
                <a:sym typeface="Arial" charset="0"/>
              </a:rPr>
              <a:pPr>
                <a:buClr>
                  <a:srgbClr val="000000"/>
                </a:buClr>
                <a:buSzPct val="25000"/>
                <a:buFont typeface="Arial" charset="0"/>
                <a:buNone/>
              </a:pPr>
              <a:t>101</a:t>
            </a:fld>
            <a:endParaRPr lang="en-US" sz="1200">
              <a:solidFill>
                <a:srgbClr val="888888"/>
              </a:solidFill>
              <a:sym typeface="Arial" charset="0"/>
            </a:endParaRPr>
          </a:p>
        </p:txBody>
      </p:sp>
      <p:pic>
        <p:nvPicPr>
          <p:cNvPr id="909316" name="Изображение 1" descr="index menu newfuter.png"/>
          <p:cNvPicPr>
            <a:picLocks noChangeAspect="1"/>
          </p:cNvPicPr>
          <p:nvPr/>
        </p:nvPicPr>
        <p:blipFill>
          <a:blip r:embed="rId3" cstate="print"/>
          <a:srcRect/>
          <a:stretch>
            <a:fillRect/>
          </a:stretch>
        </p:blipFill>
        <p:spPr bwMode="auto">
          <a:xfrm>
            <a:off x="4464050" y="1571612"/>
            <a:ext cx="4679950" cy="3908425"/>
          </a:xfrm>
          <a:prstGeom prst="rect">
            <a:avLst/>
          </a:prstGeom>
          <a:noFill/>
          <a:ln w="9525">
            <a:solidFill>
              <a:srgbClr val="D9D9D9"/>
            </a:solid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Прямая соединительная линия 66"/>
          <p:cNvCxnSpPr>
            <a:stCxn id="55" idx="2"/>
            <a:endCxn id="59" idx="0"/>
          </p:cNvCxnSpPr>
          <p:nvPr/>
        </p:nvCxnSpPr>
        <p:spPr>
          <a:xfrm rot="5400000">
            <a:off x="2297935" y="3545972"/>
            <a:ext cx="193465" cy="16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a:endCxn id="61" idx="1"/>
          </p:cNvCxnSpPr>
          <p:nvPr/>
        </p:nvCxnSpPr>
        <p:spPr>
          <a:xfrm rot="16200000" flipH="1">
            <a:off x="5670640" y="4481820"/>
            <a:ext cx="576577" cy="31241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a:endCxn id="29" idx="1"/>
          </p:cNvCxnSpPr>
          <p:nvPr/>
        </p:nvCxnSpPr>
        <p:spPr>
          <a:xfrm flipV="1">
            <a:off x="5745482" y="1960247"/>
            <a:ext cx="1865947" cy="63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a:xfrm flipV="1">
            <a:off x="5730877" y="3079753"/>
            <a:ext cx="574675" cy="1059"/>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p:cNvCxnSpPr/>
          <p:nvPr/>
        </p:nvCxnSpPr>
        <p:spPr>
          <a:xfrm flipV="1">
            <a:off x="5730877" y="3835402"/>
            <a:ext cx="574675" cy="1059"/>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Заголовок 1"/>
          <p:cNvSpPr>
            <a:spLocks noGrp="1"/>
          </p:cNvSpPr>
          <p:nvPr>
            <p:ph type="title"/>
          </p:nvPr>
        </p:nvSpPr>
        <p:spPr>
          <a:xfrm>
            <a:off x="914400" y="285728"/>
            <a:ext cx="8229600" cy="142876"/>
          </a:xfrm>
        </p:spPr>
        <p:txBody>
          <a:bodyPr>
            <a:noAutofit/>
          </a:bodyPr>
          <a:lstStyle/>
          <a:p>
            <a:pPr lvl="0">
              <a:defRPr/>
            </a:pPr>
            <a:r>
              <a:rPr lang="ru-RU" sz="2000" b="1" cap="all" dirty="0" smtClean="0">
                <a:solidFill>
                  <a:srgbClr val="FFFF00"/>
                </a:solidFill>
              </a:rPr>
              <a:t>Система методической работы (ОЧНО И ДИСТАНЦИОННО)</a:t>
            </a:r>
            <a:endParaRPr lang="ru-RU" sz="2000" b="1" cap="all" dirty="0">
              <a:solidFill>
                <a:srgbClr val="FFFF00"/>
              </a:solidFill>
            </a:endParaRPr>
          </a:p>
        </p:txBody>
      </p:sp>
      <p:sp>
        <p:nvSpPr>
          <p:cNvPr id="25" name="Прямоугольник 24"/>
          <p:cNvSpPr>
            <a:spLocks noChangeArrowheads="1"/>
          </p:cNvSpPr>
          <p:nvPr/>
        </p:nvSpPr>
        <p:spPr bwMode="auto">
          <a:xfrm>
            <a:off x="6064252" y="2794001"/>
            <a:ext cx="1357629" cy="571500"/>
          </a:xfrm>
          <a:prstGeom prst="rect">
            <a:avLst/>
          </a:prstGeom>
          <a:solidFill>
            <a:schemeClr val="accent1">
              <a:lumMod val="40000"/>
              <a:lumOff val="60000"/>
            </a:schemeClr>
          </a:solidFill>
          <a:ln>
            <a:noFill/>
          </a:ln>
          <a:effectLst/>
          <a:extLst/>
        </p:spPr>
        <p:style>
          <a:lnRef idx="1">
            <a:schemeClr val="accent5"/>
          </a:lnRef>
          <a:fillRef idx="2">
            <a:schemeClr val="accent5"/>
          </a:fillRef>
          <a:effectRef idx="1">
            <a:schemeClr val="accent5"/>
          </a:effectRef>
          <a:fontRef idx="minor">
            <a:schemeClr val="dk1"/>
          </a:fontRef>
        </p:style>
        <p:txBody>
          <a:bodyPr anchor="ctr"/>
          <a:lstStyle/>
          <a:p>
            <a:pPr algn="ctr"/>
            <a:r>
              <a:rPr lang="ru-RU" sz="1100" b="1" dirty="0">
                <a:solidFill>
                  <a:srgbClr val="002060"/>
                </a:solidFill>
                <a:latin typeface="+mj-lt"/>
              </a:rPr>
              <a:t>Курсы повышения квалификации</a:t>
            </a:r>
          </a:p>
        </p:txBody>
      </p:sp>
      <p:sp>
        <p:nvSpPr>
          <p:cNvPr id="26" name="Прямоугольник 25"/>
          <p:cNvSpPr>
            <a:spLocks noChangeArrowheads="1"/>
          </p:cNvSpPr>
          <p:nvPr/>
        </p:nvSpPr>
        <p:spPr bwMode="auto">
          <a:xfrm>
            <a:off x="7627620" y="2425703"/>
            <a:ext cx="1356360" cy="558799"/>
          </a:xfrm>
          <a:prstGeom prst="rect">
            <a:avLst/>
          </a:prstGeom>
          <a:solidFill>
            <a:schemeClr val="accent2"/>
          </a:solidFill>
          <a:ln w="9525">
            <a:noFill/>
            <a:miter lim="800000"/>
            <a:headEnd/>
            <a:tailEnd/>
          </a:ln>
          <a:effectLst/>
        </p:spPr>
        <p:txBody>
          <a:bodyPr anchor="ctr"/>
          <a:lstStyle/>
          <a:p>
            <a:pPr algn="ctr"/>
            <a:r>
              <a:rPr lang="ru-RU" sz="1100" b="1" dirty="0" smtClean="0">
                <a:solidFill>
                  <a:schemeClr val="bg1"/>
                </a:solidFill>
                <a:latin typeface="+mj-lt"/>
              </a:rPr>
              <a:t>Очная форма</a:t>
            </a:r>
            <a:endParaRPr lang="ru-RU" sz="1100" b="1" dirty="0">
              <a:solidFill>
                <a:schemeClr val="bg1"/>
              </a:solidFill>
              <a:latin typeface="+mj-lt"/>
            </a:endParaRPr>
          </a:p>
        </p:txBody>
      </p:sp>
      <p:sp>
        <p:nvSpPr>
          <p:cNvPr id="27" name="Прямоугольник 26"/>
          <p:cNvSpPr>
            <a:spLocks noChangeArrowheads="1"/>
          </p:cNvSpPr>
          <p:nvPr/>
        </p:nvSpPr>
        <p:spPr bwMode="auto">
          <a:xfrm>
            <a:off x="7650480" y="3130554"/>
            <a:ext cx="1348740" cy="552449"/>
          </a:xfrm>
          <a:prstGeom prst="rect">
            <a:avLst/>
          </a:prstGeom>
          <a:solidFill>
            <a:schemeClr val="accent2"/>
          </a:solidFill>
          <a:ln w="9525">
            <a:noFill/>
            <a:miter lim="800000"/>
            <a:headEnd/>
            <a:tailEnd/>
          </a:ln>
          <a:effectLst/>
        </p:spPr>
        <p:txBody>
          <a:bodyPr anchor="ctr"/>
          <a:lstStyle/>
          <a:p>
            <a:pPr algn="ctr"/>
            <a:r>
              <a:rPr lang="ru-RU" sz="1100" b="1" dirty="0" err="1" smtClean="0">
                <a:solidFill>
                  <a:schemeClr val="bg1"/>
                </a:solidFill>
                <a:latin typeface="+mj-lt"/>
              </a:rPr>
              <a:t>Очно</a:t>
            </a:r>
            <a:r>
              <a:rPr lang="ru-RU" sz="1100" b="1" dirty="0" smtClean="0">
                <a:solidFill>
                  <a:schemeClr val="bg1"/>
                </a:solidFill>
                <a:latin typeface="+mj-lt"/>
              </a:rPr>
              <a:t>- заочная </a:t>
            </a:r>
            <a:r>
              <a:rPr lang="ru-RU" sz="1100" b="1" dirty="0">
                <a:solidFill>
                  <a:schemeClr val="bg1"/>
                </a:solidFill>
                <a:latin typeface="+mj-lt"/>
              </a:rPr>
              <a:t>форма</a:t>
            </a:r>
          </a:p>
        </p:txBody>
      </p:sp>
      <p:sp>
        <p:nvSpPr>
          <p:cNvPr id="29" name="Прямоугольник 28"/>
          <p:cNvSpPr>
            <a:spLocks noChangeArrowheads="1"/>
          </p:cNvSpPr>
          <p:nvPr/>
        </p:nvSpPr>
        <p:spPr bwMode="auto">
          <a:xfrm>
            <a:off x="7611429" y="1717042"/>
            <a:ext cx="1366837" cy="486411"/>
          </a:xfrm>
          <a:prstGeom prst="rect">
            <a:avLst/>
          </a:prstGeom>
          <a:solidFill>
            <a:schemeClr val="accent2">
              <a:lumMod val="40000"/>
              <a:lumOff val="60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100" b="1" dirty="0">
                <a:solidFill>
                  <a:srgbClr val="002060"/>
                </a:solidFill>
                <a:latin typeface="+mj-lt"/>
              </a:rPr>
              <a:t>Конференции</a:t>
            </a:r>
          </a:p>
        </p:txBody>
      </p:sp>
      <p:sp>
        <p:nvSpPr>
          <p:cNvPr id="32" name="Прямоугольник 31"/>
          <p:cNvSpPr>
            <a:spLocks noChangeArrowheads="1"/>
          </p:cNvSpPr>
          <p:nvPr/>
        </p:nvSpPr>
        <p:spPr bwMode="auto">
          <a:xfrm>
            <a:off x="1695451" y="1718735"/>
            <a:ext cx="1377950" cy="476251"/>
          </a:xfrm>
          <a:prstGeom prst="rect">
            <a:avLst/>
          </a:prstGeom>
          <a:solidFill>
            <a:schemeClr val="accent1">
              <a:lumMod val="40000"/>
              <a:lumOff val="60000"/>
            </a:schemeClr>
          </a:solidFill>
          <a:ln>
            <a:noFill/>
          </a:ln>
          <a:effectLst/>
          <a:extLst/>
        </p:spPr>
        <p:style>
          <a:lnRef idx="1">
            <a:schemeClr val="accent5"/>
          </a:lnRef>
          <a:fillRef idx="2">
            <a:schemeClr val="accent5"/>
          </a:fillRef>
          <a:effectRef idx="1">
            <a:schemeClr val="accent5"/>
          </a:effectRef>
          <a:fontRef idx="minor">
            <a:schemeClr val="dk1"/>
          </a:fontRef>
        </p:style>
        <p:txBody>
          <a:bodyPr anchor="ctr"/>
          <a:lstStyle/>
          <a:p>
            <a:pPr algn="ctr"/>
            <a:r>
              <a:rPr lang="ru-RU" sz="1100" b="1" dirty="0" err="1">
                <a:solidFill>
                  <a:srgbClr val="002060"/>
                </a:solidFill>
                <a:latin typeface="+mj-lt"/>
              </a:rPr>
              <a:t>Вебинары</a:t>
            </a:r>
            <a:endParaRPr lang="ru-RU" sz="1100" b="1" dirty="0">
              <a:solidFill>
                <a:srgbClr val="002060"/>
              </a:solidFill>
              <a:latin typeface="+mj-lt"/>
            </a:endParaRPr>
          </a:p>
        </p:txBody>
      </p:sp>
      <p:sp>
        <p:nvSpPr>
          <p:cNvPr id="33" name="Прямоугольник 32"/>
          <p:cNvSpPr>
            <a:spLocks noChangeArrowheads="1"/>
          </p:cNvSpPr>
          <p:nvPr/>
        </p:nvSpPr>
        <p:spPr bwMode="auto">
          <a:xfrm>
            <a:off x="245428" y="4397165"/>
            <a:ext cx="2112962" cy="529152"/>
          </a:xfrm>
          <a:prstGeom prst="rect">
            <a:avLst/>
          </a:prstGeom>
          <a:solidFill>
            <a:schemeClr val="accent2">
              <a:lumMod val="40000"/>
              <a:lumOff val="60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100" b="1" dirty="0">
                <a:solidFill>
                  <a:srgbClr val="002060"/>
                </a:solidFill>
                <a:latin typeface="+mj-lt"/>
              </a:rPr>
              <a:t>Педагогическая экспедиция; </a:t>
            </a:r>
          </a:p>
          <a:p>
            <a:pPr algn="ctr"/>
            <a:r>
              <a:rPr lang="ru-RU" sz="1100" b="1" dirty="0">
                <a:solidFill>
                  <a:srgbClr val="002060"/>
                </a:solidFill>
                <a:latin typeface="+mj-lt"/>
              </a:rPr>
              <a:t>полевой практикум</a:t>
            </a:r>
          </a:p>
        </p:txBody>
      </p:sp>
      <p:cxnSp>
        <p:nvCxnSpPr>
          <p:cNvPr id="34" name="Прямая соединительная линия 33"/>
          <p:cNvCxnSpPr>
            <a:stCxn id="32" idx="3"/>
          </p:cNvCxnSpPr>
          <p:nvPr/>
        </p:nvCxnSpPr>
        <p:spPr>
          <a:xfrm flipV="1">
            <a:off x="3073403" y="1955800"/>
            <a:ext cx="374649" cy="1059"/>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a:stCxn id="60" idx="3"/>
            <a:endCxn id="32" idx="1"/>
          </p:cNvCxnSpPr>
          <p:nvPr/>
        </p:nvCxnSpPr>
        <p:spPr>
          <a:xfrm flipV="1">
            <a:off x="1428728" y="1956861"/>
            <a:ext cx="266723" cy="18625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Прямоугольник 38"/>
          <p:cNvSpPr>
            <a:spLocks noChangeArrowheads="1"/>
          </p:cNvSpPr>
          <p:nvPr/>
        </p:nvSpPr>
        <p:spPr bwMode="auto">
          <a:xfrm>
            <a:off x="285752" y="2437553"/>
            <a:ext cx="1200149" cy="711200"/>
          </a:xfrm>
          <a:prstGeom prst="rect">
            <a:avLst/>
          </a:prstGeom>
          <a:solidFill>
            <a:schemeClr val="accent2"/>
          </a:solidFill>
          <a:ln w="9525">
            <a:noFill/>
            <a:miter lim="800000"/>
            <a:headEnd/>
            <a:tailEnd/>
          </a:ln>
          <a:effectLst/>
        </p:spPr>
        <p:txBody>
          <a:bodyPr anchor="ctr"/>
          <a:lstStyle/>
          <a:p>
            <a:pPr algn="ctr"/>
            <a:r>
              <a:rPr lang="ru-RU" sz="1100" b="1" dirty="0" err="1" smtClean="0">
                <a:solidFill>
                  <a:schemeClr val="bg1"/>
                </a:solidFill>
                <a:latin typeface="+mj-lt"/>
              </a:rPr>
              <a:t>Профессио-нального</a:t>
            </a:r>
            <a:r>
              <a:rPr lang="ru-RU" sz="1100" b="1" dirty="0" smtClean="0">
                <a:solidFill>
                  <a:schemeClr val="bg1"/>
                </a:solidFill>
                <a:latin typeface="+mj-lt"/>
              </a:rPr>
              <a:t> </a:t>
            </a:r>
            <a:endParaRPr lang="ru-RU" sz="1100" b="1" dirty="0">
              <a:solidFill>
                <a:schemeClr val="bg1"/>
              </a:solidFill>
              <a:latin typeface="+mj-lt"/>
            </a:endParaRPr>
          </a:p>
          <a:p>
            <a:pPr algn="ctr"/>
            <a:r>
              <a:rPr lang="ru-RU" sz="1100" b="1" dirty="0">
                <a:solidFill>
                  <a:schemeClr val="bg1"/>
                </a:solidFill>
                <a:latin typeface="+mj-lt"/>
              </a:rPr>
              <a:t>мастерства</a:t>
            </a:r>
          </a:p>
        </p:txBody>
      </p:sp>
      <p:sp>
        <p:nvSpPr>
          <p:cNvPr id="40" name="Прямоугольник 39"/>
          <p:cNvSpPr>
            <a:spLocks noChangeArrowheads="1"/>
          </p:cNvSpPr>
          <p:nvPr/>
        </p:nvSpPr>
        <p:spPr bwMode="auto">
          <a:xfrm>
            <a:off x="295275" y="3404872"/>
            <a:ext cx="1181100" cy="488951"/>
          </a:xfrm>
          <a:prstGeom prst="rect">
            <a:avLst/>
          </a:prstGeom>
          <a:solidFill>
            <a:schemeClr val="accent2"/>
          </a:solidFill>
          <a:ln w="9525">
            <a:noFill/>
            <a:miter lim="800000"/>
            <a:headEnd/>
            <a:tailEnd/>
          </a:ln>
          <a:effectLst/>
        </p:spPr>
        <p:txBody>
          <a:bodyPr anchor="ctr"/>
          <a:lstStyle/>
          <a:p>
            <a:pPr algn="ctr"/>
            <a:r>
              <a:rPr lang="ru-RU" sz="1100" b="1" dirty="0">
                <a:solidFill>
                  <a:schemeClr val="bg1"/>
                </a:solidFill>
                <a:latin typeface="+mj-lt"/>
              </a:rPr>
              <a:t>Для обучающихся </a:t>
            </a:r>
          </a:p>
        </p:txBody>
      </p:sp>
      <p:sp>
        <p:nvSpPr>
          <p:cNvPr id="42" name="Прямоугольник 41"/>
          <p:cNvSpPr>
            <a:spLocks noChangeArrowheads="1"/>
          </p:cNvSpPr>
          <p:nvPr/>
        </p:nvSpPr>
        <p:spPr bwMode="auto">
          <a:xfrm>
            <a:off x="243524" y="5064761"/>
            <a:ext cx="2122487" cy="520700"/>
          </a:xfrm>
          <a:prstGeom prst="rect">
            <a:avLst/>
          </a:prstGeom>
          <a:solidFill>
            <a:schemeClr val="accent2">
              <a:lumMod val="40000"/>
              <a:lumOff val="60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100" b="1" dirty="0" err="1">
                <a:solidFill>
                  <a:srgbClr val="002060"/>
                </a:solidFill>
                <a:latin typeface="+mj-lt"/>
              </a:rPr>
              <a:t>Тьюторское</a:t>
            </a:r>
            <a:r>
              <a:rPr lang="ru-RU" sz="1100" b="1" dirty="0">
                <a:solidFill>
                  <a:srgbClr val="002060"/>
                </a:solidFill>
                <a:latin typeface="+mj-lt"/>
              </a:rPr>
              <a:t> сопровождение</a:t>
            </a:r>
          </a:p>
        </p:txBody>
      </p:sp>
      <p:sp>
        <p:nvSpPr>
          <p:cNvPr id="44" name="Прямоугольник 43"/>
          <p:cNvSpPr>
            <a:spLocks noChangeArrowheads="1"/>
          </p:cNvSpPr>
          <p:nvPr/>
        </p:nvSpPr>
        <p:spPr bwMode="auto">
          <a:xfrm>
            <a:off x="1862140" y="800102"/>
            <a:ext cx="2601617" cy="527051"/>
          </a:xfrm>
          <a:prstGeom prst="rect">
            <a:avLst/>
          </a:prstGeom>
          <a:solidFill>
            <a:srgbClr val="C00000"/>
          </a:solidFill>
          <a:ln>
            <a:noFill/>
          </a:ln>
          <a:effectLst/>
          <a:extLst/>
        </p:spPr>
        <p:style>
          <a:lnRef idx="1">
            <a:schemeClr val="accent5"/>
          </a:lnRef>
          <a:fillRef idx="2">
            <a:schemeClr val="accent5"/>
          </a:fillRef>
          <a:effectRef idx="1">
            <a:schemeClr val="accent5"/>
          </a:effectRef>
          <a:fontRef idx="minor">
            <a:schemeClr val="dk1"/>
          </a:fontRef>
        </p:style>
        <p:txBody>
          <a:bodyPr anchor="ctr"/>
          <a:lstStyle/>
          <a:p>
            <a:pPr algn="ctr"/>
            <a:r>
              <a:rPr lang="ru-RU" sz="1200" b="1" dirty="0" smtClean="0">
                <a:solidFill>
                  <a:schemeClr val="bg1"/>
                </a:solidFill>
                <a:latin typeface="+mj-lt"/>
              </a:rPr>
              <a:t>Сайт Корпорации РУ</a:t>
            </a:r>
            <a:endParaRPr lang="en-US" sz="1200" b="1" dirty="0" smtClean="0">
              <a:solidFill>
                <a:schemeClr val="bg1"/>
              </a:solidFill>
              <a:latin typeface="+mj-lt"/>
            </a:endParaRPr>
          </a:p>
        </p:txBody>
      </p:sp>
      <p:cxnSp>
        <p:nvCxnSpPr>
          <p:cNvPr id="46" name="Прямая соединительная линия 45"/>
          <p:cNvCxnSpPr>
            <a:stCxn id="53" idx="2"/>
            <a:endCxn id="54" idx="0"/>
          </p:cNvCxnSpPr>
          <p:nvPr/>
        </p:nvCxnSpPr>
        <p:spPr>
          <a:xfrm flipH="1">
            <a:off x="4561368" y="4673602"/>
            <a:ext cx="1903" cy="25271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Прямоугольник 49"/>
          <p:cNvSpPr>
            <a:spLocks noChangeArrowheads="1"/>
          </p:cNvSpPr>
          <p:nvPr/>
        </p:nvSpPr>
        <p:spPr bwMode="auto">
          <a:xfrm>
            <a:off x="2762251" y="5791203"/>
            <a:ext cx="1581150" cy="918633"/>
          </a:xfrm>
          <a:prstGeom prst="rect">
            <a:avLst/>
          </a:prstGeom>
          <a:solidFill>
            <a:schemeClr val="accent2"/>
          </a:solidFill>
          <a:ln w="9525">
            <a:noFill/>
            <a:miter lim="800000"/>
            <a:headEnd/>
            <a:tailEnd/>
          </a:ln>
          <a:effectLst/>
        </p:spPr>
        <p:txBody>
          <a:bodyPr anchor="ctr"/>
          <a:lstStyle/>
          <a:p>
            <a:pPr algn="ctr"/>
            <a:r>
              <a:rPr lang="ru-RU" sz="1100" b="1" dirty="0">
                <a:solidFill>
                  <a:schemeClr val="bg1"/>
                </a:solidFill>
                <a:latin typeface="+mj-lt"/>
              </a:rPr>
              <a:t>Информационно-методические бюллетени</a:t>
            </a:r>
          </a:p>
        </p:txBody>
      </p:sp>
      <p:sp>
        <p:nvSpPr>
          <p:cNvPr id="51" name="Прямоугольник 50"/>
          <p:cNvSpPr>
            <a:spLocks noChangeArrowheads="1"/>
          </p:cNvSpPr>
          <p:nvPr/>
        </p:nvSpPr>
        <p:spPr bwMode="auto">
          <a:xfrm>
            <a:off x="4584700" y="5803903"/>
            <a:ext cx="1651352" cy="908051"/>
          </a:xfrm>
          <a:prstGeom prst="rect">
            <a:avLst/>
          </a:prstGeom>
          <a:solidFill>
            <a:schemeClr val="accent2"/>
          </a:solidFill>
          <a:ln w="9525">
            <a:noFill/>
            <a:miter lim="800000"/>
            <a:headEnd/>
            <a:tailEnd/>
          </a:ln>
          <a:effectLst/>
        </p:spPr>
        <p:txBody>
          <a:bodyPr anchor="ctr"/>
          <a:lstStyle/>
          <a:p>
            <a:pPr algn="ctr"/>
            <a:r>
              <a:rPr lang="ru-RU" sz="1100" b="1" dirty="0">
                <a:solidFill>
                  <a:schemeClr val="bg1"/>
                </a:solidFill>
                <a:latin typeface="+mj-lt"/>
              </a:rPr>
              <a:t>Профессиональные сообщества</a:t>
            </a:r>
          </a:p>
        </p:txBody>
      </p:sp>
      <p:sp>
        <p:nvSpPr>
          <p:cNvPr id="54" name="Прямоугольник 53"/>
          <p:cNvSpPr>
            <a:spLocks noChangeArrowheads="1"/>
          </p:cNvSpPr>
          <p:nvPr/>
        </p:nvSpPr>
        <p:spPr bwMode="auto">
          <a:xfrm>
            <a:off x="3739836" y="4926318"/>
            <a:ext cx="1643062" cy="571500"/>
          </a:xfrm>
          <a:prstGeom prst="rect">
            <a:avLst/>
          </a:prstGeom>
          <a:solidFill>
            <a:schemeClr val="accent2">
              <a:lumMod val="40000"/>
              <a:lumOff val="60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100" b="1" dirty="0">
                <a:solidFill>
                  <a:srgbClr val="002060"/>
                </a:solidFill>
                <a:latin typeface="+mj-lt"/>
              </a:rPr>
              <a:t>Обмен опытом</a:t>
            </a:r>
          </a:p>
        </p:txBody>
      </p:sp>
      <p:sp>
        <p:nvSpPr>
          <p:cNvPr id="55" name="Прямоугольник 54"/>
          <p:cNvSpPr>
            <a:spLocks noChangeArrowheads="1"/>
          </p:cNvSpPr>
          <p:nvPr/>
        </p:nvSpPr>
        <p:spPr bwMode="auto">
          <a:xfrm>
            <a:off x="1703389" y="2877819"/>
            <a:ext cx="1382712" cy="571500"/>
          </a:xfrm>
          <a:prstGeom prst="rect">
            <a:avLst/>
          </a:prstGeom>
          <a:solidFill>
            <a:schemeClr val="accent2">
              <a:lumMod val="40000"/>
              <a:lumOff val="60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100" b="1" dirty="0">
                <a:solidFill>
                  <a:srgbClr val="002060"/>
                </a:solidFill>
                <a:latin typeface="+mj-lt"/>
              </a:rPr>
              <a:t>Конкурсы </a:t>
            </a:r>
          </a:p>
        </p:txBody>
      </p:sp>
      <p:sp>
        <p:nvSpPr>
          <p:cNvPr id="57" name="Прямоугольник 56"/>
          <p:cNvSpPr>
            <a:spLocks noChangeArrowheads="1"/>
          </p:cNvSpPr>
          <p:nvPr/>
        </p:nvSpPr>
        <p:spPr bwMode="auto">
          <a:xfrm>
            <a:off x="4694240" y="800102"/>
            <a:ext cx="2687637" cy="527051"/>
          </a:xfrm>
          <a:prstGeom prst="rect">
            <a:avLst/>
          </a:prstGeom>
          <a:solidFill>
            <a:srgbClr val="C00000"/>
          </a:solidFill>
          <a:ln>
            <a:noFill/>
          </a:ln>
          <a:effectLst/>
          <a:extLst/>
        </p:spPr>
        <p:style>
          <a:lnRef idx="1">
            <a:schemeClr val="accent5"/>
          </a:lnRef>
          <a:fillRef idx="2">
            <a:schemeClr val="accent5"/>
          </a:fillRef>
          <a:effectRef idx="1">
            <a:schemeClr val="accent5"/>
          </a:effectRef>
          <a:fontRef idx="minor">
            <a:schemeClr val="dk1"/>
          </a:fontRef>
        </p:style>
        <p:txBody>
          <a:bodyPr anchor="ctr"/>
          <a:lstStyle/>
          <a:p>
            <a:pPr algn="ctr"/>
            <a:r>
              <a:rPr lang="ru-RU" sz="1200" b="1" dirty="0">
                <a:solidFill>
                  <a:schemeClr val="bg1"/>
                </a:solidFill>
                <a:latin typeface="+mj-lt"/>
              </a:rPr>
              <a:t>Образовательный портал </a:t>
            </a:r>
            <a:r>
              <a:rPr lang="en-US" sz="1200" b="1" dirty="0" smtClean="0">
                <a:solidFill>
                  <a:schemeClr val="bg1"/>
                </a:solidFill>
                <a:latin typeface="+mj-lt"/>
              </a:rPr>
              <a:t>LECTA</a:t>
            </a:r>
            <a:endParaRPr lang="ru-RU" sz="1200" b="1" dirty="0" smtClean="0">
              <a:solidFill>
                <a:schemeClr val="bg1"/>
              </a:solidFill>
              <a:latin typeface="+mj-lt"/>
            </a:endParaRPr>
          </a:p>
        </p:txBody>
      </p:sp>
      <p:sp>
        <p:nvSpPr>
          <p:cNvPr id="58" name="Прямоугольник 57"/>
          <p:cNvSpPr>
            <a:spLocks noChangeArrowheads="1"/>
          </p:cNvSpPr>
          <p:nvPr/>
        </p:nvSpPr>
        <p:spPr bwMode="auto">
          <a:xfrm>
            <a:off x="6043615" y="3536951"/>
            <a:ext cx="1387415" cy="571500"/>
          </a:xfrm>
          <a:prstGeom prst="rect">
            <a:avLst/>
          </a:prstGeom>
          <a:solidFill>
            <a:schemeClr val="accent1">
              <a:lumMod val="40000"/>
              <a:lumOff val="60000"/>
            </a:schemeClr>
          </a:solidFill>
          <a:ln>
            <a:noFill/>
          </a:ln>
          <a:effectLst/>
          <a:extLst/>
        </p:spPr>
        <p:style>
          <a:lnRef idx="1">
            <a:schemeClr val="accent5"/>
          </a:lnRef>
          <a:fillRef idx="2">
            <a:schemeClr val="accent5"/>
          </a:fillRef>
          <a:effectRef idx="1">
            <a:schemeClr val="accent5"/>
          </a:effectRef>
          <a:fontRef idx="minor">
            <a:schemeClr val="dk1"/>
          </a:fontRef>
        </p:style>
        <p:txBody>
          <a:bodyPr anchor="ctr"/>
          <a:lstStyle/>
          <a:p>
            <a:pPr algn="ctr"/>
            <a:r>
              <a:rPr lang="ru-RU" sz="1100" b="1" dirty="0">
                <a:solidFill>
                  <a:srgbClr val="002060"/>
                </a:solidFill>
                <a:latin typeface="+mj-lt"/>
              </a:rPr>
              <a:t>Дистанционная школа учителей</a:t>
            </a:r>
          </a:p>
        </p:txBody>
      </p:sp>
      <p:sp>
        <p:nvSpPr>
          <p:cNvPr id="59" name="Прямоугольник 58"/>
          <p:cNvSpPr>
            <a:spLocks noChangeArrowheads="1"/>
          </p:cNvSpPr>
          <p:nvPr/>
        </p:nvSpPr>
        <p:spPr bwMode="auto">
          <a:xfrm>
            <a:off x="1710691" y="3642784"/>
            <a:ext cx="1367791" cy="381000"/>
          </a:xfrm>
          <a:prstGeom prst="rect">
            <a:avLst/>
          </a:prstGeom>
          <a:solidFill>
            <a:schemeClr val="accent2">
              <a:lumMod val="40000"/>
              <a:lumOff val="60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100" b="1" dirty="0">
                <a:solidFill>
                  <a:srgbClr val="002060"/>
                </a:solidFill>
                <a:latin typeface="+mj-lt"/>
              </a:rPr>
              <a:t>Олимпиады</a:t>
            </a:r>
          </a:p>
        </p:txBody>
      </p:sp>
      <p:sp>
        <p:nvSpPr>
          <p:cNvPr id="60" name="Прямоугольник 59"/>
          <p:cNvSpPr>
            <a:spLocks noChangeArrowheads="1"/>
          </p:cNvSpPr>
          <p:nvPr/>
        </p:nvSpPr>
        <p:spPr bwMode="auto">
          <a:xfrm>
            <a:off x="0" y="1857364"/>
            <a:ext cx="1428728" cy="571504"/>
          </a:xfrm>
          <a:prstGeom prst="rect">
            <a:avLst/>
          </a:prstGeom>
          <a:solidFill>
            <a:schemeClr val="accent1">
              <a:lumMod val="40000"/>
              <a:lumOff val="60000"/>
            </a:schemeClr>
          </a:solidFill>
          <a:ln>
            <a:noFill/>
          </a:ln>
          <a:effectLst/>
          <a:extLst/>
        </p:spPr>
        <p:style>
          <a:lnRef idx="1">
            <a:schemeClr val="accent5"/>
          </a:lnRef>
          <a:fillRef idx="2">
            <a:schemeClr val="accent5"/>
          </a:fillRef>
          <a:effectRef idx="1">
            <a:schemeClr val="accent5"/>
          </a:effectRef>
          <a:fontRef idx="minor">
            <a:schemeClr val="dk1"/>
          </a:fontRef>
        </p:style>
        <p:txBody>
          <a:bodyPr anchor="ctr"/>
          <a:lstStyle/>
          <a:p>
            <a:pPr algn="ctr"/>
            <a:r>
              <a:rPr lang="ru-RU" sz="1000" b="1" dirty="0" smtClean="0">
                <a:solidFill>
                  <a:srgbClr val="002060"/>
                </a:solidFill>
                <a:latin typeface="+mj-lt"/>
              </a:rPr>
              <a:t>Онлайн видеоконференции</a:t>
            </a:r>
            <a:endParaRPr lang="ru-RU" sz="1000" b="1" dirty="0">
              <a:solidFill>
                <a:srgbClr val="002060"/>
              </a:solidFill>
              <a:latin typeface="+mj-lt"/>
            </a:endParaRPr>
          </a:p>
        </p:txBody>
      </p:sp>
      <p:sp>
        <p:nvSpPr>
          <p:cNvPr id="61" name="Прямоугольник 60"/>
          <p:cNvSpPr>
            <a:spLocks noChangeArrowheads="1"/>
          </p:cNvSpPr>
          <p:nvPr/>
        </p:nvSpPr>
        <p:spPr bwMode="auto">
          <a:xfrm>
            <a:off x="6115135" y="4621517"/>
            <a:ext cx="1390650" cy="609600"/>
          </a:xfrm>
          <a:prstGeom prst="rect">
            <a:avLst/>
          </a:prstGeom>
          <a:solidFill>
            <a:schemeClr val="accent2">
              <a:lumMod val="40000"/>
              <a:lumOff val="60000"/>
            </a:schemeClr>
          </a:solidFill>
          <a:ln w="12700">
            <a:solidFill>
              <a:schemeClr val="accent1">
                <a:lumMod val="75000"/>
              </a:schemeClr>
            </a:solid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100" b="1" dirty="0">
                <a:solidFill>
                  <a:srgbClr val="000000"/>
                </a:solidFill>
                <a:latin typeface="+mj-lt"/>
              </a:rPr>
              <a:t>Проекты</a:t>
            </a:r>
          </a:p>
        </p:txBody>
      </p:sp>
      <p:sp>
        <p:nvSpPr>
          <p:cNvPr id="63" name="Прямоугольник 62"/>
          <p:cNvSpPr>
            <a:spLocks noChangeArrowheads="1"/>
          </p:cNvSpPr>
          <p:nvPr/>
        </p:nvSpPr>
        <p:spPr bwMode="auto">
          <a:xfrm>
            <a:off x="7663500" y="5319186"/>
            <a:ext cx="1350961" cy="607483"/>
          </a:xfrm>
          <a:prstGeom prst="rect">
            <a:avLst/>
          </a:prstGeom>
          <a:solidFill>
            <a:schemeClr val="accent1">
              <a:lumMod val="40000"/>
              <a:lumOff val="6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p>
            <a:pPr algn="ctr"/>
            <a:r>
              <a:rPr lang="ru-RU" sz="1000" b="1" dirty="0" smtClean="0">
                <a:solidFill>
                  <a:srgbClr val="002060"/>
                </a:solidFill>
                <a:latin typeface="+mj-lt"/>
              </a:rPr>
              <a:t>Страна</a:t>
            </a:r>
          </a:p>
          <a:p>
            <a:pPr algn="ctr"/>
            <a:r>
              <a:rPr lang="ru-RU" sz="1000" b="1" dirty="0" smtClean="0">
                <a:solidFill>
                  <a:srgbClr val="002060"/>
                </a:solidFill>
                <a:latin typeface="+mj-lt"/>
              </a:rPr>
              <a:t>невыученных уроков</a:t>
            </a:r>
            <a:endParaRPr lang="ru-RU" sz="1000" b="1" dirty="0">
              <a:solidFill>
                <a:srgbClr val="002060"/>
              </a:solidFill>
              <a:latin typeface="+mj-lt"/>
            </a:endParaRPr>
          </a:p>
        </p:txBody>
      </p:sp>
      <p:sp>
        <p:nvSpPr>
          <p:cNvPr id="64" name="Прямоугольник 63"/>
          <p:cNvSpPr>
            <a:spLocks noChangeArrowheads="1"/>
          </p:cNvSpPr>
          <p:nvPr/>
        </p:nvSpPr>
        <p:spPr bwMode="auto">
          <a:xfrm>
            <a:off x="7663500" y="4588935"/>
            <a:ext cx="1350961" cy="628651"/>
          </a:xfrm>
          <a:prstGeom prst="rect">
            <a:avLst/>
          </a:prstGeom>
          <a:solidFill>
            <a:schemeClr val="accent1">
              <a:lumMod val="40000"/>
              <a:lumOff val="6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p>
            <a:pPr algn="ctr"/>
            <a:r>
              <a:rPr lang="ru-RU" sz="1100" b="1" dirty="0">
                <a:solidFill>
                  <a:srgbClr val="002060"/>
                </a:solidFill>
                <a:latin typeface="+mj-lt"/>
              </a:rPr>
              <a:t>Страна читающая</a:t>
            </a:r>
          </a:p>
        </p:txBody>
      </p:sp>
      <p:sp>
        <p:nvSpPr>
          <p:cNvPr id="65" name="Прямоугольник 64"/>
          <p:cNvSpPr>
            <a:spLocks noChangeArrowheads="1"/>
          </p:cNvSpPr>
          <p:nvPr/>
        </p:nvSpPr>
        <p:spPr bwMode="auto">
          <a:xfrm>
            <a:off x="7663500" y="3854454"/>
            <a:ext cx="1350961" cy="628649"/>
          </a:xfrm>
          <a:prstGeom prst="rect">
            <a:avLst/>
          </a:prstGeom>
          <a:solidFill>
            <a:schemeClr val="accent1">
              <a:lumMod val="40000"/>
              <a:lumOff val="6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p>
            <a:pPr algn="ctr"/>
            <a:r>
              <a:rPr lang="ru-RU" sz="1100" b="1" dirty="0">
                <a:solidFill>
                  <a:srgbClr val="002060"/>
                </a:solidFill>
                <a:latin typeface="+mj-lt"/>
              </a:rPr>
              <a:t>Страна с великой историей</a:t>
            </a:r>
          </a:p>
        </p:txBody>
      </p:sp>
      <p:cxnSp>
        <p:nvCxnSpPr>
          <p:cNvPr id="72" name="Прямая соединительная линия 71"/>
          <p:cNvCxnSpPr/>
          <p:nvPr/>
        </p:nvCxnSpPr>
        <p:spPr>
          <a:xfrm>
            <a:off x="7018340" y="7573435"/>
            <a:ext cx="109537" cy="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Прямая соединительная линия 153"/>
          <p:cNvCxnSpPr>
            <a:endCxn id="50" idx="0"/>
          </p:cNvCxnSpPr>
          <p:nvPr/>
        </p:nvCxnSpPr>
        <p:spPr>
          <a:xfrm rot="10800000" flipV="1">
            <a:off x="3552826" y="5486400"/>
            <a:ext cx="493394" cy="30480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Прямая соединительная линия 155"/>
          <p:cNvCxnSpPr>
            <a:endCxn id="51" idx="0"/>
          </p:cNvCxnSpPr>
          <p:nvPr/>
        </p:nvCxnSpPr>
        <p:spPr>
          <a:xfrm>
            <a:off x="4824901" y="5500802"/>
            <a:ext cx="585476" cy="30310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Прямая соединительная линия 159"/>
          <p:cNvCxnSpPr>
            <a:stCxn id="25" idx="3"/>
            <a:endCxn id="26" idx="1"/>
          </p:cNvCxnSpPr>
          <p:nvPr/>
        </p:nvCxnSpPr>
        <p:spPr>
          <a:xfrm flipV="1">
            <a:off x="7421881" y="2705102"/>
            <a:ext cx="205741" cy="37465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Прямая соединительная линия 161"/>
          <p:cNvCxnSpPr>
            <a:stCxn id="25" idx="3"/>
            <a:endCxn id="27" idx="1"/>
          </p:cNvCxnSpPr>
          <p:nvPr/>
        </p:nvCxnSpPr>
        <p:spPr>
          <a:xfrm>
            <a:off x="7421881" y="3079754"/>
            <a:ext cx="228601" cy="32702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Прямая соединительная линия 163"/>
          <p:cNvCxnSpPr>
            <a:stCxn id="55" idx="1"/>
            <a:endCxn id="39" idx="3"/>
          </p:cNvCxnSpPr>
          <p:nvPr/>
        </p:nvCxnSpPr>
        <p:spPr>
          <a:xfrm rot="10800000">
            <a:off x="1485899" y="2793153"/>
            <a:ext cx="217490" cy="37041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Прямая соединительная линия 165"/>
          <p:cNvCxnSpPr>
            <a:stCxn id="55" idx="1"/>
            <a:endCxn id="40" idx="3"/>
          </p:cNvCxnSpPr>
          <p:nvPr/>
        </p:nvCxnSpPr>
        <p:spPr>
          <a:xfrm rot="10800000" flipV="1">
            <a:off x="1476375" y="3163569"/>
            <a:ext cx="227014" cy="48577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Прямая соединительная линия 168"/>
          <p:cNvCxnSpPr>
            <a:stCxn id="44" idx="2"/>
          </p:cNvCxnSpPr>
          <p:nvPr/>
        </p:nvCxnSpPr>
        <p:spPr>
          <a:xfrm rot="16200000" flipH="1">
            <a:off x="3472189" y="1017911"/>
            <a:ext cx="323849" cy="94232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Прямая соединительная линия 170"/>
          <p:cNvCxnSpPr>
            <a:stCxn id="57" idx="2"/>
          </p:cNvCxnSpPr>
          <p:nvPr/>
        </p:nvCxnSpPr>
        <p:spPr>
          <a:xfrm rot="5400000">
            <a:off x="5311381" y="911625"/>
            <a:ext cx="311149" cy="114220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Прямая соединительная линия 174"/>
          <p:cNvCxnSpPr>
            <a:stCxn id="61" idx="3"/>
            <a:endCxn id="65" idx="1"/>
          </p:cNvCxnSpPr>
          <p:nvPr/>
        </p:nvCxnSpPr>
        <p:spPr>
          <a:xfrm flipV="1">
            <a:off x="7505786" y="4168777"/>
            <a:ext cx="157714" cy="75754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Прямая соединительная линия 176"/>
          <p:cNvCxnSpPr>
            <a:stCxn id="61" idx="3"/>
            <a:endCxn id="64" idx="1"/>
          </p:cNvCxnSpPr>
          <p:nvPr/>
        </p:nvCxnSpPr>
        <p:spPr>
          <a:xfrm flipV="1">
            <a:off x="7505786" y="4903259"/>
            <a:ext cx="157714" cy="2305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Прямая соединительная линия 178"/>
          <p:cNvCxnSpPr>
            <a:stCxn id="61" idx="3"/>
            <a:endCxn id="63" idx="1"/>
          </p:cNvCxnSpPr>
          <p:nvPr/>
        </p:nvCxnSpPr>
        <p:spPr>
          <a:xfrm>
            <a:off x="7505786" y="4926319"/>
            <a:ext cx="157714" cy="696609"/>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a:stCxn id="55" idx="3"/>
          </p:cNvCxnSpPr>
          <p:nvPr/>
        </p:nvCxnSpPr>
        <p:spPr>
          <a:xfrm>
            <a:off x="3086103" y="3163572"/>
            <a:ext cx="304799" cy="635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Прямоугольник 76"/>
          <p:cNvSpPr>
            <a:spLocks noChangeArrowheads="1"/>
          </p:cNvSpPr>
          <p:nvPr/>
        </p:nvSpPr>
        <p:spPr bwMode="auto">
          <a:xfrm>
            <a:off x="6031231" y="1718735"/>
            <a:ext cx="1377950" cy="476251"/>
          </a:xfrm>
          <a:prstGeom prst="rect">
            <a:avLst/>
          </a:prstGeom>
          <a:solidFill>
            <a:schemeClr val="accent2">
              <a:lumMod val="40000"/>
              <a:lumOff val="60000"/>
            </a:schemeClr>
          </a:solidFill>
          <a:ln>
            <a:noFill/>
          </a:ln>
          <a:effectLst/>
          <a:extLst/>
        </p:spPr>
        <p:style>
          <a:lnRef idx="1">
            <a:schemeClr val="accent5"/>
          </a:lnRef>
          <a:fillRef idx="2">
            <a:schemeClr val="accent5"/>
          </a:fillRef>
          <a:effectRef idx="1">
            <a:schemeClr val="accent5"/>
          </a:effectRef>
          <a:fontRef idx="minor">
            <a:schemeClr val="dk1"/>
          </a:fontRef>
        </p:style>
        <p:txBody>
          <a:bodyPr anchor="ctr"/>
          <a:lstStyle/>
          <a:p>
            <a:pPr algn="ctr"/>
            <a:r>
              <a:rPr lang="ru-RU" sz="1100" b="1" dirty="0" smtClean="0">
                <a:solidFill>
                  <a:srgbClr val="002060"/>
                </a:solidFill>
                <a:latin typeface="+mj-lt"/>
              </a:rPr>
              <a:t>Семинары</a:t>
            </a:r>
            <a:endParaRPr lang="ru-RU" sz="1100" b="1" dirty="0">
              <a:solidFill>
                <a:srgbClr val="002060"/>
              </a:solidFill>
              <a:latin typeface="+mj-lt"/>
            </a:endParaRPr>
          </a:p>
        </p:txBody>
      </p:sp>
      <p:cxnSp>
        <p:nvCxnSpPr>
          <p:cNvPr id="150" name="Прямая соединительная линия 149"/>
          <p:cNvCxnSpPr>
            <a:stCxn id="33" idx="3"/>
          </p:cNvCxnSpPr>
          <p:nvPr/>
        </p:nvCxnSpPr>
        <p:spPr>
          <a:xfrm flipV="1">
            <a:off x="2358390" y="4064002"/>
            <a:ext cx="1047750" cy="59774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Прямая соединительная линия 151"/>
          <p:cNvCxnSpPr>
            <a:stCxn id="42" idx="3"/>
          </p:cNvCxnSpPr>
          <p:nvPr/>
        </p:nvCxnSpPr>
        <p:spPr>
          <a:xfrm flipV="1">
            <a:off x="2366011" y="4338323"/>
            <a:ext cx="1032511" cy="98679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Прямоугольник 52"/>
          <p:cNvSpPr>
            <a:spLocks noChangeArrowheads="1"/>
          </p:cNvSpPr>
          <p:nvPr/>
        </p:nvSpPr>
        <p:spPr bwMode="auto">
          <a:xfrm>
            <a:off x="3384550" y="1625603"/>
            <a:ext cx="2357438" cy="3047997"/>
          </a:xfrm>
          <a:prstGeom prst="rect">
            <a:avLst/>
          </a:prstGeom>
          <a:solidFill>
            <a:srgbClr val="FFFF00"/>
          </a:solidFill>
          <a:ln w="6350">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1600" b="1" dirty="0">
                <a:solidFill>
                  <a:srgbClr val="002060"/>
                </a:solidFill>
                <a:latin typeface="Calibri" pitchFamily="34" charset="0"/>
              </a:rPr>
              <a:t>Взаимодействие </a:t>
            </a:r>
            <a:r>
              <a:rPr lang="ru-RU" sz="1600" b="1" dirty="0" smtClean="0">
                <a:solidFill>
                  <a:srgbClr val="002060"/>
                </a:solidFill>
                <a:latin typeface="Calibri" pitchFamily="34" charset="0"/>
              </a:rPr>
              <a:t>Корпорации РУ</a:t>
            </a:r>
            <a:endParaRPr lang="ru-RU" sz="1600" b="1" dirty="0">
              <a:solidFill>
                <a:srgbClr val="002060"/>
              </a:solidFill>
              <a:latin typeface="Calibri" pitchFamily="34" charset="0"/>
            </a:endParaRPr>
          </a:p>
          <a:p>
            <a:pPr algn="ctr"/>
            <a:r>
              <a:rPr lang="ru-RU" sz="1600" b="1" dirty="0">
                <a:solidFill>
                  <a:srgbClr val="002060"/>
                </a:solidFill>
                <a:latin typeface="Calibri" pitchFamily="34" charset="0"/>
              </a:rPr>
              <a:t> и участников образовательных отношений</a:t>
            </a:r>
          </a:p>
        </p:txBody>
      </p:sp>
      <p:sp>
        <p:nvSpPr>
          <p:cNvPr id="66" name="Прямоугольник 65"/>
          <p:cNvSpPr>
            <a:spLocks noChangeArrowheads="1"/>
          </p:cNvSpPr>
          <p:nvPr/>
        </p:nvSpPr>
        <p:spPr bwMode="auto">
          <a:xfrm>
            <a:off x="7745064" y="6066073"/>
            <a:ext cx="1269397" cy="592114"/>
          </a:xfrm>
          <a:prstGeom prst="rect">
            <a:avLst/>
          </a:prstGeom>
          <a:solidFill>
            <a:schemeClr val="accent1">
              <a:lumMod val="40000"/>
              <a:lumOff val="6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p>
            <a:pPr algn="ctr"/>
            <a:r>
              <a:rPr lang="ru-RU" sz="1050" b="1" dirty="0" smtClean="0">
                <a:solidFill>
                  <a:srgbClr val="002060"/>
                </a:solidFill>
                <a:latin typeface="+mj-lt"/>
              </a:rPr>
              <a:t>Страна экологических троп</a:t>
            </a:r>
            <a:endParaRPr lang="ru-RU" sz="1050" b="1" dirty="0">
              <a:solidFill>
                <a:srgbClr val="002060"/>
              </a:solidFill>
              <a:latin typeface="+mj-lt"/>
            </a:endParaRPr>
          </a:p>
        </p:txBody>
      </p:sp>
      <p:cxnSp>
        <p:nvCxnSpPr>
          <p:cNvPr id="62" name="Прямая соединительная линия 61"/>
          <p:cNvCxnSpPr>
            <a:endCxn id="76" idx="0"/>
          </p:cNvCxnSpPr>
          <p:nvPr/>
        </p:nvCxnSpPr>
        <p:spPr>
          <a:xfrm flipH="1">
            <a:off x="6858248" y="4950885"/>
            <a:ext cx="609618" cy="38205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6" name="Рисунок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731" y="390999"/>
            <a:ext cx="1482988" cy="1237801"/>
          </a:xfrm>
          <a:prstGeom prst="rect">
            <a:avLst/>
          </a:prstGeom>
        </p:spPr>
      </p:pic>
      <p:grpSp>
        <p:nvGrpSpPr>
          <p:cNvPr id="2" name="Группа 47"/>
          <p:cNvGrpSpPr/>
          <p:nvPr/>
        </p:nvGrpSpPr>
        <p:grpSpPr>
          <a:xfrm rot="2463877">
            <a:off x="-354292" y="75413"/>
            <a:ext cx="2579145" cy="1627373"/>
            <a:chOff x="400035" y="569915"/>
            <a:chExt cx="2660815" cy="3553368"/>
          </a:xfrm>
          <a:solidFill>
            <a:srgbClr val="FFFF00"/>
          </a:solidFill>
        </p:grpSpPr>
        <p:sp>
          <p:nvSpPr>
            <p:cNvPr id="74" name="Стрелка вниз 73"/>
            <p:cNvSpPr/>
            <p:nvPr/>
          </p:nvSpPr>
          <p:spPr>
            <a:xfrm rot="16200000">
              <a:off x="-46241" y="1016191"/>
              <a:ext cx="3553368" cy="2660815"/>
            </a:xfrm>
            <a:prstGeom prst="downArrow">
              <a:avLst>
                <a:gd name="adj1" fmla="val 50000"/>
                <a:gd name="adj2" fmla="val 35000"/>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5" name="Стрелка вниз 4"/>
            <p:cNvSpPr/>
            <p:nvPr/>
          </p:nvSpPr>
          <p:spPr>
            <a:xfrm>
              <a:off x="400036" y="1458256"/>
              <a:ext cx="2195172" cy="17766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400" b="1" kern="1200" dirty="0" smtClean="0">
                  <a:solidFill>
                    <a:srgbClr val="002060"/>
                  </a:solidFill>
                </a:rPr>
                <a:t>Требования образовательных стандартов всех уровней</a:t>
              </a:r>
              <a:endParaRPr lang="ru-RU" sz="1400" b="1" kern="1200" dirty="0">
                <a:solidFill>
                  <a:srgbClr val="002060"/>
                </a:solidFill>
              </a:endParaRPr>
            </a:p>
          </p:txBody>
        </p:sp>
      </p:grpSp>
      <p:sp>
        <p:nvSpPr>
          <p:cNvPr id="76" name="Прямоугольник 75"/>
          <p:cNvSpPr>
            <a:spLocks noChangeArrowheads="1"/>
          </p:cNvSpPr>
          <p:nvPr/>
        </p:nvSpPr>
        <p:spPr bwMode="auto">
          <a:xfrm>
            <a:off x="6189056" y="5332943"/>
            <a:ext cx="1338384" cy="621243"/>
          </a:xfrm>
          <a:prstGeom prst="rect">
            <a:avLst/>
          </a:prstGeom>
          <a:solidFill>
            <a:schemeClr val="accent1">
              <a:lumMod val="40000"/>
              <a:lumOff val="60000"/>
            </a:schemeClr>
          </a:solidFill>
          <a:ln>
            <a:solidFill>
              <a:schemeClr val="accent1"/>
            </a:solidFill>
          </a:ln>
          <a:effectLst/>
        </p:spPr>
        <p:style>
          <a:lnRef idx="1">
            <a:schemeClr val="accent5"/>
          </a:lnRef>
          <a:fillRef idx="2">
            <a:schemeClr val="accent5"/>
          </a:fillRef>
          <a:effectRef idx="1">
            <a:schemeClr val="accent5"/>
          </a:effectRef>
          <a:fontRef idx="minor">
            <a:schemeClr val="dk1"/>
          </a:fontRef>
        </p:style>
        <p:txBody>
          <a:bodyPr anchor="ctr"/>
          <a:lstStyle/>
          <a:p>
            <a:pPr algn="ctr"/>
            <a:r>
              <a:rPr lang="ru-RU" sz="1000" b="1" dirty="0" smtClean="0">
                <a:solidFill>
                  <a:srgbClr val="002060"/>
                </a:solidFill>
                <a:latin typeface="+mj-lt"/>
              </a:rPr>
              <a:t>Школа ,открытая инновациям</a:t>
            </a:r>
          </a:p>
        </p:txBody>
      </p:sp>
      <p:sp>
        <p:nvSpPr>
          <p:cNvPr id="78" name="Прямоугольник 77"/>
          <p:cNvSpPr>
            <a:spLocks noChangeArrowheads="1"/>
          </p:cNvSpPr>
          <p:nvPr/>
        </p:nvSpPr>
        <p:spPr bwMode="auto">
          <a:xfrm>
            <a:off x="6315078" y="6066075"/>
            <a:ext cx="1350961" cy="607483"/>
          </a:xfrm>
          <a:prstGeom prst="rect">
            <a:avLst/>
          </a:prstGeom>
          <a:solidFill>
            <a:schemeClr val="accent1">
              <a:lumMod val="40000"/>
              <a:lumOff val="60000"/>
            </a:schemeClr>
          </a:solidFill>
          <a:ln>
            <a:solidFill>
              <a:schemeClr val="accent1"/>
            </a:solidFill>
          </a:ln>
          <a:effectLst/>
        </p:spPr>
        <p:style>
          <a:lnRef idx="1">
            <a:schemeClr val="accent5"/>
          </a:lnRef>
          <a:fillRef idx="2">
            <a:schemeClr val="accent5"/>
          </a:fillRef>
          <a:effectRef idx="1">
            <a:schemeClr val="accent5"/>
          </a:effectRef>
          <a:fontRef idx="minor">
            <a:schemeClr val="dk1"/>
          </a:fontRef>
        </p:style>
        <p:txBody>
          <a:bodyPr anchor="ctr"/>
          <a:lstStyle/>
          <a:p>
            <a:pPr algn="ctr"/>
            <a:r>
              <a:rPr lang="ru-RU" sz="1000" b="1" dirty="0" smtClean="0">
                <a:solidFill>
                  <a:srgbClr val="002060"/>
                </a:solidFill>
                <a:latin typeface="+mj-lt"/>
              </a:rPr>
              <a:t>ИОС  современной школьной библиотеки</a:t>
            </a:r>
          </a:p>
        </p:txBody>
      </p:sp>
      <p:cxnSp>
        <p:nvCxnSpPr>
          <p:cNvPr id="79" name="Прямая соединительная линия 78"/>
          <p:cNvCxnSpPr/>
          <p:nvPr/>
        </p:nvCxnSpPr>
        <p:spPr>
          <a:xfrm>
            <a:off x="7478306" y="4933179"/>
            <a:ext cx="277197" cy="141124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a:stCxn id="61" idx="3"/>
          </p:cNvCxnSpPr>
          <p:nvPr/>
        </p:nvCxnSpPr>
        <p:spPr>
          <a:xfrm flipH="1">
            <a:off x="7360219" y="4926317"/>
            <a:ext cx="145567" cy="1151172"/>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1"/>
          <p:cNvSpPr>
            <a:spLocks noGrp="1"/>
          </p:cNvSpPr>
          <p:nvPr>
            <p:ph type="title"/>
          </p:nvPr>
        </p:nvSpPr>
        <p:spPr>
          <a:xfrm>
            <a:off x="214282" y="0"/>
            <a:ext cx="8001056" cy="1214422"/>
          </a:xfrm>
        </p:spPr>
        <p:txBody>
          <a:bodyPr>
            <a:noAutofit/>
          </a:bodyPr>
          <a:lstStyle/>
          <a:p>
            <a:pPr algn="ctr"/>
            <a:r>
              <a:rPr lang="ru-RU" b="1" i="1" cap="all" dirty="0" smtClean="0">
                <a:solidFill>
                  <a:srgbClr val="FFFF00"/>
                </a:solidFill>
              </a:rPr>
              <a:t>Социальные  образовательные проекты </a:t>
            </a:r>
            <a:br>
              <a:rPr lang="ru-RU" b="1" i="1" cap="all" dirty="0" smtClean="0">
                <a:solidFill>
                  <a:srgbClr val="FFFF00"/>
                </a:solidFill>
              </a:rPr>
            </a:br>
            <a:r>
              <a:rPr lang="ru-RU" b="1" i="1" cap="all" dirty="0" smtClean="0">
                <a:solidFill>
                  <a:srgbClr val="FFFF00"/>
                </a:solidFill>
              </a:rPr>
              <a:t>Корпорации «Российский учебник»</a:t>
            </a:r>
            <a:endParaRPr lang="ru-RU" i="1" dirty="0">
              <a:solidFill>
                <a:srgbClr val="FFFF00"/>
              </a:solidFill>
            </a:endParaRPr>
          </a:p>
        </p:txBody>
      </p:sp>
      <p:sp>
        <p:nvSpPr>
          <p:cNvPr id="10" name="Прямоугольник 9"/>
          <p:cNvSpPr/>
          <p:nvPr/>
        </p:nvSpPr>
        <p:spPr>
          <a:xfrm>
            <a:off x="412751" y="1428736"/>
            <a:ext cx="8731249" cy="4832092"/>
          </a:xfrm>
          <a:prstGeom prst="rect">
            <a:avLst/>
          </a:prstGeom>
        </p:spPr>
        <p:txBody>
          <a:bodyPr wrap="square">
            <a:spAutoFit/>
          </a:bodyPr>
          <a:lstStyle/>
          <a:p>
            <a:r>
              <a:rPr lang="ru-RU" sz="2000" b="1" u="sng" dirty="0" smtClean="0">
                <a:solidFill>
                  <a:srgbClr val="C00000"/>
                </a:solidFill>
              </a:rPr>
              <a:t>ПРОЕКТЫ:</a:t>
            </a:r>
          </a:p>
          <a:p>
            <a:pPr>
              <a:buFont typeface="Wingdings" pitchFamily="2" charset="2"/>
              <a:buChar char="Ø"/>
            </a:pPr>
            <a:r>
              <a:rPr lang="ru-RU" sz="1600" b="1" dirty="0" smtClean="0">
                <a:solidFill>
                  <a:srgbClr val="002060"/>
                </a:solidFill>
              </a:rPr>
              <a:t>Страна читающая </a:t>
            </a:r>
            <a:r>
              <a:rPr lang="ru-RU" sz="1600" b="1" dirty="0" smtClean="0">
                <a:solidFill>
                  <a:srgbClr val="002060"/>
                </a:solidFill>
                <a:hlinkClick r:id="rId3"/>
              </a:rPr>
              <a:t>страначитающая.рф</a:t>
            </a:r>
            <a:endParaRPr lang="ru-RU" sz="1600" b="1" dirty="0" smtClean="0">
              <a:solidFill>
                <a:srgbClr val="002060"/>
              </a:solidFill>
            </a:endParaRPr>
          </a:p>
          <a:p>
            <a:pPr>
              <a:buFont typeface="Wingdings" pitchFamily="2" charset="2"/>
              <a:buChar char="Ø"/>
            </a:pPr>
            <a:r>
              <a:rPr lang="ru-RU" sz="1600" b="1" dirty="0" smtClean="0">
                <a:solidFill>
                  <a:srgbClr val="002060"/>
                </a:solidFill>
              </a:rPr>
              <a:t>Страна с великой историей </a:t>
            </a:r>
            <a:r>
              <a:rPr lang="ru-RU" sz="1600" b="1" dirty="0" smtClean="0">
                <a:solidFill>
                  <a:srgbClr val="002060"/>
                </a:solidFill>
                <a:hlinkClick r:id="rId4"/>
              </a:rPr>
              <a:t>странавеликая.рф</a:t>
            </a:r>
            <a:endParaRPr lang="ru-RU" sz="1600" b="1" dirty="0" smtClean="0">
              <a:solidFill>
                <a:srgbClr val="002060"/>
              </a:solidFill>
            </a:endParaRPr>
          </a:p>
          <a:p>
            <a:pPr>
              <a:buFont typeface="Wingdings" pitchFamily="2" charset="2"/>
              <a:buChar char="Ø"/>
            </a:pPr>
            <a:r>
              <a:rPr lang="ru-RU" sz="1600" b="1" dirty="0" smtClean="0">
                <a:solidFill>
                  <a:srgbClr val="002060"/>
                </a:solidFill>
              </a:rPr>
              <a:t>Страна невыученных уроков </a:t>
            </a:r>
            <a:r>
              <a:rPr lang="en-US" sz="1600" b="1" dirty="0" smtClean="0">
                <a:solidFill>
                  <a:srgbClr val="002060"/>
                </a:solidFill>
                <a:hlinkClick r:id="rId5"/>
              </a:rPr>
              <a:t>drofa-ventana.ru/vneuroka</a:t>
            </a:r>
            <a:endParaRPr lang="ru-RU" sz="1600" b="1" dirty="0" smtClean="0">
              <a:solidFill>
                <a:srgbClr val="002060"/>
              </a:solidFill>
            </a:endParaRPr>
          </a:p>
          <a:p>
            <a:pPr>
              <a:buFont typeface="Wingdings" pitchFamily="2" charset="2"/>
              <a:buChar char="Ø"/>
            </a:pPr>
            <a:r>
              <a:rPr lang="ru-RU" sz="1600" b="1" dirty="0" smtClean="0">
                <a:solidFill>
                  <a:srgbClr val="002060"/>
                </a:solidFill>
              </a:rPr>
              <a:t>Страна экологических троп</a:t>
            </a:r>
          </a:p>
          <a:p>
            <a:pPr>
              <a:buFont typeface="Wingdings" pitchFamily="2" charset="2"/>
              <a:buChar char="Ø"/>
            </a:pPr>
            <a:endParaRPr lang="en-US" sz="1600" b="1" dirty="0" smtClean="0">
              <a:solidFill>
                <a:srgbClr val="002060"/>
              </a:solidFill>
            </a:endParaRPr>
          </a:p>
          <a:p>
            <a:pPr>
              <a:buFont typeface="Wingdings" pitchFamily="2" charset="2"/>
              <a:buChar char="Ø"/>
            </a:pPr>
            <a:r>
              <a:rPr lang="ru-RU" sz="1600" b="1" dirty="0" smtClean="0">
                <a:solidFill>
                  <a:srgbClr val="002060"/>
                </a:solidFill>
              </a:rPr>
              <a:t>УМК «История России» </a:t>
            </a:r>
            <a:r>
              <a:rPr lang="en-US" sz="1600" b="1" dirty="0" smtClean="0">
                <a:solidFill>
                  <a:srgbClr val="002060"/>
                </a:solidFill>
                <a:hlinkClick r:id="rId6"/>
              </a:rPr>
              <a:t>history.drofa-ventana.ru</a:t>
            </a:r>
            <a:endParaRPr lang="ru-RU" sz="1600" b="1" dirty="0" smtClean="0">
              <a:solidFill>
                <a:srgbClr val="002060"/>
              </a:solidFill>
            </a:endParaRPr>
          </a:p>
          <a:p>
            <a:pPr>
              <a:buFont typeface="Wingdings" pitchFamily="2" charset="2"/>
              <a:buChar char="Ø"/>
            </a:pPr>
            <a:endParaRPr lang="ru-RU" sz="1600" b="1" dirty="0" smtClean="0">
              <a:solidFill>
                <a:srgbClr val="002060"/>
              </a:solidFill>
            </a:endParaRPr>
          </a:p>
          <a:p>
            <a:pPr>
              <a:buFont typeface="Wingdings" pitchFamily="2" charset="2"/>
              <a:buChar char="Ø"/>
            </a:pPr>
            <a:r>
              <a:rPr lang="ru-RU" sz="1600" b="1" dirty="0" smtClean="0">
                <a:solidFill>
                  <a:srgbClr val="002060"/>
                </a:solidFill>
              </a:rPr>
              <a:t>Электронные формы учебников (ЭФУ) </a:t>
            </a:r>
            <a:r>
              <a:rPr lang="en-US" sz="1600" b="1" dirty="0" smtClean="0">
                <a:solidFill>
                  <a:srgbClr val="002060"/>
                </a:solidFill>
                <a:hlinkClick r:id="rId7"/>
              </a:rPr>
              <a:t>lecta.ru</a:t>
            </a:r>
            <a:endParaRPr lang="ru-RU" sz="1600" b="1" dirty="0" smtClean="0">
              <a:solidFill>
                <a:srgbClr val="002060"/>
              </a:solidFill>
            </a:endParaRPr>
          </a:p>
          <a:p>
            <a:endParaRPr lang="ru-RU" sz="1600" b="1" dirty="0" smtClean="0">
              <a:solidFill>
                <a:srgbClr val="002060"/>
              </a:solidFill>
            </a:endParaRPr>
          </a:p>
          <a:p>
            <a:pPr>
              <a:buFont typeface="Wingdings" pitchFamily="2" charset="2"/>
              <a:buChar char="Ø"/>
            </a:pPr>
            <a:r>
              <a:rPr lang="ru-RU" sz="1600" b="1" dirty="0" smtClean="0">
                <a:solidFill>
                  <a:srgbClr val="002060"/>
                </a:solidFill>
              </a:rPr>
              <a:t>Информационно-образовательная среда современной школьной библиотеки  </a:t>
            </a:r>
          </a:p>
          <a:p>
            <a:pPr>
              <a:buFont typeface="Wingdings" pitchFamily="2" charset="2"/>
              <a:buChar char="Ø"/>
            </a:pPr>
            <a:r>
              <a:rPr lang="ru-RU" sz="1600" b="1" dirty="0" smtClean="0">
                <a:solidFill>
                  <a:srgbClr val="002060"/>
                </a:solidFill>
              </a:rPr>
              <a:t>Школа, открытая инновациям </a:t>
            </a:r>
            <a:r>
              <a:rPr lang="en-US" sz="1600" b="1" dirty="0">
                <a:solidFill>
                  <a:srgbClr val="002060"/>
                </a:solidFill>
                <a:hlinkClick r:id="rId8"/>
              </a:rPr>
              <a:t>https://drofa-ventana.ru/l/innoschool</a:t>
            </a:r>
            <a:r>
              <a:rPr lang="en-US" sz="1600" b="1" dirty="0" smtClean="0">
                <a:solidFill>
                  <a:srgbClr val="002060"/>
                </a:solidFill>
                <a:hlinkClick r:id="rId8"/>
              </a:rPr>
              <a:t>/</a:t>
            </a:r>
            <a:endParaRPr lang="ru-RU" sz="1600" b="1" dirty="0" smtClean="0">
              <a:solidFill>
                <a:srgbClr val="002060"/>
              </a:solidFill>
            </a:endParaRPr>
          </a:p>
          <a:p>
            <a:endParaRPr lang="ru-RU" sz="1600" b="1" dirty="0" smtClean="0">
              <a:solidFill>
                <a:srgbClr val="002060"/>
              </a:solidFill>
            </a:endParaRPr>
          </a:p>
          <a:p>
            <a:pPr>
              <a:buFont typeface="Wingdings" pitchFamily="2" charset="2"/>
              <a:buChar char="Ø"/>
            </a:pPr>
            <a:r>
              <a:rPr lang="ru-RU" sz="1600" b="1" dirty="0" smtClean="0">
                <a:solidFill>
                  <a:srgbClr val="002060"/>
                </a:solidFill>
              </a:rPr>
              <a:t>Электронные книги </a:t>
            </a:r>
            <a:r>
              <a:rPr lang="ru-RU" sz="1600" b="1" dirty="0" err="1" smtClean="0">
                <a:solidFill>
                  <a:srgbClr val="002060"/>
                </a:solidFill>
              </a:rPr>
              <a:t>ЛитРес</a:t>
            </a:r>
            <a:r>
              <a:rPr lang="ru-RU" sz="1600" b="1" dirty="0" smtClean="0">
                <a:solidFill>
                  <a:srgbClr val="002060"/>
                </a:solidFill>
              </a:rPr>
              <a:t> </a:t>
            </a:r>
            <a:r>
              <a:rPr lang="en-US" sz="1600" b="1" dirty="0" smtClean="0">
                <a:solidFill>
                  <a:srgbClr val="002060"/>
                </a:solidFill>
                <a:hlinkClick r:id="rId9"/>
              </a:rPr>
              <a:t>litres.ru</a:t>
            </a:r>
            <a:endParaRPr lang="ru-RU" sz="1600" b="1" dirty="0" smtClean="0">
              <a:solidFill>
                <a:srgbClr val="002060"/>
              </a:solidFill>
            </a:endParaRPr>
          </a:p>
          <a:p>
            <a:pPr>
              <a:buFont typeface="Wingdings" pitchFamily="2" charset="2"/>
              <a:buChar char="Ø"/>
            </a:pPr>
            <a:r>
              <a:rPr lang="ru-RU" sz="1600" b="1" dirty="0" smtClean="0">
                <a:solidFill>
                  <a:srgbClr val="002060"/>
                </a:solidFill>
              </a:rPr>
              <a:t>Аудиокниги </a:t>
            </a:r>
            <a:r>
              <a:rPr lang="en-US" sz="1600" b="1" dirty="0" smtClean="0">
                <a:solidFill>
                  <a:srgbClr val="002060"/>
                </a:solidFill>
                <a:hlinkClick r:id="rId10"/>
              </a:rPr>
              <a:t>elkniga.ru</a:t>
            </a:r>
            <a:endParaRPr lang="ru-RU" sz="1600" b="1" dirty="0" smtClean="0">
              <a:solidFill>
                <a:srgbClr val="002060"/>
              </a:solidFill>
            </a:endParaRPr>
          </a:p>
          <a:p>
            <a:pPr>
              <a:buFont typeface="Wingdings" pitchFamily="2" charset="2"/>
              <a:buChar char="Ø"/>
            </a:pPr>
            <a:endParaRPr lang="ru-RU" sz="1600" b="1" dirty="0" smtClean="0">
              <a:solidFill>
                <a:srgbClr val="002060"/>
              </a:solidFill>
            </a:endParaRPr>
          </a:p>
          <a:p>
            <a:pPr>
              <a:buFont typeface="Wingdings" pitchFamily="2" charset="2"/>
              <a:buChar char="Ø"/>
            </a:pPr>
            <a:r>
              <a:rPr lang="ru-RU" sz="1600" b="1" dirty="0" smtClean="0">
                <a:solidFill>
                  <a:srgbClr val="002060"/>
                </a:solidFill>
              </a:rPr>
              <a:t>Проект «ДРОФА</a:t>
            </a:r>
            <a:r>
              <a:rPr lang="en-US" sz="1600" b="1" dirty="0" smtClean="0">
                <a:solidFill>
                  <a:srgbClr val="002060"/>
                </a:solidFill>
              </a:rPr>
              <a:t> – </a:t>
            </a:r>
            <a:r>
              <a:rPr lang="ru-RU" sz="1600" b="1" dirty="0" smtClean="0">
                <a:solidFill>
                  <a:srgbClr val="002060"/>
                </a:solidFill>
              </a:rPr>
              <a:t>Новая школа»: </a:t>
            </a:r>
          </a:p>
          <a:p>
            <a:r>
              <a:rPr lang="ru-RU" sz="1600" b="1" dirty="0" smtClean="0">
                <a:solidFill>
                  <a:srgbClr val="002060"/>
                </a:solidFill>
              </a:rPr>
              <a:t>учебное оборудование, наглядные пособия, учебное ПО, </a:t>
            </a:r>
          </a:p>
          <a:p>
            <a:r>
              <a:rPr lang="ru-RU" sz="1600" b="1" dirty="0" smtClean="0">
                <a:solidFill>
                  <a:srgbClr val="002060"/>
                </a:solidFill>
              </a:rPr>
              <a:t>в т.ч. для инклюзивного образования</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7" name="Picture 3" descr="D:\Masha\черная пятница\!Фирменные стили и логотипы\!Российский учебник\презентация\для-перезентации-РУ-01.png"/>
          <p:cNvPicPr>
            <a:picLocks noChangeAspect="1" noChangeArrowheads="1"/>
          </p:cNvPicPr>
          <p:nvPr/>
        </p:nvPicPr>
        <p:blipFill>
          <a:blip r:embed="rId3"/>
          <a:srcRect/>
          <a:stretch>
            <a:fillRect/>
          </a:stretch>
        </p:blipFill>
        <p:spPr bwMode="auto">
          <a:xfrm>
            <a:off x="642910" y="1000108"/>
            <a:ext cx="7715304" cy="2271361"/>
          </a:xfrm>
          <a:prstGeom prst="rect">
            <a:avLst/>
          </a:prstGeom>
          <a:noFill/>
        </p:spPr>
      </p:pic>
      <p:sp>
        <p:nvSpPr>
          <p:cNvPr id="4" name="Прямоугольник 3"/>
          <p:cNvSpPr/>
          <p:nvPr/>
        </p:nvSpPr>
        <p:spPr>
          <a:xfrm>
            <a:off x="1500166" y="5429264"/>
            <a:ext cx="5929322" cy="1200329"/>
          </a:xfrm>
          <a:prstGeom prst="rect">
            <a:avLst/>
          </a:prstGeom>
        </p:spPr>
        <p:txBody>
          <a:bodyPr wrap="square">
            <a:spAutoFit/>
          </a:bodyPr>
          <a:lstStyle/>
          <a:p>
            <a:pPr algn="ctr"/>
            <a:r>
              <a:rPr lang="ru-RU" sz="3600" b="1" cap="all" dirty="0" smtClean="0">
                <a:solidFill>
                  <a:schemeClr val="bg1"/>
                </a:solidFill>
              </a:rPr>
              <a:t>российский учебник –</a:t>
            </a:r>
          </a:p>
          <a:p>
            <a:pPr algn="ctr"/>
            <a:r>
              <a:rPr lang="ru-RU" sz="3600" b="1" cap="all" dirty="0" smtClean="0">
                <a:solidFill>
                  <a:schemeClr val="bg1"/>
                </a:solidFill>
              </a:rPr>
              <a:t>детям </a:t>
            </a:r>
            <a:r>
              <a:rPr lang="ru-RU" sz="3600" b="1" cap="all" dirty="0" err="1" smtClean="0">
                <a:solidFill>
                  <a:schemeClr val="bg1"/>
                </a:solidFill>
              </a:rPr>
              <a:t>россии</a:t>
            </a:r>
            <a:endParaRPr lang="ru-RU" sz="3600" b="1" cap="all" dirty="0" smtClean="0">
              <a:solidFill>
                <a:schemeClr val="bg1"/>
              </a:solidFill>
            </a:endParaRPr>
          </a:p>
        </p:txBody>
      </p:sp>
      <p:pic>
        <p:nvPicPr>
          <p:cNvPr id="5" name="Picture 2" descr="C:\Users\nettop 2\Desktop\Картинки к презентаиям\1.jpg"/>
          <p:cNvPicPr>
            <a:picLocks noChangeAspect="1" noChangeArrowheads="1"/>
          </p:cNvPicPr>
          <p:nvPr/>
        </p:nvPicPr>
        <p:blipFill>
          <a:blip r:embed="rId4"/>
          <a:srcRect/>
          <a:stretch>
            <a:fillRect/>
          </a:stretch>
        </p:blipFill>
        <p:spPr bwMode="auto">
          <a:xfrm>
            <a:off x="0" y="2928934"/>
            <a:ext cx="3562258" cy="2322593"/>
          </a:xfrm>
          <a:prstGeom prst="rect">
            <a:avLst/>
          </a:prstGeom>
          <a:ln>
            <a:noFill/>
          </a:ln>
          <a:effectLst>
            <a:softEdge rad="112500"/>
          </a:effectLst>
        </p:spPr>
      </p:pic>
      <p:pic>
        <p:nvPicPr>
          <p:cNvPr id="6" name="Picture 2" descr="C:\Users\Komarova.on\Desktop\Картинки к презентациям\blog_2814_905.jpg"/>
          <p:cNvPicPr>
            <a:picLocks noChangeAspect="1" noChangeArrowheads="1"/>
          </p:cNvPicPr>
          <p:nvPr/>
        </p:nvPicPr>
        <p:blipFill>
          <a:blip r:embed="rId5" cstate="print"/>
          <a:srcRect/>
          <a:stretch>
            <a:fillRect/>
          </a:stretch>
        </p:blipFill>
        <p:spPr bwMode="auto">
          <a:xfrm>
            <a:off x="4714876" y="3500438"/>
            <a:ext cx="2777042" cy="1857388"/>
          </a:xfrm>
          <a:prstGeom prst="rect">
            <a:avLst/>
          </a:prstGeom>
          <a:ln>
            <a:noFill/>
          </a:ln>
          <a:effectLst>
            <a:softEdge rad="112500"/>
          </a:effectLst>
        </p:spPr>
      </p:pic>
    </p:spTree>
    <p:extLst>
      <p:ext uri="{BB962C8B-B14F-4D97-AF65-F5344CB8AC3E}">
        <p14:creationId xmlns:p14="http://schemas.microsoft.com/office/powerpoint/2010/main" val="5794549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вальная выноска 4"/>
          <p:cNvSpPr/>
          <p:nvPr/>
        </p:nvSpPr>
        <p:spPr>
          <a:xfrm>
            <a:off x="5572132" y="1857364"/>
            <a:ext cx="3200416" cy="2000264"/>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4" name="Picture 2" descr="C:\Users\nettop 2\Desktop\Картинки к презентаиям\9519-1.jpg"/>
          <p:cNvPicPr>
            <a:picLocks noChangeAspect="1" noChangeArrowheads="1"/>
          </p:cNvPicPr>
          <p:nvPr/>
        </p:nvPicPr>
        <p:blipFill>
          <a:blip r:embed="rId2"/>
          <a:srcRect/>
          <a:stretch>
            <a:fillRect/>
          </a:stretch>
        </p:blipFill>
        <p:spPr bwMode="auto">
          <a:xfrm>
            <a:off x="428596" y="1571612"/>
            <a:ext cx="4572019" cy="3429014"/>
          </a:xfrm>
          <a:prstGeom prst="rect">
            <a:avLst/>
          </a:prstGeom>
          <a:ln>
            <a:noFill/>
          </a:ln>
          <a:effectLst>
            <a:softEdge rad="112500"/>
          </a:effectLst>
        </p:spPr>
      </p:pic>
      <p:sp>
        <p:nvSpPr>
          <p:cNvPr id="3" name="Заголовок 2"/>
          <p:cNvSpPr>
            <a:spLocks noGrp="1"/>
          </p:cNvSpPr>
          <p:nvPr>
            <p:ph type="ctrTitle"/>
          </p:nvPr>
        </p:nvSpPr>
        <p:spPr>
          <a:xfrm>
            <a:off x="4714876" y="1214422"/>
            <a:ext cx="4957802" cy="2500330"/>
          </a:xfrm>
        </p:spPr>
        <p:txBody>
          <a:bodyPr>
            <a:noAutofit/>
          </a:bodyPr>
          <a:lstStyle/>
          <a:p>
            <a:r>
              <a:rPr lang="ru-RU" sz="9600" b="1" dirty="0" smtClean="0">
                <a:solidFill>
                  <a:srgbClr val="FF0000"/>
                </a:solidFill>
              </a:rPr>
              <a:t>?  </a:t>
            </a:r>
            <a:endParaRPr lang="ru-RU" sz="9600" b="1" dirty="0">
              <a:solidFill>
                <a:srgbClr val="FF0000"/>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omarova.on\Desktop\родителям ученика\2510855442.jpg"/>
          <p:cNvPicPr>
            <a:picLocks noChangeAspect="1" noChangeArrowheads="1"/>
          </p:cNvPicPr>
          <p:nvPr/>
        </p:nvPicPr>
        <p:blipFill>
          <a:blip r:embed="rId2" cstate="print"/>
          <a:srcRect/>
          <a:stretch>
            <a:fillRect/>
          </a:stretch>
        </p:blipFill>
        <p:spPr bwMode="auto">
          <a:xfrm>
            <a:off x="1475656" y="1196752"/>
            <a:ext cx="6834336" cy="42714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omarova.on\Desktop\родителям ученика\526acb233670f.jpg"/>
          <p:cNvPicPr>
            <a:picLocks noChangeAspect="1" noChangeArrowheads="1"/>
          </p:cNvPicPr>
          <p:nvPr/>
        </p:nvPicPr>
        <p:blipFill>
          <a:blip r:embed="rId2" cstate="print"/>
          <a:srcRect/>
          <a:stretch>
            <a:fillRect/>
          </a:stretch>
        </p:blipFill>
        <p:spPr bwMode="auto">
          <a:xfrm>
            <a:off x="287058" y="908720"/>
            <a:ext cx="8568297" cy="50405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539750" y="4005263"/>
            <a:ext cx="8064500" cy="1152525"/>
          </a:xfrm>
          <a:prstGeom prst="rect">
            <a:avLst/>
          </a:prstGeom>
        </p:spPr>
        <p:txBody>
          <a:bodyPr lIns="145132" tIns="72568" rIns="145132" bIns="72568" anchor="ctr"/>
          <a:lstStyle/>
          <a:p>
            <a:pPr algn="ctr" fontAlgn="auto">
              <a:spcAft>
                <a:spcPts val="0"/>
              </a:spcAft>
              <a:defRPr/>
            </a:pPr>
            <a:endParaRPr lang="ru-RU" dirty="0">
              <a:solidFill>
                <a:schemeClr val="bg1"/>
              </a:solidFill>
              <a:latin typeface="+mj-lt"/>
              <a:ea typeface="+mj-ea"/>
              <a:cs typeface="+mj-cs"/>
            </a:endParaRPr>
          </a:p>
        </p:txBody>
      </p:sp>
      <p:sp>
        <p:nvSpPr>
          <p:cNvPr id="9" name="Заголовок 1"/>
          <p:cNvSpPr txBox="1">
            <a:spLocks/>
          </p:cNvSpPr>
          <p:nvPr/>
        </p:nvSpPr>
        <p:spPr>
          <a:xfrm>
            <a:off x="467544" y="1988840"/>
            <a:ext cx="8360544" cy="1836204"/>
          </a:xfrm>
          <a:prstGeom prst="rect">
            <a:avLst/>
          </a:prstGeom>
        </p:spPr>
        <p:txBody>
          <a:bodyPr anchor="ctr"/>
          <a:lstStyle/>
          <a:p>
            <a:pPr algn="ctr" fontAlgn="auto">
              <a:spcAft>
                <a:spcPts val="0"/>
              </a:spcAft>
              <a:defRPr/>
            </a:pPr>
            <a:r>
              <a:rPr lang="ru-RU" sz="4400" b="1" i="1" dirty="0" smtClean="0">
                <a:solidFill>
                  <a:srgbClr val="FFFF00"/>
                </a:solidFill>
                <a:effectLst>
                  <a:outerShdw blurRad="38100" dist="38100" dir="2700000" algn="tl">
                    <a:srgbClr val="000000">
                      <a:alpha val="43137"/>
                    </a:srgbClr>
                  </a:outerShdw>
                </a:effectLst>
                <a:latin typeface="+mj-lt"/>
                <a:ea typeface="+mj-ea"/>
                <a:cs typeface="+mj-cs"/>
              </a:rPr>
              <a:t>Благодарю </a:t>
            </a:r>
            <a:r>
              <a:rPr lang="ru-RU" sz="4400" b="1" i="1" dirty="0">
                <a:solidFill>
                  <a:srgbClr val="FFFF00"/>
                </a:solidFill>
                <a:effectLst>
                  <a:outerShdw blurRad="38100" dist="38100" dir="2700000" algn="tl">
                    <a:srgbClr val="000000">
                      <a:alpha val="43137"/>
                    </a:srgbClr>
                  </a:outerShdw>
                </a:effectLst>
                <a:latin typeface="+mj-lt"/>
                <a:ea typeface="+mj-ea"/>
                <a:cs typeface="+mj-cs"/>
              </a:rPr>
              <a:t>за внимание!</a:t>
            </a:r>
          </a:p>
        </p:txBody>
      </p:sp>
      <p:sp>
        <p:nvSpPr>
          <p:cNvPr id="911366" name="Заголовок 1"/>
          <p:cNvSpPr txBox="1">
            <a:spLocks/>
          </p:cNvSpPr>
          <p:nvPr/>
        </p:nvSpPr>
        <p:spPr bwMode="auto">
          <a:xfrm>
            <a:off x="1428728" y="4572008"/>
            <a:ext cx="8433122" cy="864096"/>
          </a:xfrm>
          <a:prstGeom prst="rect">
            <a:avLst/>
          </a:prstGeom>
          <a:noFill/>
          <a:ln w="9525">
            <a:noFill/>
            <a:miter lim="800000"/>
            <a:headEnd/>
            <a:tailEnd/>
          </a:ln>
        </p:spPr>
        <p:txBody>
          <a:bodyPr lIns="145132" tIns="72568" rIns="145132" bIns="72568" anchor="ctr"/>
          <a:lstStyle/>
          <a:p>
            <a:pPr algn="ctr"/>
            <a:r>
              <a:rPr lang="ru-RU" sz="2800" b="1" dirty="0" smtClean="0">
                <a:solidFill>
                  <a:schemeClr val="bg1"/>
                </a:solidFill>
                <a:latin typeface="Calibri" pitchFamily="34" charset="0"/>
              </a:rPr>
              <a:t>Контакты для связи:</a:t>
            </a:r>
            <a:endParaRPr lang="en-US" sz="2800" b="1" dirty="0" smtClean="0">
              <a:solidFill>
                <a:schemeClr val="bg1"/>
              </a:solidFill>
              <a:latin typeface="Calibri" pitchFamily="34" charset="0"/>
            </a:endParaRPr>
          </a:p>
          <a:p>
            <a:pPr algn="ctr"/>
            <a:r>
              <a:rPr lang="ru-RU" sz="2800" b="1" dirty="0" smtClean="0">
                <a:solidFill>
                  <a:schemeClr val="bg1"/>
                </a:solidFill>
                <a:latin typeface="Calibri" pitchFamily="34" charset="0"/>
              </a:rPr>
              <a:t>Ольга Николаевна Комарова</a:t>
            </a:r>
            <a:endParaRPr lang="en-US" sz="2800" b="1" dirty="0" smtClean="0">
              <a:solidFill>
                <a:schemeClr val="bg1"/>
              </a:solidFill>
              <a:latin typeface="Calibri" pitchFamily="34" charset="0"/>
            </a:endParaRPr>
          </a:p>
          <a:p>
            <a:pPr algn="ctr"/>
            <a:r>
              <a:rPr lang="en-US" sz="2800" b="1" dirty="0" smtClean="0">
                <a:solidFill>
                  <a:srgbClr val="FFFF00"/>
                </a:solidFill>
                <a:latin typeface="Calibri" pitchFamily="34" charset="0"/>
              </a:rPr>
              <a:t>8-903-012-92-85</a:t>
            </a:r>
          </a:p>
          <a:p>
            <a:pPr algn="ctr"/>
            <a:r>
              <a:rPr lang="en-US" sz="2800" b="1" dirty="0" smtClean="0">
                <a:solidFill>
                  <a:srgbClr val="FFFF00"/>
                </a:solidFill>
                <a:latin typeface="Calibri" pitchFamily="34" charset="0"/>
              </a:rPr>
              <a:t>u122tv@list.ru</a:t>
            </a:r>
          </a:p>
          <a:p>
            <a:pPr algn="ctr"/>
            <a:r>
              <a:rPr lang="en-US" sz="2800" b="1" dirty="0" smtClean="0">
                <a:solidFill>
                  <a:schemeClr val="bg1"/>
                </a:solidFill>
              </a:rPr>
              <a:t>Komarova.ON@rosuchebnik.ru</a:t>
            </a:r>
          </a:p>
          <a:p>
            <a:pPr algn="ctr"/>
            <a:endParaRPr lang="ru-RU" sz="2800" dirty="0" smtClean="0">
              <a:solidFill>
                <a:schemeClr val="bg1"/>
              </a:solidFill>
              <a:latin typeface="Calibri" pitchFamily="34" charset="0"/>
            </a:endParaRPr>
          </a:p>
          <a:p>
            <a:pPr algn="ctr"/>
            <a:endParaRPr lang="ru-RU" dirty="0">
              <a:solidFill>
                <a:schemeClr val="bg1"/>
              </a:solidFill>
              <a:latin typeface="Calibri" pitchFamily="34" charset="0"/>
            </a:endParaRPr>
          </a:p>
        </p:txBody>
      </p:sp>
      <p:pic>
        <p:nvPicPr>
          <p:cNvPr id="5" name="Picture 2" descr="C:\Users\Komarova.on\Desktop\родителям ученика\2510855442.jpg"/>
          <p:cNvPicPr>
            <a:picLocks noChangeAspect="1" noChangeArrowheads="1"/>
          </p:cNvPicPr>
          <p:nvPr/>
        </p:nvPicPr>
        <p:blipFill>
          <a:blip r:embed="rId2" cstate="print"/>
          <a:srcRect/>
          <a:stretch>
            <a:fillRect/>
          </a:stretch>
        </p:blipFill>
        <p:spPr bwMode="auto">
          <a:xfrm>
            <a:off x="142844" y="3429000"/>
            <a:ext cx="3262739" cy="2039212"/>
          </a:xfrm>
          <a:prstGeom prst="rect">
            <a:avLst/>
          </a:prstGeom>
          <a:ln>
            <a:noFill/>
          </a:ln>
          <a:effectLst>
            <a:softEdge rad="112500"/>
          </a:effectLst>
        </p:spPr>
      </p:pic>
    </p:spTree>
    <p:extLst>
      <p:ext uri="{BB962C8B-B14F-4D97-AF65-F5344CB8AC3E}">
        <p14:creationId xmlns:p14="http://schemas.microsoft.com/office/powerpoint/2010/main" val="630793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3178696" cy="688550"/>
          </a:xfrm>
        </p:spPr>
        <p:txBody>
          <a:bodyPr/>
          <a:lstStyle/>
          <a:p>
            <a:r>
              <a:rPr lang="ru-RU" b="1" dirty="0" smtClean="0"/>
              <a:t>ФГОС НОО:</a:t>
            </a:r>
            <a:endParaRPr lang="ru-RU" b="1" dirty="0"/>
          </a:p>
        </p:txBody>
      </p:sp>
      <p:sp>
        <p:nvSpPr>
          <p:cNvPr id="5" name="Прямоугольник 4"/>
          <p:cNvSpPr/>
          <p:nvPr/>
        </p:nvSpPr>
        <p:spPr>
          <a:xfrm>
            <a:off x="395536" y="3140968"/>
            <a:ext cx="1872208" cy="828092"/>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lgn="ctr"/>
            <a:r>
              <a:rPr lang="ru-RU" sz="2000" b="1" dirty="0" smtClean="0">
                <a:solidFill>
                  <a:srgbClr val="002060"/>
                </a:solidFill>
              </a:rPr>
              <a:t>Результаты обучения</a:t>
            </a:r>
            <a:endParaRPr lang="ru-RU" sz="2000" b="1" dirty="0">
              <a:solidFill>
                <a:srgbClr val="002060"/>
              </a:solidFill>
            </a:endParaRPr>
          </a:p>
        </p:txBody>
      </p:sp>
      <p:sp>
        <p:nvSpPr>
          <p:cNvPr id="6" name="Прямоугольник 5"/>
          <p:cNvSpPr/>
          <p:nvPr/>
        </p:nvSpPr>
        <p:spPr>
          <a:xfrm>
            <a:off x="3203848" y="3068960"/>
            <a:ext cx="2268252" cy="936104"/>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lgn="ctr"/>
            <a:r>
              <a:rPr lang="ru-RU" sz="2000" b="1" dirty="0" err="1" smtClean="0">
                <a:solidFill>
                  <a:srgbClr val="002060"/>
                </a:solidFill>
              </a:rPr>
              <a:t>Метапредметные</a:t>
            </a:r>
            <a:endParaRPr lang="ru-RU" sz="2000" b="1" dirty="0">
              <a:solidFill>
                <a:srgbClr val="002060"/>
              </a:solidFill>
            </a:endParaRPr>
          </a:p>
        </p:txBody>
      </p:sp>
      <p:sp>
        <p:nvSpPr>
          <p:cNvPr id="7" name="Прямоугольник 6"/>
          <p:cNvSpPr/>
          <p:nvPr/>
        </p:nvSpPr>
        <p:spPr>
          <a:xfrm>
            <a:off x="3203848" y="1556792"/>
            <a:ext cx="2232248" cy="936104"/>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lgn="ctr"/>
            <a:r>
              <a:rPr lang="ru-RU" sz="2000" b="1" dirty="0" smtClean="0">
                <a:solidFill>
                  <a:srgbClr val="002060"/>
                </a:solidFill>
              </a:rPr>
              <a:t>Личностные</a:t>
            </a:r>
            <a:endParaRPr lang="ru-RU" sz="2000" b="1" dirty="0">
              <a:solidFill>
                <a:srgbClr val="002060"/>
              </a:solidFill>
            </a:endParaRPr>
          </a:p>
        </p:txBody>
      </p:sp>
      <p:sp>
        <p:nvSpPr>
          <p:cNvPr id="8" name="Прямоугольник 7"/>
          <p:cNvSpPr/>
          <p:nvPr/>
        </p:nvSpPr>
        <p:spPr>
          <a:xfrm>
            <a:off x="3203848" y="4653136"/>
            <a:ext cx="2268252" cy="864096"/>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lgn="ctr"/>
            <a:r>
              <a:rPr lang="ru-RU" sz="2000" b="1" dirty="0" smtClean="0">
                <a:solidFill>
                  <a:srgbClr val="002060"/>
                </a:solidFill>
              </a:rPr>
              <a:t>Предметные</a:t>
            </a:r>
            <a:endParaRPr lang="ru-RU" sz="2000" b="1" dirty="0">
              <a:solidFill>
                <a:srgbClr val="002060"/>
              </a:solidFill>
            </a:endParaRPr>
          </a:p>
        </p:txBody>
      </p:sp>
      <p:sp>
        <p:nvSpPr>
          <p:cNvPr id="9" name="Прямоугольник 8"/>
          <p:cNvSpPr/>
          <p:nvPr/>
        </p:nvSpPr>
        <p:spPr>
          <a:xfrm>
            <a:off x="6300192" y="1916832"/>
            <a:ext cx="2052228" cy="828092"/>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r>
              <a:rPr lang="ru-RU" b="1" dirty="0" smtClean="0">
                <a:solidFill>
                  <a:srgbClr val="002060"/>
                </a:solidFill>
              </a:rPr>
              <a:t>Познавательные УУД</a:t>
            </a:r>
            <a:endParaRPr lang="ru-RU" b="1" dirty="0">
              <a:solidFill>
                <a:srgbClr val="002060"/>
              </a:solidFill>
            </a:endParaRPr>
          </a:p>
        </p:txBody>
      </p:sp>
      <p:sp>
        <p:nvSpPr>
          <p:cNvPr id="10" name="Прямоугольник 9"/>
          <p:cNvSpPr/>
          <p:nvPr/>
        </p:nvSpPr>
        <p:spPr>
          <a:xfrm>
            <a:off x="6300192" y="3068960"/>
            <a:ext cx="2088232" cy="792088"/>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r>
              <a:rPr lang="ru-RU" b="1" dirty="0" smtClean="0">
                <a:solidFill>
                  <a:srgbClr val="002060"/>
                </a:solidFill>
              </a:rPr>
              <a:t>Регулятивные </a:t>
            </a:r>
          </a:p>
          <a:p>
            <a:pPr lvl="0"/>
            <a:r>
              <a:rPr lang="ru-RU" b="1" dirty="0" smtClean="0">
                <a:solidFill>
                  <a:srgbClr val="002060"/>
                </a:solidFill>
              </a:rPr>
              <a:t>УУД</a:t>
            </a:r>
            <a:endParaRPr lang="ru-RU" b="1" dirty="0">
              <a:solidFill>
                <a:srgbClr val="002060"/>
              </a:solidFill>
            </a:endParaRPr>
          </a:p>
        </p:txBody>
      </p:sp>
      <p:sp>
        <p:nvSpPr>
          <p:cNvPr id="11" name="Прямоугольник 10"/>
          <p:cNvSpPr/>
          <p:nvPr/>
        </p:nvSpPr>
        <p:spPr>
          <a:xfrm>
            <a:off x="6300192" y="4077072"/>
            <a:ext cx="2088232" cy="828092"/>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r>
              <a:rPr lang="ru-RU" b="1" dirty="0" smtClean="0">
                <a:solidFill>
                  <a:srgbClr val="002060"/>
                </a:solidFill>
              </a:rPr>
              <a:t>Коммуникативные </a:t>
            </a:r>
          </a:p>
          <a:p>
            <a:pPr lvl="0"/>
            <a:r>
              <a:rPr lang="ru-RU" b="1" dirty="0" smtClean="0">
                <a:solidFill>
                  <a:srgbClr val="002060"/>
                </a:solidFill>
              </a:rPr>
              <a:t>УУД</a:t>
            </a:r>
            <a:endParaRPr lang="ru-RU" b="1" dirty="0">
              <a:solidFill>
                <a:srgbClr val="002060"/>
              </a:solidFill>
            </a:endParaRPr>
          </a:p>
        </p:txBody>
      </p:sp>
      <p:sp>
        <p:nvSpPr>
          <p:cNvPr id="12" name="Стрелка вправо 11"/>
          <p:cNvSpPr/>
          <p:nvPr/>
        </p:nvSpPr>
        <p:spPr>
          <a:xfrm rot="18903174">
            <a:off x="2462633" y="2650578"/>
            <a:ext cx="563515" cy="283102"/>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3" name="Стрелка вправо 12"/>
          <p:cNvSpPr/>
          <p:nvPr/>
        </p:nvSpPr>
        <p:spPr>
          <a:xfrm>
            <a:off x="2627784" y="3429000"/>
            <a:ext cx="360040" cy="288032"/>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4" name="Стрелка вправо 13"/>
          <p:cNvSpPr/>
          <p:nvPr/>
        </p:nvSpPr>
        <p:spPr>
          <a:xfrm rot="2062989">
            <a:off x="2442468" y="4283464"/>
            <a:ext cx="563515" cy="283102"/>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5" name="Стрелка вправо 14"/>
          <p:cNvSpPr/>
          <p:nvPr/>
        </p:nvSpPr>
        <p:spPr>
          <a:xfrm rot="18903174">
            <a:off x="5669778" y="2866602"/>
            <a:ext cx="563515" cy="283102"/>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6" name="Стрелка вправо 15"/>
          <p:cNvSpPr/>
          <p:nvPr/>
        </p:nvSpPr>
        <p:spPr>
          <a:xfrm>
            <a:off x="5724128" y="3356992"/>
            <a:ext cx="360040" cy="288032"/>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7" name="Стрелка вправо 16"/>
          <p:cNvSpPr/>
          <p:nvPr/>
        </p:nvSpPr>
        <p:spPr>
          <a:xfrm rot="2062989">
            <a:off x="5682829" y="3851415"/>
            <a:ext cx="563515" cy="283102"/>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6853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rmAutofit/>
          </a:bodyPr>
          <a:lstStyle/>
          <a:p>
            <a:r>
              <a:rPr lang="ru-RU" sz="4000" b="1" i="1" dirty="0" smtClean="0">
                <a:effectLst>
                  <a:outerShdw blurRad="38100" dist="38100" dir="2700000" algn="tl">
                    <a:srgbClr val="000000">
                      <a:alpha val="43137"/>
                    </a:srgbClr>
                  </a:outerShdw>
                </a:effectLst>
              </a:rPr>
              <a:t>Современность:</a:t>
            </a:r>
            <a:endParaRPr lang="ru-RU" sz="4000" b="1" i="1"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lstStyle/>
          <a:p>
            <a:r>
              <a:rPr lang="ru-RU" b="1" i="1" dirty="0" smtClean="0">
                <a:solidFill>
                  <a:schemeClr val="accent3">
                    <a:lumMod val="75000"/>
                  </a:schemeClr>
                </a:solidFill>
              </a:rPr>
              <a:t>Конструктивность</a:t>
            </a:r>
            <a:r>
              <a:rPr lang="ru-RU" b="1" dirty="0" smtClean="0"/>
              <a:t> </a:t>
            </a:r>
            <a:r>
              <a:rPr lang="ru-RU" b="1" dirty="0" smtClean="0">
                <a:solidFill>
                  <a:srgbClr val="002060"/>
                </a:solidFill>
              </a:rPr>
              <a:t>как выделение главного, отказ от несущественного и устаревшего.</a:t>
            </a:r>
          </a:p>
          <a:p>
            <a:r>
              <a:rPr lang="ru-RU" b="1" i="1" dirty="0" smtClean="0">
                <a:solidFill>
                  <a:schemeClr val="accent3">
                    <a:lumMod val="75000"/>
                  </a:schemeClr>
                </a:solidFill>
              </a:rPr>
              <a:t>Позитивный консерватизм </a:t>
            </a:r>
            <a:r>
              <a:rPr lang="ru-RU" b="1" dirty="0" smtClean="0">
                <a:solidFill>
                  <a:srgbClr val="002060"/>
                </a:solidFill>
              </a:rPr>
              <a:t>как сохранение базовых ценностей, которые не должны подвергаться поспешному изменению.</a:t>
            </a:r>
          </a:p>
          <a:p>
            <a:r>
              <a:rPr lang="ru-RU" b="1" i="1" dirty="0" smtClean="0">
                <a:solidFill>
                  <a:schemeClr val="accent3">
                    <a:lumMod val="75000"/>
                  </a:schemeClr>
                </a:solidFill>
              </a:rPr>
              <a:t>Динамичность</a:t>
            </a:r>
            <a:r>
              <a:rPr lang="ru-RU" b="1" dirty="0" smtClean="0"/>
              <a:t> </a:t>
            </a:r>
            <a:r>
              <a:rPr lang="ru-RU" b="1" dirty="0" smtClean="0">
                <a:solidFill>
                  <a:srgbClr val="002060"/>
                </a:solidFill>
              </a:rPr>
              <a:t>как возможность внесений целесообразных оправданных изменений.</a:t>
            </a:r>
          </a:p>
          <a:p>
            <a:r>
              <a:rPr lang="ru-RU" b="1" i="1" dirty="0" smtClean="0">
                <a:solidFill>
                  <a:schemeClr val="accent3">
                    <a:lumMod val="75000"/>
                  </a:schemeClr>
                </a:solidFill>
              </a:rPr>
              <a:t>Преемственность</a:t>
            </a:r>
            <a:r>
              <a:rPr lang="ru-RU" b="1" dirty="0" smtClean="0">
                <a:solidFill>
                  <a:srgbClr val="C00000"/>
                </a:solidFill>
              </a:rPr>
              <a:t> </a:t>
            </a:r>
            <a:r>
              <a:rPr lang="ru-RU" b="1" dirty="0" smtClean="0">
                <a:solidFill>
                  <a:srgbClr val="002060"/>
                </a:solidFill>
              </a:rPr>
              <a:t>как отбор устоявшихся и проверенных временем позиций, на которых на протяжении сотен лет строилась  традиционная начальная школа.</a:t>
            </a:r>
          </a:p>
          <a:p>
            <a:endParaRPr lang="ru-RU" b="1" dirty="0"/>
          </a:p>
        </p:txBody>
      </p:sp>
      <p:sp>
        <p:nvSpPr>
          <p:cNvPr id="4" name="Номер слайда 3"/>
          <p:cNvSpPr>
            <a:spLocks noGrp="1"/>
          </p:cNvSpPr>
          <p:nvPr>
            <p:ph type="sldNum" sz="quarter" idx="12"/>
          </p:nvPr>
        </p:nvSpPr>
        <p:spPr/>
        <p:txBody>
          <a:bodyPr/>
          <a:lstStyle/>
          <a:p>
            <a:fld id="{902F8198-9114-4FB0-9D23-06A30A0AC4A1}" type="slidenum">
              <a:rPr lang="ru-RU" smtClean="0"/>
              <a:pPr/>
              <a:t>12</a:t>
            </a:fld>
            <a:endParaRPr lang="ru-RU"/>
          </a:p>
        </p:txBody>
      </p:sp>
    </p:spTree>
    <p:extLst>
      <p:ext uri="{BB962C8B-B14F-4D97-AF65-F5344CB8AC3E}">
        <p14:creationId xmlns:p14="http://schemas.microsoft.com/office/powerpoint/2010/main" val="131437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Komarova.on\Desktop\Картинки к презентациям\50d7e272de5b6ec68526edf11bdf582e.jpg"/>
          <p:cNvPicPr>
            <a:picLocks noChangeAspect="1" noChangeArrowheads="1"/>
          </p:cNvPicPr>
          <p:nvPr/>
        </p:nvPicPr>
        <p:blipFill>
          <a:blip r:embed="rId2" cstate="print"/>
          <a:srcRect/>
          <a:stretch>
            <a:fillRect/>
          </a:stretch>
        </p:blipFill>
        <p:spPr bwMode="auto">
          <a:xfrm>
            <a:off x="0" y="0"/>
            <a:ext cx="5394176" cy="3681525"/>
          </a:xfrm>
          <a:prstGeom prst="rect">
            <a:avLst/>
          </a:prstGeom>
          <a:ln>
            <a:noFill/>
          </a:ln>
          <a:effectLst>
            <a:softEdge rad="112500"/>
          </a:effectLst>
        </p:spPr>
      </p:pic>
      <p:pic>
        <p:nvPicPr>
          <p:cNvPr id="10242" name="Picture 2" descr="C:\Users\Komarova.on\Desktop\Картинки к презентациям\000029_147618_big.jpg"/>
          <p:cNvPicPr>
            <a:picLocks noChangeAspect="1" noChangeArrowheads="1"/>
          </p:cNvPicPr>
          <p:nvPr/>
        </p:nvPicPr>
        <p:blipFill>
          <a:blip r:embed="rId3" cstate="print"/>
          <a:srcRect/>
          <a:stretch>
            <a:fillRect/>
          </a:stretch>
        </p:blipFill>
        <p:spPr bwMode="auto">
          <a:xfrm>
            <a:off x="2000232" y="3000348"/>
            <a:ext cx="6928687" cy="3857652"/>
          </a:xfrm>
          <a:prstGeom prst="rect">
            <a:avLst/>
          </a:prstGeom>
          <a:ln>
            <a:noFill/>
          </a:ln>
          <a:effectLst>
            <a:softEdge rad="112500"/>
          </a:effectLst>
        </p:spPr>
      </p:pic>
      <p:sp>
        <p:nvSpPr>
          <p:cNvPr id="4" name="Заголовок 3"/>
          <p:cNvSpPr txBox="1">
            <a:spLocks/>
          </p:cNvSpPr>
          <p:nvPr/>
        </p:nvSpPr>
        <p:spPr>
          <a:xfrm>
            <a:off x="4000496" y="500042"/>
            <a:ext cx="6302504" cy="16670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Современный</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ученик</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начальной школы</a:t>
            </a:r>
            <a:endParaRPr kumimoji="0" lang="ru-RU"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55776" y="404664"/>
            <a:ext cx="6923112" cy="550414"/>
          </a:xfrm>
        </p:spPr>
        <p:txBody>
          <a:bodyPr>
            <a:normAutofit/>
          </a:bodyPr>
          <a:lstStyle/>
          <a:p>
            <a:r>
              <a:rPr lang="ru-RU" b="1" i="1" dirty="0" smtClean="0">
                <a:effectLst>
                  <a:outerShdw blurRad="38100" dist="38100" dir="2700000" algn="tl">
                    <a:srgbClr val="000000">
                      <a:alpha val="43137"/>
                    </a:srgbClr>
                  </a:outerShdw>
                </a:effectLst>
              </a:rPr>
              <a:t>Современный ученик начальной школы:</a:t>
            </a:r>
            <a:endParaRPr lang="ru-RU" b="1" i="1" dirty="0">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lnSpcReduction="10000"/>
          </a:bodyPr>
          <a:lstStyle/>
          <a:p>
            <a:pPr marL="0" indent="0">
              <a:buNone/>
            </a:pPr>
            <a:r>
              <a:rPr lang="ru-RU" dirty="0" smtClean="0"/>
              <a:t>	</a:t>
            </a:r>
            <a:r>
              <a:rPr lang="ru-RU" sz="4400" b="1" dirty="0" smtClean="0"/>
              <a:t>	</a:t>
            </a:r>
            <a:endParaRPr lang="ru-RU" sz="3600" dirty="0" smtClean="0">
              <a:solidFill>
                <a:srgbClr val="0070C0"/>
              </a:solidFill>
              <a:latin typeface="+mj-lt"/>
              <a:ea typeface="+mj-ea"/>
              <a:cs typeface="+mj-cs"/>
            </a:endParaRPr>
          </a:p>
          <a:p>
            <a:pPr marL="0" indent="0">
              <a:buNone/>
            </a:pPr>
            <a:endParaRPr lang="ru-RU" sz="3600" b="1" dirty="0"/>
          </a:p>
          <a:p>
            <a:pPr marL="0" indent="0">
              <a:buNone/>
            </a:pPr>
            <a:endParaRPr lang="ru-RU" sz="3600" b="1" dirty="0" smtClean="0"/>
          </a:p>
          <a:p>
            <a:pPr marL="0" indent="0">
              <a:buNone/>
            </a:pPr>
            <a:r>
              <a:rPr lang="ru-RU" sz="3600" b="1" dirty="0" smtClean="0"/>
              <a:t>		</a:t>
            </a:r>
            <a:endParaRPr lang="ru-RU" sz="3600" dirty="0" smtClean="0">
              <a:solidFill>
                <a:srgbClr val="FF0000"/>
              </a:solidFill>
              <a:latin typeface="+mj-lt"/>
              <a:ea typeface="+mj-ea"/>
              <a:cs typeface="+mj-cs"/>
            </a:endParaRPr>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14</a:t>
            </a:fld>
            <a:endParaRPr lang="ru-RU"/>
          </a:p>
        </p:txBody>
      </p:sp>
      <p:sp>
        <p:nvSpPr>
          <p:cNvPr id="5" name="Прямоугольник 4"/>
          <p:cNvSpPr/>
          <p:nvPr/>
        </p:nvSpPr>
        <p:spPr>
          <a:xfrm>
            <a:off x="395536" y="1736812"/>
            <a:ext cx="1980220" cy="3924436"/>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buFont typeface="Arial" pitchFamily="34" charset="0"/>
              <a:buChar char="•"/>
            </a:pPr>
            <a:endParaRPr lang="ru-RU" dirty="0" smtClean="0"/>
          </a:p>
          <a:p>
            <a:pPr algn="ctr"/>
            <a:r>
              <a:rPr lang="ru-RU" sz="1600" b="1" dirty="0" smtClean="0">
                <a:solidFill>
                  <a:srgbClr val="C00000"/>
                </a:solidFill>
              </a:rPr>
              <a:t>Малый объём сенсорных знаний</a:t>
            </a:r>
          </a:p>
          <a:p>
            <a:pPr algn="ctr"/>
            <a:endParaRPr lang="ru-RU" dirty="0" smtClean="0"/>
          </a:p>
          <a:p>
            <a:pPr algn="ctr">
              <a:buFont typeface="Arial" pitchFamily="34" charset="0"/>
              <a:buChar char="•"/>
            </a:pPr>
            <a:r>
              <a:rPr lang="ru-RU" dirty="0" smtClean="0">
                <a:solidFill>
                  <a:schemeClr val="tx1"/>
                </a:solidFill>
              </a:rPr>
              <a:t> </a:t>
            </a:r>
            <a:r>
              <a:rPr lang="ru-RU" b="1" dirty="0" smtClean="0">
                <a:solidFill>
                  <a:srgbClr val="002060"/>
                </a:solidFill>
              </a:rPr>
              <a:t>Слабо развито чувственное восприятие</a:t>
            </a:r>
          </a:p>
          <a:p>
            <a:pPr algn="ctr"/>
            <a:endParaRPr lang="ru-RU" b="1" dirty="0" smtClean="0">
              <a:solidFill>
                <a:srgbClr val="002060"/>
              </a:solidFill>
            </a:endParaRPr>
          </a:p>
          <a:p>
            <a:pPr algn="ctr">
              <a:buFont typeface="Arial" pitchFamily="34" charset="0"/>
              <a:buChar char="•"/>
            </a:pPr>
            <a:r>
              <a:rPr lang="ru-RU" b="1" dirty="0" smtClean="0">
                <a:solidFill>
                  <a:srgbClr val="002060"/>
                </a:solidFill>
              </a:rPr>
              <a:t>Неумение наблюдать, замечать изменения в окружающем мире</a:t>
            </a:r>
          </a:p>
          <a:p>
            <a:pPr>
              <a:buFont typeface="Arial" pitchFamily="34" charset="0"/>
              <a:buChar char="•"/>
            </a:pPr>
            <a:endParaRPr lang="ru-RU" dirty="0" smtClean="0"/>
          </a:p>
          <a:p>
            <a:pPr>
              <a:buFont typeface="Arial" pitchFamily="34" charset="0"/>
              <a:buChar char="•"/>
            </a:pPr>
            <a:endParaRPr lang="ru-RU" dirty="0"/>
          </a:p>
        </p:txBody>
      </p:sp>
      <p:sp>
        <p:nvSpPr>
          <p:cNvPr id="6" name="Прямоугольник 5"/>
          <p:cNvSpPr/>
          <p:nvPr/>
        </p:nvSpPr>
        <p:spPr>
          <a:xfrm>
            <a:off x="3419872" y="1772816"/>
            <a:ext cx="2196244" cy="3924436"/>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ru-RU" b="1" dirty="0" smtClean="0">
                <a:solidFill>
                  <a:srgbClr val="C00000"/>
                </a:solidFill>
              </a:rPr>
              <a:t> Развитие логического мышления</a:t>
            </a:r>
          </a:p>
          <a:p>
            <a:endParaRPr lang="ru-RU" dirty="0" smtClean="0"/>
          </a:p>
          <a:p>
            <a:pPr lvl="1">
              <a:buFont typeface="Arial" pitchFamily="34" charset="0"/>
              <a:buChar char="•"/>
            </a:pPr>
            <a:r>
              <a:rPr lang="ru-RU" b="1" dirty="0" smtClean="0">
                <a:solidFill>
                  <a:srgbClr val="002060"/>
                </a:solidFill>
              </a:rPr>
              <a:t>Связная речь</a:t>
            </a:r>
          </a:p>
          <a:p>
            <a:endParaRPr lang="ru-RU" b="1" dirty="0" smtClean="0">
              <a:solidFill>
                <a:srgbClr val="002060"/>
              </a:solidFill>
            </a:endParaRPr>
          </a:p>
          <a:p>
            <a:pPr algn="ctr">
              <a:buFont typeface="Arial" pitchFamily="34" charset="0"/>
              <a:buChar char="•"/>
            </a:pPr>
            <a:r>
              <a:rPr lang="ru-RU" b="1" dirty="0" smtClean="0">
                <a:solidFill>
                  <a:srgbClr val="002060"/>
                </a:solidFill>
              </a:rPr>
              <a:t>Умение рассуждать</a:t>
            </a:r>
          </a:p>
          <a:p>
            <a:endParaRPr lang="ru-RU" b="1" dirty="0" smtClean="0">
              <a:solidFill>
                <a:srgbClr val="002060"/>
              </a:solidFill>
            </a:endParaRPr>
          </a:p>
          <a:p>
            <a:pPr algn="ctr">
              <a:buFont typeface="Arial" pitchFamily="34" charset="0"/>
              <a:buChar char="•"/>
            </a:pPr>
            <a:r>
              <a:rPr lang="ru-RU" b="1" dirty="0" smtClean="0">
                <a:solidFill>
                  <a:srgbClr val="002060"/>
                </a:solidFill>
              </a:rPr>
              <a:t>Умение строить выводы, умозаключения, суждения</a:t>
            </a:r>
            <a:endParaRPr lang="ru-RU" b="1" dirty="0">
              <a:solidFill>
                <a:srgbClr val="002060"/>
              </a:solidFill>
            </a:endParaRPr>
          </a:p>
        </p:txBody>
      </p:sp>
      <p:sp>
        <p:nvSpPr>
          <p:cNvPr id="7" name="Прямоугольник 6"/>
          <p:cNvSpPr/>
          <p:nvPr/>
        </p:nvSpPr>
        <p:spPr>
          <a:xfrm>
            <a:off x="6588224" y="1700808"/>
            <a:ext cx="2124236" cy="3960440"/>
          </a:xfrm>
          <a:prstGeom prst="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b="1" dirty="0" smtClean="0"/>
          </a:p>
          <a:p>
            <a:pPr algn="ctr"/>
            <a:r>
              <a:rPr lang="ru-RU" b="1" dirty="0" smtClean="0">
                <a:solidFill>
                  <a:srgbClr val="C00000"/>
                </a:solidFill>
              </a:rPr>
              <a:t>«Сенсорный голод»</a:t>
            </a:r>
          </a:p>
          <a:p>
            <a:pPr algn="ctr"/>
            <a:endParaRPr lang="ru-RU" dirty="0" smtClean="0"/>
          </a:p>
          <a:p>
            <a:pPr algn="ctr"/>
            <a:endParaRPr lang="ru-RU" dirty="0" smtClean="0"/>
          </a:p>
          <a:p>
            <a:pPr algn="ctr"/>
            <a:r>
              <a:rPr lang="ru-RU" b="1" u="sng" dirty="0" smtClean="0">
                <a:solidFill>
                  <a:srgbClr val="002060"/>
                </a:solidFill>
              </a:rPr>
              <a:t>Нарушаются:</a:t>
            </a:r>
          </a:p>
          <a:p>
            <a:pPr algn="ctr"/>
            <a:endParaRPr lang="ru-RU" b="1" u="sng" dirty="0" smtClean="0">
              <a:solidFill>
                <a:srgbClr val="002060"/>
              </a:solidFill>
            </a:endParaRPr>
          </a:p>
          <a:p>
            <a:pPr algn="ctr">
              <a:buFont typeface="Arial" pitchFamily="34" charset="0"/>
              <a:buChar char="•"/>
            </a:pPr>
            <a:r>
              <a:rPr lang="ru-RU" b="1" dirty="0" smtClean="0">
                <a:solidFill>
                  <a:srgbClr val="002060"/>
                </a:solidFill>
              </a:rPr>
              <a:t>возникновение зрительных и слуховых образцов</a:t>
            </a:r>
          </a:p>
          <a:p>
            <a:pPr algn="ctr">
              <a:buFont typeface="Arial" pitchFamily="34" charset="0"/>
              <a:buChar char="•"/>
            </a:pPr>
            <a:endParaRPr lang="ru-RU" b="1" dirty="0" smtClean="0">
              <a:solidFill>
                <a:srgbClr val="002060"/>
              </a:solidFill>
            </a:endParaRPr>
          </a:p>
          <a:p>
            <a:pPr algn="ctr">
              <a:buFont typeface="Arial" pitchFamily="34" charset="0"/>
              <a:buChar char="•"/>
            </a:pPr>
            <a:r>
              <a:rPr lang="ru-RU" b="1" dirty="0" smtClean="0">
                <a:solidFill>
                  <a:srgbClr val="002060"/>
                </a:solidFill>
              </a:rPr>
              <a:t>способность ясно мыслить</a:t>
            </a:r>
          </a:p>
          <a:p>
            <a:pPr>
              <a:buFont typeface="Arial" pitchFamily="34" charset="0"/>
              <a:buChar char="•"/>
            </a:pPr>
            <a:endParaRPr lang="ru-RU" dirty="0" smtClean="0"/>
          </a:p>
          <a:p>
            <a:pPr>
              <a:buFont typeface="Arial" pitchFamily="34" charset="0"/>
              <a:buChar char="•"/>
            </a:pPr>
            <a:endParaRPr lang="ru-RU" dirty="0" smtClean="0"/>
          </a:p>
          <a:p>
            <a:pPr algn="ctr"/>
            <a:endParaRPr lang="ru-RU" dirty="0"/>
          </a:p>
        </p:txBody>
      </p:sp>
      <p:pic>
        <p:nvPicPr>
          <p:cNvPr id="1026" name="Picture 2" descr="C:\Users\Komarova.on\Desktop\Картинки к презентациям\JamAdvice.com_.ua-give-your-child-a-tablet-2.jpg"/>
          <p:cNvPicPr>
            <a:picLocks noChangeAspect="1" noChangeArrowheads="1"/>
          </p:cNvPicPr>
          <p:nvPr/>
        </p:nvPicPr>
        <p:blipFill>
          <a:blip r:embed="rId2" cstate="print"/>
          <a:srcRect/>
          <a:stretch>
            <a:fillRect/>
          </a:stretch>
        </p:blipFill>
        <p:spPr bwMode="auto">
          <a:xfrm>
            <a:off x="0" y="0"/>
            <a:ext cx="2502069" cy="1728192"/>
          </a:xfrm>
          <a:prstGeom prst="rect">
            <a:avLst/>
          </a:prstGeom>
          <a:ln>
            <a:noFill/>
          </a:ln>
          <a:effectLst>
            <a:softEdge rad="112500"/>
          </a:effectLst>
        </p:spPr>
      </p:pic>
      <p:sp>
        <p:nvSpPr>
          <p:cNvPr id="9" name="Стрелка вправо 8"/>
          <p:cNvSpPr/>
          <p:nvPr/>
        </p:nvSpPr>
        <p:spPr>
          <a:xfrm>
            <a:off x="2571736" y="3143248"/>
            <a:ext cx="720080" cy="756084"/>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1" name="Стрелка вниз 10"/>
          <p:cNvSpPr/>
          <p:nvPr/>
        </p:nvSpPr>
        <p:spPr>
          <a:xfrm>
            <a:off x="7452320" y="2492896"/>
            <a:ext cx="386840" cy="288032"/>
          </a:xfrm>
          <a:prstGeom prst="downArrow">
            <a:avLst/>
          </a:prstGeom>
          <a:solidFill>
            <a:srgbClr val="0070C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3" name="Стрелка вправо 12"/>
          <p:cNvSpPr/>
          <p:nvPr/>
        </p:nvSpPr>
        <p:spPr>
          <a:xfrm>
            <a:off x="5715008" y="3143248"/>
            <a:ext cx="720080" cy="756084"/>
          </a:xfrm>
          <a:prstGeom prst="rightArrow">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0525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omarova.on\Desktop\Картинки к презентациям\29dd448f-c459-400a-8768-26bd8df8bbd0_mw1024_n_s.jpg"/>
          <p:cNvPicPr>
            <a:picLocks noChangeAspect="1" noChangeArrowheads="1"/>
          </p:cNvPicPr>
          <p:nvPr/>
        </p:nvPicPr>
        <p:blipFill>
          <a:blip r:embed="rId2" cstate="print"/>
          <a:srcRect/>
          <a:stretch>
            <a:fillRect/>
          </a:stretch>
        </p:blipFill>
        <p:spPr bwMode="auto">
          <a:xfrm>
            <a:off x="1357290" y="1000108"/>
            <a:ext cx="6638354" cy="4764834"/>
          </a:xfrm>
          <a:prstGeom prst="rect">
            <a:avLst/>
          </a:prstGeom>
          <a:ln>
            <a:noFill/>
          </a:ln>
          <a:effectLst>
            <a:softEdge rad="112500"/>
          </a:effectLst>
        </p:spPr>
      </p:pic>
    </p:spTree>
    <p:extLst>
      <p:ext uri="{BB962C8B-B14F-4D97-AF65-F5344CB8AC3E}">
        <p14:creationId xmlns:p14="http://schemas.microsoft.com/office/powerpoint/2010/main" val="2113947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omarova.on\Desktop\родителям ученика\450a1ab129354f5f9d096070f8bddc25-768x430.jpg"/>
          <p:cNvPicPr>
            <a:picLocks noChangeAspect="1" noChangeArrowheads="1"/>
          </p:cNvPicPr>
          <p:nvPr/>
        </p:nvPicPr>
        <p:blipFill>
          <a:blip r:embed="rId2" cstate="print"/>
          <a:srcRect/>
          <a:stretch>
            <a:fillRect/>
          </a:stretch>
        </p:blipFill>
        <p:spPr bwMode="auto">
          <a:xfrm>
            <a:off x="0" y="3143248"/>
            <a:ext cx="7143768" cy="3999767"/>
          </a:xfrm>
          <a:prstGeom prst="rect">
            <a:avLst/>
          </a:prstGeom>
          <a:ln>
            <a:noFill/>
          </a:ln>
          <a:effectLst>
            <a:softEdge rad="112500"/>
          </a:effectLst>
        </p:spPr>
      </p:pic>
      <p:sp>
        <p:nvSpPr>
          <p:cNvPr id="5" name="Выноска-облако 4"/>
          <p:cNvSpPr/>
          <p:nvPr/>
        </p:nvSpPr>
        <p:spPr>
          <a:xfrm>
            <a:off x="3143240" y="0"/>
            <a:ext cx="4714908" cy="278605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2" descr="C:\Users\nettop 2\Desktop\Картинки к презентаиям\31131_600.jpg"/>
          <p:cNvPicPr>
            <a:picLocks noChangeAspect="1" noChangeArrowheads="1"/>
          </p:cNvPicPr>
          <p:nvPr/>
        </p:nvPicPr>
        <p:blipFill>
          <a:blip r:embed="rId3" cstate="print"/>
          <a:srcRect/>
          <a:stretch>
            <a:fillRect/>
          </a:stretch>
        </p:blipFill>
        <p:spPr bwMode="auto">
          <a:xfrm>
            <a:off x="3929058" y="285728"/>
            <a:ext cx="3071834" cy="2047889"/>
          </a:xfrm>
          <a:prstGeom prst="rect">
            <a:avLst/>
          </a:prstGeom>
          <a:ln>
            <a:noFill/>
          </a:ln>
          <a:effectLst>
            <a:softEdge rad="112500"/>
          </a:effectLst>
        </p:spPr>
      </p:pic>
    </p:spTree>
    <p:extLst>
      <p:ext uri="{BB962C8B-B14F-4D97-AF65-F5344CB8AC3E}">
        <p14:creationId xmlns:p14="http://schemas.microsoft.com/office/powerpoint/2010/main" val="1862227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типа нейронные связи.jpg"/>
          <p:cNvPicPr>
            <a:picLocks noChangeAspect="1" noChangeArrowheads="1"/>
          </p:cNvPicPr>
          <p:nvPr/>
        </p:nvPicPr>
        <p:blipFill>
          <a:blip r:embed="rId2" cstate="print"/>
          <a:srcRect/>
          <a:stretch>
            <a:fillRect/>
          </a:stretch>
        </p:blipFill>
        <p:spPr bwMode="auto">
          <a:xfrm>
            <a:off x="508000" y="1123950"/>
            <a:ext cx="8128000" cy="4610100"/>
          </a:xfrm>
          <a:prstGeom prst="rect">
            <a:avLst/>
          </a:prstGeom>
          <a:ln>
            <a:noFill/>
          </a:ln>
          <a:effectLst>
            <a:softEdge rad="112500"/>
          </a:effectLst>
        </p:spPr>
      </p:pic>
    </p:spTree>
    <p:extLst>
      <p:ext uri="{BB962C8B-B14F-4D97-AF65-F5344CB8AC3E}">
        <p14:creationId xmlns:p14="http://schemas.microsoft.com/office/powerpoint/2010/main" val="3455131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7010400" y="6356350"/>
            <a:ext cx="2133600" cy="365125"/>
          </a:xfrm>
        </p:spPr>
        <p:txBody>
          <a:bodyPr/>
          <a:lstStyle/>
          <a:p>
            <a:fld id="{902F8198-9114-4FB0-9D23-06A30A0AC4A1}" type="slidenum">
              <a:rPr lang="ru-RU" smtClean="0"/>
              <a:pPr/>
              <a:t>18</a:t>
            </a:fld>
            <a:endParaRPr lang="ru-RU"/>
          </a:p>
        </p:txBody>
      </p:sp>
      <p:pic>
        <p:nvPicPr>
          <p:cNvPr id="5" name="Picture 2" descr="http://uchistut.ru/images/88.gif"/>
          <p:cNvPicPr>
            <a:picLocks noChangeAspect="1" noChangeArrowheads="1"/>
          </p:cNvPicPr>
          <p:nvPr/>
        </p:nvPicPr>
        <p:blipFill>
          <a:blip r:embed="rId2" cstate="print"/>
          <a:srcRect/>
          <a:stretch>
            <a:fillRect/>
          </a:stretch>
        </p:blipFill>
        <p:spPr bwMode="auto">
          <a:xfrm>
            <a:off x="6143636" y="4553744"/>
            <a:ext cx="2513734" cy="2304256"/>
          </a:xfrm>
          <a:prstGeom prst="rect">
            <a:avLst/>
          </a:prstGeom>
          <a:noFill/>
        </p:spPr>
      </p:pic>
      <p:pic>
        <p:nvPicPr>
          <p:cNvPr id="11" name="Picture 2" descr="C:\Users\Komarova.on\Desktop\Картинки к презентациям\blog_2814_905.jpg"/>
          <p:cNvPicPr>
            <a:picLocks noChangeAspect="1" noChangeArrowheads="1"/>
          </p:cNvPicPr>
          <p:nvPr/>
        </p:nvPicPr>
        <p:blipFill>
          <a:blip r:embed="rId3" cstate="print"/>
          <a:srcRect/>
          <a:stretch>
            <a:fillRect/>
          </a:stretch>
        </p:blipFill>
        <p:spPr bwMode="auto">
          <a:xfrm>
            <a:off x="1214414" y="4143380"/>
            <a:ext cx="4058718" cy="2714620"/>
          </a:xfrm>
          <a:prstGeom prst="rect">
            <a:avLst/>
          </a:prstGeom>
          <a:ln>
            <a:noFill/>
          </a:ln>
          <a:effectLst>
            <a:softEdge rad="112500"/>
          </a:effectLst>
        </p:spPr>
      </p:pic>
      <p:sp>
        <p:nvSpPr>
          <p:cNvPr id="14" name="Овальная выноска 13"/>
          <p:cNvSpPr/>
          <p:nvPr/>
        </p:nvSpPr>
        <p:spPr>
          <a:xfrm>
            <a:off x="1714480" y="0"/>
            <a:ext cx="3214710" cy="1785926"/>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auto" hangingPunct="0">
              <a:spcBef>
                <a:spcPts val="0"/>
              </a:spcBef>
              <a:spcAft>
                <a:spcPts val="0"/>
              </a:spcAft>
              <a:buNone/>
              <a:defRPr/>
            </a:pPr>
            <a:r>
              <a:rPr lang="ru-RU" altLang="ru-RU" sz="2800" b="1" i="1" dirty="0" smtClean="0">
                <a:solidFill>
                  <a:srgbClr val="292929"/>
                </a:solidFill>
              </a:rPr>
              <a:t>Хочу учиться</a:t>
            </a:r>
            <a:endParaRPr lang="ru-RU" altLang="ru-RU" sz="2800" b="1" i="1" dirty="0">
              <a:solidFill>
                <a:srgbClr val="292929"/>
              </a:solidFill>
            </a:endParaRPr>
          </a:p>
        </p:txBody>
      </p:sp>
      <p:sp>
        <p:nvSpPr>
          <p:cNvPr id="15" name="Овальная выноска 14"/>
          <p:cNvSpPr/>
          <p:nvPr/>
        </p:nvSpPr>
        <p:spPr>
          <a:xfrm>
            <a:off x="3143240" y="1357298"/>
            <a:ext cx="6000760" cy="2786082"/>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ru-RU" altLang="ru-RU" sz="2000" b="1" i="1" dirty="0" smtClean="0">
                <a:solidFill>
                  <a:srgbClr val="292929"/>
                </a:solidFill>
                <a:latin typeface="Calibri" pitchFamily="34" charset="0"/>
              </a:rPr>
              <a:t>найти ответ на вопрос, узнать, </a:t>
            </a:r>
          </a:p>
          <a:p>
            <a:pPr>
              <a:lnSpc>
                <a:spcPct val="120000"/>
              </a:lnSpc>
            </a:pPr>
            <a:r>
              <a:rPr lang="ru-RU" altLang="ru-RU" sz="2000" b="1" i="1" dirty="0" smtClean="0">
                <a:solidFill>
                  <a:srgbClr val="292929"/>
                </a:solidFill>
                <a:latin typeface="Calibri" pitchFamily="34" charset="0"/>
              </a:rPr>
              <a:t>понять, разобраться, лучше что-то делать,</a:t>
            </a:r>
          </a:p>
          <a:p>
            <a:pPr>
              <a:lnSpc>
                <a:spcPct val="120000"/>
              </a:lnSpc>
            </a:pPr>
            <a:r>
              <a:rPr lang="ru-RU" altLang="ru-RU" sz="2000" b="1" i="1" dirty="0" smtClean="0">
                <a:solidFill>
                  <a:srgbClr val="292929"/>
                </a:solidFill>
                <a:latin typeface="Calibri" pitchFamily="34" charset="0"/>
              </a:rPr>
              <a:t>добиться определённого результата…</a:t>
            </a:r>
            <a:endParaRPr lang="ru-RU" altLang="ru-RU" sz="2000" b="1" i="1" dirty="0">
              <a:solidFill>
                <a:srgbClr val="292929"/>
              </a:solidFill>
              <a:latin typeface="Calibri" pitchFamily="34" charset="0"/>
            </a:endParaRPr>
          </a:p>
        </p:txBody>
      </p:sp>
      <p:sp>
        <p:nvSpPr>
          <p:cNvPr id="16" name="Овальная выноска 15"/>
          <p:cNvSpPr/>
          <p:nvPr/>
        </p:nvSpPr>
        <p:spPr>
          <a:xfrm>
            <a:off x="0" y="1928802"/>
            <a:ext cx="3643338" cy="2071702"/>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ru-RU" altLang="ru-RU" sz="2400" b="1" i="1" dirty="0" smtClean="0">
                <a:solidFill>
                  <a:srgbClr val="292929"/>
                </a:solidFill>
                <a:latin typeface="Calibri" pitchFamily="34" charset="0"/>
              </a:rPr>
              <a:t>Хочу (и знаю, зачем </a:t>
            </a:r>
            <a:r>
              <a:rPr lang="ru-RU" altLang="ru-RU" sz="2400" b="1" i="1" u="sng" dirty="0" smtClean="0">
                <a:solidFill>
                  <a:srgbClr val="292929"/>
                </a:solidFill>
                <a:latin typeface="Calibri" pitchFamily="34" charset="0"/>
              </a:rPr>
              <a:t>мне</a:t>
            </a:r>
            <a:r>
              <a:rPr lang="ru-RU" altLang="ru-RU" sz="2400" b="1" i="1" dirty="0" smtClean="0">
                <a:solidFill>
                  <a:srgbClr val="292929"/>
                </a:solidFill>
                <a:latin typeface="Calibri" pitchFamily="34" charset="0"/>
              </a:rPr>
              <a:t> это нужно)</a:t>
            </a:r>
            <a:r>
              <a:rPr lang="ru-RU" altLang="ru-RU" sz="2400" i="1" dirty="0" smtClean="0">
                <a:solidFill>
                  <a:srgbClr val="292929"/>
                </a:solidFill>
                <a:latin typeface="Calibri"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idx="4294967295"/>
          </p:nvPr>
        </p:nvSpPr>
        <p:spPr>
          <a:xfrm>
            <a:off x="1043608" y="0"/>
            <a:ext cx="7999252" cy="1700808"/>
          </a:xfrm>
        </p:spPr>
        <p:txBody>
          <a:bodyPr>
            <a:noAutofit/>
          </a:bodyPr>
          <a:lstStyle/>
          <a:p>
            <a:pPr algn="ctr">
              <a:defRPr/>
            </a:pPr>
            <a:r>
              <a:rPr lang="ru-RU" altLang="ru-RU" sz="3200" b="1" i="1" dirty="0" smtClean="0">
                <a:latin typeface="Georgia" pitchFamily="18" charset="0"/>
              </a:rPr>
              <a:t>«</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Новообразования в развитии младшего школьника:</a:t>
            </a:r>
            <a:r>
              <a:rPr lang="ru-RU" sz="3200" b="1" dirty="0" smtClean="0"/>
              <a:t/>
            </a:r>
            <a:br>
              <a:rPr lang="ru-RU" sz="3200" b="1" dirty="0" smtClean="0"/>
            </a:br>
            <a:endParaRPr lang="ru-RU" altLang="ru-RU" sz="3200" b="1" i="1" dirty="0" smtClean="0">
              <a:latin typeface="Georgia" pitchFamily="18" charset="0"/>
            </a:endParaRPr>
          </a:p>
        </p:txBody>
      </p:sp>
      <p:sp>
        <p:nvSpPr>
          <p:cNvPr id="20482" name="Объект 2"/>
          <p:cNvSpPr>
            <a:spLocks noGrp="1"/>
          </p:cNvSpPr>
          <p:nvPr>
            <p:ph idx="4294967295"/>
          </p:nvPr>
        </p:nvSpPr>
        <p:spPr>
          <a:xfrm>
            <a:off x="0" y="1643050"/>
            <a:ext cx="9144000" cy="4500594"/>
          </a:xfrm>
        </p:spPr>
        <p:txBody>
          <a:bodyPr>
            <a:noAutofit/>
          </a:bodyPr>
          <a:lstStyle/>
          <a:p>
            <a:r>
              <a:rPr lang="ru-RU" altLang="ru-RU" sz="2800" b="1" i="1" dirty="0" smtClean="0">
                <a:solidFill>
                  <a:srgbClr val="FF0000"/>
                </a:solidFill>
              </a:rPr>
              <a:t>Принятие новых социальных ролей</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539750" y="4005263"/>
            <a:ext cx="8064500" cy="1152525"/>
          </a:xfrm>
          <a:prstGeom prst="rect">
            <a:avLst/>
          </a:prstGeom>
        </p:spPr>
        <p:txBody>
          <a:bodyPr lIns="145132" tIns="72568" rIns="145132" bIns="72568" anchor="ctr"/>
          <a:lstStyle/>
          <a:p>
            <a:pPr algn="ctr" fontAlgn="auto">
              <a:spcAft>
                <a:spcPts val="0"/>
              </a:spcAft>
              <a:defRPr/>
            </a:pPr>
            <a:endParaRPr lang="ru-RU" dirty="0">
              <a:solidFill>
                <a:schemeClr val="bg1"/>
              </a:solidFill>
              <a:latin typeface="+mj-lt"/>
              <a:ea typeface="+mj-ea"/>
              <a:cs typeface="+mj-cs"/>
            </a:endParaRPr>
          </a:p>
        </p:txBody>
      </p:sp>
      <p:sp>
        <p:nvSpPr>
          <p:cNvPr id="911366" name="Заголовок 1"/>
          <p:cNvSpPr txBox="1">
            <a:spLocks/>
          </p:cNvSpPr>
          <p:nvPr/>
        </p:nvSpPr>
        <p:spPr bwMode="auto">
          <a:xfrm>
            <a:off x="387350" y="4077072"/>
            <a:ext cx="8433122" cy="864096"/>
          </a:xfrm>
          <a:prstGeom prst="rect">
            <a:avLst/>
          </a:prstGeom>
          <a:noFill/>
          <a:ln w="9525">
            <a:noFill/>
            <a:miter lim="800000"/>
            <a:headEnd/>
            <a:tailEnd/>
          </a:ln>
        </p:spPr>
        <p:txBody>
          <a:bodyPr lIns="145132" tIns="72568" rIns="145132" bIns="72568" anchor="ctr"/>
          <a:lstStyle/>
          <a:p>
            <a:pPr algn="ctr"/>
            <a:r>
              <a:rPr lang="ru-RU" sz="2800" b="1" dirty="0" smtClean="0">
                <a:solidFill>
                  <a:schemeClr val="bg1"/>
                </a:solidFill>
                <a:latin typeface="Calibri" pitchFamily="34" charset="0"/>
              </a:rPr>
              <a:t>Контакты для связи:</a:t>
            </a:r>
            <a:endParaRPr lang="en-US" sz="2800" b="1" dirty="0" smtClean="0">
              <a:solidFill>
                <a:schemeClr val="bg1"/>
              </a:solidFill>
              <a:latin typeface="Calibri" pitchFamily="34" charset="0"/>
            </a:endParaRPr>
          </a:p>
          <a:p>
            <a:pPr algn="ctr"/>
            <a:r>
              <a:rPr lang="ru-RU" sz="2800" b="1" dirty="0" smtClean="0">
                <a:solidFill>
                  <a:schemeClr val="bg1"/>
                </a:solidFill>
                <a:latin typeface="Calibri" pitchFamily="34" charset="0"/>
              </a:rPr>
              <a:t>Ольга Николаевна Комарова</a:t>
            </a:r>
            <a:endParaRPr lang="en-US" sz="2800" b="1" dirty="0" smtClean="0">
              <a:solidFill>
                <a:schemeClr val="bg1"/>
              </a:solidFill>
              <a:latin typeface="Calibri" pitchFamily="34" charset="0"/>
            </a:endParaRPr>
          </a:p>
          <a:p>
            <a:pPr algn="ctr"/>
            <a:r>
              <a:rPr lang="en-US" sz="2800" b="1" dirty="0" smtClean="0">
                <a:solidFill>
                  <a:srgbClr val="FFFF00"/>
                </a:solidFill>
                <a:latin typeface="Calibri" pitchFamily="34" charset="0"/>
              </a:rPr>
              <a:t>8-903-012-92-85</a:t>
            </a:r>
          </a:p>
          <a:p>
            <a:pPr algn="ctr"/>
            <a:r>
              <a:rPr lang="en-US" sz="2800" b="1" dirty="0" smtClean="0">
                <a:solidFill>
                  <a:srgbClr val="FFFF00"/>
                </a:solidFill>
                <a:latin typeface="Calibri" pitchFamily="34" charset="0"/>
              </a:rPr>
              <a:t>u122tv@list.ru</a:t>
            </a:r>
          </a:p>
          <a:p>
            <a:pPr algn="ctr"/>
            <a:r>
              <a:rPr lang="en-US" sz="2800" b="1" dirty="0" smtClean="0">
                <a:solidFill>
                  <a:schemeClr val="bg1"/>
                </a:solidFill>
              </a:rPr>
              <a:t>Komarova.ON@rosuchebnik.ru</a:t>
            </a:r>
          </a:p>
          <a:p>
            <a:pPr algn="ctr"/>
            <a:endParaRPr lang="ru-RU" sz="2800" dirty="0" smtClean="0">
              <a:solidFill>
                <a:schemeClr val="bg1"/>
              </a:solidFill>
              <a:latin typeface="Calibri" pitchFamily="34" charset="0"/>
            </a:endParaRPr>
          </a:p>
          <a:p>
            <a:pPr algn="ctr"/>
            <a:endParaRPr lang="ru-RU" dirty="0">
              <a:solidFill>
                <a:schemeClr val="bg1"/>
              </a:solidFill>
              <a:latin typeface="Calibri" pitchFamily="34" charset="0"/>
            </a:endParaRPr>
          </a:p>
        </p:txBody>
      </p:sp>
    </p:spTree>
    <p:extLst>
      <p:ext uri="{BB962C8B-B14F-4D97-AF65-F5344CB8AC3E}">
        <p14:creationId xmlns:p14="http://schemas.microsoft.com/office/powerpoint/2010/main" val="2015374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idx="4294967295"/>
          </p:nvPr>
        </p:nvSpPr>
        <p:spPr>
          <a:xfrm>
            <a:off x="1043608" y="0"/>
            <a:ext cx="7999252" cy="1700808"/>
          </a:xfrm>
        </p:spPr>
        <p:txBody>
          <a:bodyPr>
            <a:noAutofit/>
          </a:bodyPr>
          <a:lstStyle/>
          <a:p>
            <a:pPr algn="ctr">
              <a:defRPr/>
            </a:pPr>
            <a:r>
              <a:rPr lang="ru-RU" altLang="ru-RU" sz="3200" b="1" i="1" dirty="0" smtClean="0">
                <a:latin typeface="Georgia" pitchFamily="18" charset="0"/>
              </a:rPr>
              <a:t>«</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Новообразования в развитии младшего школьника:</a:t>
            </a:r>
            <a:r>
              <a:rPr lang="ru-RU" sz="3200" b="1" dirty="0" smtClean="0"/>
              <a:t/>
            </a:r>
            <a:br>
              <a:rPr lang="ru-RU" sz="3200" b="1" dirty="0" smtClean="0"/>
            </a:br>
            <a:endParaRPr lang="ru-RU" altLang="ru-RU" sz="3200" b="1" i="1" dirty="0" smtClean="0">
              <a:latin typeface="Georgia" pitchFamily="18" charset="0"/>
            </a:endParaRPr>
          </a:p>
        </p:txBody>
      </p:sp>
      <p:sp>
        <p:nvSpPr>
          <p:cNvPr id="20482" name="Объект 2"/>
          <p:cNvSpPr>
            <a:spLocks noGrp="1"/>
          </p:cNvSpPr>
          <p:nvPr>
            <p:ph idx="4294967295"/>
          </p:nvPr>
        </p:nvSpPr>
        <p:spPr>
          <a:xfrm>
            <a:off x="0" y="1643050"/>
            <a:ext cx="9144000" cy="4500594"/>
          </a:xfrm>
        </p:spPr>
        <p:txBody>
          <a:bodyPr>
            <a:noAutofit/>
          </a:bodyPr>
          <a:lstStyle/>
          <a:p>
            <a:r>
              <a:rPr lang="ru-RU" altLang="ru-RU" sz="2800" b="1" i="1" dirty="0" smtClean="0">
                <a:solidFill>
                  <a:srgbClr val="002060"/>
                </a:solidFill>
              </a:rPr>
              <a:t>Принятие новых социальных ролей</a:t>
            </a:r>
          </a:p>
          <a:p>
            <a:r>
              <a:rPr lang="ru-RU" altLang="ru-RU" sz="2800" b="1" i="1" dirty="0" smtClean="0">
                <a:solidFill>
                  <a:srgbClr val="FF0000"/>
                </a:solidFill>
              </a:rPr>
              <a:t>Навыки коммуникативной деятельности (описывать, рассуждать, объяснять, участвовать в диалоге)</a:t>
            </a:r>
          </a:p>
        </p:txBody>
      </p:sp>
    </p:spTree>
    <p:extLst>
      <p:ext uri="{BB962C8B-B14F-4D97-AF65-F5344CB8AC3E}">
        <p14:creationId xmlns:p14="http://schemas.microsoft.com/office/powerpoint/2010/main" val="112334332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idx="4294967295"/>
          </p:nvPr>
        </p:nvSpPr>
        <p:spPr>
          <a:xfrm>
            <a:off x="1043608" y="0"/>
            <a:ext cx="7999252" cy="1700808"/>
          </a:xfrm>
        </p:spPr>
        <p:txBody>
          <a:bodyPr>
            <a:noAutofit/>
          </a:bodyPr>
          <a:lstStyle/>
          <a:p>
            <a:pPr algn="ctr">
              <a:defRPr/>
            </a:pPr>
            <a:r>
              <a:rPr lang="ru-RU" altLang="ru-RU" sz="3200" b="1" i="1" dirty="0" smtClean="0">
                <a:latin typeface="Georgia" pitchFamily="18" charset="0"/>
              </a:rPr>
              <a:t>«</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Новообразования в развитии младшего школьника:</a:t>
            </a:r>
            <a:r>
              <a:rPr lang="ru-RU" sz="3200" b="1" dirty="0" smtClean="0"/>
              <a:t/>
            </a:r>
            <a:br>
              <a:rPr lang="ru-RU" sz="3200" b="1" dirty="0" smtClean="0"/>
            </a:br>
            <a:endParaRPr lang="ru-RU" altLang="ru-RU" sz="3200" b="1" i="1" dirty="0" smtClean="0">
              <a:latin typeface="Georgia" pitchFamily="18" charset="0"/>
            </a:endParaRPr>
          </a:p>
        </p:txBody>
      </p:sp>
      <p:sp>
        <p:nvSpPr>
          <p:cNvPr id="20482" name="Объект 2"/>
          <p:cNvSpPr>
            <a:spLocks noGrp="1"/>
          </p:cNvSpPr>
          <p:nvPr>
            <p:ph idx="4294967295"/>
          </p:nvPr>
        </p:nvSpPr>
        <p:spPr>
          <a:xfrm>
            <a:off x="0" y="1643050"/>
            <a:ext cx="9144000" cy="4500594"/>
          </a:xfrm>
        </p:spPr>
        <p:txBody>
          <a:bodyPr>
            <a:noAutofit/>
          </a:bodyPr>
          <a:lstStyle/>
          <a:p>
            <a:r>
              <a:rPr lang="ru-RU" altLang="ru-RU" sz="2800" b="1" i="1" dirty="0" smtClean="0">
                <a:solidFill>
                  <a:srgbClr val="002060"/>
                </a:solidFill>
              </a:rPr>
              <a:t>Принятие новых социальных ролей</a:t>
            </a:r>
          </a:p>
          <a:p>
            <a:r>
              <a:rPr lang="ru-RU" altLang="ru-RU" sz="2800" b="1" i="1" dirty="0" smtClean="0">
                <a:solidFill>
                  <a:srgbClr val="002060"/>
                </a:solidFill>
              </a:rPr>
              <a:t>Навыки коммуникативной деятельности (описывать, рассуждать, объяснять, участвовать в диалоге)</a:t>
            </a:r>
          </a:p>
          <a:p>
            <a:r>
              <a:rPr lang="ru-RU" altLang="ru-RU" sz="2800" b="1" i="1" dirty="0" smtClean="0">
                <a:solidFill>
                  <a:srgbClr val="FF0000"/>
                </a:solidFill>
              </a:rPr>
              <a:t>Готовность применять знания в нестандартных ситуациях</a:t>
            </a:r>
          </a:p>
        </p:txBody>
      </p:sp>
    </p:spTree>
    <p:extLst>
      <p:ext uri="{BB962C8B-B14F-4D97-AF65-F5344CB8AC3E}">
        <p14:creationId xmlns:p14="http://schemas.microsoft.com/office/powerpoint/2010/main" val="65625548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idx="4294967295"/>
          </p:nvPr>
        </p:nvSpPr>
        <p:spPr>
          <a:xfrm>
            <a:off x="1043608" y="0"/>
            <a:ext cx="7999252" cy="1700808"/>
          </a:xfrm>
        </p:spPr>
        <p:txBody>
          <a:bodyPr>
            <a:noAutofit/>
          </a:bodyPr>
          <a:lstStyle/>
          <a:p>
            <a:pPr algn="ctr">
              <a:defRPr/>
            </a:pPr>
            <a:r>
              <a:rPr lang="ru-RU" altLang="ru-RU" sz="3200" b="1" i="1" dirty="0" smtClean="0">
                <a:latin typeface="Georgia" pitchFamily="18" charset="0"/>
              </a:rPr>
              <a:t>«</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Новообразования в развитии младшего школьника:</a:t>
            </a:r>
            <a:r>
              <a:rPr lang="ru-RU" sz="3200" b="1" dirty="0" smtClean="0"/>
              <a:t/>
            </a:r>
            <a:br>
              <a:rPr lang="ru-RU" sz="3200" b="1" dirty="0" smtClean="0"/>
            </a:br>
            <a:endParaRPr lang="ru-RU" altLang="ru-RU" sz="3200" b="1" i="1" dirty="0" smtClean="0">
              <a:latin typeface="Georgia" pitchFamily="18" charset="0"/>
            </a:endParaRPr>
          </a:p>
        </p:txBody>
      </p:sp>
      <p:sp>
        <p:nvSpPr>
          <p:cNvPr id="20482" name="Объект 2"/>
          <p:cNvSpPr>
            <a:spLocks noGrp="1"/>
          </p:cNvSpPr>
          <p:nvPr>
            <p:ph idx="4294967295"/>
          </p:nvPr>
        </p:nvSpPr>
        <p:spPr>
          <a:xfrm>
            <a:off x="0" y="1643050"/>
            <a:ext cx="9144000" cy="4500594"/>
          </a:xfrm>
        </p:spPr>
        <p:txBody>
          <a:bodyPr>
            <a:noAutofit/>
          </a:bodyPr>
          <a:lstStyle/>
          <a:p>
            <a:r>
              <a:rPr lang="ru-RU" altLang="ru-RU" sz="2800" b="1" i="1" dirty="0" smtClean="0">
                <a:solidFill>
                  <a:srgbClr val="002060"/>
                </a:solidFill>
              </a:rPr>
              <a:t>Принятие новых социальных ролей</a:t>
            </a:r>
          </a:p>
          <a:p>
            <a:r>
              <a:rPr lang="ru-RU" altLang="ru-RU" sz="2800" b="1" i="1" dirty="0" smtClean="0">
                <a:solidFill>
                  <a:srgbClr val="002060"/>
                </a:solidFill>
              </a:rPr>
              <a:t>Навыки коммуникативной деятельности (описывать, рассуждать, объяснять, участвовать в диалоге)</a:t>
            </a:r>
          </a:p>
          <a:p>
            <a:r>
              <a:rPr lang="ru-RU" altLang="ru-RU" sz="2800" b="1" i="1" dirty="0" smtClean="0">
                <a:solidFill>
                  <a:srgbClr val="002060"/>
                </a:solidFill>
              </a:rPr>
              <a:t>Готовность применять знания в нестандартных ситуациях</a:t>
            </a:r>
          </a:p>
          <a:p>
            <a:r>
              <a:rPr lang="ru-RU" altLang="ru-RU" sz="2800" b="1" i="1" dirty="0" smtClean="0">
                <a:solidFill>
                  <a:srgbClr val="FF0000"/>
                </a:solidFill>
              </a:rPr>
              <a:t>Способность целесообразно использовать интеллектуальные операции</a:t>
            </a:r>
          </a:p>
        </p:txBody>
      </p:sp>
    </p:spTree>
    <p:extLst>
      <p:ext uri="{BB962C8B-B14F-4D97-AF65-F5344CB8AC3E}">
        <p14:creationId xmlns:p14="http://schemas.microsoft.com/office/powerpoint/2010/main" val="158024249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idx="4294967295"/>
          </p:nvPr>
        </p:nvSpPr>
        <p:spPr>
          <a:xfrm>
            <a:off x="1043608" y="0"/>
            <a:ext cx="7999252" cy="1700808"/>
          </a:xfrm>
        </p:spPr>
        <p:txBody>
          <a:bodyPr>
            <a:noAutofit/>
          </a:bodyPr>
          <a:lstStyle/>
          <a:p>
            <a:pPr algn="ctr">
              <a:defRPr/>
            </a:pPr>
            <a:r>
              <a:rPr lang="ru-RU" altLang="ru-RU" sz="3200" b="1" i="1" dirty="0" smtClean="0">
                <a:latin typeface="Georgia" pitchFamily="18" charset="0"/>
              </a:rPr>
              <a:t>«</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
            </a:r>
            <a:br>
              <a:rPr lang="ru-RU" altLang="ru-RU" sz="3200" b="1" i="1" dirty="0" smtClean="0">
                <a:latin typeface="Georgia" pitchFamily="18" charset="0"/>
              </a:rPr>
            </a:br>
            <a:r>
              <a:rPr lang="ru-RU" altLang="ru-RU" sz="3200" b="1" i="1" dirty="0" smtClean="0">
                <a:latin typeface="Georgia" pitchFamily="18" charset="0"/>
              </a:rPr>
              <a:t>Новообразования в развитии младшего школьника:</a:t>
            </a:r>
            <a:r>
              <a:rPr lang="ru-RU" sz="3200" b="1" dirty="0" smtClean="0"/>
              <a:t/>
            </a:r>
            <a:br>
              <a:rPr lang="ru-RU" sz="3200" b="1" dirty="0" smtClean="0"/>
            </a:br>
            <a:endParaRPr lang="ru-RU" altLang="ru-RU" sz="3200" b="1" i="1" dirty="0" smtClean="0">
              <a:latin typeface="Georgia" pitchFamily="18" charset="0"/>
            </a:endParaRPr>
          </a:p>
        </p:txBody>
      </p:sp>
      <p:sp>
        <p:nvSpPr>
          <p:cNvPr id="20482" name="Объект 2"/>
          <p:cNvSpPr>
            <a:spLocks noGrp="1"/>
          </p:cNvSpPr>
          <p:nvPr>
            <p:ph idx="4294967295"/>
          </p:nvPr>
        </p:nvSpPr>
        <p:spPr>
          <a:xfrm>
            <a:off x="0" y="1643050"/>
            <a:ext cx="9144000" cy="4500594"/>
          </a:xfrm>
        </p:spPr>
        <p:txBody>
          <a:bodyPr>
            <a:noAutofit/>
          </a:bodyPr>
          <a:lstStyle/>
          <a:p>
            <a:r>
              <a:rPr lang="ru-RU" altLang="ru-RU" sz="2800" b="1" i="1" dirty="0" smtClean="0">
                <a:solidFill>
                  <a:srgbClr val="002060"/>
                </a:solidFill>
              </a:rPr>
              <a:t>Принятие новых социальных ролей</a:t>
            </a:r>
          </a:p>
          <a:p>
            <a:r>
              <a:rPr lang="ru-RU" altLang="ru-RU" sz="2800" b="1" i="1" dirty="0" smtClean="0">
                <a:solidFill>
                  <a:srgbClr val="002060"/>
                </a:solidFill>
              </a:rPr>
              <a:t>Навыки коммуникативной деятельности (описывать, рассуждать, объяснять, участвовать в диалоге)</a:t>
            </a:r>
          </a:p>
          <a:p>
            <a:r>
              <a:rPr lang="ru-RU" altLang="ru-RU" sz="2800" b="1" i="1" dirty="0" smtClean="0">
                <a:solidFill>
                  <a:srgbClr val="002060"/>
                </a:solidFill>
              </a:rPr>
              <a:t>Готовность применять знания в нестандартных ситуациях</a:t>
            </a:r>
          </a:p>
          <a:p>
            <a:r>
              <a:rPr lang="ru-RU" altLang="ru-RU" sz="2800" b="1" i="1" dirty="0" smtClean="0">
                <a:solidFill>
                  <a:srgbClr val="002060"/>
                </a:solidFill>
              </a:rPr>
              <a:t>Способность целесообразно использовать интеллектуальные операции</a:t>
            </a:r>
          </a:p>
          <a:p>
            <a:r>
              <a:rPr lang="ru-RU" altLang="ru-RU" sz="2800" b="1" i="1" dirty="0" smtClean="0">
                <a:solidFill>
                  <a:srgbClr val="FF0000"/>
                </a:solidFill>
              </a:rPr>
              <a:t>Умения осуществлять регулятивные действия (контролировать, оценивать, прогнозировать)</a:t>
            </a:r>
          </a:p>
        </p:txBody>
      </p:sp>
    </p:spTree>
    <p:extLst>
      <p:ext uri="{BB962C8B-B14F-4D97-AF65-F5344CB8AC3E}">
        <p14:creationId xmlns:p14="http://schemas.microsoft.com/office/powerpoint/2010/main" val="21618976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112568"/>
          </a:xfrm>
        </p:spPr>
        <p:txBody>
          <a:bodyPr rtlCol="0">
            <a:normAutofit/>
          </a:bodyPr>
          <a:lstStyle/>
          <a:p>
            <a:pPr marL="0" indent="0" algn="ctr" fontAlgn="auto">
              <a:spcAft>
                <a:spcPts val="0"/>
              </a:spcAft>
              <a:buFont typeface="Arial" panose="020B0604020202020204" pitchFamily="34" charset="0"/>
              <a:buNone/>
              <a:defRPr/>
            </a:pPr>
            <a:r>
              <a:rPr lang="ru-RU" sz="2800" b="1" dirty="0" smtClean="0">
                <a:solidFill>
                  <a:schemeClr val="bg1"/>
                </a:solidFill>
              </a:rPr>
              <a:t>Принципиальные изменения</a:t>
            </a:r>
          </a:p>
          <a:p>
            <a:pPr marL="0" indent="0" algn="ctr" fontAlgn="auto">
              <a:spcAft>
                <a:spcPts val="0"/>
              </a:spcAft>
              <a:buFont typeface="Arial" panose="020B0604020202020204" pitchFamily="34" charset="0"/>
              <a:buNone/>
              <a:defRPr/>
            </a:pPr>
            <a:r>
              <a:rPr lang="ru-RU" sz="2800" b="1" dirty="0" smtClean="0">
                <a:solidFill>
                  <a:schemeClr val="bg1"/>
                </a:solidFill>
              </a:rPr>
              <a:t> в процессе обучения по ФГОС:</a:t>
            </a:r>
          </a:p>
          <a:p>
            <a:pPr marL="0" indent="0" algn="ctr" fontAlgn="auto">
              <a:spcAft>
                <a:spcPts val="0"/>
              </a:spcAft>
              <a:buFont typeface="Arial" panose="020B0604020202020204" pitchFamily="34" charset="0"/>
              <a:buNone/>
              <a:defRPr/>
            </a:pPr>
            <a:endParaRPr lang="ru-RU" b="1" dirty="0" smtClean="0">
              <a:solidFill>
                <a:srgbClr val="C00000"/>
              </a:solidFill>
            </a:endParaRPr>
          </a:p>
          <a:p>
            <a:pPr marL="514350" indent="-514350" algn="just" fontAlgn="auto">
              <a:spcAft>
                <a:spcPts val="0"/>
              </a:spcAft>
              <a:buFont typeface="Wingdings" pitchFamily="2" charset="2"/>
              <a:buChar char="ü"/>
              <a:defRPr/>
            </a:pPr>
            <a:r>
              <a:rPr lang="ru-RU" b="1" dirty="0" smtClean="0">
                <a:solidFill>
                  <a:schemeClr val="accent4">
                    <a:lumMod val="75000"/>
                  </a:schemeClr>
                </a:solidFill>
              </a:rPr>
              <a:t>Приоритетная цель обучения </a:t>
            </a:r>
            <a:r>
              <a:rPr lang="ru-RU" dirty="0" smtClean="0">
                <a:solidFill>
                  <a:srgbClr val="002060"/>
                </a:solidFill>
              </a:rPr>
              <a:t>- </a:t>
            </a:r>
            <a:r>
              <a:rPr lang="ru-RU" b="1" u="sng" dirty="0" smtClean="0">
                <a:solidFill>
                  <a:srgbClr val="002060"/>
                </a:solidFill>
              </a:rPr>
              <a:t>психические и личностные новообразования; </a:t>
            </a:r>
          </a:p>
          <a:p>
            <a:pPr marL="514350" indent="-514350" algn="ctr" fontAlgn="auto">
              <a:spcAft>
                <a:spcPts val="0"/>
              </a:spcAft>
              <a:buNone/>
              <a:defRPr/>
            </a:pPr>
            <a:r>
              <a:rPr lang="ru-RU" sz="2800" b="1" u="sng" dirty="0" smtClean="0">
                <a:solidFill>
                  <a:schemeClr val="accent4">
                    <a:lumMod val="75000"/>
                  </a:schemeClr>
                </a:solidFill>
              </a:rPr>
              <a:t>РЕБЁНОК УЧИТСЯ УЧИТЬСЯ!</a:t>
            </a:r>
          </a:p>
          <a:p>
            <a:pPr marL="514350" indent="-514350" algn="just" fontAlgn="auto">
              <a:spcAft>
                <a:spcPts val="0"/>
              </a:spcAft>
              <a:buFont typeface="Wingdings" pitchFamily="2" charset="2"/>
              <a:buChar char="ü"/>
              <a:defRPr/>
            </a:pPr>
            <a:r>
              <a:rPr lang="ru-RU" b="1" dirty="0" smtClean="0">
                <a:solidFill>
                  <a:schemeClr val="accent4">
                    <a:lumMod val="75000"/>
                  </a:schemeClr>
                </a:solidFill>
              </a:rPr>
              <a:t>Направленность процесса на деятельность </a:t>
            </a:r>
            <a:r>
              <a:rPr lang="ru-RU" b="1" dirty="0" smtClean="0">
                <a:solidFill>
                  <a:srgbClr val="002060"/>
                </a:solidFill>
              </a:rPr>
              <a:t>(знания – средство…).</a:t>
            </a:r>
          </a:p>
          <a:p>
            <a:pPr marL="514350" indent="-514350" algn="just" fontAlgn="auto">
              <a:spcAft>
                <a:spcPts val="0"/>
              </a:spcAft>
              <a:buFont typeface="Wingdings" pitchFamily="2" charset="2"/>
              <a:buChar char="ü"/>
              <a:defRPr/>
            </a:pPr>
            <a:r>
              <a:rPr lang="ru-RU" b="1" dirty="0" smtClean="0">
                <a:solidFill>
                  <a:schemeClr val="accent4">
                    <a:lumMod val="75000"/>
                  </a:schemeClr>
                </a:solidFill>
              </a:rPr>
              <a:t>Взаимоотношения</a:t>
            </a:r>
            <a:r>
              <a:rPr lang="ru-RU" b="1" dirty="0" smtClean="0">
                <a:solidFill>
                  <a:schemeClr val="tx2">
                    <a:lumMod val="75000"/>
                  </a:schemeClr>
                </a:solidFill>
              </a:rPr>
              <a:t> </a:t>
            </a:r>
            <a:r>
              <a:rPr lang="ru-RU" b="1" dirty="0" smtClean="0">
                <a:solidFill>
                  <a:srgbClr val="002060"/>
                </a:solidFill>
              </a:rPr>
              <a:t>в системе учитель-ученик – совместно-распределительные.</a:t>
            </a:r>
          </a:p>
          <a:p>
            <a:pPr marL="514350" indent="-514350" algn="just" fontAlgn="auto">
              <a:spcAft>
                <a:spcPts val="0"/>
              </a:spcAft>
              <a:buFont typeface="Wingdings" pitchFamily="2" charset="2"/>
              <a:buChar char="ü"/>
              <a:defRPr/>
            </a:pPr>
            <a:r>
              <a:rPr lang="ru-RU" b="1" dirty="0" smtClean="0">
                <a:solidFill>
                  <a:schemeClr val="accent4">
                    <a:lumMod val="75000"/>
                  </a:schemeClr>
                </a:solidFill>
              </a:rPr>
              <a:t>Приоритет совместных форм организации обучения.</a:t>
            </a:r>
          </a:p>
          <a:p>
            <a:pPr marL="514350" indent="-514350" fontAlgn="auto">
              <a:spcAft>
                <a:spcPts val="0"/>
              </a:spcAft>
              <a:buFont typeface="Arial" panose="020B0604020202020204" pitchFamily="34" charset="0"/>
              <a:buAutoNum type="arabicPeriod"/>
              <a:defRPr/>
            </a:pPr>
            <a:endParaRPr lang="ru-RU" b="1" dirty="0"/>
          </a:p>
        </p:txBody>
      </p:sp>
      <p:sp>
        <p:nvSpPr>
          <p:cNvPr id="4" name="Номер слайда 3"/>
          <p:cNvSpPr>
            <a:spLocks noGrp="1"/>
          </p:cNvSpPr>
          <p:nvPr>
            <p:ph type="sldNum" sz="quarter" idx="12"/>
          </p:nvPr>
        </p:nvSpPr>
        <p:spPr/>
        <p:txBody>
          <a:bodyPr/>
          <a:lstStyle/>
          <a:p>
            <a:pPr>
              <a:defRPr/>
            </a:pPr>
            <a:fld id="{8BB152C9-FEEA-4AB6-9550-D98E1D8050A3}" type="slidenum">
              <a:rPr lang="ru-RU"/>
              <a:pPr>
                <a:defRPr/>
              </a:pPr>
              <a:t>24</a:t>
            </a:fld>
            <a:endParaRPr lang="ru-RU"/>
          </a:p>
        </p:txBody>
      </p:sp>
    </p:spTree>
    <p:extLst>
      <p:ext uri="{BB962C8B-B14F-4D97-AF65-F5344CB8AC3E}">
        <p14:creationId xmlns:p14="http://schemas.microsoft.com/office/powerpoint/2010/main" val="1593579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714488"/>
            <a:ext cx="8229600" cy="1143000"/>
          </a:xfrm>
        </p:spPr>
        <p:txBody>
          <a:bodyPr>
            <a:normAutofit/>
          </a:bodyPr>
          <a:lstStyle/>
          <a:p>
            <a:pPr algn="ctr"/>
            <a:r>
              <a:rPr lang="ru-RU" sz="3200" b="1" dirty="0" smtClean="0">
                <a:solidFill>
                  <a:srgbClr val="002060"/>
                </a:solidFill>
                <a:effectLst>
                  <a:outerShdw blurRad="38100" dist="38100" dir="2700000" algn="tl">
                    <a:srgbClr val="000000">
                      <a:alpha val="43137"/>
                    </a:srgbClr>
                  </a:outerShdw>
                </a:effectLst>
              </a:rPr>
              <a:t>Чем ребёнок отличается </a:t>
            </a:r>
            <a:r>
              <a:rPr lang="ru-RU" sz="3200" b="1" dirty="0" smtClean="0">
                <a:solidFill>
                  <a:schemeClr val="accent4">
                    <a:lumMod val="75000"/>
                  </a:schemeClr>
                </a:solidFill>
                <a:effectLst>
                  <a:outerShdw blurRad="38100" dist="38100" dir="2700000" algn="tl">
                    <a:srgbClr val="000000">
                      <a:alpha val="43137"/>
                    </a:srgbClr>
                  </a:outerShdw>
                </a:effectLst>
              </a:rPr>
              <a:t>от самого себя </a:t>
            </a:r>
            <a:r>
              <a:rPr lang="ru-RU" sz="3200" b="1" dirty="0" smtClean="0">
                <a:solidFill>
                  <a:srgbClr val="002060"/>
                </a:solidFill>
                <a:effectLst>
                  <a:outerShdw blurRad="38100" dist="38100" dir="2700000" algn="tl">
                    <a:srgbClr val="000000">
                      <a:alpha val="43137"/>
                    </a:srgbClr>
                  </a:outerShdw>
                </a:effectLst>
              </a:rPr>
              <a:t>в начале и в конце обучения?</a:t>
            </a:r>
            <a:endParaRPr lang="ru-RU" sz="3200" b="1" dirty="0">
              <a:solidFill>
                <a:srgbClr val="002060"/>
              </a:solidFill>
              <a:effectLst>
                <a:outerShdw blurRad="38100" dist="38100" dir="2700000" algn="tl">
                  <a:srgbClr val="000000">
                    <a:alpha val="43137"/>
                  </a:srgbClr>
                </a:outerShdw>
              </a:effectLst>
            </a:endParaRPr>
          </a:p>
        </p:txBody>
      </p:sp>
      <p:pic>
        <p:nvPicPr>
          <p:cNvPr id="1026" name="Picture 2" descr="C:\Users\nettop 2\Desktop\эволюция.jpg"/>
          <p:cNvPicPr>
            <a:picLocks noChangeAspect="1" noChangeArrowheads="1"/>
          </p:cNvPicPr>
          <p:nvPr/>
        </p:nvPicPr>
        <p:blipFill>
          <a:blip r:embed="rId2"/>
          <a:srcRect/>
          <a:stretch>
            <a:fillRect/>
          </a:stretch>
        </p:blipFill>
        <p:spPr bwMode="auto">
          <a:xfrm>
            <a:off x="1785918" y="3500438"/>
            <a:ext cx="5399087" cy="1998663"/>
          </a:xfrm>
          <a:prstGeom prst="rect">
            <a:avLst/>
          </a:prstGeom>
          <a:noFill/>
        </p:spPr>
      </p:pic>
      <p:sp>
        <p:nvSpPr>
          <p:cNvPr id="6" name="Пятно 1 5"/>
          <p:cNvSpPr/>
          <p:nvPr/>
        </p:nvSpPr>
        <p:spPr>
          <a:xfrm>
            <a:off x="214282" y="2786058"/>
            <a:ext cx="2428892" cy="2000264"/>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solidFill>
                  <a:srgbClr val="FF0000"/>
                </a:solidFill>
              </a:rPr>
              <a:t>???</a:t>
            </a:r>
            <a:endParaRPr lang="ru-RU" sz="4000" b="1" dirty="0">
              <a:solidFill>
                <a:srgbClr val="FF0000"/>
              </a:solidFill>
            </a:endParaRPr>
          </a:p>
        </p:txBody>
      </p:sp>
    </p:spTree>
    <p:extLst>
      <p:ext uri="{BB962C8B-B14F-4D97-AF65-F5344CB8AC3E}">
        <p14:creationId xmlns:p14="http://schemas.microsoft.com/office/powerpoint/2010/main" val="3977422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1143000"/>
          </a:xfrm>
        </p:spPr>
        <p:txBody>
          <a:bodyPr/>
          <a:lstStyle/>
          <a:p>
            <a:pPr algn="ctr"/>
            <a:r>
              <a:rPr lang="ru-RU" b="1" dirty="0" smtClean="0"/>
              <a:t>Изменение требований к уроку</a:t>
            </a:r>
            <a:endParaRPr lang="ru-RU" b="1" dirty="0"/>
          </a:p>
        </p:txBody>
      </p:sp>
      <p:graphicFrame>
        <p:nvGraphicFramePr>
          <p:cNvPr id="4" name="Объект 3"/>
          <p:cNvGraphicFramePr>
            <a:graphicFrameLocks noGrp="1"/>
          </p:cNvGraphicFramePr>
          <p:nvPr>
            <p:ph idx="1"/>
            <p:extLst/>
          </p:nvPr>
        </p:nvGraphicFramePr>
        <p:xfrm>
          <a:off x="0" y="1442576"/>
          <a:ext cx="9144000" cy="6588760"/>
        </p:xfrm>
        <a:graphic>
          <a:graphicData uri="http://schemas.openxmlformats.org/drawingml/2006/table">
            <a:tbl>
              <a:tblPr firstRow="1" bandRow="1">
                <a:tableStyleId>{5C22544A-7EE6-4342-B048-85BDC9FD1C3A}</a:tableStyleId>
              </a:tblPr>
              <a:tblGrid>
                <a:gridCol w="1835696"/>
                <a:gridCol w="3528392"/>
                <a:gridCol w="3779912"/>
              </a:tblGrid>
              <a:tr h="370840">
                <a:tc>
                  <a:txBody>
                    <a:bodyPr/>
                    <a:lstStyle/>
                    <a:p>
                      <a:endParaRPr lang="ru-RU"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Традиционный урок</a:t>
                      </a:r>
                      <a:endParaRPr lang="ru-RU"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Современный урок</a:t>
                      </a:r>
                      <a:endParaRPr lang="ru-RU" dirty="0">
                        <a:solidFill>
                          <a:srgbClr val="002060"/>
                        </a:solidFill>
                      </a:endParaRPr>
                    </a:p>
                  </a:txBody>
                  <a:tcPr>
                    <a:solidFill>
                      <a:schemeClr val="accent2">
                        <a:lumMod val="20000"/>
                        <a:lumOff val="80000"/>
                      </a:schemeClr>
                    </a:solidFill>
                  </a:tcPr>
                </a:tc>
              </a:tr>
              <a:tr h="370840">
                <a:tc>
                  <a:txBody>
                    <a:bodyPr/>
                    <a:lstStyle/>
                    <a:p>
                      <a:r>
                        <a:rPr lang="ru-RU" b="1" dirty="0" smtClean="0">
                          <a:solidFill>
                            <a:srgbClr val="002060"/>
                          </a:solidFill>
                        </a:rPr>
                        <a:t>Роль педагога</a:t>
                      </a:r>
                      <a:endParaRPr lang="ru-RU" b="1" dirty="0">
                        <a:solidFill>
                          <a:srgbClr val="002060"/>
                        </a:solidFill>
                      </a:endParaRPr>
                    </a:p>
                  </a:txBody>
                  <a:tcPr>
                    <a:solidFill>
                      <a:schemeClr val="accent2">
                        <a:lumMod val="20000"/>
                        <a:lumOff val="80000"/>
                      </a:schemeClr>
                    </a:solidFill>
                  </a:tcPr>
                </a:tc>
                <a:tc>
                  <a:txBody>
                    <a:bodyPr/>
                    <a:lstStyle/>
                    <a:p>
                      <a:pPr marL="0" indent="0">
                        <a:buFont typeface="Arial" panose="020B0604020202020204" pitchFamily="34" charset="0"/>
                        <a:buNone/>
                      </a:pPr>
                      <a:r>
                        <a:rPr lang="ru-RU" dirty="0" smtClean="0">
                          <a:solidFill>
                            <a:srgbClr val="002060"/>
                          </a:solidFill>
                        </a:rPr>
                        <a:t>Ретрансляция знаний</a:t>
                      </a:r>
                    </a:p>
                    <a:p>
                      <a:pPr marL="0" indent="0">
                        <a:buFont typeface="Arial" panose="020B0604020202020204" pitchFamily="34" charset="0"/>
                        <a:buNone/>
                      </a:pPr>
                      <a:r>
                        <a:rPr lang="ru-RU" dirty="0" smtClean="0">
                          <a:solidFill>
                            <a:srgbClr val="002060"/>
                          </a:solidFill>
                        </a:rPr>
                        <a:t>Обеспечение дисциплины</a:t>
                      </a:r>
                    </a:p>
                    <a:p>
                      <a:pPr marL="0" indent="0">
                        <a:buFont typeface="Arial" panose="020B0604020202020204" pitchFamily="34" charset="0"/>
                        <a:buNone/>
                      </a:pPr>
                      <a:r>
                        <a:rPr lang="ru-RU" dirty="0" smtClean="0">
                          <a:solidFill>
                            <a:srgbClr val="002060"/>
                          </a:solidFill>
                        </a:rPr>
                        <a:t>Контроль достижения результатов</a:t>
                      </a:r>
                      <a:endParaRPr lang="ru-RU" dirty="0">
                        <a:solidFill>
                          <a:srgbClr val="002060"/>
                        </a:solidFill>
                      </a:endParaRPr>
                    </a:p>
                  </a:txBody>
                  <a:tcPr>
                    <a:solidFill>
                      <a:schemeClr val="accent2">
                        <a:lumMod val="20000"/>
                        <a:lumOff val="80000"/>
                      </a:schemeClr>
                    </a:solidFill>
                  </a:tcPr>
                </a:tc>
                <a:tc>
                  <a:txBody>
                    <a:bodyPr/>
                    <a:lstStyle/>
                    <a:p>
                      <a:pPr marL="0" indent="0">
                        <a:buFont typeface="Arial" panose="020B0604020202020204" pitchFamily="34" charset="0"/>
                        <a:buNone/>
                      </a:pPr>
                      <a:r>
                        <a:rPr lang="ru-RU" dirty="0" smtClean="0">
                          <a:solidFill>
                            <a:srgbClr val="002060"/>
                          </a:solidFill>
                        </a:rPr>
                        <a:t>Конструирование учебной ситуации</a:t>
                      </a:r>
                    </a:p>
                    <a:p>
                      <a:pPr marL="0" indent="0">
                        <a:buFont typeface="Arial" panose="020B0604020202020204" pitchFamily="34" charset="0"/>
                        <a:buNone/>
                      </a:pPr>
                      <a:r>
                        <a:rPr lang="ru-RU" dirty="0" smtClean="0">
                          <a:solidFill>
                            <a:srgbClr val="002060"/>
                          </a:solidFill>
                        </a:rPr>
                        <a:t>Поддержка активности</a:t>
                      </a:r>
                      <a:r>
                        <a:rPr lang="ru-RU" baseline="0" dirty="0" smtClean="0">
                          <a:solidFill>
                            <a:srgbClr val="002060"/>
                          </a:solidFill>
                        </a:rPr>
                        <a:t> и самостоятельности учащихся</a:t>
                      </a:r>
                      <a:endParaRPr lang="ru-RU" dirty="0" smtClean="0">
                        <a:solidFill>
                          <a:srgbClr val="002060"/>
                        </a:solidFill>
                      </a:endParaRPr>
                    </a:p>
                  </a:txBody>
                  <a:tcPr>
                    <a:solidFill>
                      <a:schemeClr val="accent2">
                        <a:lumMod val="20000"/>
                        <a:lumOff val="80000"/>
                      </a:schemeClr>
                    </a:solidFill>
                  </a:tcPr>
                </a:tc>
              </a:tr>
              <a:tr h="1291064">
                <a:tc>
                  <a:txBody>
                    <a:bodyPr/>
                    <a:lstStyle/>
                    <a:p>
                      <a:r>
                        <a:rPr lang="ru-RU" b="1" dirty="0" smtClean="0">
                          <a:solidFill>
                            <a:srgbClr val="002060"/>
                          </a:solidFill>
                        </a:rPr>
                        <a:t>Роль учащегося</a:t>
                      </a:r>
                      <a:endParaRPr lang="ru-RU" b="1" dirty="0">
                        <a:solidFill>
                          <a:srgbClr val="002060"/>
                        </a:solidFill>
                      </a:endParaRPr>
                    </a:p>
                  </a:txBody>
                  <a:tcPr>
                    <a:solidFill>
                      <a:schemeClr val="accent2">
                        <a:lumMod val="20000"/>
                        <a:lumOff val="80000"/>
                      </a:schemeClr>
                    </a:solidFill>
                  </a:tcPr>
                </a:tc>
                <a:tc>
                  <a:txBody>
                    <a:bodyPr/>
                    <a:lstStyle/>
                    <a:p>
                      <a:pPr marL="0" indent="0">
                        <a:buFont typeface="Arial" panose="020B0604020202020204" pitchFamily="34" charset="0"/>
                        <a:buNone/>
                      </a:pPr>
                      <a:r>
                        <a:rPr lang="ru-RU" dirty="0" smtClean="0">
                          <a:solidFill>
                            <a:srgbClr val="002060"/>
                          </a:solidFill>
                        </a:rPr>
                        <a:t>Объект обучения.</a:t>
                      </a:r>
                    </a:p>
                    <a:p>
                      <a:pPr marL="0" indent="0">
                        <a:buFont typeface="Arial" panose="020B0604020202020204" pitchFamily="34" charset="0"/>
                        <a:buNone/>
                      </a:pPr>
                      <a:r>
                        <a:rPr lang="ru-RU" dirty="0" smtClean="0">
                          <a:solidFill>
                            <a:srgbClr val="002060"/>
                          </a:solidFill>
                        </a:rPr>
                        <a:t>Потребление</a:t>
                      </a:r>
                    </a:p>
                    <a:p>
                      <a:pPr marL="0" indent="0">
                        <a:buFont typeface="Arial" panose="020B0604020202020204" pitchFamily="34" charset="0"/>
                        <a:buNone/>
                      </a:pPr>
                      <a:r>
                        <a:rPr lang="ru-RU" dirty="0" smtClean="0">
                          <a:solidFill>
                            <a:srgbClr val="002060"/>
                          </a:solidFill>
                        </a:rPr>
                        <a:t> и воспроизведение информации.</a:t>
                      </a:r>
                    </a:p>
                    <a:p>
                      <a:pPr marL="0" indent="0">
                        <a:buFont typeface="Arial" panose="020B0604020202020204" pitchFamily="34" charset="0"/>
                        <a:buNone/>
                      </a:pPr>
                      <a:r>
                        <a:rPr lang="ru-RU" dirty="0" smtClean="0">
                          <a:solidFill>
                            <a:srgbClr val="002060"/>
                          </a:solidFill>
                        </a:rPr>
                        <a:t>Низкая</a:t>
                      </a:r>
                      <a:r>
                        <a:rPr lang="ru-RU" baseline="0" dirty="0" smtClean="0">
                          <a:solidFill>
                            <a:srgbClr val="002060"/>
                          </a:solidFill>
                        </a:rPr>
                        <a:t> самостоятельность.</a:t>
                      </a:r>
                      <a:endParaRPr lang="ru-RU" dirty="0">
                        <a:solidFill>
                          <a:srgbClr val="002060"/>
                        </a:solidFill>
                      </a:endParaRPr>
                    </a:p>
                  </a:txBody>
                  <a:tcPr>
                    <a:solidFill>
                      <a:schemeClr val="accent2">
                        <a:lumMod val="20000"/>
                        <a:lumOff val="80000"/>
                      </a:schemeClr>
                    </a:solidFill>
                  </a:tcPr>
                </a:tc>
                <a:tc>
                  <a:txBody>
                    <a:bodyPr/>
                    <a:lstStyle/>
                    <a:p>
                      <a:pPr marL="0" indent="0">
                        <a:buFont typeface="Arial" panose="020B0604020202020204" pitchFamily="34" charset="0"/>
                        <a:buNone/>
                      </a:pPr>
                      <a:r>
                        <a:rPr lang="ru-RU" dirty="0" smtClean="0">
                          <a:solidFill>
                            <a:srgbClr val="002060"/>
                          </a:solidFill>
                        </a:rPr>
                        <a:t>Самостоятельный и активный субъект образовательного процесса, ответственный за результат,</a:t>
                      </a:r>
                      <a:r>
                        <a:rPr lang="ru-RU" baseline="0" dirty="0" smtClean="0">
                          <a:solidFill>
                            <a:srgbClr val="002060"/>
                          </a:solidFill>
                        </a:rPr>
                        <a:t> готовый к осмыслению и применению информации в учёбе и в жизни.</a:t>
                      </a:r>
                      <a:endParaRPr lang="ru-RU" dirty="0">
                        <a:solidFill>
                          <a:srgbClr val="002060"/>
                        </a:solidFill>
                      </a:endParaRPr>
                    </a:p>
                  </a:txBody>
                  <a:tcPr>
                    <a:solidFill>
                      <a:schemeClr val="accent2">
                        <a:lumMod val="20000"/>
                        <a:lumOff val="80000"/>
                      </a:schemeClr>
                    </a:solidFill>
                  </a:tcPr>
                </a:tc>
              </a:tr>
              <a:tr h="370840">
                <a:tc>
                  <a:txBody>
                    <a:bodyPr/>
                    <a:lstStyle/>
                    <a:p>
                      <a:r>
                        <a:rPr lang="ru-RU" b="1" dirty="0" smtClean="0">
                          <a:solidFill>
                            <a:srgbClr val="002060"/>
                          </a:solidFill>
                        </a:rPr>
                        <a:t>Оценка и обратная связь</a:t>
                      </a:r>
                      <a:endParaRPr lang="ru-RU" b="1"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Констатирующее</a:t>
                      </a:r>
                      <a:r>
                        <a:rPr lang="ru-RU" baseline="0" dirty="0" smtClean="0">
                          <a:solidFill>
                            <a:srgbClr val="002060"/>
                          </a:solidFill>
                        </a:rPr>
                        <a:t> оценивание.</a:t>
                      </a:r>
                    </a:p>
                    <a:p>
                      <a:r>
                        <a:rPr lang="ru-RU" baseline="0" dirty="0" smtClean="0">
                          <a:solidFill>
                            <a:srgbClr val="002060"/>
                          </a:solidFill>
                        </a:rPr>
                        <a:t>Итоговый контроль учителем.</a:t>
                      </a:r>
                      <a:endParaRPr lang="ru-RU"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Формирующее</a:t>
                      </a:r>
                      <a:r>
                        <a:rPr lang="ru-RU" baseline="0" dirty="0" smtClean="0">
                          <a:solidFill>
                            <a:srgbClr val="002060"/>
                          </a:solidFill>
                        </a:rPr>
                        <a:t> оценивание.</a:t>
                      </a:r>
                    </a:p>
                    <a:p>
                      <a:r>
                        <a:rPr lang="ru-RU" baseline="0" dirty="0" smtClean="0">
                          <a:solidFill>
                            <a:srgbClr val="002060"/>
                          </a:solidFill>
                        </a:rPr>
                        <a:t>Самоконтроль достижения результатов обучающимися, немедленная обратная связь.</a:t>
                      </a:r>
                      <a:endParaRPr lang="ru-RU" dirty="0">
                        <a:solidFill>
                          <a:srgbClr val="002060"/>
                        </a:solidFill>
                      </a:endParaRPr>
                    </a:p>
                  </a:txBody>
                  <a:tcPr>
                    <a:solidFill>
                      <a:schemeClr val="accent2">
                        <a:lumMod val="20000"/>
                        <a:lumOff val="80000"/>
                      </a:schemeClr>
                    </a:solidFill>
                  </a:tcPr>
                </a:tc>
              </a:tr>
              <a:tr h="370840">
                <a:tc>
                  <a:txBody>
                    <a:bodyPr/>
                    <a:lstStyle/>
                    <a:p>
                      <a:r>
                        <a:rPr lang="ru-RU" b="1" dirty="0" smtClean="0">
                          <a:solidFill>
                            <a:srgbClr val="002060"/>
                          </a:solidFill>
                        </a:rPr>
                        <a:t>Методы обучения</a:t>
                      </a:r>
                      <a:endParaRPr lang="ru-RU" b="1"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Преобладание объяснительно- иллюстративного метода и фронтальной работы с классом</a:t>
                      </a:r>
                      <a:endParaRPr lang="ru-RU"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Преобладают активные методы, основанные на деятельности, </a:t>
                      </a:r>
                    </a:p>
                    <a:p>
                      <a:r>
                        <a:rPr lang="ru-RU" dirty="0" smtClean="0">
                          <a:solidFill>
                            <a:srgbClr val="002060"/>
                          </a:solidFill>
                        </a:rPr>
                        <a:t>Различные формы работы в группах, в парах, индивидуально.</a:t>
                      </a:r>
                      <a:endParaRPr lang="ru-RU" dirty="0">
                        <a:solidFill>
                          <a:srgbClr val="002060"/>
                        </a:solidFill>
                      </a:endParaRPr>
                    </a:p>
                  </a:txBody>
                  <a:tcPr>
                    <a:solidFill>
                      <a:schemeClr val="accent2">
                        <a:lumMod val="20000"/>
                        <a:lumOff val="80000"/>
                      </a:schemeClr>
                    </a:solidFill>
                  </a:tcPr>
                </a:tc>
              </a:tr>
              <a:tr h="1140048">
                <a:tc>
                  <a:txBody>
                    <a:bodyPr/>
                    <a:lstStyle/>
                    <a:p>
                      <a:r>
                        <a:rPr lang="ru-RU" b="1" dirty="0" smtClean="0">
                          <a:solidFill>
                            <a:srgbClr val="002060"/>
                          </a:solidFill>
                        </a:rPr>
                        <a:t>Деятельность на уроке</a:t>
                      </a:r>
                      <a:endParaRPr lang="ru-RU" b="1"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Большая часть времени урока- объяснение учителя.</a:t>
                      </a:r>
                    </a:p>
                    <a:p>
                      <a:r>
                        <a:rPr lang="ru-RU" dirty="0" smtClean="0">
                          <a:solidFill>
                            <a:srgbClr val="002060"/>
                          </a:solidFill>
                        </a:rPr>
                        <a:t>«Равнение» на «среднего» ученика.</a:t>
                      </a:r>
                      <a:endParaRPr lang="ru-RU" dirty="0">
                        <a:solidFill>
                          <a:srgbClr val="002060"/>
                        </a:solidFill>
                      </a:endParaRPr>
                    </a:p>
                  </a:txBody>
                  <a:tcPr>
                    <a:solidFill>
                      <a:schemeClr val="accent2">
                        <a:lumMod val="20000"/>
                        <a:lumOff val="80000"/>
                      </a:schemeClr>
                    </a:solidFill>
                  </a:tcPr>
                </a:tc>
                <a:tc>
                  <a:txBody>
                    <a:bodyPr/>
                    <a:lstStyle/>
                    <a:p>
                      <a:r>
                        <a:rPr lang="ru-RU" dirty="0" smtClean="0">
                          <a:solidFill>
                            <a:srgbClr val="002060"/>
                          </a:solidFill>
                        </a:rPr>
                        <a:t>Большая часть времени</a:t>
                      </a:r>
                      <a:r>
                        <a:rPr lang="ru-RU" baseline="0" dirty="0" smtClean="0">
                          <a:solidFill>
                            <a:srgbClr val="002060"/>
                          </a:solidFill>
                        </a:rPr>
                        <a:t> урока- активная деятельность учащихся и индивидуальная помощь педагога.</a:t>
                      </a:r>
                      <a:endParaRPr lang="ru-RU" dirty="0">
                        <a:solidFill>
                          <a:srgbClr val="002060"/>
                        </a:solidFill>
                      </a:endParaRPr>
                    </a:p>
                  </a:txBody>
                  <a:tcPr>
                    <a:solidFill>
                      <a:schemeClr val="accent2">
                        <a:lumMod val="20000"/>
                        <a:lumOff val="80000"/>
                      </a:schemeClr>
                    </a:solidFill>
                  </a:tcPr>
                </a:tc>
              </a:tr>
            </a:tbl>
          </a:graphicData>
        </a:graphic>
      </p:graphicFrame>
    </p:spTree>
    <p:extLst>
      <p:ext uri="{BB962C8B-B14F-4D97-AF65-F5344CB8AC3E}">
        <p14:creationId xmlns:p14="http://schemas.microsoft.com/office/powerpoint/2010/main" val="322708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1490" y="1142992"/>
            <a:ext cx="8229600" cy="714372"/>
          </a:xfrm>
        </p:spPr>
        <p:txBody>
          <a:bodyPr>
            <a:normAutofit fontScale="90000"/>
          </a:bodyPr>
          <a:lstStyle/>
          <a:p>
            <a:pPr algn="ctr"/>
            <a:r>
              <a:rPr lang="ru-RU" altLang="ru-RU" b="1" dirty="0" smtClean="0">
                <a:latin typeface="Times New Roman" panose="02020603050405020304" pitchFamily="18" charset="0"/>
                <a:cs typeface="Times New Roman" panose="02020603050405020304" pitchFamily="18" charset="0"/>
              </a:rPr>
              <a:t/>
            </a:r>
            <a:br>
              <a:rPr lang="ru-RU" altLang="ru-RU" b="1" dirty="0" smtClean="0">
                <a:latin typeface="Times New Roman" panose="02020603050405020304" pitchFamily="18" charset="0"/>
                <a:cs typeface="Times New Roman" panose="02020603050405020304" pitchFamily="18" charset="0"/>
              </a:rPr>
            </a:br>
            <a:r>
              <a:rPr lang="ru-RU" sz="3600" b="1" i="1" dirty="0" smtClean="0">
                <a:effectLst>
                  <a:outerShdw blurRad="38100" dist="38100" dir="2700000" algn="tl">
                    <a:srgbClr val="000000">
                      <a:alpha val="43137"/>
                    </a:srgbClr>
                  </a:outerShdw>
                </a:effectLst>
              </a:rPr>
              <a:t>УМК«НАЧАЛЬНАЯ ШКОЛА ХХ</a:t>
            </a:r>
            <a:r>
              <a:rPr lang="en-US" sz="3600" b="1" i="1" dirty="0" smtClean="0">
                <a:effectLst>
                  <a:outerShdw blurRad="38100" dist="38100" dir="2700000" algn="tl">
                    <a:srgbClr val="000000">
                      <a:alpha val="43137"/>
                    </a:srgbClr>
                  </a:outerShdw>
                </a:effectLst>
              </a:rPr>
              <a:t>I</a:t>
            </a:r>
            <a:r>
              <a:rPr lang="ru-RU" sz="3600" b="1" i="1" dirty="0" smtClean="0">
                <a:effectLst>
                  <a:outerShdw blurRad="38100" dist="38100" dir="2700000" algn="tl">
                    <a:srgbClr val="000000">
                      <a:alpha val="43137"/>
                    </a:srgbClr>
                  </a:outerShdw>
                </a:effectLst>
              </a:rPr>
              <a:t> ВЕКА»</a:t>
            </a:r>
            <a:r>
              <a:rPr lang="en-US" altLang="ru-RU" b="1" dirty="0">
                <a:latin typeface="Times New Roman" panose="02020603050405020304" pitchFamily="18" charset="0"/>
                <a:cs typeface="Times New Roman" panose="02020603050405020304" pitchFamily="18" charset="0"/>
              </a:rPr>
              <a:t/>
            </a:r>
            <a:br>
              <a:rPr lang="en-US" altLang="ru-RU" b="1" dirty="0">
                <a:latin typeface="Times New Roman" panose="02020603050405020304" pitchFamily="18" charset="0"/>
                <a:cs typeface="Times New Roman" panose="02020603050405020304" pitchFamily="18" charset="0"/>
              </a:rPr>
            </a:br>
            <a:r>
              <a:rPr lang="en-US" altLang="ru-RU" sz="2400" dirty="0"/>
              <a:t/>
            </a:r>
            <a:br>
              <a:rPr lang="en-US" altLang="ru-RU" sz="2400" dirty="0"/>
            </a:br>
            <a:endParaRPr lang="ru-RU" dirty="0"/>
          </a:p>
        </p:txBody>
      </p:sp>
      <p:sp>
        <p:nvSpPr>
          <p:cNvPr id="3" name="Объект 2"/>
          <p:cNvSpPr>
            <a:spLocks noGrp="1"/>
          </p:cNvSpPr>
          <p:nvPr>
            <p:ph idx="1"/>
          </p:nvPr>
        </p:nvSpPr>
        <p:spPr>
          <a:xfrm>
            <a:off x="642910" y="2143116"/>
            <a:ext cx="8229600" cy="4525963"/>
          </a:xfrm>
        </p:spPr>
        <p:txBody>
          <a:bodyPr/>
          <a:lstStyle/>
          <a:p>
            <a:pPr algn="ctr">
              <a:spcBef>
                <a:spcPct val="0"/>
              </a:spcBef>
              <a:buNone/>
            </a:pPr>
            <a:endParaRPr lang="en-US" altLang="ru-RU" sz="1800" dirty="0" smtClean="0">
              <a:solidFill>
                <a:srgbClr val="FF0000"/>
              </a:solidFill>
            </a:endParaRPr>
          </a:p>
          <a:p>
            <a:pPr algn="ctr">
              <a:spcBef>
                <a:spcPct val="0"/>
              </a:spcBef>
              <a:buNone/>
            </a:pPr>
            <a:endParaRPr lang="en-US" altLang="ru-RU" sz="1800" dirty="0">
              <a:solidFill>
                <a:srgbClr val="FF0000"/>
              </a:solidFill>
            </a:endParaRPr>
          </a:p>
          <a:p>
            <a:pPr algn="ctr">
              <a:spcBef>
                <a:spcPct val="0"/>
              </a:spcBef>
              <a:buNone/>
            </a:pPr>
            <a:endParaRPr lang="en-US" altLang="ru-RU" sz="1800" dirty="0" smtClean="0">
              <a:solidFill>
                <a:srgbClr val="FF0000"/>
              </a:solidFill>
            </a:endParaRPr>
          </a:p>
          <a:p>
            <a:pPr algn="ctr">
              <a:spcBef>
                <a:spcPct val="0"/>
              </a:spcBef>
              <a:buNone/>
            </a:pPr>
            <a:endParaRPr lang="en-US" altLang="ru-RU" sz="1800" dirty="0">
              <a:solidFill>
                <a:srgbClr val="FF0000"/>
              </a:solidFill>
            </a:endParaRPr>
          </a:p>
          <a:p>
            <a:pPr algn="ctr">
              <a:spcBef>
                <a:spcPct val="0"/>
              </a:spcBef>
              <a:buNone/>
            </a:pPr>
            <a:endParaRPr lang="en-US" altLang="ru-RU" sz="1800" dirty="0" smtClean="0">
              <a:solidFill>
                <a:srgbClr val="FF0000"/>
              </a:solidFill>
            </a:endParaRPr>
          </a:p>
          <a:p>
            <a:pPr algn="ctr">
              <a:spcBef>
                <a:spcPct val="0"/>
              </a:spcBef>
              <a:buNone/>
            </a:pPr>
            <a:endParaRPr lang="en-US" altLang="ru-RU" sz="1800" dirty="0">
              <a:solidFill>
                <a:srgbClr val="FF0000"/>
              </a:solidFill>
            </a:endParaRPr>
          </a:p>
          <a:p>
            <a:pPr algn="ctr">
              <a:spcBef>
                <a:spcPct val="0"/>
              </a:spcBef>
              <a:buNone/>
            </a:pPr>
            <a:endParaRPr lang="ru-RU" altLang="ru-RU" sz="1800" dirty="0" smtClean="0">
              <a:solidFill>
                <a:srgbClr val="FF0000"/>
              </a:solidFill>
            </a:endParaRPr>
          </a:p>
          <a:p>
            <a:pPr algn="ctr">
              <a:spcBef>
                <a:spcPct val="0"/>
              </a:spcBef>
              <a:buNone/>
            </a:pPr>
            <a:endParaRPr lang="ru-RU" altLang="ru-RU" sz="1800" dirty="0">
              <a:solidFill>
                <a:srgbClr val="FF0000"/>
              </a:solidFill>
            </a:endParaRPr>
          </a:p>
          <a:p>
            <a:pPr algn="ctr">
              <a:spcBef>
                <a:spcPct val="0"/>
              </a:spcBef>
              <a:buNone/>
            </a:pPr>
            <a:endParaRPr lang="en-US" altLang="ru-RU" sz="1800" dirty="0" smtClean="0">
              <a:solidFill>
                <a:srgbClr val="FF0000"/>
              </a:solidFill>
            </a:endParaRPr>
          </a:p>
          <a:p>
            <a:pPr algn="ctr">
              <a:spcBef>
                <a:spcPct val="0"/>
              </a:spcBef>
              <a:buNone/>
            </a:pPr>
            <a:endParaRPr lang="ru-RU" altLang="ru-RU" sz="1800" dirty="0">
              <a:solidFill>
                <a:srgbClr val="FF0000"/>
              </a:solidFill>
            </a:endParaRPr>
          </a:p>
          <a:p>
            <a:pPr>
              <a:spcBef>
                <a:spcPct val="0"/>
              </a:spcBef>
              <a:buNone/>
            </a:pPr>
            <a:r>
              <a:rPr lang="ru-RU" altLang="ru-RU" b="1" dirty="0" smtClean="0">
                <a:solidFill>
                  <a:srgbClr val="002060"/>
                </a:solidFill>
                <a:latin typeface="Times New Roman" panose="02020603050405020304" pitchFamily="18" charset="0"/>
                <a:cs typeface="Times New Roman" panose="02020603050405020304" pitchFamily="18" charset="0"/>
              </a:rPr>
              <a:t>Руководитель</a:t>
            </a:r>
            <a:r>
              <a:rPr lang="en-US" altLang="ru-RU" b="1" dirty="0" smtClean="0">
                <a:solidFill>
                  <a:srgbClr val="002060"/>
                </a:solidFill>
                <a:latin typeface="Times New Roman" panose="02020603050405020304" pitchFamily="18" charset="0"/>
                <a:cs typeface="Times New Roman" panose="02020603050405020304" pitchFamily="18" charset="0"/>
              </a:rPr>
              <a:t> </a:t>
            </a:r>
            <a:r>
              <a:rPr lang="ru-RU" altLang="ru-RU" b="1" dirty="0" smtClean="0">
                <a:solidFill>
                  <a:srgbClr val="002060"/>
                </a:solidFill>
                <a:latin typeface="Times New Roman" panose="02020603050405020304" pitchFamily="18" charset="0"/>
                <a:cs typeface="Times New Roman" panose="02020603050405020304" pitchFamily="18" charset="0"/>
              </a:rPr>
              <a:t>авторского коллектива </a:t>
            </a:r>
            <a:r>
              <a:rPr lang="ru-RU" altLang="ru-RU" b="1" dirty="0">
                <a:solidFill>
                  <a:srgbClr val="002060"/>
                </a:solidFill>
                <a:latin typeface="Times New Roman" panose="02020603050405020304" pitchFamily="18" charset="0"/>
                <a:cs typeface="Times New Roman" panose="02020603050405020304" pitchFamily="18" charset="0"/>
              </a:rPr>
              <a:t>— </a:t>
            </a:r>
            <a:endParaRPr lang="en-US" altLang="ru-RU" b="1" dirty="0" smtClean="0">
              <a:solidFill>
                <a:srgbClr val="002060"/>
              </a:solidFill>
              <a:latin typeface="Times New Roman" panose="02020603050405020304" pitchFamily="18" charset="0"/>
              <a:cs typeface="Times New Roman" panose="02020603050405020304" pitchFamily="18" charset="0"/>
            </a:endParaRPr>
          </a:p>
          <a:p>
            <a:pPr>
              <a:spcBef>
                <a:spcPct val="0"/>
              </a:spcBef>
              <a:buNone/>
            </a:pPr>
            <a:r>
              <a:rPr lang="ru-RU" altLang="ru-RU" b="1" dirty="0" smtClean="0">
                <a:solidFill>
                  <a:srgbClr val="002060"/>
                </a:solidFill>
                <a:latin typeface="Times New Roman" panose="02020603050405020304" pitchFamily="18" charset="0"/>
                <a:cs typeface="Times New Roman" panose="02020603050405020304" pitchFamily="18" charset="0"/>
              </a:rPr>
              <a:t>член-корреспондент </a:t>
            </a:r>
            <a:r>
              <a:rPr lang="ru-RU" altLang="ru-RU" b="1" dirty="0">
                <a:solidFill>
                  <a:srgbClr val="002060"/>
                </a:solidFill>
                <a:latin typeface="Times New Roman" panose="02020603050405020304" pitchFamily="18" charset="0"/>
                <a:cs typeface="Times New Roman" panose="02020603050405020304" pitchFamily="18" charset="0"/>
              </a:rPr>
              <a:t>РАО, доктор педагогических наук, </a:t>
            </a:r>
          </a:p>
          <a:p>
            <a:pPr>
              <a:spcBef>
                <a:spcPct val="0"/>
              </a:spcBef>
              <a:buNone/>
            </a:pPr>
            <a:r>
              <a:rPr lang="ru-RU" altLang="ru-RU" b="1" dirty="0">
                <a:solidFill>
                  <a:srgbClr val="002060"/>
                </a:solidFill>
                <a:latin typeface="Times New Roman" panose="02020603050405020304" pitchFamily="18" charset="0"/>
                <a:cs typeface="Times New Roman" panose="02020603050405020304" pitchFamily="18" charset="0"/>
              </a:rPr>
              <a:t>профессор </a:t>
            </a:r>
            <a:r>
              <a:rPr lang="ru-RU" altLang="ru-RU" b="1" dirty="0" smtClean="0">
                <a:solidFill>
                  <a:srgbClr val="002060"/>
                </a:solidFill>
                <a:latin typeface="Times New Roman" panose="02020603050405020304" pitchFamily="18" charset="0"/>
                <a:cs typeface="Times New Roman" panose="02020603050405020304" pitchFamily="18" charset="0"/>
              </a:rPr>
              <a:t>Наталья Федоровна </a:t>
            </a:r>
            <a:r>
              <a:rPr lang="ru-RU" altLang="ru-RU" b="1" dirty="0">
                <a:solidFill>
                  <a:srgbClr val="002060"/>
                </a:solidFill>
                <a:latin typeface="Times New Roman" panose="02020603050405020304" pitchFamily="18" charset="0"/>
                <a:cs typeface="Times New Roman" panose="02020603050405020304" pitchFamily="18" charset="0"/>
              </a:rPr>
              <a:t>Виноградова</a:t>
            </a:r>
          </a:p>
          <a:p>
            <a:endParaRPr lang="ru-RU" dirty="0"/>
          </a:p>
        </p:txBody>
      </p:sp>
      <p:sp>
        <p:nvSpPr>
          <p:cNvPr id="4" name="Номер слайда 3"/>
          <p:cNvSpPr>
            <a:spLocks noGrp="1"/>
          </p:cNvSpPr>
          <p:nvPr>
            <p:ph type="sldNum" sz="quarter" idx="12"/>
          </p:nvPr>
        </p:nvSpPr>
        <p:spPr/>
        <p:txBody>
          <a:bodyPr/>
          <a:lstStyle/>
          <a:p>
            <a:fld id="{902F8198-9114-4FB0-9D23-06A30A0AC4A1}" type="slidenum">
              <a:rPr lang="ru-RU" smtClean="0"/>
              <a:pPr/>
              <a:t>27</a:t>
            </a:fld>
            <a:endParaRPr lang="ru-RU"/>
          </a:p>
        </p:txBody>
      </p:sp>
      <p:pic>
        <p:nvPicPr>
          <p:cNvPr id="6" name="Picture 4" descr="vinogr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214942" y="1500174"/>
            <a:ext cx="2620381" cy="3357586"/>
          </a:xfrm>
          <a:prstGeom prst="rect">
            <a:avLst/>
          </a:prstGeom>
          <a:ln>
            <a:noFill/>
          </a:ln>
          <a:effectLst>
            <a:softEdge rad="112500"/>
          </a:effectLst>
        </p:spPr>
      </p:pic>
      <p:sp>
        <p:nvSpPr>
          <p:cNvPr id="9" name="object 4"/>
          <p:cNvSpPr/>
          <p:nvPr/>
        </p:nvSpPr>
        <p:spPr>
          <a:xfrm>
            <a:off x="642910" y="1500174"/>
            <a:ext cx="3571900" cy="328614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14650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094" name="Group 102"/>
          <p:cNvGraphicFramePr>
            <a:graphicFrameLocks noGrp="1"/>
          </p:cNvGraphicFramePr>
          <p:nvPr>
            <p:ph idx="1"/>
            <p:extLst/>
          </p:nvPr>
        </p:nvGraphicFramePr>
        <p:xfrm>
          <a:off x="485804" y="142852"/>
          <a:ext cx="8229600" cy="6528816"/>
        </p:xfrm>
        <a:graphic>
          <a:graphicData uri="http://schemas.openxmlformats.org/drawingml/2006/table">
            <a:tbl>
              <a:tblPr/>
              <a:tblGrid>
                <a:gridCol w="4114894"/>
                <a:gridCol w="4114706"/>
              </a:tblGrid>
              <a:tr h="1170277">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Arial" pitchFamily="34" charset="0"/>
                        </a:rPr>
                        <a:t>ФГОС. Требования к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err="1" smtClean="0">
                          <a:ln>
                            <a:noFill/>
                          </a:ln>
                          <a:solidFill>
                            <a:schemeClr val="bg1"/>
                          </a:solidFill>
                          <a:effectLst/>
                          <a:latin typeface="Arial" pitchFamily="34" charset="0"/>
                        </a:rPr>
                        <a:t>метапредметным</a:t>
                      </a:r>
                      <a:r>
                        <a:rPr kumimoji="0" lang="ru-RU" altLang="ru-RU" sz="1600" b="1" i="0" u="none" strike="noStrike" cap="none" normalizeH="0" baseline="0" dirty="0" smtClean="0">
                          <a:ln>
                            <a:noFill/>
                          </a:ln>
                          <a:solidFill>
                            <a:schemeClr val="bg1"/>
                          </a:solidFill>
                          <a:effectLst/>
                          <a:latin typeface="Arial" pitchFamily="34" charset="0"/>
                        </a:rPr>
                        <a:t> результатам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Arial" pitchFamily="34" charset="0"/>
                        </a:rPr>
                        <a:t>освоения ООПНОО</a:t>
                      </a:r>
                      <a:endParaRPr kumimoji="0" lang="en-US" altLang="ru-RU" sz="1600" b="1" i="0" u="none" strike="noStrike" cap="none" normalizeH="0" baseline="0" dirty="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Arial" pitchFamily="34" charset="0"/>
                        </a:rPr>
                        <a:t>2009 г.</a:t>
                      </a:r>
                    </a:p>
                  </a:txBody>
                  <a:tcPr marL="87084" marR="870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1" u="none" strike="noStrike" cap="none" normalizeH="0" baseline="0" dirty="0" smtClean="0">
                          <a:ln>
                            <a:noFill/>
                          </a:ln>
                          <a:solidFill>
                            <a:schemeClr val="bg1"/>
                          </a:solidFill>
                          <a:effectLst/>
                          <a:latin typeface="Georgia" panose="02040502050405020303" pitchFamily="18" charset="0"/>
                        </a:rPr>
                        <a:t>Программа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1" u="none" strike="noStrike" cap="none" normalizeH="0" baseline="0" dirty="0" smtClean="0">
                          <a:ln>
                            <a:noFill/>
                          </a:ln>
                          <a:solidFill>
                            <a:schemeClr val="bg1"/>
                          </a:solidFill>
                          <a:effectLst/>
                          <a:latin typeface="Georgia" panose="02040502050405020303" pitchFamily="18" charset="0"/>
                        </a:rPr>
                        <a:t>УМК «Начальная школа ХХ</a:t>
                      </a:r>
                      <a:r>
                        <a:rPr kumimoji="0" lang="en-US" altLang="ru-RU" sz="1400" b="1" i="1" u="none" strike="noStrike" cap="none" normalizeH="0" baseline="0" dirty="0" smtClean="0">
                          <a:ln>
                            <a:noFill/>
                          </a:ln>
                          <a:solidFill>
                            <a:schemeClr val="bg1"/>
                          </a:solidFill>
                          <a:effectLst/>
                          <a:latin typeface="Georgia" panose="02040502050405020303" pitchFamily="18" charset="0"/>
                          <a:cs typeface="Arial" pitchFamily="34" charset="0"/>
                        </a:rPr>
                        <a:t>I</a:t>
                      </a:r>
                      <a:r>
                        <a:rPr kumimoji="0" lang="ru-RU" altLang="ru-RU" sz="1400" b="1" i="1" u="none" strike="noStrike" cap="none" normalizeH="0" baseline="0" dirty="0" smtClean="0">
                          <a:ln>
                            <a:noFill/>
                          </a:ln>
                          <a:solidFill>
                            <a:schemeClr val="bg1"/>
                          </a:solidFill>
                          <a:effectLst/>
                          <a:latin typeface="Georgia" panose="02040502050405020303" pitchFamily="18" charset="0"/>
                          <a:cs typeface="Arial" pitchFamily="34" charset="0"/>
                        </a:rPr>
                        <a:t> века». Раздел «Учебная деятельность»</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400" b="1" i="1" u="none" strike="noStrike" cap="none" normalizeH="0" baseline="0" dirty="0" smtClean="0">
                        <a:ln>
                          <a:noFill/>
                        </a:ln>
                        <a:solidFill>
                          <a:schemeClr val="bg1"/>
                        </a:solidFill>
                        <a:effectLst/>
                        <a:latin typeface="Georgia" panose="02040502050405020303"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bg1"/>
                          </a:solidFill>
                          <a:effectLst/>
                          <a:latin typeface="Georgia" panose="02040502050405020303" pitchFamily="18" charset="0"/>
                          <a:cs typeface="Arial" pitchFamily="34" charset="0"/>
                        </a:rPr>
                        <a:t>1998 г.</a:t>
                      </a:r>
                      <a:endParaRPr kumimoji="0" lang="en-US" altLang="ru-RU" sz="1400" b="1" i="0" u="none" strike="noStrike" cap="none" normalizeH="0" baseline="0" dirty="0" smtClean="0">
                        <a:ln>
                          <a:noFill/>
                        </a:ln>
                        <a:solidFill>
                          <a:schemeClr val="bg1"/>
                        </a:solidFill>
                        <a:effectLst/>
                        <a:latin typeface="Georgia" panose="02040502050405020303" pitchFamily="18" charset="0"/>
                        <a:cs typeface="Arial" pitchFamily="34" charset="0"/>
                      </a:endParaRPr>
                    </a:p>
                  </a:txBody>
                  <a:tcPr marL="87084" marR="870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9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Овладение способностью принимать и сохранять цели и задачи учебной деятельности, поиска средств ее осуществления.</a:t>
                      </a:r>
                    </a:p>
                  </a:txBody>
                  <a:tcPr marL="87084" marR="870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Умения принимать и решать учебную задачу. Учебная задача с соответствующими операциями.</a:t>
                      </a:r>
                    </a:p>
                  </a:txBody>
                  <a:tcPr marL="87084" marR="870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3907">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Освоение способов решения проблем творческого и поискового характера.</a:t>
                      </a:r>
                    </a:p>
                  </a:txBody>
                  <a:tcPr marL="87084" marR="870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Способы решения конкретных учебных задач по языку, математике, окружающему миру и др.</a:t>
                      </a:r>
                    </a:p>
                  </a:txBody>
                  <a:tcPr marL="87084" marR="870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960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Формирование умения планировать, контролировать и оценивать учебные действия в соответствии с поставленной задачей и условиями ее реализации; определять наиболее эффективные способы решения.</a:t>
                      </a:r>
                    </a:p>
                  </a:txBody>
                  <a:tcPr marL="87084" marR="870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Планирование действия по их решению. Последовательность учебных операций ( знание, соответствующих алгоритмов действий).</a:t>
                      </a:r>
                    </a:p>
                  </a:txBody>
                  <a:tcPr marL="87084" marR="870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45599">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Формирование умения понимать причины успеха/неуспеха учебной деятельности и способности конструктивно действовать в ситуациях неуспеха. Освоение начальных форм познавательной и личностной рефлексии.  </a:t>
                      </a:r>
                    </a:p>
                  </a:txBody>
                  <a:tcPr marL="87084" marR="870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smtClean="0">
                          <a:ln>
                            <a:noFill/>
                          </a:ln>
                          <a:solidFill>
                            <a:srgbClr val="002060"/>
                          </a:solidFill>
                          <a:effectLst/>
                          <a:latin typeface="Arial" pitchFamily="34" charset="0"/>
                        </a:rPr>
                        <a:t>Осознание уровня владения тем или иным способом действия ( «я не могу это сделать, потому что я не знаю или не умею…»), ориентировка на поиск необходимого ( нового) способа действия.</a:t>
                      </a:r>
                    </a:p>
                  </a:txBody>
                  <a:tcPr marL="87084" marR="870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5624" name="Picture 3" descr="232_100"/>
          <p:cNvPicPr>
            <a:picLocks noChangeAspect="1" noChangeArrowheads="1"/>
          </p:cNvPicPr>
          <p:nvPr/>
        </p:nvPicPr>
        <p:blipFill>
          <a:blip r:embed="rId3" cstate="print"/>
          <a:srcRect/>
          <a:stretch>
            <a:fillRect/>
          </a:stretch>
        </p:blipFill>
        <p:spPr bwMode="auto">
          <a:xfrm>
            <a:off x="8196262" y="0"/>
            <a:ext cx="947738" cy="13684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03851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5800" y="2348880"/>
            <a:ext cx="7772400" cy="1470025"/>
          </a:xfrm>
        </p:spPr>
        <p:txBody>
          <a:bodyPr>
            <a:normAutofit/>
          </a:bodyPr>
          <a:lstStyle/>
          <a:p>
            <a:r>
              <a:rPr lang="ru-RU" sz="4000" b="1" dirty="0" smtClean="0"/>
              <a:t>ВПР-2017</a:t>
            </a:r>
            <a:endParaRPr lang="ru-RU" sz="4000" b="1" dirty="0"/>
          </a:p>
        </p:txBody>
      </p:sp>
    </p:spTree>
    <p:extLst>
      <p:ext uri="{BB962C8B-B14F-4D97-AF65-F5344CB8AC3E}">
        <p14:creationId xmlns:p14="http://schemas.microsoft.com/office/powerpoint/2010/main" val="254476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marova.on\Desktop\Ветер перемен.jpg"/>
          <p:cNvPicPr>
            <a:picLocks noChangeAspect="1" noChangeArrowheads="1"/>
          </p:cNvPicPr>
          <p:nvPr/>
        </p:nvPicPr>
        <p:blipFill>
          <a:blip r:embed="rId2" cstate="print"/>
          <a:srcRect/>
          <a:stretch>
            <a:fillRect/>
          </a:stretch>
        </p:blipFill>
        <p:spPr bwMode="auto">
          <a:xfrm>
            <a:off x="899592" y="620688"/>
            <a:ext cx="7416824" cy="5562618"/>
          </a:xfrm>
          <a:prstGeom prst="rect">
            <a:avLst/>
          </a:prstGeom>
          <a:ln>
            <a:noFill/>
          </a:ln>
          <a:effectLst>
            <a:softEdge rad="112500"/>
          </a:effectLst>
        </p:spPr>
      </p:pic>
    </p:spTree>
    <p:extLst>
      <p:ext uri="{BB962C8B-B14F-4D97-AF65-F5344CB8AC3E}">
        <p14:creationId xmlns:p14="http://schemas.microsoft.com/office/powerpoint/2010/main" val="331053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Диаграмма 9"/>
          <p:cNvGraphicFramePr/>
          <p:nvPr/>
        </p:nvGraphicFramePr>
        <p:xfrm>
          <a:off x="0" y="1412776"/>
          <a:ext cx="9144000" cy="3816423"/>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Заголовок 1"/>
          <p:cNvSpPr txBox="1">
            <a:spLocks/>
          </p:cNvSpPr>
          <p:nvPr/>
        </p:nvSpPr>
        <p:spPr bwMode="auto">
          <a:xfrm>
            <a:off x="953852" y="544741"/>
            <a:ext cx="7236296" cy="504056"/>
          </a:xfrm>
          <a:prstGeom prst="rect">
            <a:avLst/>
          </a:prstGeom>
          <a:noFill/>
          <a:ln w="9525">
            <a:noFill/>
            <a:miter lim="800000"/>
            <a:headEnd/>
            <a:tailEnd/>
          </a:ln>
        </p:spPr>
        <p:txBody>
          <a:bodyPr anchor="ctr"/>
          <a:lstStyle/>
          <a:p>
            <a:endParaRPr lang="ru-RU" sz="2400" b="1" u="none" dirty="0">
              <a:solidFill>
                <a:schemeClr val="bg1"/>
              </a:solidFill>
            </a:endParaRPr>
          </a:p>
          <a:p>
            <a:endParaRPr lang="ru-RU" sz="2400" b="1" u="none" dirty="0">
              <a:solidFill>
                <a:schemeClr val="bg1"/>
              </a:solidFill>
            </a:endParaRPr>
          </a:p>
          <a:p>
            <a:endParaRPr lang="ru-RU" sz="2400" b="1" u="none" dirty="0">
              <a:solidFill>
                <a:schemeClr val="bg1"/>
              </a:solidFill>
            </a:endParaRPr>
          </a:p>
          <a:p>
            <a:pPr algn="ctr"/>
            <a:r>
              <a:rPr lang="ru-RU" sz="2400" b="1" u="none" dirty="0">
                <a:solidFill>
                  <a:schemeClr val="bg1"/>
                </a:solidFill>
              </a:rPr>
              <a:t>РУССКИЙ </a:t>
            </a:r>
            <a:r>
              <a:rPr lang="ru-RU" sz="2400" b="1" u="none" dirty="0" smtClean="0">
                <a:solidFill>
                  <a:schemeClr val="bg1"/>
                </a:solidFill>
              </a:rPr>
              <a:t>ЯЗЫК – 2017 </a:t>
            </a:r>
            <a:endParaRPr lang="ru-RU" sz="2400" b="1" u="none" dirty="0">
              <a:solidFill>
                <a:schemeClr val="bg1"/>
              </a:solidFill>
            </a:endParaRPr>
          </a:p>
          <a:p>
            <a:endParaRPr lang="ru-RU" sz="2400" b="1" u="none" dirty="0">
              <a:solidFill>
                <a:schemeClr val="bg1"/>
              </a:solidFill>
            </a:endParaRPr>
          </a:p>
          <a:p>
            <a:endParaRPr lang="ru-RU" sz="2400" b="1" u="none" dirty="0">
              <a:solidFill>
                <a:schemeClr val="bg1"/>
              </a:solidFill>
            </a:endParaRPr>
          </a:p>
          <a:p>
            <a:pPr>
              <a:lnSpc>
                <a:spcPct val="80000"/>
              </a:lnSpc>
            </a:pPr>
            <a:endParaRPr lang="ru-RU" sz="2400" b="1" u="none" dirty="0">
              <a:solidFill>
                <a:schemeClr val="bg1"/>
              </a:solidFill>
            </a:endParaRPr>
          </a:p>
        </p:txBody>
      </p:sp>
      <p:sp>
        <p:nvSpPr>
          <p:cNvPr id="8" name="Прямоугольник 8"/>
          <p:cNvSpPr/>
          <p:nvPr/>
        </p:nvSpPr>
        <p:spPr>
          <a:xfrm>
            <a:off x="107504" y="5661248"/>
            <a:ext cx="885698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ru-RU" sz="1500" b="1" u="none" dirty="0" smtClean="0">
                <a:solidFill>
                  <a:srgbClr val="002060"/>
                </a:solidFill>
              </a:rPr>
              <a:t>Задание 15 (1-2). </a:t>
            </a:r>
            <a:r>
              <a:rPr lang="ru-RU" sz="1500" b="1" dirty="0" smtClean="0">
                <a:solidFill>
                  <a:srgbClr val="002060"/>
                </a:solidFill>
              </a:rPr>
              <a:t>Умение на основе данной информации и собственного жизненного опыта обучающихся определять конкретную жизненную ситуацию </a:t>
            </a:r>
            <a:r>
              <a:rPr lang="ru-RU" sz="1500" b="1" dirty="0" smtClean="0">
                <a:solidFill>
                  <a:srgbClr val="FF0000"/>
                </a:solidFill>
              </a:rPr>
              <a:t>для адекватной интерпретации данной информации, </a:t>
            </a:r>
            <a:r>
              <a:rPr lang="ru-RU" sz="1500" b="1" dirty="0" smtClean="0">
                <a:solidFill>
                  <a:srgbClr val="002060"/>
                </a:solidFill>
              </a:rPr>
              <a:t>соблюдая при письме изученные орфографические и пунктуационные нормы:</a:t>
            </a:r>
            <a:r>
              <a:rPr lang="ru-RU" sz="1600" b="1" dirty="0" smtClean="0">
                <a:solidFill>
                  <a:srgbClr val="002060"/>
                </a:solidFill>
              </a:rPr>
              <a:t> </a:t>
            </a:r>
            <a:r>
              <a:rPr lang="ru-RU" sz="1600" b="1" dirty="0" smtClean="0">
                <a:solidFill>
                  <a:srgbClr val="FF0000"/>
                </a:solidFill>
              </a:rPr>
              <a:t>интерпретация содержащейся в тексте информации</a:t>
            </a:r>
          </a:p>
          <a:p>
            <a:endParaRPr lang="ru-RU" sz="1500" b="1" dirty="0" smtClean="0">
              <a:solidFill>
                <a:srgbClr val="002060"/>
              </a:solidFill>
            </a:endParaRPr>
          </a:p>
          <a:p>
            <a:pPr eaLnBrk="0" hangingPunct="0">
              <a:defRPr/>
            </a:pPr>
            <a:endParaRPr lang="ru-RU" sz="1500" b="1" u="none" dirty="0">
              <a:solidFill>
                <a:srgbClr val="002060"/>
              </a:solidFill>
            </a:endParaRPr>
          </a:p>
        </p:txBody>
      </p:sp>
      <p:sp>
        <p:nvSpPr>
          <p:cNvPr id="13" name="Овал 12"/>
          <p:cNvSpPr/>
          <p:nvPr/>
        </p:nvSpPr>
        <p:spPr>
          <a:xfrm>
            <a:off x="8172400" y="2996952"/>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
        <p:nvSpPr>
          <p:cNvPr id="11" name="Овал 10"/>
          <p:cNvSpPr/>
          <p:nvPr/>
        </p:nvSpPr>
        <p:spPr>
          <a:xfrm>
            <a:off x="8604448" y="3140968"/>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Tree>
    <p:extLst>
      <p:ext uri="{BB962C8B-B14F-4D97-AF65-F5344CB8AC3E}">
        <p14:creationId xmlns:p14="http://schemas.microsoft.com/office/powerpoint/2010/main" val="237755505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Диаграмма 7"/>
          <p:cNvGraphicFramePr/>
          <p:nvPr/>
        </p:nvGraphicFramePr>
        <p:xfrm>
          <a:off x="0" y="1268760"/>
          <a:ext cx="9144000"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Заголовок 1"/>
          <p:cNvSpPr txBox="1">
            <a:spLocks/>
          </p:cNvSpPr>
          <p:nvPr/>
        </p:nvSpPr>
        <p:spPr bwMode="auto">
          <a:xfrm>
            <a:off x="0" y="620688"/>
            <a:ext cx="9144000" cy="308893"/>
          </a:xfrm>
          <a:prstGeom prst="rect">
            <a:avLst/>
          </a:prstGeom>
          <a:noFill/>
          <a:ln w="9525">
            <a:noFill/>
            <a:miter lim="800000"/>
            <a:headEnd/>
            <a:tailEnd/>
          </a:ln>
        </p:spPr>
        <p:txBody>
          <a:bodyPr anchor="ctr"/>
          <a:lstStyle/>
          <a:p>
            <a:endParaRPr lang="ru-RU" sz="2400" b="1" u="none" dirty="0">
              <a:solidFill>
                <a:schemeClr val="bg1"/>
              </a:solidFill>
            </a:endParaRPr>
          </a:p>
          <a:p>
            <a:endParaRPr lang="ru-RU" sz="2400" b="1" u="none" dirty="0">
              <a:solidFill>
                <a:schemeClr val="bg1"/>
              </a:solidFill>
            </a:endParaRPr>
          </a:p>
          <a:p>
            <a:endParaRPr lang="ru-RU" sz="2400" b="1" u="none" dirty="0">
              <a:solidFill>
                <a:schemeClr val="bg1"/>
              </a:solidFill>
            </a:endParaRPr>
          </a:p>
          <a:p>
            <a:pPr algn="ctr"/>
            <a:r>
              <a:rPr lang="ru-RU" sz="2400" b="1" u="none" dirty="0" smtClean="0">
                <a:solidFill>
                  <a:schemeClr val="bg1"/>
                </a:solidFill>
              </a:rPr>
              <a:t>МАТЕМАТИКА</a:t>
            </a:r>
            <a:r>
              <a:rPr lang="en-US" sz="2400" b="1" u="none" dirty="0" smtClean="0">
                <a:solidFill>
                  <a:schemeClr val="bg1"/>
                </a:solidFill>
              </a:rPr>
              <a:t> – 2017 </a:t>
            </a:r>
            <a:endParaRPr lang="ru-RU" sz="2400" b="1" u="none" dirty="0">
              <a:solidFill>
                <a:schemeClr val="bg1"/>
              </a:solidFill>
            </a:endParaRPr>
          </a:p>
          <a:p>
            <a:endParaRPr lang="ru-RU" sz="2400" b="1" u="none" dirty="0">
              <a:solidFill>
                <a:schemeClr val="bg1"/>
              </a:solidFill>
            </a:endParaRPr>
          </a:p>
          <a:p>
            <a:endParaRPr lang="ru-RU" sz="2400" b="1" u="none" dirty="0">
              <a:solidFill>
                <a:schemeClr val="bg1"/>
              </a:solidFill>
            </a:endParaRPr>
          </a:p>
          <a:p>
            <a:pPr>
              <a:lnSpc>
                <a:spcPct val="80000"/>
              </a:lnSpc>
            </a:pPr>
            <a:endParaRPr lang="ru-RU" sz="2400" b="1" u="none" dirty="0">
              <a:solidFill>
                <a:schemeClr val="bg1"/>
              </a:solidFill>
            </a:endParaRPr>
          </a:p>
        </p:txBody>
      </p:sp>
      <p:sp>
        <p:nvSpPr>
          <p:cNvPr id="11" name="Овал 10"/>
          <p:cNvSpPr/>
          <p:nvPr/>
        </p:nvSpPr>
        <p:spPr>
          <a:xfrm>
            <a:off x="7308304" y="3356992"/>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
        <p:nvSpPr>
          <p:cNvPr id="13" name="Овал 12"/>
          <p:cNvSpPr/>
          <p:nvPr/>
        </p:nvSpPr>
        <p:spPr>
          <a:xfrm>
            <a:off x="8532440" y="3789040"/>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
        <p:nvSpPr>
          <p:cNvPr id="14" name="Овал 13"/>
          <p:cNvSpPr/>
          <p:nvPr/>
        </p:nvSpPr>
        <p:spPr>
          <a:xfrm>
            <a:off x="6660232" y="3140968"/>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
        <p:nvSpPr>
          <p:cNvPr id="15" name="Прямоугольник 8"/>
          <p:cNvSpPr/>
          <p:nvPr/>
        </p:nvSpPr>
        <p:spPr>
          <a:xfrm>
            <a:off x="179512" y="4968552"/>
            <a:ext cx="8784976"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ru-RU" sz="1500" b="1" u="none" dirty="0" smtClean="0">
                <a:solidFill>
                  <a:srgbClr val="002060"/>
                </a:solidFill>
              </a:rPr>
              <a:t>Задание </a:t>
            </a:r>
            <a:r>
              <a:rPr lang="en-US" sz="1500" b="1" u="none" dirty="0" smtClean="0">
                <a:solidFill>
                  <a:srgbClr val="002060"/>
                </a:solidFill>
              </a:rPr>
              <a:t>9</a:t>
            </a:r>
            <a:r>
              <a:rPr lang="ru-RU" sz="1500" b="1" u="none" dirty="0" smtClean="0">
                <a:solidFill>
                  <a:srgbClr val="002060"/>
                </a:solidFill>
              </a:rPr>
              <a:t> </a:t>
            </a:r>
            <a:r>
              <a:rPr lang="en-US" sz="1500" b="1" u="none" dirty="0" smtClean="0">
                <a:solidFill>
                  <a:srgbClr val="002060"/>
                </a:solidFill>
              </a:rPr>
              <a:t>(1</a:t>
            </a:r>
            <a:r>
              <a:rPr lang="ru-RU" sz="1500" b="1" u="none" dirty="0" smtClean="0">
                <a:solidFill>
                  <a:srgbClr val="002060"/>
                </a:solidFill>
              </a:rPr>
              <a:t>-2</a:t>
            </a:r>
            <a:r>
              <a:rPr lang="en-US" sz="1500" b="1" u="none" dirty="0" smtClean="0">
                <a:solidFill>
                  <a:srgbClr val="002060"/>
                </a:solidFill>
              </a:rPr>
              <a:t>)</a:t>
            </a:r>
            <a:r>
              <a:rPr lang="ru-RU" sz="1500" b="1" dirty="0" smtClean="0">
                <a:solidFill>
                  <a:srgbClr val="002060"/>
                </a:solidFill>
              </a:rPr>
              <a:t>. Овладение основами</a:t>
            </a:r>
            <a:r>
              <a:rPr lang="ru-RU" sz="1500" b="1" dirty="0" smtClean="0">
                <a:solidFill>
                  <a:srgbClr val="FF0000"/>
                </a:solidFill>
              </a:rPr>
              <a:t> логического и алгоритмического мышления: умение интерпретировать информацию</a:t>
            </a:r>
            <a:r>
              <a:rPr lang="ru-RU" sz="1500" b="1" dirty="0" smtClean="0">
                <a:solidFill>
                  <a:srgbClr val="002060"/>
                </a:solidFill>
              </a:rPr>
              <a:t>, полученную при проведении несложных исследований </a:t>
            </a:r>
            <a:r>
              <a:rPr lang="ru-RU" sz="1500" b="1" dirty="0" smtClean="0">
                <a:solidFill>
                  <a:srgbClr val="FF0000"/>
                </a:solidFill>
              </a:rPr>
              <a:t>(объяснять, сравнивать и обобщать данные, делать выводы и прогнозы)</a:t>
            </a:r>
          </a:p>
          <a:p>
            <a:pPr algn="just" eaLnBrk="0" hangingPunct="0">
              <a:defRPr/>
            </a:pPr>
            <a:endParaRPr lang="ru-RU" sz="1500" b="1" dirty="0" smtClean="0">
              <a:solidFill>
                <a:srgbClr val="002060"/>
              </a:solidFill>
            </a:endParaRPr>
          </a:p>
          <a:p>
            <a:pPr algn="just" eaLnBrk="0" hangingPunct="0">
              <a:defRPr/>
            </a:pPr>
            <a:r>
              <a:rPr lang="ru-RU" sz="1500" b="1" u="none" dirty="0" smtClean="0">
                <a:solidFill>
                  <a:srgbClr val="002060"/>
                </a:solidFill>
              </a:rPr>
              <a:t>Задание 1</a:t>
            </a:r>
            <a:r>
              <a:rPr lang="en-US" sz="1500" b="1" u="none" dirty="0" smtClean="0">
                <a:solidFill>
                  <a:srgbClr val="002060"/>
                </a:solidFill>
              </a:rPr>
              <a:t>1</a:t>
            </a:r>
            <a:r>
              <a:rPr lang="ru-RU" sz="1500" b="1" u="none" dirty="0" smtClean="0">
                <a:solidFill>
                  <a:srgbClr val="002060"/>
                </a:solidFill>
              </a:rPr>
              <a:t>. </a:t>
            </a:r>
            <a:r>
              <a:rPr lang="ru-RU" sz="1500" b="1" u="none" dirty="0">
                <a:solidFill>
                  <a:srgbClr val="FF0000"/>
                </a:solidFill>
              </a:rPr>
              <a:t>Овладение основами логического и алгоритмического </a:t>
            </a:r>
            <a:r>
              <a:rPr lang="ru-RU" sz="1500" b="1" u="none" dirty="0" smtClean="0">
                <a:solidFill>
                  <a:srgbClr val="FF0000"/>
                </a:solidFill>
              </a:rPr>
              <a:t>мышления</a:t>
            </a:r>
            <a:r>
              <a:rPr lang="ru-RU" sz="1500" b="1" dirty="0" smtClean="0">
                <a:solidFill>
                  <a:srgbClr val="FF0000"/>
                </a:solidFill>
              </a:rPr>
              <a:t>: </a:t>
            </a:r>
            <a:r>
              <a:rPr lang="ru-RU" sz="1500" b="1" u="none" dirty="0" smtClean="0">
                <a:solidFill>
                  <a:srgbClr val="FF0000"/>
                </a:solidFill>
              </a:rPr>
              <a:t>умение решать задачи в </a:t>
            </a:r>
            <a:r>
              <a:rPr lang="en-US" sz="1500" b="1" u="none" dirty="0" smtClean="0">
                <a:solidFill>
                  <a:srgbClr val="FF0000"/>
                </a:solidFill>
              </a:rPr>
              <a:t>3-4</a:t>
            </a:r>
            <a:r>
              <a:rPr lang="ru-RU" sz="1500" b="1" u="none" dirty="0" smtClean="0">
                <a:solidFill>
                  <a:srgbClr val="FF0000"/>
                </a:solidFill>
              </a:rPr>
              <a:t> действия</a:t>
            </a:r>
            <a:endParaRPr lang="ru-RU" sz="1500" b="1" u="none" dirty="0">
              <a:solidFill>
                <a:srgbClr val="FF0000"/>
              </a:solidFill>
            </a:endParaRPr>
          </a:p>
        </p:txBody>
      </p:sp>
    </p:spTree>
    <p:extLst>
      <p:ext uri="{BB962C8B-B14F-4D97-AF65-F5344CB8AC3E}">
        <p14:creationId xmlns:p14="http://schemas.microsoft.com/office/powerpoint/2010/main" val="199705786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Диаграмма 7"/>
          <p:cNvGraphicFramePr/>
          <p:nvPr/>
        </p:nvGraphicFramePr>
        <p:xfrm>
          <a:off x="0" y="1268760"/>
          <a:ext cx="9144000"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Заголовок 1"/>
          <p:cNvSpPr txBox="1">
            <a:spLocks/>
          </p:cNvSpPr>
          <p:nvPr/>
        </p:nvSpPr>
        <p:spPr bwMode="auto">
          <a:xfrm>
            <a:off x="0" y="692696"/>
            <a:ext cx="9144000" cy="308893"/>
          </a:xfrm>
          <a:prstGeom prst="rect">
            <a:avLst/>
          </a:prstGeom>
          <a:noFill/>
          <a:ln w="9525">
            <a:noFill/>
            <a:miter lim="800000"/>
            <a:headEnd/>
            <a:tailEnd/>
          </a:ln>
        </p:spPr>
        <p:txBody>
          <a:bodyPr anchor="ctr"/>
          <a:lstStyle/>
          <a:p>
            <a:endParaRPr lang="ru-RU" sz="2400" b="1" u="none" dirty="0">
              <a:solidFill>
                <a:schemeClr val="bg1"/>
              </a:solidFill>
            </a:endParaRPr>
          </a:p>
          <a:p>
            <a:endParaRPr lang="ru-RU" sz="2400" b="1" u="none" dirty="0">
              <a:solidFill>
                <a:schemeClr val="bg1"/>
              </a:solidFill>
            </a:endParaRPr>
          </a:p>
          <a:p>
            <a:endParaRPr lang="ru-RU" sz="2400" b="1" u="none" dirty="0">
              <a:solidFill>
                <a:schemeClr val="bg1"/>
              </a:solidFill>
            </a:endParaRPr>
          </a:p>
          <a:p>
            <a:pPr algn="ctr"/>
            <a:r>
              <a:rPr lang="ru-RU" sz="2400" b="1" u="none" dirty="0" smtClean="0">
                <a:solidFill>
                  <a:schemeClr val="bg1"/>
                </a:solidFill>
              </a:rPr>
              <a:t>ОКРУЖАЮЩИЙ МИР</a:t>
            </a:r>
            <a:r>
              <a:rPr lang="en-US" sz="2400" b="1" u="none" dirty="0" smtClean="0">
                <a:solidFill>
                  <a:schemeClr val="bg1"/>
                </a:solidFill>
              </a:rPr>
              <a:t> – 2017 </a:t>
            </a:r>
            <a:endParaRPr lang="ru-RU" sz="2400" b="1" u="none" dirty="0">
              <a:solidFill>
                <a:schemeClr val="bg1"/>
              </a:solidFill>
            </a:endParaRPr>
          </a:p>
          <a:p>
            <a:endParaRPr lang="ru-RU" sz="2400" b="1" u="none" dirty="0">
              <a:solidFill>
                <a:schemeClr val="bg1"/>
              </a:solidFill>
            </a:endParaRPr>
          </a:p>
          <a:p>
            <a:endParaRPr lang="ru-RU" sz="2400" b="1" u="none" dirty="0">
              <a:solidFill>
                <a:schemeClr val="bg1"/>
              </a:solidFill>
            </a:endParaRPr>
          </a:p>
          <a:p>
            <a:pPr>
              <a:lnSpc>
                <a:spcPct val="80000"/>
              </a:lnSpc>
            </a:pPr>
            <a:endParaRPr lang="ru-RU" sz="2400" b="1" u="none" dirty="0">
              <a:solidFill>
                <a:schemeClr val="bg1"/>
              </a:solidFill>
            </a:endParaRPr>
          </a:p>
        </p:txBody>
      </p:sp>
      <p:sp>
        <p:nvSpPr>
          <p:cNvPr id="11" name="Овал 10"/>
          <p:cNvSpPr/>
          <p:nvPr/>
        </p:nvSpPr>
        <p:spPr>
          <a:xfrm>
            <a:off x="5292080" y="3212976"/>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
        <p:nvSpPr>
          <p:cNvPr id="13" name="Овал 12"/>
          <p:cNvSpPr/>
          <p:nvPr/>
        </p:nvSpPr>
        <p:spPr>
          <a:xfrm>
            <a:off x="4788024" y="2780928"/>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
        <p:nvSpPr>
          <p:cNvPr id="14" name="Овал 13"/>
          <p:cNvSpPr/>
          <p:nvPr/>
        </p:nvSpPr>
        <p:spPr>
          <a:xfrm>
            <a:off x="8532440" y="2852936"/>
            <a:ext cx="36004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ru-RU">
              <a:solidFill>
                <a:prstClr val="white"/>
              </a:solidFill>
            </a:endParaRPr>
          </a:p>
        </p:txBody>
      </p:sp>
      <p:sp>
        <p:nvSpPr>
          <p:cNvPr id="16" name="Прямоугольник 15"/>
          <p:cNvSpPr/>
          <p:nvPr/>
        </p:nvSpPr>
        <p:spPr>
          <a:xfrm>
            <a:off x="179512" y="4725144"/>
            <a:ext cx="8784976" cy="1344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ru-RU" sz="1500" b="1" u="none" dirty="0">
                <a:solidFill>
                  <a:srgbClr val="002060"/>
                </a:solidFill>
              </a:rPr>
              <a:t>Задание </a:t>
            </a:r>
            <a:r>
              <a:rPr lang="ru-RU" sz="1500" b="1" u="none" dirty="0" smtClean="0">
                <a:solidFill>
                  <a:srgbClr val="002060"/>
                </a:solidFill>
              </a:rPr>
              <a:t>6(</a:t>
            </a:r>
            <a:r>
              <a:rPr lang="en-US" sz="1500" b="1" u="none" dirty="0" smtClean="0">
                <a:solidFill>
                  <a:srgbClr val="002060"/>
                </a:solidFill>
              </a:rPr>
              <a:t>2-</a:t>
            </a:r>
            <a:r>
              <a:rPr lang="ru-RU" sz="1500" b="1" u="none" dirty="0" smtClean="0">
                <a:solidFill>
                  <a:srgbClr val="002060"/>
                </a:solidFill>
              </a:rPr>
              <a:t>3</a:t>
            </a:r>
            <a:r>
              <a:rPr lang="ru-RU" sz="1500" b="1" u="none" dirty="0">
                <a:solidFill>
                  <a:srgbClr val="002060"/>
                </a:solidFill>
              </a:rPr>
              <a:t>). </a:t>
            </a:r>
            <a:r>
              <a:rPr lang="ru-RU" sz="1500" b="1" dirty="0" smtClean="0">
                <a:solidFill>
                  <a:srgbClr val="002060"/>
                </a:solidFill>
              </a:rPr>
              <a:t>Освоение доступных способов изучения природы </a:t>
            </a:r>
            <a:r>
              <a:rPr lang="ru-RU" sz="1500" b="1" dirty="0" smtClean="0">
                <a:solidFill>
                  <a:srgbClr val="FF0000"/>
                </a:solidFill>
              </a:rPr>
              <a:t>(наблюдение, измерение, опыт</a:t>
            </a:r>
            <a:r>
              <a:rPr lang="ru-RU" sz="1500" b="1" dirty="0" smtClean="0">
                <a:solidFill>
                  <a:srgbClr val="002060"/>
                </a:solidFill>
              </a:rPr>
              <a:t>); </a:t>
            </a:r>
            <a:r>
              <a:rPr lang="ru-RU" sz="1500" b="1" dirty="0" smtClean="0">
                <a:solidFill>
                  <a:srgbClr val="FF0000"/>
                </a:solidFill>
              </a:rPr>
              <a:t>овладение логическими действиями сравнения, анализа, синтеза, установления аналогий и причинно-следственных связей, построения рассуждений; осознанно строить речевое высказывание в соответствии с задачами коммуникации</a:t>
            </a:r>
            <a:endParaRPr lang="ru-RU" sz="1500" b="1" u="none" dirty="0">
              <a:solidFill>
                <a:srgbClr val="FF0000"/>
              </a:solidFill>
            </a:endParaRPr>
          </a:p>
          <a:p>
            <a:pPr algn="just" eaLnBrk="0" hangingPunct="0">
              <a:defRPr/>
            </a:pPr>
            <a:r>
              <a:rPr lang="ru-RU" sz="1500" b="1" u="none" dirty="0" smtClean="0">
                <a:solidFill>
                  <a:srgbClr val="002060"/>
                </a:solidFill>
              </a:rPr>
              <a:t>Задание 10(3). </a:t>
            </a:r>
            <a:r>
              <a:rPr lang="ru-RU" sz="1500" b="1" dirty="0" err="1" smtClean="0">
                <a:solidFill>
                  <a:srgbClr val="002060"/>
                </a:solidFill>
              </a:rPr>
              <a:t>Сформированность</a:t>
            </a:r>
            <a:r>
              <a:rPr lang="ru-RU" sz="1500" b="1" dirty="0" smtClean="0">
                <a:solidFill>
                  <a:srgbClr val="002060"/>
                </a:solidFill>
              </a:rPr>
              <a:t> уважительного отношения к родному краю;</a:t>
            </a:r>
            <a:r>
              <a:rPr lang="ru-RU" sz="1500" b="1" dirty="0" smtClean="0">
                <a:solidFill>
                  <a:srgbClr val="FF0000"/>
                </a:solidFill>
              </a:rPr>
              <a:t> осознанно строить речевое высказывание в соответствии с задачами коммуникации </a:t>
            </a:r>
            <a:endParaRPr lang="ru-RU" sz="1500" b="1" u="none" dirty="0">
              <a:solidFill>
                <a:srgbClr val="FF0000"/>
              </a:solidFill>
            </a:endParaRPr>
          </a:p>
        </p:txBody>
      </p:sp>
    </p:spTree>
    <p:extLst>
      <p:ext uri="{BB962C8B-B14F-4D97-AF65-F5344CB8AC3E}">
        <p14:creationId xmlns:p14="http://schemas.microsoft.com/office/powerpoint/2010/main" val="307412871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214290"/>
            <a:ext cx="7139136" cy="766438"/>
          </a:xfrm>
        </p:spPr>
        <p:txBody>
          <a:bodyPr>
            <a:noAutofit/>
          </a:bodyPr>
          <a:lstStyle/>
          <a:p>
            <a:pPr eaLnBrk="1" hangingPunct="1">
              <a:defRPr/>
            </a:pPr>
            <a:r>
              <a:rPr lang="ru-RU" sz="3200" b="1" i="1" dirty="0" smtClean="0">
                <a:effectLst>
                  <a:outerShdw blurRad="38100" dist="38100" dir="2700000" algn="tl">
                    <a:srgbClr val="000000">
                      <a:alpha val="43137"/>
                    </a:srgbClr>
                  </a:outerShdw>
                </a:effectLst>
              </a:rPr>
              <a:t>УМК«НАЧАЛЬНАЯ ШКОЛА ХХ</a:t>
            </a:r>
            <a:r>
              <a:rPr lang="en-US" sz="3200" b="1" i="1" dirty="0" smtClean="0">
                <a:effectLst>
                  <a:outerShdw blurRad="38100" dist="38100" dir="2700000" algn="tl">
                    <a:srgbClr val="000000">
                      <a:alpha val="43137"/>
                    </a:srgbClr>
                  </a:outerShdw>
                </a:effectLst>
              </a:rPr>
              <a:t>I</a:t>
            </a:r>
            <a:r>
              <a:rPr lang="ru-RU" sz="3200" b="1" i="1" dirty="0" smtClean="0">
                <a:effectLst>
                  <a:outerShdw blurRad="38100" dist="38100" dir="2700000" algn="tl">
                    <a:srgbClr val="000000">
                      <a:alpha val="43137"/>
                    </a:srgbClr>
                  </a:outerShdw>
                </a:effectLst>
              </a:rPr>
              <a:t> ВЕКА»</a:t>
            </a:r>
            <a:endParaRPr lang="ru-RU" sz="3200" b="1" i="1" dirty="0">
              <a:effectLst>
                <a:outerShdw blurRad="38100" dist="38100" dir="2700000" algn="tl">
                  <a:srgbClr val="000000">
                    <a:alpha val="43137"/>
                  </a:srgbClr>
                </a:outerShdw>
              </a:effectLst>
            </a:endParaRPr>
          </a:p>
        </p:txBody>
      </p:sp>
      <p:sp>
        <p:nvSpPr>
          <p:cNvPr id="4" name="Номер слайда 3"/>
          <p:cNvSpPr txBox="1">
            <a:spLocks noGrp="1"/>
          </p:cNvSpPr>
          <p:nvPr/>
        </p:nvSpPr>
        <p:spPr>
          <a:xfrm>
            <a:off x="6804025" y="6356350"/>
            <a:ext cx="2133600" cy="365125"/>
          </a:xfrm>
          <a:prstGeom prst="rect">
            <a:avLst/>
          </a:prstGeom>
          <a:noFill/>
        </p:spPr>
        <p:txBody>
          <a:bodyPr anchor="ctr"/>
          <a:lstStyle/>
          <a:p>
            <a:pPr algn="r" fontAlgn="auto">
              <a:spcBef>
                <a:spcPts val="0"/>
              </a:spcBef>
              <a:spcAft>
                <a:spcPts val="0"/>
              </a:spcAft>
              <a:defRPr/>
            </a:pPr>
            <a:endParaRPr lang="ru-RU" sz="1200" dirty="0">
              <a:solidFill>
                <a:schemeClr val="tx1">
                  <a:tint val="75000"/>
                </a:schemeClr>
              </a:solidFill>
              <a:latin typeface="+mn-lt"/>
              <a:cs typeface="+mn-cs"/>
            </a:endParaRPr>
          </a:p>
        </p:txBody>
      </p:sp>
      <p:sp>
        <p:nvSpPr>
          <p:cNvPr id="7" name="AutoShape 4"/>
          <p:cNvSpPr>
            <a:spLocks noChangeArrowheads="1"/>
          </p:cNvSpPr>
          <p:nvPr/>
        </p:nvSpPr>
        <p:spPr bwMode="auto">
          <a:xfrm>
            <a:off x="1030288" y="3611563"/>
            <a:ext cx="2089150" cy="1254125"/>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000" b="1" dirty="0">
                <a:solidFill>
                  <a:schemeClr val="accent2">
                    <a:lumMod val="75000"/>
                  </a:schemeClr>
                </a:solidFill>
              </a:rPr>
              <a:t>Моделирующая </a:t>
            </a:r>
          </a:p>
          <a:p>
            <a:pPr algn="ctr">
              <a:defRPr/>
            </a:pPr>
            <a:r>
              <a:rPr lang="ru-RU" sz="2000" b="1" dirty="0">
                <a:solidFill>
                  <a:schemeClr val="accent2">
                    <a:lumMod val="75000"/>
                  </a:schemeClr>
                </a:solidFill>
              </a:rPr>
              <a:t>деятельность</a:t>
            </a:r>
          </a:p>
        </p:txBody>
      </p:sp>
      <p:sp>
        <p:nvSpPr>
          <p:cNvPr id="8" name="AutoShape 8"/>
          <p:cNvSpPr>
            <a:spLocks noChangeArrowheads="1"/>
          </p:cNvSpPr>
          <p:nvPr/>
        </p:nvSpPr>
        <p:spPr bwMode="auto">
          <a:xfrm>
            <a:off x="3275856" y="1556792"/>
            <a:ext cx="2736404" cy="1224533"/>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800" b="1" dirty="0">
                <a:solidFill>
                  <a:schemeClr val="accent2">
                    <a:lumMod val="75000"/>
                  </a:schemeClr>
                </a:solidFill>
              </a:rPr>
              <a:t>Результативность</a:t>
            </a:r>
          </a:p>
        </p:txBody>
      </p:sp>
      <p:sp>
        <p:nvSpPr>
          <p:cNvPr id="9" name="AutoShape 5"/>
          <p:cNvSpPr>
            <a:spLocks noChangeArrowheads="1"/>
          </p:cNvSpPr>
          <p:nvPr/>
        </p:nvSpPr>
        <p:spPr bwMode="auto">
          <a:xfrm>
            <a:off x="3491880" y="4221088"/>
            <a:ext cx="2447925" cy="1298575"/>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000" b="1" dirty="0">
                <a:solidFill>
                  <a:schemeClr val="accent2">
                    <a:lumMod val="75000"/>
                  </a:schemeClr>
                </a:solidFill>
              </a:rPr>
              <a:t>Проблемно- </a:t>
            </a:r>
          </a:p>
          <a:p>
            <a:pPr algn="ctr">
              <a:defRPr/>
            </a:pPr>
            <a:r>
              <a:rPr lang="ru-RU" sz="2000" b="1" dirty="0">
                <a:solidFill>
                  <a:schemeClr val="accent2">
                    <a:lumMod val="75000"/>
                  </a:schemeClr>
                </a:solidFill>
              </a:rPr>
              <a:t>поисковая</a:t>
            </a:r>
          </a:p>
          <a:p>
            <a:pPr algn="ctr">
              <a:defRPr/>
            </a:pPr>
            <a:r>
              <a:rPr lang="ru-RU" sz="2000" b="1" dirty="0">
                <a:solidFill>
                  <a:schemeClr val="accent2">
                    <a:lumMod val="75000"/>
                  </a:schemeClr>
                </a:solidFill>
              </a:rPr>
              <a:t>деятельность</a:t>
            </a:r>
          </a:p>
        </p:txBody>
      </p:sp>
      <p:sp>
        <p:nvSpPr>
          <p:cNvPr id="10" name="AutoShape 8"/>
          <p:cNvSpPr>
            <a:spLocks noChangeArrowheads="1"/>
          </p:cNvSpPr>
          <p:nvPr/>
        </p:nvSpPr>
        <p:spPr bwMode="auto">
          <a:xfrm>
            <a:off x="6288088" y="3684588"/>
            <a:ext cx="2519362" cy="1296987"/>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1800" b="1" dirty="0">
                <a:solidFill>
                  <a:schemeClr val="accent2">
                    <a:lumMod val="75000"/>
                  </a:schemeClr>
                </a:solidFill>
              </a:rPr>
              <a:t>Дифференцированное</a:t>
            </a:r>
          </a:p>
          <a:p>
            <a:pPr algn="ctr">
              <a:defRPr/>
            </a:pPr>
            <a:r>
              <a:rPr lang="ru-RU" sz="1800" b="1" dirty="0">
                <a:solidFill>
                  <a:schemeClr val="accent2">
                    <a:lumMod val="75000"/>
                  </a:schemeClr>
                </a:solidFill>
              </a:rPr>
              <a:t>обучение</a:t>
            </a:r>
          </a:p>
        </p:txBody>
      </p:sp>
      <p:sp>
        <p:nvSpPr>
          <p:cNvPr id="11" name="Стрелка вниз 10"/>
          <p:cNvSpPr/>
          <p:nvPr/>
        </p:nvSpPr>
        <p:spPr>
          <a:xfrm rot="14092120">
            <a:off x="2416854" y="2500553"/>
            <a:ext cx="419100" cy="1110487"/>
          </a:xfrm>
          <a:prstGeom prst="downArrow">
            <a:avLst>
              <a:gd name="adj1" fmla="val 50000"/>
              <a:gd name="adj2" fmla="val 45125"/>
            </a:avLst>
          </a:prstGeom>
          <a:ln/>
        </p:spPr>
        <p:style>
          <a:lnRef idx="1">
            <a:schemeClr val="accent3"/>
          </a:lnRef>
          <a:fillRef idx="2">
            <a:schemeClr val="accent3"/>
          </a:fillRef>
          <a:effectRef idx="1">
            <a:schemeClr val="accent3"/>
          </a:effectRef>
          <a:fontRef idx="minor">
            <a:schemeClr val="dk1"/>
          </a:fontRef>
        </p:style>
        <p:txBody>
          <a:bodyPr anchor="ctr"/>
          <a:lstStyle/>
          <a:p>
            <a:pPr>
              <a:defRPr/>
            </a:pPr>
            <a:endParaRPr lang="ru-RU" sz="2000"/>
          </a:p>
        </p:txBody>
      </p:sp>
      <p:sp>
        <p:nvSpPr>
          <p:cNvPr id="12" name="Стрелка вниз 11"/>
          <p:cNvSpPr/>
          <p:nvPr/>
        </p:nvSpPr>
        <p:spPr>
          <a:xfrm rot="10800000">
            <a:off x="4499992" y="2924944"/>
            <a:ext cx="419100" cy="1159247"/>
          </a:xfrm>
          <a:prstGeom prst="downArrow">
            <a:avLst>
              <a:gd name="adj1" fmla="val 50000"/>
              <a:gd name="adj2" fmla="val 45125"/>
            </a:avLst>
          </a:prstGeom>
          <a:ln/>
        </p:spPr>
        <p:style>
          <a:lnRef idx="1">
            <a:schemeClr val="accent3"/>
          </a:lnRef>
          <a:fillRef idx="2">
            <a:schemeClr val="accent3"/>
          </a:fillRef>
          <a:effectRef idx="1">
            <a:schemeClr val="accent3"/>
          </a:effectRef>
          <a:fontRef idx="minor">
            <a:schemeClr val="dk1"/>
          </a:fontRef>
        </p:style>
        <p:txBody>
          <a:bodyPr anchor="ctr"/>
          <a:lstStyle/>
          <a:p>
            <a:pPr>
              <a:defRPr/>
            </a:pPr>
            <a:endParaRPr lang="ru-RU" sz="2000"/>
          </a:p>
        </p:txBody>
      </p:sp>
      <p:sp>
        <p:nvSpPr>
          <p:cNvPr id="13" name="Стрелка вниз 12"/>
          <p:cNvSpPr/>
          <p:nvPr/>
        </p:nvSpPr>
        <p:spPr>
          <a:xfrm rot="7627762">
            <a:off x="6449029" y="2437270"/>
            <a:ext cx="419100" cy="1123634"/>
          </a:xfrm>
          <a:prstGeom prst="downArrow">
            <a:avLst>
              <a:gd name="adj1" fmla="val 50000"/>
              <a:gd name="adj2" fmla="val 45125"/>
            </a:avLst>
          </a:prstGeom>
          <a:ln/>
        </p:spPr>
        <p:style>
          <a:lnRef idx="1">
            <a:schemeClr val="accent3"/>
          </a:lnRef>
          <a:fillRef idx="2">
            <a:schemeClr val="accent3"/>
          </a:fillRef>
          <a:effectRef idx="1">
            <a:schemeClr val="accent3"/>
          </a:effectRef>
          <a:fontRef idx="minor">
            <a:schemeClr val="dk1"/>
          </a:fontRef>
        </p:style>
        <p:txBody>
          <a:bodyPr anchor="ctr"/>
          <a:lstStyle/>
          <a:p>
            <a:pPr>
              <a:defRPr/>
            </a:pPr>
            <a:endParaRPr lang="ru-RU" sz="2000"/>
          </a:p>
        </p:txBody>
      </p:sp>
      <p:pic>
        <p:nvPicPr>
          <p:cNvPr id="31754" name="Picture 15" descr="E:\USERS\ZubairovaOV\Рабочий стол\Обложки учебников\2080_100.tif"/>
          <p:cNvPicPr>
            <a:picLocks noChangeAspect="1" noChangeArrowheads="1"/>
          </p:cNvPicPr>
          <p:nvPr/>
        </p:nvPicPr>
        <p:blipFill>
          <a:blip r:embed="rId3" cstate="print"/>
          <a:srcRect/>
          <a:stretch>
            <a:fillRect/>
          </a:stretch>
        </p:blipFill>
        <p:spPr bwMode="auto">
          <a:xfrm>
            <a:off x="0" y="0"/>
            <a:ext cx="1264884" cy="1484784"/>
          </a:xfrm>
          <a:prstGeom prst="rect">
            <a:avLst/>
          </a:prstGeom>
          <a:ln>
            <a:noFill/>
          </a:ln>
          <a:effectLst>
            <a:outerShdw blurRad="292100" dist="139700" dir="2700000" algn="tl" rotWithShape="0">
              <a:srgbClr val="333333">
                <a:alpha val="65000"/>
              </a:srgbClr>
            </a:outerShdw>
          </a:effectLst>
        </p:spPr>
      </p:pic>
      <p:pic>
        <p:nvPicPr>
          <p:cNvPr id="31755" name="Picture 34" descr="E:\USERS\ZubairovaOV\Рабочий стол\Обложки учебников\4276_100.tif"/>
          <p:cNvPicPr>
            <a:picLocks noChangeAspect="1" noChangeArrowheads="1"/>
          </p:cNvPicPr>
          <p:nvPr/>
        </p:nvPicPr>
        <p:blipFill>
          <a:blip r:embed="rId4" cstate="print"/>
          <a:srcRect/>
          <a:stretch>
            <a:fillRect/>
          </a:stretch>
        </p:blipFill>
        <p:spPr bwMode="auto">
          <a:xfrm>
            <a:off x="683568" y="1124744"/>
            <a:ext cx="1195224" cy="1512168"/>
          </a:xfrm>
          <a:prstGeom prst="rect">
            <a:avLst/>
          </a:prstGeom>
          <a:ln>
            <a:noFill/>
          </a:ln>
          <a:effectLst>
            <a:outerShdw blurRad="292100" dist="139700" dir="2700000" algn="tl" rotWithShape="0">
              <a:srgbClr val="333333">
                <a:alpha val="65000"/>
              </a:srgbClr>
            </a:outerShdw>
          </a:effectLst>
        </p:spPr>
      </p:pic>
      <p:pic>
        <p:nvPicPr>
          <p:cNvPr id="31756" name="Picture 39" descr="E:\USERS\ZubairovaOV\Рабочий стол\Обложки учебников\4295_100.tif"/>
          <p:cNvPicPr>
            <a:picLocks noChangeAspect="1" noChangeArrowheads="1"/>
          </p:cNvPicPr>
          <p:nvPr/>
        </p:nvPicPr>
        <p:blipFill>
          <a:blip r:embed="rId5" cstate="print"/>
          <a:srcRect/>
          <a:stretch>
            <a:fillRect/>
          </a:stretch>
        </p:blipFill>
        <p:spPr bwMode="auto">
          <a:xfrm>
            <a:off x="0" y="1700808"/>
            <a:ext cx="1259632" cy="1599120"/>
          </a:xfrm>
          <a:prstGeom prst="rect">
            <a:avLst/>
          </a:prstGeom>
          <a:ln>
            <a:noFill/>
          </a:ln>
          <a:effectLst>
            <a:outerShdw blurRad="292100" dist="139700" dir="2700000" algn="tl" rotWithShape="0">
              <a:srgbClr val="333333">
                <a:alpha val="65000"/>
              </a:srgbClr>
            </a:outerShdw>
          </a:effectLst>
        </p:spPr>
      </p:pic>
      <p:pic>
        <p:nvPicPr>
          <p:cNvPr id="31757" name="Picture 45" descr="E:\USERS\ZubairovaOV\Рабочий стол\Обложки учебников\4302_100.tif"/>
          <p:cNvPicPr>
            <a:picLocks noChangeAspect="1" noChangeArrowheads="1"/>
          </p:cNvPicPr>
          <p:nvPr/>
        </p:nvPicPr>
        <p:blipFill>
          <a:blip r:embed="rId6" cstate="print"/>
          <a:srcRect/>
          <a:stretch>
            <a:fillRect/>
          </a:stretch>
        </p:blipFill>
        <p:spPr bwMode="auto">
          <a:xfrm>
            <a:off x="6911975" y="1052513"/>
            <a:ext cx="1252781" cy="1584399"/>
          </a:xfrm>
          <a:prstGeom prst="rect">
            <a:avLst/>
          </a:prstGeom>
          <a:ln>
            <a:noFill/>
          </a:ln>
          <a:effectLst>
            <a:outerShdw blurRad="292100" dist="139700" dir="2700000" algn="tl" rotWithShape="0">
              <a:srgbClr val="333333">
                <a:alpha val="65000"/>
              </a:srgbClr>
            </a:outerShdw>
          </a:effectLst>
        </p:spPr>
      </p:pic>
      <p:pic>
        <p:nvPicPr>
          <p:cNvPr id="20" name="Picture 3" descr="11"/>
          <p:cNvPicPr>
            <a:picLocks noChangeAspect="1" noChangeArrowheads="1"/>
          </p:cNvPicPr>
          <p:nvPr/>
        </p:nvPicPr>
        <p:blipFill>
          <a:blip r:embed="rId7" cstate="print"/>
          <a:srcRect l="9058" t="19188" r="52898" b="10578"/>
          <a:stretch>
            <a:fillRect/>
          </a:stretch>
        </p:blipFill>
        <p:spPr bwMode="auto">
          <a:xfrm>
            <a:off x="7667624" y="1628775"/>
            <a:ext cx="1232819" cy="1584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851145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28596" y="428604"/>
            <a:ext cx="8501090" cy="873957"/>
          </a:xfrm>
          <a:prstGeom prst="rect">
            <a:avLst/>
          </a:prstGeom>
        </p:spPr>
        <p:txBody>
          <a:bodyPr vert="horz" wrap="square" lIns="0" tIns="12065" rIns="0" bIns="0" rtlCol="0">
            <a:spAutoFit/>
          </a:bodyPr>
          <a:lstStyle/>
          <a:p>
            <a:pPr marL="12700">
              <a:lnSpc>
                <a:spcPct val="100000"/>
              </a:lnSpc>
              <a:spcBef>
                <a:spcPts val="95"/>
              </a:spcBef>
            </a:pPr>
            <a:r>
              <a:rPr sz="2800" spc="-10" dirty="0">
                <a:solidFill>
                  <a:schemeClr val="bg1"/>
                </a:solidFill>
              </a:rPr>
              <a:t>Дифференциация обучения </a:t>
            </a:r>
            <a:r>
              <a:rPr sz="2800" spc="-5" dirty="0">
                <a:solidFill>
                  <a:schemeClr val="bg1"/>
                </a:solidFill>
              </a:rPr>
              <a:t>– ключ к</a:t>
            </a:r>
            <a:r>
              <a:rPr sz="2800" spc="180" dirty="0">
                <a:solidFill>
                  <a:schemeClr val="bg1"/>
                </a:solidFill>
              </a:rPr>
              <a:t> </a:t>
            </a:r>
            <a:r>
              <a:rPr sz="2800" spc="-15" dirty="0">
                <a:solidFill>
                  <a:schemeClr val="bg1"/>
                </a:solidFill>
              </a:rPr>
              <a:t>сохранению</a:t>
            </a:r>
            <a:endParaRPr sz="2800" dirty="0">
              <a:solidFill>
                <a:schemeClr val="bg1"/>
              </a:solidFill>
            </a:endParaRPr>
          </a:p>
          <a:p>
            <a:pPr marL="12700">
              <a:lnSpc>
                <a:spcPct val="100000"/>
              </a:lnSpc>
            </a:pPr>
            <a:r>
              <a:rPr sz="2800" spc="-5" dirty="0">
                <a:solidFill>
                  <a:schemeClr val="bg1"/>
                </a:solidFill>
              </a:rPr>
              <a:t>индивидуальности </a:t>
            </a:r>
            <a:r>
              <a:rPr sz="2800" spc="-10" dirty="0">
                <a:solidFill>
                  <a:schemeClr val="bg1"/>
                </a:solidFill>
              </a:rPr>
              <a:t>ребенка</a:t>
            </a:r>
            <a:endParaRPr sz="2800" dirty="0">
              <a:solidFill>
                <a:schemeClr val="bg1"/>
              </a:solidFill>
            </a:endParaRPr>
          </a:p>
        </p:txBody>
      </p:sp>
      <p:sp>
        <p:nvSpPr>
          <p:cNvPr id="8" name="object 8"/>
          <p:cNvSpPr txBox="1"/>
          <p:nvPr/>
        </p:nvSpPr>
        <p:spPr>
          <a:xfrm>
            <a:off x="562922" y="2071678"/>
            <a:ext cx="2928958" cy="750847"/>
          </a:xfrm>
          <a:prstGeom prst="rect">
            <a:avLst/>
          </a:prstGeom>
        </p:spPr>
        <p:txBody>
          <a:bodyPr vert="horz" wrap="square" lIns="0" tIns="12065" rIns="0" bIns="0" rtlCol="0">
            <a:spAutoFit/>
          </a:bodyPr>
          <a:lstStyle/>
          <a:p>
            <a:pPr marL="12700">
              <a:lnSpc>
                <a:spcPct val="100000"/>
              </a:lnSpc>
              <a:spcBef>
                <a:spcPts val="95"/>
              </a:spcBef>
            </a:pPr>
            <a:r>
              <a:rPr sz="2400" b="1" spc="-5" dirty="0" err="1" smtClean="0">
                <a:solidFill>
                  <a:srgbClr val="004987"/>
                </a:solidFill>
                <a:latin typeface="Calibri"/>
                <a:cs typeface="Calibri"/>
              </a:rPr>
              <a:t>разноуровневые</a:t>
            </a:r>
            <a:r>
              <a:rPr sz="2400" b="1" spc="-40" dirty="0" smtClean="0">
                <a:solidFill>
                  <a:srgbClr val="004987"/>
                </a:solidFill>
                <a:latin typeface="Calibri"/>
                <a:cs typeface="Calibri"/>
              </a:rPr>
              <a:t> </a:t>
            </a:r>
            <a:r>
              <a:rPr sz="2400" b="1" spc="-5" dirty="0" err="1" smtClean="0">
                <a:solidFill>
                  <a:srgbClr val="004987"/>
                </a:solidFill>
                <a:latin typeface="Calibri"/>
                <a:cs typeface="Calibri"/>
              </a:rPr>
              <a:t>упражнения</a:t>
            </a:r>
            <a:endParaRPr sz="2400" dirty="0">
              <a:latin typeface="Calibri"/>
              <a:cs typeface="Calibri"/>
            </a:endParaRPr>
          </a:p>
        </p:txBody>
      </p:sp>
      <p:sp>
        <p:nvSpPr>
          <p:cNvPr id="9" name="object 9"/>
          <p:cNvSpPr/>
          <p:nvPr/>
        </p:nvSpPr>
        <p:spPr>
          <a:xfrm>
            <a:off x="4000496" y="1928802"/>
            <a:ext cx="3847571" cy="400774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283453" y="575055"/>
            <a:ext cx="556259" cy="77622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57224" y="571480"/>
            <a:ext cx="7929586" cy="504625"/>
          </a:xfrm>
          <a:prstGeom prst="rect">
            <a:avLst/>
          </a:prstGeom>
        </p:spPr>
        <p:txBody>
          <a:bodyPr vert="horz" wrap="square" lIns="0" tIns="12065" rIns="0" bIns="0" rtlCol="0">
            <a:spAutoFit/>
          </a:bodyPr>
          <a:lstStyle/>
          <a:p>
            <a:pPr marL="12700">
              <a:lnSpc>
                <a:spcPct val="100000"/>
              </a:lnSpc>
              <a:spcBef>
                <a:spcPts val="95"/>
              </a:spcBef>
            </a:pPr>
            <a:r>
              <a:rPr sz="3200" spc="-10" dirty="0">
                <a:solidFill>
                  <a:schemeClr val="bg1"/>
                </a:solidFill>
              </a:rPr>
              <a:t>Коррекционно- </a:t>
            </a:r>
            <a:r>
              <a:rPr sz="3200" spc="-5" dirty="0">
                <a:solidFill>
                  <a:schemeClr val="bg1"/>
                </a:solidFill>
              </a:rPr>
              <a:t>развивающие</a:t>
            </a:r>
            <a:r>
              <a:rPr sz="3200" spc="50" dirty="0">
                <a:solidFill>
                  <a:schemeClr val="bg1"/>
                </a:solidFill>
              </a:rPr>
              <a:t> </a:t>
            </a:r>
            <a:r>
              <a:rPr sz="3200" spc="-10" dirty="0">
                <a:solidFill>
                  <a:schemeClr val="bg1"/>
                </a:solidFill>
              </a:rPr>
              <a:t>тетради</a:t>
            </a:r>
            <a:endParaRPr sz="3200" dirty="0">
              <a:solidFill>
                <a:schemeClr val="bg1"/>
              </a:solidFill>
            </a:endParaRPr>
          </a:p>
        </p:txBody>
      </p:sp>
      <p:sp>
        <p:nvSpPr>
          <p:cNvPr id="8" name="object 8"/>
          <p:cNvSpPr/>
          <p:nvPr/>
        </p:nvSpPr>
        <p:spPr>
          <a:xfrm>
            <a:off x="684213" y="1700276"/>
            <a:ext cx="2212975" cy="280822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357249" y="3048067"/>
            <a:ext cx="2305050" cy="2922524"/>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3276600" y="1557359"/>
            <a:ext cx="2374900" cy="301311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6300851" y="1557359"/>
            <a:ext cx="2497074" cy="316704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4716527" y="2924081"/>
            <a:ext cx="2327275" cy="295283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1670" y="428604"/>
            <a:ext cx="6476648" cy="566181"/>
          </a:xfrm>
          <a:prstGeom prst="rect">
            <a:avLst/>
          </a:prstGeom>
        </p:spPr>
        <p:txBody>
          <a:bodyPr vert="horz" wrap="square" lIns="0" tIns="12065" rIns="0" bIns="0" rtlCol="0">
            <a:spAutoFit/>
          </a:bodyPr>
          <a:lstStyle/>
          <a:p>
            <a:pPr marL="12700">
              <a:lnSpc>
                <a:spcPct val="100000"/>
              </a:lnSpc>
              <a:spcBef>
                <a:spcPts val="95"/>
              </a:spcBef>
            </a:pPr>
            <a:r>
              <a:rPr sz="3600" b="1" i="1" spc="-15" dirty="0">
                <a:latin typeface="Calibri"/>
                <a:cs typeface="Calibri"/>
              </a:rPr>
              <a:t>Моделирующая</a:t>
            </a:r>
            <a:r>
              <a:rPr sz="3600" b="1" i="1" spc="-30" dirty="0">
                <a:latin typeface="Calibri"/>
                <a:cs typeface="Calibri"/>
              </a:rPr>
              <a:t> </a:t>
            </a:r>
            <a:r>
              <a:rPr sz="3600" b="1" i="1" spc="-10" dirty="0">
                <a:latin typeface="Calibri"/>
                <a:cs typeface="Calibri"/>
              </a:rPr>
              <a:t>деятельность</a:t>
            </a:r>
            <a:endParaRPr sz="3600" b="1" dirty="0">
              <a:latin typeface="Calibri"/>
              <a:cs typeface="Calibri"/>
            </a:endParaRPr>
          </a:p>
        </p:txBody>
      </p:sp>
      <p:sp>
        <p:nvSpPr>
          <p:cNvPr id="3" name="object 3"/>
          <p:cNvSpPr txBox="1"/>
          <p:nvPr/>
        </p:nvSpPr>
        <p:spPr>
          <a:xfrm>
            <a:off x="4845342" y="1571612"/>
            <a:ext cx="4298658" cy="641842"/>
          </a:xfrm>
          <a:prstGeom prst="rect">
            <a:avLst/>
          </a:prstGeom>
        </p:spPr>
        <p:txBody>
          <a:bodyPr vert="horz" wrap="square" lIns="0" tIns="13335" rIns="0" bIns="0" rtlCol="0">
            <a:spAutoFit/>
          </a:bodyPr>
          <a:lstStyle/>
          <a:p>
            <a:pPr marL="12700">
              <a:lnSpc>
                <a:spcPct val="100000"/>
              </a:lnSpc>
              <a:spcBef>
                <a:spcPts val="105"/>
              </a:spcBef>
            </a:pPr>
            <a:r>
              <a:rPr sz="2000" b="1" i="1" spc="-5" dirty="0">
                <a:solidFill>
                  <a:srgbClr val="800000"/>
                </a:solidFill>
                <a:latin typeface="Calibri"/>
                <a:cs typeface="Calibri"/>
              </a:rPr>
              <a:t>«Рука </a:t>
            </a:r>
            <a:r>
              <a:rPr sz="2000" b="1" i="1" dirty="0">
                <a:solidFill>
                  <a:srgbClr val="800000"/>
                </a:solidFill>
                <a:latin typeface="Calibri"/>
                <a:cs typeface="Calibri"/>
              </a:rPr>
              <a:t>– </a:t>
            </a:r>
            <a:r>
              <a:rPr sz="2000" b="1" i="1" spc="-10" dirty="0">
                <a:solidFill>
                  <a:srgbClr val="800000"/>
                </a:solidFill>
                <a:latin typeface="Calibri"/>
                <a:cs typeface="Calibri"/>
              </a:rPr>
              <a:t>это </a:t>
            </a:r>
            <a:r>
              <a:rPr sz="2000" b="1" i="1" spc="-5" dirty="0">
                <a:solidFill>
                  <a:srgbClr val="800000"/>
                </a:solidFill>
                <a:latin typeface="Calibri"/>
                <a:cs typeface="Calibri"/>
              </a:rPr>
              <a:t>вышедший </a:t>
            </a:r>
            <a:r>
              <a:rPr sz="2000" b="1" i="1" spc="-5">
                <a:solidFill>
                  <a:srgbClr val="800000"/>
                </a:solidFill>
                <a:latin typeface="Calibri"/>
                <a:cs typeface="Calibri"/>
              </a:rPr>
              <a:t>наружу </a:t>
            </a:r>
            <a:endParaRPr lang="ru-RU" sz="2000" b="1" i="1" spc="-5" dirty="0" smtClean="0">
              <a:solidFill>
                <a:srgbClr val="800000"/>
              </a:solidFill>
              <a:latin typeface="Calibri"/>
              <a:cs typeface="Calibri"/>
            </a:endParaRPr>
          </a:p>
          <a:p>
            <a:pPr marL="12700">
              <a:lnSpc>
                <a:spcPct val="100000"/>
              </a:lnSpc>
              <a:spcBef>
                <a:spcPts val="105"/>
              </a:spcBef>
            </a:pPr>
            <a:r>
              <a:rPr sz="2000" b="1" i="1" spc="-5" smtClean="0">
                <a:solidFill>
                  <a:srgbClr val="800000"/>
                </a:solidFill>
                <a:latin typeface="Calibri"/>
                <a:cs typeface="Calibri"/>
              </a:rPr>
              <a:t>мозг</a:t>
            </a:r>
            <a:r>
              <a:rPr sz="2000" b="1" i="1" spc="-70" smtClean="0">
                <a:solidFill>
                  <a:srgbClr val="800000"/>
                </a:solidFill>
                <a:latin typeface="Calibri"/>
                <a:cs typeface="Calibri"/>
              </a:rPr>
              <a:t> </a:t>
            </a:r>
            <a:r>
              <a:rPr sz="2000" b="1" i="1" spc="-10" dirty="0">
                <a:solidFill>
                  <a:srgbClr val="800000"/>
                </a:solidFill>
                <a:latin typeface="Calibri"/>
                <a:cs typeface="Calibri"/>
              </a:rPr>
              <a:t>человека»</a:t>
            </a:r>
            <a:endParaRPr sz="2000" i="1">
              <a:latin typeface="Calibri"/>
              <a:cs typeface="Calibri"/>
            </a:endParaRPr>
          </a:p>
        </p:txBody>
      </p:sp>
      <p:sp>
        <p:nvSpPr>
          <p:cNvPr id="4" name="object 4"/>
          <p:cNvSpPr txBox="1"/>
          <p:nvPr/>
        </p:nvSpPr>
        <p:spPr>
          <a:xfrm>
            <a:off x="7929586" y="2214554"/>
            <a:ext cx="765810"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800000"/>
                </a:solidFill>
                <a:latin typeface="Calibri"/>
                <a:cs typeface="Calibri"/>
              </a:rPr>
              <a:t>И.К</a:t>
            </a:r>
            <a:r>
              <a:rPr sz="2000" b="1" spc="-10" dirty="0">
                <a:solidFill>
                  <a:srgbClr val="800000"/>
                </a:solidFill>
                <a:latin typeface="Calibri"/>
                <a:cs typeface="Calibri"/>
              </a:rPr>
              <a:t>а</a:t>
            </a:r>
            <a:r>
              <a:rPr sz="2000" b="1" spc="-5" dirty="0">
                <a:solidFill>
                  <a:srgbClr val="800000"/>
                </a:solidFill>
                <a:latin typeface="Calibri"/>
                <a:cs typeface="Calibri"/>
              </a:rPr>
              <a:t>нт</a:t>
            </a:r>
            <a:endParaRPr sz="2000">
              <a:latin typeface="Calibri"/>
              <a:cs typeface="Calibri"/>
            </a:endParaRPr>
          </a:p>
        </p:txBody>
      </p:sp>
      <p:sp>
        <p:nvSpPr>
          <p:cNvPr id="5" name="object 5"/>
          <p:cNvSpPr/>
          <p:nvPr/>
        </p:nvSpPr>
        <p:spPr>
          <a:xfrm>
            <a:off x="45719" y="851407"/>
            <a:ext cx="2048256" cy="275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50825" y="1125558"/>
            <a:ext cx="1441450" cy="194309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46062" y="1119123"/>
            <a:ext cx="1450975" cy="1955800"/>
          </a:xfrm>
          <a:custGeom>
            <a:avLst/>
            <a:gdLst/>
            <a:ahLst/>
            <a:cxnLst/>
            <a:rect l="l" t="t" r="r" b="b"/>
            <a:pathLst>
              <a:path w="1450975" h="1466850">
                <a:moveTo>
                  <a:pt x="0" y="1466849"/>
                </a:moveTo>
                <a:lnTo>
                  <a:pt x="1450975" y="1466849"/>
                </a:lnTo>
                <a:lnTo>
                  <a:pt x="1450975" y="0"/>
                </a:lnTo>
                <a:lnTo>
                  <a:pt x="0" y="0"/>
                </a:lnTo>
                <a:lnTo>
                  <a:pt x="0" y="1466849"/>
                </a:lnTo>
                <a:close/>
              </a:path>
            </a:pathLst>
          </a:custGeom>
          <a:ln w="9525">
            <a:solidFill>
              <a:srgbClr val="515151"/>
            </a:solidFill>
          </a:ln>
        </p:spPr>
        <p:txBody>
          <a:bodyPr wrap="square" lIns="0" tIns="0" rIns="0" bIns="0" rtlCol="0"/>
          <a:lstStyle/>
          <a:p>
            <a:endParaRPr/>
          </a:p>
        </p:txBody>
      </p:sp>
      <p:sp>
        <p:nvSpPr>
          <p:cNvPr id="8" name="object 8"/>
          <p:cNvSpPr/>
          <p:nvPr/>
        </p:nvSpPr>
        <p:spPr>
          <a:xfrm>
            <a:off x="2942845" y="3848607"/>
            <a:ext cx="1967483" cy="256438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147949" y="4122809"/>
            <a:ext cx="1360551" cy="175412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143250" y="4116459"/>
            <a:ext cx="1370330" cy="1766993"/>
          </a:xfrm>
          <a:custGeom>
            <a:avLst/>
            <a:gdLst/>
            <a:ahLst/>
            <a:cxnLst/>
            <a:rect l="l" t="t" r="r" b="b"/>
            <a:pathLst>
              <a:path w="1370329" h="1325245">
                <a:moveTo>
                  <a:pt x="0" y="1325117"/>
                </a:moveTo>
                <a:lnTo>
                  <a:pt x="1370076" y="1325117"/>
                </a:lnTo>
                <a:lnTo>
                  <a:pt x="1370076" y="0"/>
                </a:lnTo>
                <a:lnTo>
                  <a:pt x="0" y="0"/>
                </a:lnTo>
                <a:lnTo>
                  <a:pt x="0" y="1325117"/>
                </a:lnTo>
                <a:close/>
              </a:path>
            </a:pathLst>
          </a:custGeom>
          <a:ln w="9525">
            <a:solidFill>
              <a:srgbClr val="515151"/>
            </a:solidFill>
          </a:ln>
        </p:spPr>
        <p:txBody>
          <a:bodyPr wrap="square" lIns="0" tIns="0" rIns="0" bIns="0" rtlCol="0"/>
          <a:lstStyle/>
          <a:p>
            <a:endParaRPr/>
          </a:p>
        </p:txBody>
      </p:sp>
      <p:sp>
        <p:nvSpPr>
          <p:cNvPr id="11" name="object 11"/>
          <p:cNvSpPr/>
          <p:nvPr/>
        </p:nvSpPr>
        <p:spPr>
          <a:xfrm>
            <a:off x="1258887" y="2205059"/>
            <a:ext cx="1441450" cy="194462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254126" y="2198794"/>
            <a:ext cx="1450975" cy="1957493"/>
          </a:xfrm>
          <a:custGeom>
            <a:avLst/>
            <a:gdLst/>
            <a:ahLst/>
            <a:cxnLst/>
            <a:rect l="l" t="t" r="r" b="b"/>
            <a:pathLst>
              <a:path w="1450975" h="1468120">
                <a:moveTo>
                  <a:pt x="0" y="1467992"/>
                </a:moveTo>
                <a:lnTo>
                  <a:pt x="1450975" y="1467992"/>
                </a:lnTo>
                <a:lnTo>
                  <a:pt x="1450975" y="0"/>
                </a:lnTo>
                <a:lnTo>
                  <a:pt x="0" y="0"/>
                </a:lnTo>
                <a:lnTo>
                  <a:pt x="0" y="1467992"/>
                </a:lnTo>
                <a:close/>
              </a:path>
            </a:pathLst>
          </a:custGeom>
          <a:ln w="9525">
            <a:solidFill>
              <a:srgbClr val="515151"/>
            </a:solidFill>
          </a:ln>
        </p:spPr>
        <p:txBody>
          <a:bodyPr wrap="square" lIns="0" tIns="0" rIns="0" bIns="0" rtlCol="0"/>
          <a:lstStyle/>
          <a:p>
            <a:endParaRPr/>
          </a:p>
        </p:txBody>
      </p:sp>
      <p:sp>
        <p:nvSpPr>
          <p:cNvPr id="13" name="object 13"/>
          <p:cNvSpPr/>
          <p:nvPr/>
        </p:nvSpPr>
        <p:spPr>
          <a:xfrm>
            <a:off x="2195577" y="3573526"/>
            <a:ext cx="1369949" cy="1728724"/>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190751" y="3567177"/>
            <a:ext cx="1379855" cy="1741593"/>
          </a:xfrm>
          <a:custGeom>
            <a:avLst/>
            <a:gdLst/>
            <a:ahLst/>
            <a:cxnLst/>
            <a:rect l="l" t="t" r="r" b="b"/>
            <a:pathLst>
              <a:path w="1379854" h="1306195">
                <a:moveTo>
                  <a:pt x="0" y="1306068"/>
                </a:moveTo>
                <a:lnTo>
                  <a:pt x="1379474" y="1306068"/>
                </a:lnTo>
                <a:lnTo>
                  <a:pt x="1379474" y="0"/>
                </a:lnTo>
                <a:lnTo>
                  <a:pt x="0" y="0"/>
                </a:lnTo>
                <a:lnTo>
                  <a:pt x="0" y="1306068"/>
                </a:lnTo>
                <a:close/>
              </a:path>
            </a:pathLst>
          </a:custGeom>
          <a:ln w="9525">
            <a:solidFill>
              <a:srgbClr val="515151"/>
            </a:solidFill>
          </a:ln>
        </p:spPr>
        <p:txBody>
          <a:bodyPr wrap="square" lIns="0" tIns="0" rIns="0" bIns="0" rtlCol="0"/>
          <a:lstStyle/>
          <a:p>
            <a:endParaRPr/>
          </a:p>
        </p:txBody>
      </p:sp>
      <p:sp>
        <p:nvSpPr>
          <p:cNvPr id="18" name="object 18"/>
          <p:cNvSpPr txBox="1"/>
          <p:nvPr/>
        </p:nvSpPr>
        <p:spPr>
          <a:xfrm>
            <a:off x="5072066" y="2571744"/>
            <a:ext cx="3790978" cy="2782813"/>
          </a:xfrm>
          <a:prstGeom prst="rect">
            <a:avLst/>
          </a:prstGeom>
        </p:spPr>
        <p:txBody>
          <a:bodyPr vert="horz" wrap="square" lIns="0" tIns="12700" rIns="0" bIns="0" rtlCol="0">
            <a:spAutoFit/>
          </a:bodyPr>
          <a:lstStyle/>
          <a:p>
            <a:pPr marL="12700" marR="252729">
              <a:lnSpc>
                <a:spcPct val="100000"/>
              </a:lnSpc>
              <a:spcBef>
                <a:spcPts val="100"/>
              </a:spcBef>
            </a:pPr>
            <a:r>
              <a:rPr sz="1800" b="1" spc="-5" dirty="0">
                <a:solidFill>
                  <a:srgbClr val="002060"/>
                </a:solidFill>
                <a:latin typeface="Calibri"/>
                <a:cs typeface="Calibri"/>
              </a:rPr>
              <a:t>Ребёнок учится не </a:t>
            </a:r>
            <a:r>
              <a:rPr sz="1800" b="1" spc="-15" dirty="0">
                <a:solidFill>
                  <a:srgbClr val="002060"/>
                </a:solidFill>
                <a:latin typeface="Calibri"/>
                <a:cs typeface="Calibri"/>
              </a:rPr>
              <a:t>глазами </a:t>
            </a:r>
            <a:r>
              <a:rPr sz="1800" b="1" dirty="0">
                <a:solidFill>
                  <a:srgbClr val="002060"/>
                </a:solidFill>
                <a:latin typeface="Calibri"/>
                <a:cs typeface="Calibri"/>
              </a:rPr>
              <a:t>и </a:t>
            </a:r>
            <a:r>
              <a:rPr sz="1800" b="1" spc="-5" dirty="0">
                <a:solidFill>
                  <a:srgbClr val="002060"/>
                </a:solidFill>
                <a:latin typeface="Calibri"/>
                <a:cs typeface="Calibri"/>
              </a:rPr>
              <a:t>ушами, </a:t>
            </a:r>
            <a:r>
              <a:rPr sz="1800" b="1" dirty="0">
                <a:solidFill>
                  <a:srgbClr val="002060"/>
                </a:solidFill>
                <a:latin typeface="Calibri"/>
                <a:cs typeface="Calibri"/>
              </a:rPr>
              <a:t>а  </a:t>
            </a:r>
            <a:r>
              <a:rPr sz="1800" b="1" spc="-10" dirty="0">
                <a:solidFill>
                  <a:srgbClr val="002060"/>
                </a:solidFill>
                <a:latin typeface="Calibri"/>
                <a:cs typeface="Calibri"/>
              </a:rPr>
              <a:t>руками. Это главная </a:t>
            </a:r>
            <a:r>
              <a:rPr sz="1800" b="1" spc="-5" dirty="0">
                <a:solidFill>
                  <a:srgbClr val="002060"/>
                </a:solidFill>
                <a:latin typeface="Calibri"/>
                <a:cs typeface="Calibri"/>
              </a:rPr>
              <a:t>закономерность  </a:t>
            </a:r>
            <a:r>
              <a:rPr sz="1800" b="1" spc="-10" dirty="0">
                <a:solidFill>
                  <a:srgbClr val="002060"/>
                </a:solidFill>
                <a:latin typeface="Calibri"/>
                <a:cs typeface="Calibri"/>
              </a:rPr>
              <a:t>технологии системы</a:t>
            </a:r>
            <a:r>
              <a:rPr sz="1800" b="1" spc="-55" dirty="0">
                <a:solidFill>
                  <a:srgbClr val="002060"/>
                </a:solidFill>
                <a:latin typeface="Calibri"/>
                <a:cs typeface="Calibri"/>
              </a:rPr>
              <a:t> </a:t>
            </a:r>
            <a:r>
              <a:rPr sz="1800" b="1" spc="-5" dirty="0">
                <a:solidFill>
                  <a:srgbClr val="002060"/>
                </a:solidFill>
                <a:latin typeface="Calibri"/>
                <a:cs typeface="Calibri"/>
              </a:rPr>
              <a:t>учебников.</a:t>
            </a:r>
            <a:endParaRPr sz="1800">
              <a:solidFill>
                <a:srgbClr val="002060"/>
              </a:solidFill>
              <a:latin typeface="Calibri"/>
              <a:cs typeface="Calibri"/>
            </a:endParaRPr>
          </a:p>
          <a:p>
            <a:pPr marL="12700">
              <a:lnSpc>
                <a:spcPct val="100000"/>
              </a:lnSpc>
            </a:pPr>
            <a:r>
              <a:rPr sz="1800" b="1" spc="-35" dirty="0">
                <a:solidFill>
                  <a:srgbClr val="002060"/>
                </a:solidFill>
                <a:latin typeface="Calibri"/>
                <a:cs typeface="Calibri"/>
              </a:rPr>
              <a:t>Уход </a:t>
            </a:r>
            <a:r>
              <a:rPr sz="1800" b="1" spc="-10" dirty="0">
                <a:solidFill>
                  <a:srgbClr val="002060"/>
                </a:solidFill>
                <a:latin typeface="Calibri"/>
                <a:cs typeface="Calibri"/>
              </a:rPr>
              <a:t>от репродуктивного</a:t>
            </a:r>
            <a:r>
              <a:rPr sz="1800" b="1" spc="10" dirty="0">
                <a:solidFill>
                  <a:srgbClr val="002060"/>
                </a:solidFill>
                <a:latin typeface="Calibri"/>
                <a:cs typeface="Calibri"/>
              </a:rPr>
              <a:t> </a:t>
            </a:r>
            <a:r>
              <a:rPr sz="1800" b="1" spc="-5" dirty="0">
                <a:solidFill>
                  <a:srgbClr val="002060"/>
                </a:solidFill>
                <a:latin typeface="Calibri"/>
                <a:cs typeface="Calibri"/>
              </a:rPr>
              <a:t>обучения</a:t>
            </a:r>
            <a:endParaRPr sz="1800">
              <a:solidFill>
                <a:srgbClr val="002060"/>
              </a:solidFill>
              <a:latin typeface="Calibri"/>
              <a:cs typeface="Calibri"/>
            </a:endParaRPr>
          </a:p>
          <a:p>
            <a:pPr marL="12700" marR="5080">
              <a:lnSpc>
                <a:spcPct val="100000"/>
              </a:lnSpc>
            </a:pPr>
            <a:r>
              <a:rPr sz="1800" b="1" spc="-5" dirty="0">
                <a:solidFill>
                  <a:srgbClr val="002060"/>
                </a:solidFill>
                <a:latin typeface="Calibri"/>
                <a:cs typeface="Calibri"/>
              </a:rPr>
              <a:t>(сначала правило, </a:t>
            </a:r>
            <a:r>
              <a:rPr sz="1800" b="1" dirty="0">
                <a:solidFill>
                  <a:srgbClr val="002060"/>
                </a:solidFill>
                <a:latin typeface="Calibri"/>
                <a:cs typeface="Calibri"/>
              </a:rPr>
              <a:t>а </a:t>
            </a:r>
            <a:r>
              <a:rPr sz="1800" b="1" spc="-10" dirty="0">
                <a:solidFill>
                  <a:srgbClr val="002060"/>
                </a:solidFill>
                <a:latin typeface="Calibri"/>
                <a:cs typeface="Calibri"/>
              </a:rPr>
              <a:t>потом </a:t>
            </a:r>
            <a:r>
              <a:rPr sz="1800" b="1" spc="-5" dirty="0">
                <a:solidFill>
                  <a:srgbClr val="002060"/>
                </a:solidFill>
                <a:latin typeface="Calibri"/>
                <a:cs typeface="Calibri"/>
              </a:rPr>
              <a:t>натаскивание  на применение </a:t>
            </a:r>
            <a:r>
              <a:rPr sz="1800" b="1" spc="-10" dirty="0">
                <a:solidFill>
                  <a:srgbClr val="002060"/>
                </a:solidFill>
                <a:latin typeface="Calibri"/>
                <a:cs typeface="Calibri"/>
              </a:rPr>
              <a:t>этого</a:t>
            </a:r>
            <a:r>
              <a:rPr sz="1800" b="1" spc="-55" dirty="0">
                <a:solidFill>
                  <a:srgbClr val="002060"/>
                </a:solidFill>
                <a:latin typeface="Calibri"/>
                <a:cs typeface="Calibri"/>
              </a:rPr>
              <a:t> </a:t>
            </a:r>
            <a:r>
              <a:rPr sz="1800" b="1" spc="-5" dirty="0">
                <a:solidFill>
                  <a:srgbClr val="002060"/>
                </a:solidFill>
                <a:latin typeface="Calibri"/>
                <a:cs typeface="Calibri"/>
              </a:rPr>
              <a:t>правила).</a:t>
            </a:r>
            <a:endParaRPr sz="1800">
              <a:solidFill>
                <a:srgbClr val="002060"/>
              </a:solidFill>
              <a:latin typeface="Calibri"/>
              <a:cs typeface="Calibri"/>
            </a:endParaRPr>
          </a:p>
          <a:p>
            <a:pPr marL="12700">
              <a:lnSpc>
                <a:spcPct val="100000"/>
              </a:lnSpc>
              <a:spcBef>
                <a:spcPts val="5"/>
              </a:spcBef>
            </a:pPr>
            <a:r>
              <a:rPr sz="1800" b="1" spc="-5" dirty="0">
                <a:solidFill>
                  <a:srgbClr val="002060"/>
                </a:solidFill>
                <a:latin typeface="Calibri"/>
                <a:cs typeface="Calibri"/>
              </a:rPr>
              <a:t>Ребёнок </a:t>
            </a:r>
            <a:r>
              <a:rPr sz="1800" b="1" dirty="0">
                <a:solidFill>
                  <a:srgbClr val="002060"/>
                </a:solidFill>
                <a:latin typeface="Calibri"/>
                <a:cs typeface="Calibri"/>
              </a:rPr>
              <a:t>все </a:t>
            </a:r>
            <a:r>
              <a:rPr sz="1800" b="1" spc="-5" dirty="0">
                <a:solidFill>
                  <a:srgbClr val="002060"/>
                </a:solidFill>
                <a:latin typeface="Calibri"/>
                <a:cs typeface="Calibri"/>
              </a:rPr>
              <a:t>возможные</a:t>
            </a:r>
            <a:r>
              <a:rPr sz="1800" b="1" spc="-90" dirty="0">
                <a:solidFill>
                  <a:srgbClr val="002060"/>
                </a:solidFill>
                <a:latin typeface="Calibri"/>
                <a:cs typeface="Calibri"/>
              </a:rPr>
              <a:t> </a:t>
            </a:r>
            <a:r>
              <a:rPr sz="1800" b="1" spc="-5" dirty="0">
                <a:solidFill>
                  <a:srgbClr val="002060"/>
                </a:solidFill>
                <a:latin typeface="Calibri"/>
                <a:cs typeface="Calibri"/>
              </a:rPr>
              <a:t>действия</a:t>
            </a:r>
            <a:endParaRPr sz="1800">
              <a:solidFill>
                <a:srgbClr val="002060"/>
              </a:solidFill>
              <a:latin typeface="Calibri"/>
              <a:cs typeface="Calibri"/>
            </a:endParaRPr>
          </a:p>
          <a:p>
            <a:pPr marL="12700">
              <a:lnSpc>
                <a:spcPct val="100000"/>
              </a:lnSpc>
            </a:pPr>
            <a:r>
              <a:rPr sz="1800" b="1" spc="-5" dirty="0">
                <a:solidFill>
                  <a:srgbClr val="002060"/>
                </a:solidFill>
                <a:latin typeface="Calibri"/>
                <a:cs typeface="Calibri"/>
              </a:rPr>
              <a:t>осуществляет </a:t>
            </a:r>
            <a:r>
              <a:rPr sz="1800" b="1" spc="-10" dirty="0">
                <a:solidFill>
                  <a:srgbClr val="002060"/>
                </a:solidFill>
                <a:latin typeface="Calibri"/>
                <a:cs typeface="Calibri"/>
              </a:rPr>
              <a:t>путём</a:t>
            </a:r>
            <a:r>
              <a:rPr sz="1800" b="1" spc="-65" dirty="0">
                <a:solidFill>
                  <a:srgbClr val="002060"/>
                </a:solidFill>
                <a:latin typeface="Calibri"/>
                <a:cs typeface="Calibri"/>
              </a:rPr>
              <a:t> </a:t>
            </a:r>
            <a:r>
              <a:rPr sz="1800" b="1" spc="-10" dirty="0">
                <a:solidFill>
                  <a:srgbClr val="002060"/>
                </a:solidFill>
                <a:latin typeface="Calibri"/>
                <a:cs typeface="Calibri"/>
              </a:rPr>
              <a:t>моделирования.</a:t>
            </a:r>
            <a:endParaRPr sz="1800">
              <a:solidFill>
                <a:srgbClr val="002060"/>
              </a:solidFill>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9632" y="428604"/>
            <a:ext cx="6476648" cy="566181"/>
          </a:xfrm>
          <a:prstGeom prst="rect">
            <a:avLst/>
          </a:prstGeom>
        </p:spPr>
        <p:txBody>
          <a:bodyPr vert="horz" wrap="square" lIns="0" tIns="12065" rIns="0" bIns="0" rtlCol="0">
            <a:spAutoFit/>
          </a:bodyPr>
          <a:lstStyle/>
          <a:p>
            <a:pPr marL="12700" algn="ctr">
              <a:lnSpc>
                <a:spcPct val="100000"/>
              </a:lnSpc>
              <a:spcBef>
                <a:spcPts val="95"/>
              </a:spcBef>
            </a:pPr>
            <a:r>
              <a:rPr sz="3600" b="1" i="1" spc="-15" dirty="0">
                <a:latin typeface="Calibri"/>
                <a:cs typeface="Calibri"/>
              </a:rPr>
              <a:t>Моделирующая</a:t>
            </a:r>
            <a:r>
              <a:rPr sz="3600" b="1" i="1" spc="-30" dirty="0">
                <a:latin typeface="Calibri"/>
                <a:cs typeface="Calibri"/>
              </a:rPr>
              <a:t> </a:t>
            </a:r>
            <a:r>
              <a:rPr sz="3600" b="1" i="1" spc="-10" dirty="0">
                <a:latin typeface="Calibri"/>
                <a:cs typeface="Calibri"/>
              </a:rPr>
              <a:t>деятельность</a:t>
            </a:r>
            <a:endParaRPr sz="3600" b="1" dirty="0">
              <a:latin typeface="Calibri"/>
              <a:cs typeface="Calibri"/>
            </a:endParaRPr>
          </a:p>
        </p:txBody>
      </p:sp>
      <p:sp>
        <p:nvSpPr>
          <p:cNvPr id="3" name="object 3"/>
          <p:cNvSpPr txBox="1"/>
          <p:nvPr/>
        </p:nvSpPr>
        <p:spPr>
          <a:xfrm>
            <a:off x="4845342" y="1571612"/>
            <a:ext cx="4298658" cy="641842"/>
          </a:xfrm>
          <a:prstGeom prst="rect">
            <a:avLst/>
          </a:prstGeom>
        </p:spPr>
        <p:txBody>
          <a:bodyPr vert="horz" wrap="square" lIns="0" tIns="13335" rIns="0" bIns="0" rtlCol="0">
            <a:spAutoFit/>
          </a:bodyPr>
          <a:lstStyle/>
          <a:p>
            <a:pPr marL="12700">
              <a:lnSpc>
                <a:spcPct val="100000"/>
              </a:lnSpc>
              <a:spcBef>
                <a:spcPts val="105"/>
              </a:spcBef>
            </a:pPr>
            <a:r>
              <a:rPr sz="2000" b="1" i="1" spc="-5" dirty="0">
                <a:solidFill>
                  <a:srgbClr val="800000"/>
                </a:solidFill>
                <a:latin typeface="Calibri"/>
                <a:cs typeface="Calibri"/>
              </a:rPr>
              <a:t>«Рука </a:t>
            </a:r>
            <a:r>
              <a:rPr sz="2000" b="1" i="1" dirty="0">
                <a:solidFill>
                  <a:srgbClr val="800000"/>
                </a:solidFill>
                <a:latin typeface="Calibri"/>
                <a:cs typeface="Calibri"/>
              </a:rPr>
              <a:t>– </a:t>
            </a:r>
            <a:r>
              <a:rPr sz="2000" b="1" i="1" spc="-10" dirty="0">
                <a:solidFill>
                  <a:srgbClr val="800000"/>
                </a:solidFill>
                <a:latin typeface="Calibri"/>
                <a:cs typeface="Calibri"/>
              </a:rPr>
              <a:t>это </a:t>
            </a:r>
            <a:r>
              <a:rPr sz="2000" b="1" i="1" spc="-5" dirty="0">
                <a:solidFill>
                  <a:srgbClr val="800000"/>
                </a:solidFill>
                <a:latin typeface="Calibri"/>
                <a:cs typeface="Calibri"/>
              </a:rPr>
              <a:t>вышедший </a:t>
            </a:r>
            <a:r>
              <a:rPr sz="2000" b="1" i="1" spc="-5">
                <a:solidFill>
                  <a:srgbClr val="800000"/>
                </a:solidFill>
                <a:latin typeface="Calibri"/>
                <a:cs typeface="Calibri"/>
              </a:rPr>
              <a:t>наружу </a:t>
            </a:r>
            <a:endParaRPr lang="ru-RU" sz="2000" b="1" i="1" spc="-5" dirty="0" smtClean="0">
              <a:solidFill>
                <a:srgbClr val="800000"/>
              </a:solidFill>
              <a:latin typeface="Calibri"/>
              <a:cs typeface="Calibri"/>
            </a:endParaRPr>
          </a:p>
          <a:p>
            <a:pPr marL="12700">
              <a:lnSpc>
                <a:spcPct val="100000"/>
              </a:lnSpc>
              <a:spcBef>
                <a:spcPts val="105"/>
              </a:spcBef>
            </a:pPr>
            <a:r>
              <a:rPr sz="2000" b="1" i="1" spc="-5" smtClean="0">
                <a:solidFill>
                  <a:srgbClr val="800000"/>
                </a:solidFill>
                <a:latin typeface="Calibri"/>
                <a:cs typeface="Calibri"/>
              </a:rPr>
              <a:t>мозг</a:t>
            </a:r>
            <a:r>
              <a:rPr sz="2000" b="1" i="1" spc="-70" smtClean="0">
                <a:solidFill>
                  <a:srgbClr val="800000"/>
                </a:solidFill>
                <a:latin typeface="Calibri"/>
                <a:cs typeface="Calibri"/>
              </a:rPr>
              <a:t> </a:t>
            </a:r>
            <a:r>
              <a:rPr sz="2000" b="1" i="1" spc="-10" dirty="0">
                <a:solidFill>
                  <a:srgbClr val="800000"/>
                </a:solidFill>
                <a:latin typeface="Calibri"/>
                <a:cs typeface="Calibri"/>
              </a:rPr>
              <a:t>человека»</a:t>
            </a:r>
            <a:endParaRPr sz="2000" i="1">
              <a:latin typeface="Calibri"/>
              <a:cs typeface="Calibri"/>
            </a:endParaRPr>
          </a:p>
        </p:txBody>
      </p:sp>
      <p:sp>
        <p:nvSpPr>
          <p:cNvPr id="4" name="object 4"/>
          <p:cNvSpPr txBox="1"/>
          <p:nvPr/>
        </p:nvSpPr>
        <p:spPr>
          <a:xfrm>
            <a:off x="7929586" y="2214554"/>
            <a:ext cx="765810"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800000"/>
                </a:solidFill>
                <a:latin typeface="Calibri"/>
                <a:cs typeface="Calibri"/>
              </a:rPr>
              <a:t>И.К</a:t>
            </a:r>
            <a:r>
              <a:rPr sz="2000" b="1" spc="-10" dirty="0">
                <a:solidFill>
                  <a:srgbClr val="800000"/>
                </a:solidFill>
                <a:latin typeface="Calibri"/>
                <a:cs typeface="Calibri"/>
              </a:rPr>
              <a:t>а</a:t>
            </a:r>
            <a:r>
              <a:rPr sz="2000" b="1" spc="-5" dirty="0">
                <a:solidFill>
                  <a:srgbClr val="800000"/>
                </a:solidFill>
                <a:latin typeface="Calibri"/>
                <a:cs typeface="Calibri"/>
              </a:rPr>
              <a:t>нт</a:t>
            </a:r>
            <a:endParaRPr sz="2000">
              <a:latin typeface="Calibri"/>
              <a:cs typeface="Calibri"/>
            </a:endParaRPr>
          </a:p>
        </p:txBody>
      </p:sp>
      <p:sp>
        <p:nvSpPr>
          <p:cNvPr id="18" name="object 18"/>
          <p:cNvSpPr txBox="1"/>
          <p:nvPr/>
        </p:nvSpPr>
        <p:spPr>
          <a:xfrm>
            <a:off x="5072066" y="2571744"/>
            <a:ext cx="3790978" cy="2782813"/>
          </a:xfrm>
          <a:prstGeom prst="rect">
            <a:avLst/>
          </a:prstGeom>
        </p:spPr>
        <p:txBody>
          <a:bodyPr vert="horz" wrap="square" lIns="0" tIns="12700" rIns="0" bIns="0" rtlCol="0">
            <a:spAutoFit/>
          </a:bodyPr>
          <a:lstStyle/>
          <a:p>
            <a:pPr marL="12700" marR="252729">
              <a:lnSpc>
                <a:spcPct val="100000"/>
              </a:lnSpc>
              <a:spcBef>
                <a:spcPts val="100"/>
              </a:spcBef>
            </a:pPr>
            <a:r>
              <a:rPr sz="1800" b="1" spc="-5" dirty="0">
                <a:solidFill>
                  <a:srgbClr val="002060"/>
                </a:solidFill>
                <a:latin typeface="Calibri"/>
                <a:cs typeface="Calibri"/>
              </a:rPr>
              <a:t>Ребёнок учится не </a:t>
            </a:r>
            <a:r>
              <a:rPr sz="1800" b="1" spc="-15" dirty="0">
                <a:solidFill>
                  <a:srgbClr val="002060"/>
                </a:solidFill>
                <a:latin typeface="Calibri"/>
                <a:cs typeface="Calibri"/>
              </a:rPr>
              <a:t>глазами </a:t>
            </a:r>
            <a:r>
              <a:rPr sz="1800" b="1" dirty="0">
                <a:solidFill>
                  <a:srgbClr val="002060"/>
                </a:solidFill>
                <a:latin typeface="Calibri"/>
                <a:cs typeface="Calibri"/>
              </a:rPr>
              <a:t>и </a:t>
            </a:r>
            <a:r>
              <a:rPr sz="1800" b="1" spc="-5" dirty="0">
                <a:solidFill>
                  <a:srgbClr val="002060"/>
                </a:solidFill>
                <a:latin typeface="Calibri"/>
                <a:cs typeface="Calibri"/>
              </a:rPr>
              <a:t>ушами, </a:t>
            </a:r>
            <a:r>
              <a:rPr sz="1800" b="1" dirty="0">
                <a:solidFill>
                  <a:srgbClr val="002060"/>
                </a:solidFill>
                <a:latin typeface="Calibri"/>
                <a:cs typeface="Calibri"/>
              </a:rPr>
              <a:t>а  </a:t>
            </a:r>
            <a:r>
              <a:rPr sz="1800" b="1" spc="-10" dirty="0">
                <a:solidFill>
                  <a:srgbClr val="002060"/>
                </a:solidFill>
                <a:latin typeface="Calibri"/>
                <a:cs typeface="Calibri"/>
              </a:rPr>
              <a:t>руками. Это главная </a:t>
            </a:r>
            <a:r>
              <a:rPr sz="1800" b="1" spc="-5" dirty="0">
                <a:solidFill>
                  <a:srgbClr val="002060"/>
                </a:solidFill>
                <a:latin typeface="Calibri"/>
                <a:cs typeface="Calibri"/>
              </a:rPr>
              <a:t>закономерность  </a:t>
            </a:r>
            <a:r>
              <a:rPr sz="1800" b="1" spc="-10" dirty="0">
                <a:solidFill>
                  <a:srgbClr val="002060"/>
                </a:solidFill>
                <a:latin typeface="Calibri"/>
                <a:cs typeface="Calibri"/>
              </a:rPr>
              <a:t>технологии системы</a:t>
            </a:r>
            <a:r>
              <a:rPr sz="1800" b="1" spc="-55" dirty="0">
                <a:solidFill>
                  <a:srgbClr val="002060"/>
                </a:solidFill>
                <a:latin typeface="Calibri"/>
                <a:cs typeface="Calibri"/>
              </a:rPr>
              <a:t> </a:t>
            </a:r>
            <a:r>
              <a:rPr sz="1800" b="1" spc="-5" dirty="0">
                <a:solidFill>
                  <a:srgbClr val="002060"/>
                </a:solidFill>
                <a:latin typeface="Calibri"/>
                <a:cs typeface="Calibri"/>
              </a:rPr>
              <a:t>учебников.</a:t>
            </a:r>
            <a:endParaRPr sz="1800">
              <a:solidFill>
                <a:srgbClr val="002060"/>
              </a:solidFill>
              <a:latin typeface="Calibri"/>
              <a:cs typeface="Calibri"/>
            </a:endParaRPr>
          </a:p>
          <a:p>
            <a:pPr marL="12700">
              <a:lnSpc>
                <a:spcPct val="100000"/>
              </a:lnSpc>
            </a:pPr>
            <a:r>
              <a:rPr sz="1800" b="1" spc="-35" dirty="0">
                <a:solidFill>
                  <a:srgbClr val="002060"/>
                </a:solidFill>
                <a:latin typeface="Calibri"/>
                <a:cs typeface="Calibri"/>
              </a:rPr>
              <a:t>Уход </a:t>
            </a:r>
            <a:r>
              <a:rPr sz="1800" b="1" spc="-10" dirty="0">
                <a:solidFill>
                  <a:srgbClr val="002060"/>
                </a:solidFill>
                <a:latin typeface="Calibri"/>
                <a:cs typeface="Calibri"/>
              </a:rPr>
              <a:t>от репродуктивного</a:t>
            </a:r>
            <a:r>
              <a:rPr sz="1800" b="1" spc="10" dirty="0">
                <a:solidFill>
                  <a:srgbClr val="002060"/>
                </a:solidFill>
                <a:latin typeface="Calibri"/>
                <a:cs typeface="Calibri"/>
              </a:rPr>
              <a:t> </a:t>
            </a:r>
            <a:r>
              <a:rPr sz="1800" b="1" spc="-5" dirty="0">
                <a:solidFill>
                  <a:srgbClr val="002060"/>
                </a:solidFill>
                <a:latin typeface="Calibri"/>
                <a:cs typeface="Calibri"/>
              </a:rPr>
              <a:t>обучения</a:t>
            </a:r>
            <a:endParaRPr sz="1800">
              <a:solidFill>
                <a:srgbClr val="002060"/>
              </a:solidFill>
              <a:latin typeface="Calibri"/>
              <a:cs typeface="Calibri"/>
            </a:endParaRPr>
          </a:p>
          <a:p>
            <a:pPr marL="12700" marR="5080">
              <a:lnSpc>
                <a:spcPct val="100000"/>
              </a:lnSpc>
            </a:pPr>
            <a:r>
              <a:rPr sz="1800" b="1" spc="-5" dirty="0">
                <a:solidFill>
                  <a:srgbClr val="002060"/>
                </a:solidFill>
                <a:latin typeface="Calibri"/>
                <a:cs typeface="Calibri"/>
              </a:rPr>
              <a:t>(сначала правило, </a:t>
            </a:r>
            <a:r>
              <a:rPr sz="1800" b="1" dirty="0">
                <a:solidFill>
                  <a:srgbClr val="002060"/>
                </a:solidFill>
                <a:latin typeface="Calibri"/>
                <a:cs typeface="Calibri"/>
              </a:rPr>
              <a:t>а </a:t>
            </a:r>
            <a:r>
              <a:rPr sz="1800" b="1" spc="-10" dirty="0">
                <a:solidFill>
                  <a:srgbClr val="002060"/>
                </a:solidFill>
                <a:latin typeface="Calibri"/>
                <a:cs typeface="Calibri"/>
              </a:rPr>
              <a:t>потом </a:t>
            </a:r>
            <a:r>
              <a:rPr sz="1800" b="1" spc="-5" dirty="0">
                <a:solidFill>
                  <a:srgbClr val="002060"/>
                </a:solidFill>
                <a:latin typeface="Calibri"/>
                <a:cs typeface="Calibri"/>
              </a:rPr>
              <a:t>натаскивание  на применение </a:t>
            </a:r>
            <a:r>
              <a:rPr sz="1800" b="1" spc="-10" dirty="0">
                <a:solidFill>
                  <a:srgbClr val="002060"/>
                </a:solidFill>
                <a:latin typeface="Calibri"/>
                <a:cs typeface="Calibri"/>
              </a:rPr>
              <a:t>этого</a:t>
            </a:r>
            <a:r>
              <a:rPr sz="1800" b="1" spc="-55" dirty="0">
                <a:solidFill>
                  <a:srgbClr val="002060"/>
                </a:solidFill>
                <a:latin typeface="Calibri"/>
                <a:cs typeface="Calibri"/>
              </a:rPr>
              <a:t> </a:t>
            </a:r>
            <a:r>
              <a:rPr sz="1800" b="1" spc="-5" dirty="0">
                <a:solidFill>
                  <a:srgbClr val="002060"/>
                </a:solidFill>
                <a:latin typeface="Calibri"/>
                <a:cs typeface="Calibri"/>
              </a:rPr>
              <a:t>правила).</a:t>
            </a:r>
            <a:endParaRPr sz="1800">
              <a:solidFill>
                <a:srgbClr val="002060"/>
              </a:solidFill>
              <a:latin typeface="Calibri"/>
              <a:cs typeface="Calibri"/>
            </a:endParaRPr>
          </a:p>
          <a:p>
            <a:pPr marL="12700">
              <a:lnSpc>
                <a:spcPct val="100000"/>
              </a:lnSpc>
              <a:spcBef>
                <a:spcPts val="5"/>
              </a:spcBef>
            </a:pPr>
            <a:r>
              <a:rPr sz="1800" b="1" spc="-5" dirty="0">
                <a:solidFill>
                  <a:srgbClr val="002060"/>
                </a:solidFill>
                <a:latin typeface="Calibri"/>
                <a:cs typeface="Calibri"/>
              </a:rPr>
              <a:t>Ребёнок </a:t>
            </a:r>
            <a:r>
              <a:rPr sz="1800" b="1" dirty="0">
                <a:solidFill>
                  <a:srgbClr val="002060"/>
                </a:solidFill>
                <a:latin typeface="Calibri"/>
                <a:cs typeface="Calibri"/>
              </a:rPr>
              <a:t>все </a:t>
            </a:r>
            <a:r>
              <a:rPr sz="1800" b="1" spc="-5" dirty="0">
                <a:solidFill>
                  <a:srgbClr val="002060"/>
                </a:solidFill>
                <a:latin typeface="Calibri"/>
                <a:cs typeface="Calibri"/>
              </a:rPr>
              <a:t>возможные</a:t>
            </a:r>
            <a:r>
              <a:rPr sz="1800" b="1" spc="-90" dirty="0">
                <a:solidFill>
                  <a:srgbClr val="002060"/>
                </a:solidFill>
                <a:latin typeface="Calibri"/>
                <a:cs typeface="Calibri"/>
              </a:rPr>
              <a:t> </a:t>
            </a:r>
            <a:r>
              <a:rPr sz="1800" b="1" spc="-5" dirty="0">
                <a:solidFill>
                  <a:srgbClr val="002060"/>
                </a:solidFill>
                <a:latin typeface="Calibri"/>
                <a:cs typeface="Calibri"/>
              </a:rPr>
              <a:t>действия</a:t>
            </a:r>
            <a:endParaRPr sz="1800">
              <a:solidFill>
                <a:srgbClr val="002060"/>
              </a:solidFill>
              <a:latin typeface="Calibri"/>
              <a:cs typeface="Calibri"/>
            </a:endParaRPr>
          </a:p>
          <a:p>
            <a:pPr marL="12700">
              <a:lnSpc>
                <a:spcPct val="100000"/>
              </a:lnSpc>
            </a:pPr>
            <a:r>
              <a:rPr sz="1800" b="1" spc="-5" dirty="0">
                <a:solidFill>
                  <a:srgbClr val="002060"/>
                </a:solidFill>
                <a:latin typeface="Calibri"/>
                <a:cs typeface="Calibri"/>
              </a:rPr>
              <a:t>осуществляет </a:t>
            </a:r>
            <a:r>
              <a:rPr sz="1800" b="1" spc="-10" dirty="0">
                <a:solidFill>
                  <a:srgbClr val="002060"/>
                </a:solidFill>
                <a:latin typeface="Calibri"/>
                <a:cs typeface="Calibri"/>
              </a:rPr>
              <a:t>путём</a:t>
            </a:r>
            <a:r>
              <a:rPr sz="1800" b="1" spc="-65" dirty="0">
                <a:solidFill>
                  <a:srgbClr val="002060"/>
                </a:solidFill>
                <a:latin typeface="Calibri"/>
                <a:cs typeface="Calibri"/>
              </a:rPr>
              <a:t> </a:t>
            </a:r>
            <a:r>
              <a:rPr sz="1800" b="1" spc="-10" dirty="0">
                <a:solidFill>
                  <a:srgbClr val="002060"/>
                </a:solidFill>
                <a:latin typeface="Calibri"/>
                <a:cs typeface="Calibri"/>
              </a:rPr>
              <a:t>моделирования.</a:t>
            </a:r>
            <a:endParaRPr sz="1800">
              <a:solidFill>
                <a:srgbClr val="002060"/>
              </a:solidFill>
              <a:latin typeface="Calibri"/>
              <a:cs typeface="Calibri"/>
            </a:endParaRPr>
          </a:p>
        </p:txBody>
      </p:sp>
      <p:pic>
        <p:nvPicPr>
          <p:cNvPr id="16" name="Picture 2" descr="K:\_for all\ДИНО\сканы учебников\Букварь Журова\т240.jpg"/>
          <p:cNvPicPr>
            <a:picLocks noChangeAspect="1" noChangeArrowheads="1"/>
          </p:cNvPicPr>
          <p:nvPr/>
        </p:nvPicPr>
        <p:blipFill>
          <a:blip r:embed="rId2" cstate="print"/>
          <a:srcRect/>
          <a:stretch>
            <a:fillRect/>
          </a:stretch>
        </p:blipFill>
        <p:spPr bwMode="auto">
          <a:xfrm>
            <a:off x="683568" y="1494869"/>
            <a:ext cx="3713170" cy="4670435"/>
          </a:xfrm>
          <a:prstGeom prst="rect">
            <a:avLst/>
          </a:prstGeom>
          <a:noFill/>
        </p:spPr>
      </p:pic>
    </p:spTree>
    <p:extLst>
      <p:ext uri="{BB962C8B-B14F-4D97-AF65-F5344CB8AC3E}">
        <p14:creationId xmlns:p14="http://schemas.microsoft.com/office/powerpoint/2010/main" val="2511552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9632" y="428604"/>
            <a:ext cx="6476648" cy="566181"/>
          </a:xfrm>
          <a:prstGeom prst="rect">
            <a:avLst/>
          </a:prstGeom>
        </p:spPr>
        <p:txBody>
          <a:bodyPr vert="horz" wrap="square" lIns="0" tIns="12065" rIns="0" bIns="0" rtlCol="0">
            <a:spAutoFit/>
          </a:bodyPr>
          <a:lstStyle/>
          <a:p>
            <a:pPr marL="12700" algn="ctr">
              <a:lnSpc>
                <a:spcPct val="100000"/>
              </a:lnSpc>
              <a:spcBef>
                <a:spcPts val="95"/>
              </a:spcBef>
            </a:pPr>
            <a:r>
              <a:rPr sz="3600" b="1" i="1" spc="-15" dirty="0">
                <a:latin typeface="Calibri"/>
                <a:cs typeface="Calibri"/>
              </a:rPr>
              <a:t>Моделирующая</a:t>
            </a:r>
            <a:r>
              <a:rPr sz="3600" b="1" i="1" spc="-30" dirty="0">
                <a:latin typeface="Calibri"/>
                <a:cs typeface="Calibri"/>
              </a:rPr>
              <a:t> </a:t>
            </a:r>
            <a:r>
              <a:rPr sz="3600" b="1" i="1" spc="-10" dirty="0">
                <a:latin typeface="Calibri"/>
                <a:cs typeface="Calibri"/>
              </a:rPr>
              <a:t>деятельность</a:t>
            </a:r>
            <a:endParaRPr sz="3600" b="1" dirty="0">
              <a:latin typeface="Calibri"/>
              <a:cs typeface="Calibri"/>
            </a:endParaRPr>
          </a:p>
        </p:txBody>
      </p:sp>
      <p:sp>
        <p:nvSpPr>
          <p:cNvPr id="3" name="object 3"/>
          <p:cNvSpPr txBox="1"/>
          <p:nvPr/>
        </p:nvSpPr>
        <p:spPr>
          <a:xfrm>
            <a:off x="4845342" y="1571612"/>
            <a:ext cx="4298658" cy="641842"/>
          </a:xfrm>
          <a:prstGeom prst="rect">
            <a:avLst/>
          </a:prstGeom>
        </p:spPr>
        <p:txBody>
          <a:bodyPr vert="horz" wrap="square" lIns="0" tIns="13335" rIns="0" bIns="0" rtlCol="0">
            <a:spAutoFit/>
          </a:bodyPr>
          <a:lstStyle/>
          <a:p>
            <a:pPr marL="12700">
              <a:lnSpc>
                <a:spcPct val="100000"/>
              </a:lnSpc>
              <a:spcBef>
                <a:spcPts val="105"/>
              </a:spcBef>
            </a:pPr>
            <a:r>
              <a:rPr sz="2000" b="1" i="1" spc="-5" dirty="0">
                <a:solidFill>
                  <a:srgbClr val="800000"/>
                </a:solidFill>
                <a:latin typeface="Calibri"/>
                <a:cs typeface="Calibri"/>
              </a:rPr>
              <a:t>«Рука </a:t>
            </a:r>
            <a:r>
              <a:rPr sz="2000" b="1" i="1" dirty="0">
                <a:solidFill>
                  <a:srgbClr val="800000"/>
                </a:solidFill>
                <a:latin typeface="Calibri"/>
                <a:cs typeface="Calibri"/>
              </a:rPr>
              <a:t>– </a:t>
            </a:r>
            <a:r>
              <a:rPr sz="2000" b="1" i="1" spc="-10" dirty="0">
                <a:solidFill>
                  <a:srgbClr val="800000"/>
                </a:solidFill>
                <a:latin typeface="Calibri"/>
                <a:cs typeface="Calibri"/>
              </a:rPr>
              <a:t>это </a:t>
            </a:r>
            <a:r>
              <a:rPr sz="2000" b="1" i="1" spc="-5" dirty="0">
                <a:solidFill>
                  <a:srgbClr val="800000"/>
                </a:solidFill>
                <a:latin typeface="Calibri"/>
                <a:cs typeface="Calibri"/>
              </a:rPr>
              <a:t>вышедший </a:t>
            </a:r>
            <a:r>
              <a:rPr sz="2000" b="1" i="1" spc="-5" dirty="0" err="1">
                <a:solidFill>
                  <a:srgbClr val="800000"/>
                </a:solidFill>
                <a:latin typeface="Calibri"/>
                <a:cs typeface="Calibri"/>
              </a:rPr>
              <a:t>наружу</a:t>
            </a:r>
            <a:r>
              <a:rPr sz="2000" b="1" i="1" spc="-5" dirty="0">
                <a:solidFill>
                  <a:srgbClr val="800000"/>
                </a:solidFill>
                <a:latin typeface="Calibri"/>
                <a:cs typeface="Calibri"/>
              </a:rPr>
              <a:t> </a:t>
            </a:r>
            <a:endParaRPr lang="ru-RU" sz="2000" b="1" i="1" spc="-5" dirty="0" smtClean="0">
              <a:solidFill>
                <a:srgbClr val="800000"/>
              </a:solidFill>
              <a:latin typeface="Calibri"/>
              <a:cs typeface="Calibri"/>
            </a:endParaRPr>
          </a:p>
          <a:p>
            <a:pPr marL="12700">
              <a:lnSpc>
                <a:spcPct val="100000"/>
              </a:lnSpc>
              <a:spcBef>
                <a:spcPts val="105"/>
              </a:spcBef>
            </a:pPr>
            <a:r>
              <a:rPr sz="2000" b="1" i="1" spc="-5" dirty="0" err="1" smtClean="0">
                <a:solidFill>
                  <a:srgbClr val="800000"/>
                </a:solidFill>
                <a:latin typeface="Calibri"/>
                <a:cs typeface="Calibri"/>
              </a:rPr>
              <a:t>мозг</a:t>
            </a:r>
            <a:r>
              <a:rPr sz="2000" b="1" i="1" spc="-70" dirty="0" smtClean="0">
                <a:solidFill>
                  <a:srgbClr val="800000"/>
                </a:solidFill>
                <a:latin typeface="Calibri"/>
                <a:cs typeface="Calibri"/>
              </a:rPr>
              <a:t> </a:t>
            </a:r>
            <a:r>
              <a:rPr sz="2000" b="1" i="1" spc="-10" dirty="0">
                <a:solidFill>
                  <a:srgbClr val="800000"/>
                </a:solidFill>
                <a:latin typeface="Calibri"/>
                <a:cs typeface="Calibri"/>
              </a:rPr>
              <a:t>человека»</a:t>
            </a:r>
            <a:endParaRPr sz="2000" i="1" dirty="0">
              <a:latin typeface="Calibri"/>
              <a:cs typeface="Calibri"/>
            </a:endParaRPr>
          </a:p>
        </p:txBody>
      </p:sp>
      <p:sp>
        <p:nvSpPr>
          <p:cNvPr id="4" name="object 4"/>
          <p:cNvSpPr txBox="1"/>
          <p:nvPr/>
        </p:nvSpPr>
        <p:spPr>
          <a:xfrm>
            <a:off x="7929586" y="2214554"/>
            <a:ext cx="765810"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800000"/>
                </a:solidFill>
                <a:latin typeface="Calibri"/>
                <a:cs typeface="Calibri"/>
              </a:rPr>
              <a:t>И.К</a:t>
            </a:r>
            <a:r>
              <a:rPr sz="2000" b="1" spc="-10" dirty="0">
                <a:solidFill>
                  <a:srgbClr val="800000"/>
                </a:solidFill>
                <a:latin typeface="Calibri"/>
                <a:cs typeface="Calibri"/>
              </a:rPr>
              <a:t>а</a:t>
            </a:r>
            <a:r>
              <a:rPr sz="2000" b="1" spc="-5" dirty="0">
                <a:solidFill>
                  <a:srgbClr val="800000"/>
                </a:solidFill>
                <a:latin typeface="Calibri"/>
                <a:cs typeface="Calibri"/>
              </a:rPr>
              <a:t>нт</a:t>
            </a:r>
            <a:endParaRPr sz="2000">
              <a:latin typeface="Calibri"/>
              <a:cs typeface="Calibri"/>
            </a:endParaRPr>
          </a:p>
        </p:txBody>
      </p:sp>
      <p:sp>
        <p:nvSpPr>
          <p:cNvPr id="7" name="object 6"/>
          <p:cNvSpPr/>
          <p:nvPr/>
        </p:nvSpPr>
        <p:spPr>
          <a:xfrm>
            <a:off x="1216286" y="2164971"/>
            <a:ext cx="6164026" cy="364029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68095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9632" y="428604"/>
            <a:ext cx="6476648" cy="566181"/>
          </a:xfrm>
          <a:prstGeom prst="rect">
            <a:avLst/>
          </a:prstGeom>
        </p:spPr>
        <p:txBody>
          <a:bodyPr vert="horz" wrap="square" lIns="0" tIns="12065" rIns="0" bIns="0" rtlCol="0">
            <a:spAutoFit/>
          </a:bodyPr>
          <a:lstStyle/>
          <a:p>
            <a:pPr marL="12700" algn="ctr">
              <a:lnSpc>
                <a:spcPct val="100000"/>
              </a:lnSpc>
              <a:spcBef>
                <a:spcPts val="95"/>
              </a:spcBef>
            </a:pPr>
            <a:r>
              <a:rPr sz="3600" b="1" i="1" spc="-15" dirty="0">
                <a:latin typeface="Calibri"/>
                <a:cs typeface="Calibri"/>
              </a:rPr>
              <a:t>Моделирующая</a:t>
            </a:r>
            <a:r>
              <a:rPr sz="3600" b="1" i="1" spc="-30" dirty="0">
                <a:latin typeface="Calibri"/>
                <a:cs typeface="Calibri"/>
              </a:rPr>
              <a:t> </a:t>
            </a:r>
            <a:r>
              <a:rPr sz="3600" b="1" i="1" spc="-10" dirty="0">
                <a:latin typeface="Calibri"/>
                <a:cs typeface="Calibri"/>
              </a:rPr>
              <a:t>деятельность</a:t>
            </a:r>
            <a:endParaRPr sz="3600" b="1" dirty="0">
              <a:latin typeface="Calibri"/>
              <a:cs typeface="Calibri"/>
            </a:endParaRPr>
          </a:p>
        </p:txBody>
      </p:sp>
      <p:sp>
        <p:nvSpPr>
          <p:cNvPr id="3" name="object 3"/>
          <p:cNvSpPr txBox="1"/>
          <p:nvPr/>
        </p:nvSpPr>
        <p:spPr>
          <a:xfrm>
            <a:off x="4845342" y="1571612"/>
            <a:ext cx="4298658" cy="641842"/>
          </a:xfrm>
          <a:prstGeom prst="rect">
            <a:avLst/>
          </a:prstGeom>
        </p:spPr>
        <p:txBody>
          <a:bodyPr vert="horz" wrap="square" lIns="0" tIns="13335" rIns="0" bIns="0" rtlCol="0">
            <a:spAutoFit/>
          </a:bodyPr>
          <a:lstStyle/>
          <a:p>
            <a:pPr marL="12700">
              <a:lnSpc>
                <a:spcPct val="100000"/>
              </a:lnSpc>
              <a:spcBef>
                <a:spcPts val="105"/>
              </a:spcBef>
            </a:pPr>
            <a:r>
              <a:rPr sz="2000" b="1" i="1" spc="-5" dirty="0">
                <a:solidFill>
                  <a:srgbClr val="800000"/>
                </a:solidFill>
                <a:latin typeface="Calibri"/>
                <a:cs typeface="Calibri"/>
              </a:rPr>
              <a:t>«Рука </a:t>
            </a:r>
            <a:r>
              <a:rPr sz="2000" b="1" i="1" dirty="0">
                <a:solidFill>
                  <a:srgbClr val="800000"/>
                </a:solidFill>
                <a:latin typeface="Calibri"/>
                <a:cs typeface="Calibri"/>
              </a:rPr>
              <a:t>– </a:t>
            </a:r>
            <a:r>
              <a:rPr sz="2000" b="1" i="1" spc="-10" dirty="0">
                <a:solidFill>
                  <a:srgbClr val="800000"/>
                </a:solidFill>
                <a:latin typeface="Calibri"/>
                <a:cs typeface="Calibri"/>
              </a:rPr>
              <a:t>это </a:t>
            </a:r>
            <a:r>
              <a:rPr sz="2000" b="1" i="1" spc="-5" dirty="0">
                <a:solidFill>
                  <a:srgbClr val="800000"/>
                </a:solidFill>
                <a:latin typeface="Calibri"/>
                <a:cs typeface="Calibri"/>
              </a:rPr>
              <a:t>вышедший </a:t>
            </a:r>
            <a:r>
              <a:rPr sz="2000" b="1" i="1" spc="-5">
                <a:solidFill>
                  <a:srgbClr val="800000"/>
                </a:solidFill>
                <a:latin typeface="Calibri"/>
                <a:cs typeface="Calibri"/>
              </a:rPr>
              <a:t>наружу </a:t>
            </a:r>
            <a:endParaRPr lang="ru-RU" sz="2000" b="1" i="1" spc="-5" dirty="0" smtClean="0">
              <a:solidFill>
                <a:srgbClr val="800000"/>
              </a:solidFill>
              <a:latin typeface="Calibri"/>
              <a:cs typeface="Calibri"/>
            </a:endParaRPr>
          </a:p>
          <a:p>
            <a:pPr marL="12700">
              <a:lnSpc>
                <a:spcPct val="100000"/>
              </a:lnSpc>
              <a:spcBef>
                <a:spcPts val="105"/>
              </a:spcBef>
            </a:pPr>
            <a:r>
              <a:rPr sz="2000" b="1" i="1" spc="-5" smtClean="0">
                <a:solidFill>
                  <a:srgbClr val="800000"/>
                </a:solidFill>
                <a:latin typeface="Calibri"/>
                <a:cs typeface="Calibri"/>
              </a:rPr>
              <a:t>мозг</a:t>
            </a:r>
            <a:r>
              <a:rPr sz="2000" b="1" i="1" spc="-70" smtClean="0">
                <a:solidFill>
                  <a:srgbClr val="800000"/>
                </a:solidFill>
                <a:latin typeface="Calibri"/>
                <a:cs typeface="Calibri"/>
              </a:rPr>
              <a:t> </a:t>
            </a:r>
            <a:r>
              <a:rPr sz="2000" b="1" i="1" spc="-10" dirty="0">
                <a:solidFill>
                  <a:srgbClr val="800000"/>
                </a:solidFill>
                <a:latin typeface="Calibri"/>
                <a:cs typeface="Calibri"/>
              </a:rPr>
              <a:t>человека»</a:t>
            </a:r>
            <a:endParaRPr sz="2000" i="1">
              <a:latin typeface="Calibri"/>
              <a:cs typeface="Calibri"/>
            </a:endParaRPr>
          </a:p>
        </p:txBody>
      </p:sp>
      <p:sp>
        <p:nvSpPr>
          <p:cNvPr id="4" name="object 4"/>
          <p:cNvSpPr txBox="1"/>
          <p:nvPr/>
        </p:nvSpPr>
        <p:spPr>
          <a:xfrm>
            <a:off x="7929586" y="2214554"/>
            <a:ext cx="765810"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800000"/>
                </a:solidFill>
                <a:latin typeface="Calibri"/>
                <a:cs typeface="Calibri"/>
              </a:rPr>
              <a:t>И.К</a:t>
            </a:r>
            <a:r>
              <a:rPr sz="2000" b="1" spc="-10" dirty="0">
                <a:solidFill>
                  <a:srgbClr val="800000"/>
                </a:solidFill>
                <a:latin typeface="Calibri"/>
                <a:cs typeface="Calibri"/>
              </a:rPr>
              <a:t>а</a:t>
            </a:r>
            <a:r>
              <a:rPr sz="2000" b="1" spc="-5" dirty="0">
                <a:solidFill>
                  <a:srgbClr val="800000"/>
                </a:solidFill>
                <a:latin typeface="Calibri"/>
                <a:cs typeface="Calibri"/>
              </a:rPr>
              <a:t>нт</a:t>
            </a:r>
            <a:endParaRPr sz="2000">
              <a:latin typeface="Calibri"/>
              <a:cs typeface="Calibri"/>
            </a:endParaRPr>
          </a:p>
        </p:txBody>
      </p:sp>
      <p:sp>
        <p:nvSpPr>
          <p:cNvPr id="18" name="object 18"/>
          <p:cNvSpPr txBox="1"/>
          <p:nvPr/>
        </p:nvSpPr>
        <p:spPr>
          <a:xfrm>
            <a:off x="5072066" y="2571744"/>
            <a:ext cx="3790978" cy="2782813"/>
          </a:xfrm>
          <a:prstGeom prst="rect">
            <a:avLst/>
          </a:prstGeom>
        </p:spPr>
        <p:txBody>
          <a:bodyPr vert="horz" wrap="square" lIns="0" tIns="12700" rIns="0" bIns="0" rtlCol="0">
            <a:spAutoFit/>
          </a:bodyPr>
          <a:lstStyle/>
          <a:p>
            <a:pPr marL="12700" marR="252729">
              <a:lnSpc>
                <a:spcPct val="100000"/>
              </a:lnSpc>
              <a:spcBef>
                <a:spcPts val="100"/>
              </a:spcBef>
            </a:pPr>
            <a:r>
              <a:rPr sz="1800" b="1" spc="-5" dirty="0">
                <a:solidFill>
                  <a:srgbClr val="002060"/>
                </a:solidFill>
                <a:latin typeface="Calibri"/>
                <a:cs typeface="Calibri"/>
              </a:rPr>
              <a:t>Ребёнок учится не </a:t>
            </a:r>
            <a:r>
              <a:rPr sz="1800" b="1" spc="-15" dirty="0">
                <a:solidFill>
                  <a:srgbClr val="002060"/>
                </a:solidFill>
                <a:latin typeface="Calibri"/>
                <a:cs typeface="Calibri"/>
              </a:rPr>
              <a:t>глазами </a:t>
            </a:r>
            <a:r>
              <a:rPr sz="1800" b="1" dirty="0">
                <a:solidFill>
                  <a:srgbClr val="002060"/>
                </a:solidFill>
                <a:latin typeface="Calibri"/>
                <a:cs typeface="Calibri"/>
              </a:rPr>
              <a:t>и </a:t>
            </a:r>
            <a:r>
              <a:rPr sz="1800" b="1" spc="-5" dirty="0">
                <a:solidFill>
                  <a:srgbClr val="002060"/>
                </a:solidFill>
                <a:latin typeface="Calibri"/>
                <a:cs typeface="Calibri"/>
              </a:rPr>
              <a:t>ушами, </a:t>
            </a:r>
            <a:r>
              <a:rPr sz="1800" b="1" dirty="0">
                <a:solidFill>
                  <a:srgbClr val="002060"/>
                </a:solidFill>
                <a:latin typeface="Calibri"/>
                <a:cs typeface="Calibri"/>
              </a:rPr>
              <a:t>а  </a:t>
            </a:r>
            <a:r>
              <a:rPr sz="1800" b="1" spc="-10" dirty="0">
                <a:solidFill>
                  <a:srgbClr val="002060"/>
                </a:solidFill>
                <a:latin typeface="Calibri"/>
                <a:cs typeface="Calibri"/>
              </a:rPr>
              <a:t>руками. Это главная </a:t>
            </a:r>
            <a:r>
              <a:rPr sz="1800" b="1" spc="-5" dirty="0">
                <a:solidFill>
                  <a:srgbClr val="002060"/>
                </a:solidFill>
                <a:latin typeface="Calibri"/>
                <a:cs typeface="Calibri"/>
              </a:rPr>
              <a:t>закономерность  </a:t>
            </a:r>
            <a:r>
              <a:rPr sz="1800" b="1" spc="-10" dirty="0">
                <a:solidFill>
                  <a:srgbClr val="002060"/>
                </a:solidFill>
                <a:latin typeface="Calibri"/>
                <a:cs typeface="Calibri"/>
              </a:rPr>
              <a:t>технологии системы</a:t>
            </a:r>
            <a:r>
              <a:rPr sz="1800" b="1" spc="-55" dirty="0">
                <a:solidFill>
                  <a:srgbClr val="002060"/>
                </a:solidFill>
                <a:latin typeface="Calibri"/>
                <a:cs typeface="Calibri"/>
              </a:rPr>
              <a:t> </a:t>
            </a:r>
            <a:r>
              <a:rPr sz="1800" b="1" spc="-5" dirty="0">
                <a:solidFill>
                  <a:srgbClr val="002060"/>
                </a:solidFill>
                <a:latin typeface="Calibri"/>
                <a:cs typeface="Calibri"/>
              </a:rPr>
              <a:t>учебников.</a:t>
            </a:r>
            <a:endParaRPr sz="1800">
              <a:solidFill>
                <a:srgbClr val="002060"/>
              </a:solidFill>
              <a:latin typeface="Calibri"/>
              <a:cs typeface="Calibri"/>
            </a:endParaRPr>
          </a:p>
          <a:p>
            <a:pPr marL="12700">
              <a:lnSpc>
                <a:spcPct val="100000"/>
              </a:lnSpc>
            </a:pPr>
            <a:r>
              <a:rPr sz="1800" b="1" spc="-35" dirty="0">
                <a:solidFill>
                  <a:srgbClr val="002060"/>
                </a:solidFill>
                <a:latin typeface="Calibri"/>
                <a:cs typeface="Calibri"/>
              </a:rPr>
              <a:t>Уход </a:t>
            </a:r>
            <a:r>
              <a:rPr sz="1800" b="1" spc="-10" dirty="0">
                <a:solidFill>
                  <a:srgbClr val="002060"/>
                </a:solidFill>
                <a:latin typeface="Calibri"/>
                <a:cs typeface="Calibri"/>
              </a:rPr>
              <a:t>от репродуктивного</a:t>
            </a:r>
            <a:r>
              <a:rPr sz="1800" b="1" spc="10" dirty="0">
                <a:solidFill>
                  <a:srgbClr val="002060"/>
                </a:solidFill>
                <a:latin typeface="Calibri"/>
                <a:cs typeface="Calibri"/>
              </a:rPr>
              <a:t> </a:t>
            </a:r>
            <a:r>
              <a:rPr sz="1800" b="1" spc="-5" dirty="0">
                <a:solidFill>
                  <a:srgbClr val="002060"/>
                </a:solidFill>
                <a:latin typeface="Calibri"/>
                <a:cs typeface="Calibri"/>
              </a:rPr>
              <a:t>обучения</a:t>
            </a:r>
            <a:endParaRPr sz="1800">
              <a:solidFill>
                <a:srgbClr val="002060"/>
              </a:solidFill>
              <a:latin typeface="Calibri"/>
              <a:cs typeface="Calibri"/>
            </a:endParaRPr>
          </a:p>
          <a:p>
            <a:pPr marL="12700" marR="5080">
              <a:lnSpc>
                <a:spcPct val="100000"/>
              </a:lnSpc>
            </a:pPr>
            <a:r>
              <a:rPr sz="1800" b="1" spc="-5" dirty="0">
                <a:solidFill>
                  <a:srgbClr val="002060"/>
                </a:solidFill>
                <a:latin typeface="Calibri"/>
                <a:cs typeface="Calibri"/>
              </a:rPr>
              <a:t>(сначала правило, </a:t>
            </a:r>
            <a:r>
              <a:rPr sz="1800" b="1" dirty="0">
                <a:solidFill>
                  <a:srgbClr val="002060"/>
                </a:solidFill>
                <a:latin typeface="Calibri"/>
                <a:cs typeface="Calibri"/>
              </a:rPr>
              <a:t>а </a:t>
            </a:r>
            <a:r>
              <a:rPr sz="1800" b="1" spc="-10" dirty="0">
                <a:solidFill>
                  <a:srgbClr val="002060"/>
                </a:solidFill>
                <a:latin typeface="Calibri"/>
                <a:cs typeface="Calibri"/>
              </a:rPr>
              <a:t>потом </a:t>
            </a:r>
            <a:r>
              <a:rPr sz="1800" b="1" spc="-5" dirty="0">
                <a:solidFill>
                  <a:srgbClr val="002060"/>
                </a:solidFill>
                <a:latin typeface="Calibri"/>
                <a:cs typeface="Calibri"/>
              </a:rPr>
              <a:t>натаскивание  на применение </a:t>
            </a:r>
            <a:r>
              <a:rPr sz="1800" b="1" spc="-10" dirty="0">
                <a:solidFill>
                  <a:srgbClr val="002060"/>
                </a:solidFill>
                <a:latin typeface="Calibri"/>
                <a:cs typeface="Calibri"/>
              </a:rPr>
              <a:t>этого</a:t>
            </a:r>
            <a:r>
              <a:rPr sz="1800" b="1" spc="-55" dirty="0">
                <a:solidFill>
                  <a:srgbClr val="002060"/>
                </a:solidFill>
                <a:latin typeface="Calibri"/>
                <a:cs typeface="Calibri"/>
              </a:rPr>
              <a:t> </a:t>
            </a:r>
            <a:r>
              <a:rPr sz="1800" b="1" spc="-5" dirty="0">
                <a:solidFill>
                  <a:srgbClr val="002060"/>
                </a:solidFill>
                <a:latin typeface="Calibri"/>
                <a:cs typeface="Calibri"/>
              </a:rPr>
              <a:t>правила).</a:t>
            </a:r>
            <a:endParaRPr sz="1800">
              <a:solidFill>
                <a:srgbClr val="002060"/>
              </a:solidFill>
              <a:latin typeface="Calibri"/>
              <a:cs typeface="Calibri"/>
            </a:endParaRPr>
          </a:p>
          <a:p>
            <a:pPr marL="12700">
              <a:lnSpc>
                <a:spcPct val="100000"/>
              </a:lnSpc>
              <a:spcBef>
                <a:spcPts val="5"/>
              </a:spcBef>
            </a:pPr>
            <a:r>
              <a:rPr sz="1800" b="1" spc="-5" dirty="0">
                <a:solidFill>
                  <a:srgbClr val="002060"/>
                </a:solidFill>
                <a:latin typeface="Calibri"/>
                <a:cs typeface="Calibri"/>
              </a:rPr>
              <a:t>Ребёнок </a:t>
            </a:r>
            <a:r>
              <a:rPr sz="1800" b="1" dirty="0">
                <a:solidFill>
                  <a:srgbClr val="002060"/>
                </a:solidFill>
                <a:latin typeface="Calibri"/>
                <a:cs typeface="Calibri"/>
              </a:rPr>
              <a:t>все </a:t>
            </a:r>
            <a:r>
              <a:rPr sz="1800" b="1" spc="-5" dirty="0">
                <a:solidFill>
                  <a:srgbClr val="002060"/>
                </a:solidFill>
                <a:latin typeface="Calibri"/>
                <a:cs typeface="Calibri"/>
              </a:rPr>
              <a:t>возможные</a:t>
            </a:r>
            <a:r>
              <a:rPr sz="1800" b="1" spc="-90" dirty="0">
                <a:solidFill>
                  <a:srgbClr val="002060"/>
                </a:solidFill>
                <a:latin typeface="Calibri"/>
                <a:cs typeface="Calibri"/>
              </a:rPr>
              <a:t> </a:t>
            </a:r>
            <a:r>
              <a:rPr sz="1800" b="1" spc="-5" dirty="0">
                <a:solidFill>
                  <a:srgbClr val="002060"/>
                </a:solidFill>
                <a:latin typeface="Calibri"/>
                <a:cs typeface="Calibri"/>
              </a:rPr>
              <a:t>действия</a:t>
            </a:r>
            <a:endParaRPr sz="1800">
              <a:solidFill>
                <a:srgbClr val="002060"/>
              </a:solidFill>
              <a:latin typeface="Calibri"/>
              <a:cs typeface="Calibri"/>
            </a:endParaRPr>
          </a:p>
          <a:p>
            <a:pPr marL="12700">
              <a:lnSpc>
                <a:spcPct val="100000"/>
              </a:lnSpc>
            </a:pPr>
            <a:r>
              <a:rPr sz="1800" b="1" spc="-5" dirty="0">
                <a:solidFill>
                  <a:srgbClr val="002060"/>
                </a:solidFill>
                <a:latin typeface="Calibri"/>
                <a:cs typeface="Calibri"/>
              </a:rPr>
              <a:t>осуществляет </a:t>
            </a:r>
            <a:r>
              <a:rPr sz="1800" b="1" spc="-10" dirty="0">
                <a:solidFill>
                  <a:srgbClr val="002060"/>
                </a:solidFill>
                <a:latin typeface="Calibri"/>
                <a:cs typeface="Calibri"/>
              </a:rPr>
              <a:t>путём</a:t>
            </a:r>
            <a:r>
              <a:rPr sz="1800" b="1" spc="-65" dirty="0">
                <a:solidFill>
                  <a:srgbClr val="002060"/>
                </a:solidFill>
                <a:latin typeface="Calibri"/>
                <a:cs typeface="Calibri"/>
              </a:rPr>
              <a:t> </a:t>
            </a:r>
            <a:r>
              <a:rPr sz="1800" b="1" spc="-10" dirty="0">
                <a:solidFill>
                  <a:srgbClr val="002060"/>
                </a:solidFill>
                <a:latin typeface="Calibri"/>
                <a:cs typeface="Calibri"/>
              </a:rPr>
              <a:t>моделирования.</a:t>
            </a:r>
            <a:endParaRPr sz="1800">
              <a:solidFill>
                <a:srgbClr val="002060"/>
              </a:solidFill>
              <a:latin typeface="Calibri"/>
              <a:cs typeface="Calibri"/>
            </a:endParaRPr>
          </a:p>
        </p:txBody>
      </p:sp>
      <p:pic>
        <p:nvPicPr>
          <p:cNvPr id="7" name="Picture 2"/>
          <p:cNvPicPr>
            <a:picLocks noChangeAspect="1" noChangeArrowheads="1"/>
          </p:cNvPicPr>
          <p:nvPr/>
        </p:nvPicPr>
        <p:blipFill rotWithShape="1">
          <a:blip r:embed="rId2" cstate="print"/>
          <a:srcRect l="2806" r="7402" b="1077"/>
          <a:stretch/>
        </p:blipFill>
        <p:spPr bwMode="auto">
          <a:xfrm>
            <a:off x="107504" y="1858543"/>
            <a:ext cx="4608513" cy="2794593"/>
          </a:xfrm>
          <a:prstGeom prst="rect">
            <a:avLst/>
          </a:prstGeom>
          <a:noFill/>
          <a:ln w="9525">
            <a:noFill/>
            <a:miter lim="800000"/>
            <a:headEnd/>
            <a:tailEnd/>
          </a:ln>
        </p:spPr>
      </p:pic>
    </p:spTree>
    <p:extLst>
      <p:ext uri="{BB962C8B-B14F-4D97-AF65-F5344CB8AC3E}">
        <p14:creationId xmlns:p14="http://schemas.microsoft.com/office/powerpoint/2010/main" val="129714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a:spLocks/>
          </p:cNvSpPr>
          <p:nvPr/>
        </p:nvSpPr>
        <p:spPr>
          <a:xfrm>
            <a:off x="597525" y="2888344"/>
            <a:ext cx="7927520" cy="1291772"/>
          </a:xfrm>
          <a:prstGeom prst="rect">
            <a:avLst/>
          </a:prstGeom>
        </p:spPr>
        <p:txBody>
          <a:bodyPr vert="horz" lIns="91440" tIns="45720" rIns="91440" bIns="45720" rtlCol="0">
            <a:noAutofit/>
          </a:bodyPr>
          <a:lstStyle/>
          <a:p>
            <a:pPr lvl="0" algn="ctr"/>
            <a:r>
              <a:rPr lang="ru-RU" sz="3200" b="1" i="1" cap="all" dirty="0" smtClean="0">
                <a:solidFill>
                  <a:schemeClr val="bg1"/>
                </a:solidFill>
              </a:rPr>
              <a:t>Компании, вошедшие в корпорацию</a:t>
            </a:r>
          </a:p>
          <a:p>
            <a:pPr lvl="0" algn="ctr"/>
            <a:r>
              <a:rPr lang="ru-RU" sz="3200" b="1" i="1" cap="all" dirty="0" smtClean="0">
                <a:solidFill>
                  <a:schemeClr val="bg1"/>
                </a:solidFill>
              </a:rPr>
              <a:t>«Российский учебник»</a:t>
            </a:r>
            <a:endParaRPr kumimoji="0" lang="ru-RU" sz="3200" b="1" i="1" u="none" strike="noStrike" kern="1200" cap="all" spc="0" normalizeH="0" noProof="0" dirty="0" smtClean="0">
              <a:ln>
                <a:noFill/>
              </a:ln>
              <a:solidFill>
                <a:schemeClr val="bg1"/>
              </a:solidFill>
              <a:effectLst/>
              <a:uLnTx/>
              <a:uFillTx/>
              <a:latin typeface="+mn-lt"/>
              <a:ea typeface="+mn-ea"/>
              <a:cs typeface="+mn-cs"/>
            </a:endParaRPr>
          </a:p>
        </p:txBody>
      </p:sp>
      <p:pic>
        <p:nvPicPr>
          <p:cNvPr id="5122" name="Picture 2"/>
          <p:cNvPicPr>
            <a:picLocks noChangeAspect="1" noChangeArrowheads="1"/>
          </p:cNvPicPr>
          <p:nvPr/>
        </p:nvPicPr>
        <p:blipFill>
          <a:blip r:embed="rId2" cstate="print"/>
          <a:srcRect/>
          <a:stretch>
            <a:fillRect/>
          </a:stretch>
        </p:blipFill>
        <p:spPr bwMode="auto">
          <a:xfrm>
            <a:off x="683568" y="4717388"/>
            <a:ext cx="7704856" cy="1346453"/>
          </a:xfrm>
          <a:prstGeom prst="rect">
            <a:avLst/>
          </a:prstGeom>
          <a:noFill/>
          <a:ln w="9525">
            <a:noFill/>
            <a:miter lim="800000"/>
            <a:headEnd/>
            <a:tailEnd/>
          </a:ln>
          <a:effectLst/>
        </p:spPr>
      </p:pic>
    </p:spTree>
    <p:extLst>
      <p:ext uri="{BB962C8B-B14F-4D97-AF65-F5344CB8AC3E}">
        <p14:creationId xmlns:p14="http://schemas.microsoft.com/office/powerpoint/2010/main" val="5794549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9632" y="428604"/>
            <a:ext cx="6476648" cy="566181"/>
          </a:xfrm>
          <a:prstGeom prst="rect">
            <a:avLst/>
          </a:prstGeom>
        </p:spPr>
        <p:txBody>
          <a:bodyPr vert="horz" wrap="square" lIns="0" tIns="12065" rIns="0" bIns="0" rtlCol="0">
            <a:spAutoFit/>
          </a:bodyPr>
          <a:lstStyle/>
          <a:p>
            <a:pPr marL="12700" algn="ctr">
              <a:lnSpc>
                <a:spcPct val="100000"/>
              </a:lnSpc>
              <a:spcBef>
                <a:spcPts val="95"/>
              </a:spcBef>
            </a:pPr>
            <a:r>
              <a:rPr sz="3600" b="1" i="1" spc="-15" dirty="0">
                <a:latin typeface="Calibri"/>
                <a:cs typeface="Calibri"/>
              </a:rPr>
              <a:t>Моделирующая</a:t>
            </a:r>
            <a:r>
              <a:rPr sz="3600" b="1" i="1" spc="-30" dirty="0">
                <a:latin typeface="Calibri"/>
                <a:cs typeface="Calibri"/>
              </a:rPr>
              <a:t> </a:t>
            </a:r>
            <a:r>
              <a:rPr sz="3600" b="1" i="1" spc="-10" dirty="0">
                <a:latin typeface="Calibri"/>
                <a:cs typeface="Calibri"/>
              </a:rPr>
              <a:t>деятельность</a:t>
            </a:r>
            <a:endParaRPr sz="3600" b="1" dirty="0">
              <a:latin typeface="Calibri"/>
              <a:cs typeface="Calibri"/>
            </a:endParaRPr>
          </a:p>
        </p:txBody>
      </p:sp>
      <p:sp>
        <p:nvSpPr>
          <p:cNvPr id="3" name="object 3"/>
          <p:cNvSpPr txBox="1"/>
          <p:nvPr/>
        </p:nvSpPr>
        <p:spPr>
          <a:xfrm>
            <a:off x="4845342" y="1571612"/>
            <a:ext cx="4298658" cy="641842"/>
          </a:xfrm>
          <a:prstGeom prst="rect">
            <a:avLst/>
          </a:prstGeom>
        </p:spPr>
        <p:txBody>
          <a:bodyPr vert="horz" wrap="square" lIns="0" tIns="13335" rIns="0" bIns="0" rtlCol="0">
            <a:spAutoFit/>
          </a:bodyPr>
          <a:lstStyle/>
          <a:p>
            <a:pPr marL="12700">
              <a:lnSpc>
                <a:spcPct val="100000"/>
              </a:lnSpc>
              <a:spcBef>
                <a:spcPts val="105"/>
              </a:spcBef>
            </a:pPr>
            <a:r>
              <a:rPr sz="2000" b="1" i="1" spc="-5" dirty="0">
                <a:solidFill>
                  <a:srgbClr val="800000"/>
                </a:solidFill>
                <a:latin typeface="Calibri"/>
                <a:cs typeface="Calibri"/>
              </a:rPr>
              <a:t>«Рука </a:t>
            </a:r>
            <a:r>
              <a:rPr sz="2000" b="1" i="1" dirty="0">
                <a:solidFill>
                  <a:srgbClr val="800000"/>
                </a:solidFill>
                <a:latin typeface="Calibri"/>
                <a:cs typeface="Calibri"/>
              </a:rPr>
              <a:t>– </a:t>
            </a:r>
            <a:r>
              <a:rPr sz="2000" b="1" i="1" spc="-10" dirty="0">
                <a:solidFill>
                  <a:srgbClr val="800000"/>
                </a:solidFill>
                <a:latin typeface="Calibri"/>
                <a:cs typeface="Calibri"/>
              </a:rPr>
              <a:t>это </a:t>
            </a:r>
            <a:r>
              <a:rPr sz="2000" b="1" i="1" spc="-5" dirty="0">
                <a:solidFill>
                  <a:srgbClr val="800000"/>
                </a:solidFill>
                <a:latin typeface="Calibri"/>
                <a:cs typeface="Calibri"/>
              </a:rPr>
              <a:t>вышедший </a:t>
            </a:r>
            <a:r>
              <a:rPr sz="2000" b="1" i="1" spc="-5">
                <a:solidFill>
                  <a:srgbClr val="800000"/>
                </a:solidFill>
                <a:latin typeface="Calibri"/>
                <a:cs typeface="Calibri"/>
              </a:rPr>
              <a:t>наружу </a:t>
            </a:r>
            <a:endParaRPr lang="ru-RU" sz="2000" b="1" i="1" spc="-5" dirty="0" smtClean="0">
              <a:solidFill>
                <a:srgbClr val="800000"/>
              </a:solidFill>
              <a:latin typeface="Calibri"/>
              <a:cs typeface="Calibri"/>
            </a:endParaRPr>
          </a:p>
          <a:p>
            <a:pPr marL="12700">
              <a:lnSpc>
                <a:spcPct val="100000"/>
              </a:lnSpc>
              <a:spcBef>
                <a:spcPts val="105"/>
              </a:spcBef>
            </a:pPr>
            <a:r>
              <a:rPr sz="2000" b="1" i="1" spc="-5" smtClean="0">
                <a:solidFill>
                  <a:srgbClr val="800000"/>
                </a:solidFill>
                <a:latin typeface="Calibri"/>
                <a:cs typeface="Calibri"/>
              </a:rPr>
              <a:t>мозг</a:t>
            </a:r>
            <a:r>
              <a:rPr sz="2000" b="1" i="1" spc="-70" smtClean="0">
                <a:solidFill>
                  <a:srgbClr val="800000"/>
                </a:solidFill>
                <a:latin typeface="Calibri"/>
                <a:cs typeface="Calibri"/>
              </a:rPr>
              <a:t> </a:t>
            </a:r>
            <a:r>
              <a:rPr sz="2000" b="1" i="1" spc="-10" dirty="0">
                <a:solidFill>
                  <a:srgbClr val="800000"/>
                </a:solidFill>
                <a:latin typeface="Calibri"/>
                <a:cs typeface="Calibri"/>
              </a:rPr>
              <a:t>человека»</a:t>
            </a:r>
            <a:endParaRPr sz="2000" i="1">
              <a:latin typeface="Calibri"/>
              <a:cs typeface="Calibri"/>
            </a:endParaRPr>
          </a:p>
        </p:txBody>
      </p:sp>
      <p:sp>
        <p:nvSpPr>
          <p:cNvPr id="4" name="object 4"/>
          <p:cNvSpPr txBox="1"/>
          <p:nvPr/>
        </p:nvSpPr>
        <p:spPr>
          <a:xfrm>
            <a:off x="7929586" y="2214554"/>
            <a:ext cx="765810"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800000"/>
                </a:solidFill>
                <a:latin typeface="Calibri"/>
                <a:cs typeface="Calibri"/>
              </a:rPr>
              <a:t>И.К</a:t>
            </a:r>
            <a:r>
              <a:rPr sz="2000" b="1" spc="-10" dirty="0">
                <a:solidFill>
                  <a:srgbClr val="800000"/>
                </a:solidFill>
                <a:latin typeface="Calibri"/>
                <a:cs typeface="Calibri"/>
              </a:rPr>
              <a:t>а</a:t>
            </a:r>
            <a:r>
              <a:rPr sz="2000" b="1" spc="-5" dirty="0">
                <a:solidFill>
                  <a:srgbClr val="800000"/>
                </a:solidFill>
                <a:latin typeface="Calibri"/>
                <a:cs typeface="Calibri"/>
              </a:rPr>
              <a:t>нт</a:t>
            </a:r>
            <a:endParaRPr sz="2000">
              <a:latin typeface="Calibri"/>
              <a:cs typeface="Calibri"/>
            </a:endParaRPr>
          </a:p>
        </p:txBody>
      </p:sp>
      <p:sp>
        <p:nvSpPr>
          <p:cNvPr id="18" name="object 18"/>
          <p:cNvSpPr txBox="1"/>
          <p:nvPr/>
        </p:nvSpPr>
        <p:spPr>
          <a:xfrm>
            <a:off x="5072066" y="2571744"/>
            <a:ext cx="3790978" cy="2782813"/>
          </a:xfrm>
          <a:prstGeom prst="rect">
            <a:avLst/>
          </a:prstGeom>
        </p:spPr>
        <p:txBody>
          <a:bodyPr vert="horz" wrap="square" lIns="0" tIns="12700" rIns="0" bIns="0" rtlCol="0">
            <a:spAutoFit/>
          </a:bodyPr>
          <a:lstStyle/>
          <a:p>
            <a:pPr marL="12700" marR="252729">
              <a:lnSpc>
                <a:spcPct val="100000"/>
              </a:lnSpc>
              <a:spcBef>
                <a:spcPts val="100"/>
              </a:spcBef>
            </a:pPr>
            <a:r>
              <a:rPr sz="1800" b="1" spc="-5" dirty="0">
                <a:solidFill>
                  <a:srgbClr val="002060"/>
                </a:solidFill>
                <a:latin typeface="Calibri"/>
                <a:cs typeface="Calibri"/>
              </a:rPr>
              <a:t>Ребёнок учится не </a:t>
            </a:r>
            <a:r>
              <a:rPr sz="1800" b="1" spc="-15" dirty="0">
                <a:solidFill>
                  <a:srgbClr val="002060"/>
                </a:solidFill>
                <a:latin typeface="Calibri"/>
                <a:cs typeface="Calibri"/>
              </a:rPr>
              <a:t>глазами </a:t>
            </a:r>
            <a:r>
              <a:rPr sz="1800" b="1" dirty="0">
                <a:solidFill>
                  <a:srgbClr val="002060"/>
                </a:solidFill>
                <a:latin typeface="Calibri"/>
                <a:cs typeface="Calibri"/>
              </a:rPr>
              <a:t>и </a:t>
            </a:r>
            <a:r>
              <a:rPr sz="1800" b="1" spc="-5" dirty="0">
                <a:solidFill>
                  <a:srgbClr val="002060"/>
                </a:solidFill>
                <a:latin typeface="Calibri"/>
                <a:cs typeface="Calibri"/>
              </a:rPr>
              <a:t>ушами, </a:t>
            </a:r>
            <a:r>
              <a:rPr sz="1800" b="1" dirty="0">
                <a:solidFill>
                  <a:srgbClr val="002060"/>
                </a:solidFill>
                <a:latin typeface="Calibri"/>
                <a:cs typeface="Calibri"/>
              </a:rPr>
              <a:t>а  </a:t>
            </a:r>
            <a:r>
              <a:rPr sz="1800" b="1" spc="-10" dirty="0">
                <a:solidFill>
                  <a:srgbClr val="002060"/>
                </a:solidFill>
                <a:latin typeface="Calibri"/>
                <a:cs typeface="Calibri"/>
              </a:rPr>
              <a:t>руками. Это главная </a:t>
            </a:r>
            <a:r>
              <a:rPr sz="1800" b="1" spc="-5" dirty="0">
                <a:solidFill>
                  <a:srgbClr val="002060"/>
                </a:solidFill>
                <a:latin typeface="Calibri"/>
                <a:cs typeface="Calibri"/>
              </a:rPr>
              <a:t>закономерность  </a:t>
            </a:r>
            <a:r>
              <a:rPr sz="1800" b="1" spc="-10" dirty="0">
                <a:solidFill>
                  <a:srgbClr val="002060"/>
                </a:solidFill>
                <a:latin typeface="Calibri"/>
                <a:cs typeface="Calibri"/>
              </a:rPr>
              <a:t>технологии системы</a:t>
            </a:r>
            <a:r>
              <a:rPr sz="1800" b="1" spc="-55" dirty="0">
                <a:solidFill>
                  <a:srgbClr val="002060"/>
                </a:solidFill>
                <a:latin typeface="Calibri"/>
                <a:cs typeface="Calibri"/>
              </a:rPr>
              <a:t> </a:t>
            </a:r>
            <a:r>
              <a:rPr sz="1800" b="1" spc="-5" dirty="0">
                <a:solidFill>
                  <a:srgbClr val="002060"/>
                </a:solidFill>
                <a:latin typeface="Calibri"/>
                <a:cs typeface="Calibri"/>
              </a:rPr>
              <a:t>учебников.</a:t>
            </a:r>
            <a:endParaRPr sz="1800">
              <a:solidFill>
                <a:srgbClr val="002060"/>
              </a:solidFill>
              <a:latin typeface="Calibri"/>
              <a:cs typeface="Calibri"/>
            </a:endParaRPr>
          </a:p>
          <a:p>
            <a:pPr marL="12700">
              <a:lnSpc>
                <a:spcPct val="100000"/>
              </a:lnSpc>
            </a:pPr>
            <a:r>
              <a:rPr sz="1800" b="1" spc="-35" dirty="0">
                <a:solidFill>
                  <a:srgbClr val="002060"/>
                </a:solidFill>
                <a:latin typeface="Calibri"/>
                <a:cs typeface="Calibri"/>
              </a:rPr>
              <a:t>Уход </a:t>
            </a:r>
            <a:r>
              <a:rPr sz="1800" b="1" spc="-10" dirty="0">
                <a:solidFill>
                  <a:srgbClr val="002060"/>
                </a:solidFill>
                <a:latin typeface="Calibri"/>
                <a:cs typeface="Calibri"/>
              </a:rPr>
              <a:t>от репродуктивного</a:t>
            </a:r>
            <a:r>
              <a:rPr sz="1800" b="1" spc="10" dirty="0">
                <a:solidFill>
                  <a:srgbClr val="002060"/>
                </a:solidFill>
                <a:latin typeface="Calibri"/>
                <a:cs typeface="Calibri"/>
              </a:rPr>
              <a:t> </a:t>
            </a:r>
            <a:r>
              <a:rPr sz="1800" b="1" spc="-5" dirty="0">
                <a:solidFill>
                  <a:srgbClr val="002060"/>
                </a:solidFill>
                <a:latin typeface="Calibri"/>
                <a:cs typeface="Calibri"/>
              </a:rPr>
              <a:t>обучения</a:t>
            </a:r>
            <a:endParaRPr sz="1800">
              <a:solidFill>
                <a:srgbClr val="002060"/>
              </a:solidFill>
              <a:latin typeface="Calibri"/>
              <a:cs typeface="Calibri"/>
            </a:endParaRPr>
          </a:p>
          <a:p>
            <a:pPr marL="12700" marR="5080">
              <a:lnSpc>
                <a:spcPct val="100000"/>
              </a:lnSpc>
            </a:pPr>
            <a:r>
              <a:rPr sz="1800" b="1" spc="-5" dirty="0">
                <a:solidFill>
                  <a:srgbClr val="002060"/>
                </a:solidFill>
                <a:latin typeface="Calibri"/>
                <a:cs typeface="Calibri"/>
              </a:rPr>
              <a:t>(сначала правило, </a:t>
            </a:r>
            <a:r>
              <a:rPr sz="1800" b="1" dirty="0">
                <a:solidFill>
                  <a:srgbClr val="002060"/>
                </a:solidFill>
                <a:latin typeface="Calibri"/>
                <a:cs typeface="Calibri"/>
              </a:rPr>
              <a:t>а </a:t>
            </a:r>
            <a:r>
              <a:rPr sz="1800" b="1" spc="-10" dirty="0">
                <a:solidFill>
                  <a:srgbClr val="002060"/>
                </a:solidFill>
                <a:latin typeface="Calibri"/>
                <a:cs typeface="Calibri"/>
              </a:rPr>
              <a:t>потом </a:t>
            </a:r>
            <a:r>
              <a:rPr sz="1800" b="1" spc="-5" dirty="0">
                <a:solidFill>
                  <a:srgbClr val="002060"/>
                </a:solidFill>
                <a:latin typeface="Calibri"/>
                <a:cs typeface="Calibri"/>
              </a:rPr>
              <a:t>натаскивание  на применение </a:t>
            </a:r>
            <a:r>
              <a:rPr sz="1800" b="1" spc="-10" dirty="0">
                <a:solidFill>
                  <a:srgbClr val="002060"/>
                </a:solidFill>
                <a:latin typeface="Calibri"/>
                <a:cs typeface="Calibri"/>
              </a:rPr>
              <a:t>этого</a:t>
            </a:r>
            <a:r>
              <a:rPr sz="1800" b="1" spc="-55" dirty="0">
                <a:solidFill>
                  <a:srgbClr val="002060"/>
                </a:solidFill>
                <a:latin typeface="Calibri"/>
                <a:cs typeface="Calibri"/>
              </a:rPr>
              <a:t> </a:t>
            </a:r>
            <a:r>
              <a:rPr sz="1800" b="1" spc="-5" dirty="0">
                <a:solidFill>
                  <a:srgbClr val="002060"/>
                </a:solidFill>
                <a:latin typeface="Calibri"/>
                <a:cs typeface="Calibri"/>
              </a:rPr>
              <a:t>правила).</a:t>
            </a:r>
            <a:endParaRPr sz="1800">
              <a:solidFill>
                <a:srgbClr val="002060"/>
              </a:solidFill>
              <a:latin typeface="Calibri"/>
              <a:cs typeface="Calibri"/>
            </a:endParaRPr>
          </a:p>
          <a:p>
            <a:pPr marL="12700">
              <a:lnSpc>
                <a:spcPct val="100000"/>
              </a:lnSpc>
              <a:spcBef>
                <a:spcPts val="5"/>
              </a:spcBef>
            </a:pPr>
            <a:r>
              <a:rPr sz="1800" b="1" spc="-5" dirty="0">
                <a:solidFill>
                  <a:srgbClr val="002060"/>
                </a:solidFill>
                <a:latin typeface="Calibri"/>
                <a:cs typeface="Calibri"/>
              </a:rPr>
              <a:t>Ребёнок </a:t>
            </a:r>
            <a:r>
              <a:rPr sz="1800" b="1" dirty="0">
                <a:solidFill>
                  <a:srgbClr val="002060"/>
                </a:solidFill>
                <a:latin typeface="Calibri"/>
                <a:cs typeface="Calibri"/>
              </a:rPr>
              <a:t>все </a:t>
            </a:r>
            <a:r>
              <a:rPr sz="1800" b="1" spc="-5" dirty="0">
                <a:solidFill>
                  <a:srgbClr val="002060"/>
                </a:solidFill>
                <a:latin typeface="Calibri"/>
                <a:cs typeface="Calibri"/>
              </a:rPr>
              <a:t>возможные</a:t>
            </a:r>
            <a:r>
              <a:rPr sz="1800" b="1" spc="-90" dirty="0">
                <a:solidFill>
                  <a:srgbClr val="002060"/>
                </a:solidFill>
                <a:latin typeface="Calibri"/>
                <a:cs typeface="Calibri"/>
              </a:rPr>
              <a:t> </a:t>
            </a:r>
            <a:r>
              <a:rPr sz="1800" b="1" spc="-5" dirty="0">
                <a:solidFill>
                  <a:srgbClr val="002060"/>
                </a:solidFill>
                <a:latin typeface="Calibri"/>
                <a:cs typeface="Calibri"/>
              </a:rPr>
              <a:t>действия</a:t>
            </a:r>
            <a:endParaRPr sz="1800">
              <a:solidFill>
                <a:srgbClr val="002060"/>
              </a:solidFill>
              <a:latin typeface="Calibri"/>
              <a:cs typeface="Calibri"/>
            </a:endParaRPr>
          </a:p>
          <a:p>
            <a:pPr marL="12700">
              <a:lnSpc>
                <a:spcPct val="100000"/>
              </a:lnSpc>
            </a:pPr>
            <a:r>
              <a:rPr sz="1800" b="1" spc="-5" dirty="0">
                <a:solidFill>
                  <a:srgbClr val="002060"/>
                </a:solidFill>
                <a:latin typeface="Calibri"/>
                <a:cs typeface="Calibri"/>
              </a:rPr>
              <a:t>осуществляет </a:t>
            </a:r>
            <a:r>
              <a:rPr sz="1800" b="1" spc="-10" dirty="0">
                <a:solidFill>
                  <a:srgbClr val="002060"/>
                </a:solidFill>
                <a:latin typeface="Calibri"/>
                <a:cs typeface="Calibri"/>
              </a:rPr>
              <a:t>путём</a:t>
            </a:r>
            <a:r>
              <a:rPr sz="1800" b="1" spc="-65" dirty="0">
                <a:solidFill>
                  <a:srgbClr val="002060"/>
                </a:solidFill>
                <a:latin typeface="Calibri"/>
                <a:cs typeface="Calibri"/>
              </a:rPr>
              <a:t> </a:t>
            </a:r>
            <a:r>
              <a:rPr sz="1800" b="1" spc="-10" dirty="0">
                <a:solidFill>
                  <a:srgbClr val="002060"/>
                </a:solidFill>
                <a:latin typeface="Calibri"/>
                <a:cs typeface="Calibri"/>
              </a:rPr>
              <a:t>моделирования.</a:t>
            </a:r>
            <a:endParaRPr sz="1800">
              <a:solidFill>
                <a:srgbClr val="002060"/>
              </a:solidFill>
              <a:latin typeface="Calibri"/>
              <a:cs typeface="Calibri"/>
            </a:endParaRPr>
          </a:p>
        </p:txBody>
      </p:sp>
      <p:pic>
        <p:nvPicPr>
          <p:cNvPr id="8" name="Picture 2"/>
          <p:cNvPicPr>
            <a:picLocks noChangeAspect="1" noChangeArrowheads="1"/>
          </p:cNvPicPr>
          <p:nvPr/>
        </p:nvPicPr>
        <p:blipFill rotWithShape="1">
          <a:blip r:embed="rId2" cstate="print"/>
          <a:srcRect t="3227" r="9518" b="6451"/>
          <a:stretch/>
        </p:blipFill>
        <p:spPr bwMode="auto">
          <a:xfrm>
            <a:off x="113311" y="2204864"/>
            <a:ext cx="4602705" cy="2016224"/>
          </a:xfrm>
          <a:prstGeom prst="rect">
            <a:avLst/>
          </a:prstGeom>
          <a:noFill/>
          <a:ln w="9525">
            <a:noFill/>
            <a:miter lim="800000"/>
            <a:headEnd/>
            <a:tailEnd/>
          </a:ln>
        </p:spPr>
      </p:pic>
    </p:spTree>
    <p:extLst>
      <p:ext uri="{BB962C8B-B14F-4D97-AF65-F5344CB8AC3E}">
        <p14:creationId xmlns:p14="http://schemas.microsoft.com/office/powerpoint/2010/main" val="223132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normAutofit/>
          </a:bodyPr>
          <a:lstStyle/>
          <a:p>
            <a:pPr algn="ctr"/>
            <a:r>
              <a:rPr lang="ru-RU" sz="3600" b="1" dirty="0" smtClean="0"/>
              <a:t>Преобразование модели</a:t>
            </a:r>
            <a:endParaRPr lang="ru-RU" sz="3600" b="1" dirty="0"/>
          </a:p>
        </p:txBody>
      </p:sp>
      <p:sp>
        <p:nvSpPr>
          <p:cNvPr id="4" name="Номер слайда 3"/>
          <p:cNvSpPr>
            <a:spLocks noGrp="1"/>
          </p:cNvSpPr>
          <p:nvPr>
            <p:ph type="sldNum" sz="quarter" idx="12"/>
          </p:nvPr>
        </p:nvSpPr>
        <p:spPr/>
        <p:txBody>
          <a:bodyPr/>
          <a:lstStyle/>
          <a:p>
            <a:fld id="{902F8198-9114-4FB0-9D23-06A30A0AC4A1}" type="slidenum">
              <a:rPr lang="ru-RU" smtClean="0"/>
              <a:pPr/>
              <a:t>41</a:t>
            </a:fld>
            <a:endParaRPr lang="ru-RU"/>
          </a:p>
        </p:txBody>
      </p:sp>
      <p:cxnSp>
        <p:nvCxnSpPr>
          <p:cNvPr id="13" name="Прямая со стрелкой 12"/>
          <p:cNvCxnSpPr/>
          <p:nvPr/>
        </p:nvCxnSpPr>
        <p:spPr>
          <a:xfrm flipV="1">
            <a:off x="7812360" y="3537012"/>
            <a:ext cx="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25" descr="E:\USERS\ZubairovaOV\Рабочий стол\Обложки учебников\4295_100.tif"/>
          <p:cNvPicPr>
            <a:picLocks noChangeAspect="1" noChangeArrowheads="1"/>
          </p:cNvPicPr>
          <p:nvPr/>
        </p:nvPicPr>
        <p:blipFill>
          <a:blip r:embed="rId2" cstate="print"/>
          <a:srcRect/>
          <a:stretch>
            <a:fillRect/>
          </a:stretch>
        </p:blipFill>
        <p:spPr bwMode="auto">
          <a:xfrm>
            <a:off x="755576" y="1534634"/>
            <a:ext cx="1705952" cy="2160240"/>
          </a:xfrm>
          <a:prstGeom prst="rect">
            <a:avLst/>
          </a:prstGeom>
          <a:ln>
            <a:noFill/>
          </a:ln>
          <a:effectLst>
            <a:outerShdw blurRad="292100" dist="139700" dir="2700000" algn="tl" rotWithShape="0">
              <a:srgbClr val="333333">
                <a:alpha val="65000"/>
              </a:srgbClr>
            </a:outerShdw>
          </a:effectLst>
        </p:spPr>
      </p:pic>
      <p:pic>
        <p:nvPicPr>
          <p:cNvPr id="14" name="Picture 2"/>
          <p:cNvPicPr>
            <a:picLocks noChangeAspect="1" noChangeArrowheads="1"/>
          </p:cNvPicPr>
          <p:nvPr/>
        </p:nvPicPr>
        <p:blipFill>
          <a:blip r:embed="rId3" cstate="print">
            <a:lum bright="10000"/>
          </a:blip>
          <a:srcRect l="14427" t="30363" r="46351" b="19655"/>
          <a:stretch>
            <a:fillRect/>
          </a:stretch>
        </p:blipFill>
        <p:spPr bwMode="auto">
          <a:xfrm>
            <a:off x="3070050" y="1534634"/>
            <a:ext cx="3003900" cy="2896171"/>
          </a:xfrm>
          <a:prstGeom prst="rect">
            <a:avLst/>
          </a:prstGeom>
          <a:ln>
            <a:noFill/>
          </a:ln>
          <a:effectLst>
            <a:outerShdw blurRad="292100" dist="139700" dir="2700000" algn="tl" rotWithShape="0">
              <a:srgbClr val="333333">
                <a:alpha val="65000"/>
              </a:srgbClr>
            </a:outerShdw>
          </a:effec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750" y="4595812"/>
            <a:ext cx="3600450" cy="1943100"/>
          </a:xfrm>
          <a:prstGeom prst="rect">
            <a:avLst/>
          </a:prstGeom>
          <a:solidFill>
            <a:schemeClr val="bg2"/>
          </a:solidFill>
          <a:ln w="9525">
            <a:solidFill>
              <a:schemeClr val="tx1"/>
            </a:solidFill>
            <a:miter lim="800000"/>
            <a:headEnd/>
            <a:tailEnd/>
          </a:ln>
        </p:spPr>
      </p:pic>
    </p:spTree>
    <p:extLst>
      <p:ext uri="{BB962C8B-B14F-4D97-AF65-F5344CB8AC3E}">
        <p14:creationId xmlns:p14="http://schemas.microsoft.com/office/powerpoint/2010/main" val="26287298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normAutofit/>
          </a:bodyPr>
          <a:lstStyle/>
          <a:p>
            <a:pPr algn="ctr"/>
            <a:r>
              <a:rPr lang="ru-RU" sz="3600" b="1" dirty="0" smtClean="0"/>
              <a:t>Преобразование модели</a:t>
            </a:r>
            <a:endParaRPr lang="ru-RU" sz="3600" b="1" dirty="0"/>
          </a:p>
        </p:txBody>
      </p:sp>
      <p:pic>
        <p:nvPicPr>
          <p:cNvPr id="16" name="Picture 4" descr="msoB69C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5171" y="4013888"/>
            <a:ext cx="4033040" cy="2174861"/>
          </a:xfrm>
          <a:ln>
            <a:solidFill>
              <a:schemeClr val="tx1"/>
            </a:solidFill>
            <a:miter lim="800000"/>
            <a:headEnd/>
            <a:tailEnd/>
          </a:ln>
        </p:spPr>
      </p:pic>
      <p:sp>
        <p:nvSpPr>
          <p:cNvPr id="4" name="Номер слайда 3"/>
          <p:cNvSpPr>
            <a:spLocks noGrp="1"/>
          </p:cNvSpPr>
          <p:nvPr>
            <p:ph type="sldNum" sz="quarter" idx="12"/>
          </p:nvPr>
        </p:nvSpPr>
        <p:spPr/>
        <p:txBody>
          <a:bodyPr/>
          <a:lstStyle/>
          <a:p>
            <a:fld id="{902F8198-9114-4FB0-9D23-06A30A0AC4A1}" type="slidenum">
              <a:rPr lang="ru-RU" smtClean="0"/>
              <a:pPr/>
              <a:t>42</a:t>
            </a:fld>
            <a:endParaRPr lang="ru-RU"/>
          </a:p>
        </p:txBody>
      </p:sp>
      <p:pic>
        <p:nvPicPr>
          <p:cNvPr id="6" name="Picture 3"/>
          <p:cNvPicPr>
            <a:picLocks noChangeAspect="1" noChangeArrowheads="1"/>
          </p:cNvPicPr>
          <p:nvPr/>
        </p:nvPicPr>
        <p:blipFill>
          <a:blip r:embed="rId3" cstate="print">
            <a:lum bright="10000"/>
          </a:blip>
          <a:srcRect l="11028" t="36437" r="42761" b="31467"/>
          <a:stretch>
            <a:fillRect/>
          </a:stretch>
        </p:blipFill>
        <p:spPr bwMode="auto">
          <a:xfrm>
            <a:off x="1909572" y="1484784"/>
            <a:ext cx="2970330" cy="2412268"/>
          </a:xfrm>
          <a:prstGeom prst="rect">
            <a:avLst/>
          </a:prstGeom>
          <a:ln>
            <a:solidFill>
              <a:schemeClr val="accent1"/>
            </a:solidFill>
          </a:ln>
          <a:effectLst>
            <a:outerShdw blurRad="292100" dist="139700" dir="2700000" algn="tl" rotWithShape="0">
              <a:srgbClr val="333333">
                <a:alpha val="65000"/>
              </a:srgbClr>
            </a:outerShdw>
          </a:effectLst>
        </p:spPr>
      </p:pic>
      <p:pic>
        <p:nvPicPr>
          <p:cNvPr id="9219" name="Picture 3" descr="G:\19-H-2016\012926.JPG"/>
          <p:cNvPicPr>
            <a:picLocks noChangeAspect="1" noChangeArrowheads="1"/>
          </p:cNvPicPr>
          <p:nvPr/>
        </p:nvPicPr>
        <p:blipFill>
          <a:blip r:embed="rId4" cstate="print"/>
          <a:srcRect l="16070" t="8461" r="2574" b="68345"/>
          <a:stretch>
            <a:fillRect/>
          </a:stretch>
        </p:blipFill>
        <p:spPr bwMode="auto">
          <a:xfrm>
            <a:off x="5698211" y="3884024"/>
            <a:ext cx="3384376" cy="2278046"/>
          </a:xfrm>
          <a:prstGeom prst="rect">
            <a:avLst/>
          </a:prstGeom>
          <a:ln>
            <a:solidFill>
              <a:schemeClr val="accent1"/>
            </a:solidFill>
          </a:ln>
          <a:effectLst>
            <a:outerShdw blurRad="292100" dist="139700" dir="2700000" algn="tl" rotWithShape="0">
              <a:srgbClr val="333333">
                <a:alpha val="65000"/>
              </a:srgbClr>
            </a:outerShdw>
          </a:effectLst>
        </p:spPr>
      </p:pic>
      <p:cxnSp>
        <p:nvCxnSpPr>
          <p:cNvPr id="13" name="Прямая со стрелкой 12"/>
          <p:cNvCxnSpPr/>
          <p:nvPr/>
        </p:nvCxnSpPr>
        <p:spPr>
          <a:xfrm flipV="1">
            <a:off x="7812360" y="3537012"/>
            <a:ext cx="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4" descr="Математика. 4 класс. Учебник. В 2-х частях. Часть 1, 2. ФГОС"/>
          <p:cNvPicPr>
            <a:picLocks noChangeAspect="1" noChangeArrowheads="1"/>
          </p:cNvPicPr>
          <p:nvPr/>
        </p:nvPicPr>
        <p:blipFill>
          <a:blip r:embed="rId5" cstate="print"/>
          <a:srcRect/>
          <a:stretch>
            <a:fillRect/>
          </a:stretch>
        </p:blipFill>
        <p:spPr bwMode="auto">
          <a:xfrm>
            <a:off x="6103515" y="1715489"/>
            <a:ext cx="1486433" cy="1932364"/>
          </a:xfrm>
          <a:prstGeom prst="rect">
            <a:avLst/>
          </a:prstGeom>
          <a:ln>
            <a:noFill/>
          </a:ln>
          <a:effectLst>
            <a:outerShdw blurRad="292100" dist="139700" dir="2700000" algn="tl" rotWithShape="0">
              <a:srgbClr val="333333">
                <a:alpha val="65000"/>
              </a:srgbClr>
            </a:outerShdw>
          </a:effectLst>
        </p:spPr>
      </p:pic>
      <p:pic>
        <p:nvPicPr>
          <p:cNvPr id="15" name="Picture 39" descr="E:\USERS\ZubairovaOV\Рабочий стол\Обложки учебников\4295_100.tif"/>
          <p:cNvPicPr>
            <a:picLocks noChangeAspect="1" noChangeArrowheads="1"/>
          </p:cNvPicPr>
          <p:nvPr/>
        </p:nvPicPr>
        <p:blipFill>
          <a:blip r:embed="rId6" cstate="print">
            <a:extLst>
              <a:ext uri="{28A0092B-C50C-407E-A947-70E740481C1C}">
                <a14:useLocalDpi xmlns:a14="http://schemas.microsoft.com/office/drawing/2010/main" val="0"/>
              </a:ext>
            </a:extLst>
          </a:blip>
          <a:srcRect l="5243" r="5243"/>
          <a:stretch>
            <a:fillRect/>
          </a:stretch>
        </p:blipFill>
        <p:spPr bwMode="auto">
          <a:xfrm>
            <a:off x="226483" y="1601620"/>
            <a:ext cx="1492601" cy="17553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D:\Обложки учебников\2199_100.gif"/>
          <p:cNvPicPr>
            <a:picLocks noChangeAspect="1" noChangeArrowheads="1"/>
          </p:cNvPicPr>
          <p:nvPr/>
        </p:nvPicPr>
        <p:blipFill>
          <a:blip r:embed="rId7" cstate="print"/>
          <a:srcRect/>
          <a:stretch>
            <a:fillRect/>
          </a:stretch>
        </p:blipFill>
        <p:spPr bwMode="auto">
          <a:xfrm>
            <a:off x="197600" y="4297569"/>
            <a:ext cx="1281731" cy="1630142"/>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1112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Заголовок 27"/>
          <p:cNvSpPr>
            <a:spLocks noGrp="1"/>
          </p:cNvSpPr>
          <p:nvPr>
            <p:ph type="title"/>
          </p:nvPr>
        </p:nvSpPr>
        <p:spPr>
          <a:xfrm>
            <a:off x="2113384" y="260648"/>
            <a:ext cx="5194920" cy="704212"/>
          </a:xfrm>
        </p:spPr>
        <p:txBody>
          <a:bodyPr/>
          <a:lstStyle/>
          <a:p>
            <a:r>
              <a:rPr lang="ru-RU" b="1" dirty="0" smtClean="0"/>
              <a:t>Создание модели обложки</a:t>
            </a:r>
            <a:endParaRPr lang="ru-RU" b="1" dirty="0"/>
          </a:p>
        </p:txBody>
      </p:sp>
      <p:sp>
        <p:nvSpPr>
          <p:cNvPr id="21" name="Прямоугольник 20"/>
          <p:cNvSpPr/>
          <p:nvPr/>
        </p:nvSpPr>
        <p:spPr>
          <a:xfrm>
            <a:off x="2051720" y="2240868"/>
            <a:ext cx="1008112" cy="306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5"/>
          <p:cNvPicPr>
            <a:picLocks noChangeAspect="1" noChangeArrowheads="1"/>
          </p:cNvPicPr>
          <p:nvPr/>
        </p:nvPicPr>
        <p:blipFill>
          <a:blip r:embed="rId2" cstate="print"/>
          <a:srcRect/>
          <a:stretch>
            <a:fillRect/>
          </a:stretch>
        </p:blipFill>
        <p:spPr bwMode="auto">
          <a:xfrm>
            <a:off x="6727268" y="149832"/>
            <a:ext cx="1444883" cy="1885695"/>
          </a:xfrm>
          <a:prstGeom prst="rect">
            <a:avLst/>
          </a:prstGeom>
          <a:ln>
            <a:noFill/>
          </a:ln>
          <a:effectLst>
            <a:outerShdw blurRad="292100" dist="139700" dir="2700000" algn="tl" rotWithShape="0">
              <a:srgbClr val="333333">
                <a:alpha val="65000"/>
              </a:srgbClr>
            </a:outerShdw>
          </a:effectLst>
        </p:spPr>
      </p:pic>
      <p:pic>
        <p:nvPicPr>
          <p:cNvPr id="178182" name="Picture 28" descr="E:\USERS\ZubairovaOV\Рабочий стол\Обложки учебников\2217_100.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2902" y="900994"/>
            <a:ext cx="1078550" cy="1528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34" descr="E:\USERS\ZubairovaOV\Рабочий стол\Обложки учебников\4276_100.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555" y="175018"/>
            <a:ext cx="1432085" cy="1980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Oval 26"/>
          <p:cNvSpPr>
            <a:spLocks noChangeArrowheads="1"/>
          </p:cNvSpPr>
          <p:nvPr/>
        </p:nvSpPr>
        <p:spPr bwMode="auto">
          <a:xfrm>
            <a:off x="2231740" y="2168860"/>
            <a:ext cx="431800" cy="359222"/>
          </a:xfrm>
          <a:prstGeom prst="ellipse">
            <a:avLst/>
          </a:prstGeom>
          <a:solidFill>
            <a:srgbClr val="FFFFFF"/>
          </a:solidFill>
          <a:ln w="9525">
            <a:solidFill>
              <a:schemeClr val="tx1"/>
            </a:solidFill>
            <a:round/>
            <a:headEnd/>
            <a:tailEnd/>
          </a:ln>
        </p:spPr>
        <p:txBody>
          <a:bodyPr wrap="none" anchor="ctr"/>
          <a:lstStyle/>
          <a:p>
            <a:endParaRPr lang="ru-RU"/>
          </a:p>
        </p:txBody>
      </p:sp>
      <p:sp>
        <p:nvSpPr>
          <p:cNvPr id="9" name="Rectangle 27"/>
          <p:cNvSpPr>
            <a:spLocks noChangeArrowheads="1"/>
          </p:cNvSpPr>
          <p:nvPr/>
        </p:nvSpPr>
        <p:spPr bwMode="auto">
          <a:xfrm>
            <a:off x="2267744" y="2744924"/>
            <a:ext cx="431552" cy="433387"/>
          </a:xfrm>
          <a:prstGeom prst="rect">
            <a:avLst/>
          </a:prstGeom>
          <a:solidFill>
            <a:srgbClr val="FFFFFF"/>
          </a:solidFill>
          <a:ln w="9525">
            <a:solidFill>
              <a:schemeClr val="tx1"/>
            </a:solidFill>
            <a:miter lim="800000"/>
            <a:headEnd/>
            <a:tailEnd/>
          </a:ln>
        </p:spPr>
        <p:txBody>
          <a:bodyPr wrap="none" anchor="ctr"/>
          <a:lstStyle/>
          <a:p>
            <a:endParaRPr lang="ru-RU"/>
          </a:p>
        </p:txBody>
      </p:sp>
      <p:sp>
        <p:nvSpPr>
          <p:cNvPr id="10" name="AutoShape 28"/>
          <p:cNvSpPr>
            <a:spLocks noChangeArrowheads="1"/>
          </p:cNvSpPr>
          <p:nvPr/>
        </p:nvSpPr>
        <p:spPr bwMode="auto">
          <a:xfrm>
            <a:off x="2267744" y="3356992"/>
            <a:ext cx="504825" cy="503238"/>
          </a:xfrm>
          <a:prstGeom prst="triangle">
            <a:avLst>
              <a:gd name="adj" fmla="val 50000"/>
            </a:avLst>
          </a:prstGeom>
          <a:solidFill>
            <a:srgbClr val="FFFFFF"/>
          </a:solidFill>
          <a:ln w="9525">
            <a:solidFill>
              <a:schemeClr val="tx1"/>
            </a:solidFill>
            <a:miter lim="800000"/>
            <a:headEnd/>
            <a:tailEnd/>
          </a:ln>
        </p:spPr>
        <p:txBody>
          <a:bodyPr wrap="none" anchor="ctr"/>
          <a:lstStyle/>
          <a:p>
            <a:endParaRPr lang="ru-RU"/>
          </a:p>
        </p:txBody>
      </p:sp>
      <p:sp>
        <p:nvSpPr>
          <p:cNvPr id="11" name="Rectangle 29"/>
          <p:cNvSpPr>
            <a:spLocks noChangeArrowheads="1"/>
          </p:cNvSpPr>
          <p:nvPr/>
        </p:nvSpPr>
        <p:spPr bwMode="auto">
          <a:xfrm>
            <a:off x="2159732" y="4077072"/>
            <a:ext cx="756084" cy="287338"/>
          </a:xfrm>
          <a:prstGeom prst="rect">
            <a:avLst/>
          </a:prstGeom>
          <a:solidFill>
            <a:srgbClr val="FFFFFF"/>
          </a:solidFill>
          <a:ln w="9525">
            <a:solidFill>
              <a:schemeClr val="tx1"/>
            </a:solidFill>
            <a:miter lim="800000"/>
            <a:headEnd/>
            <a:tailEnd/>
          </a:ln>
        </p:spPr>
        <p:txBody>
          <a:bodyPr wrap="none" anchor="ctr"/>
          <a:lstStyle/>
          <a:p>
            <a:endParaRPr lang="ru-RU"/>
          </a:p>
        </p:txBody>
      </p:sp>
      <p:sp>
        <p:nvSpPr>
          <p:cNvPr id="12" name="AutoShape 30"/>
          <p:cNvSpPr>
            <a:spLocks noChangeArrowheads="1"/>
          </p:cNvSpPr>
          <p:nvPr/>
        </p:nvSpPr>
        <p:spPr bwMode="auto">
          <a:xfrm>
            <a:off x="2195736" y="4545124"/>
            <a:ext cx="720725" cy="432048"/>
          </a:xfrm>
          <a:prstGeom prst="triangle">
            <a:avLst>
              <a:gd name="adj" fmla="val 48453"/>
            </a:avLst>
          </a:prstGeom>
          <a:solidFill>
            <a:srgbClr val="FFFFFF"/>
          </a:solidFill>
          <a:ln w="9525">
            <a:solidFill>
              <a:schemeClr val="tx1"/>
            </a:solidFill>
            <a:miter lim="800000"/>
            <a:headEnd/>
            <a:tailEnd/>
          </a:ln>
          <a:effectLst/>
        </p:spPr>
        <p:txBody>
          <a:bodyPr wrap="none" anchor="ctr"/>
          <a:lstStyle/>
          <a:p>
            <a:pPr algn="ctr">
              <a:defRPr/>
            </a:pPr>
            <a:r>
              <a:rPr lang="ru-RU" sz="1600" dirty="0">
                <a:solidFill>
                  <a:schemeClr val="tx2"/>
                </a:solidFill>
                <a:effectLst>
                  <a:outerShdw blurRad="38100" dist="38100" dir="2700000" algn="tl">
                    <a:srgbClr val="C0C0C0"/>
                  </a:outerShdw>
                </a:effectLst>
              </a:rPr>
              <a:t>?</a:t>
            </a:r>
          </a:p>
        </p:txBody>
      </p:sp>
      <p:sp>
        <p:nvSpPr>
          <p:cNvPr id="13" name="Rectangle 31"/>
          <p:cNvSpPr>
            <a:spLocks noChangeArrowheads="1"/>
          </p:cNvSpPr>
          <p:nvPr/>
        </p:nvSpPr>
        <p:spPr bwMode="auto">
          <a:xfrm rot="2675751">
            <a:off x="2356290" y="5164766"/>
            <a:ext cx="396875" cy="414984"/>
          </a:xfrm>
          <a:prstGeom prst="rect">
            <a:avLst/>
          </a:prstGeom>
          <a:solidFill>
            <a:srgbClr val="FFFFFF"/>
          </a:solidFill>
          <a:ln w="9525">
            <a:solidFill>
              <a:schemeClr val="tx1"/>
            </a:solidFill>
            <a:miter lim="800000"/>
            <a:headEnd/>
            <a:tailEnd/>
          </a:ln>
        </p:spPr>
        <p:txBody>
          <a:bodyPr wrap="none" anchor="ctr"/>
          <a:lstStyle/>
          <a:p>
            <a:endParaRPr lang="ru-RU"/>
          </a:p>
        </p:txBody>
      </p:sp>
      <p:sp>
        <p:nvSpPr>
          <p:cNvPr id="16" name="Прямоугольник 15"/>
          <p:cNvSpPr/>
          <p:nvPr/>
        </p:nvSpPr>
        <p:spPr>
          <a:xfrm>
            <a:off x="7241174" y="2993645"/>
            <a:ext cx="1199111" cy="369332"/>
          </a:xfrm>
          <a:prstGeom prst="rect">
            <a:avLst/>
          </a:prstGeom>
        </p:spPr>
        <p:txBody>
          <a:bodyPr wrap="none">
            <a:spAutoFit/>
          </a:bodyPr>
          <a:lstStyle/>
          <a:p>
            <a:pPr lvl="0" fontAlgn="base">
              <a:spcBef>
                <a:spcPct val="20000"/>
              </a:spcBef>
              <a:spcAft>
                <a:spcPct val="0"/>
              </a:spcAft>
            </a:pPr>
            <a:r>
              <a:rPr lang="ru-RU" dirty="0" smtClean="0">
                <a:latin typeface="Arial" charset="0"/>
              </a:rPr>
              <a:t>О родине</a:t>
            </a:r>
          </a:p>
        </p:txBody>
      </p:sp>
      <p:sp>
        <p:nvSpPr>
          <p:cNvPr id="17" name="Прямоугольник 16"/>
          <p:cNvSpPr/>
          <p:nvPr/>
        </p:nvSpPr>
        <p:spPr>
          <a:xfrm>
            <a:off x="7255458" y="3448993"/>
            <a:ext cx="1324145" cy="369332"/>
          </a:xfrm>
          <a:prstGeom prst="rect">
            <a:avLst/>
          </a:prstGeom>
        </p:spPr>
        <p:txBody>
          <a:bodyPr wrap="none">
            <a:spAutoFit/>
          </a:bodyPr>
          <a:lstStyle/>
          <a:p>
            <a:pPr lvl="0" fontAlgn="base">
              <a:spcBef>
                <a:spcPct val="20000"/>
              </a:spcBef>
              <a:spcAft>
                <a:spcPct val="0"/>
              </a:spcAft>
            </a:pPr>
            <a:r>
              <a:rPr lang="ru-RU" dirty="0" smtClean="0">
                <a:latin typeface="Arial" charset="0"/>
              </a:rPr>
              <a:t>О природе</a:t>
            </a:r>
          </a:p>
        </p:txBody>
      </p:sp>
      <p:sp>
        <p:nvSpPr>
          <p:cNvPr id="18" name="Прямоугольник 17"/>
          <p:cNvSpPr/>
          <p:nvPr/>
        </p:nvSpPr>
        <p:spPr>
          <a:xfrm>
            <a:off x="7241174" y="3938945"/>
            <a:ext cx="1029769" cy="369332"/>
          </a:xfrm>
          <a:prstGeom prst="rect">
            <a:avLst/>
          </a:prstGeom>
        </p:spPr>
        <p:txBody>
          <a:bodyPr wrap="none">
            <a:spAutoFit/>
          </a:bodyPr>
          <a:lstStyle/>
          <a:p>
            <a:pPr lvl="0" fontAlgn="base">
              <a:spcBef>
                <a:spcPct val="20000"/>
              </a:spcBef>
              <a:spcAft>
                <a:spcPct val="0"/>
              </a:spcAft>
            </a:pPr>
            <a:r>
              <a:rPr lang="ru-RU" dirty="0" smtClean="0">
                <a:latin typeface="Arial" charset="0"/>
              </a:rPr>
              <a:t>О детях</a:t>
            </a:r>
          </a:p>
        </p:txBody>
      </p:sp>
      <p:sp>
        <p:nvSpPr>
          <p:cNvPr id="19" name="Прямоугольник 18"/>
          <p:cNvSpPr/>
          <p:nvPr/>
        </p:nvSpPr>
        <p:spPr>
          <a:xfrm>
            <a:off x="7208156" y="4432466"/>
            <a:ext cx="1470659" cy="369332"/>
          </a:xfrm>
          <a:prstGeom prst="rect">
            <a:avLst/>
          </a:prstGeom>
        </p:spPr>
        <p:txBody>
          <a:bodyPr wrap="none">
            <a:spAutoFit/>
          </a:bodyPr>
          <a:lstStyle/>
          <a:p>
            <a:pPr lvl="0" fontAlgn="base">
              <a:spcBef>
                <a:spcPct val="20000"/>
              </a:spcBef>
              <a:spcAft>
                <a:spcPct val="0"/>
              </a:spcAft>
            </a:pPr>
            <a:r>
              <a:rPr lang="ru-RU" dirty="0" smtClean="0">
                <a:latin typeface="Arial" charset="0"/>
              </a:rPr>
              <a:t>О животных</a:t>
            </a:r>
          </a:p>
        </p:txBody>
      </p:sp>
      <p:sp>
        <p:nvSpPr>
          <p:cNvPr id="20" name="Прямоугольник 19"/>
          <p:cNvSpPr/>
          <p:nvPr/>
        </p:nvSpPr>
        <p:spPr>
          <a:xfrm>
            <a:off x="7184990" y="4922418"/>
            <a:ext cx="1974323" cy="701731"/>
          </a:xfrm>
          <a:prstGeom prst="rect">
            <a:avLst/>
          </a:prstGeom>
        </p:spPr>
        <p:txBody>
          <a:bodyPr wrap="none">
            <a:spAutoFit/>
          </a:bodyPr>
          <a:lstStyle/>
          <a:p>
            <a:pPr lvl="0" fontAlgn="base">
              <a:spcBef>
                <a:spcPct val="20000"/>
              </a:spcBef>
              <a:spcAft>
                <a:spcPct val="0"/>
              </a:spcAft>
            </a:pPr>
            <a:r>
              <a:rPr lang="ru-RU" dirty="0" smtClean="0">
                <a:latin typeface="Arial" charset="0"/>
              </a:rPr>
              <a:t>О волшебстве и </a:t>
            </a:r>
          </a:p>
          <a:p>
            <a:pPr lvl="0" fontAlgn="base">
              <a:spcBef>
                <a:spcPct val="20000"/>
              </a:spcBef>
              <a:spcAft>
                <a:spcPct val="0"/>
              </a:spcAft>
            </a:pPr>
            <a:r>
              <a:rPr lang="ru-RU" dirty="0" smtClean="0">
                <a:latin typeface="Arial" charset="0"/>
              </a:rPr>
              <a:t>приключениях</a:t>
            </a:r>
          </a:p>
        </p:txBody>
      </p:sp>
      <p:sp>
        <p:nvSpPr>
          <p:cNvPr id="22" name="Прямоугольник 21"/>
          <p:cNvSpPr/>
          <p:nvPr/>
        </p:nvSpPr>
        <p:spPr>
          <a:xfrm>
            <a:off x="611560" y="2240868"/>
            <a:ext cx="871905" cy="369332"/>
          </a:xfrm>
          <a:prstGeom prst="rect">
            <a:avLst/>
          </a:prstGeom>
        </p:spPr>
        <p:txBody>
          <a:bodyPr wrap="none">
            <a:spAutoFit/>
          </a:bodyPr>
          <a:lstStyle/>
          <a:p>
            <a:pPr lvl="0" fontAlgn="base">
              <a:spcBef>
                <a:spcPct val="20000"/>
              </a:spcBef>
              <a:spcAft>
                <a:spcPct val="0"/>
              </a:spcAft>
            </a:pPr>
            <a:r>
              <a:rPr lang="ru-RU" dirty="0" smtClean="0">
                <a:latin typeface="Arial" charset="0"/>
              </a:rPr>
              <a:t>сказка</a:t>
            </a:r>
          </a:p>
        </p:txBody>
      </p:sp>
      <p:sp>
        <p:nvSpPr>
          <p:cNvPr id="23" name="Прямоугольник 22"/>
          <p:cNvSpPr/>
          <p:nvPr/>
        </p:nvSpPr>
        <p:spPr>
          <a:xfrm>
            <a:off x="467544" y="2816932"/>
            <a:ext cx="1009507" cy="369332"/>
          </a:xfrm>
          <a:prstGeom prst="rect">
            <a:avLst/>
          </a:prstGeom>
        </p:spPr>
        <p:txBody>
          <a:bodyPr wrap="none">
            <a:spAutoFit/>
          </a:bodyPr>
          <a:lstStyle/>
          <a:p>
            <a:pPr lvl="0" fontAlgn="base">
              <a:spcBef>
                <a:spcPct val="20000"/>
              </a:spcBef>
              <a:spcAft>
                <a:spcPct val="0"/>
              </a:spcAft>
            </a:pPr>
            <a:r>
              <a:rPr lang="ru-RU" dirty="0" smtClean="0">
                <a:latin typeface="Arial" charset="0"/>
              </a:rPr>
              <a:t>рассказ</a:t>
            </a:r>
          </a:p>
        </p:txBody>
      </p:sp>
      <p:sp>
        <p:nvSpPr>
          <p:cNvPr id="24" name="Прямоугольник 23"/>
          <p:cNvSpPr/>
          <p:nvPr/>
        </p:nvSpPr>
        <p:spPr>
          <a:xfrm>
            <a:off x="107504" y="3501008"/>
            <a:ext cx="1414233" cy="307777"/>
          </a:xfrm>
          <a:prstGeom prst="rect">
            <a:avLst/>
          </a:prstGeom>
        </p:spPr>
        <p:txBody>
          <a:bodyPr wrap="none">
            <a:spAutoFit/>
          </a:bodyPr>
          <a:lstStyle/>
          <a:p>
            <a:pPr lvl="0" fontAlgn="base">
              <a:spcBef>
                <a:spcPct val="20000"/>
              </a:spcBef>
              <a:spcAft>
                <a:spcPct val="0"/>
              </a:spcAft>
            </a:pPr>
            <a:r>
              <a:rPr lang="ru-RU" sz="1400" dirty="0" smtClean="0">
                <a:latin typeface="Arial" charset="0"/>
              </a:rPr>
              <a:t>стихотворение</a:t>
            </a:r>
          </a:p>
        </p:txBody>
      </p:sp>
      <p:sp>
        <p:nvSpPr>
          <p:cNvPr id="25" name="Прямоугольник 24"/>
          <p:cNvSpPr/>
          <p:nvPr/>
        </p:nvSpPr>
        <p:spPr>
          <a:xfrm>
            <a:off x="179512" y="4041068"/>
            <a:ext cx="1330172" cy="369332"/>
          </a:xfrm>
          <a:prstGeom prst="rect">
            <a:avLst/>
          </a:prstGeom>
        </p:spPr>
        <p:txBody>
          <a:bodyPr wrap="none">
            <a:spAutoFit/>
          </a:bodyPr>
          <a:lstStyle/>
          <a:p>
            <a:pPr lvl="0" fontAlgn="base">
              <a:spcBef>
                <a:spcPct val="20000"/>
              </a:spcBef>
              <a:spcAft>
                <a:spcPct val="0"/>
              </a:spcAft>
            </a:pPr>
            <a:r>
              <a:rPr lang="ru-RU" dirty="0" smtClean="0">
                <a:latin typeface="Arial" charset="0"/>
              </a:rPr>
              <a:t>пословица</a:t>
            </a:r>
          </a:p>
        </p:txBody>
      </p:sp>
      <p:sp>
        <p:nvSpPr>
          <p:cNvPr id="26" name="Прямоугольник 25"/>
          <p:cNvSpPr/>
          <p:nvPr/>
        </p:nvSpPr>
        <p:spPr>
          <a:xfrm>
            <a:off x="395536" y="4617132"/>
            <a:ext cx="995785" cy="369332"/>
          </a:xfrm>
          <a:prstGeom prst="rect">
            <a:avLst/>
          </a:prstGeom>
        </p:spPr>
        <p:txBody>
          <a:bodyPr wrap="none">
            <a:spAutoFit/>
          </a:bodyPr>
          <a:lstStyle/>
          <a:p>
            <a:pPr lvl="0" fontAlgn="base">
              <a:spcBef>
                <a:spcPct val="20000"/>
              </a:spcBef>
              <a:spcAft>
                <a:spcPct val="0"/>
              </a:spcAft>
            </a:pPr>
            <a:r>
              <a:rPr lang="ru-RU" dirty="0" smtClean="0">
                <a:latin typeface="Arial" charset="0"/>
              </a:rPr>
              <a:t>загадка</a:t>
            </a:r>
          </a:p>
        </p:txBody>
      </p:sp>
      <p:sp>
        <p:nvSpPr>
          <p:cNvPr id="27" name="Прямоугольник 26"/>
          <p:cNvSpPr/>
          <p:nvPr/>
        </p:nvSpPr>
        <p:spPr>
          <a:xfrm>
            <a:off x="503548" y="5301208"/>
            <a:ext cx="785536" cy="369332"/>
          </a:xfrm>
          <a:prstGeom prst="rect">
            <a:avLst/>
          </a:prstGeom>
        </p:spPr>
        <p:txBody>
          <a:bodyPr wrap="none">
            <a:spAutoFit/>
          </a:bodyPr>
          <a:lstStyle/>
          <a:p>
            <a:pPr lvl="0" fontAlgn="base">
              <a:spcBef>
                <a:spcPct val="20000"/>
              </a:spcBef>
              <a:spcAft>
                <a:spcPct val="0"/>
              </a:spcAft>
            </a:pPr>
            <a:r>
              <a:rPr lang="ru-RU" dirty="0" smtClean="0">
                <a:latin typeface="Arial" charset="0"/>
              </a:rPr>
              <a:t>очерк</a:t>
            </a:r>
          </a:p>
        </p:txBody>
      </p: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7407" t="12698" r="7407" b="11111"/>
          <a:stretch>
            <a:fillRect/>
          </a:stretch>
        </p:blipFill>
        <p:spPr>
          <a:xfrm>
            <a:off x="3051710" y="2159717"/>
            <a:ext cx="4068499" cy="3708237"/>
          </a:xfrm>
          <a:prstGeom prst="rect">
            <a:avLst/>
          </a:prstGeom>
          <a:ln>
            <a:solidFill>
              <a:schemeClr val="tx1"/>
            </a:solidFill>
            <a:miter lim="800000"/>
            <a:headEnd/>
            <a:tailEnd/>
          </a:ln>
        </p:spPr>
      </p:pic>
    </p:spTree>
    <p:extLst>
      <p:ext uri="{BB962C8B-B14F-4D97-AF65-F5344CB8AC3E}">
        <p14:creationId xmlns:p14="http://schemas.microsoft.com/office/powerpoint/2010/main" val="34611691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1728" y="0"/>
            <a:ext cx="574547" cy="41452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547872" y="239775"/>
            <a:ext cx="448055" cy="615696"/>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871728" y="650240"/>
            <a:ext cx="574547" cy="800608"/>
          </a:xfrm>
          <a:prstGeom prst="rect">
            <a:avLst/>
          </a:prstGeom>
          <a:blipFill>
            <a:blip r:embed="rId4"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785786" y="433927"/>
            <a:ext cx="8358214" cy="566181"/>
          </a:xfrm>
          <a:prstGeom prst="rect">
            <a:avLst/>
          </a:prstGeom>
        </p:spPr>
        <p:txBody>
          <a:bodyPr vert="horz" wrap="square" lIns="0" tIns="12065" rIns="0" bIns="0" rtlCol="0">
            <a:spAutoFit/>
          </a:bodyPr>
          <a:lstStyle/>
          <a:p>
            <a:pPr marL="12700">
              <a:lnSpc>
                <a:spcPct val="100000"/>
              </a:lnSpc>
              <a:spcBef>
                <a:spcPts val="95"/>
              </a:spcBef>
            </a:pPr>
            <a:r>
              <a:rPr sz="3600" b="1" i="1" spc="-10" dirty="0"/>
              <a:t>Проблемно-поисковя</a:t>
            </a:r>
            <a:r>
              <a:rPr sz="3600" b="1" i="1" dirty="0"/>
              <a:t> </a:t>
            </a:r>
            <a:r>
              <a:rPr sz="3600" b="1" i="1" spc="-10" dirty="0"/>
              <a:t>деятельность</a:t>
            </a:r>
            <a:endParaRPr sz="3600" b="1" i="1" dirty="0"/>
          </a:p>
        </p:txBody>
      </p:sp>
      <p:sp>
        <p:nvSpPr>
          <p:cNvPr id="13" name="object 13"/>
          <p:cNvSpPr/>
          <p:nvPr/>
        </p:nvSpPr>
        <p:spPr>
          <a:xfrm>
            <a:off x="6627877" y="2005584"/>
            <a:ext cx="402335" cy="560832"/>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8078724" y="2452623"/>
            <a:ext cx="402335" cy="560831"/>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4914900" y="3346703"/>
            <a:ext cx="402336" cy="560832"/>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327659" y="3767327"/>
            <a:ext cx="556260" cy="776224"/>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327659" y="4393184"/>
            <a:ext cx="656844" cy="776224"/>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2304288" y="4905247"/>
            <a:ext cx="556260" cy="776224"/>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428596" y="1500174"/>
            <a:ext cx="7715884" cy="4590359"/>
          </a:xfrm>
          <a:prstGeom prst="rect">
            <a:avLst/>
          </a:prstGeom>
        </p:spPr>
        <p:txBody>
          <a:bodyPr vert="horz" wrap="square" lIns="0" tIns="12065" rIns="0" bIns="0" rtlCol="0">
            <a:spAutoFit/>
          </a:bodyPr>
          <a:lstStyle/>
          <a:p>
            <a:pPr marL="565150" algn="r">
              <a:spcBef>
                <a:spcPts val="95"/>
              </a:spcBef>
            </a:pPr>
            <a:r>
              <a:rPr lang="ru-RU" sz="2000" b="1" i="1" spc="-25" dirty="0" smtClean="0">
                <a:solidFill>
                  <a:srgbClr val="C00000"/>
                </a:solidFill>
                <a:cs typeface="Calibri"/>
              </a:rPr>
              <a:t>«Кто </a:t>
            </a:r>
            <a:r>
              <a:rPr lang="ru-RU" sz="2000" b="1" i="1" spc="-5" dirty="0" smtClean="0">
                <a:solidFill>
                  <a:srgbClr val="C00000"/>
                </a:solidFill>
                <a:cs typeface="Calibri"/>
              </a:rPr>
              <a:t>начал </a:t>
            </a:r>
            <a:r>
              <a:rPr lang="ru-RU" sz="2000" b="1" i="1" spc="-10" dirty="0" smtClean="0">
                <a:solidFill>
                  <a:srgbClr val="C00000"/>
                </a:solidFill>
                <a:cs typeface="Calibri"/>
              </a:rPr>
              <a:t>мыслить, </a:t>
            </a:r>
          </a:p>
          <a:p>
            <a:pPr marL="565150" algn="r">
              <a:spcBef>
                <a:spcPts val="95"/>
              </a:spcBef>
            </a:pPr>
            <a:r>
              <a:rPr lang="ru-RU" sz="2000" b="1" i="1" spc="-25" dirty="0" smtClean="0">
                <a:solidFill>
                  <a:srgbClr val="C00000"/>
                </a:solidFill>
                <a:cs typeface="Calibri"/>
              </a:rPr>
              <a:t>того </a:t>
            </a:r>
            <a:r>
              <a:rPr lang="ru-RU" sz="2000" b="1" i="1" spc="-15" dirty="0" smtClean="0">
                <a:solidFill>
                  <a:srgbClr val="C00000"/>
                </a:solidFill>
                <a:cs typeface="Calibri"/>
              </a:rPr>
              <a:t>уже </a:t>
            </a:r>
            <a:r>
              <a:rPr lang="ru-RU" sz="2000" b="1" i="1" spc="-5" dirty="0" smtClean="0">
                <a:solidFill>
                  <a:srgbClr val="C00000"/>
                </a:solidFill>
                <a:cs typeface="Calibri"/>
              </a:rPr>
              <a:t>не </a:t>
            </a:r>
            <a:r>
              <a:rPr lang="ru-RU" sz="2000" b="1" i="1" spc="-10" dirty="0" smtClean="0">
                <a:solidFill>
                  <a:srgbClr val="C00000"/>
                </a:solidFill>
                <a:cs typeface="Calibri"/>
              </a:rPr>
              <a:t>остановить» </a:t>
            </a:r>
          </a:p>
          <a:p>
            <a:pPr marL="565150" algn="r">
              <a:spcBef>
                <a:spcPts val="95"/>
              </a:spcBef>
            </a:pPr>
            <a:r>
              <a:rPr lang="ru-RU" sz="2000" b="1" i="1" spc="-10" dirty="0" smtClean="0">
                <a:solidFill>
                  <a:srgbClr val="C00000"/>
                </a:solidFill>
                <a:cs typeface="Calibri"/>
              </a:rPr>
              <a:t> (Ж.Ж.Руссо)</a:t>
            </a:r>
          </a:p>
          <a:p>
            <a:pPr marL="565150" algn="ctr">
              <a:spcBef>
                <a:spcPts val="95"/>
              </a:spcBef>
            </a:pPr>
            <a:endParaRPr lang="ru-RU" sz="2400" b="1" u="sng" spc="-10" dirty="0" smtClean="0">
              <a:solidFill>
                <a:srgbClr val="002060"/>
              </a:solidFill>
              <a:latin typeface="Calibri"/>
              <a:cs typeface="Calibri"/>
            </a:endParaRPr>
          </a:p>
          <a:p>
            <a:pPr marL="565150" algn="ctr">
              <a:spcBef>
                <a:spcPts val="95"/>
              </a:spcBef>
            </a:pPr>
            <a:r>
              <a:rPr sz="2400" b="1" u="sng" spc="-10" smtClean="0">
                <a:solidFill>
                  <a:srgbClr val="002060"/>
                </a:solidFill>
                <a:latin typeface="Calibri"/>
                <a:cs typeface="Calibri"/>
              </a:rPr>
              <a:t>Логика </a:t>
            </a:r>
            <a:r>
              <a:rPr sz="2400" b="1" u="sng" spc="-5" smtClean="0">
                <a:solidFill>
                  <a:srgbClr val="002060"/>
                </a:solidFill>
                <a:latin typeface="Calibri"/>
                <a:cs typeface="Calibri"/>
              </a:rPr>
              <a:t>развертывания </a:t>
            </a:r>
            <a:r>
              <a:rPr sz="2400" b="1" u="sng" spc="-10" smtClean="0">
                <a:solidFill>
                  <a:srgbClr val="002060"/>
                </a:solidFill>
                <a:latin typeface="Calibri"/>
                <a:cs typeface="Calibri"/>
              </a:rPr>
              <a:t>процесса </a:t>
            </a:r>
            <a:endParaRPr lang="ru-RU" sz="2400" b="1" u="sng" spc="-10" dirty="0" smtClean="0">
              <a:solidFill>
                <a:srgbClr val="002060"/>
              </a:solidFill>
              <a:latin typeface="Calibri"/>
              <a:cs typeface="Calibri"/>
            </a:endParaRPr>
          </a:p>
          <a:p>
            <a:pPr marL="565150" algn="ctr">
              <a:spcBef>
                <a:spcPts val="95"/>
              </a:spcBef>
            </a:pPr>
            <a:r>
              <a:rPr sz="2400" b="1" u="sng" spc="-10" smtClean="0">
                <a:solidFill>
                  <a:srgbClr val="002060"/>
                </a:solidFill>
                <a:latin typeface="Calibri"/>
                <a:cs typeface="Calibri"/>
              </a:rPr>
              <a:t>поиска </a:t>
            </a:r>
            <a:r>
              <a:rPr sz="2400" b="1" u="sng" spc="-5" smtClean="0">
                <a:solidFill>
                  <a:srgbClr val="002060"/>
                </a:solidFill>
                <a:latin typeface="Calibri"/>
                <a:cs typeface="Calibri"/>
              </a:rPr>
              <a:t>и</a:t>
            </a:r>
            <a:r>
              <a:rPr sz="2400" b="1" u="sng" spc="114" smtClean="0">
                <a:solidFill>
                  <a:srgbClr val="002060"/>
                </a:solidFill>
                <a:latin typeface="Calibri"/>
                <a:cs typeface="Calibri"/>
              </a:rPr>
              <a:t> </a:t>
            </a:r>
            <a:r>
              <a:rPr sz="2400" b="1" u="sng" spc="-10" smtClean="0">
                <a:solidFill>
                  <a:srgbClr val="002060"/>
                </a:solidFill>
                <a:latin typeface="Calibri"/>
                <a:cs typeface="Calibri"/>
              </a:rPr>
              <a:t>исследования:</a:t>
            </a:r>
            <a:endParaRPr sz="2400" b="1" u="sng" smtClean="0">
              <a:solidFill>
                <a:srgbClr val="002060"/>
              </a:solidFill>
              <a:latin typeface="Calibri"/>
              <a:cs typeface="Calibri"/>
            </a:endParaRPr>
          </a:p>
          <a:p>
            <a:pPr marL="193675" indent="-180975">
              <a:lnSpc>
                <a:spcPct val="100000"/>
              </a:lnSpc>
              <a:spcBef>
                <a:spcPts val="1610"/>
              </a:spcBef>
              <a:buFont typeface="Arial"/>
              <a:buChar char="•"/>
              <a:tabLst>
                <a:tab pos="194310" algn="l"/>
              </a:tabLst>
            </a:pPr>
            <a:r>
              <a:rPr sz="2400" b="1" spc="-5" smtClean="0">
                <a:solidFill>
                  <a:srgbClr val="002060"/>
                </a:solidFill>
                <a:latin typeface="Calibri"/>
                <a:cs typeface="Calibri"/>
              </a:rPr>
              <a:t>Наличие </a:t>
            </a:r>
            <a:r>
              <a:rPr sz="2400" b="1" spc="-5" dirty="0">
                <a:solidFill>
                  <a:srgbClr val="002060"/>
                </a:solidFill>
                <a:latin typeface="Calibri"/>
                <a:cs typeface="Calibri"/>
              </a:rPr>
              <a:t>разных </a:t>
            </a:r>
            <a:r>
              <a:rPr sz="2400" b="1" spc="-10" dirty="0">
                <a:solidFill>
                  <a:srgbClr val="002060"/>
                </a:solidFill>
                <a:latin typeface="Calibri"/>
                <a:cs typeface="Calibri"/>
              </a:rPr>
              <a:t>точек </a:t>
            </a:r>
            <a:r>
              <a:rPr sz="2400" b="1" dirty="0">
                <a:solidFill>
                  <a:srgbClr val="002060"/>
                </a:solidFill>
                <a:latin typeface="Calibri"/>
                <a:cs typeface="Calibri"/>
              </a:rPr>
              <a:t>зрения (на </a:t>
            </a:r>
            <a:r>
              <a:rPr sz="2400" b="1" spc="-20" dirty="0">
                <a:solidFill>
                  <a:srgbClr val="002060"/>
                </a:solidFill>
                <a:latin typeface="Calibri"/>
                <a:cs typeface="Calibri"/>
              </a:rPr>
              <a:t>один </a:t>
            </a:r>
            <a:r>
              <a:rPr sz="2400" b="1" dirty="0">
                <a:solidFill>
                  <a:srgbClr val="002060"/>
                </a:solidFill>
                <a:latin typeface="Calibri"/>
                <a:cs typeface="Calibri"/>
              </a:rPr>
              <a:t>и </a:t>
            </a:r>
            <a:r>
              <a:rPr sz="2400" b="1" spc="-15" dirty="0">
                <a:solidFill>
                  <a:srgbClr val="002060"/>
                </a:solidFill>
                <a:latin typeface="Calibri"/>
                <a:cs typeface="Calibri"/>
              </a:rPr>
              <a:t>тот же</a:t>
            </a:r>
            <a:r>
              <a:rPr sz="2400" b="1" spc="-25" dirty="0">
                <a:solidFill>
                  <a:srgbClr val="002060"/>
                </a:solidFill>
                <a:latin typeface="Calibri"/>
                <a:cs typeface="Calibri"/>
              </a:rPr>
              <a:t> </a:t>
            </a:r>
            <a:r>
              <a:rPr sz="2400" b="1" dirty="0">
                <a:solidFill>
                  <a:srgbClr val="002060"/>
                </a:solidFill>
                <a:latin typeface="Calibri"/>
                <a:cs typeface="Calibri"/>
              </a:rPr>
              <a:t>вопрос)</a:t>
            </a:r>
            <a:endParaRPr sz="2400" b="1">
              <a:solidFill>
                <a:srgbClr val="002060"/>
              </a:solidFill>
              <a:latin typeface="Calibri"/>
              <a:cs typeface="Calibri"/>
            </a:endParaRPr>
          </a:p>
          <a:p>
            <a:pPr marL="193675" indent="-180975">
              <a:lnSpc>
                <a:spcPct val="100000"/>
              </a:lnSpc>
              <a:spcBef>
                <a:spcPts val="244"/>
              </a:spcBef>
              <a:buFont typeface="Arial"/>
              <a:buChar char="•"/>
              <a:tabLst>
                <a:tab pos="194310" algn="l"/>
              </a:tabLst>
            </a:pPr>
            <a:r>
              <a:rPr sz="2400" b="1" spc="-5" dirty="0">
                <a:solidFill>
                  <a:srgbClr val="002060"/>
                </a:solidFill>
                <a:latin typeface="Calibri"/>
                <a:cs typeface="Calibri"/>
              </a:rPr>
              <a:t>Возникновение </a:t>
            </a:r>
            <a:r>
              <a:rPr sz="2400" b="1" spc="-10" dirty="0">
                <a:solidFill>
                  <a:srgbClr val="002060"/>
                </a:solidFill>
                <a:latin typeface="Calibri"/>
                <a:cs typeface="Calibri"/>
              </a:rPr>
              <a:t>конфликта </a:t>
            </a:r>
            <a:r>
              <a:rPr sz="2400" b="1">
                <a:solidFill>
                  <a:srgbClr val="002060"/>
                </a:solidFill>
                <a:latin typeface="Calibri"/>
                <a:cs typeface="Calibri"/>
              </a:rPr>
              <a:t>и </a:t>
            </a:r>
            <a:r>
              <a:rPr sz="2400" b="1" spc="-10" smtClean="0">
                <a:solidFill>
                  <a:srgbClr val="002060"/>
                </a:solidFill>
                <a:latin typeface="Calibri"/>
                <a:cs typeface="Calibri"/>
              </a:rPr>
              <a:t>его </a:t>
            </a:r>
            <a:r>
              <a:rPr sz="2400" b="1" spc="-5" smtClean="0">
                <a:solidFill>
                  <a:srgbClr val="002060"/>
                </a:solidFill>
                <a:latin typeface="Calibri"/>
                <a:cs typeface="Calibri"/>
              </a:rPr>
              <a:t>следствие </a:t>
            </a:r>
            <a:r>
              <a:rPr sz="2400" b="1" smtClean="0">
                <a:solidFill>
                  <a:srgbClr val="002060"/>
                </a:solidFill>
                <a:latin typeface="Calibri"/>
                <a:cs typeface="Calibri"/>
              </a:rPr>
              <a:t>– </a:t>
            </a:r>
            <a:r>
              <a:rPr sz="2400" b="1" spc="-5" smtClean="0">
                <a:solidFill>
                  <a:srgbClr val="002060"/>
                </a:solidFill>
                <a:latin typeface="Calibri"/>
                <a:cs typeface="Calibri"/>
              </a:rPr>
              <a:t>дискуссия</a:t>
            </a:r>
            <a:r>
              <a:rPr sz="2400" b="1" spc="-10" smtClean="0">
                <a:solidFill>
                  <a:srgbClr val="002060"/>
                </a:solidFill>
                <a:latin typeface="Calibri"/>
                <a:cs typeface="Calibri"/>
              </a:rPr>
              <a:t> </a:t>
            </a:r>
            <a:r>
              <a:rPr sz="2400" b="1" spc="-5" smtClean="0">
                <a:solidFill>
                  <a:srgbClr val="002060"/>
                </a:solidFill>
                <a:latin typeface="Calibri"/>
                <a:cs typeface="Calibri"/>
              </a:rPr>
              <a:t>(обсуждение)</a:t>
            </a:r>
            <a:endParaRPr sz="2400" b="1" smtClean="0">
              <a:solidFill>
                <a:srgbClr val="002060"/>
              </a:solidFill>
              <a:latin typeface="Calibri"/>
              <a:cs typeface="Calibri"/>
            </a:endParaRPr>
          </a:p>
          <a:p>
            <a:pPr marL="193675" indent="-180975">
              <a:lnSpc>
                <a:spcPct val="100000"/>
              </a:lnSpc>
              <a:spcBef>
                <a:spcPts val="240"/>
              </a:spcBef>
              <a:buFont typeface="Arial"/>
              <a:buChar char="•"/>
              <a:tabLst>
                <a:tab pos="194310" algn="l"/>
              </a:tabLst>
            </a:pPr>
            <a:r>
              <a:rPr sz="2400" b="1" spc="-5" smtClean="0">
                <a:solidFill>
                  <a:srgbClr val="002060"/>
                </a:solidFill>
                <a:latin typeface="Calibri"/>
                <a:cs typeface="Calibri"/>
              </a:rPr>
              <a:t>Осуществление </a:t>
            </a:r>
            <a:r>
              <a:rPr sz="2400" b="1" smtClean="0">
                <a:solidFill>
                  <a:srgbClr val="002060"/>
                </a:solidFill>
                <a:latin typeface="Calibri"/>
                <a:cs typeface="Calibri"/>
              </a:rPr>
              <a:t>попытки </a:t>
            </a:r>
            <a:r>
              <a:rPr sz="2400" b="1" spc="-10" smtClean="0">
                <a:solidFill>
                  <a:srgbClr val="002060"/>
                </a:solidFill>
                <a:latin typeface="Calibri"/>
                <a:cs typeface="Calibri"/>
              </a:rPr>
              <a:t>сближения</a:t>
            </a:r>
            <a:r>
              <a:rPr sz="2400" b="1" spc="-70" smtClean="0">
                <a:solidFill>
                  <a:srgbClr val="002060"/>
                </a:solidFill>
                <a:latin typeface="Calibri"/>
                <a:cs typeface="Calibri"/>
              </a:rPr>
              <a:t> </a:t>
            </a:r>
            <a:r>
              <a:rPr sz="2400" b="1" spc="-5" smtClean="0">
                <a:solidFill>
                  <a:srgbClr val="002060"/>
                </a:solidFill>
                <a:latin typeface="Calibri"/>
                <a:cs typeface="Calibri"/>
              </a:rPr>
              <a:t>мнений</a:t>
            </a:r>
            <a:endParaRPr sz="2400" b="1" smtClean="0">
              <a:solidFill>
                <a:srgbClr val="002060"/>
              </a:solidFill>
              <a:latin typeface="Calibri"/>
              <a:cs typeface="Calibri"/>
            </a:endParaRPr>
          </a:p>
          <a:p>
            <a:pPr marL="193675" indent="-180975">
              <a:lnSpc>
                <a:spcPct val="100000"/>
              </a:lnSpc>
              <a:spcBef>
                <a:spcPts val="240"/>
              </a:spcBef>
              <a:buFont typeface="Arial"/>
              <a:buChar char="•"/>
              <a:tabLst>
                <a:tab pos="194310" algn="l"/>
              </a:tabLst>
            </a:pPr>
            <a:r>
              <a:rPr sz="2400" b="1" spc="-10" smtClean="0">
                <a:solidFill>
                  <a:srgbClr val="002060"/>
                </a:solidFill>
                <a:latin typeface="Calibri"/>
                <a:cs typeface="Calibri"/>
              </a:rPr>
              <a:t>Выводы, </a:t>
            </a:r>
            <a:r>
              <a:rPr sz="2400" b="1" spc="-15" smtClean="0">
                <a:solidFill>
                  <a:srgbClr val="002060"/>
                </a:solidFill>
                <a:latin typeface="Calibri"/>
                <a:cs typeface="Calibri"/>
              </a:rPr>
              <a:t>которые </a:t>
            </a:r>
            <a:r>
              <a:rPr sz="2400" b="1" spc="-10" smtClean="0">
                <a:solidFill>
                  <a:srgbClr val="002060"/>
                </a:solidFill>
                <a:latin typeface="Calibri"/>
                <a:cs typeface="Calibri"/>
              </a:rPr>
              <a:t>убедительны </a:t>
            </a:r>
            <a:r>
              <a:rPr sz="2400" b="1" spc="-5" smtClean="0">
                <a:solidFill>
                  <a:srgbClr val="002060"/>
                </a:solidFill>
                <a:latin typeface="Calibri"/>
                <a:cs typeface="Calibri"/>
              </a:rPr>
              <a:t>для</a:t>
            </a:r>
            <a:r>
              <a:rPr sz="2400" b="1" spc="-40" smtClean="0">
                <a:solidFill>
                  <a:srgbClr val="002060"/>
                </a:solidFill>
                <a:latin typeface="Calibri"/>
                <a:cs typeface="Calibri"/>
              </a:rPr>
              <a:t> </a:t>
            </a:r>
            <a:r>
              <a:rPr sz="2400" b="1" spc="-5" smtClean="0">
                <a:solidFill>
                  <a:srgbClr val="002060"/>
                </a:solidFill>
                <a:latin typeface="Calibri"/>
                <a:cs typeface="Calibri"/>
              </a:rPr>
              <a:t>всех</a:t>
            </a:r>
            <a:endParaRPr sz="2400" b="1" smtClean="0">
              <a:solidFill>
                <a:srgbClr val="002060"/>
              </a:solidFill>
              <a:latin typeface="Calibri"/>
              <a:cs typeface="Calibri"/>
            </a:endParaRPr>
          </a:p>
          <a:p>
            <a:pPr>
              <a:lnSpc>
                <a:spcPct val="100000"/>
              </a:lnSpc>
            </a:pPr>
            <a:endParaRPr sz="2300" b="1" smtClean="0">
              <a:latin typeface="Times New Roman"/>
              <a:cs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1728" y="0"/>
            <a:ext cx="574547" cy="41452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547872" y="239775"/>
            <a:ext cx="448055" cy="615696"/>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871728" y="650240"/>
            <a:ext cx="574547" cy="800608"/>
          </a:xfrm>
          <a:prstGeom prst="rect">
            <a:avLst/>
          </a:prstGeom>
          <a:blipFill>
            <a:blip r:embed="rId4"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785786" y="433927"/>
            <a:ext cx="8358214" cy="566181"/>
          </a:xfrm>
          <a:prstGeom prst="rect">
            <a:avLst/>
          </a:prstGeom>
        </p:spPr>
        <p:txBody>
          <a:bodyPr vert="horz" wrap="square" lIns="0" tIns="12065" rIns="0" bIns="0" rtlCol="0">
            <a:spAutoFit/>
          </a:bodyPr>
          <a:lstStyle/>
          <a:p>
            <a:pPr marL="12700">
              <a:lnSpc>
                <a:spcPct val="100000"/>
              </a:lnSpc>
              <a:spcBef>
                <a:spcPts val="95"/>
              </a:spcBef>
            </a:pPr>
            <a:r>
              <a:rPr sz="3600" b="1" i="1" spc="-10" dirty="0"/>
              <a:t>Проблемно-поисковя</a:t>
            </a:r>
            <a:r>
              <a:rPr sz="3600" b="1" i="1" dirty="0"/>
              <a:t> </a:t>
            </a:r>
            <a:r>
              <a:rPr sz="3600" b="1" i="1" spc="-10" dirty="0"/>
              <a:t>деятельность</a:t>
            </a:r>
            <a:endParaRPr sz="3600" b="1" i="1" dirty="0"/>
          </a:p>
        </p:txBody>
      </p:sp>
      <p:sp>
        <p:nvSpPr>
          <p:cNvPr id="13" name="object 13"/>
          <p:cNvSpPr/>
          <p:nvPr/>
        </p:nvSpPr>
        <p:spPr>
          <a:xfrm>
            <a:off x="6627877" y="2005584"/>
            <a:ext cx="402335" cy="560832"/>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8078724" y="2452623"/>
            <a:ext cx="402335" cy="560831"/>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4914900" y="3346703"/>
            <a:ext cx="402336" cy="560832"/>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327659" y="3767327"/>
            <a:ext cx="556260" cy="776224"/>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327659" y="4393184"/>
            <a:ext cx="656844" cy="776224"/>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2304288" y="4905247"/>
            <a:ext cx="556260" cy="776224"/>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327659" y="4393185"/>
            <a:ext cx="3883793" cy="1697260"/>
          </a:xfrm>
          <a:prstGeom prst="rect">
            <a:avLst/>
          </a:prstGeom>
        </p:spPr>
        <p:txBody>
          <a:bodyPr vert="horz" wrap="square" lIns="0" tIns="12065" rIns="0" bIns="0" rtlCol="0">
            <a:spAutoFit/>
          </a:bodyPr>
          <a:lstStyle/>
          <a:p>
            <a:pPr marL="565150" algn="r">
              <a:spcBef>
                <a:spcPts val="95"/>
              </a:spcBef>
            </a:pPr>
            <a:r>
              <a:rPr lang="ru-RU" sz="2000" b="1" i="1" spc="-25" dirty="0" smtClean="0">
                <a:solidFill>
                  <a:srgbClr val="C00000"/>
                </a:solidFill>
                <a:cs typeface="Calibri"/>
              </a:rPr>
              <a:t>«Кто </a:t>
            </a:r>
            <a:r>
              <a:rPr lang="ru-RU" sz="2000" b="1" i="1" spc="-5" dirty="0" smtClean="0">
                <a:solidFill>
                  <a:srgbClr val="C00000"/>
                </a:solidFill>
                <a:cs typeface="Calibri"/>
              </a:rPr>
              <a:t>начал </a:t>
            </a:r>
            <a:r>
              <a:rPr lang="ru-RU" sz="2000" b="1" i="1" spc="-10" dirty="0" smtClean="0">
                <a:solidFill>
                  <a:srgbClr val="C00000"/>
                </a:solidFill>
                <a:cs typeface="Calibri"/>
              </a:rPr>
              <a:t>мыслить, </a:t>
            </a:r>
          </a:p>
          <a:p>
            <a:pPr marL="565150" algn="r">
              <a:spcBef>
                <a:spcPts val="95"/>
              </a:spcBef>
            </a:pPr>
            <a:r>
              <a:rPr lang="ru-RU" sz="2000" b="1" i="1" spc="-25" dirty="0" smtClean="0">
                <a:solidFill>
                  <a:srgbClr val="C00000"/>
                </a:solidFill>
                <a:cs typeface="Calibri"/>
              </a:rPr>
              <a:t>того </a:t>
            </a:r>
            <a:r>
              <a:rPr lang="ru-RU" sz="2000" b="1" i="1" spc="-15" dirty="0" smtClean="0">
                <a:solidFill>
                  <a:srgbClr val="C00000"/>
                </a:solidFill>
                <a:cs typeface="Calibri"/>
              </a:rPr>
              <a:t>уже </a:t>
            </a:r>
            <a:r>
              <a:rPr lang="ru-RU" sz="2000" b="1" i="1" spc="-5" dirty="0" smtClean="0">
                <a:solidFill>
                  <a:srgbClr val="C00000"/>
                </a:solidFill>
                <a:cs typeface="Calibri"/>
              </a:rPr>
              <a:t>не </a:t>
            </a:r>
            <a:r>
              <a:rPr lang="ru-RU" sz="2000" b="1" i="1" spc="-10" dirty="0" smtClean="0">
                <a:solidFill>
                  <a:srgbClr val="C00000"/>
                </a:solidFill>
                <a:cs typeface="Calibri"/>
              </a:rPr>
              <a:t>остановить» </a:t>
            </a:r>
          </a:p>
          <a:p>
            <a:pPr marL="565150" algn="r">
              <a:spcBef>
                <a:spcPts val="95"/>
              </a:spcBef>
            </a:pPr>
            <a:r>
              <a:rPr lang="ru-RU" sz="2000" b="1" i="1" spc="-10" dirty="0" smtClean="0">
                <a:solidFill>
                  <a:srgbClr val="C00000"/>
                </a:solidFill>
                <a:cs typeface="Calibri"/>
              </a:rPr>
              <a:t> (Ж.Ж.Руссо)</a:t>
            </a:r>
          </a:p>
          <a:p>
            <a:pPr marL="565150" algn="ctr">
              <a:spcBef>
                <a:spcPts val="95"/>
              </a:spcBef>
            </a:pPr>
            <a:endParaRPr lang="ru-RU" sz="2400" b="1" u="sng" spc="-10" dirty="0" smtClean="0">
              <a:solidFill>
                <a:srgbClr val="002060"/>
              </a:solidFill>
              <a:latin typeface="Calibri"/>
              <a:cs typeface="Calibri"/>
            </a:endParaRPr>
          </a:p>
          <a:p>
            <a:pPr>
              <a:lnSpc>
                <a:spcPct val="100000"/>
              </a:lnSpc>
            </a:pPr>
            <a:endParaRPr sz="2300" b="1" dirty="0" smtClean="0">
              <a:latin typeface="Times New Roman"/>
              <a:cs typeface="Times New Roman"/>
            </a:endParaRPr>
          </a:p>
        </p:txBody>
      </p:sp>
      <p:pic>
        <p:nvPicPr>
          <p:cNvPr id="14" name="Рисунок 13" descr="2138_RusYaz_Uch_2kl_p1_Page_80.jpg"/>
          <p:cNvPicPr>
            <a:picLocks noChangeAspect="1"/>
          </p:cNvPicPr>
          <p:nvPr/>
        </p:nvPicPr>
        <p:blipFill>
          <a:blip r:embed="rId8" cstate="print"/>
          <a:stretch>
            <a:fillRect/>
          </a:stretch>
        </p:blipFill>
        <p:spPr>
          <a:xfrm>
            <a:off x="611560" y="1628800"/>
            <a:ext cx="3599892" cy="1907820"/>
          </a:xfrm>
          <a:prstGeom prst="rect">
            <a:avLst/>
          </a:prstGeom>
          <a:ln>
            <a:solidFill>
              <a:schemeClr val="bg1">
                <a:lumMod val="75000"/>
              </a:schemeClr>
            </a:solidFill>
          </a:ln>
        </p:spPr>
      </p:pic>
      <p:pic>
        <p:nvPicPr>
          <p:cNvPr id="15" name="Рисунок 14" descr="2138_RusYaz_Uch_2kl_p1_Page_81.jpg"/>
          <p:cNvPicPr>
            <a:picLocks noChangeAspect="1"/>
          </p:cNvPicPr>
          <p:nvPr/>
        </p:nvPicPr>
        <p:blipFill>
          <a:blip r:embed="rId9" cstate="print"/>
          <a:stretch>
            <a:fillRect/>
          </a:stretch>
        </p:blipFill>
        <p:spPr>
          <a:xfrm>
            <a:off x="4519924" y="1577411"/>
            <a:ext cx="3961135" cy="5280589"/>
          </a:xfrm>
          <a:prstGeom prst="rect">
            <a:avLst/>
          </a:prstGeom>
          <a:ln>
            <a:solidFill>
              <a:schemeClr val="bg1">
                <a:lumMod val="75000"/>
              </a:schemeClr>
            </a:solidFill>
          </a:ln>
        </p:spPr>
      </p:pic>
    </p:spTree>
    <p:extLst>
      <p:ext uri="{BB962C8B-B14F-4D97-AF65-F5344CB8AC3E}">
        <p14:creationId xmlns:p14="http://schemas.microsoft.com/office/powerpoint/2010/main" val="1499522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02F8198-9114-4FB0-9D23-06A30A0AC4A1}" type="slidenum">
              <a:rPr lang="ru-RU" smtClean="0"/>
              <a:pPr/>
              <a:t>46</a:t>
            </a:fld>
            <a:endParaRPr lang="ru-RU"/>
          </a:p>
        </p:txBody>
      </p:sp>
      <p:pic>
        <p:nvPicPr>
          <p:cNvPr id="3" name="Picture 6" descr="C:\Users\Acer\Pictures\MP Navigator EX\2012_04_28\IMG_0004.jpg"/>
          <p:cNvPicPr>
            <a:picLocks noChangeAspect="1" noChangeArrowheads="1"/>
          </p:cNvPicPr>
          <p:nvPr/>
        </p:nvPicPr>
        <p:blipFill>
          <a:blip r:embed="rId2" cstate="print"/>
          <a:srcRect/>
          <a:stretch>
            <a:fillRect/>
          </a:stretch>
        </p:blipFill>
        <p:spPr bwMode="auto">
          <a:xfrm>
            <a:off x="4932040" y="1455340"/>
            <a:ext cx="3024336" cy="2117676"/>
          </a:xfrm>
          <a:prstGeom prst="rect">
            <a:avLst/>
          </a:prstGeom>
          <a:noFill/>
          <a:ln w="9525">
            <a:noFill/>
            <a:miter lim="800000"/>
            <a:headEnd/>
            <a:tailEnd/>
          </a:ln>
        </p:spPr>
      </p:pic>
      <p:pic>
        <p:nvPicPr>
          <p:cNvPr id="382978" name="Picture 2" descr="https://apf.mail.ru/cgi-bin/readmsg/%D1%81%D0%BB%D1%83%D0%B6018.jpg?id=14625261550000000068%3B0%3B2&amp;x-email=sudinae%40mail.ru&amp;exif=1&amp;bs=654679&amp;bl=600049&amp;ct=image%2Fjpeg&amp;cn=%25d1%2581%25d0%25bb%25d1%2583%25d0%25b6018.jpg&amp;cte=binary"/>
          <p:cNvPicPr>
            <a:picLocks noChangeAspect="1" noChangeArrowheads="1"/>
          </p:cNvPicPr>
          <p:nvPr/>
        </p:nvPicPr>
        <p:blipFill>
          <a:blip r:embed="rId3" cstate="print"/>
          <a:srcRect/>
          <a:stretch>
            <a:fillRect/>
          </a:stretch>
        </p:blipFill>
        <p:spPr bwMode="auto">
          <a:xfrm>
            <a:off x="107504" y="3825044"/>
            <a:ext cx="4486242" cy="2531306"/>
          </a:xfrm>
          <a:prstGeom prst="rect">
            <a:avLst/>
          </a:prstGeom>
          <a:noFill/>
        </p:spPr>
      </p:pic>
      <p:pic>
        <p:nvPicPr>
          <p:cNvPr id="382980" name="Picture 4" descr="https://apf.mail.ru/cgi-bin/readmsg/%D1%81%D0%BB%D1%83%D0%B6019.jpg?id=14625261550000000068%3B0%3B3&amp;x-email=sudinae%40mail.ru&amp;exif=1&amp;bs=1194225&amp;bl=386708&amp;ct=image%2Fjpeg&amp;cn=%25d1%2581%25d0%25bb%25d1%2583%25d0%25b6019.jpg&amp;cte=binary"/>
          <p:cNvPicPr>
            <a:picLocks noChangeAspect="1" noChangeArrowheads="1"/>
          </p:cNvPicPr>
          <p:nvPr/>
        </p:nvPicPr>
        <p:blipFill>
          <a:blip r:embed="rId4" cstate="print"/>
          <a:srcRect/>
          <a:stretch>
            <a:fillRect/>
          </a:stretch>
        </p:blipFill>
        <p:spPr bwMode="auto">
          <a:xfrm>
            <a:off x="143508" y="1484784"/>
            <a:ext cx="3599892" cy="2016224"/>
          </a:xfrm>
          <a:prstGeom prst="rect">
            <a:avLst/>
          </a:prstGeom>
          <a:noFill/>
        </p:spPr>
      </p:pic>
      <p:sp>
        <p:nvSpPr>
          <p:cNvPr id="7" name="Прямоугольник 6"/>
          <p:cNvSpPr/>
          <p:nvPr/>
        </p:nvSpPr>
        <p:spPr>
          <a:xfrm>
            <a:off x="0" y="44624"/>
            <a:ext cx="9144000" cy="830997"/>
          </a:xfrm>
          <a:prstGeom prst="rect">
            <a:avLst/>
          </a:prstGeom>
        </p:spPr>
        <p:txBody>
          <a:bodyPr wrap="square">
            <a:spAutoFit/>
          </a:bodyPr>
          <a:lstStyle/>
          <a:p>
            <a:pPr algn="ctr"/>
            <a:r>
              <a:rPr lang="ru-RU" sz="2400" b="1" dirty="0" smtClean="0">
                <a:solidFill>
                  <a:schemeClr val="bg1"/>
                </a:solidFill>
              </a:rPr>
              <a:t>Использование различных способов поиска, обработки,</a:t>
            </a:r>
          </a:p>
          <a:p>
            <a:pPr algn="ctr"/>
            <a:r>
              <a:rPr lang="ru-RU" sz="2400" b="1" dirty="0" smtClean="0">
                <a:solidFill>
                  <a:schemeClr val="bg1"/>
                </a:solidFill>
              </a:rPr>
              <a:t> анализа информации</a:t>
            </a:r>
            <a:endParaRPr lang="ru-RU" sz="2400" b="1" dirty="0">
              <a:solidFill>
                <a:schemeClr val="bg1"/>
              </a:solidFill>
            </a:endParaRPr>
          </a:p>
        </p:txBody>
      </p:sp>
      <p:sp>
        <p:nvSpPr>
          <p:cNvPr id="8" name="Прямоугольник 7"/>
          <p:cNvSpPr/>
          <p:nvPr/>
        </p:nvSpPr>
        <p:spPr>
          <a:xfrm>
            <a:off x="827584" y="1043444"/>
            <a:ext cx="2036775" cy="369332"/>
          </a:xfrm>
          <a:prstGeom prst="rect">
            <a:avLst/>
          </a:prstGeom>
        </p:spPr>
        <p:txBody>
          <a:bodyPr wrap="none">
            <a:spAutoFit/>
          </a:bodyPr>
          <a:lstStyle/>
          <a:p>
            <a:pPr algn="ctr"/>
            <a:r>
              <a:rPr lang="ru-RU" b="1" dirty="0" smtClean="0">
                <a:solidFill>
                  <a:schemeClr val="bg1"/>
                </a:solidFill>
              </a:rPr>
              <a:t>Составить таблицу</a:t>
            </a:r>
            <a:endParaRPr lang="ru-RU" b="1" dirty="0">
              <a:solidFill>
                <a:schemeClr val="bg1"/>
              </a:solidFill>
            </a:endParaRPr>
          </a:p>
        </p:txBody>
      </p:sp>
      <p:sp>
        <p:nvSpPr>
          <p:cNvPr id="9" name="Прямоугольник 8"/>
          <p:cNvSpPr/>
          <p:nvPr/>
        </p:nvSpPr>
        <p:spPr>
          <a:xfrm>
            <a:off x="5112060" y="1043444"/>
            <a:ext cx="2146870" cy="369332"/>
          </a:xfrm>
          <a:prstGeom prst="rect">
            <a:avLst/>
          </a:prstGeom>
        </p:spPr>
        <p:txBody>
          <a:bodyPr wrap="none">
            <a:spAutoFit/>
          </a:bodyPr>
          <a:lstStyle/>
          <a:p>
            <a:pPr algn="ctr"/>
            <a:r>
              <a:rPr lang="ru-RU" b="1" dirty="0" smtClean="0">
                <a:solidFill>
                  <a:schemeClr val="bg1"/>
                </a:solidFill>
              </a:rPr>
              <a:t>Дополнить таблицу</a:t>
            </a:r>
            <a:endParaRPr lang="ru-RU" b="1" dirty="0">
              <a:solidFill>
                <a:schemeClr val="bg1"/>
              </a:solidFill>
            </a:endParaRPr>
          </a:p>
        </p:txBody>
      </p:sp>
      <p:sp>
        <p:nvSpPr>
          <p:cNvPr id="10" name="Прямоугольник 9"/>
          <p:cNvSpPr/>
          <p:nvPr/>
        </p:nvSpPr>
        <p:spPr>
          <a:xfrm>
            <a:off x="2447764" y="3429000"/>
            <a:ext cx="3596754" cy="369332"/>
          </a:xfrm>
          <a:prstGeom prst="rect">
            <a:avLst/>
          </a:prstGeom>
        </p:spPr>
        <p:txBody>
          <a:bodyPr wrap="none">
            <a:spAutoFit/>
          </a:bodyPr>
          <a:lstStyle/>
          <a:p>
            <a:pPr algn="ctr"/>
            <a:r>
              <a:rPr lang="ru-RU" b="1" dirty="0" smtClean="0">
                <a:solidFill>
                  <a:srgbClr val="002060"/>
                </a:solidFill>
              </a:rPr>
              <a:t>Использовать данные из таблицы</a:t>
            </a:r>
            <a:endParaRPr lang="ru-RU" b="1" dirty="0">
              <a:solidFill>
                <a:srgbClr val="002060"/>
              </a:solidFill>
            </a:endParaRPr>
          </a:p>
        </p:txBody>
      </p:sp>
      <p:pic>
        <p:nvPicPr>
          <p:cNvPr id="382984" name="Picture 8" descr="https://apf.mail.ru/cgi-bin/readmsg/%D1%81%D0%BB%D1%83%D0%B6020.jpg?id=14625261550000000068%3B0%3B1&amp;x-email=sudinae%40mail.ru&amp;exif=1&amp;bs=8709&amp;bl=727649&amp;ct=image%2Fjpeg&amp;cn=%25d1%2581%25d0%25bb%25d1%2583%25d0%25b6020.jpg&amp;cte=binary"/>
          <p:cNvPicPr>
            <a:picLocks noChangeAspect="1" noChangeArrowheads="1"/>
          </p:cNvPicPr>
          <p:nvPr/>
        </p:nvPicPr>
        <p:blipFill>
          <a:blip r:embed="rId5" cstate="print"/>
          <a:srcRect/>
          <a:stretch>
            <a:fillRect/>
          </a:stretch>
        </p:blipFill>
        <p:spPr bwMode="auto">
          <a:xfrm>
            <a:off x="4175955" y="3825044"/>
            <a:ext cx="5018203" cy="2531306"/>
          </a:xfrm>
          <a:prstGeom prst="rect">
            <a:avLst/>
          </a:prstGeom>
          <a:noFill/>
        </p:spPr>
      </p:pic>
    </p:spTree>
    <p:extLst>
      <p:ext uri="{BB962C8B-B14F-4D97-AF65-F5344CB8AC3E}">
        <p14:creationId xmlns:p14="http://schemas.microsoft.com/office/powerpoint/2010/main" val="5252249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902F8198-9114-4FB0-9D23-06A30A0AC4A1}" type="slidenum">
              <a:rPr lang="ru-RU" smtClean="0"/>
              <a:pPr/>
              <a:t>47</a:t>
            </a:fld>
            <a:endParaRPr lang="ru-RU"/>
          </a:p>
        </p:txBody>
      </p:sp>
      <p:pic>
        <p:nvPicPr>
          <p:cNvPr id="5" name="Picture 2"/>
          <p:cNvPicPr>
            <a:picLocks noGrp="1" noChangeAspect="1" noChangeArrowheads="1"/>
          </p:cNvPicPr>
          <p:nvPr>
            <p:ph idx="1"/>
          </p:nvPr>
        </p:nvPicPr>
        <p:blipFill>
          <a:blip r:embed="rId2" cstate="print">
            <a:lum bright="10000"/>
          </a:blip>
          <a:srcRect l="9425" t="33160" r="36024" b="31669"/>
          <a:stretch>
            <a:fillRect/>
          </a:stretch>
        </p:blipFill>
        <p:spPr bwMode="auto">
          <a:xfrm>
            <a:off x="65620" y="260648"/>
            <a:ext cx="4188224" cy="2160240"/>
          </a:xfrm>
          <a:prstGeom prst="rect">
            <a:avLst/>
          </a:prstGeom>
          <a:ln>
            <a:noFill/>
          </a:ln>
          <a:effectLst>
            <a:outerShdw blurRad="292100" dist="139700" dir="2700000" algn="tl" rotWithShape="0">
              <a:srgbClr val="333333">
                <a:alpha val="65000"/>
              </a:srgbClr>
            </a:outerShdw>
          </a:effectLst>
        </p:spPr>
      </p:pic>
      <p:pic>
        <p:nvPicPr>
          <p:cNvPr id="7170" name="Picture 2" descr="G:\19-H-2016\003033.JPG"/>
          <p:cNvPicPr>
            <a:picLocks noChangeAspect="1" noChangeArrowheads="1"/>
          </p:cNvPicPr>
          <p:nvPr/>
        </p:nvPicPr>
        <p:blipFill>
          <a:blip r:embed="rId3" cstate="print"/>
          <a:srcRect l="20096" t="7000" b="66485"/>
          <a:stretch>
            <a:fillRect/>
          </a:stretch>
        </p:blipFill>
        <p:spPr bwMode="auto">
          <a:xfrm>
            <a:off x="4661516" y="150970"/>
            <a:ext cx="4276332" cy="2268252"/>
          </a:xfrm>
          <a:prstGeom prst="rect">
            <a:avLst/>
          </a:prstGeom>
          <a:ln>
            <a:noFill/>
          </a:ln>
          <a:effectLst>
            <a:outerShdw blurRad="292100" dist="139700" dir="2700000" algn="tl" rotWithShape="0">
              <a:srgbClr val="333333">
                <a:alpha val="65000"/>
              </a:srgbClr>
            </a:outerShdw>
          </a:effectLst>
        </p:spPr>
      </p:pic>
      <p:pic>
        <p:nvPicPr>
          <p:cNvPr id="7171" name="Picture 3" descr="G:\19-H-2016\002931.JPG"/>
          <p:cNvPicPr>
            <a:picLocks noChangeAspect="1" noChangeArrowheads="1"/>
          </p:cNvPicPr>
          <p:nvPr/>
        </p:nvPicPr>
        <p:blipFill>
          <a:blip r:embed="rId4" cstate="print"/>
          <a:srcRect t="9494" r="27012" b="44090"/>
          <a:stretch>
            <a:fillRect/>
          </a:stretch>
        </p:blipFill>
        <p:spPr bwMode="auto">
          <a:xfrm>
            <a:off x="1727684" y="2564904"/>
            <a:ext cx="3996444" cy="2709454"/>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5" cstate="print"/>
          <a:srcRect l="16833" t="16980" r="36509" b="8824"/>
          <a:stretch>
            <a:fillRect/>
          </a:stretch>
        </p:blipFill>
        <p:spPr bwMode="auto">
          <a:xfrm>
            <a:off x="7351865" y="1628537"/>
            <a:ext cx="1357583" cy="1727052"/>
          </a:xfrm>
          <a:prstGeom prst="rect">
            <a:avLst/>
          </a:prstGeom>
          <a:ln>
            <a:noFill/>
          </a:ln>
          <a:effectLst>
            <a:outerShdw blurRad="292100" dist="139700" dir="2700000" algn="tl" rotWithShape="0">
              <a:srgbClr val="333333">
                <a:alpha val="65000"/>
              </a:srgbClr>
            </a:outerShdw>
          </a:effectLst>
        </p:spPr>
      </p:pic>
      <p:pic>
        <p:nvPicPr>
          <p:cNvPr id="11" name="Picture 25" descr="E:\USERS\ZubairovaOV\Рабочий стол\Обложки учебников\4295_100.tif"/>
          <p:cNvPicPr>
            <a:picLocks noChangeAspect="1" noChangeArrowheads="1"/>
          </p:cNvPicPr>
          <p:nvPr/>
        </p:nvPicPr>
        <p:blipFill>
          <a:blip r:embed="rId6" cstate="print"/>
          <a:srcRect/>
          <a:stretch>
            <a:fillRect/>
          </a:stretch>
        </p:blipFill>
        <p:spPr bwMode="auto">
          <a:xfrm>
            <a:off x="65620" y="1844824"/>
            <a:ext cx="1137302" cy="1440160"/>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7" cstate="print"/>
          <a:srcRect l="26069" t="16667" r="26658" b="4545"/>
          <a:stretch>
            <a:fillRect/>
          </a:stretch>
        </p:blipFill>
        <p:spPr bwMode="auto">
          <a:xfrm>
            <a:off x="313175" y="3681898"/>
            <a:ext cx="1152128" cy="1536170"/>
          </a:xfrm>
          <a:prstGeom prst="rect">
            <a:avLst/>
          </a:prstGeom>
          <a:ln>
            <a:noFill/>
          </a:ln>
          <a:effectLst>
            <a:outerShdw blurRad="292100" dist="139700" dir="2700000" algn="tl" rotWithShape="0">
              <a:srgbClr val="333333">
                <a:alpha val="65000"/>
              </a:srgbClr>
            </a:outerShdw>
          </a:effectLst>
        </p:spPr>
      </p:pic>
      <p:sp>
        <p:nvSpPr>
          <p:cNvPr id="12" name="Объект 4"/>
          <p:cNvSpPr txBox="1">
            <a:spLocks/>
          </p:cNvSpPr>
          <p:nvPr/>
        </p:nvSpPr>
        <p:spPr>
          <a:xfrm>
            <a:off x="5724128" y="3894831"/>
            <a:ext cx="3430724" cy="1562089"/>
          </a:xfrm>
          <a:prstGeom prst="wedgeRectCallout">
            <a:avLst>
              <a:gd name="adj1" fmla="val -57697"/>
              <a:gd name="adj2" fmla="val -4149"/>
            </a:avLst>
          </a:prstGeom>
          <a:solidFill>
            <a:schemeClr val="bg1"/>
          </a:solidFill>
          <a:ln w="254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62500" lnSpcReduction="20000"/>
          </a:bodyPr>
          <a:lstStyle>
            <a:lvl1pPr marL="342900" indent="-3429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fontAlgn="base">
              <a:spcBef>
                <a:spcPct val="0"/>
              </a:spcBef>
              <a:spcAft>
                <a:spcPct val="0"/>
              </a:spcAft>
              <a:buFont typeface="Wingdings" panose="05000000000000000000" pitchFamily="2" charset="2"/>
              <a:buChar char="ü"/>
              <a:defRPr/>
            </a:pPr>
            <a:r>
              <a:rPr lang="ru-RU" dirty="0" smtClean="0">
                <a:solidFill>
                  <a:srgbClr val="002060"/>
                </a:solidFill>
                <a:latin typeface="Bookman Old Style" panose="02050604050505020204" pitchFamily="18" charset="0"/>
              </a:rPr>
              <a:t>анализ сетки таблицы</a:t>
            </a:r>
          </a:p>
          <a:p>
            <a:pPr fontAlgn="base">
              <a:spcBef>
                <a:spcPct val="0"/>
              </a:spcBef>
              <a:spcAft>
                <a:spcPct val="0"/>
              </a:spcAft>
              <a:buFont typeface="Wingdings" panose="05000000000000000000" pitchFamily="2" charset="2"/>
              <a:buChar char="ü"/>
              <a:defRPr/>
            </a:pPr>
            <a:r>
              <a:rPr lang="ru-RU" dirty="0" smtClean="0">
                <a:solidFill>
                  <a:srgbClr val="002060"/>
                </a:solidFill>
                <a:latin typeface="Bookman Old Style" panose="02050604050505020204" pitchFamily="18" charset="0"/>
              </a:rPr>
              <a:t>чтение готовой таблицы</a:t>
            </a:r>
          </a:p>
          <a:p>
            <a:pPr fontAlgn="base">
              <a:spcBef>
                <a:spcPct val="0"/>
              </a:spcBef>
              <a:spcAft>
                <a:spcPct val="0"/>
              </a:spcAft>
              <a:buFont typeface="Wingdings" panose="05000000000000000000" pitchFamily="2" charset="2"/>
              <a:buChar char="ü"/>
              <a:defRPr/>
            </a:pPr>
            <a:r>
              <a:rPr lang="ru-RU" dirty="0" smtClean="0">
                <a:solidFill>
                  <a:srgbClr val="002060"/>
                </a:solidFill>
                <a:latin typeface="Bookman Old Style" panose="02050604050505020204" pitchFamily="18" charset="0"/>
              </a:rPr>
              <a:t>заполнение таблицы по данной сетке</a:t>
            </a:r>
          </a:p>
          <a:p>
            <a:pPr fontAlgn="base">
              <a:spcBef>
                <a:spcPct val="0"/>
              </a:spcBef>
              <a:spcAft>
                <a:spcPct val="0"/>
              </a:spcAft>
              <a:buFont typeface="Wingdings" panose="05000000000000000000" pitchFamily="2" charset="2"/>
              <a:buChar char="ü"/>
              <a:defRPr/>
            </a:pPr>
            <a:r>
              <a:rPr lang="ru-RU" dirty="0" smtClean="0">
                <a:solidFill>
                  <a:srgbClr val="002060"/>
                </a:solidFill>
                <a:latin typeface="Bookman Old Style" panose="02050604050505020204" pitchFamily="18" charset="0"/>
              </a:rPr>
              <a:t>сопоставительный анализ данных представленных в таблице</a:t>
            </a:r>
          </a:p>
          <a:p>
            <a:pPr fontAlgn="base">
              <a:spcBef>
                <a:spcPct val="0"/>
              </a:spcBef>
              <a:spcAft>
                <a:spcPct val="0"/>
              </a:spcAft>
              <a:buFont typeface="Wingdings" panose="05000000000000000000" pitchFamily="2" charset="2"/>
              <a:buChar char="ü"/>
              <a:defRPr/>
            </a:pPr>
            <a:r>
              <a:rPr lang="ru-RU" dirty="0" smtClean="0">
                <a:solidFill>
                  <a:srgbClr val="002060"/>
                </a:solidFill>
                <a:latin typeface="Bookman Old Style" panose="02050604050505020204" pitchFamily="18" charset="0"/>
              </a:rPr>
              <a:t>составление таблицы</a:t>
            </a:r>
            <a:endParaRPr lang="ru-RU" dirty="0">
              <a:solidFill>
                <a:srgbClr val="002060"/>
              </a:solidFill>
              <a:latin typeface="Bookman Old Style" panose="02050604050505020204" pitchFamily="18" charset="0"/>
            </a:endParaRPr>
          </a:p>
        </p:txBody>
      </p:sp>
      <p:sp>
        <p:nvSpPr>
          <p:cNvPr id="13" name="Прямоугольник 12"/>
          <p:cNvSpPr/>
          <p:nvPr/>
        </p:nvSpPr>
        <p:spPr>
          <a:xfrm>
            <a:off x="504528" y="5614983"/>
            <a:ext cx="8650324" cy="646331"/>
          </a:xfrm>
          <a:prstGeom prst="rect">
            <a:avLst/>
          </a:prstGeom>
        </p:spPr>
        <p:txBody>
          <a:bodyPr wrap="square">
            <a:spAutoFit/>
          </a:bodyPr>
          <a:lstStyle/>
          <a:p>
            <a:r>
              <a:rPr lang="ru-RU" b="1" dirty="0" smtClean="0">
                <a:solidFill>
                  <a:srgbClr val="002060"/>
                </a:solidFill>
              </a:rPr>
              <a:t>Важным универсальным прикладным умением является </a:t>
            </a:r>
            <a:r>
              <a:rPr lang="ru-RU" b="1" i="1" dirty="0" smtClean="0">
                <a:solidFill>
                  <a:srgbClr val="002060"/>
                </a:solidFill>
              </a:rPr>
              <a:t>умение учащихся работать с данными, представленными в виде разнообразных таблиц.</a:t>
            </a:r>
          </a:p>
        </p:txBody>
      </p:sp>
    </p:spTree>
    <p:extLst>
      <p:ext uri="{BB962C8B-B14F-4D97-AF65-F5344CB8AC3E}">
        <p14:creationId xmlns:p14="http://schemas.microsoft.com/office/powerpoint/2010/main" val="2350408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720" y="428604"/>
            <a:ext cx="8643997" cy="566181"/>
          </a:xfrm>
          <a:prstGeom prst="rect">
            <a:avLst/>
          </a:prstGeom>
        </p:spPr>
        <p:txBody>
          <a:bodyPr vert="horz" wrap="square" lIns="0" tIns="12065" rIns="0" bIns="0" rtlCol="0">
            <a:spAutoFit/>
          </a:bodyPr>
          <a:lstStyle/>
          <a:p>
            <a:pPr marL="12700" algn="ctr">
              <a:lnSpc>
                <a:spcPct val="100000"/>
              </a:lnSpc>
              <a:spcBef>
                <a:spcPts val="95"/>
              </a:spcBef>
            </a:pPr>
            <a:r>
              <a:rPr sz="3600" b="1" i="1" spc="-5" dirty="0"/>
              <a:t>Диалог </a:t>
            </a:r>
            <a:r>
              <a:rPr sz="3600" b="1" i="1" spc="-20" dirty="0"/>
              <a:t>как главный </a:t>
            </a:r>
            <a:r>
              <a:rPr sz="3600" b="1" i="1" spc="-30" dirty="0"/>
              <a:t>метод</a:t>
            </a:r>
            <a:r>
              <a:rPr sz="3600" b="1" i="1" spc="100" dirty="0"/>
              <a:t> </a:t>
            </a:r>
            <a:r>
              <a:rPr sz="3600" b="1" i="1" spc="-10" dirty="0"/>
              <a:t>обучения</a:t>
            </a:r>
            <a:endParaRPr sz="3600" b="1" i="1" dirty="0"/>
          </a:p>
        </p:txBody>
      </p:sp>
      <p:sp>
        <p:nvSpPr>
          <p:cNvPr id="3" name="object 3"/>
          <p:cNvSpPr txBox="1"/>
          <p:nvPr/>
        </p:nvSpPr>
        <p:spPr>
          <a:xfrm>
            <a:off x="1571604" y="1500174"/>
            <a:ext cx="5764530" cy="382156"/>
          </a:xfrm>
          <a:prstGeom prst="rect">
            <a:avLst/>
          </a:prstGeom>
        </p:spPr>
        <p:txBody>
          <a:bodyPr vert="horz" wrap="square" lIns="0" tIns="12700" rIns="0" bIns="0" rtlCol="0">
            <a:spAutoFit/>
          </a:bodyPr>
          <a:lstStyle/>
          <a:p>
            <a:pPr marL="12700">
              <a:lnSpc>
                <a:spcPct val="100000"/>
              </a:lnSpc>
              <a:spcBef>
                <a:spcPts val="100"/>
              </a:spcBef>
              <a:tabLst>
                <a:tab pos="3760470" algn="l"/>
              </a:tabLst>
            </a:pPr>
            <a:r>
              <a:rPr sz="2400" b="1" u="sng" spc="-5" dirty="0">
                <a:solidFill>
                  <a:srgbClr val="002060"/>
                </a:solidFill>
                <a:latin typeface="Calibri"/>
                <a:cs typeface="Calibri"/>
              </a:rPr>
              <a:t>Задачи,</a:t>
            </a:r>
            <a:r>
              <a:rPr sz="2400" b="1" u="sng" spc="25" dirty="0">
                <a:solidFill>
                  <a:srgbClr val="002060"/>
                </a:solidFill>
                <a:latin typeface="Calibri"/>
                <a:cs typeface="Calibri"/>
              </a:rPr>
              <a:t> </a:t>
            </a:r>
            <a:r>
              <a:rPr sz="2400" b="1" u="sng" spc="-15" dirty="0">
                <a:solidFill>
                  <a:srgbClr val="002060"/>
                </a:solidFill>
                <a:latin typeface="Calibri"/>
                <a:cs typeface="Calibri"/>
              </a:rPr>
              <a:t>которые</a:t>
            </a:r>
            <a:r>
              <a:rPr sz="2400" b="1" u="sng" dirty="0">
                <a:solidFill>
                  <a:srgbClr val="002060"/>
                </a:solidFill>
                <a:latin typeface="Calibri"/>
                <a:cs typeface="Calibri"/>
              </a:rPr>
              <a:t> </a:t>
            </a:r>
            <a:r>
              <a:rPr sz="2400" b="1" u="sng" spc="-5" dirty="0">
                <a:solidFill>
                  <a:srgbClr val="002060"/>
                </a:solidFill>
                <a:latin typeface="Calibri"/>
                <a:cs typeface="Calibri"/>
              </a:rPr>
              <a:t>решаются	этим</a:t>
            </a:r>
            <a:r>
              <a:rPr sz="2400" b="1" u="sng" spc="-70" dirty="0">
                <a:solidFill>
                  <a:srgbClr val="002060"/>
                </a:solidFill>
                <a:latin typeface="Calibri"/>
                <a:cs typeface="Calibri"/>
              </a:rPr>
              <a:t> </a:t>
            </a:r>
            <a:r>
              <a:rPr sz="2400" b="1" u="sng" spc="-15" dirty="0">
                <a:solidFill>
                  <a:srgbClr val="002060"/>
                </a:solidFill>
                <a:latin typeface="Calibri"/>
                <a:cs typeface="Calibri"/>
              </a:rPr>
              <a:t>методом:</a:t>
            </a:r>
            <a:endParaRPr sz="2400" u="sng" dirty="0">
              <a:solidFill>
                <a:srgbClr val="002060"/>
              </a:solidFill>
              <a:latin typeface="Calibri"/>
              <a:cs typeface="Calibri"/>
            </a:endParaRPr>
          </a:p>
        </p:txBody>
      </p:sp>
      <p:sp>
        <p:nvSpPr>
          <p:cNvPr id="4" name="object 4"/>
          <p:cNvSpPr txBox="1"/>
          <p:nvPr/>
        </p:nvSpPr>
        <p:spPr>
          <a:xfrm>
            <a:off x="402437" y="1936664"/>
            <a:ext cx="7027545" cy="382156"/>
          </a:xfrm>
          <a:prstGeom prst="rect">
            <a:avLst/>
          </a:prstGeom>
        </p:spPr>
        <p:txBody>
          <a:bodyPr vert="horz" wrap="square" lIns="0" tIns="12700" rIns="0" bIns="0" rtlCol="0">
            <a:spAutoFit/>
          </a:bodyPr>
          <a:lstStyle/>
          <a:p>
            <a:pPr marL="193675" indent="-180975">
              <a:lnSpc>
                <a:spcPct val="100000"/>
              </a:lnSpc>
              <a:spcBef>
                <a:spcPts val="100"/>
              </a:spcBef>
              <a:buFont typeface="Arial"/>
              <a:buChar char="•"/>
              <a:tabLst>
                <a:tab pos="194310" algn="l"/>
                <a:tab pos="2378075" algn="l"/>
                <a:tab pos="4007485" algn="l"/>
                <a:tab pos="4834890" algn="l"/>
                <a:tab pos="5462905" algn="l"/>
              </a:tabLst>
            </a:pPr>
            <a:r>
              <a:rPr lang="ru-RU" sz="2400" b="1" spc="-5" dirty="0" smtClean="0">
                <a:solidFill>
                  <a:srgbClr val="002060"/>
                </a:solidFill>
                <a:latin typeface="Calibri"/>
                <a:cs typeface="Calibri"/>
              </a:rPr>
              <a:t>в</a:t>
            </a:r>
            <a:r>
              <a:rPr sz="2400" b="1" spc="-5" dirty="0" err="1" smtClean="0">
                <a:solidFill>
                  <a:srgbClr val="002060"/>
                </a:solidFill>
                <a:latin typeface="Calibri"/>
                <a:cs typeface="Calibri"/>
              </a:rPr>
              <a:t>оспитывается</a:t>
            </a:r>
            <a:r>
              <a:rPr sz="2400" b="1" spc="-5" dirty="0">
                <a:solidFill>
                  <a:srgbClr val="002060"/>
                </a:solidFill>
                <a:latin typeface="Calibri"/>
                <a:cs typeface="Calibri"/>
              </a:rPr>
              <a:t>	признание	</a:t>
            </a:r>
            <a:r>
              <a:rPr sz="2400" b="1" spc="-10" dirty="0">
                <a:solidFill>
                  <a:srgbClr val="002060"/>
                </a:solidFill>
                <a:latin typeface="Calibri"/>
                <a:cs typeface="Calibri"/>
              </a:rPr>
              <a:t>того,	что	существуют</a:t>
            </a:r>
            <a:endParaRPr sz="2400" dirty="0">
              <a:solidFill>
                <a:srgbClr val="002060"/>
              </a:solidFill>
              <a:latin typeface="Calibri"/>
              <a:cs typeface="Calibri"/>
            </a:endParaRPr>
          </a:p>
        </p:txBody>
      </p:sp>
      <p:sp>
        <p:nvSpPr>
          <p:cNvPr id="5" name="object 5"/>
          <p:cNvSpPr txBox="1"/>
          <p:nvPr/>
        </p:nvSpPr>
        <p:spPr>
          <a:xfrm>
            <a:off x="7602981" y="1936664"/>
            <a:ext cx="100584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2060"/>
                </a:solidFill>
                <a:latin typeface="Calibri"/>
                <a:cs typeface="Calibri"/>
              </a:rPr>
              <a:t>ра</a:t>
            </a:r>
            <a:r>
              <a:rPr sz="2400" b="1" spc="-10" dirty="0">
                <a:solidFill>
                  <a:srgbClr val="002060"/>
                </a:solidFill>
                <a:latin typeface="Calibri"/>
                <a:cs typeface="Calibri"/>
              </a:rPr>
              <a:t>з</a:t>
            </a:r>
            <a:r>
              <a:rPr sz="2400" b="1" spc="-5" dirty="0">
                <a:solidFill>
                  <a:srgbClr val="002060"/>
                </a:solidFill>
                <a:latin typeface="Calibri"/>
                <a:cs typeface="Calibri"/>
              </a:rPr>
              <a:t>ные</a:t>
            </a:r>
            <a:endParaRPr sz="2400">
              <a:solidFill>
                <a:srgbClr val="002060"/>
              </a:solidFill>
              <a:latin typeface="Calibri"/>
              <a:cs typeface="Calibri"/>
            </a:endParaRPr>
          </a:p>
        </p:txBody>
      </p:sp>
      <p:sp>
        <p:nvSpPr>
          <p:cNvPr id="6" name="object 6"/>
          <p:cNvSpPr txBox="1"/>
          <p:nvPr/>
        </p:nvSpPr>
        <p:spPr>
          <a:xfrm>
            <a:off x="583793" y="2424278"/>
            <a:ext cx="5397500" cy="382156"/>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2060"/>
                </a:solidFill>
                <a:latin typeface="Calibri"/>
                <a:cs typeface="Calibri"/>
              </a:rPr>
              <a:t>мнения </a:t>
            </a:r>
            <a:r>
              <a:rPr sz="2400" b="1" dirty="0">
                <a:solidFill>
                  <a:srgbClr val="002060"/>
                </a:solidFill>
                <a:latin typeface="Calibri"/>
                <a:cs typeface="Calibri"/>
              </a:rPr>
              <a:t>и </a:t>
            </a:r>
            <a:r>
              <a:rPr sz="2400" b="1" spc="-5" dirty="0">
                <a:solidFill>
                  <a:srgbClr val="002060"/>
                </a:solidFill>
                <a:latin typeface="Calibri"/>
                <a:cs typeface="Calibri"/>
              </a:rPr>
              <a:t>способность </a:t>
            </a:r>
            <a:r>
              <a:rPr sz="2400" b="1" dirty="0">
                <a:solidFill>
                  <a:srgbClr val="002060"/>
                </a:solidFill>
                <a:latin typeface="Calibri"/>
                <a:cs typeface="Calibri"/>
              </a:rPr>
              <a:t>с </a:t>
            </a:r>
            <a:r>
              <a:rPr sz="2400" b="1" spc="-5" dirty="0">
                <a:solidFill>
                  <a:srgbClr val="002060"/>
                </a:solidFill>
                <a:latin typeface="Calibri"/>
                <a:cs typeface="Calibri"/>
              </a:rPr>
              <a:t>ними</a:t>
            </a:r>
            <a:r>
              <a:rPr sz="2400" b="1" spc="-35" dirty="0">
                <a:solidFill>
                  <a:srgbClr val="002060"/>
                </a:solidFill>
                <a:latin typeface="Calibri"/>
                <a:cs typeface="Calibri"/>
              </a:rPr>
              <a:t> </a:t>
            </a:r>
            <a:r>
              <a:rPr sz="2400" b="1" spc="-5" dirty="0">
                <a:solidFill>
                  <a:srgbClr val="002060"/>
                </a:solidFill>
                <a:latin typeface="Calibri"/>
                <a:cs typeface="Calibri"/>
              </a:rPr>
              <a:t>считаться</a:t>
            </a:r>
            <a:r>
              <a:rPr sz="2400" b="1" spc="-5" dirty="0">
                <a:solidFill>
                  <a:srgbClr val="515151"/>
                </a:solidFill>
                <a:latin typeface="Calibri"/>
                <a:cs typeface="Calibri"/>
              </a:rPr>
              <a:t>;</a:t>
            </a:r>
            <a:endParaRPr sz="2400">
              <a:latin typeface="Calibri"/>
              <a:cs typeface="Calibri"/>
            </a:endParaRPr>
          </a:p>
        </p:txBody>
      </p:sp>
      <p:sp>
        <p:nvSpPr>
          <p:cNvPr id="7" name="object 7"/>
          <p:cNvSpPr txBox="1"/>
          <p:nvPr/>
        </p:nvSpPr>
        <p:spPr>
          <a:xfrm>
            <a:off x="402437" y="3009900"/>
            <a:ext cx="5918200" cy="382156"/>
          </a:xfrm>
          <a:prstGeom prst="rect">
            <a:avLst/>
          </a:prstGeom>
        </p:spPr>
        <p:txBody>
          <a:bodyPr vert="horz" wrap="square" lIns="0" tIns="12700" rIns="0" bIns="0" rtlCol="0">
            <a:spAutoFit/>
          </a:bodyPr>
          <a:lstStyle/>
          <a:p>
            <a:pPr marL="193675" indent="-180975">
              <a:lnSpc>
                <a:spcPct val="100000"/>
              </a:lnSpc>
              <a:spcBef>
                <a:spcPts val="100"/>
              </a:spcBef>
              <a:buFont typeface="Arial"/>
              <a:buChar char="•"/>
              <a:tabLst>
                <a:tab pos="194310" algn="l"/>
                <a:tab pos="2635250" algn="l"/>
                <a:tab pos="4293870" algn="l"/>
              </a:tabLst>
            </a:pPr>
            <a:r>
              <a:rPr lang="ru-RU" sz="2400" b="1" spc="-10" dirty="0" smtClean="0">
                <a:solidFill>
                  <a:srgbClr val="002060"/>
                </a:solidFill>
                <a:latin typeface="Calibri"/>
                <a:cs typeface="Calibri"/>
              </a:rPr>
              <a:t>ф</a:t>
            </a:r>
            <a:r>
              <a:rPr sz="2400" b="1" spc="-10" smtClean="0">
                <a:solidFill>
                  <a:srgbClr val="002060"/>
                </a:solidFill>
                <a:latin typeface="Calibri"/>
                <a:cs typeface="Calibri"/>
              </a:rPr>
              <a:t>ормируется</a:t>
            </a:r>
            <a:r>
              <a:rPr sz="2400" b="1" spc="-10" dirty="0">
                <a:solidFill>
                  <a:srgbClr val="002060"/>
                </a:solidFill>
                <a:latin typeface="Calibri"/>
                <a:cs typeface="Calibri"/>
              </a:rPr>
              <a:t>	умение	рассуждать,</a:t>
            </a:r>
            <a:endParaRPr sz="2400">
              <a:solidFill>
                <a:srgbClr val="002060"/>
              </a:solidFill>
              <a:latin typeface="Calibri"/>
              <a:cs typeface="Calibri"/>
            </a:endParaRPr>
          </a:p>
        </p:txBody>
      </p:sp>
      <p:sp>
        <p:nvSpPr>
          <p:cNvPr id="8" name="object 8"/>
          <p:cNvSpPr txBox="1"/>
          <p:nvPr/>
        </p:nvSpPr>
        <p:spPr>
          <a:xfrm>
            <a:off x="6951980" y="3009900"/>
            <a:ext cx="1656080" cy="382156"/>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002060"/>
                </a:solidFill>
                <a:latin typeface="Calibri"/>
                <a:cs typeface="Calibri"/>
              </a:rPr>
              <a:t>доказывать,</a:t>
            </a:r>
            <a:endParaRPr sz="2400">
              <a:solidFill>
                <a:srgbClr val="002060"/>
              </a:solidFill>
              <a:latin typeface="Calibri"/>
              <a:cs typeface="Calibri"/>
            </a:endParaRPr>
          </a:p>
        </p:txBody>
      </p:sp>
      <p:sp>
        <p:nvSpPr>
          <p:cNvPr id="9" name="object 9"/>
          <p:cNvSpPr txBox="1"/>
          <p:nvPr/>
        </p:nvSpPr>
        <p:spPr>
          <a:xfrm>
            <a:off x="402438" y="3399536"/>
            <a:ext cx="5951855" cy="902170"/>
          </a:xfrm>
          <a:prstGeom prst="rect">
            <a:avLst/>
          </a:prstGeom>
        </p:spPr>
        <p:txBody>
          <a:bodyPr vert="horz" wrap="square" lIns="0" tIns="85725" rIns="0" bIns="0" rtlCol="0">
            <a:spAutoFit/>
          </a:bodyPr>
          <a:lstStyle/>
          <a:p>
            <a:pPr marL="193675">
              <a:lnSpc>
                <a:spcPct val="100000"/>
              </a:lnSpc>
              <a:spcBef>
                <a:spcPts val="675"/>
              </a:spcBef>
            </a:pPr>
            <a:r>
              <a:rPr sz="2400" b="1" spc="-5" dirty="0">
                <a:solidFill>
                  <a:srgbClr val="002060"/>
                </a:solidFill>
                <a:latin typeface="Calibri"/>
                <a:cs typeface="Calibri"/>
              </a:rPr>
              <a:t>интеллектуально</a:t>
            </a:r>
            <a:r>
              <a:rPr sz="2400" b="1" spc="-15" dirty="0">
                <a:solidFill>
                  <a:srgbClr val="002060"/>
                </a:solidFill>
                <a:latin typeface="Calibri"/>
                <a:cs typeface="Calibri"/>
              </a:rPr>
              <a:t> </a:t>
            </a:r>
            <a:r>
              <a:rPr sz="2400" b="1" spc="-5" dirty="0">
                <a:solidFill>
                  <a:srgbClr val="002060"/>
                </a:solidFill>
                <a:latin typeface="Calibri"/>
                <a:cs typeface="Calibri"/>
              </a:rPr>
              <a:t>«сопротивляться»;</a:t>
            </a:r>
            <a:endParaRPr sz="2400">
              <a:solidFill>
                <a:srgbClr val="002060"/>
              </a:solidFill>
              <a:latin typeface="Calibri"/>
              <a:cs typeface="Calibri"/>
            </a:endParaRPr>
          </a:p>
          <a:p>
            <a:pPr marL="193675" indent="-180975">
              <a:lnSpc>
                <a:spcPct val="100000"/>
              </a:lnSpc>
              <a:spcBef>
                <a:spcPts val="580"/>
              </a:spcBef>
              <a:buFont typeface="Arial"/>
              <a:buChar char="•"/>
              <a:tabLst>
                <a:tab pos="194310" algn="l"/>
                <a:tab pos="2018030" algn="l"/>
                <a:tab pos="3231515" algn="l"/>
                <a:tab pos="4743450" algn="l"/>
              </a:tabLst>
            </a:pPr>
            <a:r>
              <a:rPr lang="ru-RU" sz="2400" b="1" spc="-5" dirty="0" smtClean="0">
                <a:solidFill>
                  <a:srgbClr val="002060"/>
                </a:solidFill>
                <a:latin typeface="Calibri"/>
                <a:cs typeface="Calibri"/>
              </a:rPr>
              <a:t>р</a:t>
            </a:r>
            <a:r>
              <a:rPr sz="2400" b="1" spc="-5" smtClean="0">
                <a:solidFill>
                  <a:srgbClr val="002060"/>
                </a:solidFill>
                <a:latin typeface="Calibri"/>
                <a:cs typeface="Calibri"/>
              </a:rPr>
              <a:t>а</a:t>
            </a:r>
            <a:r>
              <a:rPr sz="2400" b="1" spc="-10" smtClean="0">
                <a:solidFill>
                  <a:srgbClr val="002060"/>
                </a:solidFill>
                <a:latin typeface="Calibri"/>
                <a:cs typeface="Calibri"/>
              </a:rPr>
              <a:t>з</a:t>
            </a:r>
            <a:r>
              <a:rPr sz="2400" b="1" smtClean="0">
                <a:solidFill>
                  <a:srgbClr val="002060"/>
                </a:solidFill>
                <a:latin typeface="Calibri"/>
                <a:cs typeface="Calibri"/>
              </a:rPr>
              <a:t>вивае</a:t>
            </a:r>
            <a:r>
              <a:rPr sz="2400" b="1" spc="-10" smtClean="0">
                <a:solidFill>
                  <a:srgbClr val="002060"/>
                </a:solidFill>
                <a:latin typeface="Calibri"/>
                <a:cs typeface="Calibri"/>
              </a:rPr>
              <a:t>т</a:t>
            </a:r>
            <a:r>
              <a:rPr sz="2400" b="1" spc="-5" smtClean="0">
                <a:solidFill>
                  <a:srgbClr val="002060"/>
                </a:solidFill>
                <a:latin typeface="Calibri"/>
                <a:cs typeface="Calibri"/>
              </a:rPr>
              <a:t>с</a:t>
            </a:r>
            <a:r>
              <a:rPr sz="2400" b="1" smtClean="0">
                <a:solidFill>
                  <a:srgbClr val="002060"/>
                </a:solidFill>
                <a:latin typeface="Calibri"/>
                <a:cs typeface="Calibri"/>
              </a:rPr>
              <a:t>я</a:t>
            </a:r>
            <a:r>
              <a:rPr sz="2400" b="1" dirty="0">
                <a:solidFill>
                  <a:srgbClr val="002060"/>
                </a:solidFill>
                <a:latin typeface="Calibri"/>
                <a:cs typeface="Calibri"/>
              </a:rPr>
              <a:t>	</a:t>
            </a:r>
            <a:r>
              <a:rPr sz="2400" b="1" spc="-10" dirty="0">
                <a:solidFill>
                  <a:srgbClr val="002060"/>
                </a:solidFill>
                <a:latin typeface="Calibri"/>
                <a:cs typeface="Calibri"/>
              </a:rPr>
              <a:t>у</a:t>
            </a:r>
            <a:r>
              <a:rPr sz="2400" b="1" spc="-5" dirty="0">
                <a:solidFill>
                  <a:srgbClr val="002060"/>
                </a:solidFill>
                <a:latin typeface="Calibri"/>
                <a:cs typeface="Calibri"/>
              </a:rPr>
              <a:t>м</a:t>
            </a:r>
            <a:r>
              <a:rPr sz="2400" b="1" spc="0" dirty="0">
                <a:solidFill>
                  <a:srgbClr val="002060"/>
                </a:solidFill>
                <a:latin typeface="Calibri"/>
                <a:cs typeface="Calibri"/>
              </a:rPr>
              <a:t>е</a:t>
            </a:r>
            <a:r>
              <a:rPr sz="2400" b="1" spc="-5" dirty="0">
                <a:solidFill>
                  <a:srgbClr val="002060"/>
                </a:solidFill>
                <a:latin typeface="Calibri"/>
                <a:cs typeface="Calibri"/>
              </a:rPr>
              <a:t>ни</a:t>
            </a:r>
            <a:r>
              <a:rPr sz="2400" b="1" dirty="0">
                <a:solidFill>
                  <a:srgbClr val="002060"/>
                </a:solidFill>
                <a:latin typeface="Calibri"/>
                <a:cs typeface="Calibri"/>
              </a:rPr>
              <a:t>е	</a:t>
            </a:r>
            <a:r>
              <a:rPr sz="2400" b="1" spc="-5" dirty="0">
                <a:solidFill>
                  <a:srgbClr val="002060"/>
                </a:solidFill>
                <a:latin typeface="Calibri"/>
                <a:cs typeface="Calibri"/>
              </a:rPr>
              <a:t>н</a:t>
            </a:r>
            <a:r>
              <a:rPr sz="2400" b="1" spc="-15" dirty="0">
                <a:solidFill>
                  <a:srgbClr val="002060"/>
                </a:solidFill>
                <a:latin typeface="Calibri"/>
                <a:cs typeface="Calibri"/>
              </a:rPr>
              <a:t>а</a:t>
            </a:r>
            <a:r>
              <a:rPr sz="2400" b="1" spc="-35" dirty="0">
                <a:solidFill>
                  <a:srgbClr val="002060"/>
                </a:solidFill>
                <a:latin typeface="Calibri"/>
                <a:cs typeface="Calibri"/>
              </a:rPr>
              <a:t>х</a:t>
            </a:r>
            <a:r>
              <a:rPr sz="2400" b="1" spc="-55" dirty="0">
                <a:solidFill>
                  <a:srgbClr val="002060"/>
                </a:solidFill>
                <a:latin typeface="Calibri"/>
                <a:cs typeface="Calibri"/>
              </a:rPr>
              <a:t>о</a:t>
            </a:r>
            <a:r>
              <a:rPr sz="2400" b="1" spc="-5" dirty="0">
                <a:solidFill>
                  <a:srgbClr val="002060"/>
                </a:solidFill>
                <a:latin typeface="Calibri"/>
                <a:cs typeface="Calibri"/>
              </a:rPr>
              <a:t>д</a:t>
            </a:r>
            <a:r>
              <a:rPr sz="2400" b="1" spc="-10" dirty="0">
                <a:solidFill>
                  <a:srgbClr val="002060"/>
                </a:solidFill>
                <a:latin typeface="Calibri"/>
                <a:cs typeface="Calibri"/>
              </a:rPr>
              <a:t>и</a:t>
            </a:r>
            <a:r>
              <a:rPr sz="2400" b="1" dirty="0">
                <a:solidFill>
                  <a:srgbClr val="002060"/>
                </a:solidFill>
                <a:latin typeface="Calibri"/>
                <a:cs typeface="Calibri"/>
              </a:rPr>
              <a:t>ть,	от</a:t>
            </a:r>
            <a:r>
              <a:rPr sz="2400" b="1" spc="-15" dirty="0">
                <a:solidFill>
                  <a:srgbClr val="002060"/>
                </a:solidFill>
                <a:latin typeface="Calibri"/>
                <a:cs typeface="Calibri"/>
              </a:rPr>
              <a:t>б</a:t>
            </a:r>
            <a:r>
              <a:rPr sz="2400" b="1" dirty="0">
                <a:solidFill>
                  <a:srgbClr val="002060"/>
                </a:solidFill>
                <a:latin typeface="Calibri"/>
                <a:cs typeface="Calibri"/>
              </a:rPr>
              <a:t>и</a:t>
            </a:r>
            <a:r>
              <a:rPr sz="2400" b="1" spc="-10" dirty="0">
                <a:solidFill>
                  <a:srgbClr val="002060"/>
                </a:solidFill>
                <a:latin typeface="Calibri"/>
                <a:cs typeface="Calibri"/>
              </a:rPr>
              <a:t>ра</a:t>
            </a:r>
            <a:r>
              <a:rPr sz="2400" b="1" dirty="0">
                <a:solidFill>
                  <a:srgbClr val="002060"/>
                </a:solidFill>
                <a:latin typeface="Calibri"/>
                <a:cs typeface="Calibri"/>
              </a:rPr>
              <a:t>ть</a:t>
            </a:r>
            <a:endParaRPr sz="2400">
              <a:solidFill>
                <a:srgbClr val="002060"/>
              </a:solidFill>
              <a:latin typeface="Calibri"/>
              <a:cs typeface="Calibri"/>
            </a:endParaRPr>
          </a:p>
        </p:txBody>
      </p:sp>
      <p:sp>
        <p:nvSpPr>
          <p:cNvPr id="10" name="object 10"/>
          <p:cNvSpPr txBox="1"/>
          <p:nvPr/>
        </p:nvSpPr>
        <p:spPr>
          <a:xfrm>
            <a:off x="6567296" y="3915864"/>
            <a:ext cx="2071370" cy="382156"/>
          </a:xfrm>
          <a:prstGeom prst="rect">
            <a:avLst/>
          </a:prstGeom>
        </p:spPr>
        <p:txBody>
          <a:bodyPr vert="horz" wrap="square" lIns="0" tIns="12700" rIns="0" bIns="0" rtlCol="0">
            <a:spAutoFit/>
          </a:bodyPr>
          <a:lstStyle/>
          <a:p>
            <a:pPr marL="12700">
              <a:lnSpc>
                <a:spcPct val="100000"/>
              </a:lnSpc>
              <a:spcBef>
                <a:spcPts val="100"/>
              </a:spcBef>
              <a:tabLst>
                <a:tab pos="390525" algn="l"/>
              </a:tabLst>
            </a:pPr>
            <a:r>
              <a:rPr sz="2400" b="1" dirty="0">
                <a:solidFill>
                  <a:srgbClr val="002060"/>
                </a:solidFill>
                <a:latin typeface="Calibri"/>
                <a:cs typeface="Calibri"/>
              </a:rPr>
              <a:t>и	</a:t>
            </a:r>
            <a:r>
              <a:rPr sz="2400" b="1" spc="-5" dirty="0">
                <a:solidFill>
                  <a:srgbClr val="002060"/>
                </a:solidFill>
                <a:latin typeface="Calibri"/>
                <a:cs typeface="Calibri"/>
              </a:rPr>
              <a:t>выстраивать</a:t>
            </a:r>
            <a:endParaRPr sz="2400" dirty="0">
              <a:solidFill>
                <a:srgbClr val="002060"/>
              </a:solidFill>
              <a:latin typeface="Calibri"/>
              <a:cs typeface="Calibri"/>
            </a:endParaRPr>
          </a:p>
        </p:txBody>
      </p:sp>
      <p:sp>
        <p:nvSpPr>
          <p:cNvPr id="11" name="object 11"/>
          <p:cNvSpPr txBox="1"/>
          <p:nvPr/>
        </p:nvSpPr>
        <p:spPr>
          <a:xfrm>
            <a:off x="583794" y="4437112"/>
            <a:ext cx="4921885" cy="382156"/>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002060"/>
                </a:solidFill>
                <a:latin typeface="Calibri"/>
                <a:cs typeface="Calibri"/>
              </a:rPr>
              <a:t>доказательства</a:t>
            </a:r>
            <a:r>
              <a:rPr sz="2400" b="1" spc="-10" dirty="0">
                <a:solidFill>
                  <a:srgbClr val="515151"/>
                </a:solidFill>
                <a:latin typeface="Calibri"/>
                <a:cs typeface="Calibri"/>
              </a:rPr>
              <a:t> </a:t>
            </a:r>
            <a:r>
              <a:rPr sz="2400" b="1" dirty="0">
                <a:solidFill>
                  <a:srgbClr val="002060"/>
                </a:solidFill>
                <a:latin typeface="Calibri"/>
                <a:cs typeface="Calibri"/>
              </a:rPr>
              <a:t>по</a:t>
            </a:r>
            <a:r>
              <a:rPr sz="2400" b="1" dirty="0">
                <a:solidFill>
                  <a:srgbClr val="515151"/>
                </a:solidFill>
                <a:latin typeface="Calibri"/>
                <a:cs typeface="Calibri"/>
              </a:rPr>
              <a:t> </a:t>
            </a:r>
            <a:r>
              <a:rPr sz="2400" b="1" spc="-5" dirty="0">
                <a:solidFill>
                  <a:srgbClr val="002060"/>
                </a:solidFill>
                <a:latin typeface="Calibri"/>
                <a:cs typeface="Calibri"/>
              </a:rPr>
              <a:t>степени</a:t>
            </a:r>
            <a:r>
              <a:rPr sz="2400" b="1" spc="-45" dirty="0">
                <a:solidFill>
                  <a:srgbClr val="515151"/>
                </a:solidFill>
                <a:latin typeface="Calibri"/>
                <a:cs typeface="Calibri"/>
              </a:rPr>
              <a:t> </a:t>
            </a:r>
            <a:r>
              <a:rPr sz="2400" b="1" spc="-5" dirty="0">
                <a:solidFill>
                  <a:srgbClr val="002060"/>
                </a:solidFill>
                <a:latin typeface="Calibri"/>
                <a:cs typeface="Calibri"/>
              </a:rPr>
              <a:t>важности</a:t>
            </a:r>
            <a:endParaRPr sz="2400" dirty="0">
              <a:solidFill>
                <a:srgbClr val="002060"/>
              </a:solidFill>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116632"/>
            <a:ext cx="8229600" cy="1008112"/>
          </a:xfrm>
        </p:spPr>
        <p:txBody>
          <a:bodyPr>
            <a:normAutofit/>
          </a:bodyPr>
          <a:lstStyle/>
          <a:p>
            <a:pPr algn="ctr"/>
            <a:r>
              <a:rPr lang="ru-RU" sz="3600" b="1" i="1" dirty="0" smtClean="0">
                <a:effectLst>
                  <a:outerShdw blurRad="38100" dist="38100" dir="2700000" algn="tl">
                    <a:srgbClr val="000000">
                      <a:alpha val="43137"/>
                    </a:srgbClr>
                  </a:outerShdw>
                </a:effectLst>
              </a:rPr>
              <a:t>Учебный диалог</a:t>
            </a:r>
            <a:endParaRPr lang="ru-RU" sz="3600" b="1" i="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57200" y="1412776"/>
            <a:ext cx="8229600" cy="4525963"/>
          </a:xfrm>
        </p:spPr>
        <p:txBody>
          <a:bodyPr>
            <a:normAutofit lnSpcReduction="10000"/>
          </a:bodyPr>
          <a:lstStyle/>
          <a:p>
            <a:pPr>
              <a:buNone/>
            </a:pPr>
            <a:endParaRPr lang="ru-RU" b="1" dirty="0"/>
          </a:p>
          <a:p>
            <a:r>
              <a:rPr lang="ru-RU" b="1" dirty="0" smtClean="0">
                <a:solidFill>
                  <a:srgbClr val="002060"/>
                </a:solidFill>
              </a:rPr>
              <a:t> внимательно </a:t>
            </a:r>
            <a:r>
              <a:rPr lang="ru-RU" b="1" i="1" dirty="0" smtClean="0">
                <a:solidFill>
                  <a:srgbClr val="FF0000"/>
                </a:solidFill>
              </a:rPr>
              <a:t>слушаю (и слышу!</a:t>
            </a:r>
            <a:r>
              <a:rPr lang="ru-RU" b="1" dirty="0" smtClean="0"/>
              <a:t>) </a:t>
            </a:r>
            <a:r>
              <a:rPr lang="ru-RU" b="1" dirty="0" smtClean="0">
                <a:solidFill>
                  <a:srgbClr val="002060"/>
                </a:solidFill>
              </a:rPr>
              <a:t>собеседника; </a:t>
            </a:r>
          </a:p>
          <a:p>
            <a:endParaRPr lang="ru-RU" b="1" dirty="0" smtClean="0">
              <a:solidFill>
                <a:schemeClr val="accent2">
                  <a:lumMod val="75000"/>
                </a:schemeClr>
              </a:solidFill>
            </a:endParaRPr>
          </a:p>
          <a:p>
            <a:r>
              <a:rPr lang="ru-RU" b="1" dirty="0" smtClean="0"/>
              <a:t> </a:t>
            </a:r>
            <a:r>
              <a:rPr lang="ru-RU" b="1" i="1" dirty="0" smtClean="0">
                <a:solidFill>
                  <a:srgbClr val="FF0000"/>
                </a:solidFill>
              </a:rPr>
              <a:t>принимаю</a:t>
            </a:r>
            <a:r>
              <a:rPr lang="ru-RU" b="1" dirty="0" smtClean="0"/>
              <a:t> </a:t>
            </a:r>
            <a:r>
              <a:rPr lang="ru-RU" b="1" dirty="0" smtClean="0">
                <a:solidFill>
                  <a:srgbClr val="002060"/>
                </a:solidFill>
              </a:rPr>
              <a:t>тему диалога и удерживаю ее;</a:t>
            </a:r>
          </a:p>
          <a:p>
            <a:endParaRPr lang="ru-RU" b="1" dirty="0" smtClean="0">
              <a:solidFill>
                <a:schemeClr val="accent2">
                  <a:lumMod val="75000"/>
                </a:schemeClr>
              </a:solidFill>
            </a:endParaRPr>
          </a:p>
          <a:p>
            <a:pPr algn="just"/>
            <a:r>
              <a:rPr lang="ru-RU" b="1" i="1" dirty="0" smtClean="0">
                <a:solidFill>
                  <a:srgbClr val="FF0000"/>
                </a:solidFill>
              </a:rPr>
              <a:t>проявляю</a:t>
            </a:r>
            <a:r>
              <a:rPr lang="ru-RU" b="1" dirty="0" smtClean="0"/>
              <a:t> </a:t>
            </a:r>
            <a:r>
              <a:rPr lang="ru-RU" b="1" dirty="0" smtClean="0">
                <a:solidFill>
                  <a:srgbClr val="002060"/>
                </a:solidFill>
              </a:rPr>
              <a:t>эмоционально-речевую сдержанность;  </a:t>
            </a:r>
          </a:p>
          <a:p>
            <a:pPr algn="just"/>
            <a:endParaRPr lang="ru-RU" b="1" dirty="0" smtClean="0">
              <a:solidFill>
                <a:schemeClr val="accent2">
                  <a:lumMod val="75000"/>
                </a:schemeClr>
              </a:solidFill>
            </a:endParaRPr>
          </a:p>
          <a:p>
            <a:pPr algn="just"/>
            <a:r>
              <a:rPr lang="ru-RU" b="1" i="1" dirty="0" smtClean="0">
                <a:solidFill>
                  <a:srgbClr val="FF0000"/>
                </a:solidFill>
              </a:rPr>
              <a:t>реагирую</a:t>
            </a:r>
            <a:r>
              <a:rPr lang="ru-RU" b="1" dirty="0" smtClean="0"/>
              <a:t> </a:t>
            </a:r>
            <a:r>
              <a:rPr lang="ru-RU" b="1" dirty="0" smtClean="0">
                <a:solidFill>
                  <a:srgbClr val="002060"/>
                </a:solidFill>
              </a:rPr>
              <a:t>на высказывания участников диалога согласием или несогласием с услышанным; </a:t>
            </a:r>
          </a:p>
          <a:p>
            <a:pPr algn="just"/>
            <a:endParaRPr lang="ru-RU" b="1" dirty="0" smtClean="0">
              <a:solidFill>
                <a:schemeClr val="accent2">
                  <a:lumMod val="75000"/>
                </a:schemeClr>
              </a:solidFill>
            </a:endParaRPr>
          </a:p>
          <a:p>
            <a:pPr algn="just"/>
            <a:r>
              <a:rPr lang="ru-RU" b="1" i="1" dirty="0" smtClean="0">
                <a:solidFill>
                  <a:srgbClr val="FF0000"/>
                </a:solidFill>
              </a:rPr>
              <a:t>соотношу</a:t>
            </a:r>
            <a:r>
              <a:rPr lang="ru-RU" b="1" dirty="0" smtClean="0"/>
              <a:t> </a:t>
            </a:r>
            <a:r>
              <a:rPr lang="ru-RU" b="1" dirty="0" smtClean="0">
                <a:solidFill>
                  <a:srgbClr val="002060"/>
                </a:solidFill>
              </a:rPr>
              <a:t>содержание реплик с темой диалога.</a:t>
            </a:r>
          </a:p>
          <a:p>
            <a:pPr>
              <a:buNone/>
            </a:pPr>
            <a:endParaRPr lang="ru-RU" dirty="0"/>
          </a:p>
        </p:txBody>
      </p:sp>
    </p:spTree>
    <p:extLst>
      <p:ext uri="{BB962C8B-B14F-4D97-AF65-F5344CB8AC3E}">
        <p14:creationId xmlns:p14="http://schemas.microsoft.com/office/powerpoint/2010/main" val="109485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71400"/>
            <a:ext cx="9151938" cy="17562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467" dirty="0"/>
          </a:p>
        </p:txBody>
      </p:sp>
      <p:sp>
        <p:nvSpPr>
          <p:cNvPr id="2" name="Заголовок 1"/>
          <p:cNvSpPr>
            <a:spLocks noGrp="1"/>
          </p:cNvSpPr>
          <p:nvPr>
            <p:ph type="title"/>
          </p:nvPr>
        </p:nvSpPr>
        <p:spPr>
          <a:xfrm>
            <a:off x="467544" y="692696"/>
            <a:ext cx="8235041" cy="1325563"/>
          </a:xfrm>
        </p:spPr>
        <p:txBody>
          <a:bodyPr anchor="b">
            <a:noAutofit/>
          </a:bodyPr>
          <a:lstStyle/>
          <a:p>
            <a:r>
              <a:rPr lang="ru-RU" sz="2800" b="1" cap="all" dirty="0" smtClean="0">
                <a:solidFill>
                  <a:schemeClr val="bg1"/>
                </a:solidFill>
                <a:latin typeface="+mn-lt"/>
              </a:rPr>
              <a:t>Издательствами, входящими в корпорацию</a:t>
            </a:r>
            <a:br>
              <a:rPr lang="ru-RU" sz="2800" b="1" cap="all" dirty="0" smtClean="0">
                <a:solidFill>
                  <a:schemeClr val="bg1"/>
                </a:solidFill>
                <a:latin typeface="+mn-lt"/>
              </a:rPr>
            </a:br>
            <a:r>
              <a:rPr lang="ru-RU" sz="2800" b="1" cap="all" dirty="0" smtClean="0">
                <a:solidFill>
                  <a:schemeClr val="bg1"/>
                </a:solidFill>
                <a:latin typeface="+mn-lt"/>
              </a:rPr>
              <a:t>«Российский учебник», выпускается 42%</a:t>
            </a:r>
            <a:br>
              <a:rPr lang="ru-RU" sz="2800" b="1" cap="all" dirty="0" smtClean="0">
                <a:solidFill>
                  <a:schemeClr val="bg1"/>
                </a:solidFill>
                <a:latin typeface="+mn-lt"/>
              </a:rPr>
            </a:br>
            <a:r>
              <a:rPr lang="ru-RU" sz="2800" b="1" cap="all" dirty="0" smtClean="0">
                <a:solidFill>
                  <a:schemeClr val="bg1"/>
                </a:solidFill>
                <a:latin typeface="+mn-lt"/>
              </a:rPr>
              <a:t>наименований учебников из Федерального </a:t>
            </a:r>
            <a:r>
              <a:rPr lang="ru-RU" sz="2800" cap="all" dirty="0" smtClean="0">
                <a:solidFill>
                  <a:schemeClr val="bg1"/>
                </a:solidFill>
                <a:latin typeface="+mn-lt"/>
              </a:rPr>
              <a:t>перечня</a:t>
            </a:r>
          </a:p>
        </p:txBody>
      </p:sp>
      <p:pic>
        <p:nvPicPr>
          <p:cNvPr id="1026" name="Picture 2"/>
          <p:cNvPicPr>
            <a:picLocks noChangeAspect="1" noChangeArrowheads="1"/>
          </p:cNvPicPr>
          <p:nvPr/>
        </p:nvPicPr>
        <p:blipFill>
          <a:blip r:embed="rId2" cstate="print"/>
          <a:srcRect/>
          <a:stretch>
            <a:fillRect/>
          </a:stretch>
        </p:blipFill>
        <p:spPr bwMode="auto">
          <a:xfrm>
            <a:off x="4355976" y="2041724"/>
            <a:ext cx="4680520" cy="4565252"/>
          </a:xfrm>
          <a:prstGeom prst="rect">
            <a:avLst/>
          </a:prstGeom>
          <a:noFill/>
          <a:ln w="9525">
            <a:noFill/>
            <a:miter lim="800000"/>
            <a:headEnd/>
            <a:tailEnd/>
          </a:ln>
          <a:effectLst/>
        </p:spPr>
      </p:pic>
      <p:sp>
        <p:nvSpPr>
          <p:cNvPr id="9" name="Объект 2"/>
          <p:cNvSpPr>
            <a:spLocks noGrp="1"/>
          </p:cNvSpPr>
          <p:nvPr>
            <p:ph idx="1"/>
          </p:nvPr>
        </p:nvSpPr>
        <p:spPr>
          <a:xfrm>
            <a:off x="0" y="1988840"/>
            <a:ext cx="4334214" cy="4082616"/>
          </a:xfrm>
        </p:spPr>
        <p:txBody>
          <a:bodyPr>
            <a:noAutofit/>
          </a:bodyPr>
          <a:lstStyle/>
          <a:p>
            <a:pPr>
              <a:lnSpc>
                <a:spcPct val="100000"/>
              </a:lnSpc>
              <a:spcBef>
                <a:spcPts val="0"/>
              </a:spcBef>
            </a:pPr>
            <a:r>
              <a:rPr lang="ru-RU" sz="1200" b="1" dirty="0" smtClean="0">
                <a:solidFill>
                  <a:schemeClr val="accent2">
                    <a:lumMod val="75000"/>
                  </a:schemeClr>
                </a:solidFill>
              </a:rPr>
              <a:t>Федеральный перечень учебников (ФП) – </a:t>
            </a:r>
          </a:p>
          <a:p>
            <a:pPr>
              <a:lnSpc>
                <a:spcPct val="100000"/>
              </a:lnSpc>
              <a:spcBef>
                <a:spcPts val="0"/>
              </a:spcBef>
              <a:buNone/>
            </a:pPr>
            <a:r>
              <a:rPr lang="ru-RU" sz="1200" b="1" dirty="0" smtClean="0">
                <a:solidFill>
                  <a:schemeClr val="accent2">
                    <a:lumMod val="75000"/>
                  </a:schemeClr>
                </a:solidFill>
              </a:rPr>
              <a:t>	перечень учебников, рекомендуемый к использованию</a:t>
            </a:r>
          </a:p>
          <a:p>
            <a:pPr>
              <a:lnSpc>
                <a:spcPct val="100000"/>
              </a:lnSpc>
              <a:spcBef>
                <a:spcPts val="0"/>
              </a:spcBef>
              <a:buNone/>
            </a:pPr>
            <a:r>
              <a:rPr lang="ru-RU" sz="1200" b="1" dirty="0" smtClean="0">
                <a:solidFill>
                  <a:schemeClr val="accent2">
                    <a:lumMod val="75000"/>
                  </a:schemeClr>
                </a:solidFill>
              </a:rPr>
              <a:t>	при реализации имеющих государственную аккредитацию образовательных программ начального общего, основного общего, среднего общего образования</a:t>
            </a:r>
          </a:p>
          <a:p>
            <a:pPr>
              <a:lnSpc>
                <a:spcPct val="100000"/>
              </a:lnSpc>
              <a:spcBef>
                <a:spcPts val="0"/>
              </a:spcBef>
            </a:pPr>
            <a:endParaRPr lang="ru-RU" sz="1200" b="1" dirty="0" smtClean="0">
              <a:solidFill>
                <a:schemeClr val="accent2">
                  <a:lumMod val="75000"/>
                </a:schemeClr>
              </a:solidFill>
            </a:endParaRPr>
          </a:p>
          <a:p>
            <a:pPr>
              <a:lnSpc>
                <a:spcPct val="100000"/>
              </a:lnSpc>
              <a:spcBef>
                <a:spcPts val="0"/>
              </a:spcBef>
            </a:pPr>
            <a:r>
              <a:rPr lang="ru-RU" sz="1200" b="1" dirty="0" smtClean="0">
                <a:solidFill>
                  <a:schemeClr val="accent2">
                    <a:lumMod val="75000"/>
                  </a:schemeClr>
                </a:solidFill>
              </a:rPr>
              <a:t>Корпорация «Российский учебник» является лидером</a:t>
            </a:r>
          </a:p>
          <a:p>
            <a:pPr>
              <a:lnSpc>
                <a:spcPct val="100000"/>
              </a:lnSpc>
              <a:spcBef>
                <a:spcPts val="0"/>
              </a:spcBef>
              <a:buNone/>
            </a:pPr>
            <a:r>
              <a:rPr lang="ru-RU" sz="1200" b="1" dirty="0" smtClean="0">
                <a:solidFill>
                  <a:schemeClr val="accent2">
                    <a:lumMod val="75000"/>
                  </a:schemeClr>
                </a:solidFill>
              </a:rPr>
              <a:t>	по числу позиций в ФП (485 позиций в 2017 г., или 42% наименований Федерального перечня, без учета учебников для коррекционной школы). На 2-м месте по числу наименований идет издательство «Просвещение» (29%)</a:t>
            </a:r>
          </a:p>
          <a:p>
            <a:pPr>
              <a:lnSpc>
                <a:spcPct val="100000"/>
              </a:lnSpc>
              <a:spcBef>
                <a:spcPts val="0"/>
              </a:spcBef>
            </a:pPr>
            <a:endParaRPr lang="ru-RU" sz="1200" b="1" dirty="0" smtClean="0">
              <a:solidFill>
                <a:schemeClr val="accent2">
                  <a:lumMod val="75000"/>
                </a:schemeClr>
              </a:solidFill>
            </a:endParaRPr>
          </a:p>
          <a:p>
            <a:pPr>
              <a:lnSpc>
                <a:spcPct val="100000"/>
              </a:lnSpc>
              <a:spcBef>
                <a:spcPts val="0"/>
              </a:spcBef>
            </a:pPr>
            <a:r>
              <a:rPr lang="ru-RU" sz="1200" b="1" dirty="0" smtClean="0">
                <a:solidFill>
                  <a:schemeClr val="accent2">
                    <a:lumMod val="75000"/>
                  </a:schemeClr>
                </a:solidFill>
              </a:rPr>
              <a:t>За последние два года из ФП выбыли два издательства — «Ассоциация XXI век» и «Мнемозина» (в общей сложности 89 наименований учебников). Появилось четыре новых издательства (в сумме 25 позиций ФП)</a:t>
            </a:r>
          </a:p>
        </p:txBody>
      </p:sp>
      <p:sp>
        <p:nvSpPr>
          <p:cNvPr id="10" name="Объект 2"/>
          <p:cNvSpPr txBox="1">
            <a:spLocks/>
          </p:cNvSpPr>
          <p:nvPr/>
        </p:nvSpPr>
        <p:spPr>
          <a:xfrm>
            <a:off x="323528" y="5373216"/>
            <a:ext cx="4334214" cy="720080"/>
          </a:xfrm>
          <a:prstGeom prst="rect">
            <a:avLst/>
          </a:prstGeom>
        </p:spPr>
        <p:txBody>
          <a:bodyPr vert="horz" lIns="91440" tIns="45720" rIns="91440" bIns="45720" rtlCol="0">
            <a:noAutofit/>
          </a:bodyPr>
          <a:lstStyle/>
          <a:p>
            <a:pPr marL="228600" lvl="0" indent="-228600"/>
            <a:r>
              <a:rPr lang="ru-RU" sz="1200" b="1" i="1" dirty="0" smtClean="0">
                <a:solidFill>
                  <a:schemeClr val="accent2">
                    <a:lumMod val="75000"/>
                  </a:schemeClr>
                </a:solidFill>
              </a:rPr>
              <a:t>* без учета учебников для детей с ограниченными возможностями</a:t>
            </a:r>
          </a:p>
        </p:txBody>
      </p:sp>
    </p:spTree>
    <p:extLst>
      <p:ext uri="{BB962C8B-B14F-4D97-AF65-F5344CB8AC3E}">
        <p14:creationId xmlns:p14="http://schemas.microsoft.com/office/powerpoint/2010/main" val="952385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Текст 5"/>
          <p:cNvSpPr txBox="1">
            <a:spLocks/>
          </p:cNvSpPr>
          <p:nvPr/>
        </p:nvSpPr>
        <p:spPr bwMode="auto">
          <a:xfrm>
            <a:off x="285750" y="1000125"/>
            <a:ext cx="864393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chemeClr val="folHlink"/>
              </a:buClr>
              <a:buSzPct val="90000"/>
              <a:buFont typeface="Arial" panose="020B0604020202020204" pitchFamily="34" charset="0"/>
              <a:buNone/>
            </a:pPr>
            <a:endParaRPr lang="ru-RU" altLang="ru-RU" sz="2000">
              <a:latin typeface="Calibri" panose="020F0502020204030204" pitchFamily="34" charset="0"/>
            </a:endParaRPr>
          </a:p>
        </p:txBody>
      </p:sp>
      <p:sp>
        <p:nvSpPr>
          <p:cNvPr id="9" name="Текст 5"/>
          <p:cNvSpPr txBox="1">
            <a:spLocks noGrp="1"/>
          </p:cNvSpPr>
          <p:nvPr>
            <p:ph type="title"/>
          </p:nvPr>
        </p:nvSpPr>
        <p:spPr bwMode="auto">
          <a:ln>
            <a:miter lim="800000"/>
            <a:headEnd/>
            <a:tailEnd/>
          </a:ln>
        </p:spPr>
        <p:txBody>
          <a:bodyPr>
            <a:normAutofit/>
          </a:bodyPr>
          <a:lstStyle/>
          <a:p>
            <a:pPr marL="342900" indent="-342900" algn="ctr">
              <a:lnSpc>
                <a:spcPct val="90000"/>
              </a:lnSpc>
              <a:spcBef>
                <a:spcPct val="20000"/>
              </a:spcBef>
              <a:buClr>
                <a:schemeClr val="folHlink"/>
              </a:buClr>
              <a:buSzPct val="90000"/>
              <a:buFont typeface="Arial" pitchFamily="34" charset="0"/>
              <a:buNone/>
              <a:defRPr/>
            </a:pPr>
            <a:r>
              <a:rPr lang="ru-RU" sz="2800" b="1" dirty="0" smtClean="0">
                <a:latin typeface="Calibri" pitchFamily="34" charset="0"/>
              </a:rPr>
              <a:t>Регулятивные </a:t>
            </a:r>
            <a:r>
              <a:rPr lang="ru-RU" sz="2800" b="1" dirty="0">
                <a:latin typeface="Calibri" pitchFamily="34" charset="0"/>
              </a:rPr>
              <a:t>универсальные учебные </a:t>
            </a:r>
            <a:r>
              <a:rPr lang="ru-RU" sz="2800" b="1" dirty="0" smtClean="0">
                <a:latin typeface="Calibri" pitchFamily="34" charset="0"/>
              </a:rPr>
              <a:t>действия</a:t>
            </a:r>
            <a:r>
              <a:rPr lang="ru-RU" sz="2800" b="1" dirty="0">
                <a:latin typeface="Calibri" pitchFamily="34" charset="0"/>
              </a:rPr>
              <a:t/>
            </a:r>
            <a:br>
              <a:rPr lang="ru-RU" sz="2800" b="1" dirty="0">
                <a:latin typeface="Calibri" pitchFamily="34" charset="0"/>
              </a:rPr>
            </a:br>
            <a:endParaRPr lang="ru-RU" b="1" dirty="0">
              <a:latin typeface="Calibri" pitchFamily="34" charset="0"/>
            </a:endParaRPr>
          </a:p>
        </p:txBody>
      </p:sp>
      <p:sp>
        <p:nvSpPr>
          <p:cNvPr id="5" name="Объект 4"/>
          <p:cNvSpPr>
            <a:spLocks noGrp="1"/>
          </p:cNvSpPr>
          <p:nvPr>
            <p:ph sz="quarter" idx="4"/>
          </p:nvPr>
        </p:nvSpPr>
        <p:spPr>
          <a:xfrm>
            <a:off x="3064918" y="1357290"/>
            <a:ext cx="5621883" cy="5126038"/>
          </a:xfrm>
        </p:spPr>
        <p:txBody>
          <a:bodyPr>
            <a:normAutofit/>
          </a:bodyPr>
          <a:lstStyle/>
          <a:p>
            <a:pPr marL="0" indent="0" algn="ctr">
              <a:buNone/>
            </a:pPr>
            <a:r>
              <a:rPr lang="ru-RU" u="sng" dirty="0" smtClean="0">
                <a:solidFill>
                  <a:srgbClr val="002060"/>
                </a:solidFill>
              </a:rPr>
              <a:t>Планирование</a:t>
            </a:r>
          </a:p>
          <a:p>
            <a:r>
              <a:rPr lang="ru-RU" dirty="0" smtClean="0">
                <a:solidFill>
                  <a:srgbClr val="002060"/>
                </a:solidFill>
              </a:rPr>
              <a:t>Воспроизведение предложенной цели и плана</a:t>
            </a:r>
            <a:r>
              <a:rPr lang="en-US" dirty="0" smtClean="0">
                <a:solidFill>
                  <a:srgbClr val="002060"/>
                </a:solidFill>
              </a:rPr>
              <a:t> </a:t>
            </a:r>
            <a:r>
              <a:rPr lang="ru-RU" dirty="0" smtClean="0">
                <a:solidFill>
                  <a:srgbClr val="002060"/>
                </a:solidFill>
              </a:rPr>
              <a:t>(</a:t>
            </a:r>
            <a:r>
              <a:rPr lang="ru-RU" sz="1900" dirty="0" smtClean="0">
                <a:solidFill>
                  <a:srgbClr val="002060"/>
                </a:solidFill>
              </a:rPr>
              <a:t>заданного, коллективно составленного</a:t>
            </a:r>
            <a:r>
              <a:rPr lang="ru-RU" dirty="0" smtClean="0">
                <a:solidFill>
                  <a:srgbClr val="002060"/>
                </a:solidFill>
              </a:rPr>
              <a:t>)</a:t>
            </a:r>
          </a:p>
          <a:p>
            <a:r>
              <a:rPr lang="ru-RU" dirty="0" smtClean="0">
                <a:solidFill>
                  <a:srgbClr val="002060"/>
                </a:solidFill>
              </a:rPr>
              <a:t>Планирование выполнения учебной задачи</a:t>
            </a:r>
          </a:p>
          <a:p>
            <a:pPr>
              <a:buFont typeface="Wingdings" panose="05000000000000000000" pitchFamily="2" charset="2"/>
              <a:buChar char="Ø"/>
            </a:pPr>
            <a:r>
              <a:rPr lang="ru-RU" sz="1900" i="1" dirty="0" smtClean="0">
                <a:solidFill>
                  <a:srgbClr val="002060"/>
                </a:solidFill>
              </a:rPr>
              <a:t>Ставлю цель предстоящей деятельности как ее результат;</a:t>
            </a:r>
          </a:p>
          <a:p>
            <a:pPr>
              <a:buFont typeface="Wingdings" panose="05000000000000000000" pitchFamily="2" charset="2"/>
              <a:buChar char="Ø"/>
            </a:pPr>
            <a:r>
              <a:rPr lang="ru-RU" sz="1900" i="1" dirty="0" smtClean="0">
                <a:solidFill>
                  <a:srgbClr val="002060"/>
                </a:solidFill>
              </a:rPr>
              <a:t>Намечаю операции(шаги) ,с помощью которых можно получить результат;</a:t>
            </a:r>
          </a:p>
          <a:p>
            <a:pPr>
              <a:buFont typeface="Wingdings" panose="05000000000000000000" pitchFamily="2" charset="2"/>
              <a:buChar char="Ø"/>
            </a:pPr>
            <a:r>
              <a:rPr lang="ru-RU" sz="1900" i="1" dirty="0" smtClean="0">
                <a:solidFill>
                  <a:srgbClr val="002060"/>
                </a:solidFill>
              </a:rPr>
              <a:t>Выстраиваю последовательность выбранных операций;</a:t>
            </a:r>
          </a:p>
          <a:p>
            <a:pPr>
              <a:buFont typeface="Wingdings" panose="05000000000000000000" pitchFamily="2" charset="2"/>
              <a:buChar char="Ø"/>
            </a:pPr>
            <a:r>
              <a:rPr lang="ru-RU" sz="1900" i="1" dirty="0" smtClean="0">
                <a:solidFill>
                  <a:srgbClr val="002060"/>
                </a:solidFill>
              </a:rPr>
              <a:t>Отражаю последовательность решения учебной задачи в определённом виде (словесном или графическом)</a:t>
            </a:r>
          </a:p>
          <a:p>
            <a:pPr>
              <a:buFont typeface="Wingdings" panose="05000000000000000000" pitchFamily="2" charset="2"/>
              <a:buChar char="Ø"/>
            </a:pPr>
            <a:r>
              <a:rPr lang="ru-RU" sz="1900" i="1" dirty="0" smtClean="0">
                <a:solidFill>
                  <a:srgbClr val="002060"/>
                </a:solidFill>
              </a:rPr>
              <a:t>Предполагаю, какие операции наиболее целесообразны для решения учебной задачи</a:t>
            </a:r>
          </a:p>
          <a:p>
            <a:pPr marL="0" indent="0">
              <a:buNone/>
            </a:pPr>
            <a:endParaRPr lang="ru-RU" sz="1900" i="1" dirty="0">
              <a:solidFill>
                <a:srgbClr val="002060"/>
              </a:solidFill>
            </a:endParaRPr>
          </a:p>
        </p:txBody>
      </p:sp>
      <p:sp>
        <p:nvSpPr>
          <p:cNvPr id="8" name="Прямоугольник 7"/>
          <p:cNvSpPr/>
          <p:nvPr/>
        </p:nvSpPr>
        <p:spPr>
          <a:xfrm>
            <a:off x="-5947" y="1459045"/>
            <a:ext cx="2779168" cy="4524315"/>
          </a:xfrm>
          <a:prstGeom prst="rect">
            <a:avLst/>
          </a:prstGeom>
        </p:spPr>
        <p:txBody>
          <a:bodyPr wrap="square">
            <a:spAutoFit/>
          </a:bodyPr>
          <a:lstStyle/>
          <a:p>
            <a:pPr eaLnBrk="0" fontAlgn="base" hangingPunct="0">
              <a:lnSpc>
                <a:spcPct val="150000"/>
              </a:lnSpc>
              <a:spcAft>
                <a:spcPct val="0"/>
              </a:spcAft>
              <a:buClr>
                <a:schemeClr val="folHlink"/>
              </a:buClr>
              <a:buSzPct val="90000"/>
              <a:buFont typeface="Wingdings" panose="05000000000000000000" pitchFamily="2" charset="2"/>
              <a:buChar char="Ø"/>
            </a:pPr>
            <a:r>
              <a:rPr lang="ru-RU" altLang="ru-RU" sz="2400" b="1" i="1" dirty="0" smtClean="0">
                <a:solidFill>
                  <a:srgbClr val="002060"/>
                </a:solidFill>
              </a:rPr>
              <a:t>Планирование</a:t>
            </a:r>
          </a:p>
          <a:p>
            <a:pPr eaLnBrk="0" fontAlgn="base" hangingPunct="0">
              <a:lnSpc>
                <a:spcPct val="150000"/>
              </a:lnSpc>
              <a:spcAft>
                <a:spcPct val="0"/>
              </a:spcAft>
              <a:buClr>
                <a:schemeClr val="folHlink"/>
              </a:buClr>
              <a:buSzPct val="90000"/>
              <a:buFont typeface="Wingdings" panose="05000000000000000000" pitchFamily="2" charset="2"/>
              <a:buChar char="Ø"/>
            </a:pPr>
            <a:r>
              <a:rPr lang="ru-RU" altLang="ru-RU" sz="2400" b="1" i="1" dirty="0" smtClean="0">
                <a:solidFill>
                  <a:srgbClr val="002060"/>
                </a:solidFill>
              </a:rPr>
              <a:t>Прогнозирование</a:t>
            </a:r>
          </a:p>
          <a:p>
            <a:pPr eaLnBrk="0" fontAlgn="base" hangingPunct="0">
              <a:lnSpc>
                <a:spcPct val="150000"/>
              </a:lnSpc>
              <a:spcAft>
                <a:spcPct val="0"/>
              </a:spcAft>
              <a:buClr>
                <a:schemeClr val="folHlink"/>
              </a:buClr>
              <a:buSzPct val="90000"/>
              <a:buFont typeface="Wingdings" panose="05000000000000000000" pitchFamily="2" charset="2"/>
              <a:buChar char="Ø"/>
            </a:pPr>
            <a:r>
              <a:rPr lang="ru-RU" altLang="ru-RU" sz="2400" b="1" i="1" dirty="0" smtClean="0">
                <a:solidFill>
                  <a:srgbClr val="002060"/>
                </a:solidFill>
              </a:rPr>
              <a:t>Контроль и коррекция</a:t>
            </a:r>
          </a:p>
          <a:p>
            <a:pPr eaLnBrk="0" fontAlgn="base" hangingPunct="0">
              <a:lnSpc>
                <a:spcPct val="150000"/>
              </a:lnSpc>
              <a:spcAft>
                <a:spcPct val="0"/>
              </a:spcAft>
              <a:buClr>
                <a:schemeClr val="folHlink"/>
              </a:buClr>
              <a:buSzPct val="90000"/>
              <a:buFont typeface="Wingdings" panose="05000000000000000000" pitchFamily="2" charset="2"/>
              <a:buChar char="Ø"/>
            </a:pPr>
            <a:r>
              <a:rPr lang="ru-RU" altLang="ru-RU" sz="2400" b="1" i="1" dirty="0" smtClean="0">
                <a:solidFill>
                  <a:srgbClr val="002060"/>
                </a:solidFill>
              </a:rPr>
              <a:t>Оценка</a:t>
            </a:r>
          </a:p>
          <a:p>
            <a:pPr eaLnBrk="0" fontAlgn="base" hangingPunct="0">
              <a:lnSpc>
                <a:spcPct val="150000"/>
              </a:lnSpc>
              <a:spcAft>
                <a:spcPct val="0"/>
              </a:spcAft>
              <a:buClr>
                <a:schemeClr val="folHlink"/>
              </a:buClr>
              <a:buSzPct val="90000"/>
              <a:buFont typeface="Wingdings" panose="05000000000000000000" pitchFamily="2" charset="2"/>
              <a:buChar char="Ø"/>
            </a:pPr>
            <a:r>
              <a:rPr lang="ru-RU" altLang="ru-RU" sz="2400" b="1" i="1" dirty="0" smtClean="0">
                <a:solidFill>
                  <a:srgbClr val="002060"/>
                </a:solidFill>
              </a:rPr>
              <a:t>Регулирование взаимодействия</a:t>
            </a:r>
          </a:p>
          <a:p>
            <a:pPr eaLnBrk="0" fontAlgn="base" hangingPunct="0">
              <a:lnSpc>
                <a:spcPct val="150000"/>
              </a:lnSpc>
              <a:spcAft>
                <a:spcPct val="0"/>
              </a:spcAft>
              <a:buClr>
                <a:schemeClr val="folHlink"/>
              </a:buClr>
              <a:buSzPct val="90000"/>
              <a:buFont typeface="Wingdings" panose="05000000000000000000" pitchFamily="2" charset="2"/>
              <a:buChar char="Ø"/>
            </a:pPr>
            <a:endParaRPr lang="ru-RU" altLang="ru-RU" sz="2400" b="1" i="1" dirty="0" smtClean="0">
              <a:solidFill>
                <a:srgbClr val="002060"/>
              </a:solidFill>
            </a:endParaRPr>
          </a:p>
        </p:txBody>
      </p:sp>
    </p:spTree>
    <p:extLst>
      <p:ext uri="{BB962C8B-B14F-4D97-AF65-F5344CB8AC3E}">
        <p14:creationId xmlns:p14="http://schemas.microsoft.com/office/powerpoint/2010/main" val="163853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14290"/>
            <a:ext cx="8229600" cy="766438"/>
          </a:xfrm>
        </p:spPr>
        <p:txBody>
          <a:bodyPr/>
          <a:lstStyle/>
          <a:p>
            <a:pPr algn="ctr"/>
            <a:r>
              <a:rPr lang="ru-RU" b="1" i="1" dirty="0" smtClean="0">
                <a:effectLst>
                  <a:outerShdw blurRad="38100" dist="38100" dir="2700000" algn="tl">
                    <a:srgbClr val="000000">
                      <a:alpha val="43137"/>
                    </a:srgbClr>
                  </a:outerShdw>
                </a:effectLst>
              </a:rPr>
              <a:t>Учим наблюдать </a:t>
            </a:r>
            <a:r>
              <a:rPr lang="ru-RU" b="1" i="1" u="sng" dirty="0" smtClean="0">
                <a:effectLst>
                  <a:outerShdw blurRad="38100" dist="38100" dir="2700000" algn="tl">
                    <a:srgbClr val="000000">
                      <a:alpha val="43137"/>
                    </a:srgbClr>
                  </a:outerShdw>
                </a:effectLst>
              </a:rPr>
              <a:t>и сравнивать по плану</a:t>
            </a:r>
            <a:endParaRPr lang="ru-RU" u="sng" dirty="0"/>
          </a:p>
        </p:txBody>
      </p:sp>
      <p:sp>
        <p:nvSpPr>
          <p:cNvPr id="3" name="Объект 2"/>
          <p:cNvSpPr>
            <a:spLocks noGrp="1"/>
          </p:cNvSpPr>
          <p:nvPr>
            <p:ph idx="1"/>
          </p:nvPr>
        </p:nvSpPr>
        <p:spPr>
          <a:xfrm>
            <a:off x="251520" y="1340768"/>
            <a:ext cx="8435280" cy="4785395"/>
          </a:xfrm>
        </p:spPr>
        <p:txBody>
          <a:bodyPr>
            <a:normAutofit/>
          </a:bodyPr>
          <a:lstStyle/>
          <a:p>
            <a:pPr marL="0" indent="0">
              <a:buNone/>
            </a:pPr>
            <a:r>
              <a:rPr lang="ru-RU" dirty="0" smtClean="0"/>
              <a:t>	</a:t>
            </a:r>
            <a:r>
              <a:rPr lang="ru-RU" sz="2000" b="1" dirty="0" smtClean="0"/>
              <a:t>	</a:t>
            </a:r>
            <a:endParaRPr lang="ru-RU" sz="3600" b="1" dirty="0"/>
          </a:p>
          <a:p>
            <a:pPr marL="0" indent="0">
              <a:buNone/>
            </a:pPr>
            <a:endParaRPr lang="ru-RU" sz="3600" b="1" dirty="0" smtClean="0"/>
          </a:p>
          <a:p>
            <a:pPr marL="0" indent="0">
              <a:buNone/>
            </a:pPr>
            <a:r>
              <a:rPr lang="ru-RU" sz="3600" b="1" dirty="0" smtClean="0"/>
              <a:t>		</a:t>
            </a:r>
            <a:endParaRPr lang="ru-RU" sz="3600" dirty="0" smtClean="0">
              <a:solidFill>
                <a:srgbClr val="FF0000"/>
              </a:solidFill>
              <a:latin typeface="+mj-lt"/>
              <a:ea typeface="+mj-ea"/>
              <a:cs typeface="+mj-cs"/>
            </a:endParaRPr>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51</a:t>
            </a:fld>
            <a:endParaRPr lang="ru-RU" dirty="0"/>
          </a:p>
        </p:txBody>
      </p:sp>
      <p:pic>
        <p:nvPicPr>
          <p:cNvPr id="5" name="Picture 3" descr="C:\Documents and Settings\All Users\Документы\Мои рисунки\Образцы рисунков\Рисунок2.jpg"/>
          <p:cNvPicPr>
            <a:picLocks noChangeAspect="1" noChangeArrowheads="1"/>
          </p:cNvPicPr>
          <p:nvPr/>
        </p:nvPicPr>
        <p:blipFill>
          <a:blip r:embed="rId2" cstate="print"/>
          <a:srcRect/>
          <a:stretch>
            <a:fillRect/>
          </a:stretch>
        </p:blipFill>
        <p:spPr bwMode="auto">
          <a:xfrm>
            <a:off x="133763" y="1628800"/>
            <a:ext cx="3282181" cy="4248472"/>
          </a:xfrm>
          <a:prstGeom prst="rect">
            <a:avLst/>
          </a:prstGeom>
          <a:noFill/>
          <a:ln w="9525">
            <a:solidFill>
              <a:schemeClr val="accent1"/>
            </a:solidFill>
            <a:miter lim="800000"/>
            <a:headEnd/>
            <a:tailEnd/>
          </a:ln>
        </p:spPr>
      </p:pic>
      <p:pic>
        <p:nvPicPr>
          <p:cNvPr id="6" name="Picture 2" descr="C:\Documents and Settings\All Users\Документы\Мои рисунки\Образцы рисунков\Рисунок1.jpg"/>
          <p:cNvPicPr>
            <a:picLocks noChangeAspect="1" noChangeArrowheads="1"/>
          </p:cNvPicPr>
          <p:nvPr/>
        </p:nvPicPr>
        <p:blipFill>
          <a:blip r:embed="rId3" cstate="print"/>
          <a:srcRect/>
          <a:stretch>
            <a:fillRect/>
          </a:stretch>
        </p:blipFill>
        <p:spPr bwMode="auto">
          <a:xfrm>
            <a:off x="3419872" y="1577847"/>
            <a:ext cx="3240360" cy="4299425"/>
          </a:xfrm>
          <a:prstGeom prst="rect">
            <a:avLst/>
          </a:prstGeom>
          <a:noFill/>
          <a:ln>
            <a:solidFill>
              <a:schemeClr val="accent1">
                <a:lumMod val="60000"/>
                <a:lumOff val="40000"/>
              </a:schemeClr>
            </a:solidFill>
          </a:ln>
        </p:spPr>
      </p:pic>
      <p:sp>
        <p:nvSpPr>
          <p:cNvPr id="7" name="Стрелка влево 6"/>
          <p:cNvSpPr/>
          <p:nvPr/>
        </p:nvSpPr>
        <p:spPr>
          <a:xfrm>
            <a:off x="6300192" y="2852936"/>
            <a:ext cx="2592288" cy="1800200"/>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smtClean="0">
                <a:solidFill>
                  <a:schemeClr val="accent2">
                    <a:lumMod val="50000"/>
                  </a:schemeClr>
                </a:solidFill>
              </a:rPr>
              <a:t>На основе наблюдения сравниваем</a:t>
            </a:r>
            <a:endParaRPr lang="ru-RU" b="1" dirty="0">
              <a:solidFill>
                <a:schemeClr val="accent2">
                  <a:lumMod val="50000"/>
                </a:schemeClr>
              </a:solidFill>
            </a:endParaRPr>
          </a:p>
        </p:txBody>
      </p:sp>
    </p:spTree>
    <p:extLst>
      <p:ext uri="{BB962C8B-B14F-4D97-AF65-F5344CB8AC3E}">
        <p14:creationId xmlns:p14="http://schemas.microsoft.com/office/powerpoint/2010/main" val="2565747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910454"/>
          </a:xfrm>
        </p:spPr>
        <p:txBody>
          <a:bodyPr>
            <a:normAutofit/>
          </a:bodyPr>
          <a:lstStyle/>
          <a:p>
            <a:r>
              <a:rPr lang="ru-RU" sz="3200" b="1" i="1" dirty="0">
                <a:effectLst>
                  <a:outerShdw blurRad="38100" dist="38100" dir="2700000" algn="tl">
                    <a:srgbClr val="000000">
                      <a:alpha val="43137"/>
                    </a:srgbClr>
                  </a:outerShdw>
                </a:effectLst>
              </a:rPr>
              <a:t>Учим наблюдать </a:t>
            </a:r>
            <a:r>
              <a:rPr lang="ru-RU" sz="3200" b="1" i="1" u="sng" dirty="0">
                <a:effectLst>
                  <a:outerShdw blurRad="38100" dist="38100" dir="2700000" algn="tl">
                    <a:srgbClr val="000000">
                      <a:alpha val="43137"/>
                    </a:srgbClr>
                  </a:outerShdw>
                </a:effectLst>
              </a:rPr>
              <a:t>и сравнивать по плану</a:t>
            </a:r>
            <a:endParaRPr lang="ru-RU" sz="3200" b="1" dirty="0">
              <a:solidFill>
                <a:srgbClr val="FFFF00"/>
              </a:solidFill>
            </a:endParaRPr>
          </a:p>
        </p:txBody>
      </p:sp>
      <p:pic>
        <p:nvPicPr>
          <p:cNvPr id="5" name="Picture 2"/>
          <p:cNvPicPr>
            <a:picLocks noChangeAspect="1" noChangeArrowheads="1"/>
          </p:cNvPicPr>
          <p:nvPr/>
        </p:nvPicPr>
        <p:blipFill>
          <a:blip r:embed="rId2" cstate="print"/>
          <a:srcRect/>
          <a:stretch>
            <a:fillRect/>
          </a:stretch>
        </p:blipFill>
        <p:spPr bwMode="auto">
          <a:xfrm>
            <a:off x="1403648" y="1484784"/>
            <a:ext cx="6552727" cy="4753183"/>
          </a:xfrm>
          <a:prstGeom prst="rect">
            <a:avLst/>
          </a:prstGeom>
          <a:noFill/>
          <a:ln w="9525">
            <a:noFill/>
            <a:miter lim="800000"/>
            <a:headEnd/>
            <a:tailEnd/>
          </a:ln>
        </p:spPr>
      </p:pic>
    </p:spTree>
    <p:extLst>
      <p:ext uri="{BB962C8B-B14F-4D97-AF65-F5344CB8AC3E}">
        <p14:creationId xmlns:p14="http://schemas.microsoft.com/office/powerpoint/2010/main" val="236801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151225" y="1803618"/>
            <a:ext cx="4464496" cy="2933700"/>
          </a:xfrm>
          <a:prstGeom prst="rect">
            <a:avLst/>
          </a:prstGeom>
          <a:noFill/>
          <a:ln w="9525">
            <a:solidFill>
              <a:schemeClr val="tx1"/>
            </a:solidFill>
            <a:miter lim="800000"/>
            <a:headEnd/>
            <a:tailEnd/>
          </a:ln>
        </p:spPr>
      </p:pic>
      <p:pic>
        <p:nvPicPr>
          <p:cNvPr id="15" name="Picture 10" descr="D:\Обложки учебников\2428_100.gif"/>
          <p:cNvPicPr>
            <a:picLocks noChangeAspect="1" noChangeArrowheads="1"/>
          </p:cNvPicPr>
          <p:nvPr/>
        </p:nvPicPr>
        <p:blipFill>
          <a:blip r:embed="rId4" cstate="print"/>
          <a:srcRect/>
          <a:stretch>
            <a:fillRect/>
          </a:stretch>
        </p:blipFill>
        <p:spPr bwMode="auto">
          <a:xfrm rot="21151618">
            <a:off x="3873849" y="4929440"/>
            <a:ext cx="1494196" cy="1849957"/>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17" name="Picture 10" descr="D:\Обложки учебников\2428_100.gif"/>
          <p:cNvPicPr>
            <a:picLocks noChangeAspect="1" noChangeArrowheads="1"/>
          </p:cNvPicPr>
          <p:nvPr/>
        </p:nvPicPr>
        <p:blipFill>
          <a:blip r:embed="rId4" cstate="print"/>
          <a:srcRect/>
          <a:stretch>
            <a:fillRect/>
          </a:stretch>
        </p:blipFill>
        <p:spPr bwMode="auto">
          <a:xfrm rot="503403">
            <a:off x="7467477" y="4865920"/>
            <a:ext cx="1343234" cy="1849156"/>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18" name="Picture 10" descr="D:\Обложки учебников\2428_100.gif"/>
          <p:cNvPicPr>
            <a:picLocks noChangeAspect="1" noChangeArrowheads="1"/>
          </p:cNvPicPr>
          <p:nvPr/>
        </p:nvPicPr>
        <p:blipFill>
          <a:blip r:embed="rId4" cstate="print"/>
          <a:srcRect/>
          <a:stretch>
            <a:fillRect/>
          </a:stretch>
        </p:blipFill>
        <p:spPr bwMode="auto">
          <a:xfrm rot="501205">
            <a:off x="5750409" y="4915378"/>
            <a:ext cx="1307148" cy="1857526"/>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sp>
        <p:nvSpPr>
          <p:cNvPr id="8" name="Текст 1"/>
          <p:cNvSpPr txBox="1">
            <a:spLocks/>
          </p:cNvSpPr>
          <p:nvPr/>
        </p:nvSpPr>
        <p:spPr>
          <a:xfrm>
            <a:off x="467544" y="296652"/>
            <a:ext cx="8352928" cy="9366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mn-lt"/>
                <a:ea typeface="+mn-ea"/>
                <a:cs typeface="+mn-cs"/>
              </a:rPr>
              <a:t>Операционная характеристика  регулятивного УУД- контроль выполнения процесса (хода  выполнения учебной задачи</a:t>
            </a:r>
            <a:endParaRPr kumimoji="0" lang="ru-RU"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Прямоугольник 8"/>
          <p:cNvSpPr/>
          <p:nvPr/>
        </p:nvSpPr>
        <p:spPr>
          <a:xfrm>
            <a:off x="4626174" y="1628800"/>
            <a:ext cx="4301801" cy="3139321"/>
          </a:xfrm>
          <a:prstGeom prst="rect">
            <a:avLst/>
          </a:prstGeom>
        </p:spPr>
        <p:txBody>
          <a:bodyPr wrap="square">
            <a:spAutoFit/>
          </a:bodyPr>
          <a:lstStyle/>
          <a:p>
            <a:pPr marL="514350" indent="-514350">
              <a:buFont typeface="+mj-lt"/>
              <a:buAutoNum type="romanUcPeriod"/>
            </a:pPr>
            <a:r>
              <a:rPr lang="ru-RU" b="1" dirty="0" smtClean="0">
                <a:solidFill>
                  <a:srgbClr val="002060"/>
                </a:solidFill>
              </a:rPr>
              <a:t>Различаю  способ и результат  выполнения (алгоритм)</a:t>
            </a:r>
          </a:p>
          <a:p>
            <a:pPr marL="514350" indent="-514350">
              <a:buFont typeface="+mj-lt"/>
              <a:buAutoNum type="romanUcPeriod"/>
            </a:pPr>
            <a:r>
              <a:rPr lang="ru-RU" b="1" dirty="0" smtClean="0">
                <a:solidFill>
                  <a:srgbClr val="002060"/>
                </a:solidFill>
              </a:rPr>
              <a:t>Формулирую способ выполнения</a:t>
            </a:r>
          </a:p>
          <a:p>
            <a:pPr marL="514350" indent="-514350">
              <a:buFont typeface="+mj-lt"/>
              <a:buAutoNum type="romanUcPeriod"/>
            </a:pPr>
            <a:r>
              <a:rPr lang="ru-RU" b="1" dirty="0" smtClean="0">
                <a:solidFill>
                  <a:srgbClr val="002060"/>
                </a:solidFill>
              </a:rPr>
              <a:t>Удерживаю последовательность операций</a:t>
            </a:r>
          </a:p>
          <a:p>
            <a:pPr marL="514350" indent="-514350">
              <a:buFont typeface="+mj-lt"/>
              <a:buAutoNum type="romanUcPeriod"/>
            </a:pPr>
            <a:r>
              <a:rPr lang="ru-RU" b="1" dirty="0" smtClean="0">
                <a:solidFill>
                  <a:srgbClr val="002060"/>
                </a:solidFill>
              </a:rPr>
              <a:t>Сопоставляю при необходимости своё выполнение с заданными шагами алгоритма</a:t>
            </a:r>
          </a:p>
          <a:p>
            <a:pPr marL="514350" indent="-514350">
              <a:buFont typeface="+mj-lt"/>
              <a:buAutoNum type="romanUcPeriod"/>
            </a:pPr>
            <a:r>
              <a:rPr lang="ru-RU" b="1" dirty="0" smtClean="0">
                <a:solidFill>
                  <a:srgbClr val="002060"/>
                </a:solidFill>
              </a:rPr>
              <a:t>При необходимости корректирую свою работу и вношу изменения в проводимые шаги алгоритма</a:t>
            </a:r>
            <a:endParaRPr lang="ru-RU" b="1" dirty="0">
              <a:solidFill>
                <a:srgbClr val="002060"/>
              </a:solidFill>
            </a:endParaRPr>
          </a:p>
        </p:txBody>
      </p:sp>
    </p:spTree>
    <p:extLst>
      <p:ext uri="{BB962C8B-B14F-4D97-AF65-F5344CB8AC3E}">
        <p14:creationId xmlns:p14="http://schemas.microsoft.com/office/powerpoint/2010/main" val="409629984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normAutofit/>
          </a:bodyPr>
          <a:lstStyle/>
          <a:p>
            <a:pPr algn="ctr"/>
            <a:r>
              <a:rPr lang="ru-RU" sz="3600" b="1" dirty="0" smtClean="0"/>
              <a:t>Анализ и синтез</a:t>
            </a:r>
            <a:endParaRPr lang="ru-RU" sz="3600" b="1" dirty="0"/>
          </a:p>
        </p:txBody>
      </p:sp>
      <p:sp>
        <p:nvSpPr>
          <p:cNvPr id="4" name="Номер слайда 3"/>
          <p:cNvSpPr>
            <a:spLocks noGrp="1"/>
          </p:cNvSpPr>
          <p:nvPr>
            <p:ph type="sldNum" sz="quarter" idx="12"/>
          </p:nvPr>
        </p:nvSpPr>
        <p:spPr/>
        <p:txBody>
          <a:bodyPr/>
          <a:lstStyle/>
          <a:p>
            <a:fld id="{902F8198-9114-4FB0-9D23-06A30A0AC4A1}" type="slidenum">
              <a:rPr lang="ru-RU" smtClean="0"/>
              <a:pPr/>
              <a:t>54</a:t>
            </a:fld>
            <a:endParaRPr lang="ru-RU"/>
          </a:p>
        </p:txBody>
      </p:sp>
      <p:sp>
        <p:nvSpPr>
          <p:cNvPr id="10" name="Текст 9"/>
          <p:cNvSpPr>
            <a:spLocks noGrp="1"/>
          </p:cNvSpPr>
          <p:nvPr>
            <p:ph type="body" sz="half" idx="4294967295"/>
          </p:nvPr>
        </p:nvSpPr>
        <p:spPr>
          <a:xfrm>
            <a:off x="179512" y="1844823"/>
            <a:ext cx="4032448" cy="4274977"/>
          </a:xfrm>
        </p:spPr>
        <p:txBody>
          <a:bodyPr/>
          <a:lstStyle/>
          <a:p>
            <a:r>
              <a:rPr lang="ru-RU" sz="1600" b="1" dirty="0" smtClean="0">
                <a:solidFill>
                  <a:srgbClr val="002060"/>
                </a:solidFill>
              </a:rPr>
              <a:t>Анализ</a:t>
            </a:r>
          </a:p>
          <a:p>
            <a:pPr marL="285750" indent="-285750">
              <a:buFont typeface="Wingdings" panose="05000000000000000000" pitchFamily="2" charset="2"/>
              <a:buChar char="ü"/>
            </a:pPr>
            <a:r>
              <a:rPr lang="ru-RU" sz="1600" i="1" dirty="0" smtClean="0">
                <a:solidFill>
                  <a:srgbClr val="002060"/>
                </a:solidFill>
              </a:rPr>
              <a:t>Разделяю объект на составные части;</a:t>
            </a:r>
          </a:p>
          <a:p>
            <a:pPr marL="285750" indent="-285750">
              <a:buFont typeface="Wingdings" panose="05000000000000000000" pitchFamily="2" charset="2"/>
              <a:buChar char="ü"/>
            </a:pPr>
            <a:r>
              <a:rPr lang="ru-RU" sz="1600" i="1" dirty="0" smtClean="0">
                <a:solidFill>
                  <a:srgbClr val="002060"/>
                </a:solidFill>
              </a:rPr>
              <a:t>Называю установленные элементы;</a:t>
            </a:r>
          </a:p>
          <a:p>
            <a:pPr marL="285750" indent="-285750">
              <a:buFont typeface="Wingdings" panose="05000000000000000000" pitchFamily="2" charset="2"/>
              <a:buChar char="ü"/>
            </a:pPr>
            <a:r>
              <a:rPr lang="ru-RU" sz="1600" i="1" dirty="0" smtClean="0">
                <a:solidFill>
                  <a:srgbClr val="002060"/>
                </a:solidFill>
              </a:rPr>
              <a:t>Устанавливаю и характеризую особенности каждого элемента;</a:t>
            </a:r>
          </a:p>
          <a:p>
            <a:pPr marL="285750" indent="-285750">
              <a:buFont typeface="Wingdings" panose="05000000000000000000" pitchFamily="2" charset="2"/>
              <a:buChar char="ü"/>
            </a:pPr>
            <a:r>
              <a:rPr lang="ru-RU" sz="1600" i="1" dirty="0" smtClean="0">
                <a:solidFill>
                  <a:srgbClr val="002060"/>
                </a:solidFill>
              </a:rPr>
              <a:t>Устанавливаю причинно-следственные связи и зависимости между объектами;</a:t>
            </a:r>
          </a:p>
          <a:p>
            <a:r>
              <a:rPr lang="ru-RU" sz="1600" b="1" dirty="0" smtClean="0">
                <a:solidFill>
                  <a:srgbClr val="002060"/>
                </a:solidFill>
              </a:rPr>
              <a:t>Синтез</a:t>
            </a:r>
          </a:p>
          <a:p>
            <a:pPr marL="285750" indent="-285750">
              <a:buFont typeface="Wingdings" panose="05000000000000000000" pitchFamily="2" charset="2"/>
              <a:buChar char="ü"/>
            </a:pPr>
            <a:r>
              <a:rPr lang="ru-RU" sz="1600" i="1" dirty="0" smtClean="0">
                <a:solidFill>
                  <a:srgbClr val="002060"/>
                </a:solidFill>
              </a:rPr>
              <a:t>Анализирую составные части объекта;</a:t>
            </a:r>
          </a:p>
          <a:p>
            <a:pPr marL="285750" indent="-285750">
              <a:buFont typeface="Wingdings" panose="05000000000000000000" pitchFamily="2" charset="2"/>
              <a:buChar char="ü"/>
            </a:pPr>
            <a:r>
              <a:rPr lang="ru-RU" sz="1600" i="1" dirty="0" smtClean="0">
                <a:solidFill>
                  <a:srgbClr val="002060"/>
                </a:solidFill>
              </a:rPr>
              <a:t>Называю признак объединения частей объектов;</a:t>
            </a:r>
          </a:p>
          <a:p>
            <a:pPr marL="285750" indent="-285750">
              <a:buFont typeface="Wingdings" panose="05000000000000000000" pitchFamily="2" charset="2"/>
              <a:buChar char="ü"/>
            </a:pPr>
            <a:r>
              <a:rPr lang="ru-RU" sz="1600" i="1" dirty="0" smtClean="0">
                <a:solidFill>
                  <a:srgbClr val="002060"/>
                </a:solidFill>
              </a:rPr>
              <a:t>Объединяю части объекта в единое целое;</a:t>
            </a:r>
          </a:p>
          <a:p>
            <a:pPr marL="285750" indent="-285750">
              <a:buFont typeface="Wingdings" panose="05000000000000000000" pitchFamily="2" charset="2"/>
              <a:buChar char="ü"/>
            </a:pPr>
            <a:endParaRPr lang="ru-RU" sz="1600" dirty="0" smtClean="0">
              <a:solidFill>
                <a:srgbClr val="002060"/>
              </a:solidFill>
            </a:endParaRPr>
          </a:p>
          <a:p>
            <a:endParaRPr lang="ru-RU" dirty="0">
              <a:solidFill>
                <a:srgbClr val="00206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201943" y="1534629"/>
            <a:ext cx="4663225" cy="5004283"/>
          </a:xfrm>
          <a:prstGeom prst="rect">
            <a:avLst/>
          </a:prstGeom>
        </p:spPr>
      </p:pic>
    </p:spTree>
    <p:extLst>
      <p:ext uri="{BB962C8B-B14F-4D97-AF65-F5344CB8AC3E}">
        <p14:creationId xmlns:p14="http://schemas.microsoft.com/office/powerpoint/2010/main" val="27080941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87524" y="404341"/>
            <a:ext cx="8229600" cy="1224459"/>
          </a:xfrm>
        </p:spPr>
        <p:txBody>
          <a:bodyPr>
            <a:normAutofit fontScale="90000"/>
          </a:bodyPr>
          <a:lstStyle/>
          <a:p>
            <a:pPr algn="ctr"/>
            <a:r>
              <a:rPr lang="ru-RU" sz="2700" b="1" dirty="0" smtClean="0"/>
              <a:t>Смысловое чтение-это </a:t>
            </a:r>
            <a:r>
              <a:rPr lang="ru-RU" sz="2700" b="1" dirty="0"/>
              <a:t>процесс восприятия ,понимания и интерпретации текста , обеспечивающих решение учебно-познавательных задач.</a:t>
            </a:r>
            <a:r>
              <a:rPr lang="ru-RU" b="1" dirty="0"/>
              <a:t/>
            </a:r>
            <a:br>
              <a:rPr lang="ru-RU" b="1" dirty="0"/>
            </a:br>
            <a:endParaRPr lang="ru-RU" b="1" dirty="0"/>
          </a:p>
        </p:txBody>
      </p:sp>
      <p:sp>
        <p:nvSpPr>
          <p:cNvPr id="5" name="Объект 4"/>
          <p:cNvSpPr>
            <a:spLocks noGrp="1"/>
          </p:cNvSpPr>
          <p:nvPr>
            <p:ph idx="1"/>
          </p:nvPr>
        </p:nvSpPr>
        <p:spPr>
          <a:xfrm>
            <a:off x="467544" y="1600200"/>
            <a:ext cx="8219256" cy="4756149"/>
          </a:xfrm>
        </p:spPr>
        <p:txBody>
          <a:bodyPr>
            <a:normAutofit lnSpcReduction="10000"/>
          </a:bodyPr>
          <a:lstStyle/>
          <a:p>
            <a:r>
              <a:rPr lang="ru-RU" b="1" dirty="0" smtClean="0">
                <a:solidFill>
                  <a:srgbClr val="002060"/>
                </a:solidFill>
              </a:rPr>
              <a:t>В соответствии с ФГОС НОО смысловое чтение выделяется как один из </a:t>
            </a:r>
            <a:r>
              <a:rPr lang="ru-RU" b="1" dirty="0" err="1" smtClean="0">
                <a:solidFill>
                  <a:srgbClr val="002060"/>
                </a:solidFill>
              </a:rPr>
              <a:t>метапредметных</a:t>
            </a:r>
            <a:r>
              <a:rPr lang="ru-RU" b="1" dirty="0" smtClean="0">
                <a:solidFill>
                  <a:srgbClr val="002060"/>
                </a:solidFill>
              </a:rPr>
              <a:t>  результатов: </a:t>
            </a:r>
          </a:p>
          <a:p>
            <a:r>
              <a:rPr lang="ru-RU" b="1" i="1" dirty="0" smtClean="0">
                <a:solidFill>
                  <a:srgbClr val="0070C0"/>
                </a:solidFill>
              </a:rPr>
              <a:t>«овладение навыками смыслового чтения текстов различных стилей и жанров в соответствии с целями и задачами;»</a:t>
            </a:r>
          </a:p>
          <a:p>
            <a:r>
              <a:rPr lang="ru-RU" b="1" dirty="0" smtClean="0">
                <a:solidFill>
                  <a:srgbClr val="002060"/>
                </a:solidFill>
              </a:rPr>
              <a:t>Поскольку смысловое чтение –принципиальная составляющая всех универсальных учебных действий , то особенно важно отслеживать процесс формирования операций ,которые влияют на становление универсальности коммуникативных умений. Для этого учителю необходимо постоянно контролировать учебный процесс, замечать моменты, когда ученик начинает решать задачу на универсальном уровне. </a:t>
            </a:r>
          </a:p>
          <a:p>
            <a:endParaRPr lang="ru-RU" b="1" i="1" dirty="0"/>
          </a:p>
        </p:txBody>
      </p:sp>
      <p:sp>
        <p:nvSpPr>
          <p:cNvPr id="3" name="Номер слайда 2"/>
          <p:cNvSpPr>
            <a:spLocks noGrp="1"/>
          </p:cNvSpPr>
          <p:nvPr>
            <p:ph type="sldNum" sz="quarter" idx="12"/>
          </p:nvPr>
        </p:nvSpPr>
        <p:spPr/>
        <p:txBody>
          <a:bodyPr/>
          <a:lstStyle/>
          <a:p>
            <a:fld id="{902F8198-9114-4FB0-9D23-06A30A0AC4A1}" type="slidenum">
              <a:rPr lang="ru-RU" smtClean="0"/>
              <a:pPr/>
              <a:t>55</a:t>
            </a:fld>
            <a:endParaRPr lang="ru-RU"/>
          </a:p>
        </p:txBody>
      </p:sp>
    </p:spTree>
    <p:extLst>
      <p:ext uri="{BB962C8B-B14F-4D97-AF65-F5344CB8AC3E}">
        <p14:creationId xmlns:p14="http://schemas.microsoft.com/office/powerpoint/2010/main" val="34565321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491880" y="152636"/>
            <a:ext cx="5652120" cy="1188132"/>
          </a:xfrm>
        </p:spPr>
        <p:txBody>
          <a:bodyPr>
            <a:noAutofit/>
          </a:bodyPr>
          <a:lstStyle/>
          <a:p>
            <a:r>
              <a:rPr lang="ru-RU" sz="3200" b="1" i="1" dirty="0" smtClean="0">
                <a:effectLst>
                  <a:outerShdw blurRad="38100" dist="38100" dir="2700000" algn="tl">
                    <a:srgbClr val="000000">
                      <a:alpha val="43137"/>
                    </a:srgbClr>
                  </a:outerShdw>
                </a:effectLst>
              </a:rPr>
              <a:t/>
            </a:r>
            <a:br>
              <a:rPr lang="ru-RU" sz="3200" b="1" i="1" dirty="0" smtClean="0">
                <a:effectLst>
                  <a:outerShdw blurRad="38100" dist="38100" dir="2700000" algn="tl">
                    <a:srgbClr val="000000">
                      <a:alpha val="43137"/>
                    </a:srgbClr>
                  </a:outerShdw>
                </a:effectLst>
              </a:rPr>
            </a:br>
            <a:r>
              <a:rPr lang="ru-RU" sz="3200" b="1" i="1" dirty="0" smtClean="0">
                <a:effectLst>
                  <a:outerShdw blurRad="38100" dist="38100" dir="2700000" algn="tl">
                    <a:srgbClr val="000000">
                      <a:alpha val="43137"/>
                    </a:srgbClr>
                  </a:outerShdw>
                </a:effectLst>
              </a:rPr>
              <a:t> </a:t>
            </a:r>
            <a:br>
              <a:rPr lang="ru-RU" sz="3200" b="1" i="1" dirty="0" smtClean="0">
                <a:effectLst>
                  <a:outerShdw blurRad="38100" dist="38100" dir="2700000" algn="tl">
                    <a:srgbClr val="000000">
                      <a:alpha val="43137"/>
                    </a:srgbClr>
                  </a:outerShdw>
                </a:effectLst>
              </a:rPr>
            </a:br>
            <a:r>
              <a:rPr lang="ru-RU" sz="3200" b="1" i="1" dirty="0" smtClean="0">
                <a:effectLst>
                  <a:outerShdw blurRad="38100" dist="38100" dir="2700000" algn="tl">
                    <a:srgbClr val="000000">
                      <a:alpha val="43137"/>
                    </a:srgbClr>
                  </a:outerShdw>
                </a:effectLst>
              </a:rPr>
              <a:t>Формирование</a:t>
            </a:r>
            <a:br>
              <a:rPr lang="ru-RU" sz="3200" b="1" i="1" dirty="0" smtClean="0">
                <a:effectLst>
                  <a:outerShdw blurRad="38100" dist="38100" dir="2700000" algn="tl">
                    <a:srgbClr val="000000">
                      <a:alpha val="43137"/>
                    </a:srgbClr>
                  </a:outerShdw>
                </a:effectLst>
              </a:rPr>
            </a:br>
            <a:r>
              <a:rPr lang="ru-RU" sz="3200" b="1" i="1" dirty="0" smtClean="0">
                <a:effectLst>
                  <a:outerShdw blurRad="38100" dist="38100" dir="2700000" algn="tl">
                    <a:srgbClr val="000000">
                      <a:alpha val="43137"/>
                    </a:srgbClr>
                  </a:outerShdw>
                </a:effectLst>
              </a:rPr>
              <a:t> смыслового чтения</a:t>
            </a:r>
            <a:endParaRPr lang="ru-RU" sz="3200" dirty="0"/>
          </a:p>
        </p:txBody>
      </p:sp>
      <p:sp>
        <p:nvSpPr>
          <p:cNvPr id="3" name="Объект 2"/>
          <p:cNvSpPr>
            <a:spLocks noGrp="1"/>
          </p:cNvSpPr>
          <p:nvPr>
            <p:ph idx="1"/>
          </p:nvPr>
        </p:nvSpPr>
        <p:spPr>
          <a:xfrm>
            <a:off x="0" y="2420888"/>
            <a:ext cx="8388424" cy="3705275"/>
          </a:xfrm>
        </p:spPr>
        <p:txBody>
          <a:bodyPr>
            <a:normAutofit lnSpcReduction="10000"/>
          </a:bodyPr>
          <a:lstStyle/>
          <a:p>
            <a:pPr marL="0" indent="0">
              <a:buNone/>
            </a:pPr>
            <a:endParaRPr lang="ru-RU" sz="3600" dirty="0"/>
          </a:p>
          <a:p>
            <a:pPr marL="0" indent="0">
              <a:buNone/>
            </a:pPr>
            <a:endParaRPr lang="ru-RU" sz="3600" b="1" dirty="0" smtClean="0"/>
          </a:p>
          <a:p>
            <a:pPr marL="0" indent="0">
              <a:buNone/>
            </a:pPr>
            <a:r>
              <a:rPr lang="ru-RU" sz="3600" b="1" dirty="0" smtClean="0"/>
              <a:t>		</a:t>
            </a:r>
            <a:endParaRPr lang="ru-RU" sz="3600" dirty="0" smtClean="0">
              <a:solidFill>
                <a:srgbClr val="FF0000"/>
              </a:solidFill>
              <a:latin typeface="+mj-lt"/>
              <a:ea typeface="+mj-ea"/>
              <a:cs typeface="+mj-cs"/>
            </a:endParaRPr>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pic>
        <p:nvPicPr>
          <p:cNvPr id="5122" name="Picture 2" descr="K:\_for all\ДИНО\сканы учебников\Виноградова окр.мир\уч034.jpg"/>
          <p:cNvPicPr>
            <a:picLocks noChangeAspect="1" noChangeArrowheads="1"/>
          </p:cNvPicPr>
          <p:nvPr/>
        </p:nvPicPr>
        <p:blipFill>
          <a:blip r:embed="rId2" cstate="print"/>
          <a:srcRect/>
          <a:stretch>
            <a:fillRect/>
          </a:stretch>
        </p:blipFill>
        <p:spPr bwMode="auto">
          <a:xfrm>
            <a:off x="107504" y="188640"/>
            <a:ext cx="3276467" cy="4428492"/>
          </a:xfrm>
          <a:prstGeom prst="rect">
            <a:avLst/>
          </a:prstGeom>
          <a:ln>
            <a:noFill/>
          </a:ln>
          <a:effectLst>
            <a:outerShdw blurRad="292100" dist="139700" dir="2700000" algn="tl" rotWithShape="0">
              <a:srgbClr val="333333">
                <a:alpha val="65000"/>
              </a:srgbClr>
            </a:outerShdw>
          </a:effectLst>
        </p:spPr>
      </p:pic>
      <p:sp>
        <p:nvSpPr>
          <p:cNvPr id="7" name="Стрелка влево 6"/>
          <p:cNvSpPr/>
          <p:nvPr/>
        </p:nvSpPr>
        <p:spPr>
          <a:xfrm>
            <a:off x="3419872" y="2564904"/>
            <a:ext cx="2484276" cy="1764196"/>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smtClean="0">
                <a:solidFill>
                  <a:srgbClr val="002060"/>
                </a:solidFill>
              </a:rPr>
              <a:t>Постановка цели чтения до его начала</a:t>
            </a:r>
            <a:endParaRPr lang="ru-RU" b="1" dirty="0">
              <a:solidFill>
                <a:srgbClr val="002060"/>
              </a:solidFill>
            </a:endParaRPr>
          </a:p>
        </p:txBody>
      </p:sp>
      <p:sp>
        <p:nvSpPr>
          <p:cNvPr id="8" name="Стрелка вниз 7"/>
          <p:cNvSpPr/>
          <p:nvPr/>
        </p:nvSpPr>
        <p:spPr>
          <a:xfrm>
            <a:off x="2555776" y="4761148"/>
            <a:ext cx="1008112" cy="29433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9" name="Прямоугольник 8"/>
          <p:cNvSpPr/>
          <p:nvPr/>
        </p:nvSpPr>
        <p:spPr>
          <a:xfrm>
            <a:off x="827584" y="5085184"/>
            <a:ext cx="6912768" cy="100811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sz="2000" b="1" dirty="0" smtClean="0">
                <a:solidFill>
                  <a:srgbClr val="002060"/>
                </a:solidFill>
              </a:rPr>
              <a:t>Читательская деятельность </a:t>
            </a:r>
            <a:r>
              <a:rPr lang="ru-RU" sz="2000" b="1" dirty="0" smtClean="0">
                <a:solidFill>
                  <a:srgbClr val="FF0000"/>
                </a:solidFill>
              </a:rPr>
              <a:t>формируется на основе МОТИВА</a:t>
            </a:r>
          </a:p>
          <a:p>
            <a:pPr algn="ctr"/>
            <a:r>
              <a:rPr lang="ru-RU" sz="2000" b="1" i="1" dirty="0" smtClean="0">
                <a:solidFill>
                  <a:srgbClr val="002060"/>
                </a:solidFill>
              </a:rPr>
              <a:t> (С какой целью необходимо прочитать текст?)</a:t>
            </a:r>
            <a:endParaRPr lang="ru-RU" sz="2000" b="1" i="1" dirty="0">
              <a:solidFill>
                <a:srgbClr val="002060"/>
              </a:solidFill>
            </a:endParaRPr>
          </a:p>
        </p:txBody>
      </p:sp>
    </p:spTree>
    <p:extLst>
      <p:ext uri="{BB962C8B-B14F-4D97-AF65-F5344CB8AC3E}">
        <p14:creationId xmlns:p14="http://schemas.microsoft.com/office/powerpoint/2010/main" val="2582552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Номер слайда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1" hangingPunct="1"/>
            <a:fld id="{97F8366C-4A22-42D6-80DF-83A258A1EED1}" type="slidenum">
              <a:rPr lang="ru-RU" altLang="ru-RU" sz="1200">
                <a:solidFill>
                  <a:srgbClr val="898989"/>
                </a:solidFill>
              </a:rPr>
              <a:pPr algn="r" eaLnBrk="1" hangingPunct="1"/>
              <a:t>57</a:t>
            </a:fld>
            <a:endParaRPr lang="ru-RU" altLang="ru-RU" sz="1200">
              <a:solidFill>
                <a:srgbClr val="898989"/>
              </a:solidFill>
            </a:endParaRPr>
          </a:p>
        </p:txBody>
      </p:sp>
      <p:sp>
        <p:nvSpPr>
          <p:cNvPr id="4" name="Заголовок 3"/>
          <p:cNvSpPr>
            <a:spLocks noGrp="1"/>
          </p:cNvSpPr>
          <p:nvPr>
            <p:ph type="title"/>
          </p:nvPr>
        </p:nvSpPr>
        <p:spPr/>
        <p:txBody>
          <a:bodyPr>
            <a:noAutofit/>
          </a:bodyPr>
          <a:lstStyle/>
          <a:p>
            <a:r>
              <a:rPr lang="ru-RU" altLang="ru-RU" sz="3600" b="1" i="1" u="sng" dirty="0" smtClean="0">
                <a:effectLst>
                  <a:outerShdw blurRad="38100" dist="38100" dir="2700000" algn="tl">
                    <a:srgbClr val="000000">
                      <a:alpha val="43137"/>
                    </a:srgbClr>
                  </a:outerShdw>
                </a:effectLst>
              </a:rPr>
              <a:t>Какова в связи с этим задача педагога?</a:t>
            </a:r>
            <a:endParaRPr lang="ru-RU" sz="3600" dirty="0"/>
          </a:p>
        </p:txBody>
      </p:sp>
      <p:sp>
        <p:nvSpPr>
          <p:cNvPr id="60419" name="Rectangle 3"/>
          <p:cNvSpPr>
            <a:spLocks noGrp="1" noChangeArrowheads="1"/>
          </p:cNvSpPr>
          <p:nvPr>
            <p:ph idx="1"/>
          </p:nvPr>
        </p:nvSpPr>
        <p:spPr/>
        <p:txBody>
          <a:bodyPr/>
          <a:lstStyle/>
          <a:p>
            <a:pPr algn="ctr" eaLnBrk="1" hangingPunct="1">
              <a:buFontTx/>
              <a:buNone/>
            </a:pPr>
            <a:endParaRPr lang="ru-RU" altLang="ru-RU" sz="3200" b="1" i="1" u="sng" dirty="0" smtClean="0">
              <a:solidFill>
                <a:srgbClr val="FFFF00"/>
              </a:solidFill>
              <a:effectLst>
                <a:outerShdw blurRad="38100" dist="38100" dir="2700000" algn="tl">
                  <a:srgbClr val="000000">
                    <a:alpha val="43137"/>
                  </a:srgbClr>
                </a:outerShdw>
              </a:effectLst>
            </a:endParaRPr>
          </a:p>
          <a:p>
            <a:pPr algn="just" eaLnBrk="1" hangingPunct="1">
              <a:buFontTx/>
              <a:buNone/>
            </a:pPr>
            <a:r>
              <a:rPr lang="ru-RU" altLang="ru-RU" dirty="0" smtClean="0"/>
              <a:t>	</a:t>
            </a:r>
            <a:endParaRPr lang="en-US" altLang="ru-RU" dirty="0" smtClean="0"/>
          </a:p>
          <a:p>
            <a:pPr algn="just" eaLnBrk="1" hangingPunct="1">
              <a:buFontTx/>
              <a:buNone/>
            </a:pPr>
            <a:r>
              <a:rPr lang="en-US" altLang="ru-RU" b="1" dirty="0" smtClean="0">
                <a:solidFill>
                  <a:srgbClr val="002060"/>
                </a:solidFill>
              </a:rPr>
              <a:t>	</a:t>
            </a:r>
            <a:r>
              <a:rPr lang="ru-RU" altLang="ru-RU" b="1" dirty="0" smtClean="0">
                <a:solidFill>
                  <a:srgbClr val="002060"/>
                </a:solidFill>
              </a:rPr>
              <a:t>Взаимодействие с учащимся должно быть направлено не на внушение готовых правил как образец для копирования, а на организацию совместной деятельности по построению способов действий, алгоритма действий, т.е организацию </a:t>
            </a:r>
            <a:r>
              <a:rPr lang="ru-RU" altLang="ru-RU" b="1" dirty="0" smtClean="0">
                <a:solidFill>
                  <a:srgbClr val="FF0000"/>
                </a:solidFill>
              </a:rPr>
              <a:t>учебно-познавательной деятельности </a:t>
            </a:r>
            <a:r>
              <a:rPr lang="ru-RU" altLang="ru-RU" b="1" dirty="0" smtClean="0">
                <a:solidFill>
                  <a:srgbClr val="002060"/>
                </a:solidFill>
              </a:rPr>
              <a:t>ученика.</a:t>
            </a:r>
          </a:p>
        </p:txBody>
      </p:sp>
    </p:spTree>
    <p:extLst>
      <p:ext uri="{BB962C8B-B14F-4D97-AF65-F5344CB8AC3E}">
        <p14:creationId xmlns:p14="http://schemas.microsoft.com/office/powerpoint/2010/main" val="21959628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Номер слайда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1" hangingPunct="1"/>
            <a:fld id="{C2417B10-7F3B-432C-A1FF-9E19BB25E761}" type="slidenum">
              <a:rPr lang="ru-RU" altLang="ru-RU" sz="1200">
                <a:solidFill>
                  <a:srgbClr val="898989"/>
                </a:solidFill>
                <a:latin typeface="Arial" charset="0"/>
              </a:rPr>
              <a:pPr algn="r" eaLnBrk="1" hangingPunct="1"/>
              <a:t>58</a:t>
            </a:fld>
            <a:endParaRPr lang="ru-RU" altLang="ru-RU" sz="1200">
              <a:solidFill>
                <a:srgbClr val="898989"/>
              </a:solidFill>
              <a:latin typeface="Arial" charset="0"/>
            </a:endParaRPr>
          </a:p>
        </p:txBody>
      </p:sp>
      <p:sp>
        <p:nvSpPr>
          <p:cNvPr id="61443" name="Rectangle 3"/>
          <p:cNvSpPr>
            <a:spLocks noGrp="1" noChangeArrowheads="1"/>
          </p:cNvSpPr>
          <p:nvPr>
            <p:ph idx="1"/>
          </p:nvPr>
        </p:nvSpPr>
        <p:spPr>
          <a:xfrm>
            <a:off x="457200" y="2046309"/>
            <a:ext cx="8229600" cy="4525963"/>
          </a:xfrm>
        </p:spPr>
        <p:txBody>
          <a:bodyPr/>
          <a:lstStyle/>
          <a:p>
            <a:pPr eaLnBrk="1" hangingPunct="1">
              <a:lnSpc>
                <a:spcPct val="90000"/>
              </a:lnSpc>
            </a:pPr>
            <a:r>
              <a:rPr lang="ru-RU" altLang="ru-RU" b="1" dirty="0" smtClean="0">
                <a:solidFill>
                  <a:srgbClr val="002060"/>
                </a:solidFill>
              </a:rPr>
              <a:t>Ученик- </a:t>
            </a:r>
            <a:r>
              <a:rPr lang="ru-RU" altLang="ru-RU" b="1" dirty="0" smtClean="0"/>
              <a:t> </a:t>
            </a:r>
            <a:r>
              <a:rPr lang="ru-RU" altLang="ru-RU" b="1" dirty="0" smtClean="0">
                <a:solidFill>
                  <a:srgbClr val="FF0000"/>
                </a:solidFill>
              </a:rPr>
              <a:t>субъект</a:t>
            </a:r>
            <a:r>
              <a:rPr lang="ru-RU" altLang="ru-RU" b="1" dirty="0" smtClean="0">
                <a:solidFill>
                  <a:srgbClr val="002060"/>
                </a:solidFill>
              </a:rPr>
              <a:t> деятельности, т.е. ответственен за ее успешность;</a:t>
            </a:r>
          </a:p>
          <a:p>
            <a:pPr algn="just" eaLnBrk="1" hangingPunct="1">
              <a:lnSpc>
                <a:spcPct val="90000"/>
              </a:lnSpc>
            </a:pPr>
            <a:r>
              <a:rPr lang="ru-RU" altLang="ru-RU" b="1" dirty="0" smtClean="0">
                <a:solidFill>
                  <a:srgbClr val="002060"/>
                </a:solidFill>
              </a:rPr>
              <a:t>только в процессе такой деятельности осуществляется </a:t>
            </a:r>
            <a:r>
              <a:rPr lang="ru-RU" altLang="ru-RU" b="1" dirty="0" err="1" smtClean="0">
                <a:solidFill>
                  <a:srgbClr val="FF0000"/>
                </a:solidFill>
              </a:rPr>
              <a:t>самоизменение</a:t>
            </a:r>
            <a:r>
              <a:rPr lang="ru-RU" altLang="ru-RU" b="1" dirty="0" smtClean="0">
                <a:solidFill>
                  <a:srgbClr val="FF0000"/>
                </a:solidFill>
              </a:rPr>
              <a:t> ребенка</a:t>
            </a:r>
            <a:r>
              <a:rPr lang="ru-RU" altLang="ru-RU" b="1" dirty="0" smtClean="0"/>
              <a:t>;</a:t>
            </a:r>
          </a:p>
          <a:p>
            <a:pPr algn="just" eaLnBrk="1" hangingPunct="1">
              <a:lnSpc>
                <a:spcPct val="90000"/>
              </a:lnSpc>
            </a:pPr>
            <a:r>
              <a:rPr lang="ru-RU" altLang="ru-RU" b="1" dirty="0" smtClean="0">
                <a:solidFill>
                  <a:srgbClr val="002060"/>
                </a:solidFill>
              </a:rPr>
              <a:t>ученик, осваивая различные способы действий, тем самым осваивает принципы построения конкретной деятельности, ее сущностные характеристики.</a:t>
            </a:r>
          </a:p>
        </p:txBody>
      </p:sp>
      <p:sp>
        <p:nvSpPr>
          <p:cNvPr id="4" name="Прямоугольник 3"/>
          <p:cNvSpPr/>
          <p:nvPr/>
        </p:nvSpPr>
        <p:spPr>
          <a:xfrm>
            <a:off x="683568" y="-24"/>
            <a:ext cx="7848872" cy="1421928"/>
          </a:xfrm>
          <a:prstGeom prst="rect">
            <a:avLst/>
          </a:prstGeom>
        </p:spPr>
        <p:txBody>
          <a:bodyPr wrap="square">
            <a:spAutoFit/>
          </a:bodyPr>
          <a:lstStyle/>
          <a:p>
            <a:pPr algn="ctr">
              <a:lnSpc>
                <a:spcPct val="90000"/>
              </a:lnSpc>
            </a:pPr>
            <a:r>
              <a:rPr lang="ru-RU" altLang="ru-RU" sz="3200" b="1" i="1" u="sng" dirty="0" smtClean="0">
                <a:solidFill>
                  <a:schemeClr val="bg1"/>
                </a:solidFill>
                <a:effectLst>
                  <a:outerShdw blurRad="38100" dist="38100" dir="2700000" algn="tl">
                    <a:srgbClr val="000000">
                      <a:alpha val="43137"/>
                    </a:srgbClr>
                  </a:outerShdw>
                </a:effectLst>
              </a:rPr>
              <a:t>Для достижения этого необходимо осознание</a:t>
            </a:r>
          </a:p>
          <a:p>
            <a:pPr algn="ctr">
              <a:lnSpc>
                <a:spcPct val="90000"/>
              </a:lnSpc>
            </a:pPr>
            <a:r>
              <a:rPr lang="ru-RU" altLang="ru-RU" sz="3200" b="1" i="1" u="sng" dirty="0" smtClean="0">
                <a:solidFill>
                  <a:schemeClr val="bg1"/>
                </a:solidFill>
                <a:effectLst>
                  <a:outerShdw blurRad="38100" dist="38100" dir="2700000" algn="tl">
                    <a:srgbClr val="000000">
                      <a:alpha val="43137"/>
                    </a:srgbClr>
                  </a:outerShdw>
                </a:effectLst>
              </a:rPr>
              <a:t> следующих положений:</a:t>
            </a:r>
          </a:p>
        </p:txBody>
      </p:sp>
    </p:spTree>
    <p:extLst>
      <p:ext uri="{BB962C8B-B14F-4D97-AF65-F5344CB8AC3E}">
        <p14:creationId xmlns:p14="http://schemas.microsoft.com/office/powerpoint/2010/main" val="11514471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1008112"/>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Делаем выводы:</a:t>
            </a:r>
            <a:endParaRPr lang="ru-RU" sz="3600" b="1" i="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95536" y="980728"/>
            <a:ext cx="8460940" cy="4752528"/>
          </a:xfrm>
        </p:spPr>
        <p:txBody>
          <a:bodyPr>
            <a:normAutofit fontScale="25000" lnSpcReduction="20000"/>
          </a:bodyPr>
          <a:lstStyle/>
          <a:p>
            <a:pPr marL="0" indent="0">
              <a:buNone/>
            </a:pPr>
            <a:r>
              <a:rPr lang="ru-RU" sz="3800" dirty="0" smtClean="0"/>
              <a:t>	</a:t>
            </a:r>
            <a:endParaRPr lang="ru-RU" sz="9600" b="1" dirty="0" smtClean="0"/>
          </a:p>
          <a:p>
            <a:pPr marL="0" indent="0" algn="ctr">
              <a:buNone/>
            </a:pPr>
            <a:endParaRPr lang="ru-RU" sz="9600" b="1" dirty="0" smtClean="0">
              <a:solidFill>
                <a:schemeClr val="accent2">
                  <a:lumMod val="75000"/>
                </a:schemeClr>
              </a:solidFill>
            </a:endParaRPr>
          </a:p>
          <a:p>
            <a:pPr marL="0" indent="0" algn="ctr">
              <a:buNone/>
            </a:pPr>
            <a:r>
              <a:rPr lang="ru-RU" sz="8000" b="1" dirty="0" smtClean="0">
                <a:solidFill>
                  <a:schemeClr val="accent2">
                    <a:lumMod val="75000"/>
                  </a:schemeClr>
                </a:solidFill>
              </a:rPr>
              <a:t>Вовлечение младших школьников в активную учебно-познавательную деятельность</a:t>
            </a:r>
          </a:p>
          <a:p>
            <a:pPr marL="0" indent="0">
              <a:buNone/>
            </a:pPr>
            <a:endParaRPr lang="ru-RU" sz="8000" b="1" dirty="0" smtClean="0">
              <a:solidFill>
                <a:schemeClr val="accent1"/>
              </a:solidFill>
            </a:endParaRPr>
          </a:p>
          <a:p>
            <a:pPr marL="0" indent="0">
              <a:buNone/>
            </a:pPr>
            <a:endParaRPr lang="ru-RU" sz="8000" b="1" dirty="0" smtClean="0">
              <a:solidFill>
                <a:schemeClr val="accent1"/>
              </a:solidFill>
            </a:endParaRPr>
          </a:p>
          <a:p>
            <a:pPr marL="0" indent="0">
              <a:buFont typeface="Wingdings" pitchFamily="2" charset="2"/>
              <a:buChar char="Ø"/>
            </a:pPr>
            <a:r>
              <a:rPr lang="ru-RU" sz="8000" b="1" dirty="0" smtClean="0">
                <a:solidFill>
                  <a:schemeClr val="accent2">
                    <a:lumMod val="75000"/>
                  </a:schemeClr>
                </a:solidFill>
              </a:rPr>
              <a:t>Практическую задачу переводим в учебную;</a:t>
            </a:r>
          </a:p>
          <a:p>
            <a:pPr marL="0" indent="0">
              <a:buNone/>
            </a:pPr>
            <a:endParaRPr lang="ru-RU" sz="8000" b="1" dirty="0" smtClean="0">
              <a:solidFill>
                <a:schemeClr val="accent2">
                  <a:lumMod val="75000"/>
                </a:schemeClr>
              </a:solidFill>
            </a:endParaRPr>
          </a:p>
          <a:p>
            <a:pPr marL="0" indent="0">
              <a:buFont typeface="Wingdings" pitchFamily="2" charset="2"/>
              <a:buChar char="Ø"/>
            </a:pPr>
            <a:r>
              <a:rPr lang="ru-RU" sz="8000" b="1" dirty="0" smtClean="0">
                <a:solidFill>
                  <a:schemeClr val="accent2">
                    <a:lumMod val="75000"/>
                  </a:schemeClr>
                </a:solidFill>
              </a:rPr>
              <a:t>Больше внимания уделяем моделированию;</a:t>
            </a:r>
          </a:p>
          <a:p>
            <a:pPr marL="0" indent="0">
              <a:buNone/>
            </a:pPr>
            <a:endParaRPr lang="ru-RU" sz="8000" b="1" dirty="0" smtClean="0">
              <a:solidFill>
                <a:schemeClr val="accent1"/>
              </a:solidFill>
            </a:endParaRPr>
          </a:p>
          <a:p>
            <a:pPr marL="0" indent="0">
              <a:buFont typeface="Wingdings" pitchFamily="2" charset="2"/>
              <a:buChar char="Ø"/>
            </a:pPr>
            <a:r>
              <a:rPr lang="ru-RU" sz="8000" b="1" dirty="0" smtClean="0">
                <a:solidFill>
                  <a:schemeClr val="accent2">
                    <a:lumMod val="75000"/>
                  </a:schemeClr>
                </a:solidFill>
              </a:rPr>
              <a:t>При проектировании и анализе зафиксировать и конкретизировать планируемые результаты </a:t>
            </a:r>
            <a:r>
              <a:rPr lang="ru-RU" sz="8000" b="1" dirty="0" smtClean="0">
                <a:solidFill>
                  <a:srgbClr val="FF0000"/>
                </a:solidFill>
              </a:rPr>
              <a:t>(учёт особенностей детей, этапа обучения, темпа изучения материала, раздела курса);</a:t>
            </a:r>
          </a:p>
          <a:p>
            <a:pPr marL="0" indent="0">
              <a:buNone/>
            </a:pPr>
            <a:endParaRPr lang="ru-RU" sz="8000" b="1" dirty="0" smtClean="0">
              <a:solidFill>
                <a:srgbClr val="FF0000"/>
              </a:solidFill>
            </a:endParaRPr>
          </a:p>
          <a:p>
            <a:pPr marL="0" indent="0">
              <a:buFont typeface="Wingdings" pitchFamily="2" charset="2"/>
              <a:buChar char="Ø"/>
            </a:pPr>
            <a:r>
              <a:rPr lang="ru-RU" sz="8000" b="1" dirty="0" smtClean="0">
                <a:solidFill>
                  <a:schemeClr val="accent2">
                    <a:lumMod val="75000"/>
                  </a:schemeClr>
                </a:solidFill>
              </a:rPr>
              <a:t>Учим выполнять </a:t>
            </a:r>
            <a:r>
              <a:rPr lang="ru-RU" sz="8000" b="1" dirty="0" smtClean="0">
                <a:solidFill>
                  <a:srgbClr val="FF0000"/>
                </a:solidFill>
              </a:rPr>
              <a:t>различные по форме и виду предъявления </a:t>
            </a:r>
            <a:r>
              <a:rPr lang="ru-RU" sz="8000" b="1" dirty="0" smtClean="0">
                <a:solidFill>
                  <a:schemeClr val="accent2">
                    <a:lumMod val="75000"/>
                  </a:schemeClr>
                </a:solidFill>
              </a:rPr>
              <a:t>задания;</a:t>
            </a:r>
          </a:p>
          <a:p>
            <a:pPr marL="0" indent="0">
              <a:buFont typeface="Wingdings" pitchFamily="2" charset="2"/>
              <a:buChar char="Ø"/>
            </a:pPr>
            <a:endParaRPr lang="ru-RU" sz="8000" b="1" dirty="0" smtClean="0">
              <a:solidFill>
                <a:srgbClr val="0070C0"/>
              </a:solidFill>
            </a:endParaRPr>
          </a:p>
          <a:p>
            <a:pPr marL="0" indent="0">
              <a:buFont typeface="Wingdings" pitchFamily="2" charset="2"/>
              <a:buChar char="Ø"/>
            </a:pPr>
            <a:r>
              <a:rPr lang="ru-RU" sz="8000" b="1" dirty="0" smtClean="0">
                <a:solidFill>
                  <a:schemeClr val="accent2">
                    <a:lumMod val="75000"/>
                  </a:schemeClr>
                </a:solidFill>
              </a:rPr>
              <a:t>Чётко осознаём, </a:t>
            </a:r>
            <a:r>
              <a:rPr lang="ru-RU" sz="8000" b="1" dirty="0" smtClean="0">
                <a:solidFill>
                  <a:srgbClr val="FF0000"/>
                </a:solidFill>
              </a:rPr>
              <a:t>что формирует и развивает (проверяет)</a:t>
            </a:r>
            <a:r>
              <a:rPr lang="ru-RU" sz="8000" b="1" dirty="0" smtClean="0">
                <a:solidFill>
                  <a:schemeClr val="accent2">
                    <a:lumMod val="75000"/>
                  </a:schemeClr>
                </a:solidFill>
              </a:rPr>
              <a:t> каждое задание.</a:t>
            </a:r>
          </a:p>
          <a:p>
            <a:pPr marL="0" indent="0">
              <a:buFont typeface="Wingdings" pitchFamily="2" charset="2"/>
              <a:buChar char="Ø"/>
            </a:pPr>
            <a:endParaRPr lang="ru-RU" sz="9600" b="1" dirty="0" smtClean="0">
              <a:solidFill>
                <a:srgbClr val="0070C0"/>
              </a:solidFill>
            </a:endParaRPr>
          </a:p>
          <a:p>
            <a:pPr marL="0" indent="0">
              <a:buNone/>
            </a:pPr>
            <a:endParaRPr lang="ru-RU" sz="9600" b="1" dirty="0" smtClean="0">
              <a:solidFill>
                <a:schemeClr val="accent1"/>
              </a:solidFill>
            </a:endParaRPr>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59</a:t>
            </a:fld>
            <a:endParaRPr lang="ru-RU"/>
          </a:p>
        </p:txBody>
      </p:sp>
      <p:sp>
        <p:nvSpPr>
          <p:cNvPr id="6" name="Стрелка вниз 5"/>
          <p:cNvSpPr/>
          <p:nvPr/>
        </p:nvSpPr>
        <p:spPr>
          <a:xfrm>
            <a:off x="3887924" y="2240868"/>
            <a:ext cx="972108" cy="39604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93406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938" y="1"/>
            <a:ext cx="9151938" cy="17562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467" dirty="0"/>
          </a:p>
        </p:txBody>
      </p:sp>
      <p:sp>
        <p:nvSpPr>
          <p:cNvPr id="2" name="Заголовок 1"/>
          <p:cNvSpPr>
            <a:spLocks noGrp="1"/>
          </p:cNvSpPr>
          <p:nvPr>
            <p:ph type="title"/>
          </p:nvPr>
        </p:nvSpPr>
        <p:spPr>
          <a:xfrm>
            <a:off x="435426" y="250152"/>
            <a:ext cx="8235041" cy="1325563"/>
          </a:xfrm>
        </p:spPr>
        <p:txBody>
          <a:bodyPr anchor="b">
            <a:noAutofit/>
          </a:bodyPr>
          <a:lstStyle/>
          <a:p>
            <a:r>
              <a:rPr lang="ru-RU" sz="2800" b="1" cap="all" dirty="0" smtClean="0">
                <a:solidFill>
                  <a:schemeClr val="bg1"/>
                </a:solidFill>
                <a:latin typeface="+mn-lt"/>
              </a:rPr>
              <a:t>цифровая образовательная платформа </a:t>
            </a:r>
            <a:r>
              <a:rPr lang="en-US" sz="2800" b="1" cap="all" dirty="0" smtClean="0">
                <a:solidFill>
                  <a:schemeClr val="bg1"/>
                </a:solidFill>
                <a:latin typeface="+mn-lt"/>
              </a:rPr>
              <a:t>LECTA</a:t>
            </a:r>
            <a:endParaRPr lang="ru-RU" sz="2800" b="1" cap="all" dirty="0" smtClean="0">
              <a:solidFill>
                <a:schemeClr val="bg1"/>
              </a:solidFill>
              <a:latin typeface="+mn-lt"/>
            </a:endParaRPr>
          </a:p>
        </p:txBody>
      </p:sp>
      <p:pic>
        <p:nvPicPr>
          <p:cNvPr id="6" name="Picture 3" descr="D:\Masha\черная пятница\!Фирменные стили и логотипы\!Российский учебник\презентация\для-перезентации-РУ-01.png"/>
          <p:cNvPicPr>
            <a:picLocks noChangeAspect="1" noChangeArrowheads="1"/>
          </p:cNvPicPr>
          <p:nvPr/>
        </p:nvPicPr>
        <p:blipFill>
          <a:blip r:embed="rId2" cstate="print"/>
          <a:srcRect/>
          <a:stretch>
            <a:fillRect/>
          </a:stretch>
        </p:blipFill>
        <p:spPr bwMode="auto">
          <a:xfrm>
            <a:off x="6588224" y="280975"/>
            <a:ext cx="2304060" cy="703617"/>
          </a:xfrm>
          <a:prstGeom prst="rect">
            <a:avLst/>
          </a:prstGeom>
          <a:noFill/>
        </p:spPr>
      </p:pic>
      <p:sp>
        <p:nvSpPr>
          <p:cNvPr id="9" name="Объект 2"/>
          <p:cNvSpPr>
            <a:spLocks noGrp="1"/>
          </p:cNvSpPr>
          <p:nvPr>
            <p:ph idx="1"/>
          </p:nvPr>
        </p:nvSpPr>
        <p:spPr>
          <a:xfrm>
            <a:off x="393382" y="1772817"/>
            <a:ext cx="4484232" cy="4813954"/>
          </a:xfrm>
        </p:spPr>
        <p:txBody>
          <a:bodyPr>
            <a:noAutofit/>
          </a:bodyPr>
          <a:lstStyle/>
          <a:p>
            <a:pPr>
              <a:lnSpc>
                <a:spcPct val="100000"/>
              </a:lnSpc>
              <a:spcBef>
                <a:spcPts val="0"/>
              </a:spcBef>
            </a:pPr>
            <a:r>
              <a:rPr lang="ru-RU" sz="1400" dirty="0" smtClean="0">
                <a:solidFill>
                  <a:schemeClr val="accent2">
                    <a:lumMod val="75000"/>
                  </a:schemeClr>
                </a:solidFill>
              </a:rPr>
              <a:t>Самая большая библиотека современных учебников</a:t>
            </a:r>
          </a:p>
          <a:p>
            <a:pPr>
              <a:lnSpc>
                <a:spcPct val="100000"/>
              </a:lnSpc>
              <a:spcBef>
                <a:spcPts val="0"/>
              </a:spcBef>
              <a:buNone/>
            </a:pPr>
            <a:r>
              <a:rPr lang="ru-RU" sz="1400" dirty="0" smtClean="0">
                <a:solidFill>
                  <a:schemeClr val="accent2">
                    <a:lumMod val="75000"/>
                  </a:schemeClr>
                </a:solidFill>
              </a:rPr>
              <a:t>	в электронной форме: более </a:t>
            </a:r>
            <a:r>
              <a:rPr lang="ru-RU" sz="1400" b="1" dirty="0" smtClean="0">
                <a:solidFill>
                  <a:schemeClr val="accent2">
                    <a:lumMod val="75000"/>
                  </a:schemeClr>
                </a:solidFill>
              </a:rPr>
              <a:t>600 наименований</a:t>
            </a:r>
          </a:p>
          <a:p>
            <a:pPr>
              <a:lnSpc>
                <a:spcPct val="100000"/>
              </a:lnSpc>
              <a:spcBef>
                <a:spcPts val="0"/>
              </a:spcBef>
              <a:buNone/>
            </a:pPr>
            <a:r>
              <a:rPr lang="ru-RU" sz="1400" dirty="0" smtClean="0">
                <a:solidFill>
                  <a:schemeClr val="accent2">
                    <a:lumMod val="75000"/>
                  </a:schemeClr>
                </a:solidFill>
              </a:rPr>
              <a:t>	или </a:t>
            </a:r>
            <a:r>
              <a:rPr lang="ru-RU" sz="1400" b="1" dirty="0" smtClean="0">
                <a:solidFill>
                  <a:schemeClr val="accent2">
                    <a:lumMod val="75000"/>
                  </a:schemeClr>
                </a:solidFill>
              </a:rPr>
              <a:t>52% электронных форм учебников</a:t>
            </a:r>
          </a:p>
          <a:p>
            <a:pPr>
              <a:lnSpc>
                <a:spcPct val="100000"/>
              </a:lnSpc>
              <a:spcBef>
                <a:spcPts val="0"/>
              </a:spcBef>
              <a:buNone/>
            </a:pPr>
            <a:r>
              <a:rPr lang="ru-RU" sz="1400" dirty="0" smtClean="0">
                <a:solidFill>
                  <a:schemeClr val="accent2">
                    <a:lumMod val="75000"/>
                  </a:schemeClr>
                </a:solidFill>
              </a:rPr>
              <a:t>	из Федерального перечня</a:t>
            </a:r>
          </a:p>
          <a:p>
            <a:pPr>
              <a:lnSpc>
                <a:spcPct val="100000"/>
              </a:lnSpc>
              <a:spcBef>
                <a:spcPts val="0"/>
              </a:spcBef>
            </a:pPr>
            <a:endParaRPr lang="ru-RU" sz="1400" dirty="0" smtClean="0">
              <a:solidFill>
                <a:schemeClr val="accent2">
                  <a:lumMod val="75000"/>
                </a:schemeClr>
              </a:solidFill>
            </a:endParaRPr>
          </a:p>
          <a:p>
            <a:pPr>
              <a:lnSpc>
                <a:spcPct val="100000"/>
              </a:lnSpc>
              <a:spcBef>
                <a:spcPts val="0"/>
              </a:spcBef>
            </a:pPr>
            <a:r>
              <a:rPr lang="ru-RU" sz="1400" dirty="0" err="1" smtClean="0">
                <a:solidFill>
                  <a:schemeClr val="accent2">
                    <a:lumMod val="75000"/>
                  </a:schemeClr>
                </a:solidFill>
              </a:rPr>
              <a:t>Онлайн-сервисы</a:t>
            </a:r>
            <a:r>
              <a:rPr lang="ru-RU" sz="1400" dirty="0" smtClean="0">
                <a:solidFill>
                  <a:schemeClr val="accent2">
                    <a:lumMod val="75000"/>
                  </a:schemeClr>
                </a:solidFill>
              </a:rPr>
              <a:t> и курсы для учителей</a:t>
            </a:r>
          </a:p>
          <a:p>
            <a:pPr>
              <a:lnSpc>
                <a:spcPct val="100000"/>
              </a:lnSpc>
              <a:spcBef>
                <a:spcPts val="0"/>
              </a:spcBef>
            </a:pPr>
            <a:endParaRPr lang="ru-RU" sz="1400" dirty="0" smtClean="0">
              <a:solidFill>
                <a:schemeClr val="accent2">
                  <a:lumMod val="75000"/>
                </a:schemeClr>
              </a:solidFill>
            </a:endParaRPr>
          </a:p>
          <a:p>
            <a:pPr>
              <a:lnSpc>
                <a:spcPct val="100000"/>
              </a:lnSpc>
              <a:spcBef>
                <a:spcPts val="0"/>
              </a:spcBef>
            </a:pPr>
            <a:r>
              <a:rPr lang="ru-RU" sz="1400" dirty="0" smtClean="0">
                <a:solidFill>
                  <a:schemeClr val="accent2">
                    <a:lumMod val="75000"/>
                  </a:schemeClr>
                </a:solidFill>
              </a:rPr>
              <a:t>Более </a:t>
            </a:r>
            <a:r>
              <a:rPr lang="ru-RU" sz="1400" b="1" dirty="0" smtClean="0">
                <a:solidFill>
                  <a:schemeClr val="accent2">
                    <a:lumMod val="75000"/>
                  </a:schemeClr>
                </a:solidFill>
              </a:rPr>
              <a:t>130 000 электронных учебников </a:t>
            </a:r>
            <a:r>
              <a:rPr lang="ru-RU" sz="1400" dirty="0" smtClean="0">
                <a:solidFill>
                  <a:schemeClr val="accent2">
                    <a:lumMod val="75000"/>
                  </a:schemeClr>
                </a:solidFill>
              </a:rPr>
              <a:t>выдано в 2017 году</a:t>
            </a:r>
          </a:p>
          <a:p>
            <a:pPr>
              <a:lnSpc>
                <a:spcPct val="100000"/>
              </a:lnSpc>
              <a:spcBef>
                <a:spcPts val="0"/>
              </a:spcBef>
            </a:pPr>
            <a:endParaRPr lang="ru-RU" sz="1400" dirty="0" smtClean="0">
              <a:solidFill>
                <a:schemeClr val="accent2">
                  <a:lumMod val="75000"/>
                </a:schemeClr>
              </a:solidFill>
            </a:endParaRPr>
          </a:p>
          <a:p>
            <a:pPr>
              <a:lnSpc>
                <a:spcPct val="100000"/>
              </a:lnSpc>
              <a:spcBef>
                <a:spcPts val="0"/>
              </a:spcBef>
            </a:pPr>
            <a:r>
              <a:rPr lang="ru-RU" sz="1400" dirty="0" smtClean="0">
                <a:solidFill>
                  <a:schemeClr val="accent2">
                    <a:lumMod val="75000"/>
                  </a:schemeClr>
                </a:solidFill>
              </a:rPr>
              <a:t>Более </a:t>
            </a:r>
            <a:r>
              <a:rPr lang="ru-RU" sz="1400" b="1" dirty="0" smtClean="0">
                <a:solidFill>
                  <a:schemeClr val="accent2">
                    <a:lumMod val="75000"/>
                  </a:schemeClr>
                </a:solidFill>
              </a:rPr>
              <a:t>16 000 учеников и учителей </a:t>
            </a:r>
            <a:r>
              <a:rPr lang="ru-RU" sz="1400" dirty="0" smtClean="0">
                <a:solidFill>
                  <a:schemeClr val="accent2">
                    <a:lumMod val="75000"/>
                  </a:schemeClr>
                </a:solidFill>
              </a:rPr>
              <a:t>зарегистрировались</a:t>
            </a:r>
          </a:p>
          <a:p>
            <a:pPr>
              <a:lnSpc>
                <a:spcPct val="100000"/>
              </a:lnSpc>
              <a:spcBef>
                <a:spcPts val="0"/>
              </a:spcBef>
              <a:buNone/>
            </a:pPr>
            <a:r>
              <a:rPr lang="ru-RU" sz="1400" dirty="0" smtClean="0">
                <a:solidFill>
                  <a:schemeClr val="accent2">
                    <a:lumMod val="75000"/>
                  </a:schemeClr>
                </a:solidFill>
              </a:rPr>
              <a:t>	в  LECTA в 2017 году</a:t>
            </a:r>
          </a:p>
          <a:p>
            <a:pPr>
              <a:lnSpc>
                <a:spcPct val="100000"/>
              </a:lnSpc>
              <a:spcBef>
                <a:spcPts val="0"/>
              </a:spcBef>
            </a:pPr>
            <a:endParaRPr lang="ru-RU" sz="1400" dirty="0" smtClean="0">
              <a:solidFill>
                <a:schemeClr val="accent2">
                  <a:lumMod val="75000"/>
                </a:schemeClr>
              </a:solidFill>
            </a:endParaRPr>
          </a:p>
          <a:p>
            <a:pPr>
              <a:lnSpc>
                <a:spcPct val="100000"/>
              </a:lnSpc>
              <a:spcBef>
                <a:spcPts val="0"/>
              </a:spcBef>
            </a:pPr>
            <a:r>
              <a:rPr lang="ru-RU" sz="1400" b="1" dirty="0" smtClean="0">
                <a:solidFill>
                  <a:schemeClr val="accent2">
                    <a:lumMod val="75000"/>
                  </a:schemeClr>
                </a:solidFill>
              </a:rPr>
              <a:t>144 школы Астраханской области и 50 школ Тамбовской области</a:t>
            </a:r>
            <a:r>
              <a:rPr lang="ru-RU" sz="1400" dirty="0" smtClean="0">
                <a:solidFill>
                  <a:schemeClr val="accent2">
                    <a:lumMod val="75000"/>
                  </a:schemeClr>
                </a:solidFill>
              </a:rPr>
              <a:t>, участвующие в массовой апробации ЭФУ, более </a:t>
            </a:r>
            <a:r>
              <a:rPr lang="ru-RU" sz="1400" b="1" dirty="0" smtClean="0">
                <a:solidFill>
                  <a:schemeClr val="accent2">
                    <a:lumMod val="75000"/>
                  </a:schemeClr>
                </a:solidFill>
              </a:rPr>
              <a:t>9000 учителей и учеников</a:t>
            </a:r>
            <a:r>
              <a:rPr lang="ru-RU" sz="1400" dirty="0" smtClean="0">
                <a:solidFill>
                  <a:schemeClr val="accent2">
                    <a:lumMod val="75000"/>
                  </a:schemeClr>
                </a:solidFill>
              </a:rPr>
              <a:t>, использующих электронные учебники в образовательном процессе</a:t>
            </a:r>
          </a:p>
          <a:p>
            <a:pPr>
              <a:lnSpc>
                <a:spcPct val="100000"/>
              </a:lnSpc>
              <a:spcBef>
                <a:spcPts val="0"/>
              </a:spcBef>
            </a:pPr>
            <a:endParaRPr lang="ru-RU" sz="1200" dirty="0" smtClean="0"/>
          </a:p>
        </p:txBody>
      </p:sp>
      <p:pic>
        <p:nvPicPr>
          <p:cNvPr id="10" name="Picture 3" descr="C:\Users\zgonnik.m\Desktop\17-05-23-Презентация-запуск-РУ-FIN-(с-корректорской-правкой)-без-НПС+.png"/>
          <p:cNvPicPr>
            <a:picLocks noChangeAspect="1" noChangeArrowheads="1"/>
          </p:cNvPicPr>
          <p:nvPr/>
        </p:nvPicPr>
        <p:blipFill>
          <a:blip r:embed="rId3" cstate="print"/>
          <a:srcRect/>
          <a:stretch>
            <a:fillRect/>
          </a:stretch>
        </p:blipFill>
        <p:spPr bwMode="auto">
          <a:xfrm>
            <a:off x="4786313" y="2363278"/>
            <a:ext cx="4357688" cy="4494722"/>
          </a:xfrm>
          <a:prstGeom prst="rect">
            <a:avLst/>
          </a:prstGeom>
          <a:noFill/>
        </p:spPr>
      </p:pic>
      <p:pic>
        <p:nvPicPr>
          <p:cNvPr id="6148" name="Picture 4" descr="D:\Masha\черная пятница\!Фирменные стили и логотипы\!Российский учебник\презентация\для-перезентации-РУ-лекта.png"/>
          <p:cNvPicPr>
            <a:picLocks noChangeAspect="1" noChangeArrowheads="1"/>
          </p:cNvPicPr>
          <p:nvPr/>
        </p:nvPicPr>
        <p:blipFill>
          <a:blip r:embed="rId4" cstate="print"/>
          <a:srcRect/>
          <a:stretch>
            <a:fillRect/>
          </a:stretch>
        </p:blipFill>
        <p:spPr bwMode="auto">
          <a:xfrm>
            <a:off x="5102538" y="1958746"/>
            <a:ext cx="909622" cy="1267285"/>
          </a:xfrm>
          <a:prstGeom prst="rect">
            <a:avLst/>
          </a:prstGeom>
          <a:noFill/>
        </p:spPr>
      </p:pic>
    </p:spTree>
    <p:extLst>
      <p:ext uri="{BB962C8B-B14F-4D97-AF65-F5344CB8AC3E}">
        <p14:creationId xmlns:p14="http://schemas.microsoft.com/office/powerpoint/2010/main" val="9523850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792088"/>
          </a:xfrm>
        </p:spPr>
        <p:txBody>
          <a:bodyPr>
            <a:noAutofit/>
          </a:bodyPr>
          <a:lstStyle/>
          <a:p>
            <a:pPr algn="ctr"/>
            <a:r>
              <a:rPr lang="ru-RU" sz="3600" dirty="0" smtClean="0"/>
              <a:t/>
            </a:r>
            <a:br>
              <a:rPr lang="ru-RU" sz="3600" dirty="0" smtClean="0"/>
            </a:br>
            <a:r>
              <a:rPr lang="ru-RU" sz="3600" b="1" i="1" dirty="0" smtClean="0">
                <a:effectLst>
                  <a:outerShdw blurRad="38100" dist="38100" dir="2700000" algn="tl">
                    <a:srgbClr val="000000">
                      <a:alpha val="43137"/>
                    </a:srgbClr>
                  </a:outerShdw>
                </a:effectLst>
              </a:rPr>
              <a:t>Контроль и оценка:</a:t>
            </a:r>
            <a:endParaRPr lang="ru-RU" sz="3600" b="1" i="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611560" y="980728"/>
            <a:ext cx="8280920" cy="5400600"/>
          </a:xfrm>
        </p:spPr>
        <p:txBody>
          <a:bodyPr>
            <a:normAutofit fontScale="25000" lnSpcReduction="20000"/>
          </a:bodyPr>
          <a:lstStyle/>
          <a:p>
            <a:pPr marL="0" indent="0">
              <a:buNone/>
            </a:pPr>
            <a:r>
              <a:rPr lang="ru-RU" sz="11200" dirty="0" smtClean="0"/>
              <a:t>	</a:t>
            </a:r>
            <a:endParaRPr lang="ru-RU" sz="11200" b="1" dirty="0" smtClean="0"/>
          </a:p>
          <a:p>
            <a:pPr marL="0" indent="0" algn="ctr">
              <a:buNone/>
            </a:pPr>
            <a:r>
              <a:rPr lang="ru-RU" sz="12800" b="1" i="1" u="sng" dirty="0" smtClean="0">
                <a:solidFill>
                  <a:srgbClr val="FF0000"/>
                </a:solidFill>
              </a:rPr>
              <a:t>Требования:</a:t>
            </a:r>
          </a:p>
          <a:p>
            <a:pPr marL="0" indent="0">
              <a:buFont typeface="Wingdings" pitchFamily="2" charset="2"/>
              <a:buChar char="Ø"/>
            </a:pPr>
            <a:r>
              <a:rPr lang="ru-RU" sz="11200" b="1" dirty="0" smtClean="0">
                <a:solidFill>
                  <a:schemeClr val="accent2">
                    <a:lumMod val="75000"/>
                  </a:schemeClr>
                </a:solidFill>
              </a:rPr>
              <a:t> Предъявляются задания на самоконтроль и самооценку.</a:t>
            </a:r>
          </a:p>
          <a:p>
            <a:pPr marL="0" indent="0">
              <a:buFont typeface="Wingdings" pitchFamily="2" charset="2"/>
              <a:buChar char="Ø"/>
            </a:pPr>
            <a:r>
              <a:rPr lang="ru-RU" sz="11200" b="1" dirty="0" smtClean="0">
                <a:solidFill>
                  <a:schemeClr val="accent2">
                    <a:lumMod val="75000"/>
                  </a:schemeClr>
                </a:solidFill>
              </a:rPr>
              <a:t> Контроль учителя:  в процессе деятельности аналитический, в конце урока- оценочный.</a:t>
            </a:r>
          </a:p>
          <a:p>
            <a:pPr marL="0" indent="0">
              <a:buFont typeface="Wingdings" pitchFamily="2" charset="2"/>
              <a:buChar char="Ø"/>
            </a:pPr>
            <a:r>
              <a:rPr lang="ru-RU" sz="11200" b="1" dirty="0" smtClean="0">
                <a:solidFill>
                  <a:schemeClr val="accent2">
                    <a:lumMod val="75000"/>
                  </a:schemeClr>
                </a:solidFill>
              </a:rPr>
              <a:t> Используются специальные задания на поиск ошибки.</a:t>
            </a:r>
          </a:p>
          <a:p>
            <a:pPr marL="0" indent="0">
              <a:buFont typeface="Wingdings" pitchFamily="2" charset="2"/>
              <a:buChar char="Ø"/>
            </a:pPr>
            <a:r>
              <a:rPr lang="ru-RU" sz="11200" b="1" dirty="0" smtClean="0">
                <a:solidFill>
                  <a:schemeClr val="accent2">
                    <a:lumMod val="75000"/>
                  </a:schemeClr>
                </a:solidFill>
              </a:rPr>
              <a:t> Предшествующий учебной деятельности диалог : «Какие могут встретиться трудности и как мы будем их преодолевать?»</a:t>
            </a:r>
          </a:p>
          <a:p>
            <a:pPr marL="0" indent="0">
              <a:buNone/>
            </a:pPr>
            <a:endParaRPr lang="ru-RU" sz="5900" b="1" dirty="0" smtClean="0"/>
          </a:p>
          <a:p>
            <a:pPr marL="0" indent="0">
              <a:buFont typeface="Wingdings" pitchFamily="2" charset="2"/>
              <a:buChar char="Ø"/>
            </a:pPr>
            <a:endParaRPr lang="ru-RU" sz="3400" b="1" dirty="0" smtClean="0"/>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60</a:t>
            </a:fld>
            <a:endParaRPr lang="ru-RU"/>
          </a:p>
        </p:txBody>
      </p:sp>
    </p:spTree>
    <p:extLst>
      <p:ext uri="{BB962C8B-B14F-4D97-AF65-F5344CB8AC3E}">
        <p14:creationId xmlns:p14="http://schemas.microsoft.com/office/powerpoint/2010/main" val="853582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50825" y="2492375"/>
            <a:ext cx="2736850" cy="1728788"/>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ru-RU" sz="4000" b="1" dirty="0" smtClean="0">
                <a:solidFill>
                  <a:srgbClr val="7030A0"/>
                </a:solidFill>
                <a:cs typeface="Arial" charset="0"/>
              </a:rPr>
              <a:t>ученик</a:t>
            </a:r>
            <a:endParaRPr lang="ru-RU" sz="4000" b="1" dirty="0">
              <a:solidFill>
                <a:srgbClr val="7030A0"/>
              </a:solidFill>
              <a:cs typeface="Arial" charset="0"/>
            </a:endParaRPr>
          </a:p>
        </p:txBody>
      </p:sp>
      <p:sp>
        <p:nvSpPr>
          <p:cNvPr id="6" name="Rectangle 3"/>
          <p:cNvSpPr>
            <a:spLocks noChangeArrowheads="1"/>
          </p:cNvSpPr>
          <p:nvPr/>
        </p:nvSpPr>
        <p:spPr bwMode="auto">
          <a:xfrm>
            <a:off x="3492500" y="404813"/>
            <a:ext cx="2159000" cy="2087562"/>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ru-RU" sz="3000" b="1" dirty="0">
                <a:solidFill>
                  <a:srgbClr val="C00000"/>
                </a:solidFill>
                <a:cs typeface="Arial" charset="0"/>
              </a:rPr>
              <a:t>как объект</a:t>
            </a:r>
          </a:p>
          <a:p>
            <a:pPr algn="ctr">
              <a:defRPr/>
            </a:pPr>
            <a:r>
              <a:rPr lang="ru-RU" sz="3000" b="1" dirty="0">
                <a:solidFill>
                  <a:srgbClr val="C00000"/>
                </a:solidFill>
                <a:cs typeface="Arial" charset="0"/>
              </a:rPr>
              <a:t>контроля</a:t>
            </a:r>
          </a:p>
        </p:txBody>
      </p:sp>
      <p:sp>
        <p:nvSpPr>
          <p:cNvPr id="7" name="Rectangle 5"/>
          <p:cNvSpPr>
            <a:spLocks noChangeArrowheads="1"/>
          </p:cNvSpPr>
          <p:nvPr/>
        </p:nvSpPr>
        <p:spPr bwMode="auto">
          <a:xfrm>
            <a:off x="6300788" y="404813"/>
            <a:ext cx="2592387" cy="2016125"/>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ru-RU" sz="3000" b="1" dirty="0">
                <a:solidFill>
                  <a:srgbClr val="C00000"/>
                </a:solidFill>
                <a:cs typeface="Arial" charset="0"/>
              </a:rPr>
              <a:t>контроль </a:t>
            </a:r>
          </a:p>
          <a:p>
            <a:pPr algn="ctr">
              <a:defRPr/>
            </a:pPr>
            <a:r>
              <a:rPr lang="ru-RU" sz="3000" b="1" dirty="0">
                <a:solidFill>
                  <a:srgbClr val="C00000"/>
                </a:solidFill>
                <a:cs typeface="Arial" charset="0"/>
              </a:rPr>
              <a:t>и оценка </a:t>
            </a:r>
          </a:p>
          <a:p>
            <a:pPr algn="ctr">
              <a:defRPr/>
            </a:pPr>
            <a:r>
              <a:rPr lang="ru-RU" sz="3000" b="1" dirty="0">
                <a:solidFill>
                  <a:srgbClr val="C00000"/>
                </a:solidFill>
                <a:cs typeface="Arial" charset="0"/>
              </a:rPr>
              <a:t>учителя</a:t>
            </a:r>
          </a:p>
        </p:txBody>
      </p:sp>
      <p:sp>
        <p:nvSpPr>
          <p:cNvPr id="8" name="Rectangle 4"/>
          <p:cNvSpPr>
            <a:spLocks noChangeArrowheads="1"/>
          </p:cNvSpPr>
          <p:nvPr/>
        </p:nvSpPr>
        <p:spPr bwMode="auto">
          <a:xfrm>
            <a:off x="3571868" y="3929066"/>
            <a:ext cx="2159000" cy="2016125"/>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ru-RU" sz="3000" b="1" dirty="0">
                <a:solidFill>
                  <a:srgbClr val="C00000"/>
                </a:solidFill>
                <a:cs typeface="Arial" charset="0"/>
              </a:rPr>
              <a:t>как субъект </a:t>
            </a:r>
          </a:p>
          <a:p>
            <a:pPr algn="ctr">
              <a:defRPr/>
            </a:pPr>
            <a:r>
              <a:rPr lang="ru-RU" sz="3000" b="1" dirty="0">
                <a:solidFill>
                  <a:srgbClr val="C00000"/>
                </a:solidFill>
                <a:cs typeface="Arial" charset="0"/>
              </a:rPr>
              <a:t>контроля</a:t>
            </a:r>
          </a:p>
        </p:txBody>
      </p:sp>
      <p:sp>
        <p:nvSpPr>
          <p:cNvPr id="9" name="Rectangle 6"/>
          <p:cNvSpPr>
            <a:spLocks noChangeArrowheads="1"/>
          </p:cNvSpPr>
          <p:nvPr/>
        </p:nvSpPr>
        <p:spPr bwMode="auto">
          <a:xfrm>
            <a:off x="6156325" y="3933825"/>
            <a:ext cx="2809875" cy="2016125"/>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ru-RU" sz="2800" b="1" dirty="0">
                <a:solidFill>
                  <a:srgbClr val="C00000"/>
                </a:solidFill>
                <a:cs typeface="Arial" charset="0"/>
              </a:rPr>
              <a:t>самоконтроль</a:t>
            </a:r>
          </a:p>
          <a:p>
            <a:pPr algn="ctr">
              <a:defRPr/>
            </a:pPr>
            <a:r>
              <a:rPr lang="ru-RU" sz="2800" b="1" dirty="0">
                <a:solidFill>
                  <a:srgbClr val="C00000"/>
                </a:solidFill>
                <a:cs typeface="Arial" charset="0"/>
              </a:rPr>
              <a:t>самооценка</a:t>
            </a:r>
          </a:p>
        </p:txBody>
      </p:sp>
      <p:sp>
        <p:nvSpPr>
          <p:cNvPr id="1220614" name="AutoShape 7"/>
          <p:cNvSpPr>
            <a:spLocks noChangeArrowheads="1"/>
          </p:cNvSpPr>
          <p:nvPr/>
        </p:nvSpPr>
        <p:spPr bwMode="auto">
          <a:xfrm rot="-2593712">
            <a:off x="2386013" y="1801813"/>
            <a:ext cx="1212850" cy="195262"/>
          </a:xfrm>
          <a:prstGeom prst="rightArrow">
            <a:avLst>
              <a:gd name="adj1" fmla="val 50000"/>
              <a:gd name="adj2" fmla="val 155285"/>
            </a:avLst>
          </a:prstGeom>
          <a:solidFill>
            <a:srgbClr val="FFFF00"/>
          </a:solidFill>
          <a:ln w="9525">
            <a:solidFill>
              <a:schemeClr val="tx1"/>
            </a:solidFill>
            <a:miter lim="800000"/>
            <a:headEnd/>
            <a:tailEnd/>
          </a:ln>
        </p:spPr>
        <p:txBody>
          <a:bodyPr wrap="none" anchor="ctr"/>
          <a:lstStyle/>
          <a:p>
            <a:endParaRPr lang="ru-RU" altLang="ru-RU" sz="1600">
              <a:solidFill>
                <a:srgbClr val="C00000"/>
              </a:solidFill>
            </a:endParaRPr>
          </a:p>
        </p:txBody>
      </p:sp>
      <p:sp>
        <p:nvSpPr>
          <p:cNvPr id="1220615" name="AutoShape 9"/>
          <p:cNvSpPr>
            <a:spLocks noChangeArrowheads="1"/>
          </p:cNvSpPr>
          <p:nvPr/>
        </p:nvSpPr>
        <p:spPr bwMode="auto">
          <a:xfrm>
            <a:off x="5651500" y="1268413"/>
            <a:ext cx="565150" cy="215900"/>
          </a:xfrm>
          <a:prstGeom prst="rightArrow">
            <a:avLst>
              <a:gd name="adj1" fmla="val 50000"/>
              <a:gd name="adj2" fmla="val 65441"/>
            </a:avLst>
          </a:prstGeom>
          <a:solidFill>
            <a:srgbClr val="FFFF00"/>
          </a:solidFill>
          <a:ln w="9525">
            <a:solidFill>
              <a:schemeClr val="tx1"/>
            </a:solidFill>
            <a:miter lim="800000"/>
            <a:headEnd/>
            <a:tailEnd/>
          </a:ln>
        </p:spPr>
        <p:txBody>
          <a:bodyPr wrap="none" anchor="ctr"/>
          <a:lstStyle/>
          <a:p>
            <a:r>
              <a:rPr lang="ru-RU" altLang="ru-RU" sz="1600" b="1"/>
              <a:t>  </a:t>
            </a:r>
            <a:endParaRPr lang="ru-RU" altLang="ru-RU" sz="1600"/>
          </a:p>
        </p:txBody>
      </p:sp>
      <p:sp>
        <p:nvSpPr>
          <p:cNvPr id="1220616" name="AutoShape 8"/>
          <p:cNvSpPr>
            <a:spLocks noChangeArrowheads="1"/>
          </p:cNvSpPr>
          <p:nvPr/>
        </p:nvSpPr>
        <p:spPr bwMode="auto">
          <a:xfrm rot="2581185">
            <a:off x="2532063" y="4679950"/>
            <a:ext cx="1212850" cy="195263"/>
          </a:xfrm>
          <a:prstGeom prst="rightArrow">
            <a:avLst>
              <a:gd name="adj1" fmla="val 50000"/>
              <a:gd name="adj2" fmla="val 155284"/>
            </a:avLst>
          </a:prstGeom>
          <a:solidFill>
            <a:srgbClr val="FFFF00"/>
          </a:solidFill>
          <a:ln w="9525">
            <a:solidFill>
              <a:schemeClr val="tx1"/>
            </a:solidFill>
            <a:miter lim="800000"/>
            <a:headEnd/>
            <a:tailEnd/>
          </a:ln>
        </p:spPr>
        <p:txBody>
          <a:bodyPr wrap="none" anchor="ctr"/>
          <a:lstStyle/>
          <a:p>
            <a:endParaRPr lang="ru-RU" altLang="ru-RU" sz="1600"/>
          </a:p>
        </p:txBody>
      </p:sp>
      <p:sp>
        <p:nvSpPr>
          <p:cNvPr id="1220617" name="AutoShape 9"/>
          <p:cNvSpPr>
            <a:spLocks noChangeArrowheads="1"/>
          </p:cNvSpPr>
          <p:nvPr/>
        </p:nvSpPr>
        <p:spPr bwMode="auto">
          <a:xfrm>
            <a:off x="5724525" y="4941888"/>
            <a:ext cx="412750" cy="227012"/>
          </a:xfrm>
          <a:prstGeom prst="rightArrow">
            <a:avLst>
              <a:gd name="adj1" fmla="val 50000"/>
              <a:gd name="adj2" fmla="val 65413"/>
            </a:avLst>
          </a:prstGeom>
          <a:solidFill>
            <a:srgbClr val="FFFF00"/>
          </a:solidFill>
          <a:ln w="9525">
            <a:solidFill>
              <a:schemeClr val="tx1"/>
            </a:solidFill>
            <a:miter lim="800000"/>
            <a:headEnd/>
            <a:tailEnd/>
          </a:ln>
        </p:spPr>
        <p:txBody>
          <a:bodyPr wrap="none" anchor="ctr"/>
          <a:lstStyle/>
          <a:p>
            <a:r>
              <a:rPr lang="ru-RU" altLang="ru-RU" sz="1600" b="1"/>
              <a:t>  </a:t>
            </a:r>
            <a:endParaRPr lang="ru-RU" altLang="ru-RU" sz="1600"/>
          </a:p>
        </p:txBody>
      </p:sp>
      <p:sp>
        <p:nvSpPr>
          <p:cNvPr id="14" name="Двойная стрелка вверх/вниз 13"/>
          <p:cNvSpPr/>
          <p:nvPr/>
        </p:nvSpPr>
        <p:spPr>
          <a:xfrm>
            <a:off x="7451725" y="2565400"/>
            <a:ext cx="484188" cy="1143000"/>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800">
              <a:solidFill>
                <a:srgbClr val="FFFFFF"/>
              </a:solidFill>
            </a:endParaRPr>
          </a:p>
        </p:txBody>
      </p:sp>
    </p:spTree>
    <p:extLst>
      <p:ext uri="{BB962C8B-B14F-4D97-AF65-F5344CB8AC3E}">
        <p14:creationId xmlns:p14="http://schemas.microsoft.com/office/powerpoint/2010/main" val="2642312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2"/>
          <p:cNvSpPr txBox="1">
            <a:spLocks/>
          </p:cNvSpPr>
          <p:nvPr/>
        </p:nvSpPr>
        <p:spPr bwMode="auto">
          <a:xfrm>
            <a:off x="684213" y="1700213"/>
            <a:ext cx="8135937" cy="3960812"/>
          </a:xfrm>
          <a:prstGeom prst="rect">
            <a:avLst/>
          </a:prstGeom>
          <a:ln>
            <a:solidFill>
              <a:srgbClr val="00823B"/>
            </a:solidFill>
            <a:headEnd/>
            <a:tailEnd/>
          </a:ln>
        </p:spPr>
        <p:style>
          <a:lnRef idx="2">
            <a:schemeClr val="accent1"/>
          </a:lnRef>
          <a:fillRef idx="1">
            <a:schemeClr val="lt1"/>
          </a:fillRef>
          <a:effectRef idx="0">
            <a:schemeClr val="accent1"/>
          </a:effectRef>
          <a:fontRef idx="minor">
            <a:schemeClr val="dk1"/>
          </a:fontRef>
        </p:style>
        <p:txBody>
          <a:bodyPr/>
          <a:lstStyle/>
          <a:p>
            <a:pPr marL="342900" indent="-342900">
              <a:spcBef>
                <a:spcPct val="20000"/>
              </a:spcBef>
              <a:buFont typeface="Arial" charset="0"/>
              <a:buNone/>
              <a:defRPr/>
            </a:pPr>
            <a:r>
              <a:rPr lang="ru-RU" sz="3200" b="1" dirty="0">
                <a:solidFill>
                  <a:srgbClr val="FF0000"/>
                </a:solidFill>
                <a:cs typeface="Arial" charset="0"/>
              </a:rPr>
              <a:t>1 этап: </a:t>
            </a:r>
            <a:r>
              <a:rPr lang="ru-RU" sz="3200" b="1" dirty="0">
                <a:solidFill>
                  <a:srgbClr val="002060"/>
                </a:solidFill>
                <a:cs typeface="Arial" charset="0"/>
              </a:rPr>
              <a:t>указано место ошибки (ошибка подчеркнута)</a:t>
            </a:r>
          </a:p>
          <a:p>
            <a:pPr marL="342900" indent="-342900">
              <a:spcBef>
                <a:spcPct val="20000"/>
              </a:spcBef>
              <a:buFont typeface="Arial" charset="0"/>
              <a:buNone/>
              <a:defRPr/>
            </a:pPr>
            <a:r>
              <a:rPr lang="ru-RU" sz="3200" b="1" dirty="0">
                <a:solidFill>
                  <a:srgbClr val="FF0000"/>
                </a:solidFill>
                <a:cs typeface="Arial" charset="0"/>
              </a:rPr>
              <a:t>2 этап: </a:t>
            </a:r>
            <a:r>
              <a:rPr lang="ru-RU" sz="3200" b="1" dirty="0">
                <a:solidFill>
                  <a:srgbClr val="002060"/>
                </a:solidFill>
                <a:cs typeface="Arial" charset="0"/>
              </a:rPr>
              <a:t>указано количество ошибок или их характер</a:t>
            </a:r>
          </a:p>
          <a:p>
            <a:pPr marL="342900" indent="-342900">
              <a:spcBef>
                <a:spcPct val="20000"/>
              </a:spcBef>
              <a:buFont typeface="Arial" charset="0"/>
              <a:buNone/>
              <a:defRPr/>
            </a:pPr>
            <a:r>
              <a:rPr lang="ru-RU" sz="3200" b="1" dirty="0">
                <a:solidFill>
                  <a:srgbClr val="FF0000"/>
                </a:solidFill>
                <a:cs typeface="Arial" charset="0"/>
              </a:rPr>
              <a:t>3 этап: </a:t>
            </a:r>
            <a:r>
              <a:rPr lang="ru-RU" sz="3200" b="1" dirty="0">
                <a:solidFill>
                  <a:srgbClr val="002060"/>
                </a:solidFill>
                <a:cs typeface="Arial" charset="0"/>
              </a:rPr>
              <a:t>даны «ключи» к проверке</a:t>
            </a:r>
          </a:p>
          <a:p>
            <a:pPr marL="342900" indent="-342900">
              <a:spcBef>
                <a:spcPct val="20000"/>
              </a:spcBef>
              <a:buFont typeface="Arial" charset="0"/>
              <a:buNone/>
              <a:defRPr/>
            </a:pPr>
            <a:r>
              <a:rPr lang="ru-RU" sz="3200" b="1" dirty="0">
                <a:solidFill>
                  <a:srgbClr val="FF0000"/>
                </a:solidFill>
                <a:cs typeface="Arial" charset="0"/>
              </a:rPr>
              <a:t>4 этап: </a:t>
            </a:r>
            <a:r>
              <a:rPr lang="ru-RU" sz="3200" b="1" dirty="0">
                <a:solidFill>
                  <a:srgbClr val="002060"/>
                </a:solidFill>
                <a:cs typeface="Arial" charset="0"/>
              </a:rPr>
              <a:t>нахождение ошибок</a:t>
            </a:r>
          </a:p>
          <a:p>
            <a:pPr marL="342900" indent="-342900">
              <a:spcBef>
                <a:spcPct val="20000"/>
              </a:spcBef>
              <a:buFont typeface="Arial" charset="0"/>
              <a:buNone/>
              <a:defRPr/>
            </a:pPr>
            <a:endParaRPr lang="ru-RU" sz="3200" dirty="0">
              <a:solidFill>
                <a:schemeClr val="tx1"/>
              </a:solidFill>
              <a:cs typeface="Arial" charset="0"/>
            </a:endParaRPr>
          </a:p>
        </p:txBody>
      </p:sp>
      <p:sp>
        <p:nvSpPr>
          <p:cNvPr id="4" name="Заголовок 3"/>
          <p:cNvSpPr>
            <a:spLocks noGrp="1"/>
          </p:cNvSpPr>
          <p:nvPr>
            <p:ph type="title"/>
          </p:nvPr>
        </p:nvSpPr>
        <p:spPr>
          <a:xfrm>
            <a:off x="428596" y="571480"/>
            <a:ext cx="8229600" cy="1143000"/>
          </a:xfrm>
        </p:spPr>
        <p:txBody>
          <a:bodyPr>
            <a:normAutofit fontScale="90000"/>
          </a:bodyPr>
          <a:lstStyle/>
          <a:p>
            <a:pPr algn="ctr"/>
            <a:r>
              <a:rPr lang="ru-RU" b="1" dirty="0" smtClean="0">
                <a:cs typeface="Arial" charset="0"/>
              </a:rPr>
              <a:t>Динамика контроля (самоконтроля) результата выполнения задания</a:t>
            </a:r>
            <a:br>
              <a:rPr lang="ru-RU" b="1" dirty="0" smtClean="0">
                <a:cs typeface="Arial" charset="0"/>
              </a:rPr>
            </a:br>
            <a:r>
              <a:rPr lang="ru-RU" b="1" dirty="0" smtClean="0">
                <a:cs typeface="Arial" charset="0"/>
              </a:rPr>
              <a:t>Задания на поиск ошибки</a:t>
            </a:r>
            <a:r>
              <a:rPr lang="ru-RU" dirty="0" smtClean="0">
                <a:effectLst>
                  <a:outerShdw blurRad="38100" dist="38100" dir="2700000" algn="tl">
                    <a:srgbClr val="C0C0C0"/>
                  </a:outerShdw>
                </a:effectLst>
                <a:cs typeface="Arial" charset="0"/>
              </a:rPr>
              <a:t/>
            </a:r>
            <a:br>
              <a:rPr lang="ru-RU" dirty="0" smtClean="0">
                <a:effectLst>
                  <a:outerShdw blurRad="38100" dist="38100" dir="2700000" algn="tl">
                    <a:srgbClr val="C0C0C0"/>
                  </a:outerShdw>
                </a:effectLst>
                <a:cs typeface="Arial" charset="0"/>
              </a:rPr>
            </a:br>
            <a:endParaRPr lang="ru-RU" dirty="0"/>
          </a:p>
        </p:txBody>
      </p:sp>
    </p:spTree>
    <p:extLst>
      <p:ext uri="{BB962C8B-B14F-4D97-AF65-F5344CB8AC3E}">
        <p14:creationId xmlns:p14="http://schemas.microsoft.com/office/powerpoint/2010/main" val="3606659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1" name="Picture 11" descr="E:\USERS\ZubairovaOV\Рабочий стол\Обложки учебников\2138_100.tif"/>
          <p:cNvPicPr>
            <a:picLocks noGrp="1" noChangeAspect="1" noChangeArrowheads="1"/>
          </p:cNvPicPr>
          <p:nvPr>
            <p:ph idx="4294967295"/>
          </p:nvPr>
        </p:nvPicPr>
        <p:blipFill>
          <a:blip r:embed="rId3" cstate="print"/>
          <a:srcRect/>
          <a:stretch>
            <a:fillRect/>
          </a:stretch>
        </p:blipFill>
        <p:spPr>
          <a:xfrm>
            <a:off x="5219700" y="692150"/>
            <a:ext cx="1593850" cy="2016125"/>
          </a:xfrm>
        </p:spPr>
      </p:pic>
      <p:sp>
        <p:nvSpPr>
          <p:cNvPr id="14348" name="TextBox 11"/>
          <p:cNvSpPr txBox="1">
            <a:spLocks noChangeArrowheads="1"/>
          </p:cNvSpPr>
          <p:nvPr/>
        </p:nvSpPr>
        <p:spPr bwMode="auto">
          <a:xfrm>
            <a:off x="6143636" y="142852"/>
            <a:ext cx="1871663" cy="400050"/>
          </a:xfrm>
          <a:prstGeom prst="rect">
            <a:avLst/>
          </a:prstGeom>
          <a:solidFill>
            <a:srgbClr val="FFFFCC"/>
          </a:solidFill>
          <a:ln>
            <a:solidFill>
              <a:srgbClr val="00823B"/>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ru-RU" sz="2000" dirty="0">
                <a:solidFill>
                  <a:srgbClr val="FF0000"/>
                </a:solidFill>
                <a:effectLst>
                  <a:outerShdw blurRad="38100" dist="38100" dir="2700000" algn="tl">
                    <a:srgbClr val="000000"/>
                  </a:outerShdw>
                </a:effectLst>
                <a:cs typeface="Arial" charset="0"/>
              </a:rPr>
              <a:t>Первый этап</a:t>
            </a:r>
          </a:p>
        </p:txBody>
      </p:sp>
      <p:pic>
        <p:nvPicPr>
          <p:cNvPr id="1228803" name="Picture 10"/>
          <p:cNvPicPr>
            <a:picLocks noChangeAspect="1" noChangeArrowheads="1"/>
          </p:cNvPicPr>
          <p:nvPr/>
        </p:nvPicPr>
        <p:blipFill>
          <a:blip r:embed="rId4" cstate="print"/>
          <a:srcRect/>
          <a:stretch>
            <a:fillRect/>
          </a:stretch>
        </p:blipFill>
        <p:spPr bwMode="auto">
          <a:xfrm>
            <a:off x="0" y="404813"/>
            <a:ext cx="5078413" cy="3454400"/>
          </a:xfrm>
          <a:prstGeom prst="rect">
            <a:avLst/>
          </a:prstGeom>
          <a:noFill/>
          <a:ln w="9525">
            <a:solidFill>
              <a:srgbClr val="00823B"/>
            </a:solidFill>
            <a:miter lim="800000"/>
            <a:headEnd/>
            <a:tailEnd/>
          </a:ln>
        </p:spPr>
      </p:pic>
      <p:pic>
        <p:nvPicPr>
          <p:cNvPr id="1228804" name="Picture 11"/>
          <p:cNvPicPr>
            <a:picLocks noChangeAspect="1" noChangeArrowheads="1"/>
          </p:cNvPicPr>
          <p:nvPr/>
        </p:nvPicPr>
        <p:blipFill>
          <a:blip r:embed="rId5" cstate="print"/>
          <a:srcRect/>
          <a:stretch>
            <a:fillRect/>
          </a:stretch>
        </p:blipFill>
        <p:spPr bwMode="auto">
          <a:xfrm>
            <a:off x="3529013" y="3500438"/>
            <a:ext cx="5614987" cy="2921000"/>
          </a:xfrm>
          <a:prstGeom prst="rect">
            <a:avLst/>
          </a:prstGeom>
          <a:noFill/>
          <a:ln w="9525">
            <a:solidFill>
              <a:srgbClr val="00823B"/>
            </a:solidFill>
            <a:miter lim="800000"/>
            <a:headEnd/>
            <a:tailEnd/>
          </a:ln>
        </p:spPr>
      </p:pic>
      <p:pic>
        <p:nvPicPr>
          <p:cNvPr id="1228805" name="Picture 12" descr="E:\USERS\ZubairovaOV\Рабочий стол\Обложки учебников\2140_100.tif"/>
          <p:cNvPicPr>
            <a:picLocks noChangeAspect="1" noChangeArrowheads="1"/>
          </p:cNvPicPr>
          <p:nvPr/>
        </p:nvPicPr>
        <p:blipFill>
          <a:blip r:embed="rId6" cstate="print"/>
          <a:srcRect/>
          <a:stretch>
            <a:fillRect/>
          </a:stretch>
        </p:blipFill>
        <p:spPr bwMode="auto">
          <a:xfrm>
            <a:off x="7056438" y="944563"/>
            <a:ext cx="1536700" cy="1944687"/>
          </a:xfrm>
          <a:prstGeom prst="rect">
            <a:avLst/>
          </a:prstGeom>
          <a:noFill/>
          <a:ln w="9525">
            <a:noFill/>
            <a:miter lim="800000"/>
            <a:headEnd/>
            <a:tailEnd/>
          </a:ln>
        </p:spPr>
      </p:pic>
      <p:pic>
        <p:nvPicPr>
          <p:cNvPr id="1228806" name="Picture 13" descr="E:\USERS\ZubairovaOV\Рабочий стол\Обложки учебников\2148_100.tif"/>
          <p:cNvPicPr>
            <a:picLocks noChangeAspect="1" noChangeArrowheads="1"/>
          </p:cNvPicPr>
          <p:nvPr/>
        </p:nvPicPr>
        <p:blipFill>
          <a:blip r:embed="rId7" cstate="print"/>
          <a:srcRect/>
          <a:stretch>
            <a:fillRect/>
          </a:stretch>
        </p:blipFill>
        <p:spPr bwMode="auto">
          <a:xfrm>
            <a:off x="6408738" y="1592263"/>
            <a:ext cx="1419225" cy="1800225"/>
          </a:xfrm>
          <a:prstGeom prst="rect">
            <a:avLst/>
          </a:prstGeom>
          <a:noFill/>
          <a:ln w="9525">
            <a:noFill/>
            <a:miter lim="800000"/>
            <a:headEnd/>
            <a:tailEnd/>
          </a:ln>
        </p:spPr>
      </p:pic>
    </p:spTree>
    <p:extLst>
      <p:ext uri="{BB962C8B-B14F-4D97-AF65-F5344CB8AC3E}">
        <p14:creationId xmlns:p14="http://schemas.microsoft.com/office/powerpoint/2010/main" val="20327444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49" name="TextBox 1"/>
          <p:cNvSpPr txBox="1">
            <a:spLocks noChangeArrowheads="1"/>
          </p:cNvSpPr>
          <p:nvPr/>
        </p:nvSpPr>
        <p:spPr bwMode="auto">
          <a:xfrm>
            <a:off x="611188" y="3595688"/>
            <a:ext cx="4752975" cy="369887"/>
          </a:xfrm>
          <a:prstGeom prst="rect">
            <a:avLst/>
          </a:prstGeom>
          <a:noFill/>
          <a:ln w="9525">
            <a:noFill/>
            <a:miter lim="800000"/>
            <a:headEnd/>
            <a:tailEnd/>
          </a:ln>
        </p:spPr>
        <p:txBody>
          <a:bodyPr>
            <a:spAutoFit/>
          </a:bodyPr>
          <a:lstStyle/>
          <a:p>
            <a:endParaRPr lang="ru-RU" altLang="ru-RU" sz="1600"/>
          </a:p>
        </p:txBody>
      </p:sp>
      <p:pic>
        <p:nvPicPr>
          <p:cNvPr id="1230850" name="Picture 8"/>
          <p:cNvPicPr>
            <a:picLocks noChangeAspect="1" noChangeArrowheads="1"/>
          </p:cNvPicPr>
          <p:nvPr/>
        </p:nvPicPr>
        <p:blipFill>
          <a:blip r:embed="rId3" cstate="print"/>
          <a:srcRect/>
          <a:stretch>
            <a:fillRect/>
          </a:stretch>
        </p:blipFill>
        <p:spPr bwMode="auto">
          <a:xfrm>
            <a:off x="250825" y="260350"/>
            <a:ext cx="6064250" cy="2978150"/>
          </a:xfrm>
          <a:prstGeom prst="rect">
            <a:avLst/>
          </a:prstGeom>
          <a:noFill/>
          <a:ln w="9525">
            <a:solidFill>
              <a:srgbClr val="00823B"/>
            </a:solidFill>
            <a:miter lim="800000"/>
            <a:headEnd/>
            <a:tailEnd/>
          </a:ln>
        </p:spPr>
      </p:pic>
      <p:sp>
        <p:nvSpPr>
          <p:cNvPr id="15367" name="TextBox 7"/>
          <p:cNvSpPr txBox="1">
            <a:spLocks noChangeArrowheads="1"/>
          </p:cNvSpPr>
          <p:nvPr/>
        </p:nvSpPr>
        <p:spPr bwMode="auto">
          <a:xfrm>
            <a:off x="6786578" y="428604"/>
            <a:ext cx="1487074" cy="400110"/>
          </a:xfrm>
          <a:prstGeom prst="rect">
            <a:avLst/>
          </a:prstGeom>
          <a:solidFill>
            <a:srgbClr val="FFFFCC"/>
          </a:solidFill>
          <a:ln>
            <a:solidFill>
              <a:srgbClr val="00823B"/>
            </a:solidFill>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ru-RU" sz="2000" dirty="0">
                <a:solidFill>
                  <a:srgbClr val="FF0000"/>
                </a:solidFill>
                <a:effectLst>
                  <a:outerShdw blurRad="38100" dist="38100" dir="2700000" algn="tl">
                    <a:srgbClr val="000000"/>
                  </a:outerShdw>
                </a:effectLst>
                <a:cs typeface="Arial" charset="0"/>
              </a:rPr>
              <a:t>Второй этап</a:t>
            </a:r>
          </a:p>
        </p:txBody>
      </p:sp>
      <p:pic>
        <p:nvPicPr>
          <p:cNvPr id="1230852" name="Picture 6"/>
          <p:cNvPicPr>
            <a:picLocks noChangeAspect="1" noChangeArrowheads="1"/>
          </p:cNvPicPr>
          <p:nvPr/>
        </p:nvPicPr>
        <p:blipFill>
          <a:blip r:embed="rId4" cstate="print"/>
          <a:srcRect/>
          <a:stretch>
            <a:fillRect/>
          </a:stretch>
        </p:blipFill>
        <p:spPr bwMode="auto">
          <a:xfrm>
            <a:off x="2627313" y="3429000"/>
            <a:ext cx="5584825" cy="1543050"/>
          </a:xfrm>
          <a:prstGeom prst="rect">
            <a:avLst/>
          </a:prstGeom>
          <a:noFill/>
          <a:ln w="9525">
            <a:solidFill>
              <a:srgbClr val="00823B"/>
            </a:solidFill>
            <a:miter lim="800000"/>
            <a:headEnd/>
            <a:tailEnd/>
          </a:ln>
        </p:spPr>
      </p:pic>
      <p:pic>
        <p:nvPicPr>
          <p:cNvPr id="1230853" name="Picture 7"/>
          <p:cNvPicPr>
            <a:picLocks noChangeAspect="1" noChangeArrowheads="1"/>
          </p:cNvPicPr>
          <p:nvPr/>
        </p:nvPicPr>
        <p:blipFill>
          <a:blip r:embed="rId5" cstate="print"/>
          <a:srcRect/>
          <a:stretch>
            <a:fillRect/>
          </a:stretch>
        </p:blipFill>
        <p:spPr bwMode="auto">
          <a:xfrm>
            <a:off x="2627313" y="4941888"/>
            <a:ext cx="5565775" cy="1506537"/>
          </a:xfrm>
          <a:prstGeom prst="rect">
            <a:avLst/>
          </a:prstGeom>
          <a:noFill/>
          <a:ln w="9525">
            <a:solidFill>
              <a:srgbClr val="00823B"/>
            </a:solidFill>
            <a:miter lim="800000"/>
            <a:headEnd/>
            <a:tailEnd/>
          </a:ln>
        </p:spPr>
      </p:pic>
    </p:spTree>
    <p:extLst>
      <p:ext uri="{BB962C8B-B14F-4D97-AF65-F5344CB8AC3E}">
        <p14:creationId xmlns:p14="http://schemas.microsoft.com/office/powerpoint/2010/main" val="7834184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idx="4294967295"/>
          </p:nvPr>
        </p:nvSpPr>
        <p:spPr>
          <a:xfrm>
            <a:off x="960438" y="4983163"/>
            <a:ext cx="8183562" cy="1052512"/>
          </a:xfrm>
        </p:spPr>
        <p:txBody>
          <a:bodyPr/>
          <a:lstStyle/>
          <a:p>
            <a:pPr eaLnBrk="1" hangingPunct="1">
              <a:defRPr/>
            </a:pPr>
            <a:r>
              <a:rPr lang="ru-RU" smtClean="0">
                <a:effectLst>
                  <a:outerShdw blurRad="38100" dist="38100" dir="2700000" algn="tl">
                    <a:srgbClr val="C0C0C0"/>
                  </a:outerShdw>
                </a:effectLst>
              </a:rPr>
              <a:t> </a:t>
            </a:r>
          </a:p>
        </p:txBody>
      </p:sp>
      <p:pic>
        <p:nvPicPr>
          <p:cNvPr id="1232898" name="Picture 6" descr="C:\Users\Acer\Desktop\jpg для презентации\Metod\3202_Page_20.jpg"/>
          <p:cNvPicPr>
            <a:picLocks noChangeAspect="1" noChangeArrowheads="1"/>
          </p:cNvPicPr>
          <p:nvPr/>
        </p:nvPicPr>
        <p:blipFill>
          <a:blip r:embed="rId3" cstate="print"/>
          <a:srcRect/>
          <a:stretch>
            <a:fillRect/>
          </a:stretch>
        </p:blipFill>
        <p:spPr bwMode="auto">
          <a:xfrm>
            <a:off x="2808288" y="3500438"/>
            <a:ext cx="5689600" cy="1698625"/>
          </a:xfrm>
          <a:prstGeom prst="rect">
            <a:avLst/>
          </a:prstGeom>
          <a:noFill/>
          <a:ln w="9525">
            <a:noFill/>
            <a:miter lim="800000"/>
            <a:headEnd/>
            <a:tailEnd/>
          </a:ln>
        </p:spPr>
      </p:pic>
      <p:sp>
        <p:nvSpPr>
          <p:cNvPr id="24586" name="TextBox 10"/>
          <p:cNvSpPr txBox="1">
            <a:spLocks noChangeArrowheads="1"/>
          </p:cNvSpPr>
          <p:nvPr/>
        </p:nvSpPr>
        <p:spPr bwMode="auto">
          <a:xfrm>
            <a:off x="571472" y="214290"/>
            <a:ext cx="1428760" cy="369332"/>
          </a:xfrm>
          <a:prstGeom prst="rect">
            <a:avLst/>
          </a:prstGeom>
          <a:solidFill>
            <a:srgbClr val="FFFFCC"/>
          </a:solidFill>
          <a:ln>
            <a:solidFill>
              <a:srgbClr val="00B050"/>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ru-RU" sz="1800" b="1" dirty="0">
                <a:solidFill>
                  <a:srgbClr val="FF0000"/>
                </a:solidFill>
                <a:cs typeface="Arial" charset="0"/>
              </a:rPr>
              <a:t>Третий этап</a:t>
            </a:r>
          </a:p>
        </p:txBody>
      </p:sp>
      <p:pic>
        <p:nvPicPr>
          <p:cNvPr id="1232900" name="Picture 3" descr="S:\MARINA\MYDOC\сканирование0021.jpg"/>
          <p:cNvPicPr>
            <a:picLocks noChangeAspect="1" noChangeArrowheads="1"/>
          </p:cNvPicPr>
          <p:nvPr/>
        </p:nvPicPr>
        <p:blipFill>
          <a:blip r:embed="rId4" cstate="print"/>
          <a:srcRect/>
          <a:stretch>
            <a:fillRect/>
          </a:stretch>
        </p:blipFill>
        <p:spPr bwMode="auto">
          <a:xfrm>
            <a:off x="503238" y="728663"/>
            <a:ext cx="4754562" cy="2952750"/>
          </a:xfrm>
          <a:prstGeom prst="rect">
            <a:avLst/>
          </a:prstGeom>
          <a:noFill/>
          <a:ln w="9525">
            <a:noFill/>
            <a:miter lim="800000"/>
            <a:headEnd/>
            <a:tailEnd/>
          </a:ln>
        </p:spPr>
      </p:pic>
      <p:pic>
        <p:nvPicPr>
          <p:cNvPr id="1232901" name="Picture 10"/>
          <p:cNvPicPr>
            <a:picLocks noChangeAspect="1" noChangeArrowheads="1"/>
          </p:cNvPicPr>
          <p:nvPr/>
        </p:nvPicPr>
        <p:blipFill>
          <a:blip r:embed="rId5" cstate="print"/>
          <a:srcRect/>
          <a:stretch>
            <a:fillRect/>
          </a:stretch>
        </p:blipFill>
        <p:spPr bwMode="auto">
          <a:xfrm>
            <a:off x="2771775" y="5229225"/>
            <a:ext cx="5803900" cy="1189038"/>
          </a:xfrm>
          <a:prstGeom prst="rect">
            <a:avLst/>
          </a:prstGeom>
          <a:noFill/>
          <a:ln w="9525">
            <a:noFill/>
            <a:miter lim="800000"/>
            <a:headEnd/>
            <a:tailEnd/>
          </a:ln>
        </p:spPr>
      </p:pic>
      <p:pic>
        <p:nvPicPr>
          <p:cNvPr id="1232902" name="Picture 18" descr="E:\USERS\ZubairovaOV\Рабочий стол\Обложки учебников\2138_100.tif"/>
          <p:cNvPicPr>
            <a:picLocks noChangeAspect="1" noChangeArrowheads="1"/>
          </p:cNvPicPr>
          <p:nvPr/>
        </p:nvPicPr>
        <p:blipFill>
          <a:blip r:embed="rId6" cstate="print"/>
          <a:srcRect/>
          <a:stretch>
            <a:fillRect/>
          </a:stretch>
        </p:blipFill>
        <p:spPr bwMode="auto">
          <a:xfrm>
            <a:off x="5500694" y="142852"/>
            <a:ext cx="1538287" cy="2016125"/>
          </a:xfrm>
          <a:prstGeom prst="rect">
            <a:avLst/>
          </a:prstGeom>
          <a:ln>
            <a:noFill/>
          </a:ln>
          <a:effectLst>
            <a:outerShdw blurRad="292100" dist="139700" dir="2700000" algn="tl" rotWithShape="0">
              <a:srgbClr val="333333">
                <a:alpha val="65000"/>
              </a:srgbClr>
            </a:outerShdw>
          </a:effectLst>
        </p:spPr>
      </p:pic>
      <p:pic>
        <p:nvPicPr>
          <p:cNvPr id="1232903" name="Picture 12" descr="E:\USERS\ZubairovaOV\Рабочий стол\Обложки учебников\2140_100.tif"/>
          <p:cNvPicPr>
            <a:picLocks noChangeAspect="1" noChangeArrowheads="1"/>
          </p:cNvPicPr>
          <p:nvPr/>
        </p:nvPicPr>
        <p:blipFill>
          <a:blip r:embed="rId7" cstate="print"/>
          <a:srcRect/>
          <a:stretch>
            <a:fillRect/>
          </a:stretch>
        </p:blipFill>
        <p:spPr bwMode="auto">
          <a:xfrm>
            <a:off x="6929454" y="928670"/>
            <a:ext cx="1714512" cy="2168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9790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4945" name="Picture 3"/>
          <p:cNvPicPr>
            <a:picLocks noChangeAspect="1" noChangeArrowheads="1"/>
          </p:cNvPicPr>
          <p:nvPr/>
        </p:nvPicPr>
        <p:blipFill>
          <a:blip r:embed="rId3" cstate="print"/>
          <a:srcRect/>
          <a:stretch>
            <a:fillRect/>
          </a:stretch>
        </p:blipFill>
        <p:spPr bwMode="auto">
          <a:xfrm>
            <a:off x="2051050" y="2997200"/>
            <a:ext cx="6372225" cy="2592388"/>
          </a:xfrm>
          <a:prstGeom prst="rect">
            <a:avLst/>
          </a:prstGeom>
          <a:noFill/>
          <a:ln w="9525">
            <a:noFill/>
            <a:miter lim="800000"/>
            <a:headEnd/>
            <a:tailEnd/>
          </a:ln>
        </p:spPr>
      </p:pic>
      <p:pic>
        <p:nvPicPr>
          <p:cNvPr id="1234946" name="Picture 4"/>
          <p:cNvPicPr>
            <a:picLocks noChangeAspect="1" noChangeArrowheads="1"/>
          </p:cNvPicPr>
          <p:nvPr/>
        </p:nvPicPr>
        <p:blipFill>
          <a:blip r:embed="rId4" cstate="print"/>
          <a:srcRect/>
          <a:stretch>
            <a:fillRect/>
          </a:stretch>
        </p:blipFill>
        <p:spPr bwMode="auto">
          <a:xfrm>
            <a:off x="2124075" y="1557338"/>
            <a:ext cx="6346825" cy="1466850"/>
          </a:xfrm>
          <a:prstGeom prst="rect">
            <a:avLst/>
          </a:prstGeom>
          <a:noFill/>
          <a:ln w="9525">
            <a:noFill/>
            <a:miter lim="800000"/>
            <a:headEnd/>
            <a:tailEnd/>
          </a:ln>
        </p:spPr>
      </p:pic>
      <p:sp>
        <p:nvSpPr>
          <p:cNvPr id="512006" name="Rectangle 6"/>
          <p:cNvSpPr>
            <a:spLocks noChangeArrowheads="1"/>
          </p:cNvSpPr>
          <p:nvPr/>
        </p:nvSpPr>
        <p:spPr bwMode="auto">
          <a:xfrm>
            <a:off x="1928794" y="571480"/>
            <a:ext cx="6624638" cy="83099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defRPr/>
            </a:pPr>
            <a:r>
              <a:rPr lang="ru-RU" sz="2400" b="1" dirty="0">
                <a:solidFill>
                  <a:srgbClr val="FF0000"/>
                </a:solidFill>
              </a:rPr>
              <a:t>Поиск ошибки в собственной  или чужой работе и ее исправление</a:t>
            </a:r>
          </a:p>
        </p:txBody>
      </p:sp>
      <p:sp>
        <p:nvSpPr>
          <p:cNvPr id="1234948" name="Rectangle 8"/>
          <p:cNvSpPr>
            <a:spLocks noChangeArrowheads="1"/>
          </p:cNvSpPr>
          <p:nvPr/>
        </p:nvSpPr>
        <p:spPr bwMode="auto">
          <a:xfrm>
            <a:off x="468313" y="306388"/>
            <a:ext cx="1392112" cy="307777"/>
          </a:xfrm>
          <a:prstGeom prst="rect">
            <a:avLst/>
          </a:prstGeom>
          <a:solidFill>
            <a:srgbClr val="FFFFCC"/>
          </a:solidFill>
          <a:ln w="9525">
            <a:solidFill>
              <a:srgbClr val="00823B"/>
            </a:solidFill>
            <a:miter lim="800000"/>
            <a:headEnd/>
            <a:tailEnd/>
          </a:ln>
          <a:effectLst>
            <a:prstShdw prst="shdw17" dist="17961" dir="2700000">
              <a:srgbClr val="004E23"/>
            </a:prstShdw>
          </a:effectLst>
        </p:spPr>
        <p:txBody>
          <a:bodyPr wrap="none">
            <a:spAutoFit/>
          </a:bodyPr>
          <a:lstStyle/>
          <a:p>
            <a:r>
              <a:rPr lang="ru-RU" altLang="ru-RU" sz="1400" b="1" dirty="0">
                <a:solidFill>
                  <a:srgbClr val="FF0000"/>
                </a:solidFill>
              </a:rPr>
              <a:t>Четвёртый этап</a:t>
            </a:r>
          </a:p>
        </p:txBody>
      </p:sp>
    </p:spTree>
    <p:extLst>
      <p:ext uri="{BB962C8B-B14F-4D97-AF65-F5344CB8AC3E}">
        <p14:creationId xmlns:p14="http://schemas.microsoft.com/office/powerpoint/2010/main" val="39344870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1240666"/>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sz="2800" b="1" i="1" u="sng" dirty="0" smtClean="0">
                <a:effectLst>
                  <a:outerShdw blurRad="38100" dist="38100" dir="2700000" algn="tl">
                    <a:srgbClr val="000000">
                      <a:alpha val="43137"/>
                    </a:srgbClr>
                  </a:outerShdw>
                </a:effectLst>
              </a:rPr>
              <a:t>правила:</a:t>
            </a:r>
            <a:endParaRPr lang="ru-RU" sz="2800"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500034" y="1783170"/>
            <a:ext cx="8249570" cy="4860540"/>
          </a:xfrm>
        </p:spPr>
        <p:txBody>
          <a:bodyPr>
            <a:normAutofit fontScale="25000" lnSpcReduction="20000"/>
          </a:bodyPr>
          <a:lstStyle/>
          <a:p>
            <a:pPr marL="0" indent="0">
              <a:buNone/>
            </a:pPr>
            <a:r>
              <a:rPr lang="ru-RU" sz="3800" dirty="0" smtClean="0">
                <a:solidFill>
                  <a:srgbClr val="002060"/>
                </a:solidFill>
              </a:rPr>
              <a:t>	</a:t>
            </a:r>
            <a:endParaRPr lang="ru-RU" sz="9600" b="1" dirty="0" smtClean="0">
              <a:solidFill>
                <a:srgbClr val="002060"/>
              </a:solidFill>
            </a:endParaRPr>
          </a:p>
          <a:p>
            <a:pPr marL="0" indent="0">
              <a:buFont typeface="Wingdings" pitchFamily="2" charset="2"/>
              <a:buChar char="Ø"/>
            </a:pPr>
            <a:r>
              <a:rPr lang="ru-RU" sz="9600" b="1" dirty="0" smtClean="0">
                <a:solidFill>
                  <a:srgbClr val="002060"/>
                </a:solidFill>
              </a:rPr>
              <a:t>Применять индивидуальные эталоны, никогда (!) не сравнивать ребёнка с другими, а только с ним самим;</a:t>
            </a:r>
          </a:p>
          <a:p>
            <a:pPr marL="0" indent="0">
              <a:buFont typeface="Wingdings" pitchFamily="2" charset="2"/>
              <a:buChar char="Ø"/>
            </a:pPr>
            <a:r>
              <a:rPr lang="ru-RU" sz="9600" b="1" dirty="0" smtClean="0">
                <a:solidFill>
                  <a:srgbClr val="002060"/>
                </a:solidFill>
              </a:rPr>
              <a:t> выбирать только те задания, где существует объективный однозначный критерий оценивания (например, количество звуков в слове), а не выбирать те, где неизбежна субъективность оценки (например, красота написания буквы);</a:t>
            </a:r>
          </a:p>
          <a:p>
            <a:pPr marL="0" indent="0">
              <a:buFont typeface="Wingdings" pitchFamily="2" charset="2"/>
              <a:buChar char="Ø"/>
            </a:pPr>
            <a:r>
              <a:rPr lang="ru-RU" sz="9600" b="1" dirty="0" smtClean="0">
                <a:solidFill>
                  <a:srgbClr val="002060"/>
                </a:solidFill>
              </a:rPr>
              <a:t> критерии оценивания должны быть предметом договорённости между учителем и учениками;</a:t>
            </a:r>
          </a:p>
          <a:p>
            <a:pPr marL="0" indent="0">
              <a:buFont typeface="Wingdings" pitchFamily="2" charset="2"/>
              <a:buChar char="Ø"/>
            </a:pPr>
            <a:r>
              <a:rPr lang="ru-RU" sz="9600" b="1" dirty="0" smtClean="0">
                <a:solidFill>
                  <a:srgbClr val="002060"/>
                </a:solidFill>
              </a:rPr>
              <a:t> самооценка ребёнка должна предшествовать оценке учителя.  </a:t>
            </a:r>
          </a:p>
          <a:p>
            <a:pPr marL="0" indent="0">
              <a:buNone/>
            </a:pPr>
            <a:endParaRPr lang="ru-RU" sz="9600" b="1" dirty="0" smtClean="0">
              <a:solidFill>
                <a:srgbClr val="002060"/>
              </a:solidFill>
            </a:endParaRPr>
          </a:p>
          <a:p>
            <a:pPr marL="0" indent="0">
              <a:buNone/>
            </a:pPr>
            <a:r>
              <a:rPr lang="ru-RU" sz="6400" dirty="0" smtClean="0">
                <a:solidFill>
                  <a:srgbClr val="002060"/>
                </a:solidFill>
              </a:rPr>
              <a:t/>
            </a:r>
            <a:br>
              <a:rPr lang="ru-RU" sz="6400" dirty="0" smtClean="0">
                <a:solidFill>
                  <a:srgbClr val="002060"/>
                </a:solidFill>
              </a:rPr>
            </a:br>
            <a:endParaRPr lang="ru-RU" sz="9600" b="1" dirty="0" smtClean="0">
              <a:solidFill>
                <a:srgbClr val="002060"/>
              </a:solidFill>
            </a:endParaRPr>
          </a:p>
          <a:p>
            <a:pPr marL="0" indent="0">
              <a:buNone/>
            </a:pPr>
            <a:endParaRPr lang="ru-RU" sz="3600" b="1" dirty="0" smtClean="0">
              <a:solidFill>
                <a:srgbClr val="002060"/>
              </a:solidFill>
            </a:endParaRPr>
          </a:p>
          <a:p>
            <a:pPr marL="0" indent="0">
              <a:buNone/>
            </a:pPr>
            <a:endParaRPr lang="ru-RU" sz="3600" b="1" dirty="0">
              <a:solidFill>
                <a:srgbClr val="002060"/>
              </a:solidFill>
            </a:endParaRPr>
          </a:p>
          <a:p>
            <a:pPr marL="0" indent="0">
              <a:buNone/>
            </a:pPr>
            <a:endParaRPr lang="ru-RU" sz="3600" b="1" dirty="0" smtClean="0">
              <a:solidFill>
                <a:srgbClr val="002060"/>
              </a:solidFill>
            </a:endParaRPr>
          </a:p>
          <a:p>
            <a:pPr marL="0" indent="0">
              <a:buNone/>
            </a:pPr>
            <a:r>
              <a:rPr lang="ru-RU" sz="3600" b="1" dirty="0">
                <a:solidFill>
                  <a:srgbClr val="002060"/>
                </a:solidFill>
              </a:rPr>
              <a:t>	</a:t>
            </a:r>
            <a:endParaRPr lang="ru-RU" sz="3600" dirty="0">
              <a:solidFill>
                <a:srgbClr val="00206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67</a:t>
            </a:fld>
            <a:endParaRPr lang="ru-RU"/>
          </a:p>
        </p:txBody>
      </p:sp>
    </p:spTree>
    <p:extLst>
      <p:ext uri="{BB962C8B-B14F-4D97-AF65-F5344CB8AC3E}">
        <p14:creationId xmlns:p14="http://schemas.microsoft.com/office/powerpoint/2010/main" val="3174037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1240666"/>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способы: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537272" y="1783170"/>
            <a:ext cx="8106694" cy="4860540"/>
          </a:xfrm>
        </p:spPr>
        <p:txBody>
          <a:bodyPr>
            <a:normAutofit fontScale="25000" lnSpcReduction="20000"/>
          </a:bodyPr>
          <a:lstStyle/>
          <a:p>
            <a:pPr marL="0" indent="0">
              <a:buNone/>
            </a:pPr>
            <a:r>
              <a:rPr lang="ru-RU" sz="3800" dirty="0" smtClean="0">
                <a:solidFill>
                  <a:srgbClr val="002060"/>
                </a:solidFill>
              </a:rPr>
              <a:t>	</a:t>
            </a:r>
            <a:endParaRPr lang="ru-RU" sz="9600" b="1" dirty="0" smtClean="0">
              <a:solidFill>
                <a:srgbClr val="002060"/>
              </a:solidFill>
            </a:endParaRPr>
          </a:p>
          <a:p>
            <a:pPr marL="0" indent="0">
              <a:buFont typeface="Wingdings" pitchFamily="2" charset="2"/>
              <a:buChar char="Ø"/>
            </a:pPr>
            <a:r>
              <a:rPr lang="ru-RU" sz="9600" b="1" dirty="0" smtClean="0">
                <a:solidFill>
                  <a:srgbClr val="002060"/>
                </a:solidFill>
              </a:rPr>
              <a:t>Создание для детей ситуации успеха;</a:t>
            </a:r>
          </a:p>
          <a:p>
            <a:pPr marL="0" indent="0">
              <a:buFont typeface="Wingdings" pitchFamily="2" charset="2"/>
              <a:buChar char="Ø"/>
            </a:pPr>
            <a:r>
              <a:rPr lang="ru-RU" sz="9600" b="1" dirty="0" smtClean="0">
                <a:solidFill>
                  <a:srgbClr val="002060"/>
                </a:solidFill>
              </a:rPr>
              <a:t> проявление эмоциональной поддержки;</a:t>
            </a:r>
          </a:p>
          <a:p>
            <a:pPr marL="0" indent="0">
              <a:buFont typeface="Wingdings" pitchFamily="2" charset="2"/>
              <a:buChar char="Ø"/>
            </a:pPr>
            <a:r>
              <a:rPr lang="ru-RU" sz="9600" b="1" dirty="0" smtClean="0">
                <a:solidFill>
                  <a:srgbClr val="002060"/>
                </a:solidFill>
              </a:rPr>
              <a:t> использование разнообразных форм работы, требующих самооценки;</a:t>
            </a:r>
          </a:p>
          <a:p>
            <a:pPr marL="0" indent="0">
              <a:buFont typeface="Wingdings" pitchFamily="2" charset="2"/>
              <a:buChar char="Ø"/>
            </a:pPr>
            <a:r>
              <a:rPr lang="ru-RU" sz="9600" b="1" dirty="0" smtClean="0">
                <a:solidFill>
                  <a:srgbClr val="002060"/>
                </a:solidFill>
              </a:rPr>
              <a:t> предоставление ребёнку возможности оценить себя положительно (возможность делать то, чем он может гордиться;</a:t>
            </a:r>
          </a:p>
          <a:p>
            <a:pPr marL="0" indent="0">
              <a:buFont typeface="Wingdings" pitchFamily="2" charset="2"/>
              <a:buChar char="Ø"/>
            </a:pPr>
            <a:r>
              <a:rPr lang="ru-RU" sz="9600" b="1" dirty="0" smtClean="0">
                <a:solidFill>
                  <a:srgbClr val="002060"/>
                </a:solidFill>
              </a:rPr>
              <a:t> предоставление ребёнку возможности делать выбор (</a:t>
            </a:r>
            <a:r>
              <a:rPr lang="ru-RU" sz="9600" b="1" dirty="0" err="1" smtClean="0">
                <a:solidFill>
                  <a:srgbClr val="002060"/>
                </a:solidFill>
              </a:rPr>
              <a:t>разноуровневые</a:t>
            </a:r>
            <a:r>
              <a:rPr lang="ru-RU" sz="9600" b="1" dirty="0" smtClean="0">
                <a:solidFill>
                  <a:srgbClr val="002060"/>
                </a:solidFill>
              </a:rPr>
              <a:t> задания)</a:t>
            </a:r>
          </a:p>
          <a:p>
            <a:pPr marL="0" indent="0">
              <a:buFont typeface="Wingdings" pitchFamily="2" charset="2"/>
              <a:buChar char="Ø"/>
            </a:pPr>
            <a:endParaRPr lang="ru-RU" sz="9600" b="1" dirty="0" smtClean="0"/>
          </a:p>
          <a:p>
            <a:pPr marL="0" indent="0">
              <a:buNone/>
            </a:pPr>
            <a:r>
              <a:rPr lang="ru-RU" sz="9600" b="1" i="1" dirty="0" smtClean="0">
                <a:solidFill>
                  <a:srgbClr val="FF0000"/>
                </a:solidFill>
              </a:rPr>
              <a:t>*Самооценка- обязательный элемент деятельности младшего школьника</a:t>
            </a:r>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68</a:t>
            </a:fld>
            <a:endParaRPr lang="ru-RU"/>
          </a:p>
        </p:txBody>
      </p:sp>
    </p:spTree>
    <p:extLst>
      <p:ext uri="{BB962C8B-B14F-4D97-AF65-F5344CB8AC3E}">
        <p14:creationId xmlns:p14="http://schemas.microsoft.com/office/powerpoint/2010/main" val="2550727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1240666"/>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0" y="1556792"/>
            <a:ext cx="8892480" cy="4860540"/>
          </a:xfrm>
        </p:spPr>
        <p:txBody>
          <a:bodyPr>
            <a:normAutofit fontScale="25000" lnSpcReduction="20000"/>
          </a:bodyPr>
          <a:lstStyle/>
          <a:p>
            <a:pPr marL="1371600" indent="-1371600" algn="ctr">
              <a:buNone/>
            </a:pPr>
            <a:r>
              <a:rPr lang="ru-RU" sz="11200" b="1" u="sng" dirty="0" smtClean="0">
                <a:solidFill>
                  <a:schemeClr val="accent2">
                    <a:lumMod val="50000"/>
                  </a:schemeClr>
                </a:solidFill>
              </a:rPr>
              <a:t>1. Фронтальная самооценка (устный приём):</a:t>
            </a:r>
          </a:p>
          <a:p>
            <a:pPr marL="1371600" indent="-1371600">
              <a:buAutoNum type="arabicPeriod"/>
            </a:pPr>
            <a:endParaRPr lang="ru-RU" sz="9600" b="1" u="sng" dirty="0" smtClean="0">
              <a:solidFill>
                <a:schemeClr val="accent2">
                  <a:lumMod val="50000"/>
                </a:schemeClr>
              </a:solidFill>
            </a:endParaRPr>
          </a:p>
          <a:p>
            <a:pPr marL="0" indent="0">
              <a:buFontTx/>
              <a:buChar char="-"/>
            </a:pPr>
            <a:r>
              <a:rPr lang="ru-RU" sz="9600" b="1" dirty="0" smtClean="0">
                <a:solidFill>
                  <a:schemeClr val="accent2">
                    <a:lumMod val="50000"/>
                  </a:schemeClr>
                </a:solidFill>
              </a:rPr>
              <a:t>Какую работу мы сейчас выполняли?</a:t>
            </a:r>
          </a:p>
          <a:p>
            <a:pPr marL="0" indent="0">
              <a:buFontTx/>
              <a:buChar char="-"/>
            </a:pPr>
            <a:r>
              <a:rPr lang="ru-RU" sz="9600" b="1" dirty="0" smtClean="0">
                <a:solidFill>
                  <a:schemeClr val="accent2">
                    <a:lumMod val="50000"/>
                  </a:schemeClr>
                </a:solidFill>
              </a:rPr>
              <a:t> Чему научились?</a:t>
            </a:r>
          </a:p>
          <a:p>
            <a:pPr marL="0" indent="0">
              <a:buFontTx/>
              <a:buChar char="-"/>
            </a:pPr>
            <a:r>
              <a:rPr lang="ru-RU" sz="9600" b="1" dirty="0" smtClean="0">
                <a:solidFill>
                  <a:schemeClr val="accent2">
                    <a:lumMod val="50000"/>
                  </a:schemeClr>
                </a:solidFill>
              </a:rPr>
              <a:t> Кто с работой справился легко?</a:t>
            </a:r>
          </a:p>
          <a:p>
            <a:pPr marL="0" indent="0">
              <a:buFontTx/>
              <a:buChar char="-"/>
            </a:pPr>
            <a:r>
              <a:rPr lang="ru-RU" sz="9600" b="1" dirty="0" smtClean="0">
                <a:solidFill>
                  <a:schemeClr val="accent2">
                    <a:lumMod val="50000"/>
                  </a:schemeClr>
                </a:solidFill>
              </a:rPr>
              <a:t>Кому пока трудновато?</a:t>
            </a:r>
          </a:p>
          <a:p>
            <a:pPr marL="0" indent="0">
              <a:buFontTx/>
              <a:buChar char="-"/>
            </a:pPr>
            <a:r>
              <a:rPr lang="ru-RU" sz="9600" b="1" dirty="0" smtClean="0">
                <a:solidFill>
                  <a:schemeClr val="accent2">
                    <a:lumMod val="50000"/>
                  </a:schemeClr>
                </a:solidFill>
              </a:rPr>
              <a:t> Кто или что помогало вам справиться с работой?</a:t>
            </a:r>
          </a:p>
          <a:p>
            <a:pPr marL="0" indent="0">
              <a:buFontTx/>
              <a:buChar char="-"/>
            </a:pPr>
            <a:r>
              <a:rPr lang="ru-RU" sz="9600" b="1" dirty="0" smtClean="0">
                <a:solidFill>
                  <a:schemeClr val="accent2">
                    <a:lumMod val="50000"/>
                  </a:schemeClr>
                </a:solidFill>
              </a:rPr>
              <a:t> Кто доволен сегодня своей работой?</a:t>
            </a:r>
          </a:p>
          <a:p>
            <a:pPr marL="0" indent="0">
              <a:buFont typeface="Wingdings" pitchFamily="2" charset="2"/>
              <a:buChar char="Ø"/>
            </a:pPr>
            <a:endParaRPr lang="ru-RU" sz="9600" b="1" dirty="0" smtClean="0"/>
          </a:p>
          <a:p>
            <a:pPr marL="0" indent="0">
              <a:buNone/>
            </a:pPr>
            <a:r>
              <a:rPr lang="ru-RU" sz="9600" b="1" i="1" dirty="0" smtClean="0">
                <a:solidFill>
                  <a:srgbClr val="FF0000"/>
                </a:solidFill>
              </a:rPr>
              <a:t>*Самооценка- обязательный элемент деятельности младшего школьника</a:t>
            </a:r>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69</a:t>
            </a:fld>
            <a:endParaRPr lang="ru-RU"/>
          </a:p>
        </p:txBody>
      </p:sp>
    </p:spTree>
    <p:extLst>
      <p:ext uri="{BB962C8B-B14F-4D97-AF65-F5344CB8AC3E}">
        <p14:creationId xmlns:p14="http://schemas.microsoft.com/office/powerpoint/2010/main" val="1675265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938" y="1"/>
            <a:ext cx="9151938" cy="17562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467" dirty="0"/>
          </a:p>
        </p:txBody>
      </p:sp>
      <p:sp>
        <p:nvSpPr>
          <p:cNvPr id="2" name="Заголовок 1"/>
          <p:cNvSpPr>
            <a:spLocks noGrp="1"/>
          </p:cNvSpPr>
          <p:nvPr>
            <p:ph type="title"/>
          </p:nvPr>
        </p:nvSpPr>
        <p:spPr>
          <a:xfrm>
            <a:off x="435426" y="250152"/>
            <a:ext cx="8235041" cy="1325563"/>
          </a:xfrm>
        </p:spPr>
        <p:txBody>
          <a:bodyPr anchor="b">
            <a:noAutofit/>
          </a:bodyPr>
          <a:lstStyle/>
          <a:p>
            <a:r>
              <a:rPr lang="ru-RU" sz="2800" b="1" cap="all" dirty="0" smtClean="0">
                <a:solidFill>
                  <a:schemeClr val="bg1"/>
                </a:solidFill>
                <a:latin typeface="+mn-lt"/>
              </a:rPr>
              <a:t>Большая наука — школе</a:t>
            </a:r>
            <a:br>
              <a:rPr lang="ru-RU" sz="2800" b="1" cap="all" dirty="0" smtClean="0">
                <a:solidFill>
                  <a:schemeClr val="bg1"/>
                </a:solidFill>
                <a:latin typeface="+mn-lt"/>
              </a:rPr>
            </a:br>
            <a:r>
              <a:rPr lang="ru-RU" sz="2800" b="1" cap="all" dirty="0" smtClean="0">
                <a:solidFill>
                  <a:schemeClr val="bg1"/>
                </a:solidFill>
                <a:latin typeface="+mn-lt"/>
              </a:rPr>
              <a:t>Научно-редакционный совет</a:t>
            </a:r>
          </a:p>
        </p:txBody>
      </p:sp>
      <p:pic>
        <p:nvPicPr>
          <p:cNvPr id="6" name="Picture 3" descr="D:\Masha\черная пятница\!Фирменные стили и логотипы\!Российский учебник\презентация\для-перезентации-РУ-01.png"/>
          <p:cNvPicPr>
            <a:picLocks noChangeAspect="1" noChangeArrowheads="1"/>
          </p:cNvPicPr>
          <p:nvPr/>
        </p:nvPicPr>
        <p:blipFill>
          <a:blip r:embed="rId2" cstate="print"/>
          <a:srcRect/>
          <a:stretch>
            <a:fillRect/>
          </a:stretch>
        </p:blipFill>
        <p:spPr bwMode="auto">
          <a:xfrm>
            <a:off x="6786578" y="285728"/>
            <a:ext cx="2142806" cy="703617"/>
          </a:xfrm>
          <a:prstGeom prst="rect">
            <a:avLst/>
          </a:prstGeom>
          <a:noFill/>
        </p:spPr>
      </p:pic>
      <p:sp>
        <p:nvSpPr>
          <p:cNvPr id="8" name="Прямоугольник 7"/>
          <p:cNvSpPr/>
          <p:nvPr/>
        </p:nvSpPr>
        <p:spPr>
          <a:xfrm>
            <a:off x="443764" y="1714488"/>
            <a:ext cx="8235041" cy="646331"/>
          </a:xfrm>
          <a:prstGeom prst="rect">
            <a:avLst/>
          </a:prstGeom>
        </p:spPr>
        <p:txBody>
          <a:bodyPr wrap="square">
            <a:spAutoFit/>
          </a:bodyPr>
          <a:lstStyle/>
          <a:p>
            <a:pPr lvl="0" algn="ctr"/>
            <a:r>
              <a:rPr lang="ru-RU" b="1" cap="all" dirty="0" smtClean="0">
                <a:solidFill>
                  <a:srgbClr val="002060"/>
                </a:solidFill>
              </a:rPr>
              <a:t>20 действительных членов и членов-корреспондентов</a:t>
            </a:r>
          </a:p>
          <a:p>
            <a:pPr lvl="0" algn="ctr"/>
            <a:r>
              <a:rPr lang="ru-RU" b="1" cap="all" dirty="0" smtClean="0">
                <a:solidFill>
                  <a:srgbClr val="002060"/>
                </a:solidFill>
              </a:rPr>
              <a:t>ведущих Академий страны</a:t>
            </a:r>
          </a:p>
        </p:txBody>
      </p:sp>
      <p:pic>
        <p:nvPicPr>
          <p:cNvPr id="8195" name="Picture 3"/>
          <p:cNvPicPr>
            <a:picLocks noChangeAspect="1" noChangeArrowheads="1"/>
          </p:cNvPicPr>
          <p:nvPr/>
        </p:nvPicPr>
        <p:blipFill>
          <a:blip r:embed="rId3"/>
          <a:srcRect/>
          <a:stretch>
            <a:fillRect/>
          </a:stretch>
        </p:blipFill>
        <p:spPr bwMode="auto">
          <a:xfrm>
            <a:off x="1218485" y="2285992"/>
            <a:ext cx="6711101" cy="3988834"/>
          </a:xfrm>
          <a:prstGeom prst="rect">
            <a:avLst/>
          </a:prstGeom>
          <a:noFill/>
          <a:ln w="9525">
            <a:noFill/>
            <a:miter lim="800000"/>
            <a:headEnd/>
            <a:tailEnd/>
          </a:ln>
          <a:effectLst/>
        </p:spPr>
      </p:pic>
    </p:spTree>
    <p:extLst>
      <p:ext uri="{BB962C8B-B14F-4D97-AF65-F5344CB8AC3E}">
        <p14:creationId xmlns:p14="http://schemas.microsoft.com/office/powerpoint/2010/main" val="9523850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1312104"/>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857224" y="1926046"/>
            <a:ext cx="7535190" cy="4860540"/>
          </a:xfrm>
        </p:spPr>
        <p:txBody>
          <a:bodyPr>
            <a:normAutofit fontScale="25000" lnSpcReduction="20000"/>
          </a:bodyPr>
          <a:lstStyle/>
          <a:p>
            <a:pPr marL="1371600" indent="-1371600" algn="ctr">
              <a:buNone/>
            </a:pPr>
            <a:r>
              <a:rPr lang="ru-RU" sz="11200" b="1" u="sng" dirty="0" smtClean="0">
                <a:solidFill>
                  <a:schemeClr val="accent2">
                    <a:lumMod val="50000"/>
                  </a:schemeClr>
                </a:solidFill>
              </a:rPr>
              <a:t>2.  Индивидуальная самооценка</a:t>
            </a:r>
          </a:p>
          <a:p>
            <a:pPr marL="1371600" indent="-1371600">
              <a:buAutoNum type="arabicPeriod"/>
            </a:pPr>
            <a:endParaRPr lang="ru-RU" sz="9600" b="1" u="sng" dirty="0" smtClean="0">
              <a:solidFill>
                <a:schemeClr val="accent2">
                  <a:lumMod val="50000"/>
                </a:schemeClr>
              </a:solidFill>
            </a:endParaRPr>
          </a:p>
          <a:p>
            <a:pPr marL="0" indent="0">
              <a:buFontTx/>
              <a:buChar char="-"/>
            </a:pPr>
            <a:r>
              <a:rPr lang="ru-RU" sz="9600" b="1" dirty="0" smtClean="0">
                <a:solidFill>
                  <a:schemeClr val="accent2">
                    <a:lumMod val="50000"/>
                  </a:schemeClr>
                </a:solidFill>
              </a:rPr>
              <a:t>Что тебе нужно было сделать?</a:t>
            </a:r>
          </a:p>
          <a:p>
            <a:pPr marL="0" indent="0">
              <a:buFontTx/>
              <a:buChar char="-"/>
            </a:pPr>
            <a:r>
              <a:rPr lang="ru-RU" sz="9600" b="1" dirty="0" smtClean="0">
                <a:solidFill>
                  <a:schemeClr val="accent2">
                    <a:lumMod val="50000"/>
                  </a:schemeClr>
                </a:solidFill>
              </a:rPr>
              <a:t>Ты всё сделал правильно, или были недочёты?</a:t>
            </a:r>
          </a:p>
          <a:p>
            <a:pPr marL="0" indent="0">
              <a:buFontTx/>
              <a:buChar char="-"/>
            </a:pPr>
            <a:r>
              <a:rPr lang="ru-RU" sz="9600" b="1" dirty="0" smtClean="0">
                <a:solidFill>
                  <a:schemeClr val="accent2">
                    <a:lumMod val="50000"/>
                  </a:schemeClr>
                </a:solidFill>
              </a:rPr>
              <a:t> Ты всё сделал сам или с чьей-то помощью?</a:t>
            </a:r>
          </a:p>
          <a:p>
            <a:pPr marL="0" indent="0">
              <a:buFont typeface="Wingdings" pitchFamily="2" charset="2"/>
              <a:buChar char="Ø"/>
            </a:pPr>
            <a:endParaRPr lang="ru-RU" sz="9600" b="1" dirty="0" smtClean="0"/>
          </a:p>
          <a:p>
            <a:pPr marL="0" indent="0">
              <a:buNone/>
            </a:pPr>
            <a:r>
              <a:rPr lang="ru-RU" sz="9600" b="1" i="1" dirty="0" smtClean="0">
                <a:solidFill>
                  <a:srgbClr val="FF0000"/>
                </a:solidFill>
              </a:rPr>
              <a:t>*Самооценка- обязательный элемент деятельности младшего школьника</a:t>
            </a:r>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Tree>
    <p:extLst>
      <p:ext uri="{BB962C8B-B14F-4D97-AF65-F5344CB8AC3E}">
        <p14:creationId xmlns:p14="http://schemas.microsoft.com/office/powerpoint/2010/main" val="3703827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Заголовок 1"/>
          <p:cNvSpPr>
            <a:spLocks noGrp="1"/>
          </p:cNvSpPr>
          <p:nvPr>
            <p:ph type="title"/>
          </p:nvPr>
        </p:nvSpPr>
        <p:spPr>
          <a:xfrm>
            <a:off x="457200" y="0"/>
            <a:ext cx="8229600" cy="1828800"/>
          </a:xfrm>
        </p:spPr>
        <p:txBody>
          <a:bodyPr>
            <a:normAutofit fontScale="90000"/>
          </a:bodyPr>
          <a:lstStyle/>
          <a:p>
            <a:r>
              <a:rPr lang="ru-RU" sz="2800" b="1" dirty="0" smtClean="0">
                <a:solidFill>
                  <a:srgbClr val="00B050"/>
                </a:solidFill>
              </a:rPr>
              <a:t/>
            </a:r>
            <a:br>
              <a:rPr lang="ru-RU" sz="2800" b="1" dirty="0" smtClean="0">
                <a:solidFill>
                  <a:srgbClr val="00B050"/>
                </a:solidFill>
              </a:rPr>
            </a:br>
            <a:r>
              <a:rPr lang="ru-RU" sz="2800" b="1" dirty="0" smtClean="0">
                <a:solidFill>
                  <a:srgbClr val="00B050"/>
                </a:solidFill>
              </a:rPr>
              <a:t/>
            </a:r>
            <a:br>
              <a:rPr lang="ru-RU" sz="2800" b="1" dirty="0" smtClean="0">
                <a:solidFill>
                  <a:srgbClr val="00B050"/>
                </a:solidFill>
              </a:rPr>
            </a:br>
            <a:r>
              <a:rPr lang="ru-RU" dirty="0" smtClean="0"/>
              <a:t/>
            </a:r>
            <a:br>
              <a:rPr lang="ru-RU" dirty="0" smtClean="0"/>
            </a:br>
            <a:r>
              <a:rPr lang="ru-RU" sz="1800" b="1" u="sng" dirty="0" smtClean="0">
                <a:hlinkClick r:id="rId2"/>
              </a:rPr>
              <a:t>ДРУЖЙ</a:t>
            </a:r>
            <a:r>
              <a:rPr lang="ru-RU" sz="1800" b="1" u="sng" dirty="0" smtClean="0"/>
              <a:t>   </a:t>
            </a:r>
            <a:r>
              <a:rPr lang="ru-RU" sz="1800" i="1" dirty="0" err="1" smtClean="0"/>
              <a:t>Кочурова</a:t>
            </a:r>
            <a:r>
              <a:rPr lang="ru-RU" sz="1800" i="1" dirty="0" smtClean="0"/>
              <a:t> Е.Э.</a:t>
            </a:r>
            <a:r>
              <a:rPr lang="ru-RU" dirty="0" smtClean="0"/>
              <a:t/>
            </a:r>
            <a:br>
              <a:rPr lang="ru-RU" dirty="0" smtClean="0"/>
            </a:br>
            <a:r>
              <a:rPr lang="ru-RU" sz="1800" dirty="0" smtClean="0"/>
              <a:t>2 класс: рабочая тетрадь  </a:t>
            </a:r>
            <a:r>
              <a:rPr lang="ru-RU" dirty="0" smtClean="0"/>
              <a:t/>
            </a:r>
            <a:br>
              <a:rPr lang="ru-RU" dirty="0" smtClean="0"/>
            </a:br>
            <a:endParaRPr lang="ru-RU" dirty="0" smtClean="0"/>
          </a:p>
        </p:txBody>
      </p:sp>
      <p:pic>
        <p:nvPicPr>
          <p:cNvPr id="5" name="Picture 2"/>
          <p:cNvPicPr>
            <a:picLocks noGrp="1" noChangeAspect="1" noChangeArrowheads="1"/>
          </p:cNvPicPr>
          <p:nvPr>
            <p:ph idx="1"/>
          </p:nvPr>
        </p:nvPicPr>
        <p:blipFill>
          <a:blip r:embed="rId3" cstate="print"/>
          <a:srcRect/>
          <a:stretch>
            <a:fillRect/>
          </a:stretch>
        </p:blipFill>
        <p:spPr>
          <a:xfrm>
            <a:off x="228600" y="1981200"/>
            <a:ext cx="8629650" cy="3568700"/>
          </a:xfrm>
          <a:effectLst>
            <a:prstShdw prst="shdw17" dist="17961" dir="2700000">
              <a:schemeClr val="accent1">
                <a:gamma/>
                <a:shade val="60000"/>
                <a:invGamma/>
              </a:schemeClr>
            </a:prstShdw>
          </a:effectLst>
        </p:spPr>
      </p:pic>
      <p:sp>
        <p:nvSpPr>
          <p:cNvPr id="114692" name="Номер слайда 3"/>
          <p:cNvSpPr>
            <a:spLocks noGrp="1"/>
          </p:cNvSpPr>
          <p:nvPr>
            <p:ph type="sldNum" sz="quarter" idx="12"/>
          </p:nvPr>
        </p:nvSpPr>
        <p:spPr/>
        <p:txBody>
          <a:bodyPr/>
          <a:lstStyle/>
          <a:p>
            <a:pPr>
              <a:defRPr/>
            </a:pPr>
            <a:fld id="{FFD120A7-62A6-435A-B886-90333E59A388}" type="slidenum">
              <a:rPr lang="ru-RU" smtClean="0"/>
              <a:pPr>
                <a:defRPr/>
              </a:pPr>
              <a:t>71</a:t>
            </a:fld>
            <a:endParaRPr lang="ru-RU" smtClean="0"/>
          </a:p>
        </p:txBody>
      </p:sp>
      <p:pic>
        <p:nvPicPr>
          <p:cNvPr id="6" name="Picture 2" descr="http://www.vgf.ru/Portals/0/Images/Proekty/2202_200.gif"/>
          <p:cNvPicPr>
            <a:picLocks noChangeAspect="1" noChangeArrowheads="1"/>
          </p:cNvPicPr>
          <p:nvPr/>
        </p:nvPicPr>
        <p:blipFill>
          <a:blip r:embed="rId4" cstate="print"/>
          <a:srcRect/>
          <a:stretch>
            <a:fillRect/>
          </a:stretch>
        </p:blipFill>
        <p:spPr bwMode="auto">
          <a:xfrm>
            <a:off x="6429388" y="0"/>
            <a:ext cx="1558905" cy="1972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62958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Заголовок 1"/>
          <p:cNvSpPr>
            <a:spLocks noGrp="1"/>
          </p:cNvSpPr>
          <p:nvPr>
            <p:ph type="title"/>
          </p:nvPr>
        </p:nvSpPr>
        <p:spPr>
          <a:xfrm>
            <a:off x="1835150" y="274638"/>
            <a:ext cx="6851650" cy="1066800"/>
          </a:xfrm>
        </p:spPr>
        <p:txBody>
          <a:bodyPr>
            <a:normAutofit fontScale="90000"/>
          </a:bodyPr>
          <a:lstStyle/>
          <a:p>
            <a:pPr eaLnBrk="1" hangingPunct="1"/>
            <a:r>
              <a:rPr lang="ru-RU" sz="2800" b="1" dirty="0" smtClean="0">
                <a:solidFill>
                  <a:srgbClr val="00B050"/>
                </a:solidFill>
              </a:rPr>
              <a:t/>
            </a:r>
            <a:br>
              <a:rPr lang="ru-RU" sz="2800" b="1" dirty="0" smtClean="0">
                <a:solidFill>
                  <a:srgbClr val="00B050"/>
                </a:solidFill>
              </a:rPr>
            </a:br>
            <a:r>
              <a:rPr lang="ru-RU" b="1" dirty="0" smtClean="0">
                <a:solidFill>
                  <a:srgbClr val="00B050"/>
                </a:solidFill>
              </a:rPr>
              <a:t/>
            </a:r>
            <a:br>
              <a:rPr lang="ru-RU" b="1" dirty="0" smtClean="0">
                <a:solidFill>
                  <a:srgbClr val="00B050"/>
                </a:solidFill>
              </a:rPr>
            </a:br>
            <a:endParaRPr lang="ru-RU" dirty="0" smtClean="0"/>
          </a:p>
        </p:txBody>
      </p:sp>
      <p:sp>
        <p:nvSpPr>
          <p:cNvPr id="117763" name="Объект 2"/>
          <p:cNvSpPr>
            <a:spLocks noGrp="1"/>
          </p:cNvSpPr>
          <p:nvPr>
            <p:ph idx="1"/>
          </p:nvPr>
        </p:nvSpPr>
        <p:spPr/>
        <p:txBody>
          <a:bodyPr/>
          <a:lstStyle/>
          <a:p>
            <a:pPr eaLnBrk="1" hangingPunct="1"/>
            <a:endParaRPr lang="ru-RU" smtClean="0"/>
          </a:p>
        </p:txBody>
      </p:sp>
      <p:cxnSp>
        <p:nvCxnSpPr>
          <p:cNvPr id="7" name="Прямая со стрелкой 6"/>
          <p:cNvCxnSpPr/>
          <p:nvPr/>
        </p:nvCxnSpPr>
        <p:spPr>
          <a:xfrm>
            <a:off x="3203575" y="1844675"/>
            <a:ext cx="1296988" cy="1512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364163" y="3357563"/>
            <a:ext cx="10080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3203575" y="2636838"/>
            <a:ext cx="1296988" cy="15128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5364163" y="1916113"/>
            <a:ext cx="1079500" cy="22336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3132138" y="1773238"/>
            <a:ext cx="1368425" cy="16557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5364163" y="1700213"/>
            <a:ext cx="1079500" cy="24495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3203575" y="2565400"/>
            <a:ext cx="1296988" cy="1655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5364163" y="2492375"/>
            <a:ext cx="1079500" cy="1444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7772" name="Picture 19"/>
          <p:cNvPicPr>
            <a:picLocks noChangeAspect="1" noChangeArrowheads="1"/>
          </p:cNvPicPr>
          <p:nvPr/>
        </p:nvPicPr>
        <p:blipFill>
          <a:blip r:embed="rId3" cstate="print"/>
          <a:srcRect/>
          <a:stretch>
            <a:fillRect/>
          </a:stretch>
        </p:blipFill>
        <p:spPr bwMode="auto">
          <a:xfrm>
            <a:off x="682625" y="1571612"/>
            <a:ext cx="8461375" cy="4411663"/>
          </a:xfrm>
          <a:prstGeom prst="rect">
            <a:avLst/>
          </a:prstGeom>
          <a:noFill/>
          <a:ln w="9525">
            <a:noFill/>
            <a:miter lim="800000"/>
            <a:headEnd/>
            <a:tailEnd/>
          </a:ln>
        </p:spPr>
      </p:pic>
      <p:pic>
        <p:nvPicPr>
          <p:cNvPr id="117773" name="Picture 6" descr="http://www.vgf.ru/Portals/0/Images/Proekty/2760_200.gif"/>
          <p:cNvPicPr>
            <a:picLocks noChangeAspect="1" noChangeArrowheads="1"/>
          </p:cNvPicPr>
          <p:nvPr/>
        </p:nvPicPr>
        <p:blipFill>
          <a:blip r:embed="rId4" cstate="print"/>
          <a:srcRect/>
          <a:stretch>
            <a:fillRect/>
          </a:stretch>
        </p:blipFill>
        <p:spPr bwMode="auto">
          <a:xfrm>
            <a:off x="107950" y="74613"/>
            <a:ext cx="1584325" cy="2058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58924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1097790"/>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0" y="1556792"/>
            <a:ext cx="8892480" cy="4860540"/>
          </a:xfrm>
        </p:spPr>
        <p:txBody>
          <a:bodyPr>
            <a:normAutofit fontScale="25000" lnSpcReduction="20000"/>
          </a:bodyPr>
          <a:lstStyle/>
          <a:p>
            <a:pPr marL="1371600" indent="-1371600">
              <a:buNone/>
            </a:pPr>
            <a:r>
              <a:rPr lang="ru-RU" sz="11200" b="1" dirty="0" smtClean="0">
                <a:solidFill>
                  <a:schemeClr val="accent2">
                    <a:lumMod val="50000"/>
                  </a:schemeClr>
                </a:solidFill>
              </a:rPr>
              <a:t>Уже в 1 классе предлагаются варианты «письменной» самооценки: детям нужно оценить </a:t>
            </a:r>
          </a:p>
          <a:p>
            <a:pPr marL="1371600" indent="-1371600">
              <a:buNone/>
            </a:pPr>
            <a:r>
              <a:rPr lang="ru-RU" sz="11200" b="1" i="1" dirty="0" smtClean="0">
                <a:solidFill>
                  <a:schemeClr val="accent2">
                    <a:lumMod val="50000"/>
                  </a:schemeClr>
                </a:solidFill>
              </a:rPr>
              <a:t>качество выполнения отдельного задания:</a:t>
            </a:r>
          </a:p>
          <a:p>
            <a:pPr marL="1371600" indent="-1371600">
              <a:buNone/>
            </a:pPr>
            <a:endParaRPr lang="ru-RU" sz="9600" b="1" u="sng" dirty="0" smtClean="0">
              <a:solidFill>
                <a:schemeClr val="accent2">
                  <a:lumMod val="50000"/>
                </a:schemeClr>
              </a:solidFill>
            </a:endParaRPr>
          </a:p>
          <a:p>
            <a:pPr marL="0" indent="0">
              <a:buFontTx/>
              <a:buChar char="-"/>
            </a:pPr>
            <a:r>
              <a:rPr lang="ru-RU" sz="9600" b="1" dirty="0" smtClean="0">
                <a:solidFill>
                  <a:schemeClr val="accent2">
                    <a:lumMod val="50000"/>
                  </a:schemeClr>
                </a:solidFill>
              </a:rPr>
              <a:t>Раскрась цветочек, если работа выполнена правильно.</a:t>
            </a:r>
          </a:p>
          <a:p>
            <a:pPr marL="0" indent="0">
              <a:buFontTx/>
              <a:buChar char="-"/>
            </a:pPr>
            <a:r>
              <a:rPr lang="ru-RU" sz="9600" b="1" dirty="0" smtClean="0">
                <a:solidFill>
                  <a:schemeClr val="accent2">
                    <a:lumMod val="50000"/>
                  </a:schemeClr>
                </a:solidFill>
              </a:rPr>
              <a:t>Оцени свою работу: раскрась нужный смайлик.</a:t>
            </a:r>
          </a:p>
          <a:p>
            <a:pPr marL="0" indent="0">
              <a:buFontTx/>
              <a:buChar char="-"/>
            </a:pPr>
            <a:r>
              <a:rPr lang="ru-RU" sz="9600" b="1" dirty="0" smtClean="0">
                <a:solidFill>
                  <a:schemeClr val="accent2">
                    <a:lumMod val="50000"/>
                  </a:schemeClr>
                </a:solidFill>
              </a:rPr>
              <a:t> Сверь свой результат с правильным. Оцени свою работу, поставь себе баллы («стоимость» задания от 5 до 7 баллов)</a:t>
            </a:r>
          </a:p>
          <a:p>
            <a:pPr marL="0" indent="0">
              <a:buNone/>
            </a:pPr>
            <a:r>
              <a:rPr lang="ru-RU" sz="9600" b="1" i="1" dirty="0" smtClean="0">
                <a:solidFill>
                  <a:srgbClr val="FF0000"/>
                </a:solidFill>
              </a:rPr>
              <a:t>*Самооценка- обязательный элемент деятельности младшего школьника</a:t>
            </a:r>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73</a:t>
            </a:fld>
            <a:endParaRPr lang="ru-RU"/>
          </a:p>
        </p:txBody>
      </p:sp>
    </p:spTree>
    <p:extLst>
      <p:ext uri="{BB962C8B-B14F-4D97-AF65-F5344CB8AC3E}">
        <p14:creationId xmlns:p14="http://schemas.microsoft.com/office/powerpoint/2010/main" val="11154960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42910" y="116632"/>
            <a:ext cx="8043890" cy="1097790"/>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785786" y="1428736"/>
            <a:ext cx="8106694" cy="4857784"/>
          </a:xfrm>
        </p:spPr>
        <p:txBody>
          <a:bodyPr>
            <a:normAutofit fontScale="25000" lnSpcReduction="20000"/>
          </a:bodyPr>
          <a:lstStyle/>
          <a:p>
            <a:pPr marL="1371600" indent="-1371600">
              <a:buNone/>
            </a:pPr>
            <a:r>
              <a:rPr lang="ru-RU" sz="11200" b="1" dirty="0" smtClean="0">
                <a:solidFill>
                  <a:schemeClr val="accent2">
                    <a:lumMod val="50000"/>
                  </a:schemeClr>
                </a:solidFill>
              </a:rPr>
              <a:t>В дальнейшем полезны и эффективны следующие варианты «письменной» самооценки- </a:t>
            </a:r>
            <a:r>
              <a:rPr lang="ru-RU" sz="11200" b="1" u="sng" dirty="0" smtClean="0">
                <a:solidFill>
                  <a:schemeClr val="accent2">
                    <a:lumMod val="50000"/>
                  </a:schemeClr>
                </a:solidFill>
              </a:rPr>
              <a:t>оценивание в соответствии с предложенным набором критериев</a:t>
            </a:r>
            <a:r>
              <a:rPr lang="ru-RU" sz="11200" b="1" i="1" u="sng" dirty="0" smtClean="0">
                <a:solidFill>
                  <a:schemeClr val="accent2">
                    <a:lumMod val="50000"/>
                  </a:schemeClr>
                </a:solidFill>
              </a:rPr>
              <a:t>:</a:t>
            </a:r>
          </a:p>
          <a:p>
            <a:pPr marL="0" indent="0" algn="ctr">
              <a:buNone/>
            </a:pPr>
            <a:r>
              <a:rPr lang="ru-RU" sz="9600" b="1" i="1" u="sng" dirty="0" smtClean="0">
                <a:solidFill>
                  <a:schemeClr val="accent2">
                    <a:lumMod val="50000"/>
                  </a:schemeClr>
                </a:solidFill>
              </a:rPr>
              <a:t>Вариант 1. </a:t>
            </a:r>
          </a:p>
          <a:p>
            <a:pPr marL="0" indent="0">
              <a:buFont typeface="Courier New" pitchFamily="49" charset="0"/>
              <a:buChar char="o"/>
            </a:pPr>
            <a:r>
              <a:rPr lang="ru-RU" sz="9600" i="1" dirty="0" smtClean="0">
                <a:solidFill>
                  <a:schemeClr val="accent2">
                    <a:lumMod val="50000"/>
                  </a:schemeClr>
                </a:solidFill>
              </a:rPr>
              <a:t> быстро, правильно и самостоятельно;</a:t>
            </a:r>
          </a:p>
          <a:p>
            <a:pPr marL="0" indent="0">
              <a:buFont typeface="Courier New" pitchFamily="49" charset="0"/>
              <a:buChar char="o"/>
            </a:pPr>
            <a:r>
              <a:rPr lang="ru-RU" sz="9600" i="1" dirty="0" smtClean="0">
                <a:solidFill>
                  <a:schemeClr val="accent2">
                    <a:lumMod val="50000"/>
                  </a:schemeClr>
                </a:solidFill>
              </a:rPr>
              <a:t> правильно, но медленно;</a:t>
            </a:r>
          </a:p>
          <a:p>
            <a:pPr marL="0" indent="0">
              <a:buFont typeface="Courier New" pitchFamily="49" charset="0"/>
              <a:buChar char="o"/>
            </a:pPr>
            <a:r>
              <a:rPr lang="ru-RU" sz="9600" i="1" dirty="0" smtClean="0">
                <a:solidFill>
                  <a:schemeClr val="accent2">
                    <a:lumMod val="50000"/>
                  </a:schemeClr>
                </a:solidFill>
              </a:rPr>
              <a:t> правильно, но с помощью других;</a:t>
            </a:r>
          </a:p>
          <a:p>
            <a:pPr marL="0" indent="0">
              <a:buFont typeface="Courier New" pitchFamily="49" charset="0"/>
              <a:buChar char="o"/>
            </a:pPr>
            <a:r>
              <a:rPr lang="ru-RU" sz="9600" i="1" dirty="0" smtClean="0">
                <a:solidFill>
                  <a:schemeClr val="accent2">
                    <a:lumMod val="50000"/>
                  </a:schemeClr>
                </a:solidFill>
              </a:rPr>
              <a:t> быстро, но неправильно. </a:t>
            </a:r>
          </a:p>
          <a:p>
            <a:pPr marL="0" indent="0" algn="ctr">
              <a:buNone/>
            </a:pPr>
            <a:r>
              <a:rPr lang="ru-RU" sz="9600" b="1" i="1" u="sng" dirty="0" smtClean="0">
                <a:solidFill>
                  <a:schemeClr val="accent2">
                    <a:lumMod val="50000"/>
                  </a:schemeClr>
                </a:solidFill>
              </a:rPr>
              <a:t>Вариант 2. </a:t>
            </a:r>
          </a:p>
          <a:p>
            <a:pPr marL="0" indent="0">
              <a:buFont typeface="Courier New" pitchFamily="49" charset="0"/>
              <a:buChar char="o"/>
            </a:pPr>
            <a:r>
              <a:rPr lang="ru-RU" sz="9600" i="1" dirty="0" smtClean="0">
                <a:solidFill>
                  <a:schemeClr val="accent2">
                    <a:lumMod val="50000"/>
                  </a:schemeClr>
                </a:solidFill>
              </a:rPr>
              <a:t> работа выполнена самостоятельно;</a:t>
            </a:r>
          </a:p>
          <a:p>
            <a:pPr marL="0" indent="0">
              <a:buFont typeface="Courier New" pitchFamily="49" charset="0"/>
              <a:buChar char="o"/>
            </a:pPr>
            <a:r>
              <a:rPr lang="ru-RU" sz="9600" i="1" dirty="0" smtClean="0">
                <a:solidFill>
                  <a:schemeClr val="accent2">
                    <a:lumMod val="50000"/>
                  </a:schemeClr>
                </a:solidFill>
              </a:rPr>
              <a:t> потребовалась помощь взрослых;</a:t>
            </a:r>
          </a:p>
          <a:p>
            <a:pPr marL="0" indent="0">
              <a:buFont typeface="Courier New" pitchFamily="49" charset="0"/>
              <a:buChar char="o"/>
            </a:pPr>
            <a:r>
              <a:rPr lang="ru-RU" sz="9600" i="1" dirty="0" smtClean="0">
                <a:solidFill>
                  <a:schemeClr val="accent2">
                    <a:lumMod val="50000"/>
                  </a:schemeClr>
                </a:solidFill>
              </a:rPr>
              <a:t> пришлось заглянуть в ответы.</a:t>
            </a:r>
          </a:p>
          <a:p>
            <a:pPr marL="0" indent="0">
              <a:buNone/>
            </a:pPr>
            <a:endParaRPr lang="ru-RU" sz="9600" i="1" dirty="0" smtClean="0">
              <a:solidFill>
                <a:schemeClr val="accent2">
                  <a:lumMod val="50000"/>
                </a:schemeClr>
              </a:solidFill>
            </a:endParaRPr>
          </a:p>
          <a:p>
            <a:pPr marL="0" indent="0">
              <a:buNone/>
            </a:pPr>
            <a:endParaRPr lang="ru-RU" sz="9600" b="1" dirty="0" smtClean="0">
              <a:solidFill>
                <a:schemeClr val="accent2">
                  <a:lumMod val="50000"/>
                </a:schemeClr>
              </a:solidFill>
            </a:endParaRPr>
          </a:p>
          <a:p>
            <a:pPr marL="0" indent="0">
              <a:buNone/>
            </a:pPr>
            <a:r>
              <a:rPr lang="ru-RU" sz="6400" dirty="0" smtClean="0">
                <a:solidFill>
                  <a:schemeClr val="accent2">
                    <a:lumMod val="50000"/>
                  </a:schemeClr>
                </a:solidFill>
              </a:rPr>
              <a:t/>
            </a:r>
            <a:br>
              <a:rPr lang="ru-RU" sz="6400" dirty="0" smtClean="0">
                <a:solidFill>
                  <a:schemeClr val="accent2">
                    <a:lumMod val="50000"/>
                  </a:schemeClr>
                </a:solidFill>
              </a:rPr>
            </a:br>
            <a:endParaRPr lang="ru-RU" sz="9600" b="1" dirty="0" smtClean="0">
              <a:solidFill>
                <a:schemeClr val="accent2">
                  <a:lumMod val="50000"/>
                </a:schemeClr>
              </a:solidFill>
            </a:endParaRPr>
          </a:p>
          <a:p>
            <a:pPr marL="0" indent="0">
              <a:buNone/>
            </a:pPr>
            <a:endParaRPr lang="ru-RU" sz="3600" b="1" dirty="0" smtClean="0">
              <a:solidFill>
                <a:schemeClr val="accent2">
                  <a:lumMod val="50000"/>
                </a:schemeClr>
              </a:solidFill>
            </a:endParaRPr>
          </a:p>
          <a:p>
            <a:pPr marL="0" indent="0">
              <a:buNone/>
            </a:pPr>
            <a:endParaRPr lang="ru-RU" sz="3600" b="1" dirty="0">
              <a:solidFill>
                <a:schemeClr val="accent2">
                  <a:lumMod val="50000"/>
                </a:schemeClr>
              </a:solidFill>
            </a:endParaRPr>
          </a:p>
          <a:p>
            <a:pPr marL="0" indent="0">
              <a:buNone/>
            </a:pPr>
            <a:endParaRPr lang="ru-RU" sz="3600" b="1" dirty="0" smtClean="0">
              <a:solidFill>
                <a:schemeClr val="accent2">
                  <a:lumMod val="50000"/>
                </a:schemeClr>
              </a:solidFill>
            </a:endParaRPr>
          </a:p>
          <a:p>
            <a:pPr marL="0" indent="0">
              <a:buNone/>
            </a:pPr>
            <a:r>
              <a:rPr lang="ru-RU" sz="3600" b="1" dirty="0">
                <a:solidFill>
                  <a:schemeClr val="accent2">
                    <a:lumMod val="50000"/>
                  </a:schemeClr>
                </a:solidFill>
              </a:rPr>
              <a:t>	</a:t>
            </a:r>
            <a:endParaRPr lang="ru-RU" sz="3600" dirty="0">
              <a:solidFill>
                <a:schemeClr val="accent2">
                  <a:lumMod val="50000"/>
                </a:schemeClr>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74</a:t>
            </a:fld>
            <a:endParaRPr lang="ru-RU"/>
          </a:p>
        </p:txBody>
      </p:sp>
    </p:spTree>
    <p:extLst>
      <p:ext uri="{BB962C8B-B14F-4D97-AF65-F5344CB8AC3E}">
        <p14:creationId xmlns:p14="http://schemas.microsoft.com/office/powerpoint/2010/main" val="2721784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14348" y="116632"/>
            <a:ext cx="7972452" cy="1097790"/>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0" y="1052736"/>
            <a:ext cx="8892480" cy="5364596"/>
          </a:xfrm>
        </p:spPr>
        <p:txBody>
          <a:bodyPr>
            <a:normAutofit fontScale="25000" lnSpcReduction="20000"/>
          </a:bodyPr>
          <a:lstStyle/>
          <a:p>
            <a:pPr marL="0" indent="0">
              <a:buNone/>
            </a:pPr>
            <a:endParaRPr lang="ru-RU" sz="9600" b="1" i="1" u="sng" dirty="0" smtClean="0">
              <a:solidFill>
                <a:schemeClr val="accent2">
                  <a:lumMod val="50000"/>
                </a:schemeClr>
              </a:solidFill>
            </a:endParaRPr>
          </a:p>
          <a:p>
            <a:pPr marL="0" indent="0">
              <a:buNone/>
            </a:pPr>
            <a:endParaRPr lang="ru-RU" sz="9600" b="1" i="1" u="sng" dirty="0" smtClean="0">
              <a:solidFill>
                <a:schemeClr val="accent2">
                  <a:lumMod val="50000"/>
                </a:schemeClr>
              </a:solidFill>
            </a:endParaRPr>
          </a:p>
          <a:p>
            <a:pPr marL="0" indent="0">
              <a:buNone/>
            </a:pPr>
            <a:endParaRPr lang="ru-RU" sz="9600" b="1" i="1" u="sng" dirty="0" smtClean="0">
              <a:solidFill>
                <a:schemeClr val="accent2">
                  <a:lumMod val="50000"/>
                </a:schemeClr>
              </a:solidFill>
            </a:endParaRPr>
          </a:p>
          <a:p>
            <a:pPr marL="0" indent="0" algn="ctr">
              <a:buNone/>
            </a:pPr>
            <a:r>
              <a:rPr lang="ru-RU" sz="11200" b="1" i="1" u="sng" dirty="0" smtClean="0">
                <a:solidFill>
                  <a:schemeClr val="accent2">
                    <a:lumMod val="50000"/>
                  </a:schemeClr>
                </a:solidFill>
              </a:rPr>
              <a:t>Вариант 3.</a:t>
            </a:r>
          </a:p>
          <a:p>
            <a:pPr marL="0" indent="0">
              <a:buNone/>
            </a:pPr>
            <a:r>
              <a:rPr lang="ru-RU" sz="11200" b="1" i="1" u="sng" dirty="0" smtClean="0">
                <a:solidFill>
                  <a:schemeClr val="accent2">
                    <a:lumMod val="50000"/>
                  </a:schemeClr>
                </a:solidFill>
              </a:rPr>
              <a:t> </a:t>
            </a:r>
          </a:p>
          <a:p>
            <a:pPr marL="0" indent="0">
              <a:buNone/>
            </a:pPr>
            <a:r>
              <a:rPr lang="ru-RU" sz="11200" i="1" dirty="0" smtClean="0">
                <a:solidFill>
                  <a:schemeClr val="accent2">
                    <a:lumMod val="50000"/>
                  </a:schemeClr>
                </a:solidFill>
              </a:rPr>
              <a:t>          -  не знаю, прошу помощи;</a:t>
            </a:r>
          </a:p>
          <a:p>
            <a:pPr marL="0" indent="0">
              <a:buNone/>
            </a:pPr>
            <a:r>
              <a:rPr lang="ru-RU" sz="11200" i="1" dirty="0" smtClean="0">
                <a:solidFill>
                  <a:schemeClr val="accent2">
                    <a:lumMod val="50000"/>
                  </a:schemeClr>
                </a:solidFill>
              </a:rPr>
              <a:t>          - сомневаюсь, не уверен;</a:t>
            </a:r>
          </a:p>
          <a:p>
            <a:pPr marL="0" indent="0">
              <a:buNone/>
            </a:pPr>
            <a:r>
              <a:rPr lang="ru-RU" sz="11200" i="1" dirty="0" smtClean="0">
                <a:solidFill>
                  <a:schemeClr val="accent2">
                    <a:lumMod val="50000"/>
                  </a:schemeClr>
                </a:solidFill>
              </a:rPr>
              <a:t>          - знаю, умею, могу помочь другим.</a:t>
            </a:r>
          </a:p>
          <a:p>
            <a:pPr marL="0" indent="0">
              <a:buNone/>
            </a:pPr>
            <a:endParaRPr lang="ru-RU" sz="9600" i="1" dirty="0" smtClean="0">
              <a:solidFill>
                <a:schemeClr val="accent2">
                  <a:lumMod val="50000"/>
                </a:schemeClr>
              </a:solidFill>
            </a:endParaRPr>
          </a:p>
          <a:p>
            <a:pPr marL="0" indent="0">
              <a:buNone/>
            </a:pPr>
            <a:endParaRPr lang="ru-RU" sz="9600" i="1" dirty="0" smtClean="0">
              <a:solidFill>
                <a:schemeClr val="accent2">
                  <a:lumMod val="50000"/>
                </a:schemeClr>
              </a:solidFill>
            </a:endParaRPr>
          </a:p>
          <a:p>
            <a:pPr marL="0" indent="0">
              <a:buNone/>
            </a:pPr>
            <a:endParaRPr lang="ru-RU" sz="9600" i="1" dirty="0" smtClean="0">
              <a:solidFill>
                <a:schemeClr val="accent2">
                  <a:lumMod val="50000"/>
                </a:schemeClr>
              </a:solidFill>
            </a:endParaRPr>
          </a:p>
          <a:p>
            <a:pPr marL="0" indent="0">
              <a:buNone/>
            </a:pPr>
            <a:endParaRPr lang="ru-RU" sz="9600" b="1" dirty="0" smtClean="0">
              <a:solidFill>
                <a:schemeClr val="accent2">
                  <a:lumMod val="50000"/>
                </a:schemeClr>
              </a:solidFill>
            </a:endParaRPr>
          </a:p>
          <a:p>
            <a:pPr marL="0" indent="0">
              <a:buNone/>
            </a:pPr>
            <a:r>
              <a:rPr lang="ru-RU" sz="6400" dirty="0" smtClean="0">
                <a:solidFill>
                  <a:schemeClr val="accent2">
                    <a:lumMod val="50000"/>
                  </a:schemeClr>
                </a:solidFill>
              </a:rPr>
              <a:t/>
            </a:r>
            <a:br>
              <a:rPr lang="ru-RU" sz="6400" dirty="0" smtClean="0">
                <a:solidFill>
                  <a:schemeClr val="accent2">
                    <a:lumMod val="50000"/>
                  </a:schemeClr>
                </a:solidFill>
              </a:rPr>
            </a:br>
            <a:endParaRPr lang="ru-RU" sz="9600" b="1" dirty="0" smtClean="0">
              <a:solidFill>
                <a:schemeClr val="accent2">
                  <a:lumMod val="50000"/>
                </a:schemeClr>
              </a:solidFill>
            </a:endParaRPr>
          </a:p>
          <a:p>
            <a:pPr marL="0" indent="0">
              <a:buNone/>
            </a:pPr>
            <a:endParaRPr lang="ru-RU" sz="3600" b="1" dirty="0" smtClean="0">
              <a:solidFill>
                <a:schemeClr val="accent2">
                  <a:lumMod val="50000"/>
                </a:schemeClr>
              </a:solidFill>
            </a:endParaRPr>
          </a:p>
          <a:p>
            <a:pPr marL="0" indent="0">
              <a:buNone/>
            </a:pPr>
            <a:endParaRPr lang="ru-RU" sz="3600" b="1" dirty="0">
              <a:solidFill>
                <a:schemeClr val="accent2">
                  <a:lumMod val="50000"/>
                </a:schemeClr>
              </a:solidFill>
            </a:endParaRPr>
          </a:p>
          <a:p>
            <a:pPr marL="0" indent="0">
              <a:buNone/>
            </a:pPr>
            <a:endParaRPr lang="ru-RU" sz="3600" b="1" dirty="0" smtClean="0">
              <a:solidFill>
                <a:schemeClr val="accent2">
                  <a:lumMod val="50000"/>
                </a:schemeClr>
              </a:solidFill>
            </a:endParaRPr>
          </a:p>
          <a:p>
            <a:pPr marL="0" indent="0">
              <a:buNone/>
            </a:pPr>
            <a:r>
              <a:rPr lang="ru-RU" sz="3600" b="1" dirty="0">
                <a:solidFill>
                  <a:schemeClr val="accent2">
                    <a:lumMod val="50000"/>
                  </a:schemeClr>
                </a:solidFill>
              </a:rPr>
              <a:t>	</a:t>
            </a:r>
            <a:endParaRPr lang="ru-RU" sz="3600" dirty="0">
              <a:solidFill>
                <a:schemeClr val="accent2">
                  <a:lumMod val="50000"/>
                </a:schemeClr>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75</a:t>
            </a:fld>
            <a:endParaRPr lang="ru-RU"/>
          </a:p>
        </p:txBody>
      </p:sp>
      <p:sp>
        <p:nvSpPr>
          <p:cNvPr id="5" name="Овал 4"/>
          <p:cNvSpPr/>
          <p:nvPr/>
        </p:nvSpPr>
        <p:spPr>
          <a:xfrm>
            <a:off x="467544" y="3068960"/>
            <a:ext cx="252028" cy="2520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467544" y="3501008"/>
            <a:ext cx="252028" cy="2520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467544" y="3969060"/>
            <a:ext cx="252028" cy="2520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39789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fontScale="25000" lnSpcReduction="20000"/>
          </a:bodyPr>
          <a:lstStyle/>
          <a:p>
            <a:pPr marL="0" indent="0">
              <a:buNone/>
            </a:pPr>
            <a:endParaRPr lang="ru-RU" sz="9600" i="1" dirty="0" smtClean="0">
              <a:solidFill>
                <a:srgbClr val="002060"/>
              </a:solidFill>
            </a:endParaRPr>
          </a:p>
          <a:p>
            <a:pPr marL="0" indent="0">
              <a:buNone/>
            </a:pPr>
            <a:r>
              <a:rPr lang="ru-RU" sz="11200" b="1" i="1" u="sng" dirty="0" smtClean="0">
                <a:solidFill>
                  <a:srgbClr val="002060"/>
                </a:solidFill>
              </a:rPr>
              <a:t>Вариант 4. </a:t>
            </a:r>
          </a:p>
          <a:p>
            <a:pPr marL="0" indent="0">
              <a:buNone/>
            </a:pPr>
            <a:r>
              <a:rPr lang="ru-RU" sz="11200" b="1" i="1" dirty="0" smtClean="0">
                <a:solidFill>
                  <a:srgbClr val="002060"/>
                </a:solidFill>
              </a:rPr>
              <a:t>После выполнения определённого объёма учебной работы или учебного задания учитель просит нарисовать на полях «смайлик»:</a:t>
            </a:r>
          </a:p>
          <a:p>
            <a:pPr marL="0" indent="0">
              <a:buNone/>
            </a:pPr>
            <a:r>
              <a:rPr lang="ru-RU" sz="11200" i="1" dirty="0" smtClean="0">
                <a:solidFill>
                  <a:srgbClr val="002060"/>
                </a:solidFill>
              </a:rPr>
              <a:t>                        </a:t>
            </a:r>
            <a:r>
              <a:rPr lang="ru-RU" sz="11200" b="1" i="1" dirty="0" smtClean="0">
                <a:solidFill>
                  <a:srgbClr val="002060"/>
                </a:solidFill>
              </a:rPr>
              <a:t>задание выполнено верно;</a:t>
            </a:r>
          </a:p>
          <a:p>
            <a:pPr marL="0" indent="0">
              <a:buNone/>
            </a:pPr>
            <a:r>
              <a:rPr lang="ru-RU" sz="11200" i="1" dirty="0" smtClean="0">
                <a:solidFill>
                  <a:srgbClr val="002060"/>
                </a:solidFill>
              </a:rPr>
              <a:t>                        </a:t>
            </a:r>
            <a:r>
              <a:rPr lang="ru-RU" sz="11200" b="1" i="1" dirty="0" smtClean="0">
                <a:solidFill>
                  <a:srgbClr val="002060"/>
                </a:solidFill>
              </a:rPr>
              <a:t>задание выполнено неверно или вообще не   выполнено;</a:t>
            </a:r>
          </a:p>
          <a:p>
            <a:pPr marL="0" indent="0">
              <a:buNone/>
            </a:pPr>
            <a:r>
              <a:rPr lang="ru-RU" sz="11200" i="1" dirty="0" smtClean="0">
                <a:solidFill>
                  <a:srgbClr val="002060"/>
                </a:solidFill>
              </a:rPr>
              <a:t>                       </a:t>
            </a:r>
            <a:r>
              <a:rPr lang="ru-RU" sz="11200" b="1" i="1" dirty="0" smtClean="0">
                <a:solidFill>
                  <a:srgbClr val="002060"/>
                </a:solidFill>
              </a:rPr>
              <a:t>задание выполнено не в полном объёме или правильность выполнения вызывает сомнение у ребёнка</a:t>
            </a:r>
          </a:p>
          <a:p>
            <a:pPr marL="0" indent="0">
              <a:buNone/>
            </a:pPr>
            <a:endParaRPr lang="ru-RU" sz="9600" i="1" dirty="0" smtClean="0">
              <a:solidFill>
                <a:srgbClr val="002060"/>
              </a:solidFill>
            </a:endParaRPr>
          </a:p>
          <a:p>
            <a:pPr marL="0" indent="0">
              <a:buNone/>
            </a:pPr>
            <a:endParaRPr lang="ru-RU" sz="9600" i="1" dirty="0" smtClean="0">
              <a:solidFill>
                <a:srgbClr val="002060"/>
              </a:solidFill>
            </a:endParaRPr>
          </a:p>
          <a:p>
            <a:pPr marL="0" indent="0">
              <a:buNone/>
            </a:pPr>
            <a:endParaRPr lang="ru-RU" sz="9600" b="1" dirty="0" smtClean="0">
              <a:solidFill>
                <a:srgbClr val="002060"/>
              </a:solidFill>
            </a:endParaRPr>
          </a:p>
          <a:p>
            <a:pPr marL="0" indent="0">
              <a:buNone/>
            </a:pPr>
            <a:r>
              <a:rPr lang="ru-RU" sz="6400" dirty="0" smtClean="0">
                <a:solidFill>
                  <a:srgbClr val="002060"/>
                </a:solidFill>
              </a:rPr>
              <a:t/>
            </a:r>
            <a:br>
              <a:rPr lang="ru-RU" sz="6400" dirty="0" smtClean="0">
                <a:solidFill>
                  <a:srgbClr val="002060"/>
                </a:solidFill>
              </a:rPr>
            </a:br>
            <a:endParaRPr lang="ru-RU" sz="9600" b="1" dirty="0" smtClean="0">
              <a:solidFill>
                <a:srgbClr val="002060"/>
              </a:solidFill>
            </a:endParaRPr>
          </a:p>
          <a:p>
            <a:pPr marL="0" indent="0">
              <a:buNone/>
            </a:pPr>
            <a:endParaRPr lang="ru-RU" sz="3600" b="1" dirty="0" smtClean="0">
              <a:solidFill>
                <a:srgbClr val="002060"/>
              </a:solidFill>
            </a:endParaRPr>
          </a:p>
          <a:p>
            <a:pPr marL="0" indent="0">
              <a:buNone/>
            </a:pPr>
            <a:endParaRPr lang="ru-RU" sz="3600" b="1" dirty="0">
              <a:solidFill>
                <a:srgbClr val="002060"/>
              </a:solidFill>
            </a:endParaRPr>
          </a:p>
          <a:p>
            <a:pPr marL="0" indent="0">
              <a:buNone/>
            </a:pPr>
            <a:endParaRPr lang="ru-RU" sz="3600" b="1" dirty="0" smtClean="0">
              <a:solidFill>
                <a:srgbClr val="002060"/>
              </a:solidFill>
            </a:endParaRPr>
          </a:p>
          <a:p>
            <a:pPr marL="0" indent="0">
              <a:buNone/>
            </a:pPr>
            <a:r>
              <a:rPr lang="ru-RU" sz="3600" b="1" dirty="0">
                <a:solidFill>
                  <a:srgbClr val="002060"/>
                </a:solidFill>
              </a:rPr>
              <a:t>	</a:t>
            </a:r>
            <a:endParaRPr lang="ru-RU" sz="3600" dirty="0">
              <a:solidFill>
                <a:srgbClr val="00206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76</a:t>
            </a:fld>
            <a:endParaRPr lang="ru-RU"/>
          </a:p>
        </p:txBody>
      </p:sp>
      <p:pic>
        <p:nvPicPr>
          <p:cNvPr id="2050" name="Picture 2"/>
          <p:cNvPicPr>
            <a:picLocks noChangeAspect="1" noChangeArrowheads="1"/>
          </p:cNvPicPr>
          <p:nvPr/>
        </p:nvPicPr>
        <p:blipFill>
          <a:blip r:embed="rId2" cstate="print"/>
          <a:srcRect/>
          <a:stretch>
            <a:fillRect/>
          </a:stretch>
        </p:blipFill>
        <p:spPr bwMode="auto">
          <a:xfrm>
            <a:off x="1928794" y="4643446"/>
            <a:ext cx="468052" cy="46805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000232" y="4000504"/>
            <a:ext cx="441238" cy="441238"/>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1928794" y="3500438"/>
            <a:ext cx="468114" cy="468114"/>
          </a:xfrm>
          <a:prstGeom prst="rect">
            <a:avLst/>
          </a:prstGeom>
          <a:noFill/>
          <a:ln w="9525">
            <a:noFill/>
            <a:miter lim="800000"/>
            <a:headEnd/>
            <a:tailEnd/>
          </a:ln>
          <a:effectLst/>
        </p:spPr>
      </p:pic>
    </p:spTree>
    <p:extLst>
      <p:ext uri="{BB962C8B-B14F-4D97-AF65-F5344CB8AC3E}">
        <p14:creationId xmlns:p14="http://schemas.microsoft.com/office/powerpoint/2010/main" val="23308037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Содержимое 5"/>
          <p:cNvSpPr>
            <a:spLocks noGrp="1"/>
          </p:cNvSpPr>
          <p:nvPr>
            <p:ph idx="1"/>
          </p:nvPr>
        </p:nvSpPr>
        <p:spPr/>
        <p:txBody>
          <a:bodyPr/>
          <a:lstStyle/>
          <a:p>
            <a:pPr eaLnBrk="1" hangingPunct="1">
              <a:buFontTx/>
              <a:buNone/>
              <a:defRPr/>
            </a:pPr>
            <a:endParaRPr lang="ru-RU" sz="2400" dirty="0" smtClean="0"/>
          </a:p>
          <a:p>
            <a:pPr eaLnBrk="1" hangingPunct="1">
              <a:defRPr/>
            </a:pPr>
            <a:endParaRPr lang="ru-RU" sz="2400" dirty="0" smtClean="0"/>
          </a:p>
          <a:p>
            <a:pPr eaLnBrk="1" hangingPunct="1">
              <a:defRPr/>
            </a:pPr>
            <a:endParaRPr lang="ru-RU" sz="2400" dirty="0" smtClean="0"/>
          </a:p>
          <a:p>
            <a:pPr marL="0" indent="0" eaLnBrk="1" hangingPunct="1">
              <a:buFontTx/>
              <a:buNone/>
              <a:defRPr/>
            </a:pPr>
            <a:endParaRPr lang="ru-RU" sz="2400" dirty="0" smtClean="0"/>
          </a:p>
          <a:p>
            <a:pPr eaLnBrk="1" hangingPunct="1">
              <a:buFontTx/>
              <a:buNone/>
              <a:defRPr/>
            </a:pPr>
            <a:r>
              <a:rPr lang="ru-RU" sz="2800" b="1" dirty="0" smtClean="0">
                <a:solidFill>
                  <a:srgbClr val="6600FF"/>
                </a:solidFill>
              </a:rPr>
              <a:t>«Дружим с математикой»  </a:t>
            </a:r>
          </a:p>
          <a:p>
            <a:pPr eaLnBrk="1" hangingPunct="1">
              <a:buFontTx/>
              <a:buNone/>
              <a:defRPr/>
            </a:pPr>
            <a:r>
              <a:rPr lang="ru-RU" sz="2800" b="1" dirty="0" smtClean="0">
                <a:solidFill>
                  <a:srgbClr val="6600FF"/>
                </a:solidFill>
              </a:rPr>
              <a:t>              2, 3, 4 класс</a:t>
            </a:r>
          </a:p>
        </p:txBody>
      </p:sp>
      <p:sp>
        <p:nvSpPr>
          <p:cNvPr id="114691" name="Содержимое 6"/>
          <p:cNvSpPr>
            <a:spLocks noGrp="1"/>
          </p:cNvSpPr>
          <p:nvPr>
            <p:ph sz="half" idx="4294967295"/>
          </p:nvPr>
        </p:nvSpPr>
        <p:spPr>
          <a:xfrm>
            <a:off x="4859338" y="1989138"/>
            <a:ext cx="4284662" cy="4732337"/>
          </a:xfrm>
        </p:spPr>
        <p:txBody>
          <a:bodyPr>
            <a:normAutofit fontScale="92500"/>
          </a:bodyPr>
          <a:lstStyle/>
          <a:p>
            <a:pPr eaLnBrk="1" hangingPunct="1">
              <a:buFontTx/>
              <a:buNone/>
            </a:pPr>
            <a:endParaRPr lang="ru-RU" sz="2400" b="1" dirty="0" smtClean="0"/>
          </a:p>
          <a:p>
            <a:pPr eaLnBrk="1" hangingPunct="1">
              <a:buFontTx/>
              <a:buNone/>
            </a:pPr>
            <a:endParaRPr lang="ru-RU" sz="2400" b="1" dirty="0" smtClean="0"/>
          </a:p>
          <a:p>
            <a:pPr eaLnBrk="1" hangingPunct="1">
              <a:buFontTx/>
              <a:buNone/>
            </a:pPr>
            <a:r>
              <a:rPr lang="ru-RU" sz="2400" b="1" dirty="0" smtClean="0"/>
              <a:t>Закрасьте: </a:t>
            </a:r>
            <a:r>
              <a:rPr lang="ru-RU" sz="2400" b="1" u="sng" dirty="0" smtClean="0">
                <a:solidFill>
                  <a:srgbClr val="00B050"/>
                </a:solidFill>
              </a:rPr>
              <a:t>Ученик:</a:t>
            </a:r>
            <a:r>
              <a:rPr lang="ru-RU" sz="2400" b="1" dirty="0" smtClean="0">
                <a:solidFill>
                  <a:srgbClr val="00B050"/>
                </a:solidFill>
              </a:rPr>
              <a:t> </a:t>
            </a:r>
          </a:p>
          <a:p>
            <a:pPr eaLnBrk="1" hangingPunct="1">
              <a:buFontTx/>
              <a:buNone/>
            </a:pPr>
            <a:r>
              <a:rPr lang="ru-RU" sz="2400" b="1" dirty="0" smtClean="0">
                <a:solidFill>
                  <a:srgbClr val="FF0000"/>
                </a:solidFill>
              </a:rPr>
              <a:t>красным</a:t>
            </a:r>
            <a:r>
              <a:rPr lang="ru-RU" sz="2400" b="1" dirty="0" smtClean="0"/>
              <a:t> – задание выполнил правильно;</a:t>
            </a:r>
          </a:p>
          <a:p>
            <a:pPr eaLnBrk="1" hangingPunct="1">
              <a:buFontTx/>
              <a:buNone/>
            </a:pPr>
            <a:r>
              <a:rPr lang="ru-RU" sz="2400" b="1" u="sng" dirty="0" smtClean="0">
                <a:solidFill>
                  <a:srgbClr val="FFFF00"/>
                </a:solidFill>
              </a:rPr>
              <a:t>желтым</a:t>
            </a:r>
            <a:r>
              <a:rPr lang="ru-RU" sz="2400" b="1" dirty="0" smtClean="0"/>
              <a:t> – сомневаюсь в правильности решения.</a:t>
            </a:r>
          </a:p>
          <a:p>
            <a:pPr eaLnBrk="1" hangingPunct="1">
              <a:buFontTx/>
              <a:buNone/>
            </a:pPr>
            <a:r>
              <a:rPr lang="ru-RU" sz="2400" b="1" u="sng" dirty="0" smtClean="0">
                <a:solidFill>
                  <a:srgbClr val="00B050"/>
                </a:solidFill>
              </a:rPr>
              <a:t>Учитель:</a:t>
            </a:r>
            <a:r>
              <a:rPr lang="ru-RU" sz="2400" b="1" u="sng" dirty="0" smtClean="0"/>
              <a:t> </a:t>
            </a:r>
          </a:p>
          <a:p>
            <a:pPr eaLnBrk="1" hangingPunct="1">
              <a:buFontTx/>
              <a:buNone/>
            </a:pPr>
            <a:r>
              <a:rPr lang="ru-RU" sz="2400" b="1" dirty="0" smtClean="0">
                <a:solidFill>
                  <a:srgbClr val="FF0000"/>
                </a:solidFill>
              </a:rPr>
              <a:t>красным</a:t>
            </a:r>
            <a:r>
              <a:rPr lang="ru-RU" sz="2400" b="1" dirty="0" smtClean="0"/>
              <a:t> – задание выполнил верно;</a:t>
            </a:r>
          </a:p>
          <a:p>
            <a:pPr eaLnBrk="1" hangingPunct="1">
              <a:buFontTx/>
              <a:buNone/>
            </a:pPr>
            <a:r>
              <a:rPr lang="ru-RU" sz="2400" b="1" dirty="0" smtClean="0"/>
              <a:t> </a:t>
            </a:r>
            <a:r>
              <a:rPr lang="ru-RU" sz="2400" b="1" u="sng" dirty="0" smtClean="0">
                <a:solidFill>
                  <a:srgbClr val="FFFF00"/>
                </a:solidFill>
              </a:rPr>
              <a:t>желтым</a:t>
            </a:r>
            <a:r>
              <a:rPr lang="ru-RU" sz="2400" b="1" dirty="0" smtClean="0"/>
              <a:t> – допущена ошибка (ошибки), постарайся её найти.</a:t>
            </a:r>
          </a:p>
          <a:p>
            <a:pPr eaLnBrk="1" hangingPunct="1"/>
            <a:endParaRPr lang="ru-RU" b="1" dirty="0" smtClean="0"/>
          </a:p>
        </p:txBody>
      </p:sp>
      <p:graphicFrame>
        <p:nvGraphicFramePr>
          <p:cNvPr id="8" name="Содержимое 7"/>
          <p:cNvGraphicFramePr>
            <a:graphicFrameLocks noGrp="1"/>
          </p:cNvGraphicFramePr>
          <p:nvPr/>
        </p:nvGraphicFramePr>
        <p:xfrm>
          <a:off x="357158" y="3429000"/>
          <a:ext cx="4392612" cy="1401768"/>
        </p:xfrm>
        <a:graphic>
          <a:graphicData uri="http://schemas.openxmlformats.org/drawingml/2006/table">
            <a:tbl>
              <a:tblPr/>
              <a:tblGrid>
                <a:gridCol w="1152343"/>
                <a:gridCol w="1044827"/>
                <a:gridCol w="1098585"/>
                <a:gridCol w="1096857"/>
              </a:tblGrid>
              <a:tr h="365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rgbClr val="FFFFFF"/>
                        </a:solidFill>
                        <a:effectLst/>
                        <a:latin typeface="Arial" pitchFamily="34" charset="0"/>
                        <a:cs typeface="Arial" pitchFamily="34" charset="0"/>
                      </a:endParaRP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2060"/>
                          </a:solidFill>
                          <a:effectLst/>
                          <a:latin typeface="Arial" pitchFamily="34" charset="0"/>
                          <a:cs typeface="Arial" pitchFamily="34" charset="0"/>
                        </a:rPr>
                        <a:t>№16</a:t>
                      </a: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2060"/>
                          </a:solidFill>
                          <a:effectLst/>
                          <a:latin typeface="Arial" pitchFamily="34" charset="0"/>
                          <a:cs typeface="Arial" pitchFamily="34" charset="0"/>
                        </a:rPr>
                        <a:t>№17</a:t>
                      </a: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2060"/>
                          </a:solidFill>
                          <a:effectLst/>
                          <a:latin typeface="Arial" pitchFamily="34" charset="0"/>
                          <a:cs typeface="Arial" pitchFamily="34" charset="0"/>
                        </a:rPr>
                        <a:t>№18</a:t>
                      </a: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65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Arial" pitchFamily="34" charset="0"/>
                          <a:cs typeface="Arial" pitchFamily="34" charset="0"/>
                        </a:rPr>
                        <a:t>Ученик</a:t>
                      </a: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FFFF00"/>
                        </a:solidFill>
                        <a:effectLst/>
                        <a:latin typeface="Arial" pitchFamily="34" charset="0"/>
                        <a:cs typeface="Arial" pitchFamily="34" charset="0"/>
                      </a:endParaRP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smtClean="0">
                        <a:ln>
                          <a:noFill/>
                        </a:ln>
                        <a:solidFill>
                          <a:srgbClr val="FF0000"/>
                        </a:solidFill>
                        <a:effectLst/>
                        <a:latin typeface="Arial" pitchFamily="34" charset="0"/>
                        <a:cs typeface="Arial" pitchFamily="34" charset="0"/>
                      </a:endParaRP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FF0000"/>
                        </a:solidFill>
                        <a:effectLst/>
                        <a:latin typeface="Arial" pitchFamily="34" charset="0"/>
                        <a:cs typeface="Arial" pitchFamily="34" charset="0"/>
                      </a:endParaRP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95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Arial" pitchFamily="34" charset="0"/>
                          <a:cs typeface="Arial" pitchFamily="34" charset="0"/>
                        </a:rPr>
                        <a:t>Учитель</a:t>
                      </a: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FFFF00"/>
                        </a:solidFill>
                        <a:effectLst/>
                        <a:latin typeface="Arial" pitchFamily="34" charset="0"/>
                        <a:cs typeface="Arial" pitchFamily="34" charset="0"/>
                      </a:endParaRP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FFFF00"/>
                        </a:solidFill>
                        <a:effectLst/>
                        <a:latin typeface="Arial" pitchFamily="34" charset="0"/>
                        <a:cs typeface="Arial" pitchFamily="34" charset="0"/>
                      </a:endParaRP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FF0000"/>
                        </a:solidFill>
                        <a:effectLst/>
                        <a:latin typeface="Arial" pitchFamily="34" charset="0"/>
                        <a:cs typeface="Arial" pitchFamily="34" charset="0"/>
                      </a:endParaRPr>
                    </a:p>
                  </a:txBody>
                  <a:tcPr marL="91401" marR="91401"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6" name="Прямоугольник 5"/>
          <p:cNvSpPr/>
          <p:nvPr/>
        </p:nvSpPr>
        <p:spPr>
          <a:xfrm>
            <a:off x="1857356" y="4286256"/>
            <a:ext cx="2159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0" name="Прямоугольник 9"/>
          <p:cNvSpPr/>
          <p:nvPr/>
        </p:nvSpPr>
        <p:spPr>
          <a:xfrm>
            <a:off x="2928926" y="4286256"/>
            <a:ext cx="2159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1" name="Прямоугольник 10"/>
          <p:cNvSpPr/>
          <p:nvPr/>
        </p:nvSpPr>
        <p:spPr>
          <a:xfrm>
            <a:off x="1857356" y="3857628"/>
            <a:ext cx="215900"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2" name="Прямоугольник 11"/>
          <p:cNvSpPr/>
          <p:nvPr/>
        </p:nvSpPr>
        <p:spPr>
          <a:xfrm>
            <a:off x="2928926" y="3857628"/>
            <a:ext cx="215900" cy="2159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3" name="Прямоугольник 12"/>
          <p:cNvSpPr/>
          <p:nvPr/>
        </p:nvSpPr>
        <p:spPr>
          <a:xfrm>
            <a:off x="4071934" y="3857628"/>
            <a:ext cx="215900" cy="2159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4" name="Прямоугольник 13"/>
          <p:cNvSpPr/>
          <p:nvPr/>
        </p:nvSpPr>
        <p:spPr>
          <a:xfrm>
            <a:off x="4071934" y="4286256"/>
            <a:ext cx="215900" cy="2159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14721" name="Номер слайда 1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56923BE-6F73-4A75-897E-7D7F89566541}" type="slidenum">
              <a:rPr lang="ru-RU" sz="1200">
                <a:solidFill>
                  <a:srgbClr val="898989"/>
                </a:solidFill>
              </a:rPr>
              <a:pPr algn="r"/>
              <a:t>77</a:t>
            </a:fld>
            <a:endParaRPr lang="ru-RU" sz="1200">
              <a:solidFill>
                <a:srgbClr val="898989"/>
              </a:solidFill>
            </a:endParaRPr>
          </a:p>
        </p:txBody>
      </p:sp>
      <p:pic>
        <p:nvPicPr>
          <p:cNvPr id="114722" name="Picture 2" descr="http://www.vgf.ru/Portals/0/Images/Proekty/2202_200.gif"/>
          <p:cNvPicPr>
            <a:picLocks noChangeAspect="1" noChangeArrowheads="1"/>
          </p:cNvPicPr>
          <p:nvPr/>
        </p:nvPicPr>
        <p:blipFill>
          <a:blip r:embed="rId2" cstate="print"/>
          <a:srcRect/>
          <a:stretch>
            <a:fillRect/>
          </a:stretch>
        </p:blipFill>
        <p:spPr bwMode="auto">
          <a:xfrm rot="21031964">
            <a:off x="4065114" y="388760"/>
            <a:ext cx="1399376" cy="1770211"/>
          </a:xfrm>
          <a:prstGeom prst="rect">
            <a:avLst/>
          </a:prstGeom>
          <a:ln>
            <a:noFill/>
          </a:ln>
          <a:effectLst>
            <a:outerShdw blurRad="292100" dist="139700" dir="2700000" algn="tl" rotWithShape="0">
              <a:srgbClr val="333333">
                <a:alpha val="65000"/>
              </a:srgbClr>
            </a:outerShdw>
          </a:effectLst>
        </p:spPr>
      </p:pic>
      <p:pic>
        <p:nvPicPr>
          <p:cNvPr id="114723" name="Picture 4" descr="http://www.vgf.ru/Portals/0/Images/Proekty/2759_200.gif"/>
          <p:cNvPicPr>
            <a:picLocks noChangeAspect="1" noChangeArrowheads="1"/>
          </p:cNvPicPr>
          <p:nvPr/>
        </p:nvPicPr>
        <p:blipFill>
          <a:blip r:embed="rId3" cstate="print"/>
          <a:srcRect/>
          <a:stretch>
            <a:fillRect/>
          </a:stretch>
        </p:blipFill>
        <p:spPr bwMode="auto">
          <a:xfrm rot="466599">
            <a:off x="5687767" y="88296"/>
            <a:ext cx="1427838" cy="1806215"/>
          </a:xfrm>
          <a:prstGeom prst="rect">
            <a:avLst/>
          </a:prstGeom>
          <a:ln>
            <a:noFill/>
          </a:ln>
          <a:effectLst>
            <a:outerShdw blurRad="292100" dist="139700" dir="2700000" algn="tl" rotWithShape="0">
              <a:srgbClr val="333333">
                <a:alpha val="65000"/>
              </a:srgbClr>
            </a:outerShdw>
          </a:effectLst>
        </p:spPr>
      </p:pic>
      <p:pic>
        <p:nvPicPr>
          <p:cNvPr id="114724" name="Picture 6" descr="http://www.vgf.ru/Portals/0/Images/Proekty/2760_200.gif"/>
          <p:cNvPicPr>
            <a:picLocks noChangeAspect="1" noChangeArrowheads="1"/>
          </p:cNvPicPr>
          <p:nvPr/>
        </p:nvPicPr>
        <p:blipFill>
          <a:blip r:embed="rId4" cstate="print"/>
          <a:srcRect/>
          <a:stretch>
            <a:fillRect/>
          </a:stretch>
        </p:blipFill>
        <p:spPr bwMode="auto">
          <a:xfrm rot="1124920">
            <a:off x="7114016" y="820075"/>
            <a:ext cx="1403585" cy="1824661"/>
          </a:xfrm>
          <a:prstGeom prst="rect">
            <a:avLst/>
          </a:prstGeom>
          <a:ln>
            <a:noFill/>
          </a:ln>
          <a:effectLst>
            <a:outerShdw blurRad="292100" dist="139700" dir="2700000" algn="tl" rotWithShape="0">
              <a:srgbClr val="333333">
                <a:alpha val="65000"/>
              </a:srgbClr>
            </a:outerShdw>
          </a:effectLst>
        </p:spPr>
      </p:pic>
      <p:sp>
        <p:nvSpPr>
          <p:cNvPr id="16" name="Прямоугольник 15"/>
          <p:cNvSpPr/>
          <p:nvPr/>
        </p:nvSpPr>
        <p:spPr>
          <a:xfrm>
            <a:off x="0" y="1357298"/>
            <a:ext cx="4608512" cy="1938992"/>
          </a:xfrm>
          <a:prstGeom prst="rect">
            <a:avLst/>
          </a:prstGeom>
        </p:spPr>
        <p:txBody>
          <a:bodyPr wrap="square">
            <a:spAutoFit/>
          </a:bodyPr>
          <a:lstStyle/>
          <a:p>
            <a:r>
              <a:rPr lang="ru-RU" sz="2000" b="1" i="1" u="sng" dirty="0" smtClean="0">
                <a:solidFill>
                  <a:schemeClr val="accent2">
                    <a:lumMod val="50000"/>
                  </a:schemeClr>
                </a:solidFill>
              </a:rPr>
              <a:t>Вариант 5. </a:t>
            </a:r>
          </a:p>
          <a:p>
            <a:r>
              <a:rPr lang="ru-RU" sz="2000" b="1" i="1" dirty="0" smtClean="0">
                <a:solidFill>
                  <a:schemeClr val="accent2">
                    <a:lumMod val="50000"/>
                  </a:schemeClr>
                </a:solidFill>
              </a:rPr>
              <a:t>Начиная со 2 класса можно предлагать следующие варианты организации работы:</a:t>
            </a:r>
          </a:p>
          <a:p>
            <a:r>
              <a:rPr lang="ru-RU" sz="2000" b="1" dirty="0" smtClean="0">
                <a:solidFill>
                  <a:schemeClr val="accent2">
                    <a:lumMod val="50000"/>
                  </a:schemeClr>
                </a:solidFill>
              </a:rPr>
              <a:t>Самооценка и самостоятельное исправление своих ошибок. </a:t>
            </a:r>
          </a:p>
        </p:txBody>
      </p:sp>
    </p:spTree>
    <p:extLst>
      <p:ext uri="{BB962C8B-B14F-4D97-AF65-F5344CB8AC3E}">
        <p14:creationId xmlns:p14="http://schemas.microsoft.com/office/powerpoint/2010/main" val="41317796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7224" y="116632"/>
            <a:ext cx="7829576" cy="1169228"/>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251520" y="1643050"/>
            <a:ext cx="8640960" cy="4774282"/>
          </a:xfrm>
        </p:spPr>
        <p:txBody>
          <a:bodyPr>
            <a:normAutofit fontScale="32500" lnSpcReduction="20000"/>
          </a:bodyPr>
          <a:lstStyle/>
          <a:p>
            <a:pPr marL="0" indent="0">
              <a:buNone/>
            </a:pPr>
            <a:r>
              <a:rPr lang="ru-RU" sz="6000" b="1" i="1" u="sng" dirty="0" smtClean="0">
                <a:solidFill>
                  <a:srgbClr val="002060"/>
                </a:solidFill>
              </a:rPr>
              <a:t>Вариант 6. </a:t>
            </a:r>
          </a:p>
          <a:p>
            <a:pPr marL="0" indent="0">
              <a:buNone/>
            </a:pPr>
            <a:r>
              <a:rPr lang="ru-RU" sz="6000" b="1" i="1" dirty="0" smtClean="0">
                <a:solidFill>
                  <a:srgbClr val="002060"/>
                </a:solidFill>
              </a:rPr>
              <a:t>После выполнения задания предлагается заполнить таблицу «Мои достижения», поставив знак «+» в одну из трёх колонок:</a:t>
            </a:r>
          </a:p>
          <a:p>
            <a:pPr marL="0" indent="0">
              <a:buNone/>
            </a:pPr>
            <a:endParaRPr lang="ru-RU" sz="9600" i="1" dirty="0" smtClean="0">
              <a:solidFill>
                <a:srgbClr val="002060"/>
              </a:solidFill>
            </a:endParaRPr>
          </a:p>
          <a:p>
            <a:pPr marL="0" indent="0">
              <a:buNone/>
            </a:pPr>
            <a:endParaRPr lang="ru-RU" sz="9600" i="1" dirty="0" smtClean="0">
              <a:solidFill>
                <a:srgbClr val="002060"/>
              </a:solidFill>
            </a:endParaRPr>
          </a:p>
          <a:p>
            <a:pPr marL="0" indent="0">
              <a:buNone/>
            </a:pPr>
            <a:endParaRPr lang="ru-RU" sz="9600" b="1" dirty="0" smtClean="0">
              <a:solidFill>
                <a:srgbClr val="002060"/>
              </a:solidFill>
            </a:endParaRPr>
          </a:p>
          <a:p>
            <a:pPr marL="0" indent="0">
              <a:buNone/>
            </a:pPr>
            <a:r>
              <a:rPr lang="ru-RU" sz="6400" dirty="0" smtClean="0">
                <a:solidFill>
                  <a:srgbClr val="002060"/>
                </a:solidFill>
              </a:rPr>
              <a:t/>
            </a:r>
            <a:br>
              <a:rPr lang="ru-RU" sz="6400" dirty="0" smtClean="0">
                <a:solidFill>
                  <a:srgbClr val="002060"/>
                </a:solidFill>
              </a:rPr>
            </a:br>
            <a:endParaRPr lang="ru-RU" sz="9600" b="1" dirty="0" smtClean="0">
              <a:solidFill>
                <a:srgbClr val="002060"/>
              </a:solidFill>
            </a:endParaRPr>
          </a:p>
          <a:p>
            <a:pPr marL="0" indent="0">
              <a:buNone/>
            </a:pPr>
            <a:endParaRPr lang="ru-RU" sz="3600" b="1" dirty="0" smtClean="0">
              <a:solidFill>
                <a:srgbClr val="002060"/>
              </a:solidFill>
            </a:endParaRPr>
          </a:p>
          <a:p>
            <a:pPr marL="0" indent="0">
              <a:buNone/>
            </a:pPr>
            <a:endParaRPr lang="ru-RU" sz="3600" b="1" dirty="0">
              <a:solidFill>
                <a:srgbClr val="002060"/>
              </a:solidFill>
            </a:endParaRPr>
          </a:p>
          <a:p>
            <a:pPr marL="0" indent="0">
              <a:buNone/>
            </a:pPr>
            <a:endParaRPr lang="ru-RU" sz="3600" b="1" dirty="0" smtClean="0">
              <a:solidFill>
                <a:srgbClr val="002060"/>
              </a:solidFill>
            </a:endParaRPr>
          </a:p>
          <a:p>
            <a:pPr marL="0" indent="0">
              <a:buNone/>
            </a:pPr>
            <a:r>
              <a:rPr lang="ru-RU" sz="3600" b="1" dirty="0">
                <a:solidFill>
                  <a:srgbClr val="002060"/>
                </a:solidFill>
              </a:rPr>
              <a:t>	</a:t>
            </a:r>
            <a:endParaRPr lang="ru-RU" sz="3600" dirty="0">
              <a:solidFill>
                <a:srgbClr val="00206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78</a:t>
            </a:fld>
            <a:endParaRPr lang="ru-RU"/>
          </a:p>
        </p:txBody>
      </p:sp>
      <p:graphicFrame>
        <p:nvGraphicFramePr>
          <p:cNvPr id="9" name="Таблица 8"/>
          <p:cNvGraphicFramePr>
            <a:graphicFrameLocks noGrp="1"/>
          </p:cNvGraphicFramePr>
          <p:nvPr/>
        </p:nvGraphicFramePr>
        <p:xfrm>
          <a:off x="928662" y="3000372"/>
          <a:ext cx="6012668" cy="2865406"/>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974559"/>
                <a:gridCol w="1253005"/>
                <a:gridCol w="1587139"/>
                <a:gridCol w="2197965"/>
              </a:tblGrid>
              <a:tr h="2088232">
                <a:tc>
                  <a:txBody>
                    <a:bodyPr/>
                    <a:lstStyle/>
                    <a:p>
                      <a:r>
                        <a:rPr lang="ru-RU" sz="1400" dirty="0" smtClean="0">
                          <a:solidFill>
                            <a:schemeClr val="tx1"/>
                          </a:solidFill>
                          <a:effectLst/>
                        </a:rPr>
                        <a:t>№ задания</a:t>
                      </a:r>
                      <a:endParaRPr lang="ru-RU" sz="1400" dirty="0">
                        <a:solidFill>
                          <a:schemeClr val="tx1"/>
                        </a:solidFill>
                        <a:effectLst/>
                      </a:endParaRPr>
                    </a:p>
                  </a:txBody>
                  <a:tcPr>
                    <a:solidFill>
                      <a:schemeClr val="accent1">
                        <a:lumMod val="20000"/>
                        <a:lumOff val="80000"/>
                      </a:schemeClr>
                    </a:solidFill>
                  </a:tcPr>
                </a:tc>
                <a:tc>
                  <a:txBody>
                    <a:bodyPr/>
                    <a:lstStyle/>
                    <a:p>
                      <a:r>
                        <a:rPr lang="ru-RU" sz="1400" dirty="0" smtClean="0">
                          <a:solidFill>
                            <a:schemeClr val="tx1"/>
                          </a:solidFill>
                          <a:effectLst/>
                        </a:rPr>
                        <a:t>Выполняю задание правильно и самостоятельно с первого раза</a:t>
                      </a:r>
                      <a:endParaRPr lang="ru-RU" sz="1400" dirty="0">
                        <a:solidFill>
                          <a:schemeClr val="tx1"/>
                        </a:solidFill>
                        <a:effectLst/>
                      </a:endParaRPr>
                    </a:p>
                  </a:txBody>
                  <a:tcPr>
                    <a:solidFill>
                      <a:schemeClr val="accent1">
                        <a:lumMod val="20000"/>
                        <a:lumOff val="80000"/>
                      </a:schemeClr>
                    </a:solidFill>
                  </a:tcPr>
                </a:tc>
                <a:tc>
                  <a:txBody>
                    <a:bodyPr/>
                    <a:lstStyle/>
                    <a:p>
                      <a:r>
                        <a:rPr lang="ru-RU" sz="1400" dirty="0" smtClean="0">
                          <a:solidFill>
                            <a:schemeClr val="tx1"/>
                          </a:solidFill>
                          <a:effectLst/>
                        </a:rPr>
                        <a:t>Выполняю задание после того, как, столкнувшись с трудностями,</a:t>
                      </a:r>
                      <a:r>
                        <a:rPr lang="ru-RU" sz="1400" baseline="0" dirty="0" smtClean="0">
                          <a:solidFill>
                            <a:schemeClr val="tx1"/>
                          </a:solidFill>
                          <a:effectLst/>
                        </a:rPr>
                        <a:t> знакомлюсь с ответом и комментарием</a:t>
                      </a:r>
                      <a:endParaRPr lang="ru-RU" sz="1400" dirty="0">
                        <a:solidFill>
                          <a:schemeClr val="tx1"/>
                        </a:solidFill>
                        <a:effectLst/>
                      </a:endParaRPr>
                    </a:p>
                  </a:txBody>
                  <a:tcPr>
                    <a:solidFill>
                      <a:schemeClr val="accent1">
                        <a:lumMod val="20000"/>
                        <a:lumOff val="80000"/>
                      </a:schemeClr>
                    </a:solidFill>
                  </a:tcPr>
                </a:tc>
                <a:tc>
                  <a:txBody>
                    <a:bodyPr/>
                    <a:lstStyle/>
                    <a:p>
                      <a:r>
                        <a:rPr lang="ru-RU" sz="1400" dirty="0" smtClean="0">
                          <a:solidFill>
                            <a:schemeClr val="tx1"/>
                          </a:solidFill>
                          <a:effectLst/>
                        </a:rPr>
                        <a:t>Не могу понять, как выполнить задание, даже после того, как знакомлюсь с ответом. Мне необходима</a:t>
                      </a:r>
                      <a:r>
                        <a:rPr lang="ru-RU" sz="1400" baseline="0" dirty="0" smtClean="0">
                          <a:solidFill>
                            <a:schemeClr val="tx1"/>
                          </a:solidFill>
                          <a:effectLst/>
                        </a:rPr>
                        <a:t> дополнительная работа с заданиями такого типа.</a:t>
                      </a:r>
                      <a:endParaRPr lang="ru-RU" sz="1400" dirty="0">
                        <a:solidFill>
                          <a:schemeClr val="tx1"/>
                        </a:solidFill>
                        <a:effectLst/>
                      </a:endParaRPr>
                    </a:p>
                  </a:txBody>
                  <a:tcPr>
                    <a:solidFill>
                      <a:schemeClr val="accent1">
                        <a:lumMod val="20000"/>
                        <a:lumOff val="80000"/>
                      </a:schemeClr>
                    </a:solidFill>
                  </a:tcPr>
                </a:tc>
              </a:tr>
              <a:tr h="388587">
                <a:tc>
                  <a:txBody>
                    <a:bodyPr/>
                    <a:lstStyle/>
                    <a:p>
                      <a:r>
                        <a:rPr lang="ru-RU" dirty="0" smtClean="0"/>
                        <a:t>1</a:t>
                      </a:r>
                      <a:endParaRPr lang="ru-RU" dirty="0"/>
                    </a:p>
                  </a:txBody>
                  <a:tcPr/>
                </a:tc>
                <a:tc>
                  <a:txBody>
                    <a:bodyPr/>
                    <a:lstStyle/>
                    <a:p>
                      <a:r>
                        <a:rPr lang="ru-RU" dirty="0" smtClean="0"/>
                        <a:t>+</a:t>
                      </a:r>
                      <a:endParaRPr lang="ru-RU" dirty="0"/>
                    </a:p>
                  </a:txBody>
                  <a:tcPr/>
                </a:tc>
                <a:tc>
                  <a:txBody>
                    <a:bodyPr/>
                    <a:lstStyle/>
                    <a:p>
                      <a:endParaRPr lang="ru-RU"/>
                    </a:p>
                  </a:txBody>
                  <a:tcPr/>
                </a:tc>
                <a:tc>
                  <a:txBody>
                    <a:bodyPr/>
                    <a:lstStyle/>
                    <a:p>
                      <a:endParaRPr lang="ru-RU" dirty="0"/>
                    </a:p>
                  </a:txBody>
                  <a:tcPr/>
                </a:tc>
              </a:tr>
              <a:tr h="388587">
                <a:tc>
                  <a:txBody>
                    <a:bodyPr/>
                    <a:lstStyle/>
                    <a:p>
                      <a:r>
                        <a:rPr lang="ru-RU" dirty="0" smtClean="0"/>
                        <a:t>2</a:t>
                      </a:r>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Tree>
    <p:extLst>
      <p:ext uri="{BB962C8B-B14F-4D97-AF65-F5344CB8AC3E}">
        <p14:creationId xmlns:p14="http://schemas.microsoft.com/office/powerpoint/2010/main" val="1506791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57158" y="116632"/>
            <a:ext cx="8329642" cy="954914"/>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b="1" i="1" u="sng" dirty="0" smtClean="0">
                <a:effectLst>
                  <a:outerShdw blurRad="38100" dist="38100" dir="2700000" algn="tl">
                    <a:srgbClr val="000000">
                      <a:alpha val="43137"/>
                    </a:srgbClr>
                  </a:outerShdw>
                </a:effectLst>
              </a:rPr>
              <a:t>формы работы:</a:t>
            </a:r>
            <a:endParaRPr lang="ru-RU"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251520" y="1643050"/>
            <a:ext cx="8640960" cy="4774282"/>
          </a:xfrm>
        </p:spPr>
        <p:txBody>
          <a:bodyPr>
            <a:normAutofit fontScale="32500" lnSpcReduction="20000"/>
          </a:bodyPr>
          <a:lstStyle/>
          <a:p>
            <a:pPr marL="0" indent="0">
              <a:buNone/>
            </a:pPr>
            <a:r>
              <a:rPr lang="ru-RU" sz="6000" b="1" i="1" u="sng" dirty="0" smtClean="0">
                <a:solidFill>
                  <a:srgbClr val="002060"/>
                </a:solidFill>
              </a:rPr>
              <a:t>Вариант 7. </a:t>
            </a:r>
          </a:p>
          <a:p>
            <a:pPr marL="0" indent="0">
              <a:buNone/>
            </a:pPr>
            <a:endParaRPr lang="ru-RU" sz="6000" b="1" i="1" u="sng" dirty="0" smtClean="0">
              <a:solidFill>
                <a:srgbClr val="002060"/>
              </a:solidFill>
            </a:endParaRPr>
          </a:p>
          <a:p>
            <a:pPr marL="0" indent="0">
              <a:buNone/>
            </a:pPr>
            <a:r>
              <a:rPr lang="ru-RU" sz="6000" b="1" i="1" dirty="0" smtClean="0">
                <a:solidFill>
                  <a:srgbClr val="002060"/>
                </a:solidFill>
              </a:rPr>
              <a:t>«Дорожка успеха» («Лесенка успеха»)</a:t>
            </a:r>
          </a:p>
          <a:p>
            <a:pPr marL="0" indent="0">
              <a:buNone/>
            </a:pPr>
            <a:endParaRPr lang="ru-RU" sz="6000" b="1" i="1" dirty="0" smtClean="0"/>
          </a:p>
          <a:p>
            <a:pPr marL="0" indent="0">
              <a:buNone/>
            </a:pPr>
            <a:endParaRPr lang="ru-RU" sz="9600" i="1" dirty="0" smtClean="0"/>
          </a:p>
          <a:p>
            <a:pPr marL="0" indent="0">
              <a:buNone/>
            </a:pPr>
            <a:endParaRPr lang="ru-RU" sz="9600" i="1" dirty="0" smtClean="0"/>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79</a:t>
            </a:fld>
            <a:endParaRPr lang="ru-RU"/>
          </a:p>
        </p:txBody>
      </p:sp>
      <p:graphicFrame>
        <p:nvGraphicFramePr>
          <p:cNvPr id="7" name="Таблица 6"/>
          <p:cNvGraphicFramePr>
            <a:graphicFrameLocks noGrp="1"/>
          </p:cNvGraphicFramePr>
          <p:nvPr/>
        </p:nvGraphicFramePr>
        <p:xfrm>
          <a:off x="611560" y="2744924"/>
          <a:ext cx="7416824" cy="1920240"/>
        </p:xfrm>
        <a:graphic>
          <a:graphicData uri="http://schemas.openxmlformats.org/drawingml/2006/table">
            <a:tbl>
              <a:tblPr firstRow="1" bandRow="1">
                <a:tableStyleId>{D7AC3CCA-C797-4891-BE02-D94E43425B78}</a:tableStyleId>
              </a:tblPr>
              <a:tblGrid>
                <a:gridCol w="1854206"/>
                <a:gridCol w="1854206"/>
                <a:gridCol w="1854206"/>
                <a:gridCol w="1854206"/>
              </a:tblGrid>
              <a:tr h="1440160">
                <a:tc>
                  <a:txBody>
                    <a:bodyPr/>
                    <a:lstStyle/>
                    <a:p>
                      <a:pPr algn="ctr"/>
                      <a:endParaRPr lang="ru-RU" sz="2000" dirty="0" smtClean="0">
                        <a:solidFill>
                          <a:srgbClr val="C00000"/>
                        </a:solidFill>
                      </a:endParaRPr>
                    </a:p>
                    <a:p>
                      <a:pPr algn="ctr"/>
                      <a:endParaRPr lang="ru-RU" sz="2000" dirty="0" smtClean="0">
                        <a:solidFill>
                          <a:srgbClr val="C00000"/>
                        </a:solidFill>
                      </a:endParaRPr>
                    </a:p>
                    <a:p>
                      <a:pPr algn="ctr"/>
                      <a:endParaRPr lang="ru-RU" sz="2000" dirty="0" smtClean="0">
                        <a:solidFill>
                          <a:srgbClr val="C00000"/>
                        </a:solidFill>
                      </a:endParaRPr>
                    </a:p>
                    <a:p>
                      <a:pPr algn="ctr"/>
                      <a:r>
                        <a:rPr lang="ru-RU" sz="2000" dirty="0" smtClean="0">
                          <a:solidFill>
                            <a:srgbClr val="C00000"/>
                          </a:solidFill>
                        </a:rPr>
                        <a:t>    Не знаю</a:t>
                      </a:r>
                      <a:endParaRPr lang="ru-RU" sz="2000" dirty="0">
                        <a:solidFill>
                          <a:srgbClr val="C00000"/>
                        </a:solidFill>
                      </a:endParaRPr>
                    </a:p>
                  </a:txBody>
                  <a:tcPr/>
                </a:tc>
                <a:tc>
                  <a:txBody>
                    <a:bodyPr/>
                    <a:lstStyle/>
                    <a:p>
                      <a:pPr algn="ctr"/>
                      <a:endParaRPr lang="ru-RU" sz="2000" dirty="0" smtClean="0">
                        <a:solidFill>
                          <a:srgbClr val="C00000"/>
                        </a:solidFill>
                      </a:endParaRPr>
                    </a:p>
                    <a:p>
                      <a:pPr algn="ctr"/>
                      <a:endParaRPr lang="ru-RU" sz="2000" dirty="0" smtClean="0">
                        <a:solidFill>
                          <a:srgbClr val="C00000"/>
                        </a:solidFill>
                      </a:endParaRPr>
                    </a:p>
                    <a:p>
                      <a:pPr algn="ctr"/>
                      <a:endParaRPr lang="ru-RU" sz="2000" dirty="0" smtClean="0">
                        <a:solidFill>
                          <a:srgbClr val="C00000"/>
                        </a:solidFill>
                      </a:endParaRPr>
                    </a:p>
                    <a:p>
                      <a:pPr algn="ctr"/>
                      <a:r>
                        <a:rPr lang="ru-RU" sz="2000" dirty="0" smtClean="0">
                          <a:solidFill>
                            <a:srgbClr val="C00000"/>
                          </a:solidFill>
                        </a:rPr>
                        <a:t>Знаю и понимаю</a:t>
                      </a:r>
                      <a:endParaRPr lang="ru-RU" sz="2000" dirty="0">
                        <a:solidFill>
                          <a:srgbClr val="C00000"/>
                        </a:solidFill>
                      </a:endParaRPr>
                    </a:p>
                  </a:txBody>
                  <a:tcPr/>
                </a:tc>
                <a:tc>
                  <a:txBody>
                    <a:bodyPr/>
                    <a:lstStyle/>
                    <a:p>
                      <a:pPr algn="ctr"/>
                      <a:endParaRPr lang="ru-RU" sz="2000" dirty="0" smtClean="0">
                        <a:solidFill>
                          <a:srgbClr val="C00000"/>
                        </a:solidFill>
                      </a:endParaRPr>
                    </a:p>
                    <a:p>
                      <a:pPr algn="ctr"/>
                      <a:endParaRPr lang="ru-RU" sz="2000" dirty="0" smtClean="0">
                        <a:solidFill>
                          <a:srgbClr val="C00000"/>
                        </a:solidFill>
                      </a:endParaRPr>
                    </a:p>
                    <a:p>
                      <a:pPr algn="ctr"/>
                      <a:endParaRPr lang="ru-RU" sz="2000" dirty="0" smtClean="0">
                        <a:solidFill>
                          <a:srgbClr val="C00000"/>
                        </a:solidFill>
                      </a:endParaRPr>
                    </a:p>
                    <a:p>
                      <a:pPr algn="ctr"/>
                      <a:r>
                        <a:rPr lang="ru-RU" sz="2000" dirty="0" smtClean="0">
                          <a:solidFill>
                            <a:srgbClr val="C00000"/>
                          </a:solidFill>
                        </a:rPr>
                        <a:t>Понимаю и могу применить</a:t>
                      </a:r>
                      <a:endParaRPr lang="ru-RU" sz="2000" dirty="0">
                        <a:solidFill>
                          <a:srgbClr val="C00000"/>
                        </a:solidFill>
                      </a:endParaRPr>
                    </a:p>
                  </a:txBody>
                  <a:tcPr/>
                </a:tc>
                <a:tc>
                  <a:txBody>
                    <a:bodyPr/>
                    <a:lstStyle/>
                    <a:p>
                      <a:pPr algn="ctr"/>
                      <a:endParaRPr lang="ru-RU" sz="2000" dirty="0" smtClean="0">
                        <a:solidFill>
                          <a:srgbClr val="C00000"/>
                        </a:solidFill>
                      </a:endParaRPr>
                    </a:p>
                    <a:p>
                      <a:pPr algn="ctr"/>
                      <a:endParaRPr lang="ru-RU" sz="2000" dirty="0" smtClean="0">
                        <a:solidFill>
                          <a:srgbClr val="C00000"/>
                        </a:solidFill>
                      </a:endParaRPr>
                    </a:p>
                    <a:p>
                      <a:pPr algn="ctr"/>
                      <a:endParaRPr lang="ru-RU" sz="2000" dirty="0" smtClean="0">
                        <a:solidFill>
                          <a:srgbClr val="C00000"/>
                        </a:solidFill>
                      </a:endParaRPr>
                    </a:p>
                    <a:p>
                      <a:pPr algn="ctr"/>
                      <a:r>
                        <a:rPr lang="ru-RU" sz="2000" dirty="0" smtClean="0">
                          <a:solidFill>
                            <a:srgbClr val="C00000"/>
                          </a:solidFill>
                        </a:rPr>
                        <a:t>Могу научить другого</a:t>
                      </a:r>
                      <a:endParaRPr lang="ru-RU" sz="2000" dirty="0">
                        <a:solidFill>
                          <a:srgbClr val="C00000"/>
                        </a:solidFill>
                      </a:endParaRPr>
                    </a:p>
                  </a:txBody>
                  <a:tcPr/>
                </a:tc>
              </a:tr>
            </a:tbl>
          </a:graphicData>
        </a:graphic>
      </p:graphicFrame>
      <p:pic>
        <p:nvPicPr>
          <p:cNvPr id="3074" name="Picture 2"/>
          <p:cNvPicPr>
            <a:picLocks noChangeAspect="1" noChangeArrowheads="1"/>
          </p:cNvPicPr>
          <p:nvPr/>
        </p:nvPicPr>
        <p:blipFill>
          <a:blip r:embed="rId2" cstate="print"/>
          <a:srcRect/>
          <a:stretch>
            <a:fillRect/>
          </a:stretch>
        </p:blipFill>
        <p:spPr bwMode="auto">
          <a:xfrm>
            <a:off x="2915816" y="2816932"/>
            <a:ext cx="792088" cy="79208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1151620" y="2816932"/>
            <a:ext cx="828092" cy="828092"/>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6696236" y="2816932"/>
            <a:ext cx="801278" cy="801278"/>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4824028" y="2816932"/>
            <a:ext cx="792088" cy="792088"/>
          </a:xfrm>
          <a:prstGeom prst="rect">
            <a:avLst/>
          </a:prstGeom>
          <a:noFill/>
          <a:ln w="9525">
            <a:noFill/>
            <a:miter lim="800000"/>
            <a:headEnd/>
            <a:tailEnd/>
          </a:ln>
          <a:effectLst/>
        </p:spPr>
      </p:pic>
    </p:spTree>
    <p:extLst>
      <p:ext uri="{BB962C8B-B14F-4D97-AF65-F5344CB8AC3E}">
        <p14:creationId xmlns:p14="http://schemas.microsoft.com/office/powerpoint/2010/main" val="1640146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ctrTitle" idx="4294967295"/>
          </p:nvPr>
        </p:nvSpPr>
        <p:spPr>
          <a:xfrm>
            <a:off x="685800" y="2130427"/>
            <a:ext cx="7772400" cy="1470025"/>
          </a:xfrm>
        </p:spPr>
        <p:txBody>
          <a:bodyPr/>
          <a:lstStyle/>
          <a:p>
            <a:pPr eaLnBrk="1" hangingPunct="1"/>
            <a:endParaRPr lang="ru-RU" altLang="ru-RU" smtClean="0"/>
          </a:p>
        </p:txBody>
      </p:sp>
      <p:sp>
        <p:nvSpPr>
          <p:cNvPr id="5123" name="Подзаголовок 2"/>
          <p:cNvSpPr>
            <a:spLocks noGrp="1"/>
          </p:cNvSpPr>
          <p:nvPr>
            <p:ph type="subTitle" idx="4294967295"/>
          </p:nvPr>
        </p:nvSpPr>
        <p:spPr>
          <a:xfrm>
            <a:off x="1371600" y="3886200"/>
            <a:ext cx="6400800" cy="1752600"/>
          </a:xfrm>
        </p:spPr>
        <p:txBody>
          <a:bodyPr rtlCol="0">
            <a:normAutofit/>
          </a:bodyPr>
          <a:lstStyle/>
          <a:p>
            <a:pPr marL="0" indent="0" algn="ctr" eaLnBrk="1" fontAlgn="auto" hangingPunct="1">
              <a:spcAft>
                <a:spcPts val="0"/>
              </a:spcAft>
              <a:buFont typeface="Arial" pitchFamily="34" charset="0"/>
              <a:buNone/>
              <a:defRPr/>
            </a:pPr>
            <a:endParaRPr lang="ru-RU" altLang="ru-RU" smtClean="0">
              <a:solidFill>
                <a:schemeClr val="tx1">
                  <a:lumMod val="50000"/>
                  <a:lumOff val="50000"/>
                </a:schemeClr>
              </a:solidFill>
            </a:endParaRPr>
          </a:p>
        </p:txBody>
      </p:sp>
      <p:pic>
        <p:nvPicPr>
          <p:cNvPr id="15363" name="Рисунок 4" descr="Tabl_NEW_Stil.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Прямоугольник 4"/>
          <p:cNvSpPr/>
          <p:nvPr/>
        </p:nvSpPr>
        <p:spPr>
          <a:xfrm>
            <a:off x="0" y="1052736"/>
            <a:ext cx="9144000" cy="4680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32" y="276608"/>
            <a:ext cx="8686800" cy="1152128"/>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sz="2800" b="1" i="1" u="sng" dirty="0" smtClean="0">
                <a:effectLst>
                  <a:outerShdw blurRad="38100" dist="38100" dir="2700000" algn="tl">
                    <a:srgbClr val="000000">
                      <a:alpha val="43137"/>
                    </a:srgbClr>
                  </a:outerShdw>
                </a:effectLst>
              </a:rPr>
              <a:t>Ученик постепенно приучается сопровождать оценку своей работы следующими комментариями:</a:t>
            </a:r>
            <a:endParaRPr lang="ru-RU" sz="2800" b="1" i="1" u="sng"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179512" y="2168860"/>
            <a:ext cx="8712968" cy="4248472"/>
          </a:xfrm>
        </p:spPr>
        <p:txBody>
          <a:bodyPr>
            <a:normAutofit fontScale="25000" lnSpcReduction="20000"/>
          </a:bodyPr>
          <a:lstStyle/>
          <a:p>
            <a:pPr marL="0" indent="0">
              <a:buNone/>
            </a:pPr>
            <a:r>
              <a:rPr lang="ru-RU" sz="11200" b="1" i="1" dirty="0" smtClean="0">
                <a:solidFill>
                  <a:srgbClr val="002060"/>
                </a:solidFill>
              </a:rPr>
              <a:t>«Это я знаю хорошо/ недостаточно хорошо»;</a:t>
            </a:r>
          </a:p>
          <a:p>
            <a:pPr marL="0" indent="0">
              <a:buNone/>
            </a:pPr>
            <a:endParaRPr lang="ru-RU" sz="11200" b="1" i="1" dirty="0" smtClean="0">
              <a:solidFill>
                <a:srgbClr val="002060"/>
              </a:solidFill>
            </a:endParaRPr>
          </a:p>
          <a:p>
            <a:pPr marL="0" indent="0">
              <a:buNone/>
            </a:pPr>
            <a:r>
              <a:rPr lang="ru-RU" sz="11200" b="1" i="1" dirty="0" smtClean="0">
                <a:solidFill>
                  <a:srgbClr val="002060"/>
                </a:solidFill>
              </a:rPr>
              <a:t>«Мне многое удалось в работе, но в этом вопросе я не совсем разобрался…»</a:t>
            </a:r>
          </a:p>
          <a:p>
            <a:pPr marL="0" indent="0">
              <a:buNone/>
            </a:pPr>
            <a:endParaRPr lang="ru-RU" sz="11200" b="1" i="1" dirty="0" smtClean="0">
              <a:solidFill>
                <a:srgbClr val="002060"/>
              </a:solidFill>
            </a:endParaRPr>
          </a:p>
          <a:p>
            <a:pPr marL="0" indent="0">
              <a:buNone/>
            </a:pPr>
            <a:r>
              <a:rPr lang="ru-RU" sz="11200" b="1" i="1" dirty="0" smtClean="0">
                <a:solidFill>
                  <a:srgbClr val="002060"/>
                </a:solidFill>
              </a:rPr>
              <a:t>«Чтобы не испытывать затруднения, я должен сделать…»</a:t>
            </a:r>
          </a:p>
          <a:p>
            <a:pPr marL="0" indent="0">
              <a:buNone/>
            </a:pPr>
            <a:endParaRPr lang="ru-RU" sz="6000" b="1" i="1" dirty="0" smtClean="0"/>
          </a:p>
          <a:p>
            <a:pPr marL="0" indent="0">
              <a:buNone/>
            </a:pPr>
            <a:endParaRPr lang="ru-RU" sz="9600" i="1" dirty="0" smtClean="0"/>
          </a:p>
          <a:p>
            <a:pPr marL="0" indent="0">
              <a:buNone/>
            </a:pPr>
            <a:endParaRPr lang="ru-RU" sz="9600" i="1" dirty="0" smtClean="0"/>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80</a:t>
            </a:fld>
            <a:endParaRPr lang="ru-RU"/>
          </a:p>
        </p:txBody>
      </p:sp>
    </p:spTree>
    <p:extLst>
      <p:ext uri="{BB962C8B-B14F-4D97-AF65-F5344CB8AC3E}">
        <p14:creationId xmlns:p14="http://schemas.microsoft.com/office/powerpoint/2010/main" val="1193543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428604"/>
            <a:ext cx="8686800" cy="1071570"/>
          </a:xfrm>
        </p:spPr>
        <p:txBody>
          <a:bodyPr>
            <a:noAutofit/>
          </a:bodyPr>
          <a:lstStyle/>
          <a:p>
            <a:r>
              <a:rPr lang="ru-RU" sz="3600" dirty="0" smtClean="0"/>
              <a:t/>
            </a:r>
            <a:br>
              <a:rPr lang="ru-RU" sz="3600" dirty="0" smtClean="0"/>
            </a:br>
            <a:r>
              <a:rPr lang="ru-RU" sz="3600" b="1" i="1" dirty="0" smtClean="0">
                <a:effectLst>
                  <a:outerShdw blurRad="38100" dist="38100" dir="2700000" algn="tl">
                    <a:srgbClr val="000000">
                      <a:alpha val="43137"/>
                    </a:srgbClr>
                  </a:outerShdw>
                </a:effectLst>
              </a:rPr>
              <a:t>Формирование самооценки</a:t>
            </a:r>
            <a:br>
              <a:rPr lang="ru-RU" sz="3600" b="1" i="1" dirty="0" smtClean="0">
                <a:effectLst>
                  <a:outerShdw blurRad="38100" dist="38100" dir="2700000" algn="tl">
                    <a:srgbClr val="000000">
                      <a:alpha val="43137"/>
                    </a:srgbClr>
                  </a:outerShdw>
                </a:effectLst>
              </a:rPr>
            </a:br>
            <a:r>
              <a:rPr lang="ru-RU" sz="2800" b="1" i="1" u="sng" dirty="0" smtClean="0">
                <a:effectLst>
                  <a:outerShdw blurRad="38100" dist="38100" dir="2700000" algn="tl">
                    <a:srgbClr val="000000">
                      <a:alpha val="43137"/>
                    </a:srgbClr>
                  </a:outerShdw>
                </a:effectLst>
              </a:rPr>
              <a:t>В процессе выполнения работы </a:t>
            </a:r>
            <a:r>
              <a:rPr lang="ru-RU" sz="2800" b="1" i="1" dirty="0" smtClean="0">
                <a:effectLst>
                  <a:outerShdw blurRad="38100" dist="38100" dir="2700000" algn="tl">
                    <a:srgbClr val="000000">
                      <a:alpha val="43137"/>
                    </a:srgbClr>
                  </a:outerShdw>
                </a:effectLst>
              </a:rPr>
              <a:t>учитель поддерживает позитивный настрой учащихся:</a:t>
            </a:r>
            <a:endParaRPr lang="ru-RU" sz="2800" b="1" i="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0" y="1808820"/>
            <a:ext cx="8316416" cy="4428492"/>
          </a:xfrm>
        </p:spPr>
        <p:txBody>
          <a:bodyPr>
            <a:normAutofit fontScale="25000" lnSpcReduction="20000"/>
          </a:bodyPr>
          <a:lstStyle/>
          <a:p>
            <a:pPr marL="0" indent="0">
              <a:buNone/>
            </a:pPr>
            <a:r>
              <a:rPr lang="ru-RU" sz="11200" b="1" i="1" dirty="0" smtClean="0">
                <a:solidFill>
                  <a:srgbClr val="002060"/>
                </a:solidFill>
              </a:rPr>
              <a:t>«У тебя это обязательно получится…»</a:t>
            </a:r>
          </a:p>
          <a:p>
            <a:pPr marL="0" indent="0">
              <a:buNone/>
            </a:pPr>
            <a:r>
              <a:rPr lang="ru-RU" sz="11200" b="1" i="1" dirty="0" smtClean="0">
                <a:solidFill>
                  <a:srgbClr val="002060"/>
                </a:solidFill>
              </a:rPr>
              <a:t>«Это очень важно…»</a:t>
            </a:r>
          </a:p>
          <a:p>
            <a:pPr marL="0" indent="0">
              <a:buNone/>
            </a:pPr>
            <a:r>
              <a:rPr lang="ru-RU" sz="11200" b="1" i="1" dirty="0" smtClean="0">
                <a:solidFill>
                  <a:srgbClr val="002060"/>
                </a:solidFill>
              </a:rPr>
              <a:t>«Именно ты и мог бы выполнить это дело…»</a:t>
            </a:r>
          </a:p>
          <a:p>
            <a:pPr marL="0" indent="0">
              <a:buNone/>
            </a:pPr>
            <a:r>
              <a:rPr lang="ru-RU" sz="11200" b="1" i="1" dirty="0" smtClean="0">
                <a:solidFill>
                  <a:srgbClr val="002060"/>
                </a:solidFill>
              </a:rPr>
              <a:t>«И это вовсе не сложно. Даже если…не получится, ничего страшного…»</a:t>
            </a:r>
          </a:p>
          <a:p>
            <a:pPr marL="0" indent="0">
              <a:buNone/>
            </a:pPr>
            <a:r>
              <a:rPr lang="ru-RU" sz="11200" b="1" i="1" dirty="0" smtClean="0">
                <a:solidFill>
                  <a:srgbClr val="002060"/>
                </a:solidFill>
              </a:rPr>
              <a:t>«Я уверен, что ты не забудешь про…»</a:t>
            </a:r>
          </a:p>
          <a:p>
            <a:pPr marL="0" indent="0">
              <a:buNone/>
            </a:pPr>
            <a:r>
              <a:rPr lang="ru-RU" sz="11200" b="1" i="1" dirty="0" smtClean="0">
                <a:solidFill>
                  <a:srgbClr val="002060"/>
                </a:solidFill>
              </a:rPr>
              <a:t>«Вот это… получилось прекрасно!»</a:t>
            </a:r>
          </a:p>
          <a:p>
            <a:pPr marL="0" indent="0">
              <a:buNone/>
            </a:pPr>
            <a:r>
              <a:rPr lang="ru-RU" sz="11200" b="1" i="1" u="sng" dirty="0" smtClean="0">
                <a:solidFill>
                  <a:srgbClr val="C00000"/>
                </a:solidFill>
                <a:effectLst>
                  <a:outerShdw blurRad="38100" dist="38100" dir="2700000" algn="tl">
                    <a:srgbClr val="000000">
                      <a:alpha val="43137"/>
                    </a:srgbClr>
                  </a:outerShdw>
                </a:effectLst>
              </a:rPr>
              <a:t>При оценке выполненной работы </a:t>
            </a:r>
            <a:r>
              <a:rPr lang="ru-RU" sz="11200" b="1" i="1" dirty="0" smtClean="0">
                <a:solidFill>
                  <a:srgbClr val="C00000"/>
                </a:solidFill>
                <a:effectLst>
                  <a:outerShdw blurRad="38100" dist="38100" dir="2700000" algn="tl">
                    <a:srgbClr val="000000">
                      <a:alpha val="43137"/>
                    </a:srgbClr>
                  </a:outerShdw>
                </a:effectLst>
              </a:rPr>
              <a:t>учитель может выделить какую-то её </a:t>
            </a:r>
            <a:r>
              <a:rPr lang="ru-RU" sz="11200" b="1" i="1" u="sng" dirty="0" smtClean="0">
                <a:solidFill>
                  <a:srgbClr val="C00000"/>
                </a:solidFill>
                <a:effectLst>
                  <a:outerShdw blurRad="38100" dist="38100" dir="2700000" algn="tl">
                    <a:srgbClr val="000000">
                      <a:alpha val="43137"/>
                    </a:srgbClr>
                  </a:outerShdw>
                </a:effectLst>
              </a:rPr>
              <a:t>деталь,</a:t>
            </a:r>
            <a:r>
              <a:rPr lang="ru-RU" sz="11200" b="1" i="1" dirty="0" smtClean="0">
                <a:solidFill>
                  <a:srgbClr val="C00000"/>
                </a:solidFill>
                <a:effectLst>
                  <a:outerShdw blurRad="38100" dist="38100" dir="2700000" algn="tl">
                    <a:srgbClr val="000000">
                      <a:alpha val="43137"/>
                    </a:srgbClr>
                  </a:outerShdw>
                </a:effectLst>
              </a:rPr>
              <a:t> именно её объявить удачной, оригинальной, яркой, необычной.</a:t>
            </a:r>
            <a:endParaRPr lang="ru-RU" sz="11200" b="1" i="1" dirty="0" smtClean="0">
              <a:solidFill>
                <a:srgbClr val="C00000"/>
              </a:solidFill>
            </a:endParaRPr>
          </a:p>
          <a:p>
            <a:pPr marL="0" indent="0">
              <a:buNone/>
            </a:pPr>
            <a:endParaRPr lang="ru-RU" sz="11200" b="1" i="1" dirty="0" smtClean="0"/>
          </a:p>
          <a:p>
            <a:pPr marL="0" indent="0">
              <a:buNone/>
            </a:pPr>
            <a:endParaRPr lang="ru-RU" sz="11200" b="1" i="1" dirty="0" smtClean="0"/>
          </a:p>
          <a:p>
            <a:pPr marL="0" indent="0">
              <a:buNone/>
            </a:pPr>
            <a:endParaRPr lang="ru-RU" sz="11200" b="1" i="1" dirty="0" smtClean="0"/>
          </a:p>
          <a:p>
            <a:pPr marL="0" indent="0">
              <a:buNone/>
            </a:pPr>
            <a:endParaRPr lang="ru-RU" sz="6000" b="1" i="1" dirty="0" smtClean="0"/>
          </a:p>
          <a:p>
            <a:pPr marL="0" indent="0">
              <a:buNone/>
            </a:pPr>
            <a:endParaRPr lang="ru-RU" sz="9600" i="1" dirty="0" smtClean="0"/>
          </a:p>
          <a:p>
            <a:pPr marL="0" indent="0">
              <a:buNone/>
            </a:pPr>
            <a:endParaRPr lang="ru-RU" sz="9600" i="1" dirty="0" smtClean="0"/>
          </a:p>
          <a:p>
            <a:pPr marL="0" indent="0">
              <a:buNone/>
            </a:pPr>
            <a:endParaRPr lang="ru-RU" sz="9600" b="1" dirty="0" smtClean="0"/>
          </a:p>
          <a:p>
            <a:pPr marL="0" indent="0">
              <a:buNone/>
            </a:pPr>
            <a:r>
              <a:rPr lang="ru-RU" sz="6400" dirty="0" smtClean="0"/>
              <a:t/>
            </a:r>
            <a:br>
              <a:rPr lang="ru-RU" sz="6400" dirty="0" smtClean="0"/>
            </a:br>
            <a:endParaRPr lang="ru-RU" sz="9600" b="1" dirty="0" smtClean="0">
              <a:solidFill>
                <a:srgbClr val="FF0000"/>
              </a:solidFill>
            </a:endParaRPr>
          </a:p>
          <a:p>
            <a:pPr marL="0" indent="0">
              <a:buNone/>
            </a:pPr>
            <a:endParaRPr lang="ru-RU" sz="3600" b="1" dirty="0" smtClean="0"/>
          </a:p>
          <a:p>
            <a:pPr marL="0" indent="0">
              <a:buNone/>
            </a:pPr>
            <a:endParaRPr lang="ru-RU" sz="3600" b="1" dirty="0"/>
          </a:p>
          <a:p>
            <a:pPr marL="0" indent="0">
              <a:buNone/>
            </a:pPr>
            <a:endParaRPr lang="ru-RU" sz="3600" b="1" dirty="0" smtClean="0"/>
          </a:p>
          <a:p>
            <a:pPr marL="0" indent="0">
              <a:buNone/>
            </a:pPr>
            <a:r>
              <a:rPr lang="ru-RU" sz="3600" b="1" dirty="0"/>
              <a:t>	</a:t>
            </a:r>
            <a:endParaRPr lang="ru-RU" sz="3600" dirty="0">
              <a:solidFill>
                <a:srgbClr val="FF0000"/>
              </a:solidFill>
              <a:latin typeface="+mj-lt"/>
              <a:ea typeface="+mj-ea"/>
              <a:cs typeface="+mj-cs"/>
            </a:endParaRPr>
          </a:p>
        </p:txBody>
      </p:sp>
      <p:sp>
        <p:nvSpPr>
          <p:cNvPr id="12" name="Номер слайда 11"/>
          <p:cNvSpPr>
            <a:spLocks noGrp="1"/>
          </p:cNvSpPr>
          <p:nvPr>
            <p:ph type="sldNum" sz="quarter" idx="12"/>
          </p:nvPr>
        </p:nvSpPr>
        <p:spPr/>
        <p:txBody>
          <a:bodyPr/>
          <a:lstStyle/>
          <a:p>
            <a:fld id="{2CBBE8B5-D536-4C99-9B66-071C4270B1CB}" type="slidenum">
              <a:rPr lang="ru-RU" smtClean="0"/>
              <a:pPr/>
              <a:t>81</a:t>
            </a:fld>
            <a:endParaRPr lang="ru-RU"/>
          </a:p>
        </p:txBody>
      </p:sp>
    </p:spTree>
    <p:extLst>
      <p:ext uri="{BB962C8B-B14F-4D97-AF65-F5344CB8AC3E}">
        <p14:creationId xmlns:p14="http://schemas.microsoft.com/office/powerpoint/2010/main" val="4112301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700" y="1556792"/>
            <a:ext cx="1727200" cy="2232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1725" y="1557015"/>
            <a:ext cx="1727200" cy="2232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1557462"/>
            <a:ext cx="1655763" cy="2087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488" y="1485454"/>
            <a:ext cx="1584325" cy="2087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Rectangle 3"/>
          <p:cNvSpPr txBox="1">
            <a:spLocks noChangeArrowheads="1"/>
          </p:cNvSpPr>
          <p:nvPr/>
        </p:nvSpPr>
        <p:spPr bwMode="auto">
          <a:xfrm>
            <a:off x="0" y="4005263"/>
            <a:ext cx="89646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lnSpc>
                <a:spcPct val="80000"/>
              </a:lnSpc>
              <a:buFontTx/>
              <a:buNone/>
            </a:pPr>
            <a:r>
              <a:rPr lang="ru-RU" altLang="ru-RU" sz="2400" dirty="0">
                <a:solidFill>
                  <a:srgbClr val="002060"/>
                </a:solidFill>
                <a:latin typeface="Calibri" panose="020F0502020204030204" pitchFamily="34" charset="0"/>
              </a:rPr>
              <a:t>		Тестовые задания составлены таким образом, чтобы одновременно выяснялась и </a:t>
            </a:r>
            <a:r>
              <a:rPr lang="ru-RU" altLang="ru-RU" sz="2400" dirty="0" err="1">
                <a:solidFill>
                  <a:srgbClr val="002060"/>
                </a:solidFill>
                <a:latin typeface="Calibri" panose="020F0502020204030204" pitchFamily="34" charset="0"/>
              </a:rPr>
              <a:t>сформированность</a:t>
            </a:r>
            <a:r>
              <a:rPr lang="ru-RU" altLang="ru-RU" sz="2400" dirty="0">
                <a:solidFill>
                  <a:srgbClr val="002060"/>
                </a:solidFill>
                <a:latin typeface="Calibri" panose="020F0502020204030204" pitchFamily="34" charset="0"/>
              </a:rPr>
              <a:t> </a:t>
            </a:r>
            <a:r>
              <a:rPr lang="ru-RU" altLang="ru-RU" sz="2400" u="sng" dirty="0">
                <a:solidFill>
                  <a:srgbClr val="002060"/>
                </a:solidFill>
                <a:latin typeface="Calibri" panose="020F0502020204030204" pitchFamily="34" charset="0"/>
              </a:rPr>
              <a:t>учебных умений</a:t>
            </a:r>
            <a:r>
              <a:rPr lang="ru-RU" altLang="ru-RU" sz="2400" dirty="0">
                <a:solidFill>
                  <a:srgbClr val="002060"/>
                </a:solidFill>
                <a:latin typeface="Calibri" panose="020F0502020204030204" pitchFamily="34" charset="0"/>
              </a:rPr>
              <a:t> – умения воспринимать учебную задачу, контролировать и корректировать собственные действия по ходу выполнения задания, использовать свои знания в новой, нестандартной ситуации.</a:t>
            </a:r>
          </a:p>
          <a:p>
            <a:pPr>
              <a:lnSpc>
                <a:spcPct val="80000"/>
              </a:lnSpc>
              <a:buFontTx/>
              <a:buNone/>
            </a:pPr>
            <a:endParaRPr lang="ru-RU" altLang="ru-RU" sz="2400" dirty="0">
              <a:solidFill>
                <a:srgbClr val="002060"/>
              </a:solidFill>
              <a:latin typeface="Calibri" panose="020F0502020204030204" pitchFamily="34" charset="0"/>
            </a:endParaRPr>
          </a:p>
        </p:txBody>
      </p:sp>
      <p:sp>
        <p:nvSpPr>
          <p:cNvPr id="166919" name="Прямоугольник 1"/>
          <p:cNvSpPr>
            <a:spLocks noChangeArrowheads="1"/>
          </p:cNvSpPr>
          <p:nvPr/>
        </p:nvSpPr>
        <p:spPr bwMode="auto">
          <a:xfrm>
            <a:off x="323850" y="109081"/>
            <a:ext cx="8616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dirty="0">
                <a:solidFill>
                  <a:schemeClr val="bg1"/>
                </a:solidFill>
                <a:ea typeface="Microsoft YaHei" panose="020B0503020204020204" pitchFamily="34" charset="-122"/>
                <a:cs typeface="Times New Roman" panose="02020603050405020304" pitchFamily="18" charset="0"/>
              </a:rPr>
              <a:t>Интегрированная работа на основе нескольких предметов, оценивающая </a:t>
            </a:r>
            <a:r>
              <a:rPr lang="ru-RU" altLang="ru-RU" dirty="0" err="1">
                <a:solidFill>
                  <a:schemeClr val="bg1"/>
                </a:solidFill>
                <a:ea typeface="Microsoft YaHei" panose="020B0503020204020204" pitchFamily="34" charset="-122"/>
                <a:cs typeface="Times New Roman" panose="02020603050405020304" pitchFamily="18" charset="0"/>
              </a:rPr>
              <a:t>метапредметные</a:t>
            </a:r>
            <a:r>
              <a:rPr lang="ru-RU" altLang="ru-RU" dirty="0">
                <a:solidFill>
                  <a:schemeClr val="bg1"/>
                </a:solidFill>
                <a:ea typeface="Microsoft YaHei" panose="020B0503020204020204" pitchFamily="34" charset="-122"/>
                <a:cs typeface="Times New Roman" panose="02020603050405020304" pitchFamily="18" charset="0"/>
              </a:rPr>
              <a:t> результаты, связанные с учебной деятельностью и  с развитием мышления. </a:t>
            </a:r>
          </a:p>
        </p:txBody>
      </p:sp>
    </p:spTree>
    <p:extLst>
      <p:ext uri="{BB962C8B-B14F-4D97-AF65-F5344CB8AC3E}">
        <p14:creationId xmlns:p14="http://schemas.microsoft.com/office/powerpoint/2010/main" val="20105658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Прямоугольник 1"/>
          <p:cNvSpPr>
            <a:spLocks noChangeArrowheads="1"/>
          </p:cNvSpPr>
          <p:nvPr/>
        </p:nvSpPr>
        <p:spPr bwMode="auto">
          <a:xfrm>
            <a:off x="323850" y="-315913"/>
            <a:ext cx="8567738"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ru-RU" altLang="ru-RU" sz="3600" b="0">
                <a:solidFill>
                  <a:srgbClr val="0033CC"/>
                </a:solidFill>
              </a:rPr>
              <a:t>	</a:t>
            </a:r>
            <a:endParaRPr lang="ru-RU" altLang="ru-RU" sz="3200" b="0">
              <a:solidFill>
                <a:srgbClr val="0033CC"/>
              </a:solidFill>
            </a:endParaRPr>
          </a:p>
        </p:txBody>
      </p:sp>
      <p:sp>
        <p:nvSpPr>
          <p:cNvPr id="160778" name="Rectangle 23"/>
          <p:cNvSpPr>
            <a:spLocks noChangeArrowheads="1"/>
          </p:cNvSpPr>
          <p:nvPr/>
        </p:nvSpPr>
        <p:spPr bwMode="auto">
          <a:xfrm>
            <a:off x="4427538" y="4171950"/>
            <a:ext cx="1873250" cy="2087563"/>
          </a:xfrm>
          <a:prstGeom prst="rect">
            <a:avLst/>
          </a:prstGeom>
          <a:solidFill>
            <a:schemeClr val="bg1"/>
          </a:solidFill>
          <a:ln w="9525">
            <a:solidFill>
              <a:schemeClr val="tx1"/>
            </a:solidFill>
            <a:miter lim="800000"/>
            <a:headEnd/>
            <a:tailEnd/>
          </a:ln>
        </p:spPr>
        <p:txBody>
          <a:bodyPr wrap="none" anchor="ctr"/>
          <a:lstStyle/>
          <a:p>
            <a:pPr algn="ctr">
              <a:defRPr/>
            </a:pPr>
            <a:r>
              <a:rPr lang="ru-RU" altLang="ru-RU" sz="1000" dirty="0">
                <a:latin typeface="Arial" charset="0"/>
              </a:rPr>
              <a:t>Проверочные </a:t>
            </a:r>
          </a:p>
          <a:p>
            <a:pPr algn="ctr">
              <a:defRPr/>
            </a:pPr>
            <a:r>
              <a:rPr lang="ru-RU" altLang="ru-RU" sz="1000" dirty="0">
                <a:latin typeface="Arial" charset="0"/>
              </a:rPr>
              <a:t>тестовые работы</a:t>
            </a:r>
          </a:p>
          <a:p>
            <a:pPr algn="ctr">
              <a:defRPr/>
            </a:pPr>
            <a:r>
              <a:rPr lang="ru-RU" altLang="ru-RU" sz="1000" dirty="0">
                <a:latin typeface="Arial" charset="0"/>
              </a:rPr>
              <a:t>3класс</a:t>
            </a:r>
          </a:p>
          <a:p>
            <a:pPr algn="ctr">
              <a:defRPr/>
            </a:pPr>
            <a:r>
              <a:rPr lang="ru-RU" altLang="ru-RU" sz="1000" dirty="0">
                <a:latin typeface="Arial" charset="0"/>
              </a:rPr>
              <a:t>Руководство для учителя</a:t>
            </a:r>
          </a:p>
          <a:p>
            <a:pPr algn="ctr">
              <a:defRPr/>
            </a:pPr>
            <a:endParaRPr lang="ru-RU" altLang="ru-RU" sz="1000" dirty="0">
              <a:latin typeface="Arial" charset="0"/>
            </a:endParaRPr>
          </a:p>
          <a:p>
            <a:pPr algn="ctr">
              <a:defRPr/>
            </a:pPr>
            <a:r>
              <a:rPr lang="ru-RU" altLang="ru-RU" sz="1000" dirty="0">
                <a:latin typeface="Arial" charset="0"/>
              </a:rPr>
              <a:t>Руководство по проведению </a:t>
            </a:r>
          </a:p>
          <a:p>
            <a:pPr marL="228600" indent="-228600" algn="just">
              <a:defRPr/>
            </a:pPr>
            <a:r>
              <a:rPr lang="ru-RU" altLang="ru-RU" sz="1000" dirty="0">
                <a:latin typeface="Arial" charset="0"/>
              </a:rPr>
              <a:t>тестовой работы</a:t>
            </a:r>
          </a:p>
          <a:p>
            <a:pPr marL="228600" indent="-228600" algn="just">
              <a:defRPr/>
            </a:pPr>
            <a:endParaRPr lang="ru-RU" altLang="ru-RU" sz="1000" dirty="0">
              <a:latin typeface="Arial" charset="0"/>
            </a:endParaRPr>
          </a:p>
          <a:p>
            <a:pPr marL="228600" indent="-228600" algn="just">
              <a:defRPr/>
            </a:pPr>
            <a:r>
              <a:rPr lang="ru-RU" altLang="ru-RU" sz="1000" dirty="0">
                <a:latin typeface="Arial" charset="0"/>
              </a:rPr>
              <a:t>Оценивание </a:t>
            </a:r>
          </a:p>
          <a:p>
            <a:pPr marL="228600" indent="-228600" algn="just">
              <a:defRPr/>
            </a:pPr>
            <a:r>
              <a:rPr lang="ru-RU" altLang="ru-RU" sz="1000" dirty="0">
                <a:latin typeface="Arial" charset="0"/>
              </a:rPr>
              <a:t>тестовых работ</a:t>
            </a:r>
          </a:p>
          <a:p>
            <a:pPr marL="228600" indent="-228600" algn="just">
              <a:defRPr/>
            </a:pPr>
            <a:endParaRPr lang="ru-RU" altLang="ru-RU" sz="1000" dirty="0">
              <a:latin typeface="Arial" charset="0"/>
            </a:endParaRPr>
          </a:p>
        </p:txBody>
      </p:sp>
      <p:pic>
        <p:nvPicPr>
          <p:cNvPr id="167940" name="Рисунок 14" descr="IMG_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434975"/>
            <a:ext cx="1800225" cy="3025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7941" name="Picture 3" descr="IMG_0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513" y="400050"/>
            <a:ext cx="1871662"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7942" name="Picture 2"/>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6909112" y="434975"/>
            <a:ext cx="1874610" cy="3092484"/>
          </a:xfrm>
          <a:ln>
            <a:solidFill>
              <a:schemeClr val="tx1"/>
            </a:solidFill>
            <a:miter lim="800000"/>
            <a:headEnd/>
            <a:tailEnd/>
          </a:ln>
        </p:spPr>
      </p:pic>
      <p:pic>
        <p:nvPicPr>
          <p:cNvPr id="16794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525" y="188913"/>
            <a:ext cx="1260475" cy="1584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905" y="1720348"/>
            <a:ext cx="1260475" cy="172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156" y="3201884"/>
            <a:ext cx="1260475" cy="170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394" y="4842459"/>
            <a:ext cx="1223963" cy="165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147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902F8198-9114-4FB0-9D23-06A30A0AC4A1}" type="slidenum">
              <a:rPr lang="ru-RU" smtClean="0"/>
              <a:pPr/>
              <a:t>84</a:t>
            </a:fld>
            <a:endParaRPr lang="ru-RU"/>
          </a:p>
        </p:txBody>
      </p:sp>
      <p:pic>
        <p:nvPicPr>
          <p:cNvPr id="1027" name="Picture 3" descr="IMG_002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 t="50370" r="-203" b="5186"/>
          <a:stretch/>
        </p:blipFill>
        <p:spPr bwMode="auto">
          <a:xfrm>
            <a:off x="2483768" y="2874180"/>
            <a:ext cx="6012668" cy="31111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IMG_000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600" b="12379"/>
          <a:stretch/>
        </p:blipFill>
        <p:spPr bwMode="auto">
          <a:xfrm>
            <a:off x="2483768" y="332656"/>
            <a:ext cx="6012668" cy="2388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057" y="1180174"/>
            <a:ext cx="1260475" cy="172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424" y="2348880"/>
            <a:ext cx="1260475" cy="170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6057" y="4049093"/>
            <a:ext cx="1223963" cy="165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525" y="188913"/>
            <a:ext cx="1260475" cy="1584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387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a:xfrm>
            <a:off x="230832" y="548680"/>
            <a:ext cx="8229600" cy="417512"/>
          </a:xfrm>
          <a:prstGeom prst="rect">
            <a:avLst/>
          </a:prstGeom>
          <a:noFill/>
        </p:spPr>
        <p:txBody>
          <a:bodyPr/>
          <a:lstStyle/>
          <a:p>
            <a:pPr marL="0" marR="0" lvl="0" indent="0" algn="ctr" defTabSz="914400" rtl="0" eaLnBrk="1" fontAlgn="base" latinLnBrk="0" hangingPunct="1">
              <a:lnSpc>
                <a:spcPts val="1600"/>
              </a:lnSpc>
              <a:spcBef>
                <a:spcPct val="0"/>
              </a:spcBef>
              <a:spcAft>
                <a:spcPct val="0"/>
              </a:spcAft>
              <a:buClrTx/>
              <a:buSzTx/>
              <a:buFontTx/>
              <a:buNone/>
              <a:tabLst/>
              <a:defRPr/>
            </a:pPr>
            <a:r>
              <a:rPr kumimoji="0" lang="ru-RU" sz="3200" b="1" i="0" u="none" strike="noStrike" kern="0" cap="none" spc="0" normalizeH="0" baseline="0" noProof="0" dirty="0" smtClean="0">
                <a:ln>
                  <a:noFill/>
                </a:ln>
                <a:solidFill>
                  <a:schemeClr val="bg1"/>
                </a:solidFill>
                <a:uLnTx/>
                <a:uFillTx/>
                <a:latin typeface="Century Gothic" pitchFamily="34" charset="0"/>
                <a:ea typeface="+mj-ea"/>
                <a:cs typeface="+mj-cs"/>
              </a:rPr>
              <a:t>Педагогическая диагностика</a:t>
            </a:r>
          </a:p>
        </p:txBody>
      </p:sp>
      <p:sp>
        <p:nvSpPr>
          <p:cNvPr id="5" name="Rectangle 19"/>
          <p:cNvSpPr>
            <a:spLocks noChangeArrowheads="1"/>
          </p:cNvSpPr>
          <p:nvPr/>
        </p:nvSpPr>
        <p:spPr bwMode="auto">
          <a:xfrm>
            <a:off x="251520" y="1537628"/>
            <a:ext cx="8626898" cy="523220"/>
          </a:xfrm>
          <a:prstGeom prst="rect">
            <a:avLst/>
          </a:prstGeom>
          <a:solidFill>
            <a:schemeClr val="bg1"/>
          </a:solidFill>
          <a:ln w="9525">
            <a:solidFill>
              <a:srgbClr val="92D050"/>
            </a:solidFill>
            <a:prstDash val="dash"/>
            <a:miter lim="800000"/>
            <a:headEnd/>
            <a:tailEnd/>
          </a:ln>
        </p:spPr>
        <p:txBody>
          <a:bodyPr wrap="square">
            <a:spAutoFit/>
          </a:bodyPr>
          <a:lstStyle/>
          <a:p>
            <a:pPr algn="ctr"/>
            <a:r>
              <a:rPr lang="ru-RU" sz="1400" b="1" dirty="0">
                <a:solidFill>
                  <a:schemeClr val="tx1">
                    <a:lumMod val="95000"/>
                    <a:lumOff val="5000"/>
                  </a:schemeClr>
                </a:solidFill>
                <a:latin typeface="Century Gothic" pitchFamily="34" charset="0"/>
              </a:rPr>
              <a:t>«Педагогическая диагностика. Русский язык. </a:t>
            </a:r>
            <a:r>
              <a:rPr lang="ru-RU" sz="1400" b="1" dirty="0" smtClean="0">
                <a:solidFill>
                  <a:schemeClr val="tx1">
                    <a:lumMod val="95000"/>
                    <a:lumOff val="5000"/>
                  </a:schemeClr>
                </a:solidFill>
                <a:latin typeface="Century Gothic" pitchFamily="34" charset="0"/>
              </a:rPr>
              <a:t>Математика»</a:t>
            </a:r>
            <a:endParaRPr lang="en-US" sz="1400" b="1" dirty="0">
              <a:solidFill>
                <a:schemeClr val="tx1">
                  <a:lumMod val="95000"/>
                  <a:lumOff val="5000"/>
                </a:schemeClr>
              </a:solidFill>
              <a:latin typeface="Century Gothic" pitchFamily="34" charset="0"/>
            </a:endParaRPr>
          </a:p>
          <a:p>
            <a:pPr algn="ctr"/>
            <a:r>
              <a:rPr lang="ru-RU" sz="1400" b="1" dirty="0">
                <a:solidFill>
                  <a:schemeClr val="tx1">
                    <a:lumMod val="95000"/>
                    <a:lumOff val="5000"/>
                  </a:schemeClr>
                </a:solidFill>
                <a:latin typeface="Century Gothic" pitchFamily="34" charset="0"/>
              </a:rPr>
              <a:t> </a:t>
            </a:r>
            <a:r>
              <a:rPr lang="ru-RU" sz="1400" b="1" i="1" dirty="0">
                <a:solidFill>
                  <a:schemeClr val="tx1">
                    <a:lumMod val="95000"/>
                    <a:lumOff val="5000"/>
                  </a:schemeClr>
                </a:solidFill>
                <a:latin typeface="Century Gothic" pitchFamily="34" charset="0"/>
              </a:rPr>
              <a:t>(Л. Е. </a:t>
            </a:r>
            <a:r>
              <a:rPr lang="ru-RU" sz="1400" b="1" i="1" dirty="0" err="1">
                <a:solidFill>
                  <a:schemeClr val="tx1">
                    <a:lumMod val="95000"/>
                    <a:lumOff val="5000"/>
                  </a:schemeClr>
                </a:solidFill>
                <a:latin typeface="Century Gothic" pitchFamily="34" charset="0"/>
              </a:rPr>
              <a:t>Журова</a:t>
            </a:r>
            <a:r>
              <a:rPr lang="ru-RU" sz="1400" b="1" i="1" dirty="0">
                <a:solidFill>
                  <a:schemeClr val="tx1">
                    <a:lumMod val="95000"/>
                    <a:lumOff val="5000"/>
                  </a:schemeClr>
                </a:solidFill>
                <a:latin typeface="Century Gothic" pitchFamily="34" charset="0"/>
              </a:rPr>
              <a:t>, Евдокимова А.О., Кузнецова М.И., </a:t>
            </a:r>
            <a:r>
              <a:rPr lang="ru-RU" sz="1400" b="1" i="1" dirty="0" err="1">
                <a:solidFill>
                  <a:schemeClr val="tx1">
                    <a:lumMod val="95000"/>
                    <a:lumOff val="5000"/>
                  </a:schemeClr>
                </a:solidFill>
                <a:latin typeface="Century Gothic" pitchFamily="34" charset="0"/>
              </a:rPr>
              <a:t>Кочурова</a:t>
            </a:r>
            <a:r>
              <a:rPr lang="ru-RU" sz="1400" b="1" i="1" dirty="0">
                <a:solidFill>
                  <a:schemeClr val="tx1">
                    <a:lumMod val="95000"/>
                    <a:lumOff val="5000"/>
                  </a:schemeClr>
                </a:solidFill>
                <a:latin typeface="Century Gothic" pitchFamily="34" charset="0"/>
              </a:rPr>
              <a:t> Е.Э.)</a:t>
            </a:r>
          </a:p>
        </p:txBody>
      </p:sp>
      <p:pic>
        <p:nvPicPr>
          <p:cNvPr id="6" name="Picture 4" descr="2908_200"/>
          <p:cNvPicPr>
            <a:picLocks noChangeAspect="1" noChangeArrowheads="1"/>
          </p:cNvPicPr>
          <p:nvPr/>
        </p:nvPicPr>
        <p:blipFill>
          <a:blip r:embed="rId2" cstate="print"/>
          <a:srcRect/>
          <a:stretch>
            <a:fillRect/>
          </a:stretch>
        </p:blipFill>
        <p:spPr bwMode="auto">
          <a:xfrm>
            <a:off x="251520" y="2183110"/>
            <a:ext cx="1905000" cy="268605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7" name="Picture 5" descr="2909_200"/>
          <p:cNvPicPr>
            <a:picLocks noChangeAspect="1" noChangeArrowheads="1"/>
          </p:cNvPicPr>
          <p:nvPr/>
        </p:nvPicPr>
        <p:blipFill>
          <a:blip r:embed="rId3" cstate="print"/>
          <a:srcRect/>
          <a:stretch>
            <a:fillRect/>
          </a:stretch>
        </p:blipFill>
        <p:spPr bwMode="auto">
          <a:xfrm>
            <a:off x="2375756" y="2205336"/>
            <a:ext cx="1881529" cy="2663824"/>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8" name="Picture 1" descr="\\parovoz\covers_rekl\WEB\Big\2910_200.gif"/>
          <p:cNvPicPr>
            <a:picLocks noChangeAspect="1" noChangeArrowheads="1"/>
          </p:cNvPicPr>
          <p:nvPr/>
        </p:nvPicPr>
        <p:blipFill>
          <a:blip r:embed="rId4" cstate="print"/>
          <a:srcRect/>
          <a:stretch>
            <a:fillRect/>
          </a:stretch>
        </p:blipFill>
        <p:spPr bwMode="auto">
          <a:xfrm>
            <a:off x="4463988" y="2211685"/>
            <a:ext cx="1905000" cy="2657475"/>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9" name="Rectangle 14"/>
          <p:cNvSpPr>
            <a:spLocks noChangeArrowheads="1"/>
          </p:cNvSpPr>
          <p:nvPr/>
        </p:nvSpPr>
        <p:spPr bwMode="auto">
          <a:xfrm>
            <a:off x="719572" y="4852317"/>
            <a:ext cx="7436962" cy="1384995"/>
          </a:xfrm>
          <a:prstGeom prst="rect">
            <a:avLst/>
          </a:prstGeom>
          <a:solidFill>
            <a:schemeClr val="bg1">
              <a:lumMod val="95000"/>
            </a:schemeClr>
          </a:solidFill>
          <a:ln w="9525">
            <a:solidFill>
              <a:srgbClr val="92D050"/>
            </a:solidFill>
            <a:prstDash val="dash"/>
            <a:miter lim="800000"/>
            <a:headEnd/>
            <a:tailEnd/>
          </a:ln>
        </p:spPr>
        <p:txBody>
          <a:bodyPr wrap="square" anchor="ctr">
            <a:spAutoFit/>
          </a:bodyPr>
          <a:lstStyle/>
          <a:p>
            <a:r>
              <a:rPr lang="ru-RU" sz="1200" b="1" dirty="0">
                <a:solidFill>
                  <a:schemeClr val="tx1">
                    <a:lumMod val="95000"/>
                    <a:lumOff val="5000"/>
                  </a:schemeClr>
                </a:solidFill>
              </a:rPr>
              <a:t>Предлагаемая в пособиях система диагностических работ позволит определить уровень </a:t>
            </a:r>
            <a:r>
              <a:rPr lang="ru-RU" sz="1200" b="1" dirty="0" err="1">
                <a:solidFill>
                  <a:schemeClr val="tx1">
                    <a:lumMod val="95000"/>
                    <a:lumOff val="5000"/>
                  </a:schemeClr>
                </a:solidFill>
              </a:rPr>
              <a:t>сформированности</a:t>
            </a:r>
            <a:r>
              <a:rPr lang="ru-RU" sz="1200" b="1" dirty="0">
                <a:solidFill>
                  <a:schemeClr val="tx1">
                    <a:lumMod val="95000"/>
                    <a:lumOff val="5000"/>
                  </a:schemeClr>
                </a:solidFill>
              </a:rPr>
              <a:t> предметных знаний и умений по математике и русскому языку, </a:t>
            </a:r>
            <a:r>
              <a:rPr lang="ru-RU" sz="1200" b="1" dirty="0" smtClean="0">
                <a:solidFill>
                  <a:schemeClr val="tx1">
                    <a:lumMod val="95000"/>
                    <a:lumOff val="5000"/>
                  </a:schemeClr>
                </a:solidFill>
              </a:rPr>
              <a:t>а </a:t>
            </a:r>
            <a:r>
              <a:rPr lang="ru-RU" sz="1200" b="1" dirty="0">
                <a:solidFill>
                  <a:schemeClr val="tx1">
                    <a:lumMod val="95000"/>
                    <a:lumOff val="5000"/>
                  </a:schemeClr>
                </a:solidFill>
              </a:rPr>
              <a:t>также универсальных учебных действий; </a:t>
            </a:r>
          </a:p>
          <a:p>
            <a:r>
              <a:rPr lang="ru-RU" sz="1200" b="1" dirty="0">
                <a:solidFill>
                  <a:schemeClr val="tx1">
                    <a:lumMod val="95000"/>
                    <a:lumOff val="5000"/>
                  </a:schemeClr>
                </a:solidFill>
              </a:rPr>
              <a:t>отследить динамику индивидуального продвижения учащегося. </a:t>
            </a:r>
          </a:p>
          <a:p>
            <a:endParaRPr lang="ru-RU" sz="1200" b="1" dirty="0">
              <a:solidFill>
                <a:schemeClr val="tx1">
                  <a:lumMod val="95000"/>
                  <a:lumOff val="5000"/>
                </a:schemeClr>
              </a:solidFill>
            </a:endParaRPr>
          </a:p>
          <a:p>
            <a:r>
              <a:rPr lang="ru-RU" sz="1200" b="1" dirty="0">
                <a:solidFill>
                  <a:schemeClr val="tx1">
                    <a:lumMod val="95000"/>
                    <a:lumOff val="5000"/>
                  </a:schemeClr>
                </a:solidFill>
              </a:rPr>
              <a:t>Результаты диагностики служат основой для принятия обоснованных педагогических решений о дальнейшем ходе обучения.</a:t>
            </a:r>
          </a:p>
        </p:txBody>
      </p:sp>
      <p:pic>
        <p:nvPicPr>
          <p:cNvPr id="10" name="Рисунок 9" descr="2911_200.gif"/>
          <p:cNvPicPr>
            <a:picLocks noChangeAspect="1"/>
          </p:cNvPicPr>
          <p:nvPr/>
        </p:nvPicPr>
        <p:blipFill>
          <a:blip r:embed="rId5" cstate="print"/>
          <a:stretch>
            <a:fillRect/>
          </a:stretch>
        </p:blipFill>
        <p:spPr>
          <a:xfrm>
            <a:off x="6660232" y="2211685"/>
            <a:ext cx="1905000" cy="2657475"/>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44859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51974" y="1511406"/>
            <a:ext cx="2087778" cy="4851919"/>
          </a:xfrm>
        </p:spPr>
        <p:txBody>
          <a:bodyPr>
            <a:normAutofit/>
          </a:bodyPr>
          <a:lstStyle/>
          <a:p>
            <a:pPr marL="285750" lvl="0" indent="-285750">
              <a:buNone/>
            </a:pPr>
            <a:endParaRPr lang="ru-RU" sz="1600" b="1" dirty="0" smtClean="0">
              <a:solidFill>
                <a:srgbClr val="002060"/>
              </a:solidFill>
            </a:endParaRPr>
          </a:p>
          <a:p>
            <a:pPr lvl="0">
              <a:buFont typeface="+mj-lt"/>
              <a:buAutoNum type="arabicPeriod"/>
            </a:pPr>
            <a:r>
              <a:rPr lang="ru-RU" sz="1600" b="1" dirty="0" smtClean="0">
                <a:solidFill>
                  <a:srgbClr val="002060"/>
                </a:solidFill>
              </a:rPr>
              <a:t>воспроизведение знаний</a:t>
            </a:r>
          </a:p>
          <a:p>
            <a:pPr lvl="0">
              <a:buFont typeface="+mj-lt"/>
              <a:buAutoNum type="arabicPeriod"/>
            </a:pPr>
            <a:endParaRPr lang="ru-RU" sz="1600" b="1" dirty="0" smtClean="0">
              <a:solidFill>
                <a:srgbClr val="002060"/>
              </a:solidFill>
            </a:endParaRPr>
          </a:p>
          <a:p>
            <a:pPr lvl="0">
              <a:buFont typeface="+mj-lt"/>
              <a:buAutoNum type="arabicPeriod"/>
            </a:pPr>
            <a:endParaRPr lang="ru-RU" sz="1600" b="1" dirty="0" smtClean="0">
              <a:solidFill>
                <a:srgbClr val="002060"/>
              </a:solidFill>
            </a:endParaRPr>
          </a:p>
          <a:p>
            <a:pPr lvl="0">
              <a:buFont typeface="+mj-lt"/>
              <a:buAutoNum type="arabicPeriod"/>
            </a:pPr>
            <a:endParaRPr lang="ru-RU" sz="1600" b="1" dirty="0" smtClean="0">
              <a:solidFill>
                <a:srgbClr val="002060"/>
              </a:solidFill>
            </a:endParaRPr>
          </a:p>
          <a:p>
            <a:pPr lvl="0">
              <a:buFont typeface="+mj-lt"/>
              <a:buAutoNum type="arabicPeriod"/>
            </a:pPr>
            <a:r>
              <a:rPr lang="ru-RU" sz="1600" b="1" dirty="0" smtClean="0">
                <a:solidFill>
                  <a:srgbClr val="002060"/>
                </a:solidFill>
              </a:rPr>
              <a:t>применение знаний в знакомой ситуации</a:t>
            </a:r>
          </a:p>
          <a:p>
            <a:pPr lvl="0">
              <a:buFont typeface="+mj-lt"/>
              <a:buAutoNum type="arabicPeriod"/>
            </a:pPr>
            <a:endParaRPr lang="ru-RU" sz="1600" b="1" dirty="0" smtClean="0">
              <a:solidFill>
                <a:srgbClr val="002060"/>
              </a:solidFill>
            </a:endParaRPr>
          </a:p>
          <a:p>
            <a:pPr lvl="0">
              <a:buFont typeface="+mj-lt"/>
              <a:buAutoNum type="arabicPeriod"/>
            </a:pPr>
            <a:endParaRPr lang="ru-RU" sz="1600" b="1" dirty="0" smtClean="0">
              <a:solidFill>
                <a:srgbClr val="002060"/>
              </a:solidFill>
            </a:endParaRPr>
          </a:p>
          <a:p>
            <a:pPr lvl="0">
              <a:buFont typeface="+mj-lt"/>
              <a:buAutoNum type="arabicPeriod"/>
            </a:pPr>
            <a:r>
              <a:rPr lang="ru-RU" sz="1600" b="1" dirty="0" smtClean="0">
                <a:solidFill>
                  <a:srgbClr val="002060"/>
                </a:solidFill>
              </a:rPr>
              <a:t>применение знаний в незнакомой ситуации</a:t>
            </a:r>
          </a:p>
          <a:p>
            <a:pPr>
              <a:buFont typeface="Wingdings" pitchFamily="2" charset="2"/>
              <a:buChar char="Ø"/>
            </a:pPr>
            <a:endParaRPr lang="ru-RU" sz="1800" b="1" dirty="0" smtClean="0">
              <a:solidFill>
                <a:srgbClr val="002060"/>
              </a:solidFill>
            </a:endParaRPr>
          </a:p>
          <a:p>
            <a:pPr lvl="0"/>
            <a:endParaRPr lang="ru-RU" sz="1800" b="1" dirty="0" smtClean="0">
              <a:solidFill>
                <a:srgbClr val="002060"/>
              </a:solidFill>
            </a:endParaRPr>
          </a:p>
          <a:p>
            <a:endParaRPr lang="ru-RU" sz="1800" b="1" dirty="0">
              <a:solidFill>
                <a:srgbClr val="002060"/>
              </a:solidFill>
            </a:endParaRPr>
          </a:p>
        </p:txBody>
      </p:sp>
      <p:sp>
        <p:nvSpPr>
          <p:cNvPr id="2" name="Заголовок 1"/>
          <p:cNvSpPr>
            <a:spLocks noGrp="1"/>
          </p:cNvSpPr>
          <p:nvPr>
            <p:ph type="title" idx="4294967295"/>
          </p:nvPr>
        </p:nvSpPr>
        <p:spPr>
          <a:xfrm>
            <a:off x="0" y="296863"/>
            <a:ext cx="2195513" cy="1052512"/>
          </a:xfrm>
        </p:spPr>
        <p:txBody>
          <a:bodyPr>
            <a:noAutofit/>
          </a:bodyPr>
          <a:lstStyle/>
          <a:p>
            <a:pPr lvl="0" algn="ctr"/>
            <a:r>
              <a:rPr lang="ru-RU" sz="1400" b="1" i="1" dirty="0" smtClean="0"/>
              <a:t>Три уровня усвоения содержания</a:t>
            </a:r>
            <a:endParaRPr lang="ru-RU" sz="1400" b="1" i="1" dirty="0"/>
          </a:p>
        </p:txBody>
      </p:sp>
      <p:sp>
        <p:nvSpPr>
          <p:cNvPr id="7" name="Rectangle 3"/>
          <p:cNvSpPr txBox="1">
            <a:spLocks noChangeArrowheads="1"/>
          </p:cNvSpPr>
          <p:nvPr/>
        </p:nvSpPr>
        <p:spPr>
          <a:xfrm>
            <a:off x="2312599" y="1016732"/>
            <a:ext cx="6876256" cy="5841268"/>
          </a:xfrm>
          <a:prstGeom prst="rect">
            <a:avLst/>
          </a:prstGeom>
          <a:noFill/>
        </p:spPr>
        <p:txBody>
          <a:bodyPr vert="horz" lIns="91440" tIns="45720" rIns="91440" bIns="45720" rtlCol="0">
            <a:normAutofit fontScale="92500" lnSpcReduction="20000"/>
          </a:bodyPr>
          <a:lstStyle/>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2000" b="1" i="0" u="none" strike="noStrike" kern="1200" cap="none" spc="0" normalizeH="0" baseline="0" noProof="0" dirty="0" smtClean="0">
                <a:ln>
                  <a:noFill/>
                </a:ln>
                <a:solidFill>
                  <a:schemeClr val="tx1"/>
                </a:solidFill>
                <a:effectLst/>
                <a:uLnTx/>
                <a:uFillTx/>
                <a:latin typeface="+mn-lt"/>
                <a:ea typeface="+mn-ea"/>
                <a:cs typeface="+mn-cs"/>
              </a:rPr>
              <a:t>1. </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Прочитай предложения. В □  рядом с правильными предложениями поставь +.</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В русском языке все согласные имеют пару по твёрдости – мягкости.</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В русском языке не все согласные имеют пару по твёрдости – мягкости.</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В русском языке звуки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ш</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[ж]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ц</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всегда твёрдые, у них нет мягкой пары.</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В русском языке звуки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й</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[ч’]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щ</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всегда мягкие, у них нет твёрдой пары.</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ru-RU" altLang="ru-RU" sz="17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2. Поставь + в □  рядом со словами, в которых все согласные звуки мягкие. </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зелень 		□ дорога	□ жить </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чаща 		□ цель 	□ гений</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ru-RU" altLang="ru-RU" sz="17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3. </a:t>
            </a:r>
            <a:r>
              <a:rPr kumimoji="0" lang="en-US" altLang="ru-RU" sz="1700" b="1" i="0" u="none" strike="noStrike" kern="1200" cap="none" spc="0" normalizeH="0" baseline="0" noProof="0" dirty="0" smtClean="0">
                <a:ln>
                  <a:noFill/>
                </a:ln>
                <a:solidFill>
                  <a:schemeClr val="tx1"/>
                </a:solidFill>
                <a:effectLst/>
                <a:uLnTx/>
                <a:uFillTx/>
                <a:latin typeface="+mn-lt"/>
                <a:ea typeface="+mn-ea"/>
                <a:cs typeface="+mn-cs"/>
              </a:rPr>
              <a:t> </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В языке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Крокс</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так же как и в русском языке, нет отдельных букв</a:t>
            </a:r>
            <a:r>
              <a:rPr kumimoji="0" lang="en-US" altLang="ru-RU" sz="1700" b="1" i="0" u="none" strike="noStrike" kern="1200" cap="none" spc="0" normalizeH="0" baseline="0" noProof="0" dirty="0" smtClean="0">
                <a:ln>
                  <a:noFill/>
                </a:ln>
                <a:solidFill>
                  <a:schemeClr val="tx1"/>
                </a:solidFill>
                <a:effectLst/>
                <a:uLnTx/>
                <a:uFillTx/>
                <a:latin typeface="+mn-lt"/>
                <a:ea typeface="+mn-ea"/>
                <a:cs typeface="+mn-cs"/>
              </a:rPr>
              <a:t> </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для</a:t>
            </a:r>
            <a:r>
              <a:rPr kumimoji="0" lang="en-US" altLang="ru-RU" sz="1700" b="1" i="0" u="none" strike="noStrike" kern="1200" cap="none" spc="0" normalizeH="0" baseline="0" noProof="0" dirty="0" smtClean="0">
                <a:ln>
                  <a:noFill/>
                </a:ln>
                <a:solidFill>
                  <a:schemeClr val="tx1"/>
                </a:solidFill>
                <a:effectLst/>
                <a:uLnTx/>
                <a:uFillTx/>
                <a:latin typeface="+mn-lt"/>
                <a:ea typeface="+mn-ea"/>
                <a:cs typeface="+mn-cs"/>
              </a:rPr>
              <a:t> </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парных по твёрдости - мягкости согласных. Догадайся, как обозначается твёрдость и мягкость согласных звуков в языке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Крокс</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Запиши несколько слов по правилам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крокского</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языка.</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sng" strike="noStrike" kern="1200" cap="none" spc="0" normalizeH="0" baseline="0" noProof="0" dirty="0" smtClean="0">
                <a:ln>
                  <a:noFill/>
                </a:ln>
                <a:solidFill>
                  <a:schemeClr val="tx1"/>
                </a:solidFill>
                <a:effectLst/>
                <a:uLnTx/>
                <a:uFillTx/>
                <a:latin typeface="+mn-lt"/>
                <a:ea typeface="+mn-ea"/>
                <a:cs typeface="+mn-cs"/>
              </a:rPr>
              <a:t>м*</a:t>
            </a:r>
            <a:r>
              <a:rPr kumimoji="0" lang="ru-RU" altLang="ru-RU" sz="1700" b="1" i="0" u="sng" strike="noStrike" kern="1200" cap="none" spc="0" normalizeH="0" baseline="0" noProof="0" dirty="0" err="1" smtClean="0">
                <a:ln>
                  <a:noFill/>
                </a:ln>
                <a:solidFill>
                  <a:schemeClr val="tx1"/>
                </a:solidFill>
                <a:effectLst/>
                <a:uLnTx/>
                <a:uFillTx/>
                <a:latin typeface="+mn-lt"/>
                <a:ea typeface="+mn-ea"/>
                <a:cs typeface="+mn-cs"/>
              </a:rPr>
              <a:t>ач</a:t>
            </a:r>
            <a:r>
              <a:rPr kumimoji="0" lang="ru-RU" altLang="ru-RU" sz="1700" b="1" i="0" u="sng" strike="noStrike" kern="1200" cap="none" spc="0" normalizeH="0" baseline="0" noProof="0" dirty="0" smtClean="0">
                <a:ln>
                  <a:noFill/>
                </a:ln>
                <a:solidFill>
                  <a:schemeClr val="tx1"/>
                </a:solidFill>
                <a:effectLst/>
                <a:uLnTx/>
                <a:uFillTx/>
                <a:latin typeface="+mn-lt"/>
                <a:ea typeface="+mn-ea"/>
                <a:cs typeface="+mn-cs"/>
              </a:rPr>
              <a:t>* - мяч</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				</a:t>
            </a:r>
            <a:r>
              <a:rPr kumimoji="0" lang="ru-RU" altLang="ru-RU" sz="1700" b="1" i="0" u="sng" strike="noStrike" kern="1200" cap="none" spc="0" normalizeH="0" baseline="0" noProof="0" dirty="0" smtClean="0">
                <a:ln>
                  <a:noFill/>
                </a:ln>
                <a:solidFill>
                  <a:schemeClr val="tx1"/>
                </a:solidFill>
                <a:effectLst/>
                <a:uLnTx/>
                <a:uFillTx/>
                <a:latin typeface="+mn-lt"/>
                <a:ea typeface="+mn-ea"/>
                <a:cs typeface="+mn-cs"/>
              </a:rPr>
              <a:t>м</a:t>
            </a:r>
            <a:r>
              <a:rPr kumimoji="0" lang="en-US" altLang="ru-RU" sz="1700" b="1" i="0" u="sng" strike="noStrike" kern="1200" cap="none" spc="0" normalizeH="0" baseline="0" noProof="0" dirty="0" smtClean="0">
                <a:ln>
                  <a:noFill/>
                </a:ln>
                <a:solidFill>
                  <a:schemeClr val="tx1"/>
                </a:solidFill>
                <a:effectLst/>
                <a:uLnTx/>
                <a:uFillTx/>
                <a:latin typeface="+mn-lt"/>
                <a:ea typeface="+mn-ea"/>
                <a:cs typeface="+mn-cs"/>
              </a:rPr>
              <a:t>۷</a:t>
            </a:r>
            <a:r>
              <a:rPr kumimoji="0" lang="ru-RU" altLang="ru-RU" sz="1700" b="1" i="0" u="sng" strike="noStrike" kern="1200" cap="none" spc="0" normalizeH="0" baseline="0" noProof="0" dirty="0" smtClean="0">
                <a:ln>
                  <a:noFill/>
                </a:ln>
                <a:solidFill>
                  <a:schemeClr val="tx1"/>
                </a:solidFill>
                <a:effectLst/>
                <a:uLnTx/>
                <a:uFillTx/>
                <a:latin typeface="+mn-lt"/>
                <a:ea typeface="+mn-ea"/>
                <a:cs typeface="+mn-cs"/>
              </a:rPr>
              <a:t>ал*ч*</a:t>
            </a:r>
            <a:r>
              <a:rPr kumimoji="0" lang="ru-RU" altLang="ru-RU" sz="1700" b="1" i="0" u="sng" strike="noStrike" kern="1200" cap="none" spc="0" normalizeH="0" baseline="0" noProof="0" dirty="0" err="1" smtClean="0">
                <a:ln>
                  <a:noFill/>
                </a:ln>
                <a:solidFill>
                  <a:schemeClr val="tx1"/>
                </a:solidFill>
                <a:effectLst/>
                <a:uLnTx/>
                <a:uFillTx/>
                <a:latin typeface="+mn-lt"/>
                <a:ea typeface="+mn-ea"/>
                <a:cs typeface="+mn-cs"/>
              </a:rPr>
              <a:t>ик</a:t>
            </a:r>
            <a:r>
              <a:rPr kumimoji="0" lang="en-US" altLang="ru-RU" sz="1700" b="1" i="0" u="sng" strike="noStrike" kern="1200" cap="none" spc="0" normalizeH="0" baseline="0" noProof="0" dirty="0" smtClean="0">
                <a:ln>
                  <a:noFill/>
                </a:ln>
                <a:solidFill>
                  <a:schemeClr val="tx1"/>
                </a:solidFill>
                <a:effectLst/>
                <a:uLnTx/>
                <a:uFillTx/>
                <a:latin typeface="+mn-lt"/>
                <a:ea typeface="+mn-ea"/>
                <a:cs typeface="+mn-cs"/>
              </a:rPr>
              <a:t>۷</a:t>
            </a:r>
            <a:r>
              <a:rPr kumimoji="0" lang="ru-RU" altLang="ru-RU" sz="1700" b="1" i="0" u="sng" strike="noStrike" kern="1200" cap="none" spc="0" normalizeH="0" baseline="0" noProof="0" dirty="0" smtClean="0">
                <a:ln>
                  <a:noFill/>
                </a:ln>
                <a:solidFill>
                  <a:schemeClr val="tx1"/>
                </a:solidFill>
                <a:effectLst/>
                <a:uLnTx/>
                <a:uFillTx/>
                <a:latin typeface="+mn-lt"/>
                <a:ea typeface="+mn-ea"/>
                <a:cs typeface="+mn-cs"/>
              </a:rPr>
              <a:t> - мальчик</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вата - ____________________, тётя - ____________________,</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чижи - ___________________, осень - ___________________  </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Как ты думаешь, каких букв нет в языке «</a:t>
            </a:r>
            <a:r>
              <a:rPr kumimoji="0" lang="ru-RU" altLang="ru-RU" sz="1700" b="1" i="0" u="none" strike="noStrike" kern="1200" cap="none" spc="0" normalizeH="0" baseline="0" noProof="0" dirty="0" err="1" smtClean="0">
                <a:ln>
                  <a:noFill/>
                </a:ln>
                <a:solidFill>
                  <a:schemeClr val="tx1"/>
                </a:solidFill>
                <a:effectLst/>
                <a:uLnTx/>
                <a:uFillTx/>
                <a:latin typeface="+mn-lt"/>
                <a:ea typeface="+mn-ea"/>
                <a:cs typeface="+mn-cs"/>
              </a:rPr>
              <a:t>Крокс</a:t>
            </a: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700" b="1" i="0" u="none" strike="noStrike" kern="1200" cap="none" spc="0" normalizeH="0" baseline="0" noProof="0" dirty="0" smtClean="0">
                <a:ln>
                  <a:noFill/>
                </a:ln>
                <a:solidFill>
                  <a:schemeClr val="tx1"/>
                </a:solidFill>
                <a:effectLst/>
                <a:uLnTx/>
                <a:uFillTx/>
                <a:latin typeface="+mn-lt"/>
                <a:ea typeface="+mn-ea"/>
                <a:cs typeface="+mn-cs"/>
              </a:rPr>
              <a:t>_________________________________________________</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ru-RU" altLang="ru-RU" sz="1800" b="1" i="0" u="none" strike="noStrike" kern="1200" cap="none" spc="0" normalizeH="0" baseline="0" noProof="0" dirty="0" smtClean="0">
                <a:ln>
                  <a:noFill/>
                </a:ln>
                <a:solidFill>
                  <a:schemeClr val="tx1"/>
                </a:solidFill>
                <a:effectLst/>
                <a:uLnTx/>
                <a:uFillTx/>
                <a:latin typeface="+mn-lt"/>
                <a:ea typeface="+mn-ea"/>
                <a:cs typeface="+mn-cs"/>
              </a:rPr>
              <a:t>	</a:t>
            </a:r>
          </a:p>
        </p:txBody>
      </p:sp>
      <p:sp>
        <p:nvSpPr>
          <p:cNvPr id="9" name="Прямоугольник 8"/>
          <p:cNvSpPr/>
          <p:nvPr/>
        </p:nvSpPr>
        <p:spPr>
          <a:xfrm>
            <a:off x="611560" y="188640"/>
            <a:ext cx="7632848" cy="830997"/>
          </a:xfrm>
          <a:prstGeom prst="rect">
            <a:avLst/>
          </a:prstGeom>
        </p:spPr>
        <p:txBody>
          <a:bodyPr wrap="square">
            <a:spAutoFit/>
          </a:bodyPr>
          <a:lstStyle/>
          <a:p>
            <a:pPr algn="ctr"/>
            <a:r>
              <a:rPr lang="ru-RU" altLang="ru-RU" sz="2400" b="1" dirty="0" smtClean="0">
                <a:solidFill>
                  <a:srgbClr val="002060"/>
                </a:solidFill>
              </a:rPr>
              <a:t>Пример из педагогической диагностики</a:t>
            </a:r>
            <a:br>
              <a:rPr lang="ru-RU" altLang="ru-RU" sz="2400" b="1" dirty="0" smtClean="0">
                <a:solidFill>
                  <a:srgbClr val="002060"/>
                </a:solidFill>
              </a:rPr>
            </a:br>
            <a:r>
              <a:rPr lang="ru-RU" altLang="ru-RU" sz="2400" b="1" dirty="0" smtClean="0">
                <a:solidFill>
                  <a:srgbClr val="002060"/>
                </a:solidFill>
              </a:rPr>
              <a:t> 2 класс середина года</a:t>
            </a:r>
            <a:endParaRPr lang="ru-RU" sz="2400" b="1" dirty="0">
              <a:solidFill>
                <a:srgbClr val="002060"/>
              </a:solidFill>
            </a:endParaRPr>
          </a:p>
        </p:txBody>
      </p:sp>
      <p:pic>
        <p:nvPicPr>
          <p:cNvPr id="10" name="Picture 9" descr="http://www.vgf.ru/Portals/0/Images/Proekty/2909_200.gif"/>
          <p:cNvPicPr>
            <a:picLocks noChangeAspect="1" noChangeArrowheads="1"/>
          </p:cNvPicPr>
          <p:nvPr/>
        </p:nvPicPr>
        <p:blipFill>
          <a:blip r:embed="rId2" cstate="print"/>
          <a:srcRect/>
          <a:stretch>
            <a:fillRect/>
          </a:stretch>
        </p:blipFill>
        <p:spPr bwMode="auto">
          <a:xfrm>
            <a:off x="430814" y="188640"/>
            <a:ext cx="936104" cy="1080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41282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24624" y="215900"/>
            <a:ext cx="5294751" cy="6070600"/>
          </a:xfrm>
          <a:ln>
            <a:solidFill>
              <a:schemeClr val="tx1"/>
            </a:solidFill>
          </a:ln>
        </p:spPr>
      </p:pic>
      <p:pic>
        <p:nvPicPr>
          <p:cNvPr id="7" name="Picture 1" descr="\\parovoz\covers_rekl\WEB\Big\2910_200.gif"/>
          <p:cNvPicPr>
            <a:picLocks noChangeAspect="1" noChangeArrowheads="1"/>
          </p:cNvPicPr>
          <p:nvPr/>
        </p:nvPicPr>
        <p:blipFill>
          <a:blip r:embed="rId4" cstate="print"/>
          <a:srcRect/>
          <a:stretch>
            <a:fillRect/>
          </a:stretch>
        </p:blipFill>
        <p:spPr bwMode="auto">
          <a:xfrm>
            <a:off x="323528" y="404664"/>
            <a:ext cx="1152128" cy="1368499"/>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1772585"/>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214290"/>
            <a:ext cx="7139136" cy="766438"/>
          </a:xfrm>
        </p:spPr>
        <p:txBody>
          <a:bodyPr>
            <a:noAutofit/>
          </a:bodyPr>
          <a:lstStyle/>
          <a:p>
            <a:pPr eaLnBrk="1" hangingPunct="1">
              <a:defRPr/>
            </a:pPr>
            <a:r>
              <a:rPr lang="ru-RU" sz="3200" b="1" i="1" dirty="0" smtClean="0">
                <a:effectLst>
                  <a:outerShdw blurRad="38100" dist="38100" dir="2700000" algn="tl">
                    <a:srgbClr val="000000">
                      <a:alpha val="43137"/>
                    </a:srgbClr>
                  </a:outerShdw>
                </a:effectLst>
              </a:rPr>
              <a:t>УМК«НАЧАЛЬНАЯ ШКОЛА ХХ</a:t>
            </a:r>
            <a:r>
              <a:rPr lang="en-US" sz="3200" b="1" i="1" dirty="0" smtClean="0">
                <a:effectLst>
                  <a:outerShdw blurRad="38100" dist="38100" dir="2700000" algn="tl">
                    <a:srgbClr val="000000">
                      <a:alpha val="43137"/>
                    </a:srgbClr>
                  </a:outerShdw>
                </a:effectLst>
              </a:rPr>
              <a:t>I</a:t>
            </a:r>
            <a:r>
              <a:rPr lang="ru-RU" sz="3200" b="1" i="1" dirty="0" smtClean="0">
                <a:effectLst>
                  <a:outerShdw blurRad="38100" dist="38100" dir="2700000" algn="tl">
                    <a:srgbClr val="000000">
                      <a:alpha val="43137"/>
                    </a:srgbClr>
                  </a:outerShdw>
                </a:effectLst>
              </a:rPr>
              <a:t> ВЕКА»</a:t>
            </a:r>
            <a:endParaRPr lang="ru-RU" sz="3200" b="1" i="1" dirty="0">
              <a:effectLst>
                <a:outerShdw blurRad="38100" dist="38100" dir="2700000" algn="tl">
                  <a:srgbClr val="000000">
                    <a:alpha val="43137"/>
                  </a:srgbClr>
                </a:outerShdw>
              </a:effectLst>
            </a:endParaRPr>
          </a:p>
        </p:txBody>
      </p:sp>
      <p:sp>
        <p:nvSpPr>
          <p:cNvPr id="4" name="Номер слайда 3"/>
          <p:cNvSpPr txBox="1">
            <a:spLocks noGrp="1"/>
          </p:cNvSpPr>
          <p:nvPr/>
        </p:nvSpPr>
        <p:spPr>
          <a:xfrm>
            <a:off x="6804025" y="6356350"/>
            <a:ext cx="2133600" cy="365125"/>
          </a:xfrm>
          <a:prstGeom prst="rect">
            <a:avLst/>
          </a:prstGeom>
          <a:noFill/>
        </p:spPr>
        <p:txBody>
          <a:bodyPr anchor="ctr"/>
          <a:lstStyle/>
          <a:p>
            <a:pPr algn="r" fontAlgn="auto">
              <a:spcBef>
                <a:spcPts val="0"/>
              </a:spcBef>
              <a:spcAft>
                <a:spcPts val="0"/>
              </a:spcAft>
              <a:defRPr/>
            </a:pPr>
            <a:endParaRPr lang="ru-RU" sz="1200" dirty="0">
              <a:solidFill>
                <a:schemeClr val="tx1">
                  <a:tint val="75000"/>
                </a:schemeClr>
              </a:solidFill>
              <a:latin typeface="+mn-lt"/>
              <a:cs typeface="+mn-cs"/>
            </a:endParaRPr>
          </a:p>
        </p:txBody>
      </p:sp>
      <p:sp>
        <p:nvSpPr>
          <p:cNvPr id="7" name="AutoShape 4"/>
          <p:cNvSpPr>
            <a:spLocks noChangeArrowheads="1"/>
          </p:cNvSpPr>
          <p:nvPr/>
        </p:nvSpPr>
        <p:spPr bwMode="auto">
          <a:xfrm>
            <a:off x="1030288" y="3611563"/>
            <a:ext cx="2089150" cy="1254125"/>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000" dirty="0">
                <a:solidFill>
                  <a:srgbClr val="002060"/>
                </a:solidFill>
                <a:effectLst>
                  <a:outerShdw blurRad="38100" dist="38100" dir="2700000" algn="tl">
                    <a:srgbClr val="000000"/>
                  </a:outerShdw>
                </a:effectLst>
              </a:rPr>
              <a:t>Моделирующая </a:t>
            </a:r>
          </a:p>
          <a:p>
            <a:pPr algn="ctr">
              <a:defRPr/>
            </a:pPr>
            <a:r>
              <a:rPr lang="ru-RU" sz="2000" b="1" dirty="0">
                <a:solidFill>
                  <a:srgbClr val="002060"/>
                </a:solidFill>
              </a:rPr>
              <a:t>деятельность</a:t>
            </a:r>
          </a:p>
        </p:txBody>
      </p:sp>
      <p:sp>
        <p:nvSpPr>
          <p:cNvPr id="8" name="AutoShape 8"/>
          <p:cNvSpPr>
            <a:spLocks noChangeArrowheads="1"/>
          </p:cNvSpPr>
          <p:nvPr/>
        </p:nvSpPr>
        <p:spPr bwMode="auto">
          <a:xfrm>
            <a:off x="3071802" y="1571612"/>
            <a:ext cx="3297648" cy="1224533"/>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800" b="1" dirty="0" smtClean="0">
                <a:solidFill>
                  <a:srgbClr val="002060"/>
                </a:solidFill>
              </a:rPr>
              <a:t>Высокие результаты!</a:t>
            </a:r>
            <a:endParaRPr lang="ru-RU" sz="2800" b="1" dirty="0">
              <a:solidFill>
                <a:srgbClr val="002060"/>
              </a:solidFill>
            </a:endParaRPr>
          </a:p>
        </p:txBody>
      </p:sp>
      <p:sp>
        <p:nvSpPr>
          <p:cNvPr id="9" name="AutoShape 5"/>
          <p:cNvSpPr>
            <a:spLocks noChangeArrowheads="1"/>
          </p:cNvSpPr>
          <p:nvPr/>
        </p:nvSpPr>
        <p:spPr bwMode="auto">
          <a:xfrm>
            <a:off x="3491880" y="4221088"/>
            <a:ext cx="2447925" cy="1298575"/>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000" dirty="0">
                <a:solidFill>
                  <a:srgbClr val="002060"/>
                </a:solidFill>
                <a:effectLst>
                  <a:outerShdw blurRad="38100" dist="38100" dir="2700000" algn="tl">
                    <a:srgbClr val="000000"/>
                  </a:outerShdw>
                </a:effectLst>
              </a:rPr>
              <a:t>Проблемно- </a:t>
            </a:r>
          </a:p>
          <a:p>
            <a:pPr algn="ctr">
              <a:defRPr/>
            </a:pPr>
            <a:r>
              <a:rPr lang="ru-RU" sz="2000" b="1" dirty="0">
                <a:solidFill>
                  <a:srgbClr val="002060"/>
                </a:solidFill>
              </a:rPr>
              <a:t>поисковая</a:t>
            </a:r>
          </a:p>
          <a:p>
            <a:pPr algn="ctr">
              <a:defRPr/>
            </a:pPr>
            <a:r>
              <a:rPr lang="ru-RU" sz="2000" dirty="0">
                <a:solidFill>
                  <a:srgbClr val="002060"/>
                </a:solidFill>
                <a:effectLst>
                  <a:outerShdw blurRad="38100" dist="38100" dir="2700000" algn="tl">
                    <a:srgbClr val="000000"/>
                  </a:outerShdw>
                </a:effectLst>
              </a:rPr>
              <a:t>деятельность</a:t>
            </a:r>
          </a:p>
        </p:txBody>
      </p:sp>
      <p:sp>
        <p:nvSpPr>
          <p:cNvPr id="10" name="AutoShape 8"/>
          <p:cNvSpPr>
            <a:spLocks noChangeArrowheads="1"/>
          </p:cNvSpPr>
          <p:nvPr/>
        </p:nvSpPr>
        <p:spPr bwMode="auto">
          <a:xfrm>
            <a:off x="6288088" y="3684588"/>
            <a:ext cx="2519362" cy="1296987"/>
          </a:xfrm>
          <a:prstGeom prst="flowChartProcess">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1800" b="1" dirty="0">
                <a:solidFill>
                  <a:srgbClr val="002060"/>
                </a:solidFill>
              </a:rPr>
              <a:t>Дифференцированное</a:t>
            </a:r>
          </a:p>
          <a:p>
            <a:pPr algn="ctr">
              <a:defRPr/>
            </a:pPr>
            <a:r>
              <a:rPr lang="ru-RU" sz="1800" b="1" dirty="0">
                <a:solidFill>
                  <a:srgbClr val="002060"/>
                </a:solidFill>
              </a:rPr>
              <a:t>обучение</a:t>
            </a:r>
          </a:p>
        </p:txBody>
      </p:sp>
      <p:sp>
        <p:nvSpPr>
          <p:cNvPr id="11" name="Стрелка вниз 10"/>
          <p:cNvSpPr/>
          <p:nvPr/>
        </p:nvSpPr>
        <p:spPr>
          <a:xfrm rot="14092120">
            <a:off x="2222490" y="2650269"/>
            <a:ext cx="419100" cy="1110487"/>
          </a:xfrm>
          <a:prstGeom prst="downArrow">
            <a:avLst>
              <a:gd name="adj1" fmla="val 50000"/>
              <a:gd name="adj2" fmla="val 45125"/>
            </a:avLst>
          </a:prstGeom>
          <a:ln/>
        </p:spPr>
        <p:style>
          <a:lnRef idx="1">
            <a:schemeClr val="accent3"/>
          </a:lnRef>
          <a:fillRef idx="2">
            <a:schemeClr val="accent3"/>
          </a:fillRef>
          <a:effectRef idx="1">
            <a:schemeClr val="accent3"/>
          </a:effectRef>
          <a:fontRef idx="minor">
            <a:schemeClr val="dk1"/>
          </a:fontRef>
        </p:style>
        <p:txBody>
          <a:bodyPr anchor="ctr"/>
          <a:lstStyle/>
          <a:p>
            <a:pPr>
              <a:defRPr/>
            </a:pPr>
            <a:endParaRPr lang="ru-RU" sz="2000"/>
          </a:p>
        </p:txBody>
      </p:sp>
      <p:sp>
        <p:nvSpPr>
          <p:cNvPr id="12" name="Стрелка вниз 11"/>
          <p:cNvSpPr/>
          <p:nvPr/>
        </p:nvSpPr>
        <p:spPr>
          <a:xfrm rot="10800000">
            <a:off x="4499992" y="2924944"/>
            <a:ext cx="419100" cy="1159247"/>
          </a:xfrm>
          <a:prstGeom prst="downArrow">
            <a:avLst>
              <a:gd name="adj1" fmla="val 50000"/>
              <a:gd name="adj2" fmla="val 45125"/>
            </a:avLst>
          </a:prstGeom>
          <a:ln/>
        </p:spPr>
        <p:style>
          <a:lnRef idx="1">
            <a:schemeClr val="accent3"/>
          </a:lnRef>
          <a:fillRef idx="2">
            <a:schemeClr val="accent3"/>
          </a:fillRef>
          <a:effectRef idx="1">
            <a:schemeClr val="accent3"/>
          </a:effectRef>
          <a:fontRef idx="minor">
            <a:schemeClr val="dk1"/>
          </a:fontRef>
        </p:style>
        <p:txBody>
          <a:bodyPr anchor="ctr"/>
          <a:lstStyle/>
          <a:p>
            <a:pPr>
              <a:defRPr/>
            </a:pPr>
            <a:endParaRPr lang="ru-RU" sz="2000"/>
          </a:p>
        </p:txBody>
      </p:sp>
      <p:sp>
        <p:nvSpPr>
          <p:cNvPr id="13" name="Стрелка вниз 12"/>
          <p:cNvSpPr/>
          <p:nvPr/>
        </p:nvSpPr>
        <p:spPr>
          <a:xfrm rot="7627762">
            <a:off x="6651372" y="2587556"/>
            <a:ext cx="419100" cy="1123634"/>
          </a:xfrm>
          <a:prstGeom prst="downArrow">
            <a:avLst>
              <a:gd name="adj1" fmla="val 50000"/>
              <a:gd name="adj2" fmla="val 45125"/>
            </a:avLst>
          </a:prstGeom>
          <a:ln/>
        </p:spPr>
        <p:style>
          <a:lnRef idx="1">
            <a:schemeClr val="accent3"/>
          </a:lnRef>
          <a:fillRef idx="2">
            <a:schemeClr val="accent3"/>
          </a:fillRef>
          <a:effectRef idx="1">
            <a:schemeClr val="accent3"/>
          </a:effectRef>
          <a:fontRef idx="minor">
            <a:schemeClr val="dk1"/>
          </a:fontRef>
        </p:style>
        <p:txBody>
          <a:bodyPr anchor="ctr"/>
          <a:lstStyle/>
          <a:p>
            <a:pPr>
              <a:defRPr/>
            </a:pPr>
            <a:endParaRPr lang="ru-RU" sz="2000"/>
          </a:p>
        </p:txBody>
      </p:sp>
      <p:pic>
        <p:nvPicPr>
          <p:cNvPr id="31754" name="Picture 15" descr="E:\USERS\ZubairovaOV\Рабочий стол\Обложки учебников\2080_100.tif"/>
          <p:cNvPicPr>
            <a:picLocks noChangeAspect="1" noChangeArrowheads="1"/>
          </p:cNvPicPr>
          <p:nvPr/>
        </p:nvPicPr>
        <p:blipFill>
          <a:blip r:embed="rId3" cstate="print"/>
          <a:srcRect/>
          <a:stretch>
            <a:fillRect/>
          </a:stretch>
        </p:blipFill>
        <p:spPr bwMode="auto">
          <a:xfrm>
            <a:off x="0" y="0"/>
            <a:ext cx="1264884" cy="1484784"/>
          </a:xfrm>
          <a:prstGeom prst="rect">
            <a:avLst/>
          </a:prstGeom>
          <a:ln>
            <a:noFill/>
          </a:ln>
          <a:effectLst>
            <a:outerShdw blurRad="292100" dist="139700" dir="2700000" algn="tl" rotWithShape="0">
              <a:srgbClr val="333333">
                <a:alpha val="65000"/>
              </a:srgbClr>
            </a:outerShdw>
          </a:effectLst>
        </p:spPr>
      </p:pic>
      <p:pic>
        <p:nvPicPr>
          <p:cNvPr id="31755" name="Picture 34" descr="E:\USERS\ZubairovaOV\Рабочий стол\Обложки учебников\4276_100.tif"/>
          <p:cNvPicPr>
            <a:picLocks noChangeAspect="1" noChangeArrowheads="1"/>
          </p:cNvPicPr>
          <p:nvPr/>
        </p:nvPicPr>
        <p:blipFill>
          <a:blip r:embed="rId4" cstate="print"/>
          <a:srcRect/>
          <a:stretch>
            <a:fillRect/>
          </a:stretch>
        </p:blipFill>
        <p:spPr bwMode="auto">
          <a:xfrm>
            <a:off x="683568" y="1124744"/>
            <a:ext cx="1195224" cy="1512168"/>
          </a:xfrm>
          <a:prstGeom prst="rect">
            <a:avLst/>
          </a:prstGeom>
          <a:ln>
            <a:noFill/>
          </a:ln>
          <a:effectLst>
            <a:outerShdw blurRad="292100" dist="139700" dir="2700000" algn="tl" rotWithShape="0">
              <a:srgbClr val="333333">
                <a:alpha val="65000"/>
              </a:srgbClr>
            </a:outerShdw>
          </a:effectLst>
        </p:spPr>
      </p:pic>
      <p:pic>
        <p:nvPicPr>
          <p:cNvPr id="31756" name="Picture 39" descr="E:\USERS\ZubairovaOV\Рабочий стол\Обложки учебников\4295_100.tif"/>
          <p:cNvPicPr>
            <a:picLocks noChangeAspect="1" noChangeArrowheads="1"/>
          </p:cNvPicPr>
          <p:nvPr/>
        </p:nvPicPr>
        <p:blipFill>
          <a:blip r:embed="rId5" cstate="print"/>
          <a:srcRect/>
          <a:stretch>
            <a:fillRect/>
          </a:stretch>
        </p:blipFill>
        <p:spPr bwMode="auto">
          <a:xfrm>
            <a:off x="0" y="1700808"/>
            <a:ext cx="1259632" cy="1599120"/>
          </a:xfrm>
          <a:prstGeom prst="rect">
            <a:avLst/>
          </a:prstGeom>
          <a:ln>
            <a:noFill/>
          </a:ln>
          <a:effectLst>
            <a:outerShdw blurRad="292100" dist="139700" dir="2700000" algn="tl" rotWithShape="0">
              <a:srgbClr val="333333">
                <a:alpha val="65000"/>
              </a:srgbClr>
            </a:outerShdw>
          </a:effectLst>
        </p:spPr>
      </p:pic>
      <p:pic>
        <p:nvPicPr>
          <p:cNvPr id="31757" name="Picture 45" descr="E:\USERS\ZubairovaOV\Рабочий стол\Обложки учебников\4302_100.tif"/>
          <p:cNvPicPr>
            <a:picLocks noChangeAspect="1" noChangeArrowheads="1"/>
          </p:cNvPicPr>
          <p:nvPr/>
        </p:nvPicPr>
        <p:blipFill>
          <a:blip r:embed="rId6" cstate="print"/>
          <a:srcRect/>
          <a:stretch>
            <a:fillRect/>
          </a:stretch>
        </p:blipFill>
        <p:spPr bwMode="auto">
          <a:xfrm>
            <a:off x="6911975" y="1052513"/>
            <a:ext cx="1252781" cy="1584399"/>
          </a:xfrm>
          <a:prstGeom prst="rect">
            <a:avLst/>
          </a:prstGeom>
          <a:ln>
            <a:noFill/>
          </a:ln>
          <a:effectLst>
            <a:outerShdw blurRad="292100" dist="139700" dir="2700000" algn="tl" rotWithShape="0">
              <a:srgbClr val="333333">
                <a:alpha val="65000"/>
              </a:srgbClr>
            </a:outerShdw>
          </a:effectLst>
        </p:spPr>
      </p:pic>
      <p:pic>
        <p:nvPicPr>
          <p:cNvPr id="20" name="Picture 3" descr="11"/>
          <p:cNvPicPr>
            <a:picLocks noChangeAspect="1" noChangeArrowheads="1"/>
          </p:cNvPicPr>
          <p:nvPr/>
        </p:nvPicPr>
        <p:blipFill>
          <a:blip r:embed="rId7" cstate="print"/>
          <a:srcRect l="9058" t="19188" r="52898" b="10578"/>
          <a:stretch>
            <a:fillRect/>
          </a:stretch>
        </p:blipFill>
        <p:spPr bwMode="auto">
          <a:xfrm>
            <a:off x="7667624" y="1628775"/>
            <a:ext cx="1232819" cy="1584201"/>
          </a:xfrm>
          <a:prstGeom prst="rect">
            <a:avLst/>
          </a:prstGeom>
          <a:ln>
            <a:noFill/>
          </a:ln>
          <a:effectLst>
            <a:outerShdw blurRad="292100" dist="139700" dir="2700000" algn="tl" rotWithShape="0">
              <a:srgbClr val="333333">
                <a:alpha val="65000"/>
              </a:srgbClr>
            </a:outerShdw>
          </a:effectLst>
        </p:spPr>
      </p:pic>
      <p:pic>
        <p:nvPicPr>
          <p:cNvPr id="16" name="Picture 2" descr="C:\Users\nettop 2\Desktop\Картинки к презентаиям\1.jpg"/>
          <p:cNvPicPr>
            <a:picLocks noChangeAspect="1" noChangeArrowheads="1"/>
          </p:cNvPicPr>
          <p:nvPr/>
        </p:nvPicPr>
        <p:blipFill>
          <a:blip r:embed="rId8"/>
          <a:srcRect/>
          <a:stretch>
            <a:fillRect/>
          </a:stretch>
        </p:blipFill>
        <p:spPr bwMode="auto">
          <a:xfrm>
            <a:off x="319066" y="4857760"/>
            <a:ext cx="3067852" cy="2000240"/>
          </a:xfrm>
          <a:prstGeom prst="rect">
            <a:avLst/>
          </a:prstGeom>
          <a:ln>
            <a:noFill/>
          </a:ln>
          <a:effectLst>
            <a:softEdge rad="112500"/>
          </a:effectLst>
        </p:spPr>
      </p:pic>
      <p:pic>
        <p:nvPicPr>
          <p:cNvPr id="17" name="Picture 2" descr="C:\Users\Komarova.on\Desktop\Картинки к презентациям\blog_2814_905.jpg"/>
          <p:cNvPicPr>
            <a:picLocks noChangeAspect="1" noChangeArrowheads="1"/>
          </p:cNvPicPr>
          <p:nvPr/>
        </p:nvPicPr>
        <p:blipFill>
          <a:blip r:embed="rId9" cstate="print"/>
          <a:srcRect/>
          <a:stretch>
            <a:fillRect/>
          </a:stretch>
        </p:blipFill>
        <p:spPr bwMode="auto">
          <a:xfrm>
            <a:off x="6000760" y="5000612"/>
            <a:ext cx="2777042" cy="185738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noAutofit/>
          </a:bodyPr>
          <a:lstStyle/>
          <a:p>
            <a:r>
              <a:rPr lang="ru-RU" sz="3200" b="1" dirty="0" smtClean="0"/>
              <a:t>Роль и место </a:t>
            </a:r>
            <a:br>
              <a:rPr lang="ru-RU" sz="3200" b="1" dirty="0" smtClean="0"/>
            </a:br>
            <a:r>
              <a:rPr lang="ru-RU" sz="3200" b="1" dirty="0" smtClean="0"/>
              <a:t>электронных форм учебников</a:t>
            </a:r>
            <a:br>
              <a:rPr lang="ru-RU" sz="3200" b="1" dirty="0" smtClean="0"/>
            </a:br>
            <a:r>
              <a:rPr lang="ru-RU" sz="3200" b="1" dirty="0" smtClean="0"/>
              <a:t> в проектировании современного урока: опыт, проблемы и пути решения.</a:t>
            </a:r>
            <a:br>
              <a:rPr lang="ru-RU" sz="3200" b="1" dirty="0" smtClean="0"/>
            </a:br>
            <a:r>
              <a:rPr lang="ru-RU" sz="3200" b="1" dirty="0" smtClean="0"/>
              <a:t/>
            </a:r>
            <a:br>
              <a:rPr lang="ru-RU" sz="3200" b="1" dirty="0" smtClean="0"/>
            </a:br>
            <a:r>
              <a:rPr lang="ru-RU" sz="3200" b="1" dirty="0" smtClean="0"/>
              <a:t>Новые возможности платформы </a:t>
            </a:r>
            <a:r>
              <a:rPr lang="en-US" sz="3200" b="1" dirty="0" err="1" smtClean="0"/>
              <a:t>Lecta</a:t>
            </a:r>
            <a:r>
              <a:rPr lang="en-US" sz="3200" b="1" dirty="0"/>
              <a:t>.</a:t>
            </a:r>
            <a:endParaRPr lang="ru-RU" sz="3200" b="1" dirty="0"/>
          </a:p>
        </p:txBody>
      </p:sp>
      <p:pic>
        <p:nvPicPr>
          <p:cNvPr id="6" name="Изображение 3" descr="LECTA-logotype-ne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868" y="4509143"/>
            <a:ext cx="2086717" cy="648049"/>
          </a:xfrm>
          <a:prstGeom prst="rect">
            <a:avLst/>
          </a:prstGeom>
        </p:spPr>
      </p:pic>
    </p:spTree>
    <p:extLst>
      <p:ext uri="{BB962C8B-B14F-4D97-AF65-F5344CB8AC3E}">
        <p14:creationId xmlns:p14="http://schemas.microsoft.com/office/powerpoint/2010/main" val="235570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idx="4294967295"/>
          </p:nvPr>
        </p:nvSpPr>
        <p:spPr>
          <a:xfrm>
            <a:off x="785786" y="2786058"/>
            <a:ext cx="2998787" cy="1143000"/>
          </a:xfrm>
        </p:spPr>
        <p:txBody>
          <a:bodyPr>
            <a:normAutofit/>
          </a:bodyPr>
          <a:lstStyle/>
          <a:p>
            <a:r>
              <a:rPr lang="ru-RU" b="1" dirty="0" smtClean="0">
                <a:solidFill>
                  <a:srgbClr val="FFFF00"/>
                </a:solidFill>
                <a:effectLst>
                  <a:outerShdw blurRad="38100" dist="38100" dir="2700000" algn="tl">
                    <a:srgbClr val="000000">
                      <a:alpha val="43137"/>
                    </a:srgbClr>
                  </a:outerShdw>
                </a:effectLst>
              </a:rPr>
              <a:t>Дошкольное образование</a:t>
            </a:r>
          </a:p>
        </p:txBody>
      </p:sp>
      <p:sp>
        <p:nvSpPr>
          <p:cNvPr id="3" name="Номер слайда 2"/>
          <p:cNvSpPr txBox="1">
            <a:spLocks noGrp="1"/>
          </p:cNvSpPr>
          <p:nvPr/>
        </p:nvSpPr>
        <p:spPr>
          <a:xfrm>
            <a:off x="6804025" y="6356350"/>
            <a:ext cx="2133600" cy="365125"/>
          </a:xfrm>
          <a:prstGeom prst="rect">
            <a:avLst/>
          </a:prstGeom>
          <a:noFill/>
        </p:spPr>
        <p:txBody>
          <a:bodyPr anchor="ctr"/>
          <a:lstStyle/>
          <a:p>
            <a:pPr algn="r" fontAlgn="auto">
              <a:spcBef>
                <a:spcPts val="0"/>
              </a:spcBef>
              <a:spcAft>
                <a:spcPts val="0"/>
              </a:spcAft>
              <a:defRPr/>
            </a:pPr>
            <a:fld id="{AA7EC7E8-6E8E-4A5B-94DC-300AB4B605B9}" type="slidenum">
              <a:rPr lang="ru-RU" sz="1200">
                <a:solidFill>
                  <a:schemeClr val="tx1">
                    <a:tint val="75000"/>
                  </a:schemeClr>
                </a:solidFill>
                <a:latin typeface="+mn-lt"/>
                <a:cs typeface="+mn-cs"/>
              </a:rPr>
              <a:pPr algn="r" fontAlgn="auto">
                <a:spcBef>
                  <a:spcPts val="0"/>
                </a:spcBef>
                <a:spcAft>
                  <a:spcPts val="0"/>
                </a:spcAft>
                <a:defRPr/>
              </a:pPr>
              <a:t>9</a:t>
            </a:fld>
            <a:endParaRPr lang="ru-RU" sz="1200">
              <a:solidFill>
                <a:schemeClr val="tx1">
                  <a:tint val="75000"/>
                </a:schemeClr>
              </a:solidFill>
              <a:latin typeface="+mn-lt"/>
              <a:cs typeface="+mn-cs"/>
            </a:endParaRPr>
          </a:p>
        </p:txBody>
      </p:sp>
      <p:pic>
        <p:nvPicPr>
          <p:cNvPr id="16387" name="Picture 2"/>
          <p:cNvPicPr>
            <a:picLocks noChangeAspect="1" noChangeArrowheads="1"/>
          </p:cNvPicPr>
          <p:nvPr/>
        </p:nvPicPr>
        <p:blipFill>
          <a:blip r:embed="rId2" cstate="print"/>
          <a:srcRect l="24802" t="25839" r="37103" b="43733"/>
          <a:stretch>
            <a:fillRect/>
          </a:stretch>
        </p:blipFill>
        <p:spPr bwMode="auto">
          <a:xfrm>
            <a:off x="3740789" y="3357562"/>
            <a:ext cx="5185790" cy="3104199"/>
          </a:xfrm>
          <a:prstGeom prst="rect">
            <a:avLst/>
          </a:prstGeom>
          <a:ln>
            <a:noFill/>
          </a:ln>
          <a:effectLst>
            <a:softEdge rad="112500"/>
          </a:effectLst>
        </p:spPr>
      </p:pic>
      <p:pic>
        <p:nvPicPr>
          <p:cNvPr id="5" name="Picture 3" descr="C:\Users\nettop 2\Desktop\Картинки к презентаиям\c57293ba9e301287f7109e0353249766.jpg"/>
          <p:cNvPicPr>
            <a:picLocks noChangeAspect="1" noChangeArrowheads="1"/>
          </p:cNvPicPr>
          <p:nvPr/>
        </p:nvPicPr>
        <p:blipFill>
          <a:blip r:embed="rId3" cstate="print"/>
          <a:srcRect/>
          <a:stretch>
            <a:fillRect/>
          </a:stretch>
        </p:blipFill>
        <p:spPr bwMode="auto">
          <a:xfrm>
            <a:off x="285720" y="4071942"/>
            <a:ext cx="3357572" cy="227435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861048"/>
            <a:ext cx="3828356" cy="707886"/>
          </a:xfrm>
          <a:prstGeom prst="rect">
            <a:avLst/>
          </a:prstGeom>
          <a:noFill/>
        </p:spPr>
        <p:txBody>
          <a:bodyPr wrap="none" rtlCol="0">
            <a:spAutoFit/>
          </a:bodyPr>
          <a:lstStyle/>
          <a:p>
            <a:r>
              <a:rPr lang="ru-RU" sz="4000" dirty="0" smtClean="0">
                <a:solidFill>
                  <a:srgbClr val="002060"/>
                </a:solidFill>
              </a:rPr>
              <a:t>Что такое</a:t>
            </a:r>
            <a:r>
              <a:rPr lang="en-US" sz="4000" dirty="0" smtClean="0">
                <a:solidFill>
                  <a:srgbClr val="002060"/>
                </a:solidFill>
              </a:rPr>
              <a:t> </a:t>
            </a:r>
            <a:r>
              <a:rPr lang="en-US" sz="4000" dirty="0" smtClean="0">
                <a:solidFill>
                  <a:srgbClr val="FF0000"/>
                </a:solidFill>
              </a:rPr>
              <a:t>LECTA</a:t>
            </a:r>
            <a:r>
              <a:rPr lang="ru-RU" sz="4000" dirty="0" smtClean="0">
                <a:solidFill>
                  <a:srgbClr val="002060"/>
                </a:solidFill>
              </a:rPr>
              <a:t>?</a:t>
            </a:r>
          </a:p>
        </p:txBody>
      </p:sp>
      <p:pic>
        <p:nvPicPr>
          <p:cNvPr id="6" name="Изображение 5" descr="ЭФУ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3846356"/>
          </a:xfrm>
          <a:prstGeom prst="rect">
            <a:avLst/>
          </a:prstGeom>
        </p:spPr>
      </p:pic>
      <p:sp>
        <p:nvSpPr>
          <p:cNvPr id="4" name="Прямоугольник 3"/>
          <p:cNvSpPr/>
          <p:nvPr/>
        </p:nvSpPr>
        <p:spPr>
          <a:xfrm>
            <a:off x="0" y="4509121"/>
            <a:ext cx="9144000" cy="1754326"/>
          </a:xfrm>
          <a:prstGeom prst="rect">
            <a:avLst/>
          </a:prstGeom>
        </p:spPr>
        <p:txBody>
          <a:bodyPr wrap="square">
            <a:spAutoFit/>
          </a:bodyPr>
          <a:lstStyle/>
          <a:p>
            <a:pPr>
              <a:buFont typeface="Wingdings" pitchFamily="2" charset="2"/>
              <a:buChar char="Ø"/>
            </a:pPr>
            <a:r>
              <a:rPr lang="ru-RU" b="1" dirty="0" smtClean="0">
                <a:solidFill>
                  <a:srgbClr val="002060"/>
                </a:solidFill>
              </a:rPr>
              <a:t>Образовательная платформа LECTA предназначена для распространения и использования электронного образовательного </a:t>
            </a:r>
            <a:r>
              <a:rPr lang="ru-RU" b="1" dirty="0" err="1" smtClean="0">
                <a:solidFill>
                  <a:srgbClr val="002060"/>
                </a:solidFill>
              </a:rPr>
              <a:t>контента</a:t>
            </a:r>
            <a:r>
              <a:rPr lang="ru-RU" b="1" dirty="0" smtClean="0">
                <a:solidFill>
                  <a:srgbClr val="002060"/>
                </a:solidFill>
              </a:rPr>
              <a:t> в общеобразовательных учреждениях Российской Федерации.</a:t>
            </a:r>
          </a:p>
          <a:p>
            <a:pPr>
              <a:buFont typeface="Wingdings" pitchFamily="2" charset="2"/>
              <a:buChar char="Ø"/>
            </a:pPr>
            <a:r>
              <a:rPr lang="en-US" b="1" dirty="0" smtClean="0">
                <a:solidFill>
                  <a:srgbClr val="002060"/>
                </a:solidFill>
              </a:rPr>
              <a:t>LECTA</a:t>
            </a:r>
            <a:r>
              <a:rPr lang="ru-RU" b="1" dirty="0" smtClean="0">
                <a:solidFill>
                  <a:srgbClr val="002060"/>
                </a:solidFill>
              </a:rPr>
              <a:t> объединяет механизм реализации электронных форм учебников с дополнительными сервисами, направленными на отработку практических навыков и умений у школьников. </a:t>
            </a:r>
          </a:p>
        </p:txBody>
      </p:sp>
    </p:spTree>
    <p:extLst>
      <p:ext uri="{BB962C8B-B14F-4D97-AF65-F5344CB8AC3E}">
        <p14:creationId xmlns:p14="http://schemas.microsoft.com/office/powerpoint/2010/main" val="38526287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LECTA-logotype-ne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868" y="1571612"/>
            <a:ext cx="2086717" cy="648049"/>
          </a:xfrm>
          <a:prstGeom prst="rect">
            <a:avLst/>
          </a:prstGeom>
        </p:spPr>
      </p:pic>
      <p:sp>
        <p:nvSpPr>
          <p:cNvPr id="5" name="TextBox 4"/>
          <p:cNvSpPr txBox="1"/>
          <p:nvPr/>
        </p:nvSpPr>
        <p:spPr>
          <a:xfrm>
            <a:off x="-31675" y="2780930"/>
            <a:ext cx="2600520" cy="1384995"/>
          </a:xfrm>
          <a:prstGeom prst="rect">
            <a:avLst/>
          </a:prstGeom>
          <a:noFill/>
        </p:spPr>
        <p:txBody>
          <a:bodyPr wrap="none" rtlCol="0">
            <a:spAutoFit/>
          </a:bodyPr>
          <a:lstStyle/>
          <a:p>
            <a:pPr algn="ctr"/>
            <a:r>
              <a:rPr lang="ru-RU" sz="2400" b="1" dirty="0">
                <a:solidFill>
                  <a:srgbClr val="FF0000"/>
                </a:solidFill>
              </a:rPr>
              <a:t>Образовательные</a:t>
            </a:r>
          </a:p>
          <a:p>
            <a:pPr algn="ctr"/>
            <a:r>
              <a:rPr lang="ru-RU" sz="2400" b="1" dirty="0">
                <a:solidFill>
                  <a:srgbClr val="FF0000"/>
                </a:solidFill>
              </a:rPr>
              <a:t>с</a:t>
            </a:r>
            <a:r>
              <a:rPr lang="ru-RU" sz="2400" b="1" dirty="0" smtClean="0">
                <a:solidFill>
                  <a:srgbClr val="FF0000"/>
                </a:solidFill>
              </a:rPr>
              <a:t>ервисы:</a:t>
            </a:r>
          </a:p>
          <a:p>
            <a:pPr algn="ctr"/>
            <a:r>
              <a:rPr lang="fr-FR" b="1" dirty="0" smtClean="0">
                <a:hlinkClick r:id="rId4"/>
              </a:rPr>
              <a:t>https://lecta.ru/atlasplus</a:t>
            </a:r>
            <a:endParaRPr lang="ru-RU" b="1" dirty="0" smtClean="0"/>
          </a:p>
          <a:p>
            <a:pPr algn="ctr"/>
            <a:r>
              <a:rPr lang="pt-BR" b="1" dirty="0" smtClean="0">
                <a:solidFill>
                  <a:srgbClr val="FF0000"/>
                </a:solidFill>
                <a:hlinkClick r:id="rId5"/>
              </a:rPr>
              <a:t>https://lecta.ru/lingua</a:t>
            </a:r>
            <a:endParaRPr lang="ru-RU" b="1" dirty="0" smtClean="0">
              <a:solidFill>
                <a:srgbClr val="FF0000"/>
              </a:solidFill>
            </a:endParaRPr>
          </a:p>
        </p:txBody>
      </p:sp>
      <p:sp>
        <p:nvSpPr>
          <p:cNvPr id="6" name="TextBox 5"/>
          <p:cNvSpPr txBox="1"/>
          <p:nvPr/>
        </p:nvSpPr>
        <p:spPr>
          <a:xfrm>
            <a:off x="3357554" y="3000372"/>
            <a:ext cx="2420150" cy="1200329"/>
          </a:xfrm>
          <a:prstGeom prst="rect">
            <a:avLst/>
          </a:prstGeom>
          <a:noFill/>
        </p:spPr>
        <p:txBody>
          <a:bodyPr wrap="none" rtlCol="0">
            <a:spAutoFit/>
          </a:bodyPr>
          <a:lstStyle/>
          <a:p>
            <a:pPr algn="ctr"/>
            <a:r>
              <a:rPr lang="ru-RU" sz="2400" b="1" dirty="0">
                <a:solidFill>
                  <a:srgbClr val="FF0000"/>
                </a:solidFill>
              </a:rPr>
              <a:t>Электронная</a:t>
            </a:r>
          </a:p>
          <a:p>
            <a:pPr algn="ctr"/>
            <a:r>
              <a:rPr lang="ru-RU" sz="2400" b="1" dirty="0">
                <a:solidFill>
                  <a:srgbClr val="FF0000"/>
                </a:solidFill>
              </a:rPr>
              <a:t>форма учебника</a:t>
            </a:r>
          </a:p>
          <a:p>
            <a:pPr algn="ctr"/>
            <a:r>
              <a:rPr lang="ru-RU" sz="2400" b="1" dirty="0">
                <a:solidFill>
                  <a:srgbClr val="FF0000"/>
                </a:solidFill>
              </a:rPr>
              <a:t>(ЭФУ)</a:t>
            </a:r>
          </a:p>
        </p:txBody>
      </p:sp>
      <p:sp>
        <p:nvSpPr>
          <p:cNvPr id="7" name="Прямоугольник 6"/>
          <p:cNvSpPr/>
          <p:nvPr/>
        </p:nvSpPr>
        <p:spPr>
          <a:xfrm>
            <a:off x="899592" y="5301208"/>
            <a:ext cx="2592288" cy="923330"/>
          </a:xfrm>
          <a:prstGeom prst="rect">
            <a:avLst/>
          </a:prstGeom>
        </p:spPr>
        <p:txBody>
          <a:bodyPr wrap="square">
            <a:spAutoFit/>
          </a:bodyPr>
          <a:lstStyle/>
          <a:p>
            <a:pPr lvl="0" algn="ctr"/>
            <a:r>
              <a:rPr lang="ru-RU" b="1" dirty="0" smtClean="0">
                <a:solidFill>
                  <a:srgbClr val="FF0000"/>
                </a:solidFill>
              </a:rPr>
              <a:t>Каталог, заказ, покупка ЭФУ для физических</a:t>
            </a:r>
            <a:endParaRPr lang="en-US" b="1" dirty="0">
              <a:solidFill>
                <a:srgbClr val="FF0000"/>
              </a:solidFill>
            </a:endParaRPr>
          </a:p>
          <a:p>
            <a:pPr lvl="0" algn="ctr"/>
            <a:r>
              <a:rPr lang="ru-RU" b="1" dirty="0" smtClean="0">
                <a:solidFill>
                  <a:srgbClr val="FF0000"/>
                </a:solidFill>
              </a:rPr>
              <a:t>и юридических лиц</a:t>
            </a:r>
            <a:endParaRPr lang="en-US" b="1" dirty="0" smtClean="0">
              <a:solidFill>
                <a:srgbClr val="FF0000"/>
              </a:solidFill>
            </a:endParaRPr>
          </a:p>
        </p:txBody>
      </p:sp>
      <p:sp>
        <p:nvSpPr>
          <p:cNvPr id="8" name="TextBox 7"/>
          <p:cNvSpPr txBox="1"/>
          <p:nvPr/>
        </p:nvSpPr>
        <p:spPr>
          <a:xfrm>
            <a:off x="6158566" y="3357562"/>
            <a:ext cx="2985434" cy="1107996"/>
          </a:xfrm>
          <a:prstGeom prst="rect">
            <a:avLst/>
          </a:prstGeom>
          <a:noFill/>
        </p:spPr>
        <p:txBody>
          <a:bodyPr wrap="none" rtlCol="0">
            <a:spAutoFit/>
          </a:bodyPr>
          <a:lstStyle/>
          <a:p>
            <a:pPr algn="ctr"/>
            <a:r>
              <a:rPr lang="ru-RU" sz="2400" b="1" dirty="0" smtClean="0">
                <a:solidFill>
                  <a:srgbClr val="FF0000"/>
                </a:solidFill>
              </a:rPr>
              <a:t>Дистанционные</a:t>
            </a:r>
          </a:p>
          <a:p>
            <a:pPr algn="ctr"/>
            <a:r>
              <a:rPr lang="ru-RU" sz="2400" b="1" dirty="0" err="1" smtClean="0">
                <a:solidFill>
                  <a:srgbClr val="FF0000"/>
                </a:solidFill>
              </a:rPr>
              <a:t>онлайн-курсы</a:t>
            </a:r>
          </a:p>
          <a:p>
            <a:pPr lvl="0" algn="ctr"/>
            <a:r>
              <a:rPr lang="en-US" b="1" dirty="0" smtClean="0">
                <a:solidFill>
                  <a:prstClr val="black"/>
                </a:solidFill>
                <a:hlinkClick r:id="rId6"/>
              </a:rPr>
              <a:t>https://lecta.ru/kursy_online</a:t>
            </a:r>
            <a:endParaRPr lang="ru-RU" b="1" dirty="0" smtClean="0">
              <a:solidFill>
                <a:prstClr val="black"/>
              </a:solidFill>
            </a:endParaRPr>
          </a:p>
        </p:txBody>
      </p:sp>
      <p:cxnSp>
        <p:nvCxnSpPr>
          <p:cNvPr id="9" name="Прямая соединительная линия 8"/>
          <p:cNvCxnSpPr/>
          <p:nvPr/>
        </p:nvCxnSpPr>
        <p:spPr>
          <a:xfrm>
            <a:off x="4572000" y="4293098"/>
            <a:ext cx="0" cy="789487"/>
          </a:xfrm>
          <a:prstGeom prst="line">
            <a:avLst/>
          </a:prstGeom>
          <a:ln>
            <a:solidFill>
              <a:srgbClr val="5B9BD5"/>
            </a:solidFill>
          </a:ln>
          <a:effectLst/>
        </p:spPr>
        <p:style>
          <a:lnRef idx="2">
            <a:schemeClr val="accent1"/>
          </a:lnRef>
          <a:fillRef idx="0">
            <a:schemeClr val="accent1"/>
          </a:fillRef>
          <a:effectRef idx="1">
            <a:schemeClr val="accent1"/>
          </a:effectRef>
          <a:fontRef idx="minor">
            <a:schemeClr val="tx1"/>
          </a:fontRef>
        </p:style>
      </p:cxnSp>
      <p:cxnSp>
        <p:nvCxnSpPr>
          <p:cNvPr id="11" name="Прямая соединительная линия 10"/>
          <p:cNvCxnSpPr/>
          <p:nvPr/>
        </p:nvCxnSpPr>
        <p:spPr>
          <a:xfrm flipH="1">
            <a:off x="1691681" y="2086471"/>
            <a:ext cx="1607602" cy="694457"/>
          </a:xfrm>
          <a:prstGeom prst="line">
            <a:avLst/>
          </a:prstGeom>
          <a:ln>
            <a:solidFill>
              <a:srgbClr val="5B9BD5"/>
            </a:solidFill>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a:off x="5786446" y="2428868"/>
            <a:ext cx="1751617" cy="622449"/>
          </a:xfrm>
          <a:prstGeom prst="line">
            <a:avLst/>
          </a:prstGeom>
          <a:ln>
            <a:solidFill>
              <a:srgbClr val="5B9BD5"/>
            </a:solidFill>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a:off x="4572000" y="2500306"/>
            <a:ext cx="0" cy="699065"/>
          </a:xfrm>
          <a:prstGeom prst="line">
            <a:avLst/>
          </a:prstGeom>
          <a:ln>
            <a:solidFill>
              <a:srgbClr val="5B9BD5"/>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79512" y="188641"/>
            <a:ext cx="8964489" cy="954107"/>
          </a:xfrm>
          <a:prstGeom prst="rect">
            <a:avLst/>
          </a:prstGeom>
          <a:noFill/>
        </p:spPr>
        <p:txBody>
          <a:bodyPr wrap="square" rtlCol="0">
            <a:spAutoFit/>
          </a:bodyPr>
          <a:lstStyle/>
          <a:p>
            <a:pPr algn="ctr"/>
            <a:r>
              <a:rPr lang="en-US" sz="2800" b="1" dirty="0">
                <a:solidFill>
                  <a:srgbClr val="FFFF00"/>
                </a:solidFill>
              </a:rPr>
              <a:t>LECTA — </a:t>
            </a:r>
            <a:r>
              <a:rPr lang="ru-RU" sz="2800" b="1" dirty="0" smtClean="0">
                <a:solidFill>
                  <a:srgbClr val="FFFF00"/>
                </a:solidFill>
              </a:rPr>
              <a:t>единая цифровая образовательная платформа</a:t>
            </a:r>
          </a:p>
          <a:p>
            <a:pPr algn="ctr"/>
            <a:r>
              <a:rPr lang="ru-RU" sz="2800" b="1" dirty="0" smtClean="0">
                <a:solidFill>
                  <a:srgbClr val="FFFF00"/>
                </a:solidFill>
              </a:rPr>
              <a:t>Корпорации «Российский учебник»</a:t>
            </a:r>
            <a:endParaRPr lang="en-US" sz="2800" b="1" dirty="0">
              <a:solidFill>
                <a:srgbClr val="FFFF00"/>
              </a:solidFill>
            </a:endParaRPr>
          </a:p>
        </p:txBody>
      </p:sp>
      <p:sp>
        <p:nvSpPr>
          <p:cNvPr id="14" name="Прямоугольник 13"/>
          <p:cNvSpPr/>
          <p:nvPr/>
        </p:nvSpPr>
        <p:spPr>
          <a:xfrm>
            <a:off x="2634637" y="5022289"/>
            <a:ext cx="3936681" cy="1015663"/>
          </a:xfrm>
          <a:prstGeom prst="rect">
            <a:avLst/>
          </a:prstGeom>
        </p:spPr>
        <p:txBody>
          <a:bodyPr wrap="square">
            <a:spAutoFit/>
          </a:bodyPr>
          <a:lstStyle/>
          <a:p>
            <a:pPr lvl="0" algn="ctr"/>
            <a:r>
              <a:rPr lang="ru-RU" sz="2000" b="1" dirty="0" smtClean="0">
                <a:solidFill>
                  <a:srgbClr val="FF0000"/>
                </a:solidFill>
              </a:rPr>
              <a:t>Формирование</a:t>
            </a:r>
          </a:p>
          <a:p>
            <a:pPr lvl="0" algn="ctr"/>
            <a:r>
              <a:rPr lang="ru-RU" sz="2000" b="1" dirty="0" smtClean="0">
                <a:solidFill>
                  <a:srgbClr val="FF0000"/>
                </a:solidFill>
              </a:rPr>
              <a:t>комплектов,</a:t>
            </a:r>
          </a:p>
          <a:p>
            <a:pPr lvl="0" algn="ctr"/>
            <a:r>
              <a:rPr lang="ru-RU" sz="2000" b="1" dirty="0">
                <a:solidFill>
                  <a:srgbClr val="FF0000"/>
                </a:solidFill>
              </a:rPr>
              <a:t>в</a:t>
            </a:r>
            <a:r>
              <a:rPr lang="ru-RU" sz="2000" b="1" dirty="0" smtClean="0">
                <a:solidFill>
                  <a:srgbClr val="FF0000"/>
                </a:solidFill>
              </a:rPr>
              <a:t>ыдача ЭФУ</a:t>
            </a:r>
            <a:endParaRPr lang="en-US" sz="2000" b="1" dirty="0" smtClean="0">
              <a:solidFill>
                <a:srgbClr val="FF0000"/>
              </a:solidFill>
            </a:endParaRPr>
          </a:p>
        </p:txBody>
      </p:sp>
      <p:cxnSp>
        <p:nvCxnSpPr>
          <p:cNvPr id="15" name="Прямая соединительная линия 14"/>
          <p:cNvCxnSpPr/>
          <p:nvPr/>
        </p:nvCxnSpPr>
        <p:spPr>
          <a:xfrm flipH="1">
            <a:off x="2555776" y="4221088"/>
            <a:ext cx="1556892" cy="1008112"/>
          </a:xfrm>
          <a:prstGeom prst="line">
            <a:avLst/>
          </a:prstGeom>
          <a:ln>
            <a:solidFill>
              <a:srgbClr val="5B9BD5"/>
            </a:solidFill>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a:off x="4860032" y="4221088"/>
            <a:ext cx="1640712" cy="857666"/>
          </a:xfrm>
          <a:prstGeom prst="line">
            <a:avLst/>
          </a:prstGeom>
          <a:ln>
            <a:solidFill>
              <a:srgbClr val="5B9BD5"/>
            </a:solidFill>
          </a:ln>
          <a:effectLst/>
        </p:spPr>
        <p:style>
          <a:lnRef idx="2">
            <a:schemeClr val="accent1"/>
          </a:lnRef>
          <a:fillRef idx="0">
            <a:schemeClr val="accent1"/>
          </a:fillRef>
          <a:effectRef idx="1">
            <a:schemeClr val="accent1"/>
          </a:effectRef>
          <a:fontRef idx="minor">
            <a:schemeClr val="tx1"/>
          </a:fontRef>
        </p:style>
      </p:cxnSp>
      <p:sp>
        <p:nvSpPr>
          <p:cNvPr id="18" name="Прямоугольник 17"/>
          <p:cNvSpPr/>
          <p:nvPr/>
        </p:nvSpPr>
        <p:spPr>
          <a:xfrm>
            <a:off x="5796136" y="5157192"/>
            <a:ext cx="3024336" cy="1477328"/>
          </a:xfrm>
          <a:prstGeom prst="rect">
            <a:avLst/>
          </a:prstGeom>
        </p:spPr>
        <p:txBody>
          <a:bodyPr wrap="square">
            <a:spAutoFit/>
          </a:bodyPr>
          <a:lstStyle/>
          <a:p>
            <a:pPr lvl="0" algn="ctr"/>
            <a:r>
              <a:rPr lang="ru-RU" b="1" dirty="0" smtClean="0">
                <a:solidFill>
                  <a:srgbClr val="FF0000"/>
                </a:solidFill>
              </a:rPr>
              <a:t>Работа с ЭФУ</a:t>
            </a:r>
          </a:p>
          <a:p>
            <a:pPr lvl="0" algn="ctr"/>
            <a:r>
              <a:rPr lang="ru-RU" b="1" dirty="0" smtClean="0">
                <a:solidFill>
                  <a:srgbClr val="FF0000"/>
                </a:solidFill>
              </a:rPr>
              <a:t>в приложении </a:t>
            </a:r>
            <a:r>
              <a:rPr lang="en-US" b="1" dirty="0" smtClean="0">
                <a:solidFill>
                  <a:srgbClr val="FF0000"/>
                </a:solidFill>
              </a:rPr>
              <a:t>LECTA</a:t>
            </a:r>
          </a:p>
          <a:p>
            <a:pPr lvl="0" algn="ctr"/>
            <a:r>
              <a:rPr lang="en-US" dirty="0" smtClean="0">
                <a:solidFill>
                  <a:prstClr val="black"/>
                </a:solidFill>
                <a:hlinkClick r:id="rId7"/>
              </a:rPr>
              <a:t>https://lecta.ru/lectainfo</a:t>
            </a:r>
            <a:endParaRPr lang="en-US" dirty="0" smtClean="0">
              <a:solidFill>
                <a:prstClr val="black"/>
              </a:solidFill>
            </a:endParaRPr>
          </a:p>
          <a:p>
            <a:pPr lvl="0" algn="ctr"/>
            <a:r>
              <a:rPr lang="ru-RU" b="1" dirty="0" smtClean="0">
                <a:solidFill>
                  <a:srgbClr val="FF0000"/>
                </a:solidFill>
              </a:rPr>
              <a:t>или на странице </a:t>
            </a:r>
            <a:r>
              <a:rPr lang="en-US" dirty="0" smtClean="0">
                <a:solidFill>
                  <a:prstClr val="black"/>
                </a:solidFill>
                <a:hlinkClick r:id="rId8"/>
              </a:rPr>
              <a:t>https://lecta.ru/mybooks</a:t>
            </a:r>
            <a:endParaRPr lang="ru-RU" dirty="0" smtClean="0">
              <a:solidFill>
                <a:prstClr val="black"/>
              </a:solidFill>
            </a:endParaRPr>
          </a:p>
        </p:txBody>
      </p:sp>
      <p:sp>
        <p:nvSpPr>
          <p:cNvPr id="20" name="TextBox 19"/>
          <p:cNvSpPr txBox="1">
            <a:spLocks/>
          </p:cNvSpPr>
          <p:nvPr/>
        </p:nvSpPr>
        <p:spPr>
          <a:xfrm>
            <a:off x="1928794" y="2143116"/>
            <a:ext cx="5334152" cy="461665"/>
          </a:xfrm>
          <a:prstGeom prst="rect">
            <a:avLst/>
          </a:prstGeom>
          <a:noFill/>
        </p:spPr>
        <p:txBody>
          <a:bodyPr wrap="square" rtlCol="0">
            <a:spAutoFit/>
          </a:bodyPr>
          <a:lstStyle/>
          <a:p>
            <a:pPr algn="ctr">
              <a:lnSpc>
                <a:spcPct val="120000"/>
              </a:lnSpc>
            </a:pPr>
            <a:r>
              <a:rPr lang="en-US" sz="2000" b="1" dirty="0" smtClean="0">
                <a:hlinkClick r:id="rId9"/>
              </a:rPr>
              <a:t>https://lecta.ru/</a:t>
            </a:r>
            <a:endParaRPr lang="ru-RU" sz="2000" b="1" dirty="0" smtClean="0"/>
          </a:p>
        </p:txBody>
      </p:sp>
      <p:sp>
        <p:nvSpPr>
          <p:cNvPr id="19" name="Прямоугольник 18"/>
          <p:cNvSpPr/>
          <p:nvPr/>
        </p:nvSpPr>
        <p:spPr>
          <a:xfrm>
            <a:off x="6479704" y="1500174"/>
            <a:ext cx="2664296" cy="1384995"/>
          </a:xfrm>
          <a:prstGeom prst="rect">
            <a:avLst/>
          </a:prstGeom>
          <a:ln>
            <a:noFill/>
          </a:ln>
        </p:spPr>
        <p:txBody>
          <a:bodyPr wrap="square">
            <a:spAutoFit/>
          </a:bodyPr>
          <a:lstStyle/>
          <a:p>
            <a:pPr lvl="0" algn="ctr"/>
            <a:r>
              <a:rPr lang="ru-RU" sz="2400" b="1" dirty="0" smtClean="0">
                <a:solidFill>
                  <a:srgbClr val="FF0000"/>
                </a:solidFill>
              </a:rPr>
              <a:t>Конструктор презентаций</a:t>
            </a:r>
          </a:p>
          <a:p>
            <a:pPr lvl="0" algn="ctr"/>
            <a:r>
              <a:rPr lang="is-IS" b="1" dirty="0" smtClean="0">
                <a:solidFill>
                  <a:srgbClr val="002060"/>
                </a:solidFill>
              </a:rPr>
              <a:t>…</a:t>
            </a:r>
            <a:r>
              <a:rPr lang="ru-RU" b="1" dirty="0" smtClean="0">
                <a:solidFill>
                  <a:srgbClr val="002060"/>
                </a:solidFill>
              </a:rPr>
              <a:t> новые возможности в 2017 году</a:t>
            </a:r>
            <a:endParaRPr lang="ru-RU" b="1" dirty="0">
              <a:solidFill>
                <a:srgbClr val="002060"/>
              </a:solidFill>
            </a:endParaRPr>
          </a:p>
        </p:txBody>
      </p:sp>
      <p:cxnSp>
        <p:nvCxnSpPr>
          <p:cNvPr id="25" name="Прямая соединительная линия 24"/>
          <p:cNvCxnSpPr/>
          <p:nvPr/>
        </p:nvCxnSpPr>
        <p:spPr>
          <a:xfrm flipH="1">
            <a:off x="6072198" y="1785926"/>
            <a:ext cx="864096" cy="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9070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3" cstate="print"/>
          <a:srcRect l="5020" t="7461" r="4911" b="6530"/>
          <a:stretch>
            <a:fillRect/>
          </a:stretch>
        </p:blipFill>
        <p:spPr bwMode="auto">
          <a:xfrm>
            <a:off x="714348" y="1389404"/>
            <a:ext cx="7715304" cy="5375534"/>
          </a:xfrm>
          <a:prstGeom prst="rect">
            <a:avLst/>
          </a:prstGeom>
          <a:ln>
            <a:solidFill>
              <a:schemeClr val="accent1"/>
            </a:solidFill>
          </a:ln>
          <a:effectLst>
            <a:outerShdw blurRad="292100" dist="139700" dir="2700000" algn="tl" rotWithShape="0">
              <a:srgbClr val="333333">
                <a:alpha val="65000"/>
              </a:srgbClr>
            </a:outerShdw>
          </a:effectLst>
        </p:spPr>
      </p:pic>
      <p:sp>
        <p:nvSpPr>
          <p:cNvPr id="4" name="TextBox 3"/>
          <p:cNvSpPr txBox="1"/>
          <p:nvPr/>
        </p:nvSpPr>
        <p:spPr>
          <a:xfrm>
            <a:off x="0" y="224644"/>
            <a:ext cx="6500826" cy="468052"/>
          </a:xfrm>
          <a:prstGeom prst="rect">
            <a:avLst/>
          </a:prstGeom>
        </p:spPr>
        <p:txBody>
          <a:bodyPr vert="horz" wrap="square" lIns="91440" tIns="45720" rIns="91440" bIns="45720" rtlCol="0" anchor="b">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ru-RU" sz="2800" b="1" i="0" u="none" strike="noStrike" kern="1200" cap="none" spc="0" normalizeH="0" baseline="0" noProof="0" dirty="0" smtClean="0">
                <a:ln>
                  <a:noFill/>
                </a:ln>
                <a:solidFill>
                  <a:srgbClr val="FFFF00"/>
                </a:solidFill>
                <a:effectLst/>
                <a:uLnTx/>
                <a:uFillTx/>
                <a:latin typeface="Cambria Math" pitchFamily="18" charset="0"/>
                <a:ea typeface="Cambria Math" pitchFamily="18" charset="0"/>
                <a:cs typeface="+mj-cs"/>
              </a:rPr>
              <a:t>Образовательная платформа </a:t>
            </a:r>
            <a:r>
              <a:rPr kumimoji="0" lang="en-US" sz="2800" b="1" i="0" u="none" strike="noStrike" kern="1200" cap="none" spc="0" normalizeH="0" baseline="0" noProof="0" dirty="0" smtClean="0">
                <a:ln>
                  <a:noFill/>
                </a:ln>
                <a:solidFill>
                  <a:srgbClr val="FFFF00"/>
                </a:solidFill>
                <a:effectLst/>
                <a:uLnTx/>
                <a:uFillTx/>
                <a:latin typeface="Cambria Math" pitchFamily="18" charset="0"/>
                <a:ea typeface="Cambria Math" pitchFamily="18" charset="0"/>
                <a:cs typeface="+mj-cs"/>
              </a:rPr>
              <a:t>LECTA</a:t>
            </a:r>
            <a:endParaRPr kumimoji="0" lang="ru-RU" sz="2800" b="1" i="0" u="none" strike="noStrike" kern="1200" cap="none" spc="0" normalizeH="0" baseline="0" noProof="0" dirty="0" smtClean="0">
              <a:ln>
                <a:noFill/>
              </a:ln>
              <a:solidFill>
                <a:srgbClr val="FFFF00"/>
              </a:solidFill>
              <a:effectLst/>
              <a:uLnTx/>
              <a:uFillTx/>
              <a:latin typeface="Cambria Math" pitchFamily="18" charset="0"/>
              <a:ea typeface="Cambria Math" pitchFamily="18" charset="0"/>
              <a:cs typeface="+mj-cs"/>
            </a:endParaRPr>
          </a:p>
        </p:txBody>
      </p:sp>
      <p:sp>
        <p:nvSpPr>
          <p:cNvPr id="5" name="Прямоугольник 4"/>
          <p:cNvSpPr/>
          <p:nvPr/>
        </p:nvSpPr>
        <p:spPr>
          <a:xfrm>
            <a:off x="6084169" y="188642"/>
            <a:ext cx="2664296" cy="480131"/>
          </a:xfrm>
          <a:prstGeom prst="rect">
            <a:avLst/>
          </a:prstGeom>
          <a:solidFill>
            <a:schemeClr val="accent5">
              <a:lumMod val="75000"/>
            </a:schemeClr>
          </a:solidFill>
        </p:spPr>
        <p:txBody>
          <a:bodyPr wrap="square">
            <a:spAutoFit/>
          </a:bodyPr>
          <a:lstStyle/>
          <a:p>
            <a:pPr lvl="0" algn="ctr" defTabSz="1022350">
              <a:lnSpc>
                <a:spcPct val="90000"/>
              </a:lnSpc>
              <a:spcBef>
                <a:spcPct val="0"/>
              </a:spcBef>
              <a:spcAft>
                <a:spcPct val="35000"/>
              </a:spcAft>
            </a:pPr>
            <a:r>
              <a:rPr lang="en-US" sz="2800" b="1" dirty="0" smtClean="0">
                <a:solidFill>
                  <a:schemeClr val="bg1"/>
                </a:solidFill>
              </a:rPr>
              <a:t>www.lecta.ru</a:t>
            </a:r>
            <a:endParaRPr lang="ru-RU" sz="2800" b="1" dirty="0">
              <a:solidFill>
                <a:schemeClr val="bg1"/>
              </a:solidFill>
            </a:endParaRPr>
          </a:p>
        </p:txBody>
      </p:sp>
    </p:spTree>
    <p:extLst>
      <p:ext uri="{BB962C8B-B14F-4D97-AF65-F5344CB8AC3E}">
        <p14:creationId xmlns:p14="http://schemas.microsoft.com/office/powerpoint/2010/main" val="25030588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39311" y="4043171"/>
            <a:ext cx="2162555" cy="13502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50435" y="3599688"/>
            <a:ext cx="787908" cy="7040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46976" y="173736"/>
            <a:ext cx="1194298" cy="47701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4988" y="830580"/>
            <a:ext cx="2676144" cy="39776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623060" y="1769364"/>
            <a:ext cx="5548884" cy="4881372"/>
          </a:xfrm>
          <a:prstGeom prst="rect">
            <a:avLst/>
          </a:prstGeom>
          <a:blipFill>
            <a:blip r:embed="rId6" cstate="print"/>
            <a:stretch>
              <a:fillRect/>
            </a:stretch>
          </a:blipFill>
        </p:spPr>
        <p:txBody>
          <a:bodyPr wrap="square" lIns="0" tIns="0" rIns="0" bIns="0" rtlCol="0"/>
          <a:lstStyle/>
          <a:p>
            <a:endParaRPr/>
          </a:p>
        </p:txBody>
      </p:sp>
      <p:sp>
        <p:nvSpPr>
          <p:cNvPr id="16" name="Содержимое 15"/>
          <p:cNvSpPr>
            <a:spLocks noGrp="1"/>
          </p:cNvSpPr>
          <p:nvPr>
            <p:ph sz="half" idx="1"/>
          </p:nvPr>
        </p:nvSpPr>
        <p:spPr>
          <a:xfrm>
            <a:off x="380880" y="0"/>
            <a:ext cx="8763120" cy="6070664"/>
          </a:xfrm>
        </p:spPr>
        <p:txBody>
          <a:bodyPr/>
          <a:lstStyle/>
          <a:p>
            <a:endParaRPr lang="ru-RU" dirty="0"/>
          </a:p>
        </p:txBody>
      </p:sp>
      <p:sp>
        <p:nvSpPr>
          <p:cNvPr id="8" name="object 8"/>
          <p:cNvSpPr txBox="1">
            <a:spLocks noGrp="1"/>
          </p:cNvSpPr>
          <p:nvPr>
            <p:ph type="title" idx="4294967295"/>
          </p:nvPr>
        </p:nvSpPr>
        <p:spPr>
          <a:xfrm>
            <a:off x="4414838" y="357166"/>
            <a:ext cx="4729162" cy="849313"/>
          </a:xfrm>
          <a:prstGeom prst="rect">
            <a:avLst/>
          </a:prstGeom>
        </p:spPr>
        <p:txBody>
          <a:bodyPr vert="horz" wrap="square" lIns="0" tIns="12700" rIns="0" bIns="0" rtlCol="0">
            <a:spAutoFit/>
          </a:bodyPr>
          <a:lstStyle/>
          <a:p>
            <a:pPr marL="12700">
              <a:lnSpc>
                <a:spcPct val="100000"/>
              </a:lnSpc>
              <a:spcBef>
                <a:spcPts val="100"/>
              </a:spcBef>
            </a:pPr>
            <a:r>
              <a:rPr sz="5400" spc="-130" dirty="0">
                <a:solidFill>
                  <a:srgbClr val="002060"/>
                </a:solidFill>
              </a:rPr>
              <a:t>LECTA</a:t>
            </a:r>
            <a:r>
              <a:rPr sz="5400" spc="-80" dirty="0">
                <a:solidFill>
                  <a:srgbClr val="002060"/>
                </a:solidFill>
              </a:rPr>
              <a:t> </a:t>
            </a:r>
            <a:r>
              <a:rPr sz="5400" spc="-55" dirty="0">
                <a:solidFill>
                  <a:srgbClr val="002060"/>
                </a:solidFill>
              </a:rPr>
              <a:t>сегодня</a:t>
            </a:r>
            <a:endParaRPr sz="5400">
              <a:solidFill>
                <a:srgbClr val="002060"/>
              </a:solidFill>
            </a:endParaRPr>
          </a:p>
        </p:txBody>
      </p:sp>
      <p:sp>
        <p:nvSpPr>
          <p:cNvPr id="9" name="object 9"/>
          <p:cNvSpPr/>
          <p:nvPr/>
        </p:nvSpPr>
        <p:spPr>
          <a:xfrm>
            <a:off x="5885688" y="2447544"/>
            <a:ext cx="1178560" cy="460375"/>
          </a:xfrm>
          <a:custGeom>
            <a:avLst/>
            <a:gdLst/>
            <a:ahLst/>
            <a:cxnLst/>
            <a:rect l="l" t="t" r="r" b="b"/>
            <a:pathLst>
              <a:path w="1178559" h="460375">
                <a:moveTo>
                  <a:pt x="0" y="460248"/>
                </a:moveTo>
                <a:lnTo>
                  <a:pt x="1178052" y="460248"/>
                </a:lnTo>
                <a:lnTo>
                  <a:pt x="1178052" y="0"/>
                </a:lnTo>
                <a:lnTo>
                  <a:pt x="0" y="0"/>
                </a:lnTo>
                <a:lnTo>
                  <a:pt x="0" y="460248"/>
                </a:lnTo>
                <a:close/>
              </a:path>
            </a:pathLst>
          </a:custGeom>
          <a:solidFill>
            <a:srgbClr val="FFFFFF"/>
          </a:solidFill>
        </p:spPr>
        <p:txBody>
          <a:bodyPr wrap="square" lIns="0" tIns="0" rIns="0" bIns="0" rtlCol="0"/>
          <a:lstStyle/>
          <a:p>
            <a:endParaRPr/>
          </a:p>
        </p:txBody>
      </p:sp>
      <p:sp>
        <p:nvSpPr>
          <p:cNvPr id="10" name="object 10"/>
          <p:cNvSpPr/>
          <p:nvPr/>
        </p:nvSpPr>
        <p:spPr>
          <a:xfrm>
            <a:off x="1783079" y="2482595"/>
            <a:ext cx="1178560" cy="460375"/>
          </a:xfrm>
          <a:custGeom>
            <a:avLst/>
            <a:gdLst/>
            <a:ahLst/>
            <a:cxnLst/>
            <a:rect l="l" t="t" r="r" b="b"/>
            <a:pathLst>
              <a:path w="1178560" h="460375">
                <a:moveTo>
                  <a:pt x="0" y="460248"/>
                </a:moveTo>
                <a:lnTo>
                  <a:pt x="1178052" y="460248"/>
                </a:lnTo>
                <a:lnTo>
                  <a:pt x="1178052" y="0"/>
                </a:lnTo>
                <a:lnTo>
                  <a:pt x="0" y="0"/>
                </a:lnTo>
                <a:lnTo>
                  <a:pt x="0" y="460248"/>
                </a:lnTo>
                <a:close/>
              </a:path>
            </a:pathLst>
          </a:custGeom>
          <a:solidFill>
            <a:srgbClr val="FFFFFF"/>
          </a:solidFill>
        </p:spPr>
        <p:txBody>
          <a:bodyPr wrap="square" lIns="0" tIns="0" rIns="0" bIns="0" rtlCol="0"/>
          <a:lstStyle/>
          <a:p>
            <a:endParaRPr/>
          </a:p>
        </p:txBody>
      </p:sp>
      <p:sp>
        <p:nvSpPr>
          <p:cNvPr id="11" name="object 11"/>
          <p:cNvSpPr/>
          <p:nvPr/>
        </p:nvSpPr>
        <p:spPr>
          <a:xfrm>
            <a:off x="1958339" y="5929884"/>
            <a:ext cx="1324610" cy="401320"/>
          </a:xfrm>
          <a:custGeom>
            <a:avLst/>
            <a:gdLst/>
            <a:ahLst/>
            <a:cxnLst/>
            <a:rect l="l" t="t" r="r" b="b"/>
            <a:pathLst>
              <a:path w="1324610" h="401320">
                <a:moveTo>
                  <a:pt x="0" y="400811"/>
                </a:moveTo>
                <a:lnTo>
                  <a:pt x="1324356" y="400811"/>
                </a:lnTo>
                <a:lnTo>
                  <a:pt x="1324356" y="0"/>
                </a:lnTo>
                <a:lnTo>
                  <a:pt x="0" y="0"/>
                </a:lnTo>
                <a:lnTo>
                  <a:pt x="0" y="400811"/>
                </a:lnTo>
                <a:close/>
              </a:path>
            </a:pathLst>
          </a:custGeom>
          <a:solidFill>
            <a:srgbClr val="FFFFFF"/>
          </a:solidFill>
        </p:spPr>
        <p:txBody>
          <a:bodyPr wrap="square" lIns="0" tIns="0" rIns="0" bIns="0" rtlCol="0"/>
          <a:lstStyle/>
          <a:p>
            <a:endParaRPr/>
          </a:p>
        </p:txBody>
      </p:sp>
      <p:sp>
        <p:nvSpPr>
          <p:cNvPr id="12" name="object 12"/>
          <p:cNvSpPr txBox="1"/>
          <p:nvPr/>
        </p:nvSpPr>
        <p:spPr>
          <a:xfrm>
            <a:off x="5524627" y="2408046"/>
            <a:ext cx="1513205" cy="574040"/>
          </a:xfrm>
          <a:prstGeom prst="rect">
            <a:avLst/>
          </a:prstGeom>
        </p:spPr>
        <p:txBody>
          <a:bodyPr vert="horz" wrap="square" lIns="0" tIns="12700" rIns="0" bIns="0" rtlCol="0">
            <a:spAutoFit/>
          </a:bodyPr>
          <a:lstStyle/>
          <a:p>
            <a:pPr marL="375285" marR="5080" indent="-363220">
              <a:lnSpc>
                <a:spcPct val="100000"/>
              </a:lnSpc>
              <a:spcBef>
                <a:spcPts val="100"/>
              </a:spcBef>
            </a:pPr>
            <a:r>
              <a:rPr sz="1800" b="1" spc="-55" dirty="0">
                <a:latin typeface="Calibri"/>
                <a:cs typeface="Calibri"/>
              </a:rPr>
              <a:t>К</a:t>
            </a:r>
            <a:r>
              <a:rPr sz="1800" b="1" spc="-5" dirty="0">
                <a:latin typeface="Calibri"/>
                <a:cs typeface="Calibri"/>
              </a:rPr>
              <a:t>ОНТР</a:t>
            </a:r>
            <a:r>
              <a:rPr sz="1800" b="1" spc="-55" dirty="0">
                <a:latin typeface="Calibri"/>
                <a:cs typeface="Calibri"/>
              </a:rPr>
              <a:t>О</a:t>
            </a:r>
            <a:r>
              <a:rPr sz="1800" b="1" dirty="0">
                <a:latin typeface="Calibri"/>
                <a:cs typeface="Calibri"/>
              </a:rPr>
              <a:t>ЛЬНАЯ  </a:t>
            </a:r>
            <a:r>
              <a:rPr sz="1800" b="1" spc="-45" dirty="0">
                <a:latin typeface="Calibri"/>
                <a:cs typeface="Calibri"/>
              </a:rPr>
              <a:t>РАБОТА</a:t>
            </a:r>
            <a:endParaRPr sz="1800">
              <a:latin typeface="Calibri"/>
              <a:cs typeface="Calibri"/>
            </a:endParaRPr>
          </a:p>
        </p:txBody>
      </p:sp>
      <p:sp>
        <p:nvSpPr>
          <p:cNvPr id="13" name="object 13"/>
          <p:cNvSpPr txBox="1"/>
          <p:nvPr/>
        </p:nvSpPr>
        <p:spPr>
          <a:xfrm>
            <a:off x="1848992" y="2455545"/>
            <a:ext cx="1083310" cy="574040"/>
          </a:xfrm>
          <a:prstGeom prst="rect">
            <a:avLst/>
          </a:prstGeom>
        </p:spPr>
        <p:txBody>
          <a:bodyPr vert="horz" wrap="square" lIns="0" tIns="12700" rIns="0" bIns="0" rtlCol="0">
            <a:spAutoFit/>
          </a:bodyPr>
          <a:lstStyle/>
          <a:p>
            <a:pPr marL="160020" marR="5080" indent="-147955">
              <a:lnSpc>
                <a:spcPct val="100000"/>
              </a:lnSpc>
              <a:spcBef>
                <a:spcPts val="100"/>
              </a:spcBef>
            </a:pPr>
            <a:r>
              <a:rPr sz="1800" b="1" spc="-10" dirty="0">
                <a:latin typeface="Calibri"/>
                <a:cs typeface="Calibri"/>
              </a:rPr>
              <a:t>К</a:t>
            </a:r>
            <a:r>
              <a:rPr sz="1800" b="1" dirty="0">
                <a:latin typeface="Calibri"/>
                <a:cs typeface="Calibri"/>
              </a:rPr>
              <a:t>Л</a:t>
            </a:r>
            <a:r>
              <a:rPr sz="1800" b="1" spc="-55" dirty="0">
                <a:latin typeface="Calibri"/>
                <a:cs typeface="Calibri"/>
              </a:rPr>
              <a:t>А</a:t>
            </a:r>
            <a:r>
              <a:rPr sz="1800" b="1" spc="-20" dirty="0">
                <a:latin typeface="Calibri"/>
                <a:cs typeface="Calibri"/>
              </a:rPr>
              <a:t>С</a:t>
            </a:r>
            <a:r>
              <a:rPr sz="1800" b="1" spc="-5" dirty="0">
                <a:latin typeface="Calibri"/>
                <a:cs typeface="Calibri"/>
              </a:rPr>
              <a:t>СНАЯ  </a:t>
            </a:r>
            <a:r>
              <a:rPr sz="1800" b="1" spc="-45" dirty="0">
                <a:latin typeface="Calibri"/>
                <a:cs typeface="Calibri"/>
              </a:rPr>
              <a:t>РАБОТА</a:t>
            </a:r>
            <a:endParaRPr sz="1800">
              <a:latin typeface="Calibri"/>
              <a:cs typeface="Calibri"/>
            </a:endParaRPr>
          </a:p>
        </p:txBody>
      </p:sp>
      <p:sp>
        <p:nvSpPr>
          <p:cNvPr id="14" name="object 14"/>
          <p:cNvSpPr txBox="1"/>
          <p:nvPr/>
        </p:nvSpPr>
        <p:spPr>
          <a:xfrm>
            <a:off x="1991360" y="5948883"/>
            <a:ext cx="1260475" cy="574675"/>
          </a:xfrm>
          <a:prstGeom prst="rect">
            <a:avLst/>
          </a:prstGeom>
        </p:spPr>
        <p:txBody>
          <a:bodyPr vert="horz" wrap="square" lIns="0" tIns="12700" rIns="0" bIns="0" rtlCol="0">
            <a:spAutoFit/>
          </a:bodyPr>
          <a:lstStyle/>
          <a:p>
            <a:pPr algn="ctr">
              <a:lnSpc>
                <a:spcPct val="100000"/>
              </a:lnSpc>
              <a:spcBef>
                <a:spcPts val="100"/>
              </a:spcBef>
            </a:pPr>
            <a:r>
              <a:rPr sz="1800" b="1" spc="-5" dirty="0">
                <a:latin typeface="Calibri"/>
                <a:cs typeface="Calibri"/>
              </a:rPr>
              <a:t>ТРЕН</a:t>
            </a:r>
            <a:r>
              <a:rPr sz="1800" b="1" spc="-10" dirty="0">
                <a:latin typeface="Calibri"/>
                <a:cs typeface="Calibri"/>
              </a:rPr>
              <a:t>А</a:t>
            </a:r>
            <a:r>
              <a:rPr sz="1800" b="1" dirty="0">
                <a:latin typeface="Calibri"/>
                <a:cs typeface="Calibri"/>
              </a:rPr>
              <a:t>ЖЕРЫ</a:t>
            </a:r>
            <a:endParaRPr sz="1800">
              <a:latin typeface="Calibri"/>
              <a:cs typeface="Calibri"/>
            </a:endParaRPr>
          </a:p>
          <a:p>
            <a:pPr algn="ctr">
              <a:lnSpc>
                <a:spcPct val="100000"/>
              </a:lnSpc>
            </a:pPr>
            <a:r>
              <a:rPr sz="1800" b="1" spc="-15" dirty="0">
                <a:latin typeface="Calibri"/>
                <a:cs typeface="Calibri"/>
              </a:rPr>
              <a:t>ЭФУ</a:t>
            </a:r>
            <a:endParaRPr sz="1800">
              <a:latin typeface="Calibri"/>
              <a:cs typeface="Calibri"/>
            </a:endParaRPr>
          </a:p>
        </p:txBody>
      </p:sp>
      <p:sp>
        <p:nvSpPr>
          <p:cNvPr id="15" name="object 15"/>
          <p:cNvSpPr txBox="1"/>
          <p:nvPr/>
        </p:nvSpPr>
        <p:spPr>
          <a:xfrm>
            <a:off x="5387340" y="5929884"/>
            <a:ext cx="1324610" cy="401320"/>
          </a:xfrm>
          <a:prstGeom prst="rect">
            <a:avLst/>
          </a:prstGeom>
          <a:solidFill>
            <a:srgbClr val="FFFFFF"/>
          </a:solidFill>
        </p:spPr>
        <p:txBody>
          <a:bodyPr vert="horz" wrap="square" lIns="0" tIns="0" rIns="0" bIns="0" rtlCol="0">
            <a:spAutoFit/>
          </a:bodyPr>
          <a:lstStyle/>
          <a:p>
            <a:pPr marL="445134">
              <a:lnSpc>
                <a:spcPts val="1440"/>
              </a:lnSpc>
            </a:pPr>
            <a:r>
              <a:rPr sz="1800" b="1" spc="-10" dirty="0">
                <a:latin typeface="Calibri"/>
                <a:cs typeface="Calibri"/>
              </a:rPr>
              <a:t>КУРСЫ</a:t>
            </a:r>
            <a:endParaRPr sz="1800">
              <a:latin typeface="Calibri"/>
              <a:cs typeface="Calibri"/>
            </a:endParaRPr>
          </a:p>
        </p:txBody>
      </p:sp>
    </p:spTree>
    <p:extLst>
      <p:ext uri="{BB962C8B-B14F-4D97-AF65-F5344CB8AC3E}">
        <p14:creationId xmlns:p14="http://schemas.microsoft.com/office/powerpoint/2010/main" val="35397892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 y="0"/>
            <a:ext cx="91438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99688" y="76200"/>
            <a:ext cx="5544820" cy="970915"/>
          </a:xfrm>
          <a:custGeom>
            <a:avLst/>
            <a:gdLst/>
            <a:ahLst/>
            <a:cxnLst/>
            <a:rect l="l" t="t" r="r" b="b"/>
            <a:pathLst>
              <a:path w="5544820" h="970915">
                <a:moveTo>
                  <a:pt x="0" y="970788"/>
                </a:moveTo>
                <a:lnTo>
                  <a:pt x="5544311" y="970788"/>
                </a:lnTo>
                <a:lnTo>
                  <a:pt x="5544311" y="0"/>
                </a:lnTo>
                <a:lnTo>
                  <a:pt x="0" y="0"/>
                </a:lnTo>
                <a:lnTo>
                  <a:pt x="0" y="970788"/>
                </a:lnTo>
                <a:close/>
              </a:path>
            </a:pathLst>
          </a:custGeom>
          <a:solidFill>
            <a:srgbClr val="FFFFFF"/>
          </a:solidFill>
        </p:spPr>
        <p:txBody>
          <a:bodyPr wrap="square" lIns="0" tIns="0" rIns="0" bIns="0" rtlCol="0"/>
          <a:lstStyle/>
          <a:p>
            <a:endParaRPr/>
          </a:p>
        </p:txBody>
      </p:sp>
      <p:sp>
        <p:nvSpPr>
          <p:cNvPr id="4" name="object 4"/>
          <p:cNvSpPr/>
          <p:nvPr/>
        </p:nvSpPr>
        <p:spPr>
          <a:xfrm>
            <a:off x="3974591" y="1444752"/>
            <a:ext cx="5169535" cy="2178050"/>
          </a:xfrm>
          <a:custGeom>
            <a:avLst/>
            <a:gdLst/>
            <a:ahLst/>
            <a:cxnLst/>
            <a:rect l="l" t="t" r="r" b="b"/>
            <a:pathLst>
              <a:path w="5169534" h="2178050">
                <a:moveTo>
                  <a:pt x="0" y="2177796"/>
                </a:moveTo>
                <a:lnTo>
                  <a:pt x="5169408" y="2177796"/>
                </a:lnTo>
                <a:lnTo>
                  <a:pt x="5169408" y="0"/>
                </a:lnTo>
                <a:lnTo>
                  <a:pt x="0" y="0"/>
                </a:lnTo>
                <a:lnTo>
                  <a:pt x="0" y="2177796"/>
                </a:lnTo>
                <a:close/>
              </a:path>
            </a:pathLst>
          </a:custGeom>
          <a:solidFill>
            <a:srgbClr val="FFFFFF"/>
          </a:solidFill>
        </p:spPr>
        <p:txBody>
          <a:bodyPr wrap="square" lIns="0" tIns="0" rIns="0" bIns="0" rtlCol="0"/>
          <a:lstStyle/>
          <a:p>
            <a:endParaRPr/>
          </a:p>
        </p:txBody>
      </p:sp>
      <p:sp>
        <p:nvSpPr>
          <p:cNvPr id="5" name="object 5"/>
          <p:cNvSpPr txBox="1">
            <a:spLocks noGrp="1"/>
          </p:cNvSpPr>
          <p:nvPr>
            <p:ph type="title"/>
          </p:nvPr>
        </p:nvSpPr>
        <p:spPr>
          <a:xfrm>
            <a:off x="3967098" y="2267153"/>
            <a:ext cx="4821555" cy="1250950"/>
          </a:xfrm>
          <a:prstGeom prst="rect">
            <a:avLst/>
          </a:prstGeom>
        </p:spPr>
        <p:txBody>
          <a:bodyPr vert="horz" wrap="square" lIns="0" tIns="12700" rIns="0" bIns="0" rtlCol="0">
            <a:spAutoFit/>
          </a:bodyPr>
          <a:lstStyle/>
          <a:p>
            <a:pPr algn="ctr">
              <a:lnSpc>
                <a:spcPct val="100000"/>
              </a:lnSpc>
              <a:spcBef>
                <a:spcPts val="100"/>
              </a:spcBef>
            </a:pPr>
            <a:r>
              <a:rPr sz="4800" smtClean="0"/>
              <a:t>2017</a:t>
            </a:r>
            <a:r>
              <a:rPr lang="ru-RU" sz="4800" dirty="0" smtClean="0"/>
              <a:t>-2018:</a:t>
            </a:r>
            <a:endParaRPr sz="4800"/>
          </a:p>
          <a:p>
            <a:pPr algn="ctr">
              <a:lnSpc>
                <a:spcPct val="100000"/>
              </a:lnSpc>
              <a:spcBef>
                <a:spcPts val="45"/>
              </a:spcBef>
            </a:pPr>
            <a:r>
              <a:rPr sz="3200"/>
              <a:t>Новые</a:t>
            </a:r>
            <a:r>
              <a:rPr sz="3200" spc="-30"/>
              <a:t> </a:t>
            </a:r>
            <a:r>
              <a:rPr sz="3200" spc="-5" smtClean="0"/>
              <a:t>возможности</a:t>
            </a:r>
            <a:endParaRPr sz="3200"/>
          </a:p>
        </p:txBody>
      </p:sp>
      <p:sp>
        <p:nvSpPr>
          <p:cNvPr id="6" name="object 6"/>
          <p:cNvSpPr/>
          <p:nvPr/>
        </p:nvSpPr>
        <p:spPr>
          <a:xfrm>
            <a:off x="5638800" y="4267200"/>
            <a:ext cx="3209544" cy="150139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791200" y="4648200"/>
            <a:ext cx="2639568" cy="93116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602735" y="435863"/>
            <a:ext cx="4497323" cy="667512"/>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597330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Прямая соединительная линия 10"/>
          <p:cNvCxnSpPr/>
          <p:nvPr/>
        </p:nvCxnSpPr>
        <p:spPr>
          <a:xfrm>
            <a:off x="0" y="548680"/>
            <a:ext cx="9144000" cy="0"/>
          </a:xfrm>
          <a:prstGeom prst="line">
            <a:avLst/>
          </a:prstGeom>
          <a:ln>
            <a:solidFill>
              <a:srgbClr val="1794BE"/>
            </a:solidFill>
          </a:ln>
          <a:effectLst/>
        </p:spPr>
        <p:style>
          <a:lnRef idx="2">
            <a:schemeClr val="accent1"/>
          </a:lnRef>
          <a:fillRef idx="0">
            <a:schemeClr val="accent1"/>
          </a:fillRef>
          <a:effectRef idx="1">
            <a:schemeClr val="accent1"/>
          </a:effectRef>
          <a:fontRef idx="minor">
            <a:schemeClr val="tx1"/>
          </a:fontRef>
        </p:style>
      </p:cxnSp>
      <p:sp>
        <p:nvSpPr>
          <p:cNvPr id="3" name="Прямоугольник 2"/>
          <p:cNvSpPr/>
          <p:nvPr/>
        </p:nvSpPr>
        <p:spPr>
          <a:xfrm>
            <a:off x="5141312" y="279548"/>
            <a:ext cx="3712329" cy="560232"/>
          </a:xfrm>
          <a:prstGeom prst="rect">
            <a:avLst/>
          </a:prstGeom>
          <a:solidFill>
            <a:schemeClr val="bg1"/>
          </a:solidFill>
          <a:ln>
            <a:solidFill>
              <a:srgbClr val="1794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rgbClr val="C00000"/>
                </a:solidFill>
                <a:latin typeface="Open Sans Light"/>
                <a:cs typeface="Open Sans Light"/>
              </a:rPr>
              <a:t>ШКОЛЕ? — </a:t>
            </a:r>
            <a:r>
              <a:rPr lang="ru-RU" sz="2000" b="1" dirty="0" smtClean="0">
                <a:solidFill>
                  <a:srgbClr val="C00000"/>
                </a:solidFill>
                <a:latin typeface="Open Sans Light"/>
                <a:cs typeface="Open Sans Light"/>
              </a:rPr>
              <a:t>КНИГОВЫДАЧА</a:t>
            </a:r>
            <a:endParaRPr lang="ru-RU" sz="2000" b="1" dirty="0">
              <a:solidFill>
                <a:srgbClr val="C00000"/>
              </a:solidFill>
              <a:latin typeface="Open Sans Light"/>
              <a:cs typeface="Open Sans Light"/>
            </a:endParaRPr>
          </a:p>
        </p:txBody>
      </p:sp>
      <p:cxnSp>
        <p:nvCxnSpPr>
          <p:cNvPr id="7" name="Прямая соединительная линия 6"/>
          <p:cNvCxnSpPr/>
          <p:nvPr/>
        </p:nvCxnSpPr>
        <p:spPr>
          <a:xfrm>
            <a:off x="0" y="6597352"/>
            <a:ext cx="9144000" cy="0"/>
          </a:xfrm>
          <a:prstGeom prst="line">
            <a:avLst/>
          </a:prstGeom>
          <a:ln>
            <a:solidFill>
              <a:srgbClr val="1794BE"/>
            </a:solidFill>
          </a:ln>
          <a:effectLst/>
        </p:spPr>
        <p:style>
          <a:lnRef idx="2">
            <a:schemeClr val="accent1"/>
          </a:lnRef>
          <a:fillRef idx="0">
            <a:schemeClr val="accent1"/>
          </a:fillRef>
          <a:effectRef idx="1">
            <a:schemeClr val="accent1"/>
          </a:effectRef>
          <a:fontRef idx="minor">
            <a:schemeClr val="tx1"/>
          </a:fontRef>
        </p:style>
      </p:cxnSp>
      <p:sp>
        <p:nvSpPr>
          <p:cNvPr id="9" name="Прямоугольник 8"/>
          <p:cNvSpPr/>
          <p:nvPr/>
        </p:nvSpPr>
        <p:spPr>
          <a:xfrm>
            <a:off x="215516" y="5661248"/>
            <a:ext cx="2213344" cy="5602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300" dirty="0" err="1" smtClean="0">
                <a:solidFill>
                  <a:srgbClr val="002060"/>
                </a:solidFill>
                <a:latin typeface="Open Sans"/>
                <a:cs typeface="Open Sans"/>
              </a:rPr>
              <a:t>www.lecta.ru</a:t>
            </a:r>
            <a:r>
              <a:rPr lang="en-US" sz="1100" spc="300" dirty="0" smtClean="0">
                <a:solidFill>
                  <a:srgbClr val="002060"/>
                </a:solidFill>
                <a:latin typeface="Open Sans"/>
                <a:cs typeface="Open Sans"/>
              </a:rPr>
              <a:t>  </a:t>
            </a:r>
            <a:endParaRPr lang="ru-RU" sz="1100" spc="300" dirty="0">
              <a:solidFill>
                <a:srgbClr val="002060"/>
              </a:solidFill>
              <a:latin typeface="Open Sans"/>
              <a:cs typeface="Open Sans"/>
            </a:endParaRPr>
          </a:p>
        </p:txBody>
      </p:sp>
      <p:sp>
        <p:nvSpPr>
          <p:cNvPr id="14" name="TextBox 13"/>
          <p:cNvSpPr txBox="1"/>
          <p:nvPr/>
        </p:nvSpPr>
        <p:spPr>
          <a:xfrm>
            <a:off x="1547666" y="1092009"/>
            <a:ext cx="5974697" cy="369332"/>
          </a:xfrm>
          <a:prstGeom prst="rect">
            <a:avLst/>
          </a:prstGeom>
          <a:noFill/>
        </p:spPr>
        <p:txBody>
          <a:bodyPr wrap="square" rtlCol="0">
            <a:spAutoFit/>
          </a:bodyPr>
          <a:lstStyle/>
          <a:p>
            <a:pPr algn="ctr"/>
            <a:r>
              <a:rPr lang="ru-RU" b="1" dirty="0" smtClean="0">
                <a:solidFill>
                  <a:srgbClr val="1794BE"/>
                </a:solidFill>
                <a:latin typeface="Open Sans"/>
                <a:cs typeface="Open Sans"/>
              </a:rPr>
              <a:t>БЕСПЛАТНО ПОПРОБОВАТЬ 5 УЧЕБНИКОВ</a:t>
            </a:r>
            <a:endParaRPr lang="ru-RU" dirty="0">
              <a:solidFill>
                <a:srgbClr val="000000"/>
              </a:solidFill>
              <a:latin typeface="Open Sans"/>
              <a:cs typeface="Open Sans"/>
            </a:endParaRPr>
          </a:p>
        </p:txBody>
      </p:sp>
      <p:sp>
        <p:nvSpPr>
          <p:cNvPr id="12" name="TextBox 11"/>
          <p:cNvSpPr txBox="1"/>
          <p:nvPr/>
        </p:nvSpPr>
        <p:spPr>
          <a:xfrm>
            <a:off x="1387548" y="2182592"/>
            <a:ext cx="5416705" cy="646331"/>
          </a:xfrm>
          <a:prstGeom prst="rect">
            <a:avLst/>
          </a:prstGeom>
          <a:noFill/>
        </p:spPr>
        <p:txBody>
          <a:bodyPr wrap="square" rtlCol="0">
            <a:spAutoFit/>
          </a:bodyPr>
          <a:lstStyle/>
          <a:p>
            <a:pPr algn="r"/>
            <a:r>
              <a:rPr lang="ru-RU" dirty="0" smtClean="0">
                <a:solidFill>
                  <a:srgbClr val="000000"/>
                </a:solidFill>
                <a:latin typeface="Open Sans"/>
                <a:cs typeface="Open Sans"/>
              </a:rPr>
              <a:t>Зарегистрируйтесь на сайте</a:t>
            </a:r>
            <a:r>
              <a:rPr lang="en-US" dirty="0" smtClean="0">
                <a:solidFill>
                  <a:srgbClr val="000000"/>
                </a:solidFill>
                <a:latin typeface="Open Sans"/>
                <a:cs typeface="Open Sans"/>
              </a:rPr>
              <a:t> </a:t>
            </a:r>
            <a:r>
              <a:rPr lang="en-US" b="1" dirty="0" smtClean="0">
                <a:solidFill>
                  <a:srgbClr val="1794BE"/>
                </a:solidFill>
                <a:latin typeface="Open Sans"/>
                <a:cs typeface="Open Sans"/>
                <a:hlinkClick r:id="rId3"/>
              </a:rPr>
              <a:t>www.lecta.ru</a:t>
            </a:r>
            <a:r>
              <a:rPr lang="en-US" b="1" dirty="0" smtClean="0">
                <a:solidFill>
                  <a:srgbClr val="1794BE"/>
                </a:solidFill>
                <a:latin typeface="Open Sans"/>
                <a:cs typeface="Open Sans"/>
              </a:rPr>
              <a:t> </a:t>
            </a:r>
            <a:r>
              <a:rPr lang="ru-RU" dirty="0" smtClean="0">
                <a:solidFill>
                  <a:srgbClr val="000000"/>
                </a:solidFill>
                <a:latin typeface="Open Sans"/>
                <a:cs typeface="Open Sans"/>
              </a:rPr>
              <a:t>или в приложении </a:t>
            </a:r>
            <a:r>
              <a:rPr lang="en-US" b="1" dirty="0" smtClean="0">
                <a:solidFill>
                  <a:srgbClr val="1794BE"/>
                </a:solidFill>
                <a:latin typeface="Open Sans"/>
                <a:cs typeface="Open Sans"/>
              </a:rPr>
              <a:t>LECTA</a:t>
            </a:r>
            <a:endParaRPr lang="ru-RU" dirty="0">
              <a:solidFill>
                <a:srgbClr val="000000"/>
              </a:solidFill>
              <a:latin typeface="Open Sans"/>
              <a:cs typeface="Open Sans"/>
            </a:endParaRPr>
          </a:p>
        </p:txBody>
      </p:sp>
      <p:sp>
        <p:nvSpPr>
          <p:cNvPr id="13" name="TextBox 12"/>
          <p:cNvSpPr txBox="1"/>
          <p:nvPr/>
        </p:nvSpPr>
        <p:spPr>
          <a:xfrm>
            <a:off x="2375250" y="3573021"/>
            <a:ext cx="5293096" cy="646331"/>
          </a:xfrm>
          <a:prstGeom prst="rect">
            <a:avLst/>
          </a:prstGeom>
          <a:noFill/>
        </p:spPr>
        <p:txBody>
          <a:bodyPr wrap="square" rtlCol="0">
            <a:spAutoFit/>
          </a:bodyPr>
          <a:lstStyle/>
          <a:p>
            <a:r>
              <a:rPr lang="ru-RU" dirty="0" smtClean="0">
                <a:solidFill>
                  <a:srgbClr val="000000"/>
                </a:solidFill>
                <a:latin typeface="Open Sans"/>
                <a:cs typeface="Open Sans"/>
              </a:rPr>
              <a:t>Введите код активации </a:t>
            </a:r>
            <a:r>
              <a:rPr lang="ru-RU" b="1" dirty="0" smtClean="0">
                <a:solidFill>
                  <a:srgbClr val="1794BE"/>
                </a:solidFill>
                <a:latin typeface="Open Sans"/>
                <a:cs typeface="Open Sans"/>
              </a:rPr>
              <a:t>«5</a:t>
            </a:r>
            <a:r>
              <a:rPr lang="en-US" b="1" dirty="0" smtClean="0">
                <a:solidFill>
                  <a:srgbClr val="1794BE"/>
                </a:solidFill>
                <a:latin typeface="Open Sans"/>
                <a:cs typeface="Open Sans"/>
              </a:rPr>
              <a:t>books</a:t>
            </a:r>
            <a:r>
              <a:rPr lang="ru-RU" b="1" dirty="0" smtClean="0">
                <a:solidFill>
                  <a:srgbClr val="1794BE"/>
                </a:solidFill>
                <a:latin typeface="Open Sans"/>
                <a:cs typeface="Open Sans"/>
              </a:rPr>
              <a:t>»</a:t>
            </a:r>
            <a:r>
              <a:rPr lang="ru-RU" dirty="0" smtClean="0">
                <a:solidFill>
                  <a:srgbClr val="000000"/>
                </a:solidFill>
                <a:latin typeface="Open Sans"/>
                <a:cs typeface="Open Sans"/>
              </a:rPr>
              <a:t> на сайте или в приложении</a:t>
            </a:r>
            <a:endParaRPr lang="ru-RU" dirty="0">
              <a:solidFill>
                <a:srgbClr val="000000"/>
              </a:solidFill>
              <a:latin typeface="Open Sans"/>
              <a:cs typeface="Open Sans"/>
            </a:endParaRPr>
          </a:p>
        </p:txBody>
      </p:sp>
      <p:sp>
        <p:nvSpPr>
          <p:cNvPr id="16" name="TextBox 15"/>
          <p:cNvSpPr txBox="1"/>
          <p:nvPr/>
        </p:nvSpPr>
        <p:spPr>
          <a:xfrm>
            <a:off x="1187626" y="5013181"/>
            <a:ext cx="5688632" cy="646331"/>
          </a:xfrm>
          <a:prstGeom prst="rect">
            <a:avLst/>
          </a:prstGeom>
          <a:noFill/>
        </p:spPr>
        <p:txBody>
          <a:bodyPr wrap="square" rtlCol="0">
            <a:spAutoFit/>
          </a:bodyPr>
          <a:lstStyle/>
          <a:p>
            <a:pPr algn="r"/>
            <a:r>
              <a:rPr lang="ru-RU" dirty="0" smtClean="0">
                <a:solidFill>
                  <a:srgbClr val="000000"/>
                </a:solidFill>
                <a:latin typeface="Open Sans"/>
                <a:cs typeface="Open Sans"/>
              </a:rPr>
              <a:t>Выберите любые </a:t>
            </a:r>
            <a:r>
              <a:rPr lang="ru-RU" b="1" dirty="0" smtClean="0">
                <a:solidFill>
                  <a:srgbClr val="1794BE"/>
                </a:solidFill>
                <a:latin typeface="Open Sans"/>
                <a:cs typeface="Open Sans"/>
              </a:rPr>
              <a:t>ПЯТЬ</a:t>
            </a:r>
            <a:r>
              <a:rPr lang="ru-RU" dirty="0" smtClean="0">
                <a:solidFill>
                  <a:srgbClr val="000000"/>
                </a:solidFill>
                <a:latin typeface="Open Sans"/>
                <a:cs typeface="Open Sans"/>
              </a:rPr>
              <a:t> учебников в электронной форме из каталога</a:t>
            </a:r>
            <a:endParaRPr lang="ru-RU" dirty="0">
              <a:solidFill>
                <a:srgbClr val="1794BE"/>
              </a:solidFill>
              <a:latin typeface="Open Sans"/>
              <a:cs typeface="Open Sans"/>
            </a:endParaRPr>
          </a:p>
        </p:txBody>
      </p:sp>
      <p:pic>
        <p:nvPicPr>
          <p:cNvPr id="17" name="Изображение 16" descr="LECTA-presentation5 4.png"/>
          <p:cNvPicPr>
            <a:picLocks noChangeAspect="1"/>
          </p:cNvPicPr>
          <p:nvPr/>
        </p:nvPicPr>
        <p:blipFill rotWithShape="1">
          <a:blip r:embed="rId4" cstate="print">
            <a:extLst>
              <a:ext uri="{28A0092B-C50C-407E-A947-70E740481C1C}">
                <a14:useLocalDpi xmlns:a14="http://schemas.microsoft.com/office/drawing/2010/main" val="0"/>
              </a:ext>
            </a:extLst>
          </a:blip>
          <a:srcRect l="26327" t="3161" r="7382"/>
          <a:stretch/>
        </p:blipFill>
        <p:spPr>
          <a:xfrm>
            <a:off x="797340" y="3212976"/>
            <a:ext cx="1494259" cy="1457539"/>
          </a:xfrm>
          <a:prstGeom prst="rect">
            <a:avLst/>
          </a:prstGeom>
        </p:spPr>
      </p:pic>
      <p:pic>
        <p:nvPicPr>
          <p:cNvPr id="18" name="Изображение 17" descr="LECTA-presentation5 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4085" y="4540124"/>
            <a:ext cx="1547664" cy="1510099"/>
          </a:xfrm>
          <a:prstGeom prst="rect">
            <a:avLst/>
          </a:prstGeom>
        </p:spPr>
      </p:pic>
      <p:pic>
        <p:nvPicPr>
          <p:cNvPr id="23" name="Изображение 22" descr="LECTA-presentation 2.png"/>
          <p:cNvPicPr>
            <a:picLocks noChangeAspect="1"/>
          </p:cNvPicPr>
          <p:nvPr/>
        </p:nvPicPr>
        <p:blipFill rotWithShape="1">
          <a:blip r:embed="rId6" cstate="print">
            <a:extLst>
              <a:ext uri="{28A0092B-C50C-407E-A947-70E740481C1C}">
                <a14:useLocalDpi xmlns:a14="http://schemas.microsoft.com/office/drawing/2010/main" val="0"/>
              </a:ext>
            </a:extLst>
          </a:blip>
          <a:srcRect l="48336" t="59605" r="7074" b="10090"/>
          <a:stretch/>
        </p:blipFill>
        <p:spPr>
          <a:xfrm>
            <a:off x="6911757" y="1772820"/>
            <a:ext cx="1494259" cy="1479433"/>
          </a:xfrm>
          <a:prstGeom prst="rect">
            <a:avLst/>
          </a:prstGeom>
        </p:spPr>
      </p:pic>
    </p:spTree>
    <p:extLst>
      <p:ext uri="{BB962C8B-B14F-4D97-AF65-F5344CB8AC3E}">
        <p14:creationId xmlns:p14="http://schemas.microsoft.com/office/powerpoint/2010/main" val="28301479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771801"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59052" y="4892052"/>
            <a:ext cx="468629" cy="48842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54480" y="4886578"/>
            <a:ext cx="436880" cy="457200"/>
          </a:xfrm>
          <a:custGeom>
            <a:avLst/>
            <a:gdLst/>
            <a:ahLst/>
            <a:cxnLst/>
            <a:rect l="l" t="t" r="r" b="b"/>
            <a:pathLst>
              <a:path w="436880" h="457200">
                <a:moveTo>
                  <a:pt x="175768" y="0"/>
                </a:moveTo>
                <a:lnTo>
                  <a:pt x="0" y="0"/>
                </a:lnTo>
                <a:lnTo>
                  <a:pt x="0" y="22098"/>
                </a:lnTo>
                <a:lnTo>
                  <a:pt x="10737" y="25527"/>
                </a:lnTo>
                <a:lnTo>
                  <a:pt x="19310" y="29527"/>
                </a:lnTo>
                <a:lnTo>
                  <a:pt x="35432" y="68566"/>
                </a:lnTo>
                <a:lnTo>
                  <a:pt x="35813" y="84328"/>
                </a:lnTo>
                <a:lnTo>
                  <a:pt x="35813" y="372999"/>
                </a:lnTo>
                <a:lnTo>
                  <a:pt x="32224" y="411057"/>
                </a:lnTo>
                <a:lnTo>
                  <a:pt x="0" y="434975"/>
                </a:lnTo>
                <a:lnTo>
                  <a:pt x="0" y="457073"/>
                </a:lnTo>
                <a:lnTo>
                  <a:pt x="175768" y="457073"/>
                </a:lnTo>
                <a:lnTo>
                  <a:pt x="175768" y="434975"/>
                </a:lnTo>
                <a:lnTo>
                  <a:pt x="164959" y="431758"/>
                </a:lnTo>
                <a:lnTo>
                  <a:pt x="156352" y="427815"/>
                </a:lnTo>
                <a:lnTo>
                  <a:pt x="139955" y="388217"/>
                </a:lnTo>
                <a:lnTo>
                  <a:pt x="139572" y="372999"/>
                </a:lnTo>
                <a:lnTo>
                  <a:pt x="193579" y="297942"/>
                </a:lnTo>
                <a:lnTo>
                  <a:pt x="137287" y="297942"/>
                </a:lnTo>
                <a:lnTo>
                  <a:pt x="139430" y="251864"/>
                </a:lnTo>
                <a:lnTo>
                  <a:pt x="139582" y="84328"/>
                </a:lnTo>
                <a:lnTo>
                  <a:pt x="139955" y="69183"/>
                </a:lnTo>
                <a:lnTo>
                  <a:pt x="156352" y="29829"/>
                </a:lnTo>
                <a:lnTo>
                  <a:pt x="175768" y="22098"/>
                </a:lnTo>
                <a:lnTo>
                  <a:pt x="175768" y="0"/>
                </a:lnTo>
                <a:close/>
              </a:path>
              <a:path w="436880" h="457200">
                <a:moveTo>
                  <a:pt x="401446" y="152019"/>
                </a:moveTo>
                <a:lnTo>
                  <a:pt x="300608" y="152019"/>
                </a:lnTo>
                <a:lnTo>
                  <a:pt x="299295" y="169160"/>
                </a:lnTo>
                <a:lnTo>
                  <a:pt x="298386" y="189896"/>
                </a:lnTo>
                <a:lnTo>
                  <a:pt x="297858" y="214205"/>
                </a:lnTo>
                <a:lnTo>
                  <a:pt x="297749" y="232029"/>
                </a:lnTo>
                <a:lnTo>
                  <a:pt x="297688" y="372999"/>
                </a:lnTo>
                <a:lnTo>
                  <a:pt x="297330" y="389600"/>
                </a:lnTo>
                <a:lnTo>
                  <a:pt x="281670" y="428212"/>
                </a:lnTo>
                <a:lnTo>
                  <a:pt x="262127" y="434975"/>
                </a:lnTo>
                <a:lnTo>
                  <a:pt x="262127" y="457073"/>
                </a:lnTo>
                <a:lnTo>
                  <a:pt x="436880" y="457073"/>
                </a:lnTo>
                <a:lnTo>
                  <a:pt x="436880" y="434975"/>
                </a:lnTo>
                <a:lnTo>
                  <a:pt x="426153" y="431758"/>
                </a:lnTo>
                <a:lnTo>
                  <a:pt x="417655" y="427863"/>
                </a:lnTo>
                <a:lnTo>
                  <a:pt x="401898" y="389600"/>
                </a:lnTo>
                <a:lnTo>
                  <a:pt x="401446" y="372999"/>
                </a:lnTo>
                <a:lnTo>
                  <a:pt x="401446" y="152019"/>
                </a:lnTo>
                <a:close/>
              </a:path>
              <a:path w="436880" h="457200">
                <a:moveTo>
                  <a:pt x="436880" y="0"/>
                </a:moveTo>
                <a:lnTo>
                  <a:pt x="262127" y="0"/>
                </a:lnTo>
                <a:lnTo>
                  <a:pt x="262127" y="22098"/>
                </a:lnTo>
                <a:lnTo>
                  <a:pt x="272750" y="25334"/>
                </a:lnTo>
                <a:lnTo>
                  <a:pt x="281193" y="29130"/>
                </a:lnTo>
                <a:lnTo>
                  <a:pt x="297306" y="63678"/>
                </a:lnTo>
                <a:lnTo>
                  <a:pt x="297688" y="76581"/>
                </a:lnTo>
                <a:lnTo>
                  <a:pt x="139192" y="297942"/>
                </a:lnTo>
                <a:lnTo>
                  <a:pt x="193579" y="297942"/>
                </a:lnTo>
                <a:lnTo>
                  <a:pt x="298576" y="152019"/>
                </a:lnTo>
                <a:lnTo>
                  <a:pt x="401446" y="152019"/>
                </a:lnTo>
                <a:lnTo>
                  <a:pt x="401456" y="84328"/>
                </a:lnTo>
                <a:lnTo>
                  <a:pt x="404822" y="46222"/>
                </a:lnTo>
                <a:lnTo>
                  <a:pt x="436880" y="22098"/>
                </a:lnTo>
                <a:lnTo>
                  <a:pt x="436880" y="0"/>
                </a:lnTo>
                <a:close/>
              </a:path>
            </a:pathLst>
          </a:custGeom>
          <a:solidFill>
            <a:srgbClr val="C00000"/>
          </a:solidFill>
        </p:spPr>
        <p:txBody>
          <a:bodyPr wrap="square" lIns="0" tIns="0" rIns="0" bIns="0" rtlCol="0"/>
          <a:lstStyle/>
          <a:p>
            <a:endParaRPr/>
          </a:p>
        </p:txBody>
      </p:sp>
      <p:sp>
        <p:nvSpPr>
          <p:cNvPr id="5" name="object 5"/>
          <p:cNvSpPr/>
          <p:nvPr/>
        </p:nvSpPr>
        <p:spPr>
          <a:xfrm>
            <a:off x="1554480" y="4886578"/>
            <a:ext cx="436880" cy="457200"/>
          </a:xfrm>
          <a:custGeom>
            <a:avLst/>
            <a:gdLst/>
            <a:ahLst/>
            <a:cxnLst/>
            <a:rect l="l" t="t" r="r" b="b"/>
            <a:pathLst>
              <a:path w="436880" h="457200">
                <a:moveTo>
                  <a:pt x="0" y="0"/>
                </a:moveTo>
                <a:lnTo>
                  <a:pt x="175768" y="0"/>
                </a:lnTo>
                <a:lnTo>
                  <a:pt x="175768" y="22098"/>
                </a:lnTo>
                <a:lnTo>
                  <a:pt x="164959" y="25695"/>
                </a:lnTo>
                <a:lnTo>
                  <a:pt x="156352" y="29829"/>
                </a:lnTo>
                <a:lnTo>
                  <a:pt x="139955" y="69183"/>
                </a:lnTo>
                <a:lnTo>
                  <a:pt x="139572" y="84709"/>
                </a:lnTo>
                <a:lnTo>
                  <a:pt x="139572" y="232029"/>
                </a:lnTo>
                <a:lnTo>
                  <a:pt x="139430" y="251864"/>
                </a:lnTo>
                <a:lnTo>
                  <a:pt x="139001" y="269462"/>
                </a:lnTo>
                <a:lnTo>
                  <a:pt x="138287" y="284821"/>
                </a:lnTo>
                <a:lnTo>
                  <a:pt x="137287" y="297942"/>
                </a:lnTo>
                <a:lnTo>
                  <a:pt x="139192" y="297942"/>
                </a:lnTo>
                <a:lnTo>
                  <a:pt x="297688" y="76581"/>
                </a:lnTo>
                <a:lnTo>
                  <a:pt x="297306" y="63678"/>
                </a:lnTo>
                <a:lnTo>
                  <a:pt x="296163" y="52990"/>
                </a:lnTo>
                <a:lnTo>
                  <a:pt x="262127" y="22098"/>
                </a:lnTo>
                <a:lnTo>
                  <a:pt x="262127" y="0"/>
                </a:lnTo>
                <a:lnTo>
                  <a:pt x="436880" y="0"/>
                </a:lnTo>
                <a:lnTo>
                  <a:pt x="436880" y="22098"/>
                </a:lnTo>
                <a:lnTo>
                  <a:pt x="426257" y="25527"/>
                </a:lnTo>
                <a:lnTo>
                  <a:pt x="417814" y="29527"/>
                </a:lnTo>
                <a:lnTo>
                  <a:pt x="401826" y="68943"/>
                </a:lnTo>
                <a:lnTo>
                  <a:pt x="401446" y="84709"/>
                </a:lnTo>
                <a:lnTo>
                  <a:pt x="401446" y="372999"/>
                </a:lnTo>
                <a:lnTo>
                  <a:pt x="404715" y="411057"/>
                </a:lnTo>
                <a:lnTo>
                  <a:pt x="436880" y="434975"/>
                </a:lnTo>
                <a:lnTo>
                  <a:pt x="436880" y="457073"/>
                </a:lnTo>
                <a:lnTo>
                  <a:pt x="262127" y="457073"/>
                </a:lnTo>
                <a:lnTo>
                  <a:pt x="262127" y="434975"/>
                </a:lnTo>
                <a:lnTo>
                  <a:pt x="273059" y="431855"/>
                </a:lnTo>
                <a:lnTo>
                  <a:pt x="281670" y="428212"/>
                </a:lnTo>
                <a:lnTo>
                  <a:pt x="297330" y="389600"/>
                </a:lnTo>
                <a:lnTo>
                  <a:pt x="297688" y="372999"/>
                </a:lnTo>
                <a:lnTo>
                  <a:pt x="297688" y="242062"/>
                </a:lnTo>
                <a:lnTo>
                  <a:pt x="297858" y="214205"/>
                </a:lnTo>
                <a:lnTo>
                  <a:pt x="298386" y="189896"/>
                </a:lnTo>
                <a:lnTo>
                  <a:pt x="299295" y="169160"/>
                </a:lnTo>
                <a:lnTo>
                  <a:pt x="300608" y="152019"/>
                </a:lnTo>
                <a:lnTo>
                  <a:pt x="298576" y="152019"/>
                </a:lnTo>
                <a:lnTo>
                  <a:pt x="139572" y="372999"/>
                </a:lnTo>
                <a:lnTo>
                  <a:pt x="139955" y="388217"/>
                </a:lnTo>
                <a:lnTo>
                  <a:pt x="141112" y="400732"/>
                </a:lnTo>
                <a:lnTo>
                  <a:pt x="164959" y="431758"/>
                </a:lnTo>
                <a:lnTo>
                  <a:pt x="175768" y="434975"/>
                </a:lnTo>
                <a:lnTo>
                  <a:pt x="175768" y="457073"/>
                </a:lnTo>
                <a:lnTo>
                  <a:pt x="0" y="457073"/>
                </a:lnTo>
                <a:lnTo>
                  <a:pt x="0" y="434975"/>
                </a:lnTo>
                <a:lnTo>
                  <a:pt x="10479" y="431764"/>
                </a:lnTo>
                <a:lnTo>
                  <a:pt x="18875" y="427863"/>
                </a:lnTo>
                <a:lnTo>
                  <a:pt x="35411" y="388526"/>
                </a:lnTo>
                <a:lnTo>
                  <a:pt x="35813" y="372999"/>
                </a:lnTo>
                <a:lnTo>
                  <a:pt x="35813" y="84328"/>
                </a:lnTo>
                <a:lnTo>
                  <a:pt x="32384" y="45948"/>
                </a:lnTo>
                <a:lnTo>
                  <a:pt x="0" y="22098"/>
                </a:lnTo>
                <a:lnTo>
                  <a:pt x="0" y="0"/>
                </a:lnTo>
                <a:close/>
              </a:path>
            </a:pathLst>
          </a:custGeom>
          <a:ln w="9144">
            <a:solidFill>
              <a:srgbClr val="FFFFFF"/>
            </a:solidFill>
          </a:ln>
        </p:spPr>
        <p:txBody>
          <a:bodyPr wrap="square" lIns="0" tIns="0" rIns="0" bIns="0" rtlCol="0"/>
          <a:lstStyle/>
          <a:p>
            <a:endParaRPr/>
          </a:p>
        </p:txBody>
      </p:sp>
      <p:sp>
        <p:nvSpPr>
          <p:cNvPr id="6" name="object 6"/>
          <p:cNvSpPr/>
          <p:nvPr/>
        </p:nvSpPr>
        <p:spPr>
          <a:xfrm>
            <a:off x="2203704" y="5010924"/>
            <a:ext cx="2349246" cy="37412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94432" y="5001514"/>
            <a:ext cx="2326259" cy="35204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710684" y="5010924"/>
            <a:ext cx="2231898" cy="515861"/>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701159" y="5001514"/>
            <a:ext cx="2209165" cy="493014"/>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005828" y="5247106"/>
            <a:ext cx="608837" cy="133375"/>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488173" y="5242433"/>
            <a:ext cx="90170" cy="101600"/>
          </a:xfrm>
          <a:custGeom>
            <a:avLst/>
            <a:gdLst/>
            <a:ahLst/>
            <a:cxnLst/>
            <a:rect l="l" t="t" r="r" b="b"/>
            <a:pathLst>
              <a:path w="90170" h="101600">
                <a:moveTo>
                  <a:pt x="90043" y="0"/>
                </a:moveTo>
                <a:lnTo>
                  <a:pt x="0" y="0"/>
                </a:lnTo>
                <a:lnTo>
                  <a:pt x="0" y="101218"/>
                </a:lnTo>
                <a:lnTo>
                  <a:pt x="90043" y="101218"/>
                </a:lnTo>
                <a:lnTo>
                  <a:pt x="90043" y="0"/>
                </a:lnTo>
                <a:close/>
              </a:path>
            </a:pathLst>
          </a:custGeom>
          <a:solidFill>
            <a:srgbClr val="C00000"/>
          </a:solidFill>
        </p:spPr>
        <p:txBody>
          <a:bodyPr wrap="square" lIns="0" tIns="0" rIns="0" bIns="0" rtlCol="0"/>
          <a:lstStyle/>
          <a:p>
            <a:endParaRPr/>
          </a:p>
        </p:txBody>
      </p:sp>
      <p:sp>
        <p:nvSpPr>
          <p:cNvPr id="12" name="object 12"/>
          <p:cNvSpPr/>
          <p:nvPr/>
        </p:nvSpPr>
        <p:spPr>
          <a:xfrm>
            <a:off x="7328534" y="5242433"/>
            <a:ext cx="90170" cy="101600"/>
          </a:xfrm>
          <a:custGeom>
            <a:avLst/>
            <a:gdLst/>
            <a:ahLst/>
            <a:cxnLst/>
            <a:rect l="l" t="t" r="r" b="b"/>
            <a:pathLst>
              <a:path w="90170" h="101600">
                <a:moveTo>
                  <a:pt x="90043" y="0"/>
                </a:moveTo>
                <a:lnTo>
                  <a:pt x="0" y="0"/>
                </a:lnTo>
                <a:lnTo>
                  <a:pt x="0" y="101218"/>
                </a:lnTo>
                <a:lnTo>
                  <a:pt x="90043" y="101218"/>
                </a:lnTo>
                <a:lnTo>
                  <a:pt x="90043" y="0"/>
                </a:lnTo>
                <a:close/>
              </a:path>
            </a:pathLst>
          </a:custGeom>
          <a:solidFill>
            <a:srgbClr val="C00000"/>
          </a:solidFill>
        </p:spPr>
        <p:txBody>
          <a:bodyPr wrap="square" lIns="0" tIns="0" rIns="0" bIns="0" rtlCol="0"/>
          <a:lstStyle/>
          <a:p>
            <a:endParaRPr/>
          </a:p>
        </p:txBody>
      </p:sp>
      <p:sp>
        <p:nvSpPr>
          <p:cNvPr id="13" name="object 13"/>
          <p:cNvSpPr/>
          <p:nvPr/>
        </p:nvSpPr>
        <p:spPr>
          <a:xfrm>
            <a:off x="7164451" y="5242433"/>
            <a:ext cx="90170" cy="101600"/>
          </a:xfrm>
          <a:custGeom>
            <a:avLst/>
            <a:gdLst/>
            <a:ahLst/>
            <a:cxnLst/>
            <a:rect l="l" t="t" r="r" b="b"/>
            <a:pathLst>
              <a:path w="90170" h="101600">
                <a:moveTo>
                  <a:pt x="90043" y="0"/>
                </a:moveTo>
                <a:lnTo>
                  <a:pt x="0" y="0"/>
                </a:lnTo>
                <a:lnTo>
                  <a:pt x="0" y="101218"/>
                </a:lnTo>
                <a:lnTo>
                  <a:pt x="90043" y="101218"/>
                </a:lnTo>
                <a:lnTo>
                  <a:pt x="90043" y="0"/>
                </a:lnTo>
                <a:close/>
              </a:path>
            </a:pathLst>
          </a:custGeom>
          <a:solidFill>
            <a:srgbClr val="C00000"/>
          </a:solidFill>
        </p:spPr>
        <p:txBody>
          <a:bodyPr wrap="square" lIns="0" tIns="0" rIns="0" bIns="0" rtlCol="0"/>
          <a:lstStyle/>
          <a:p>
            <a:endParaRPr/>
          </a:p>
        </p:txBody>
      </p:sp>
      <p:sp>
        <p:nvSpPr>
          <p:cNvPr id="14" name="object 14"/>
          <p:cNvSpPr/>
          <p:nvPr/>
        </p:nvSpPr>
        <p:spPr>
          <a:xfrm>
            <a:off x="7000367" y="5242433"/>
            <a:ext cx="90170" cy="101600"/>
          </a:xfrm>
          <a:custGeom>
            <a:avLst/>
            <a:gdLst/>
            <a:ahLst/>
            <a:cxnLst/>
            <a:rect l="l" t="t" r="r" b="b"/>
            <a:pathLst>
              <a:path w="90170" h="101600">
                <a:moveTo>
                  <a:pt x="90042" y="0"/>
                </a:moveTo>
                <a:lnTo>
                  <a:pt x="0" y="0"/>
                </a:lnTo>
                <a:lnTo>
                  <a:pt x="0" y="101218"/>
                </a:lnTo>
                <a:lnTo>
                  <a:pt x="90042" y="101218"/>
                </a:lnTo>
                <a:lnTo>
                  <a:pt x="90042" y="0"/>
                </a:lnTo>
                <a:close/>
              </a:path>
            </a:pathLst>
          </a:custGeom>
          <a:solidFill>
            <a:srgbClr val="C00000"/>
          </a:solidFill>
        </p:spPr>
        <p:txBody>
          <a:bodyPr wrap="square" lIns="0" tIns="0" rIns="0" bIns="0" rtlCol="0"/>
          <a:lstStyle/>
          <a:p>
            <a:endParaRPr/>
          </a:p>
        </p:txBody>
      </p:sp>
      <p:sp>
        <p:nvSpPr>
          <p:cNvPr id="15" name="object 15"/>
          <p:cNvSpPr/>
          <p:nvPr/>
        </p:nvSpPr>
        <p:spPr>
          <a:xfrm>
            <a:off x="7488173" y="5242433"/>
            <a:ext cx="90170" cy="101600"/>
          </a:xfrm>
          <a:custGeom>
            <a:avLst/>
            <a:gdLst/>
            <a:ahLst/>
            <a:cxnLst/>
            <a:rect l="l" t="t" r="r" b="b"/>
            <a:pathLst>
              <a:path w="90170" h="101600">
                <a:moveTo>
                  <a:pt x="0" y="0"/>
                </a:moveTo>
                <a:lnTo>
                  <a:pt x="90043" y="0"/>
                </a:lnTo>
                <a:lnTo>
                  <a:pt x="90043" y="101218"/>
                </a:lnTo>
                <a:lnTo>
                  <a:pt x="0" y="101218"/>
                </a:lnTo>
                <a:lnTo>
                  <a:pt x="0" y="0"/>
                </a:lnTo>
                <a:close/>
              </a:path>
            </a:pathLst>
          </a:custGeom>
          <a:ln w="9144">
            <a:solidFill>
              <a:srgbClr val="FFFFFF"/>
            </a:solidFill>
          </a:ln>
        </p:spPr>
        <p:txBody>
          <a:bodyPr wrap="square" lIns="0" tIns="0" rIns="0" bIns="0" rtlCol="0"/>
          <a:lstStyle/>
          <a:p>
            <a:endParaRPr/>
          </a:p>
        </p:txBody>
      </p:sp>
      <p:sp>
        <p:nvSpPr>
          <p:cNvPr id="16" name="object 16"/>
          <p:cNvSpPr/>
          <p:nvPr/>
        </p:nvSpPr>
        <p:spPr>
          <a:xfrm>
            <a:off x="7328534" y="5242433"/>
            <a:ext cx="90170" cy="101600"/>
          </a:xfrm>
          <a:custGeom>
            <a:avLst/>
            <a:gdLst/>
            <a:ahLst/>
            <a:cxnLst/>
            <a:rect l="l" t="t" r="r" b="b"/>
            <a:pathLst>
              <a:path w="90170" h="101600">
                <a:moveTo>
                  <a:pt x="0" y="0"/>
                </a:moveTo>
                <a:lnTo>
                  <a:pt x="90043" y="0"/>
                </a:lnTo>
                <a:lnTo>
                  <a:pt x="90043" y="101218"/>
                </a:lnTo>
                <a:lnTo>
                  <a:pt x="0" y="101218"/>
                </a:lnTo>
                <a:lnTo>
                  <a:pt x="0" y="0"/>
                </a:lnTo>
                <a:close/>
              </a:path>
            </a:pathLst>
          </a:custGeom>
          <a:ln w="9144">
            <a:solidFill>
              <a:srgbClr val="FFFFFF"/>
            </a:solidFill>
          </a:ln>
        </p:spPr>
        <p:txBody>
          <a:bodyPr wrap="square" lIns="0" tIns="0" rIns="0" bIns="0" rtlCol="0"/>
          <a:lstStyle/>
          <a:p>
            <a:endParaRPr/>
          </a:p>
        </p:txBody>
      </p:sp>
      <p:sp>
        <p:nvSpPr>
          <p:cNvPr id="17" name="object 17"/>
          <p:cNvSpPr/>
          <p:nvPr/>
        </p:nvSpPr>
        <p:spPr>
          <a:xfrm>
            <a:off x="7164451" y="5242433"/>
            <a:ext cx="90170" cy="101600"/>
          </a:xfrm>
          <a:custGeom>
            <a:avLst/>
            <a:gdLst/>
            <a:ahLst/>
            <a:cxnLst/>
            <a:rect l="l" t="t" r="r" b="b"/>
            <a:pathLst>
              <a:path w="90170" h="101600">
                <a:moveTo>
                  <a:pt x="0" y="0"/>
                </a:moveTo>
                <a:lnTo>
                  <a:pt x="90043" y="0"/>
                </a:lnTo>
                <a:lnTo>
                  <a:pt x="90043" y="101218"/>
                </a:lnTo>
                <a:lnTo>
                  <a:pt x="0" y="101218"/>
                </a:lnTo>
                <a:lnTo>
                  <a:pt x="0" y="0"/>
                </a:lnTo>
                <a:close/>
              </a:path>
            </a:pathLst>
          </a:custGeom>
          <a:ln w="9144">
            <a:solidFill>
              <a:srgbClr val="FFFFFF"/>
            </a:solidFill>
          </a:ln>
        </p:spPr>
        <p:txBody>
          <a:bodyPr wrap="square" lIns="0" tIns="0" rIns="0" bIns="0" rtlCol="0"/>
          <a:lstStyle/>
          <a:p>
            <a:endParaRPr/>
          </a:p>
        </p:txBody>
      </p:sp>
      <p:sp>
        <p:nvSpPr>
          <p:cNvPr id="18" name="object 18"/>
          <p:cNvSpPr/>
          <p:nvPr/>
        </p:nvSpPr>
        <p:spPr>
          <a:xfrm>
            <a:off x="7000367" y="5242433"/>
            <a:ext cx="90170" cy="101600"/>
          </a:xfrm>
          <a:custGeom>
            <a:avLst/>
            <a:gdLst/>
            <a:ahLst/>
            <a:cxnLst/>
            <a:rect l="l" t="t" r="r" b="b"/>
            <a:pathLst>
              <a:path w="90170" h="101600">
                <a:moveTo>
                  <a:pt x="0" y="0"/>
                </a:moveTo>
                <a:lnTo>
                  <a:pt x="90042" y="0"/>
                </a:lnTo>
                <a:lnTo>
                  <a:pt x="90042" y="101218"/>
                </a:lnTo>
                <a:lnTo>
                  <a:pt x="0" y="101218"/>
                </a:lnTo>
                <a:lnTo>
                  <a:pt x="0" y="0"/>
                </a:lnTo>
                <a:close/>
              </a:path>
            </a:pathLst>
          </a:custGeom>
          <a:ln w="9144">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859870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pPr algn="ctr"/>
            <a:r>
              <a:rPr lang="ru-RU" b="1" dirty="0" smtClean="0"/>
              <a:t>Модели организации образовательного процесса</a:t>
            </a:r>
            <a:br>
              <a:rPr lang="ru-RU" b="1" dirty="0" smtClean="0"/>
            </a:br>
            <a:r>
              <a:rPr lang="ru-RU" b="1" dirty="0" smtClean="0"/>
              <a:t> с использованием ЭФУ</a:t>
            </a:r>
            <a:endParaRPr lang="ru-RU" b="1" dirty="0"/>
          </a:p>
        </p:txBody>
      </p:sp>
      <p:sp>
        <p:nvSpPr>
          <p:cNvPr id="3" name="Объект 2"/>
          <p:cNvSpPr>
            <a:spLocks noGrp="1"/>
          </p:cNvSpPr>
          <p:nvPr>
            <p:ph idx="1"/>
          </p:nvPr>
        </p:nvSpPr>
        <p:spPr/>
        <p:txBody>
          <a:bodyPr/>
          <a:lstStyle/>
          <a:p>
            <a:r>
              <a:rPr lang="ru-RU" b="1" dirty="0" smtClean="0">
                <a:solidFill>
                  <a:srgbClr val="002060"/>
                </a:solidFill>
              </a:rPr>
              <a:t>Использование на уроке во фронтальном режиме</a:t>
            </a:r>
          </a:p>
          <a:p>
            <a:pPr marL="0" indent="0">
              <a:buNone/>
            </a:pPr>
            <a:r>
              <a:rPr lang="ru-RU" b="1" dirty="0" smtClean="0">
                <a:solidFill>
                  <a:srgbClr val="002060"/>
                </a:solidFill>
              </a:rPr>
              <a:t>(предполагается наличие в классе проектора и интерактивной доски)</a:t>
            </a:r>
            <a:endParaRPr lang="ru-RU" b="1" dirty="0">
              <a:solidFill>
                <a:srgbClr val="002060"/>
              </a:solidFill>
            </a:endParaRPr>
          </a:p>
        </p:txBody>
      </p:sp>
    </p:spTree>
    <p:extLst>
      <p:ext uri="{BB962C8B-B14F-4D97-AF65-F5344CB8AC3E}">
        <p14:creationId xmlns:p14="http://schemas.microsoft.com/office/powerpoint/2010/main" val="2494022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pPr algn="ctr"/>
            <a:r>
              <a:rPr lang="ru-RU" b="1" dirty="0" smtClean="0"/>
              <a:t>Модели организации образовательного процесса</a:t>
            </a:r>
            <a:br>
              <a:rPr lang="ru-RU" b="1" dirty="0" smtClean="0"/>
            </a:br>
            <a:r>
              <a:rPr lang="ru-RU" b="1" dirty="0" smtClean="0"/>
              <a:t> с использованием ЭФУ</a:t>
            </a:r>
            <a:endParaRPr lang="ru-RU" b="1" dirty="0"/>
          </a:p>
        </p:txBody>
      </p:sp>
      <p:sp>
        <p:nvSpPr>
          <p:cNvPr id="3" name="Объект 2"/>
          <p:cNvSpPr>
            <a:spLocks noGrp="1"/>
          </p:cNvSpPr>
          <p:nvPr>
            <p:ph idx="1"/>
          </p:nvPr>
        </p:nvSpPr>
        <p:spPr/>
        <p:txBody>
          <a:bodyPr/>
          <a:lstStyle/>
          <a:p>
            <a:r>
              <a:rPr lang="ru-RU" b="1" dirty="0" smtClean="0">
                <a:solidFill>
                  <a:srgbClr val="002060"/>
                </a:solidFill>
              </a:rPr>
              <a:t>Использование на уроке во фронтальном режиме</a:t>
            </a:r>
          </a:p>
          <a:p>
            <a:pPr marL="0" indent="0">
              <a:buNone/>
            </a:pPr>
            <a:r>
              <a:rPr lang="ru-RU" b="1" dirty="0" smtClean="0">
                <a:solidFill>
                  <a:srgbClr val="002060"/>
                </a:solidFill>
              </a:rPr>
              <a:t>(предполагается наличие в классе проектора и интерактивной доски)</a:t>
            </a:r>
          </a:p>
          <a:p>
            <a:r>
              <a:rPr lang="ru-RU" b="1" dirty="0" smtClean="0">
                <a:solidFill>
                  <a:schemeClr val="accent4">
                    <a:lumMod val="75000"/>
                  </a:schemeClr>
                </a:solidFill>
              </a:rPr>
              <a:t>Организация образовательного процесса на основе модели смешанного обучения «Перевёрнутый класс» </a:t>
            </a:r>
          </a:p>
          <a:p>
            <a:pPr marL="0" indent="0">
              <a:buNone/>
            </a:pPr>
            <a:endParaRPr lang="ru-RU" b="1" dirty="0">
              <a:solidFill>
                <a:srgbClr val="002060"/>
              </a:solidFill>
            </a:endParaRPr>
          </a:p>
        </p:txBody>
      </p:sp>
    </p:spTree>
    <p:extLst>
      <p:ext uri="{BB962C8B-B14F-4D97-AF65-F5344CB8AC3E}">
        <p14:creationId xmlns:p14="http://schemas.microsoft.com/office/powerpoint/2010/main" val="33538610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pPr algn="ctr"/>
            <a:r>
              <a:rPr lang="ru-RU" b="1" dirty="0" smtClean="0"/>
              <a:t>Модели организации образовательного процесса</a:t>
            </a:r>
            <a:br>
              <a:rPr lang="ru-RU" b="1" dirty="0" smtClean="0"/>
            </a:br>
            <a:r>
              <a:rPr lang="ru-RU" b="1" dirty="0" smtClean="0"/>
              <a:t> с использованием ЭФУ</a:t>
            </a:r>
            <a:endParaRPr lang="ru-RU" b="1" dirty="0"/>
          </a:p>
        </p:txBody>
      </p:sp>
      <p:sp>
        <p:nvSpPr>
          <p:cNvPr id="3" name="Объект 2"/>
          <p:cNvSpPr>
            <a:spLocks noGrp="1"/>
          </p:cNvSpPr>
          <p:nvPr>
            <p:ph idx="1"/>
          </p:nvPr>
        </p:nvSpPr>
        <p:spPr/>
        <p:txBody>
          <a:bodyPr/>
          <a:lstStyle/>
          <a:p>
            <a:r>
              <a:rPr lang="ru-RU" b="1" dirty="0" smtClean="0">
                <a:solidFill>
                  <a:srgbClr val="002060"/>
                </a:solidFill>
              </a:rPr>
              <a:t>Использование на уроке во фронтальном режиме</a:t>
            </a:r>
          </a:p>
          <a:p>
            <a:pPr marL="0" indent="0">
              <a:buNone/>
            </a:pPr>
            <a:r>
              <a:rPr lang="ru-RU" b="1" dirty="0" smtClean="0">
                <a:solidFill>
                  <a:srgbClr val="002060"/>
                </a:solidFill>
              </a:rPr>
              <a:t>(предполагается наличие в классе проектора и интерактивной доски)</a:t>
            </a:r>
          </a:p>
          <a:p>
            <a:r>
              <a:rPr lang="ru-RU" b="1" dirty="0" smtClean="0">
                <a:solidFill>
                  <a:srgbClr val="002060"/>
                </a:solidFill>
              </a:rPr>
              <a:t>Организация образовательного процесса на основе модели смешанного обучения «Перевёрнутый класс» </a:t>
            </a:r>
          </a:p>
          <a:p>
            <a:r>
              <a:rPr lang="ru-RU" b="1" dirty="0">
                <a:solidFill>
                  <a:schemeClr val="accent4">
                    <a:lumMod val="75000"/>
                  </a:schemeClr>
                </a:solidFill>
              </a:rPr>
              <a:t>Организация образовательного процесса на основе модели смешанного обучения </a:t>
            </a:r>
            <a:r>
              <a:rPr lang="ru-RU" b="1" dirty="0" smtClean="0">
                <a:solidFill>
                  <a:schemeClr val="accent4">
                    <a:lumMod val="75000"/>
                  </a:schemeClr>
                </a:solidFill>
              </a:rPr>
              <a:t>«Смена рабочих зон» </a:t>
            </a:r>
            <a:endParaRPr lang="ru-RU" b="1" dirty="0">
              <a:solidFill>
                <a:schemeClr val="accent4">
                  <a:lumMod val="75000"/>
                </a:schemeClr>
              </a:solidFill>
            </a:endParaRPr>
          </a:p>
          <a:p>
            <a:endParaRPr lang="ru-RU" b="1" dirty="0" smtClean="0">
              <a:solidFill>
                <a:schemeClr val="accent4">
                  <a:lumMod val="75000"/>
                </a:schemeClr>
              </a:solidFill>
            </a:endParaRPr>
          </a:p>
          <a:p>
            <a:pPr marL="0" indent="0">
              <a:buNone/>
            </a:pPr>
            <a:endParaRPr lang="ru-RU" b="1" dirty="0">
              <a:solidFill>
                <a:srgbClr val="002060"/>
              </a:solidFill>
            </a:endParaRPr>
          </a:p>
        </p:txBody>
      </p:sp>
    </p:spTree>
    <p:extLst>
      <p:ext uri="{BB962C8B-B14F-4D97-AF65-F5344CB8AC3E}">
        <p14:creationId xmlns:p14="http://schemas.microsoft.com/office/powerpoint/2010/main" val="1436290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7PfsrCFKTUmtHTi3uMo8Qw"/>
</p:tagLst>
</file>

<file path=ppt/theme/theme1.xml><?xml version="1.0" encoding="utf-8"?>
<a:theme xmlns:a="http://schemas.openxmlformats.org/drawingml/2006/main" name="Шаблон презентации РУ 3х4 новый">
  <a:themeElements>
    <a:clrScheme name="Российский учебник">
      <a:dk1>
        <a:srgbClr val="515151"/>
      </a:dk1>
      <a:lt1>
        <a:srgbClr val="FFFFFF"/>
      </a:lt1>
      <a:dk2>
        <a:srgbClr val="7B7B7B"/>
      </a:dk2>
      <a:lt2>
        <a:srgbClr val="FFFFFF"/>
      </a:lt2>
      <a:accent1>
        <a:srgbClr val="969696"/>
      </a:accent1>
      <a:accent2>
        <a:srgbClr val="0063B5"/>
      </a:accent2>
      <a:accent3>
        <a:srgbClr val="3BA6FF"/>
      </a:accent3>
      <a:accent4>
        <a:srgbClr val="75C1FF"/>
      </a:accent4>
      <a:accent5>
        <a:srgbClr val="A5A5A5"/>
      </a:accent5>
      <a:accent6>
        <a:srgbClr val="D8D8D8"/>
      </a:accent6>
      <a:hlink>
        <a:srgbClr val="005CAB"/>
      </a:hlink>
      <a:folHlink>
        <a:srgbClr val="A6A6A6"/>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Шаблон презентации РУ 3х4 новый</Template>
  <TotalTime>2042</TotalTime>
  <Words>4990</Words>
  <Application>Microsoft Office PowerPoint</Application>
  <PresentationFormat>Экран (4:3)</PresentationFormat>
  <Paragraphs>1051</Paragraphs>
  <Slides>108</Slides>
  <Notes>33</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108</vt:i4>
      </vt:variant>
    </vt:vector>
  </HeadingPairs>
  <TitlesOfParts>
    <vt:vector size="123" baseType="lpstr">
      <vt:lpstr>Microsoft YaHei</vt:lpstr>
      <vt:lpstr>Arial</vt:lpstr>
      <vt:lpstr>Bookman Old Style</vt:lpstr>
      <vt:lpstr>Calibri</vt:lpstr>
      <vt:lpstr>Cambria</vt:lpstr>
      <vt:lpstr>Cambria Math</vt:lpstr>
      <vt:lpstr>Century Gothic</vt:lpstr>
      <vt:lpstr>Courier New</vt:lpstr>
      <vt:lpstr>Georgia</vt:lpstr>
      <vt:lpstr>Open Sans</vt:lpstr>
      <vt:lpstr>Open Sans Light</vt:lpstr>
      <vt:lpstr>Segoe UI</vt:lpstr>
      <vt:lpstr>Times New Roman</vt:lpstr>
      <vt:lpstr>Wingdings</vt:lpstr>
      <vt:lpstr>Шаблон презентации РУ 3х4 новый</vt:lpstr>
      <vt:lpstr>Комплексный подход  к формированию универсальных учебных действий:  планирование, диагностика, контроль.  Роль и место электронных форм учебников  в проектировании современного урока.</vt:lpstr>
      <vt:lpstr>Презентация PowerPoint</vt:lpstr>
      <vt:lpstr>Презентация PowerPoint</vt:lpstr>
      <vt:lpstr>Презентация PowerPoint</vt:lpstr>
      <vt:lpstr>Издательствами, входящими в корпорацию «Российский учебник», выпускается 42% наименований учебников из Федерального перечня</vt:lpstr>
      <vt:lpstr>цифровая образовательная платформа LECTA</vt:lpstr>
      <vt:lpstr>Большая наука — школе Научно-редакционный совет</vt:lpstr>
      <vt:lpstr>Презентация PowerPoint</vt:lpstr>
      <vt:lpstr>Дошкольное образование</vt:lpstr>
      <vt:lpstr>Презентация PowerPoint</vt:lpstr>
      <vt:lpstr>ФГОС НОО:</vt:lpstr>
      <vt:lpstr>Современность:</vt:lpstr>
      <vt:lpstr>Презентация PowerPoint</vt:lpstr>
      <vt:lpstr>Современный ученик начальной школы:</vt:lpstr>
      <vt:lpstr>Презентация PowerPoint</vt:lpstr>
      <vt:lpstr>Презентация PowerPoint</vt:lpstr>
      <vt:lpstr>Презентация PowerPoint</vt:lpstr>
      <vt:lpstr>Презентация PowerPoint</vt:lpstr>
      <vt:lpstr>«     Новообразования в развитии младшего школьника: </vt:lpstr>
      <vt:lpstr>«     Новообразования в развитии младшего школьника: </vt:lpstr>
      <vt:lpstr>«     Новообразования в развитии младшего школьника: </vt:lpstr>
      <vt:lpstr>«     Новообразования в развитии младшего школьника: </vt:lpstr>
      <vt:lpstr>«     Новообразования в развитии младшего школьника: </vt:lpstr>
      <vt:lpstr>Презентация PowerPoint</vt:lpstr>
      <vt:lpstr>Чем ребёнок отличается от самого себя в начале и в конце обучения?</vt:lpstr>
      <vt:lpstr>Изменение требований к уроку</vt:lpstr>
      <vt:lpstr> УМК«НАЧАЛЬНАЯ ШКОЛА ХХI ВЕКА»  </vt:lpstr>
      <vt:lpstr>Презентация PowerPoint</vt:lpstr>
      <vt:lpstr>ВПР-2017</vt:lpstr>
      <vt:lpstr>Презентация PowerPoint</vt:lpstr>
      <vt:lpstr>Презентация PowerPoint</vt:lpstr>
      <vt:lpstr>Презентация PowerPoint</vt:lpstr>
      <vt:lpstr>УМК«НАЧАЛЬНАЯ ШКОЛА ХХI ВЕКА»</vt:lpstr>
      <vt:lpstr>Дифференциация обучения – ключ к сохранению индивидуальности ребенка</vt:lpstr>
      <vt:lpstr>Коррекционно- развивающие тетради</vt:lpstr>
      <vt:lpstr>Моделирующая деятельность</vt:lpstr>
      <vt:lpstr>Моделирующая деятельность</vt:lpstr>
      <vt:lpstr>Моделирующая деятельность</vt:lpstr>
      <vt:lpstr>Моделирующая деятельность</vt:lpstr>
      <vt:lpstr>Моделирующая деятельность</vt:lpstr>
      <vt:lpstr>Преобразование модели</vt:lpstr>
      <vt:lpstr>Преобразование модели</vt:lpstr>
      <vt:lpstr>Создание модели обложки</vt:lpstr>
      <vt:lpstr>Проблемно-поисковя деятельность</vt:lpstr>
      <vt:lpstr>Проблемно-поисковя деятельность</vt:lpstr>
      <vt:lpstr>Презентация PowerPoint</vt:lpstr>
      <vt:lpstr>Презентация PowerPoint</vt:lpstr>
      <vt:lpstr>Диалог как главный метод обучения</vt:lpstr>
      <vt:lpstr>Учебный диалог</vt:lpstr>
      <vt:lpstr>Регулятивные универсальные учебные действия </vt:lpstr>
      <vt:lpstr>Учим наблюдать и сравнивать по плану</vt:lpstr>
      <vt:lpstr>Учим наблюдать и сравнивать по плану</vt:lpstr>
      <vt:lpstr>Презентация PowerPoint</vt:lpstr>
      <vt:lpstr>Анализ и синтез</vt:lpstr>
      <vt:lpstr>Смысловое чтение-это процесс восприятия ,понимания и интерпретации текста , обеспечивающих решение учебно-познавательных задач. </vt:lpstr>
      <vt:lpstr>   Формирование  смыслового чтения</vt:lpstr>
      <vt:lpstr>Какова в связи с этим задача педагога?</vt:lpstr>
      <vt:lpstr>Презентация PowerPoint</vt:lpstr>
      <vt:lpstr> Делаем выводы:</vt:lpstr>
      <vt:lpstr> Контроль и оценка:</vt:lpstr>
      <vt:lpstr>Презентация PowerPoint</vt:lpstr>
      <vt:lpstr>Динамика контроля (самоконтроля) результата выполнения задания Задания на поиск ошибки </vt:lpstr>
      <vt:lpstr>Презентация PowerPoint</vt:lpstr>
      <vt:lpstr>Презентация PowerPoint</vt:lpstr>
      <vt:lpstr> </vt:lpstr>
      <vt:lpstr>Презентация PowerPoint</vt:lpstr>
      <vt:lpstr> Формирование самооценки правила:</vt:lpstr>
      <vt:lpstr> Формирование самооценки способы:</vt:lpstr>
      <vt:lpstr> Формирование самооценки формы работы:</vt:lpstr>
      <vt:lpstr> Формирование самооценки формы работы:</vt:lpstr>
      <vt:lpstr>   ДРУЖЙ   Кочурова Е.Э. 2 класс: рабочая тетрадь   </vt:lpstr>
      <vt:lpstr>  </vt:lpstr>
      <vt:lpstr> Формирование самооценки формы работы:</vt:lpstr>
      <vt:lpstr> Формирование самооценки формы работы:</vt:lpstr>
      <vt:lpstr> Формирование самооценки формы работы:</vt:lpstr>
      <vt:lpstr> Формирование самооценки формы работы:</vt:lpstr>
      <vt:lpstr>Презентация PowerPoint</vt:lpstr>
      <vt:lpstr> Формирование самооценки формы работы:</vt:lpstr>
      <vt:lpstr> Формирование самооценки формы работы:</vt:lpstr>
      <vt:lpstr> Формирование самооценки Ученик постепенно приучается сопровождать оценку своей работы следующими комментариями:</vt:lpstr>
      <vt:lpstr> Формирование самооценки В процессе выполнения работы учитель поддерживает позитивный настрой учащихся:</vt:lpstr>
      <vt:lpstr>Презентация PowerPoint</vt:lpstr>
      <vt:lpstr>Презентация PowerPoint</vt:lpstr>
      <vt:lpstr>Презентация PowerPoint</vt:lpstr>
      <vt:lpstr>Презентация PowerPoint</vt:lpstr>
      <vt:lpstr>Три уровня усвоения содержания</vt:lpstr>
      <vt:lpstr>Презентация PowerPoint</vt:lpstr>
      <vt:lpstr>УМК«НАЧАЛЬНАЯ ШКОЛА ХХI ВЕКА»</vt:lpstr>
      <vt:lpstr>Роль и место  электронных форм учебников  в проектировании современного урока: опыт, проблемы и пути решения.  Новые возможности платформы Lecta.</vt:lpstr>
      <vt:lpstr>Презентация PowerPoint</vt:lpstr>
      <vt:lpstr>Презентация PowerPoint</vt:lpstr>
      <vt:lpstr>Презентация PowerPoint</vt:lpstr>
      <vt:lpstr>LECTA сегодня</vt:lpstr>
      <vt:lpstr>2017-2018: Новые возможности</vt:lpstr>
      <vt:lpstr>Презентация PowerPoint</vt:lpstr>
      <vt:lpstr>Презентация PowerPoint</vt:lpstr>
      <vt:lpstr>Модели организации образовательного процесса  с использованием ЭФУ</vt:lpstr>
      <vt:lpstr>Модели организации образовательного процесса  с использованием ЭФУ</vt:lpstr>
      <vt:lpstr>Модели организации образовательного процесса  с использованием ЭФУ</vt:lpstr>
      <vt:lpstr>Модели организации образовательного процесса  с использованием ЭФУ</vt:lpstr>
      <vt:lpstr>Rosuchebnik.ru    (drofa-ventana.ru)  методическая помощь по каждому предмету учебного плана и учебнику издательской группы </vt:lpstr>
      <vt:lpstr>Система методической работы (ОЧНО И ДИСТАНЦИОННО)</vt:lpstr>
      <vt:lpstr>Социальные  образовательные проекты  Корпорации «Российский учебник»</vt:lpstr>
      <vt:lpstr>Презентация PowerPoint</vt:lpstr>
      <vt:lpstr>?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Екатерина Латыпова</dc:creator>
  <cp:lastModifiedBy>user</cp:lastModifiedBy>
  <cp:revision>100</cp:revision>
  <dcterms:created xsi:type="dcterms:W3CDTF">2017-06-29T11:39:35Z</dcterms:created>
  <dcterms:modified xsi:type="dcterms:W3CDTF">2018-03-20T02:15:22Z</dcterms:modified>
</cp:coreProperties>
</file>