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390" r:id="rId2"/>
    <p:sldId id="287" r:id="rId3"/>
    <p:sldId id="288" r:id="rId4"/>
    <p:sldId id="289" r:id="rId5"/>
    <p:sldId id="290" r:id="rId6"/>
    <p:sldId id="291" r:id="rId7"/>
    <p:sldId id="388" r:id="rId8"/>
    <p:sldId id="389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7" r:id="rId38"/>
    <p:sldId id="326" r:id="rId39"/>
    <p:sldId id="325" r:id="rId40"/>
    <p:sldId id="320" r:id="rId41"/>
    <p:sldId id="321" r:id="rId42"/>
    <p:sldId id="368" r:id="rId43"/>
    <p:sldId id="266" r:id="rId44"/>
    <p:sldId id="379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80" r:id="rId54"/>
    <p:sldId id="381" r:id="rId55"/>
    <p:sldId id="383" r:id="rId56"/>
    <p:sldId id="385" r:id="rId57"/>
    <p:sldId id="386" r:id="rId58"/>
    <p:sldId id="387" r:id="rId59"/>
    <p:sldId id="279" r:id="rId60"/>
    <p:sldId id="280" r:id="rId61"/>
    <p:sldId id="281" r:id="rId62"/>
    <p:sldId id="282" r:id="rId63"/>
    <p:sldId id="283" r:id="rId64"/>
    <p:sldId id="285" r:id="rId65"/>
    <p:sldId id="286" r:id="rId66"/>
    <p:sldId id="328" r:id="rId67"/>
    <p:sldId id="329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361" r:id="rId87"/>
    <p:sldId id="362" r:id="rId88"/>
    <p:sldId id="363" r:id="rId89"/>
    <p:sldId id="364" r:id="rId90"/>
    <p:sldId id="365" r:id="rId91"/>
    <p:sldId id="366" r:id="rId92"/>
    <p:sldId id="367" r:id="rId9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67C7-D9D9-47B5-A152-2AF131316CBB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3C687-437E-457E-A489-D508751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4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FC5338-8C5E-48C0-9AAA-E6C42F88B57A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14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40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20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905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965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3F8103-B31C-4C86-8131-A6E9DFE52FB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2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12AA0B-219B-4F7E-82AF-807636721385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6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94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64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81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39449" rIns="78907" bIns="39449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fld id="{B1E848AA-2D52-41BA-AD66-4B6EC371D8FF}" type="slidenum">
              <a:rPr lang="ru-RU" altLang="ru-RU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>
                <a:lnSpc>
                  <a:spcPct val="93000"/>
                </a:lnSpc>
                <a:spcBef>
                  <a:spcPct val="0"/>
                </a:spcBef>
              </a:pPr>
              <a:t>44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/>
          <p:cNvSpPr>
            <a:spLocks/>
          </p:cNvSpPr>
          <p:nvPr/>
        </p:nvSpPr>
        <p:spPr bwMode="auto">
          <a:xfrm>
            <a:off x="3881438" y="8685213"/>
            <a:ext cx="2970212" cy="452437"/>
          </a:xfrm>
          <a:custGeom>
            <a:avLst/>
            <a:gdLst>
              <a:gd name="T0" fmla="*/ 1485106 w 21600"/>
              <a:gd name="T1" fmla="*/ 0 h 21600"/>
              <a:gd name="T2" fmla="*/ 2970212 w 21600"/>
              <a:gd name="T3" fmla="*/ 226219 h 21600"/>
              <a:gd name="T4" fmla="*/ 1485106 w 21600"/>
              <a:gd name="T5" fmla="*/ 452437 h 21600"/>
              <a:gd name="T6" fmla="*/ 0 w 21600"/>
              <a:gd name="T7" fmla="*/ 226219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39449" rIns="78907" bIns="39449"/>
          <a:lstStyle>
            <a:lvl1pPr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052E3793-ED30-4FB9-9ACB-2F5DF2FAC1D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Text Box 2"/>
          <p:cNvSpPr>
            <a:spLocks/>
          </p:cNvSpPr>
          <p:nvPr/>
        </p:nvSpPr>
        <p:spPr bwMode="auto">
          <a:xfrm>
            <a:off x="3881438" y="8686800"/>
            <a:ext cx="2973387" cy="454025"/>
          </a:xfrm>
          <a:custGeom>
            <a:avLst/>
            <a:gdLst>
              <a:gd name="T0" fmla="*/ 1486694 w 21600"/>
              <a:gd name="T1" fmla="*/ 0 h 21600"/>
              <a:gd name="T2" fmla="*/ 2973387 w 21600"/>
              <a:gd name="T3" fmla="*/ 227013 h 21600"/>
              <a:gd name="T4" fmla="*/ 1486694 w 21600"/>
              <a:gd name="T5" fmla="*/ 454025 h 21600"/>
              <a:gd name="T6" fmla="*/ 0 w 21600"/>
              <a:gd name="T7" fmla="*/ 227013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39449" rIns="78907" bIns="39449"/>
          <a:lstStyle>
            <a:lvl1pPr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EF79D8D0-704D-419E-933F-A31770CED8C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44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9" name="Text Box 3"/>
          <p:cNvSpPr>
            <a:spLocks/>
          </p:cNvSpPr>
          <p:nvPr/>
        </p:nvSpPr>
        <p:spPr bwMode="auto">
          <a:xfrm>
            <a:off x="0" y="0"/>
            <a:ext cx="1588" cy="1588"/>
          </a:xfrm>
          <a:custGeom>
            <a:avLst/>
            <a:gdLst>
              <a:gd name="T0" fmla="*/ 794 w 21600"/>
              <a:gd name="T1" fmla="*/ 0 h 21600"/>
              <a:gd name="T2" fmla="*/ 1588 w 21600"/>
              <a:gd name="T3" fmla="*/ 794 h 21600"/>
              <a:gd name="T4" fmla="*/ 794 w 21600"/>
              <a:gd name="T5" fmla="*/ 1588 h 21600"/>
              <a:gd name="T6" fmla="*/ 0 w 21600"/>
              <a:gd name="T7" fmla="*/ 794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39449" rIns="78907" bIns="39449"/>
          <a:lstStyle>
            <a:lvl1pPr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fld id="{8AC02EFF-1C96-431E-B89B-2A65330BB0B9}" type="slidenum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eaLnBrk="1">
                <a:lnSpc>
                  <a:spcPct val="93000"/>
                </a:lnSpc>
                <a:spcBef>
                  <a:spcPct val="0"/>
                </a:spcBef>
              </a:pPr>
              <a:t>44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Rectangle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62475" cy="3421063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47111" name="Rectangle 5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907" tIns="39449" rIns="78907" bIns="394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8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50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23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74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" name="Rectangle 1027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4" name="Rectangle 1028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5" name="Rectangle 1029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Rectangle 1030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7" name="Rectangle 1031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8" name="Rectangle 1032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Rectangle 1033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1034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Rectangle 1035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1036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Rectangle 1037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Rectangle 1038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Rectangle 1039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6" name="Rectangle 1040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Rectangle 1041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Rectangle 1042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Rectangle 1043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Rectangle 1044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Rectangle 1045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Rectangle 1046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3" name="Rectangle 1047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Rectangle 1048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5" name="Rectangle 1049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6" name="Rectangle 1050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7" name="Rectangle 1051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Rectangle 1052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9" name="Rectangle 1053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0" name="Rectangle 1054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Rectangle 1055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2" name="Rectangle 1056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3" name="Rectangle 1057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4" name="Rectangle 1058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5" name="Oval 1059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Oval 1060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1061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1062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1063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1064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1065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1066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1067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1068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1069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1070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1071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1072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1073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1074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1075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1076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1077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1078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1079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1080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1081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1082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1083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1084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1085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1086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1087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1088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1089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1090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1091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1092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1093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1094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1095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1096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1097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1098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1099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1100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1101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1102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1103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1104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1105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1106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1107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1108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1109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1110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1111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1112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1113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1114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1115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1116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1117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1118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1119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1120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1121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1122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1123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1124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1125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126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127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128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129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130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131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132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133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134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135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36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37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38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9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0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41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42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43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44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45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146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147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148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149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150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151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152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153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154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155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156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157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158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159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160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161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162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163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164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165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166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167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168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169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170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171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172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173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174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175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176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177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178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179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180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181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182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183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184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185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186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187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188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189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190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191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192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193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194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195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196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197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198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199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200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201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202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203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204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205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206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207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208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209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210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211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212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213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214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215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216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217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218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219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220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221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222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223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224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225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1226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1227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1228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1229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1230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1231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1232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1233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1234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1235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1236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1237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1238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1239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1240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1241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218" name="Group 1242"/>
          <p:cNvGrpSpPr>
            <a:grpSpLocks/>
          </p:cNvGrpSpPr>
          <p:nvPr userDrawn="1"/>
        </p:nvGrpSpPr>
        <p:grpSpPr bwMode="auto">
          <a:xfrm>
            <a:off x="179388" y="260350"/>
            <a:ext cx="1152525" cy="720725"/>
            <a:chOff x="1717" y="1170"/>
            <a:chExt cx="1013" cy="600"/>
          </a:xfrm>
        </p:grpSpPr>
        <p:sp>
          <p:nvSpPr>
            <p:cNvPr id="219" name="Freeform 1243"/>
            <p:cNvSpPr>
              <a:spLocks/>
            </p:cNvSpPr>
            <p:nvPr/>
          </p:nvSpPr>
          <p:spPr bwMode="auto">
            <a:xfrm>
              <a:off x="2138" y="1170"/>
              <a:ext cx="592" cy="600"/>
            </a:xfrm>
            <a:custGeom>
              <a:avLst/>
              <a:gdLst/>
              <a:ahLst/>
              <a:cxnLst>
                <a:cxn ang="0">
                  <a:pos x="270" y="600"/>
                </a:cxn>
                <a:cxn ang="0">
                  <a:pos x="592" y="600"/>
                </a:cxn>
                <a:cxn ang="0">
                  <a:pos x="0" y="0"/>
                </a:cxn>
                <a:cxn ang="0">
                  <a:pos x="270" y="600"/>
                </a:cxn>
              </a:cxnLst>
              <a:rect l="0" t="0" r="r" b="b"/>
              <a:pathLst>
                <a:path w="592" h="600">
                  <a:moveTo>
                    <a:pt x="270" y="600"/>
                  </a:moveTo>
                  <a:lnTo>
                    <a:pt x="592" y="600"/>
                  </a:lnTo>
                  <a:lnTo>
                    <a:pt x="0" y="0"/>
                  </a:lnTo>
                  <a:lnTo>
                    <a:pt x="270" y="600"/>
                  </a:lnTo>
                  <a:close/>
                </a:path>
              </a:pathLst>
            </a:custGeom>
            <a:gradFill rotWithShape="1">
              <a:gsLst>
                <a:gs pos="0">
                  <a:srgbClr val="003366">
                    <a:alpha val="87000"/>
                  </a:srgbClr>
                </a:gs>
                <a:gs pos="50000">
                  <a:srgbClr val="003366">
                    <a:gamma/>
                    <a:tint val="95294"/>
                    <a:invGamma/>
                    <a:alpha val="73000"/>
                  </a:srgbClr>
                </a:gs>
                <a:gs pos="100000">
                  <a:srgbClr val="003366">
                    <a:alpha val="87000"/>
                  </a:srgbClr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0" name="AutoShape 1244"/>
            <p:cNvSpPr>
              <a:spLocks noChangeArrowheads="1"/>
            </p:cNvSpPr>
            <p:nvPr/>
          </p:nvSpPr>
          <p:spPr bwMode="auto">
            <a:xfrm>
              <a:off x="1920" y="1267"/>
              <a:ext cx="218" cy="203"/>
            </a:xfrm>
            <a:prstGeom prst="triangle">
              <a:avLst>
                <a:gd name="adj" fmla="val 60551"/>
              </a:avLst>
            </a:prstGeom>
            <a:gradFill rotWithShape="1">
              <a:gsLst>
                <a:gs pos="0">
                  <a:srgbClr val="003366">
                    <a:alpha val="87000"/>
                  </a:srgbClr>
                </a:gs>
                <a:gs pos="50000">
                  <a:srgbClr val="003366">
                    <a:gamma/>
                    <a:tint val="95294"/>
                    <a:invGamma/>
                    <a:alpha val="73000"/>
                  </a:srgbClr>
                </a:gs>
                <a:gs pos="100000">
                  <a:srgbClr val="003366">
                    <a:alpha val="87000"/>
                  </a:srgbClr>
                </a:gs>
              </a:gsLst>
              <a:lin ang="5400000" scaled="1"/>
            </a:gra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1" name="Freeform 1245"/>
            <p:cNvSpPr>
              <a:spLocks/>
            </p:cNvSpPr>
            <p:nvPr/>
          </p:nvSpPr>
          <p:spPr bwMode="auto">
            <a:xfrm>
              <a:off x="1717" y="1583"/>
              <a:ext cx="496" cy="187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241" y="187"/>
                </a:cxn>
                <a:cxn ang="0">
                  <a:pos x="301" y="52"/>
                </a:cxn>
                <a:cxn ang="0">
                  <a:pos x="496" y="52"/>
                </a:cxn>
                <a:cxn ang="0">
                  <a:pos x="473" y="0"/>
                </a:cxn>
                <a:cxn ang="0">
                  <a:pos x="121" y="0"/>
                </a:cxn>
                <a:cxn ang="0">
                  <a:pos x="0" y="187"/>
                </a:cxn>
              </a:cxnLst>
              <a:rect l="0" t="0" r="r" b="b"/>
              <a:pathLst>
                <a:path w="496" h="187">
                  <a:moveTo>
                    <a:pt x="0" y="187"/>
                  </a:moveTo>
                  <a:lnTo>
                    <a:pt x="241" y="187"/>
                  </a:lnTo>
                  <a:lnTo>
                    <a:pt x="301" y="52"/>
                  </a:lnTo>
                  <a:lnTo>
                    <a:pt x="496" y="52"/>
                  </a:lnTo>
                  <a:lnTo>
                    <a:pt x="473" y="0"/>
                  </a:lnTo>
                  <a:lnTo>
                    <a:pt x="121" y="0"/>
                  </a:lnTo>
                  <a:lnTo>
                    <a:pt x="0" y="187"/>
                  </a:lnTo>
                  <a:close/>
                </a:path>
              </a:pathLst>
            </a:custGeom>
            <a:gradFill rotWithShape="1">
              <a:gsLst>
                <a:gs pos="0">
                  <a:srgbClr val="003366">
                    <a:alpha val="87000"/>
                  </a:srgbClr>
                </a:gs>
                <a:gs pos="50000">
                  <a:srgbClr val="003366">
                    <a:gamma/>
                    <a:tint val="95294"/>
                    <a:invGamma/>
                    <a:alpha val="73000"/>
                  </a:srgbClr>
                </a:gs>
                <a:gs pos="100000">
                  <a:srgbClr val="003366">
                    <a:alpha val="87000"/>
                  </a:srgbClr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22" name="Rectangle 1246"/>
          <p:cNvSpPr>
            <a:spLocks noChangeArrowheads="1"/>
          </p:cNvSpPr>
          <p:nvPr userDrawn="1"/>
        </p:nvSpPr>
        <p:spPr bwMode="auto">
          <a:xfrm>
            <a:off x="179388" y="173038"/>
            <a:ext cx="8713787" cy="863600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7255"/>
                  <a:invGamma/>
                </a:srgbClr>
              </a:gs>
              <a:gs pos="50000">
                <a:srgbClr val="6699FF">
                  <a:alpha val="8000"/>
                </a:srgbClr>
              </a:gs>
              <a:gs pos="100000">
                <a:srgbClr val="6699FF">
                  <a:gamma/>
                  <a:shade val="5725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21434"/>
      </p:ext>
    </p:extLst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особенности преподавания математики в начальной школе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«Перспективная начальная школа»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7086600" cy="120168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Казько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Сергеевна,</a:t>
            </a:r>
          </a:p>
          <a:p>
            <a:pPr algn="r">
              <a:spcBef>
                <a:spcPts val="0"/>
              </a:spcBef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методист издательства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«Академкнига/Учебник»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Теоретико-множественный подход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Натуральное число – общее свойство класса равночисленных множеств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Важен дочисловой период установление взаимно-однозначных соответствий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Множества разные по содержанию, равноправны с точки зрения количества (феномен Пиаже)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Количественная теория целесообразна для небольших чисел – число воспринимается как целое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Теоретико-множественная основа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мнению психологов – воспринимается число 4, с точки зрения ДСС – число 5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Выгодно иметь множество – ЭТАЛОННОЕ: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без пересчета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хорошо знакомое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	жестко связанное с числом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– пара крыльев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– тройка лошадей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– количество ног у кошки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– пять пальцев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– как численность пустого множества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485900"/>
            <a:ext cx="3657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489075"/>
            <a:ext cx="36766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476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389063"/>
            <a:ext cx="36671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406525"/>
            <a:ext cx="36671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1061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Аддитивная основа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Числа 6,7,8,9, 10 (после введения сложения) – как сумма 5+1,5+2,5+3,5+4, 5+5: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соответствует природе счета на пальцах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изучению чисел второго десятка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приемов устных вычислений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Эталонные множества: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– количество ног у жука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– дней недели (5 рабочих, 2 выходных)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– ног у паука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– учебный год (4 мес. полугодие, 5 мес. др.)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– множество пальцев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392238"/>
            <a:ext cx="36576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8153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393825"/>
            <a:ext cx="36480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1366838"/>
            <a:ext cx="36576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8749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Порядковый смысл числа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«про козленка, который умел считать до десяти» Альф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Прейсен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(в пересказе с норвежского В Островского)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Арифметические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Бинарная алгебраическая операция: наличие компонентов и результата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 быть введено правило: по известным двум числам можно найти третье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результата нет действия!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Сложение (1-е полугодие 1 класса)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Вычитание (2-е полугодие 1 класса)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Умножение (2 класс)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Деление (во 2 класс на уровне предметных действий, 3 класс)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объединения непересекающихся множеств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распоряжении детей достаточно чисел (0 – 5)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– результат конкретный (с помощью сюжета)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0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курса «Математика»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 обучающихся познавательных действий: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логических и алгоритмических (включая знаково-символические),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аксиоматику,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элементов системного мышления,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систематизацию и структурирование знаний,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дифференциацию существенных и несущественных условий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416050"/>
            <a:ext cx="3657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450975"/>
            <a:ext cx="36766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4270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479550"/>
            <a:ext cx="36480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484313"/>
            <a:ext cx="36957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7734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Вычитание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удаления части множества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всегда выполнима, на конкретном примере, с конкретными числами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Фиксирование двух состояний объектов: до выполнения действия и после (когда получен результат)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ситуаций с помощью глаголов «сорвать», «убрать», «уйти» и т.д.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терминами (компонентами)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50963"/>
            <a:ext cx="36480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362075"/>
            <a:ext cx="36385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89146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06525"/>
            <a:ext cx="36385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7619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Сложение и вычитание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Вводятся независимо друг от друга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Взаимообратность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операций: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рассмотрения вычитания как операции, обратной сложению;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нахождения неизвестных слагаемого и уменьшаемого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правильности выполнения действий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392238"/>
            <a:ext cx="36480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384300"/>
            <a:ext cx="36671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66281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Умножение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Сложение одинаковых слагаемых</a:t>
            </a:r>
          </a:p>
          <a:p>
            <a:pPr marL="40005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название произведения как суммы, нахождение значения произведения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множение как действие по нахождению значения произведения</a:t>
            </a:r>
          </a:p>
          <a:p>
            <a:pPr marL="40005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Равенство: в одной части произведение, в другой – его значение. Это и есть запись действия умножения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Раннее введение переместительного свойства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89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22400"/>
            <a:ext cx="36290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427163"/>
            <a:ext cx="36861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0200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87475"/>
            <a:ext cx="36766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431925"/>
            <a:ext cx="37052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59554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содержательные линии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Арифметическая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Геометрическая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Величинная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Алгоритмическая (обучение решению задач)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Информационная (работа с данными).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алгебраического характера рассматриваются в других содержательных линиях, главным образом в арифметической и алгоритмической.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Деление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предметных действий: разбиение на группы с одинаковым количеством предметов (по содержанию) и на заданное число частей (на равные части)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Самостоятельное действие, без связи с умножением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Связь с вычитанием (сколько раз можно вычесть одно число из другого)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Связь с измерением (сколько раз величина-мерка укладывается в измеряемой величине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6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1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398588"/>
            <a:ext cx="36480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371600"/>
            <a:ext cx="36385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5546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5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22400"/>
            <a:ext cx="36671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404938"/>
            <a:ext cx="36671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96471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4000"/>
          </a:p>
          <a:p>
            <a:pPr eaLnBrk="1" hangingPunct="1">
              <a:spcBef>
                <a:spcPct val="50000"/>
              </a:spcBef>
            </a:pPr>
            <a:endParaRPr lang="ru-RU" sz="4000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381125"/>
            <a:ext cx="3695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1913"/>
            <a:ext cx="3657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623198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Величины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(1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время, масса (2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величина угла, площадь (3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вместимость, объем ( 4кл.)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курса – изучение временных и пространственных отношений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Систематическое изучение – длина (1 класс)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Доизмерительный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аспект: «на глаз», «приложение», «наложение»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 реальные предметы имеют определенную протяженность в пространстве. Таким же свойством обладают отрезки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длины (2-е полугодие 1 класса): произвольная мерка, см, линейка («приложение»),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ложение и вычитание длин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Пропедевтическое изучение массы, времени, стоимости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 данными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 стандарте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устанавливать истинность (верно, неверно) утверждений о числах, величинах, геометрических фигурах; читать несложные готовые таблицы; заполнять несложные готовые таблицы; читать несложные готовые столбчатые диаграммы.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поиска (сбора) и представления информации (счет предметов и измерение величин)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в задаче: выделять, анализировать, подбирать по смыслу, выполнять действия – получать новые данные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формы представления данных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Особое значение – табличной форме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«Таблица сложения»: составление, чтение;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«Таблица умножения», краткая запись задачи в виде таблицы; 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«Таблица разрядов и классов»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Диаграммы (3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Алгебраический материал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образует самостоятельной линии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представлен в небольшом объеме (требования стандарта)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Пропедевтический характер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Содержание: выражение с переменной, уравнение (2-4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.); подготовительная работа с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ru-RU" sz="4000"/>
          </a:p>
          <a:p>
            <a:pPr algn="ctr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36766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6861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cat1_item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123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8202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ru-RU" sz="4000"/>
          </a:p>
          <a:p>
            <a:pPr algn="ctr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71684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5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71689" name="Picture 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603625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3538538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3" name="Picture 13" descr="cat1_item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789363"/>
            <a:ext cx="1169988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7419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ru-RU" sz="4000"/>
          </a:p>
          <a:p>
            <a:pPr algn="ctr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36671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6671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cat1_item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569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Основная дидактическая идея курса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Через рассмотрение частного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пониманию общего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решения частного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ребенку предлагается постичь суть предмета через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естественную связь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математики с окружающим миром.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тем или иным математическим понятием осуществляется при рассмотрении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конкретной реальной или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псевдореальной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(учебной) ситуации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соответствующий анализ которой позволяет обратить внимание ученика на суть данного математического понятия.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Геометрическая линия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 классе самая большая содержательная нагрузка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Плоские геометрические фигуры (многоугольник, круг, треугольник, прямоугольник)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Прямая, кривая линии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Точка, отрезок, дуга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Пересекающиеся и непересекающиеся линии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Ломаная, замкнутая и незамкнутая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Внутренняя и внешняя области относительно границы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Симметричные фигуры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на основе анализа реальной (псевдо реальной) ситуации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Остенсивные определения (через специально организованный показ)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Геометрическая линия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 период: систематизация знаний о форме предметов, соотнесение с формой геометрической фигуры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Узнавать одинаковую форму предметов или фигур, которые отличаются по другим признакам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матрешка)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различать плоские и искривленные поверхности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отождествлять геометрическую фигуру и ее изображение или модель!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podval_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3189" r="15704" b="6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68421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0" tIns="45711" rIns="91420" bIns="4571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70000" contrast="-20000"/>
          </a:blip>
          <a:srcRect/>
          <a:stretch>
            <a:fillRect/>
          </a:stretch>
        </p:blipFill>
        <p:spPr bwMode="auto">
          <a:xfrm>
            <a:off x="53975" y="188913"/>
            <a:ext cx="91757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9750" y="1001713"/>
            <a:ext cx="8351838" cy="555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0" tIns="45711" rIns="91420" bIns="4571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i="1" dirty="0">
                <a:solidFill>
                  <a:srgbClr val="002060"/>
                </a:solidFill>
                <a:cs typeface="Tahoma" pitchFamily="32" charset="0"/>
              </a:rPr>
              <a:t>Типовые задачи формирования  УУД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376488" y="2019300"/>
            <a:ext cx="46799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771775" y="981075"/>
            <a:ext cx="38877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55650" y="2206625"/>
          <a:ext cx="8316913" cy="4298951"/>
        </p:xfrm>
        <a:graphic>
          <a:graphicData uri="http://schemas.openxmlformats.org/drawingml/2006/table">
            <a:tbl>
              <a:tblPr/>
              <a:tblGrid>
                <a:gridCol w="1844441"/>
                <a:gridCol w="6472472"/>
              </a:tblGrid>
              <a:tr h="84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Типы задач (заданий)	</a:t>
                      </a: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Виды задач (заданий)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2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Личностные	</a:t>
                      </a: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Самоопределение; саморазвитие; ценностно-смысловые установки; способность к осознанию российской идентичности; экологическое мышление</a:t>
                      </a: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72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Целеполагания; планирования; осуществления учебных действий; прогнозирования; контроля; коррекции; оценки; самоконтроля, самооценки</a:t>
                      </a: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4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Познавательные	</a:t>
                      </a: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Общеучебные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; знаково-символические; информационные; логические; ИКТ-компетентности</a:t>
                      </a: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72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Организации общения; учебного сотрудничества и совместной деятельности; взаимодействия; управления коммуникацией.</a:t>
                      </a:r>
                    </a:p>
                  </a:txBody>
                  <a:tcPr marL="84157" marR="84157" marT="42063" marB="420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3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Заголовок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задание и учебная ситуация для формирования УУД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14313" y="1697038"/>
          <a:ext cx="8472487" cy="4145885"/>
        </p:xfrm>
        <a:graphic>
          <a:graphicData uri="http://schemas.openxmlformats.org/drawingml/2006/table">
            <a:tbl>
              <a:tblPr/>
              <a:tblGrid>
                <a:gridCol w="2428875"/>
                <a:gridCol w="4500562"/>
                <a:gridCol w="1543050"/>
              </a:tblGrid>
              <a:tr h="1811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Познавательные 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Формирование связано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"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С содержанием учебных предметов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"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Со способами и логикой преобразования учебного материала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Учебные задания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Регулятивные 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Осуществляется посредством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"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различных ситуаций и процедур взаимодействия участников образовательного процесса,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Char char=""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использования специальных методов и форм организации учебной работы учащихся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Учебные ситуации 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Коммуникативные 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9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</a:rPr>
                        <a:t>Личностные 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036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27616" y="327024"/>
            <a:ext cx="8556592" cy="634094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81643" tIns="40817" rIns="81643" bIns="40817" anchorCtr="1"/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Поэтапная отработка УУД</a:t>
            </a:r>
          </a:p>
          <a:p>
            <a:pPr algn="ctr">
              <a:defRPr/>
            </a:pPr>
            <a:endParaRPr lang="ru-RU" sz="29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defRPr/>
            </a:pP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1" y="1498601"/>
            <a:ext cx="1360488" cy="198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554" y="1077916"/>
            <a:ext cx="1425575" cy="200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6085" name="Picture 2" descr="C:\Users\Irina\Downloads\Книги\ТВОРЧЕСТВО\ГАЛЕРЕЯ\Аз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7" y="1389065"/>
            <a:ext cx="971551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 descr="C:\Users\Irina\Downloads\Книги\ТВОРЧЕСТВО\ГАЛЕРЕЯ\РЯ!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8" y="3087691"/>
            <a:ext cx="98266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C:\Users\Irina\Downloads\Книги\ТВОРЧЕСТВО\ГАЛЕРЕЯ\РЯ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7" y="5127625"/>
            <a:ext cx="985839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5" descr="C:\Users\Irina\Downloads\Книги\ТВОРЧЕСТВО\ГАЛЕРЕЯ\РЯ2_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4705354"/>
            <a:ext cx="971551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360363" y="3452813"/>
            <a:ext cx="3492500" cy="1255712"/>
          </a:xfrm>
          <a:prstGeom prst="wedgeEllipseCallout">
            <a:avLst>
              <a:gd name="adj1" fmla="val -5408"/>
              <a:gd name="adj2" fmla="val -1097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r">
              <a:defRPr/>
            </a:pPr>
            <a:r>
              <a:rPr lang="ru-RU" sz="22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Личностные УУД</a:t>
            </a:r>
          </a:p>
          <a:p>
            <a:pPr algn="r">
              <a:defRPr/>
            </a:pPr>
            <a:r>
              <a:rPr lang="ru-RU" sz="2200" b="1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самоопределение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688015" y="1400175"/>
            <a:ext cx="2938463" cy="814388"/>
          </a:xfrm>
          <a:prstGeom prst="wedgeRectCallout">
            <a:avLst>
              <a:gd name="adj1" fmla="val -77964"/>
              <a:gd name="adj2" fmla="val 632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Поставь вопросы, на которые ты знаешь ответы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226051" y="2490790"/>
            <a:ext cx="3398839" cy="1590675"/>
          </a:xfrm>
          <a:prstGeom prst="wedgeRectCallout">
            <a:avLst>
              <a:gd name="adj1" fmla="val -57653"/>
              <a:gd name="adj2" fmla="val 652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Помоги Маше (Мише) объяснить что-то, подтвердить ее/его точку зрения, или доказать что-то, или ответить на данный вопрос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470146" y="4704484"/>
            <a:ext cx="4156177" cy="1591091"/>
          </a:xfrm>
          <a:prstGeom prst="wedgeRectCallout">
            <a:avLst>
              <a:gd name="adj1" fmla="val -84956"/>
              <a:gd name="adj2" fmla="val 359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 соглашаешься с Машей и Мишей?;</a:t>
            </a:r>
          </a:p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ты ответишь Мише?; С каким суждением ты согласишься...; Миша говорит, что это одна и та же форма слова. По какому признаку он судит? 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72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686675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заданий, ориентированных на формирование УУД  «Математика», 1 класс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None/>
            </a:pPr>
            <a:r>
              <a:rPr lang="ru-RU" alt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личностных УУД</a:t>
            </a: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научатся или получат возможность научиться проявлять познавательную инициативу в оказании помощи соученикам.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заданий, ориентирующая младшего школьника на оказание помощи героям учебника (Маше или Мише) или своему соседу по парте.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типа «Ты можешь помочь Маше и Мише, если внимательно посмотришь на рисунок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и...»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У (ч. 1) – 8 (1), 16 (2), 17 (4), 27 (5), 36 (1), 37 (5), 39 (1), 40 (1), 52 (1), 93 (1); У (ч. 2) – 39 (2),  44 (1), 68 (2).</a:t>
            </a: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регулятивных УУД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000125" y="1143000"/>
            <a:ext cx="7686675" cy="4983163"/>
          </a:xfrm>
        </p:spPr>
        <p:txBody>
          <a:bodyPr rtlCol="0"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Обучающиеся научатся или получат возможность научиться контролировать свою деятельность по ходу или результатам выполнения задания.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Система заданий, ориентирующая младшего школьника на проверку правильности выполнения задания по правилу, алгоритму, с помощью таблицы, инструментов, рисунков и т. д.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Задания типа «Проверь свое решение по «Таблице сложения» или «Какое правило поможет тебе выполнить это задание?»</a:t>
            </a:r>
          </a:p>
          <a:p>
            <a:pPr marL="365760" indent="-283464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 (ч. 1) – 9 (3),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50 (2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83 (1), 89 (2), 90 (3); У (ч. 2) – 14 (1), 10 (2), 11 (5), 26 (2), 27 (4), 39 (2), 40 (2), 52 (3), 53 (2), 56 (2), 71 (1), 67 (3), 79 (1).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377" y="1"/>
            <a:ext cx="7443602" cy="115190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коммуникативных УУД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971" y="1520040"/>
            <a:ext cx="7872413" cy="4690755"/>
          </a:xfrm>
        </p:spPr>
        <p:txBody>
          <a:bodyPr rtlCol="0"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Обучающиеся научатся или получат возможность научиться взаимодействовать (сотрудничать) с соседом по парте, в группе.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Задания типа «Запиши ответ задачи, которую ты придумал и решил. Предложи соседу по парте придумать задачу, при решении которой получился бы этот же ответ. Сверьте решения своих задач»</a:t>
            </a:r>
          </a:p>
          <a:p>
            <a:pPr marL="365760" indent="-283464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(ч. 1) – 6 (1), 11 (4), 14 (1), 15 (1), 16 (1), 19 (3), 20 (3), 25 (6), 27 (6), 31 (5), 35 (3), 44 (2), 48 (2), 49 (3),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50 (4,5),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54 (1, 2), 55 (1, 2), 56 (1), 70 (2), 76 (1, 2), 80 (5), 82 (1, 2), 88 (3), 89 (2), 90 (3), 93 (2); 	У (ч. 2) – 8 (2), 17 (4), 19 (4), 13 (1), 32 (1), 36 (1), 37 (2, 3), 23 (3), 45(4), 46 (5), 49 (4), 62 (1).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64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428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6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познавательных УУ</a:t>
            </a: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</a:rPr>
              <a:t>Д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857250" y="1000125"/>
            <a:ext cx="7829550" cy="5126038"/>
          </a:xfrm>
        </p:spPr>
        <p:txBody>
          <a:bodyPr/>
          <a:lstStyle/>
          <a:p>
            <a:r>
              <a:rPr lang="ru-RU" alt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научатся или получат возможность научиться: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Подводить под понятие (формулировать правило) на основе выделения существенных признаков. 	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(ч. 1) – 6 (2, 3), 7 (4-6), 65 (1), 71 (1, 2), 77 (1, 2), 83 (1), 90 (1); 	У (ч. 2) – 4 (1, 2), 5 (1), 8 (1, 2, 3), 14 (1), 77 (1), 10 (3), 11 (5), 26 (1, 2), 20 (2), 22 (1), 38 (1), 39 (2), 23 (1), 40 (1), 42 (1), 44 (1), 53 (2), 73 (1), 75 (1).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569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011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Владеть общими приемами решения задач, выполнения заданий и вычислений:</a:t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500188"/>
            <a:ext cx="7686675" cy="4714875"/>
          </a:xfrm>
        </p:spPr>
        <p:txBody>
          <a:bodyPr rtlCol="0"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а) выполнять задания с использованием материальных объектов (счетных палочек, указателей и др.), рисунков, схем: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 (ч. 1) – 14 (1), 24 (1, 2, 3), 25 (4,5), 30 (1), 41 (5),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50 (1),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51(5), 59 (3,4), 62 (1), 63 (1), 64 (2), 65 (2), 69 (5), 71 (3), 83 (2), 90 (2), 93 (2); У (ч. 2) – 4 (4), 5 (2), 8 (1), 27 (4), 28 (1), 15 (2), 20 (1,2), 21 (4), 22 (3), 29 (1), 30 (1), 13 (1), 31 (1), 41 (2), 39 (3), 24 (3), 40 (1), 45 (3,4), 65 (3), 71 (2);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б) выполнять задания на основе рисунков и схем, выполненных самостоятельно: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 (ч. 1) – 5 (5), 8 (1), 11 (4), 12 (2), 14 (2), 16 (2), 18 (1, 2, 3), 23 (2), 30 (2, 3), 38 (3), 48 (1, 2) 49 (2),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50 (2,3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53 (6), 69 (6), 70 (3), 74 (3), 75 (6), 86 (3), 87 (6), 90 (3), 92 (1); 	У (ч. 2) – 3 (2, 3), 4 (2), 77 (2), 19 (6), 21 (3);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в) выполнять задания на основе использования свойств арифметических действий: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(ч. 2) – 27 (5), 39 (3), 40 (2), 42 (2, 3), 54 (3), 57 (3, 4), 69 (1, 2), 76 (2).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Логико-дидактическая основа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часть: неполная индукция, </a:t>
            </a:r>
          </a:p>
          <a:p>
            <a:pPr marL="40005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комплексе с формированием приемов умственной деятельности (анализ и синтез, сравнение, классификация, аналогия и обобщение), </a:t>
            </a:r>
          </a:p>
          <a:p>
            <a:pPr marL="40005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приведет ученика к самостоятельному «открытию» изучаемого математического факта.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часть: дедуктивный характер,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направлена на формирование у учащихся умения конкретизировать полученные знания и применять их к решению поставленных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138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3071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сравнение, </a:t>
            </a:r>
            <a:r>
              <a:rPr lang="ru-RU" sz="2800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сериацию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классификацию, выбирая наиболее эффективный способ решения или верное решение (правильный ответ)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(ч. 1) – </a:t>
            </a:r>
            <a:r>
              <a:rPr lang="ru-RU" sz="2800" u="sng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51 (5),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83 (2), 90 (2, 3), 91 (4), 92 (1); 	У (ч. 2) – 10 (3), 26 (2), 39 (3), 32 (1), 33 (2, 3, 4), 52 (1), 54 (5), 56(1),68(3),66(1).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928688" y="3643313"/>
            <a:ext cx="7758112" cy="2643187"/>
          </a:xfrm>
        </p:spPr>
        <p:txBody>
          <a:bodyPr/>
          <a:lstStyle/>
          <a:p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Строить объяснение в устной форме по предложенному плану.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(ч. 1) – 58 (2), 71 (1), 89( 1); У (ч. 2) – 4 (2), 5 (5), 14 (2), 76 (1), 10 (1, 2), 26 (1), 28 (3), 33 (2, 3, 4), 36 (1), 37 (1), 24 (1, 2) 52 (1), 53 (2), 55 (1), 56 (1), 57 (4), 58 (1), 61 (1), 74 (1), 75 (1).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669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2297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Использовать (строить) таблицы, проверять по таблице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(ч. 2) – 28 (2), 29 (1, 2, 3), 30(2, 3), 31(2, 3, 4), 42(2), 56(2), 57(2), 58 (2, 3, 4), 52 (3), 55 (2, 3), 59 (1, 3), 65(2), 60 (1, 2, 3), 61 (1, 2, 3), 62 (1, 2, 3), 25 (1, 2).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1071563" y="2500313"/>
            <a:ext cx="7615237" cy="3786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Выполнять действия по заданному алгоритму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(ч. 2) – 10 (3), 11 (5), 50 (2),  69 (1, 2), 62 (1)</a:t>
            </a:r>
            <a:endParaRPr lang="en-US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Строить логическую цепь рассуждений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(ч. 1) – 29 (3), 34 (2),49 (2), 71 (1), 74 (1), 80 (3), 86 (3), 87 (6); 	У (ч. 2</a:t>
            </a: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16 (2), 17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(4), 13 (2), 41 (2), 80 (2, 3), 81 (2), 94 (1–4).</a:t>
            </a:r>
          </a:p>
          <a:p>
            <a:pPr fontAlgn="auto">
              <a:spcAft>
                <a:spcPts val="0"/>
              </a:spcAft>
              <a:defRPr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259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4525" y="274638"/>
            <a:ext cx="7229475" cy="1143000"/>
          </a:xfrm>
        </p:spPr>
        <p:txBody>
          <a:bodyPr/>
          <a:lstStyle/>
          <a:p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 через выяснение значения незнакомого слова </a:t>
            </a:r>
          </a:p>
        </p:txBody>
      </p:sp>
      <p:sp>
        <p:nvSpPr>
          <p:cNvPr id="47107" name="Объект 2"/>
          <p:cNvSpPr>
            <a:spLocks noGrp="1"/>
          </p:cNvSpPr>
          <p:nvPr>
            <p:ph idx="4294967295"/>
          </p:nvPr>
        </p:nvSpPr>
        <p:spPr>
          <a:xfrm>
            <a:off x="1914525" y="1600200"/>
            <a:ext cx="7229475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 </a:t>
            </a:r>
            <a:r>
              <a:rPr lang="ru-RU" altLang="ru-RU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«Поразрядное сложение</a:t>
            </a:r>
            <a:r>
              <a:rPr lang="en-US" altLang="ru-RU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и однозначного числа без перехода через разряд»</a:t>
            </a:r>
          </a:p>
          <a:p>
            <a:pPr marL="0" indent="0">
              <a:lnSpc>
                <a:spcPct val="115000"/>
              </a:lnSpc>
            </a:pPr>
            <a:r>
              <a:rPr lang="ru-RU" altLang="ru-RU" sz="2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 формулировке темы известно?</a:t>
            </a:r>
          </a:p>
          <a:p>
            <a:pPr marL="0" indent="0">
              <a:lnSpc>
                <a:spcPct val="115000"/>
              </a:lnSpc>
            </a:pPr>
            <a:r>
              <a:rPr lang="ru-RU" altLang="ru-RU" sz="2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слова в формулировке незнакомы?</a:t>
            </a:r>
          </a:p>
          <a:p>
            <a:pPr marL="0" indent="0">
              <a:lnSpc>
                <a:spcPct val="115000"/>
              </a:lnSpc>
            </a:pPr>
            <a:r>
              <a:rPr lang="ru-RU" altLang="ru-RU" sz="2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обозначает слово «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поразрядное»? «без перехода через разряд»?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3813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формирования коммуникативных УУД: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604293"/>
            <a:ext cx="7790712" cy="46916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внешняя интрига;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единое коммуникативное пространство;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общие сквозные герои;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раскрытие разных точек зрения на любое изучаемое явление;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механизмы удержания целостной картины мира;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клубов младшего школьника.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292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66144" cy="5447528"/>
          </a:xfrm>
        </p:spPr>
        <p:txBody>
          <a:bodyPr>
            <a:normAutofit fontScale="85000" lnSpcReduction="20000"/>
          </a:bodyPr>
          <a:lstStyle/>
          <a:p>
            <a:r>
              <a:rPr lang="ru-RU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представленная в разных видах: 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художественные и адаптированные научно-популярные тексты, 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правила,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схемы, 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таблицы, 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словари. </a:t>
            </a:r>
          </a:p>
          <a:p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представленная 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источнике;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нескольких источниках внутри комплекта;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нескольких источниках вне комплекта.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работы с источником информации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маркирования;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элементарными инструментами (рамка, лупа);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ориентирования в учебной книге (содержание и оглавление; условные обозначения);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таблицами;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схемами.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83567" y="777212"/>
            <a:ext cx="8460433" cy="5964155"/>
          </a:xfrm>
          <a:prstGeom prst="snip2DiagRect">
            <a:avLst>
              <a:gd name="adj1" fmla="val 0"/>
              <a:gd name="adj2" fmla="val 179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0"/>
            <a:ext cx="68356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20000"/>
          </a:blip>
          <a:srcRect/>
          <a:stretch>
            <a:fillRect/>
          </a:stretch>
        </p:blipFill>
        <p:spPr bwMode="auto">
          <a:xfrm>
            <a:off x="-90711" y="0"/>
            <a:ext cx="918295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827584" y="467019"/>
            <a:ext cx="8316416" cy="2614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Разработки 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формате поурочного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 планирования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выступают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дополнением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к имеющимся методическим пособиям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«Перспективной начальной школы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»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1095"/>
            <a:ext cx="8064896" cy="16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5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827584" y="777212"/>
            <a:ext cx="8316416" cy="5964155"/>
          </a:xfrm>
          <a:prstGeom prst="snip2DiagRect">
            <a:avLst>
              <a:gd name="adj1" fmla="val 0"/>
              <a:gd name="adj2" fmla="val 179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0"/>
            <a:ext cx="68356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20000"/>
          </a:blip>
          <a:srcRect/>
          <a:stretch>
            <a:fillRect/>
          </a:stretch>
        </p:blipFill>
        <p:spPr bwMode="auto">
          <a:xfrm>
            <a:off x="-90711" y="0"/>
            <a:ext cx="918295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827584" y="467019"/>
            <a:ext cx="8316416" cy="1752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Разработки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рассчитаны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на соавторство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учителя в планировании содержания, методов и приемов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обучения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4309" t="28554" r="32446" b="42275"/>
          <a:stretch/>
        </p:blipFill>
        <p:spPr bwMode="auto">
          <a:xfrm>
            <a:off x="2195736" y="2564905"/>
            <a:ext cx="6689399" cy="396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118344" y="3327615"/>
            <a:ext cx="3123444" cy="1371600"/>
          </a:xfrm>
          <a:prstGeom prst="wedgeEllipseCallout">
            <a:avLst>
              <a:gd name="adj1" fmla="val 47701"/>
              <a:gd name="adj2" fmla="val 399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Фиксируются имена детей, результаты наблюдений педагога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0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827584" y="288033"/>
            <a:ext cx="8316416" cy="6569968"/>
          </a:xfrm>
          <a:prstGeom prst="snip2DiagRect">
            <a:avLst>
              <a:gd name="adj1" fmla="val 0"/>
              <a:gd name="adj2" fmla="val 179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0"/>
            <a:ext cx="68356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20000"/>
          </a:blip>
          <a:srcRect/>
          <a:stretch>
            <a:fillRect/>
          </a:stretch>
        </p:blipFill>
        <p:spPr bwMode="auto">
          <a:xfrm>
            <a:off x="-90711" y="0"/>
            <a:ext cx="918295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827584" y="467019"/>
            <a:ext cx="8316416" cy="9526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Планирование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включает в себя поурочную разработку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задач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и хода урока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5463" t="29702" r="32689" b="30745"/>
          <a:stretch/>
        </p:blipFill>
        <p:spPr bwMode="auto">
          <a:xfrm>
            <a:off x="1205372" y="1570562"/>
            <a:ext cx="7560840" cy="489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5750875" y="1052737"/>
            <a:ext cx="3400028" cy="1224135"/>
          </a:xfrm>
          <a:prstGeom prst="wedgeEllipseCallout">
            <a:avLst>
              <a:gd name="adj1" fmla="val -44225"/>
              <a:gd name="adj2" fmla="val 390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6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Задачи </a:t>
            </a: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урока. </a:t>
            </a:r>
            <a:r>
              <a:rPr lang="ru-RU" sz="16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Методы </a:t>
            </a: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 приемы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формирования УУД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98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02" y="339725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Особенности организации урока</a:t>
            </a:r>
            <a:endParaRPr lang="ru-RU" dirty="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68313" y="1341438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/>
              <a:t>Тематические уроки: все задания подчинены одной идее.</a:t>
            </a:r>
          </a:p>
        </p:txBody>
      </p:sp>
      <p:pic>
        <p:nvPicPr>
          <p:cNvPr id="32773" name="Picture 5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73238"/>
            <a:ext cx="3702050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773238"/>
            <a:ext cx="3654425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at1_item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1028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4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Индуктивный подход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36713"/>
            <a:ext cx="4040188" cy="576064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радиция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Решить примеры (найти значения выражений):</a:t>
            </a:r>
          </a:p>
          <a:p>
            <a:pPr marL="40005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4+1, 3+2, 4+3, 1+4, 2+3, 3+4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похожи между собой?</a:t>
            </a:r>
          </a:p>
          <a:p>
            <a:pPr marL="40005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на сложение, слагаемые переставлены, ответы в каждой паре одинаковы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можно сказать о сумме в случае перестановки слагаемых?</a:t>
            </a:r>
          </a:p>
          <a:p>
            <a:pPr marL="40005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не изменяется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504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ПНШ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42037" cy="48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514" y="195263"/>
            <a:ext cx="8686801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Особенности организации урока</a:t>
            </a:r>
            <a:endParaRPr lang="ru-RU" dirty="0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/>
              <a:t>Диалогичность: вопросы – это готовый диалог учителя и ученика.</a:t>
            </a:r>
          </a:p>
        </p:txBody>
      </p:sp>
      <p:pic>
        <p:nvPicPr>
          <p:cNvPr id="33797" name="Picture 5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44675"/>
            <a:ext cx="363855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64490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cat1_item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1123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74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ru-RU" sz="4000"/>
          </a:p>
          <a:p>
            <a:pPr algn="ctr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1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37084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6480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cat1_item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0495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02" y="339725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Особенности организации урока</a:t>
            </a:r>
            <a:endParaRPr lang="ru-RU" dirty="0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23850" y="1412875"/>
            <a:ext cx="7132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/>
              <a:t>План урока = порядок заданий в учебнике:</a:t>
            </a:r>
          </a:p>
          <a:p>
            <a:r>
              <a:rPr lang="ru-RU" altLang="ru-RU"/>
              <a:t>логика формирования понятий и представлений заложена в учебнике</a:t>
            </a:r>
          </a:p>
        </p:txBody>
      </p:sp>
      <p:pic>
        <p:nvPicPr>
          <p:cNvPr id="35845" name="Picture 5" descr="1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34226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2 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331152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at1_item1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214437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547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ru-RU" sz="4000"/>
          </a:p>
          <a:p>
            <a:pPr algn="ctr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69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/>
              </a:rPr>
              <a:t>Издательство "Академкнига/Учебник"</a:t>
            </a: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3657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6290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cat1_item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8351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0" y="1428750"/>
            <a:ext cx="4583113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Font typeface="Wingdings" pitchFamily="2" charset="2"/>
              <a:buChar char="ü"/>
              <a:defRPr/>
            </a:pPr>
            <a:r>
              <a:rPr lang="ru-RU" sz="22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Проекты и практические (жизненные) задачи по математике</a:t>
            </a:r>
            <a:r>
              <a:rPr lang="ru-RU" sz="2200" kern="0" dirty="0">
                <a:latin typeface="Arial" pitchFamily="34" charset="0"/>
                <a:cs typeface="Arial" pitchFamily="34" charset="0"/>
              </a:rPr>
              <a:t> </a:t>
            </a:r>
            <a:endParaRPr lang="ru-RU" sz="1400" kern="0" dirty="0">
              <a:latin typeface="+mn-lt"/>
            </a:endParaRP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kern="0" dirty="0">
                <a:latin typeface="+mn-lt"/>
              </a:rPr>
              <a:t>    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Сборник заданий и задач для учащихся (1-7 класс) с подробным методическим аппаратом для учителя 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kern="0" dirty="0">
                <a:latin typeface="+mn-lt"/>
              </a:rPr>
              <a:t>     </a:t>
            </a:r>
          </a:p>
        </p:txBody>
      </p:sp>
      <p:sp>
        <p:nvSpPr>
          <p:cNvPr id="56323" name="Rectangle 20"/>
          <p:cNvSpPr>
            <a:spLocks noChangeArrowheads="1"/>
          </p:cNvSpPr>
          <p:nvPr/>
        </p:nvSpPr>
        <p:spPr bwMode="auto">
          <a:xfrm>
            <a:off x="398463" y="4435475"/>
            <a:ext cx="85153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Задачи, которые предлагает сама жизнь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ü"/>
            </a:pPr>
            <a:r>
              <a:rPr lang="ru-RU" altLang="ru-RU" sz="2000">
                <a:latin typeface="Arial" pitchFamily="34" charset="0"/>
                <a:cs typeface="Arial" pitchFamily="34" charset="0"/>
              </a:rPr>
              <a:t> Сколько нужно купить рулонов обоев, чтобы оклеить комнату, учитывая, что для окон и дверей обои не требуются? 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ü"/>
            </a:pPr>
            <a:r>
              <a:rPr lang="ru-RU" altLang="ru-RU" sz="2000">
                <a:latin typeface="Arial" pitchFamily="34" charset="0"/>
                <a:cs typeface="Arial" pitchFamily="34" charset="0"/>
              </a:rPr>
              <a:t> Как сделать паспарту для оформления рисунков на школьную выставку?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ü"/>
            </a:pPr>
            <a:r>
              <a:rPr lang="ru-RU" altLang="ru-RU" sz="2000">
                <a:latin typeface="Arial" pitchFamily="34" charset="0"/>
                <a:cs typeface="Arial" pitchFamily="34" charset="0"/>
              </a:rPr>
              <a:t> Как определить, что выгоднее: купить домашний цветной принтер для печати фотографий или печатать фотографии в фотостудии? </a:t>
            </a:r>
          </a:p>
        </p:txBody>
      </p:sp>
      <p:pic>
        <p:nvPicPr>
          <p:cNvPr id="26" name="Picture 4" descr="F:\123\Для презентации\Pr_za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2775" y="852488"/>
            <a:ext cx="1439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5" descr="F:\123\Для презентации\Pr_za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849313"/>
            <a:ext cx="14398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F:\123\Для презентации\Pr_za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7300" y="2546350"/>
            <a:ext cx="14398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7" descr="F:\123\Для презентации\Pr_zad5-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1563" y="2503488"/>
            <a:ext cx="1439862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214290"/>
            <a:ext cx="8686800" cy="84124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единство содержания урочной и 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667000600"/>
      </p:ext>
    </p:extLst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04" name="Group 36"/>
          <p:cNvGraphicFramePr>
            <a:graphicFrameLocks noGrp="1"/>
          </p:cNvGraphicFramePr>
          <p:nvPr/>
        </p:nvGraphicFramePr>
        <p:xfrm>
          <a:off x="285750" y="1071563"/>
          <a:ext cx="8607425" cy="5357813"/>
        </p:xfrm>
        <a:graphic>
          <a:graphicData uri="http://schemas.openxmlformats.org/drawingml/2006/table">
            <a:tbl>
              <a:tblPr/>
              <a:tblGrid>
                <a:gridCol w="758825"/>
                <a:gridCol w="1042988"/>
                <a:gridCol w="1517650"/>
                <a:gridCol w="758825"/>
                <a:gridCol w="977900"/>
                <a:gridCol w="1233487"/>
                <a:gridCol w="1106488"/>
                <a:gridCol w="1211262"/>
              </a:tblGrid>
              <a:tr h="6699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№ занятия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Темы практических задач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Темы по предметам «Математика» и «Окружающий мир», требующиеся для решения задач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Средства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Планируемые результаты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9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Страницы ТПО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Части и страницы учебника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Личностные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Метапредметные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ndale Sans UI"/>
                        <a:cs typeface="Andale Sans U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Предметные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1.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Что находится внутри Земли?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Трёхзначные числа. Запись сложения и вычитания столбиком. Умножение и деление. Периметр четырёхугольника. Окружность и круг.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Планета, на которой мы живём.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7-8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Ч.1 с.7-11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630238" algn="l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630238" algn="l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630238" algn="l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630238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 Принятие и освоение социальной роли обучающегося, развитие мотивов учебной деятельности и формирование личностного смысла учения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630238" algn="l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630238" algn="l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630238" algn="l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tabLst>
                          <a:tab pos="630238" algn="l"/>
                        </a:tabLst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tabLst>
                          <a:tab pos="630238" algn="l"/>
                        </a:tabLst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Освоение начальных форм познавательной и личностной рефлексии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ndale Sans UI"/>
                          <a:cs typeface="Andale Sans UI"/>
                        </a:rPr>
                        <a:t>Запись многозначных чисел и действия с ними. Освоение новой терминологии из курса окружающего мира</a:t>
                      </a:r>
                    </a:p>
                  </a:txBody>
                  <a:tcPr marL="40814" marR="408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2" name="Rectangle 3"/>
          <p:cNvSpPr>
            <a:spLocks noChangeArrowheads="1"/>
          </p:cNvSpPr>
          <p:nvPr/>
        </p:nvSpPr>
        <p:spPr bwMode="auto">
          <a:xfrm>
            <a:off x="2298700" y="374650"/>
            <a:ext cx="454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1400" b="1">
                <a:latin typeface="Times New Roman" pitchFamily="18" charset="0"/>
                <a:ea typeface="Andale Sans UI"/>
                <a:cs typeface="Times New Roman" pitchFamily="18" charset="0"/>
              </a:rPr>
              <a:t>КАЛЕНДАРНО-ТЕМАТИЧЕСКОЕ ПЛАНИРОВАНИЕ</a:t>
            </a:r>
            <a:endParaRPr lang="ru-RU" altLang="ru-RU" sz="1000">
              <a:latin typeface="Arial" pitchFamily="34" charset="0"/>
              <a:ea typeface="Andale Sans UI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Andale Sans UI"/>
                <a:cs typeface="Times New Roman" pitchFamily="18" charset="0"/>
              </a:rPr>
              <a:t>практические задания по математике 3 класс</a:t>
            </a:r>
            <a:endParaRPr lang="ru-RU" altLang="ru-RU">
              <a:latin typeface="Arial" pitchFamily="34" charset="0"/>
              <a:ea typeface="Andale Sans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решению задач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Линия по обучению решению арифметических сюжетных (текстовых) задач (условно ее называем  алгоритмической) является центральной для данного курса.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особое положение определяется тем, что настоящий курс имеет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прикладную направленность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выражается в умении применять полученные знания на практике. А это, в свою очередь, связано с решением той или иной задачи.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важно не только научить учащихся решать задачи, но и правильно формулировать их, используя имеющуюся информацию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Смысл решения задачи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Запись (описание) алгоритма, дающего возможность выполнить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 процесс выполнения алгоритма (получение ответа задачи) важен, но не относится к обязательной составляющей умения решать задачи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ответа задачи относится, прежде всего, к области вычислительных умений.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9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8763" y="2105025"/>
            <a:ext cx="8640762" cy="4752975"/>
          </a:xfrm>
          <a:prstGeom prst="rect">
            <a:avLst/>
          </a:prstGeom>
        </p:spPr>
        <p:txBody>
          <a:bodyPr/>
          <a:lstStyle/>
          <a:p>
            <a:pPr marL="63500" indent="0" eaLnBrk="1" hangingPunct="1">
              <a:buFont typeface="Georgia" panose="02040502050405020303" pitchFamily="18" charset="0"/>
              <a:buNone/>
            </a:pPr>
            <a:endParaRPr lang="ru-RU" altLang="ru-RU" sz="2800" smtClean="0"/>
          </a:p>
          <a:p>
            <a:pPr marL="63500" indent="0" eaLnBrk="1" hangingPunct="1">
              <a:buFont typeface="Georgia" panose="02040502050405020303" pitchFamily="18" charset="0"/>
              <a:buNone/>
            </a:pPr>
            <a:endParaRPr lang="ru-RU" altLang="ru-RU" sz="2800" smtClean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688"/>
            <a:ext cx="395409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104456" cy="614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9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Составление краткой записи задачи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данного методического приема: составление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краткой записи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один из путей поиска решения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требовать от учащихся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обязательного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краткой записи для задач, которые учащиеся смогли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использования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относится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тем заданиям, цель которых – обучение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составлению краткой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записи</a:t>
            </a:r>
          </a:p>
        </p:txBody>
      </p:sp>
    </p:spTree>
    <p:extLst>
      <p:ext uri="{BB962C8B-B14F-4D97-AF65-F5344CB8AC3E}">
        <p14:creationId xmlns:p14="http://schemas.microsoft.com/office/powerpoint/2010/main" val="37878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44" descr="podval_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3189" r="15704" b="6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0"/>
            <a:ext cx="68421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lum bright="70000" contrast="-20000"/>
          </a:blip>
          <a:srcRect/>
          <a:stretch>
            <a:fillRect/>
          </a:stretch>
        </p:blipFill>
        <p:spPr bwMode="auto">
          <a:xfrm>
            <a:off x="53975" y="188913"/>
            <a:ext cx="91757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 flipH="1">
            <a:off x="111125" y="1169988"/>
            <a:ext cx="4889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90000" tIns="45000" rIns="90000" bIns="45000" anchor="b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FFFFFF"/>
                </a:solidFill>
                <a:latin typeface="Cambria" panose="02040503050406030204" pitchFamily="18" charset="0"/>
              </a:rPr>
              <a:t>ИЗДАТЕЛЬСТВО	АКАДЕМКНИГА/УЧЕБНИК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339975" y="1557338"/>
            <a:ext cx="46799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28688" y="333375"/>
            <a:ext cx="7572375" cy="6461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A7EA52">
                    <a:lumMod val="50000"/>
                  </a:srgbClr>
                </a:solidFill>
                <a:cs typeface="Tahoma" pitchFamily="32" charset="0"/>
              </a:rPr>
              <a:t>Методический аппарат учебника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700338" y="412750"/>
            <a:ext cx="388778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00125" y="1428750"/>
            <a:ext cx="7286625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cs typeface="Tahoma" pitchFamily="32" charset="0"/>
              </a:rPr>
              <a:t>Адресован непосредственно школьнику, поэтому входит в корпус самих учебников</a:t>
            </a:r>
          </a:p>
        </p:txBody>
      </p:sp>
      <p:sp>
        <p:nvSpPr>
          <p:cNvPr id="58380" name="Номер слайда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4291E6-8D31-478F-A2A0-DB37ABCBFAAD}" type="slidenum">
              <a:rPr lang="ru-RU" altLang="ru-RU" smtClean="0">
                <a:solidFill>
                  <a:srgbClr val="898989"/>
                </a:solidFill>
              </a:rPr>
              <a:pPr/>
              <a:t>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6838" y="3009900"/>
            <a:ext cx="7286625" cy="313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cs typeface="Tahoma" pitchFamily="32" charset="0"/>
              </a:rPr>
              <a:t>МНОГОСЛОЙНЫЙ: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cs typeface="Tahoma" pitchFamily="32" charset="0"/>
              </a:rPr>
              <a:t>Система вопросов и заданий (отличается от традиционно предлагаемой в школе БОЛЬШИМ объемом и ПОШАГОВОСТЬЮ подачи);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cs typeface="Tahoma" pitchFamily="32" charset="0"/>
              </a:rPr>
              <a:t>Разнообразные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195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4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Суть краткой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записи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помнить условие и требование задачи и находить ее решение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строится: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ключевых слов,  обязательное включение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краткую запись данных чисел и вопросительного знака,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обозначающего искомое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ключевых слов, а также на возможные вариации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искомого (а соответственно, и с выбором данных).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 определяет выбор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решения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8789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4000"/>
          </a:p>
          <a:p>
            <a:pPr eaLnBrk="1" hangingPunct="1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57348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9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528763"/>
            <a:ext cx="70246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622675"/>
            <a:ext cx="63706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90446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569245" y="2216945"/>
            <a:ext cx="613291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3000"/>
          </a:p>
          <a:p>
            <a:pPr eaLnBrk="1" hangingPunct="1">
              <a:spcBef>
                <a:spcPct val="50000"/>
              </a:spcBef>
            </a:pPr>
            <a:endParaRPr lang="ru-RU" altLang="ru-RU" sz="3000"/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2215753" y="1026319"/>
            <a:ext cx="4881563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53253" name="WordArt 2"/>
          <p:cNvSpPr>
            <a:spLocks noChangeArrowheads="1" noChangeShapeType="1" noTextEdit="1"/>
          </p:cNvSpPr>
          <p:nvPr/>
        </p:nvSpPr>
        <p:spPr bwMode="auto">
          <a:xfrm>
            <a:off x="2210992" y="1176337"/>
            <a:ext cx="4860131" cy="215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105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Century Gothic" panose="020B0502020202020204" pitchFamily="34" charset="0"/>
            </a:endParaRP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1842"/>
            <a:ext cx="4072929" cy="491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6" y="1391842"/>
            <a:ext cx="3683646" cy="47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842024" y="482202"/>
            <a:ext cx="4860131" cy="215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</p:spTree>
    <p:extLst>
      <p:ext uri="{BB962C8B-B14F-4D97-AF65-F5344CB8AC3E}">
        <p14:creationId xmlns:p14="http://schemas.microsoft.com/office/powerpoint/2010/main" val="358339275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«Учимся решать задачи»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Возможный способ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решения простых задач на сложение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вычитание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схемы, составленной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диаграммы Эйлера – Венна.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Эйлера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Венна состоит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двух кругов, из которых один находится внутри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другого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привычной диаграмме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добавлены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три квадрата. Они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предназначены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записи данных в задаче – чисел и искомого,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обозначаемого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вопросительного знака.</a:t>
            </a:r>
          </a:p>
        </p:txBody>
      </p:sp>
    </p:spTree>
    <p:extLst>
      <p:ext uri="{BB962C8B-B14F-4D97-AF65-F5344CB8AC3E}">
        <p14:creationId xmlns:p14="http://schemas.microsoft.com/office/powerpoint/2010/main" val="975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Диаграмма Эйлера – Венна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Верхний квадрат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изображаемый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 и граница соответствующего ему круга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Эйлера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синим цветом, служит для записи числа всех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рассматриваемых в данной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задаче предметов (объектов).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левый квадрат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изображаемый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 и соответствующий ему круг Эйлера,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желтым цветом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служит для обозначения числа предметов, выделенных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какому-то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признаку среди всех рассматриваемых предметов.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правый квадрат, изображаемый, как и соответствующее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ему кольцо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красным цветом, служит для обозначения числа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невыделенных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ранее (оставшихся) предметов из всех рассматриваемых.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указанным фигурам добавляются стрелки, соединяющие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квадраты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знаки действий, стоящие около стрелок</a:t>
            </a:r>
          </a:p>
        </p:txBody>
      </p:sp>
    </p:spTree>
    <p:extLst>
      <p:ext uri="{BB962C8B-B14F-4D97-AF65-F5344CB8AC3E}">
        <p14:creationId xmlns:p14="http://schemas.microsoft.com/office/powerpoint/2010/main" val="8977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569245" y="2216945"/>
            <a:ext cx="613291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3000"/>
          </a:p>
          <a:p>
            <a:pPr eaLnBrk="1" hangingPunct="1">
              <a:spcBef>
                <a:spcPct val="50000"/>
              </a:spcBef>
            </a:pPr>
            <a:endParaRPr lang="ru-RU" altLang="ru-RU" sz="3000"/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2215753" y="1026319"/>
            <a:ext cx="4881563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53253" name="WordArt 2"/>
          <p:cNvSpPr>
            <a:spLocks noChangeArrowheads="1" noChangeShapeType="1" noTextEdit="1"/>
          </p:cNvSpPr>
          <p:nvPr/>
        </p:nvSpPr>
        <p:spPr bwMode="auto">
          <a:xfrm>
            <a:off x="2842024" y="482202"/>
            <a:ext cx="4860131" cy="215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320479" cy="55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24808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Диаграммы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сравнения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328592"/>
          </a:xfrm>
        </p:spPr>
        <p:txBody>
          <a:bodyPr>
            <a:noAutofit/>
          </a:bodyPr>
          <a:lstStyle/>
          <a:p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Для графического моделирования простых задач на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умножение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и деление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предлагаются диаграммы сравнения. </a:t>
            </a:r>
          </a:p>
          <a:p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такой модели определяется следующими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соображениями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2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, диаграмма сравнения устроена так,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что в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ее конструкции задействован числовой луч, что позволяет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готовить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учащихся к изучению системы координат (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с помощью отрезков такой возможности не предоставляет);</a:t>
            </a:r>
          </a:p>
          <a:p>
            <a:pPr>
              <a:buFont typeface="Wingdings" pitchFamily="2" charset="2"/>
              <a:buChar char="ü"/>
            </a:pP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во-вторых, диаграммы сравнения – это очень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востребованный в настоящее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время графический способ представления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числовых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данных (диаграммы сравнения учащиеся постоянно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могут видеть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на экранах телевизоров или в периодической печати);</a:t>
            </a:r>
          </a:p>
          <a:p>
            <a:pPr>
              <a:buFont typeface="Wingdings" pitchFamily="2" charset="2"/>
              <a:buChar char="ü"/>
            </a:pP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в-третьих, с помощью диаграмм сравнения можно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наглядно представить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как процедуру увеличения, так и процедуру </a:t>
            </a:r>
            <a:r>
              <a:rPr lang="ru-RU" sz="2250" dirty="0" smtClean="0">
                <a:latin typeface="Times New Roman" pitchFamily="18" charset="0"/>
                <a:cs typeface="Times New Roman" pitchFamily="18" charset="0"/>
              </a:rPr>
              <a:t>уменьшения </a:t>
            </a:r>
            <a:r>
              <a:rPr lang="ru-RU" sz="2250" dirty="0">
                <a:latin typeface="Times New Roman" pitchFamily="18" charset="0"/>
                <a:cs typeface="Times New Roman" pitchFamily="18" charset="0"/>
              </a:rPr>
              <a:t>в несколько раз.</a:t>
            </a:r>
          </a:p>
        </p:txBody>
      </p:sp>
    </p:spTree>
    <p:extLst>
      <p:ext uri="{BB962C8B-B14F-4D97-AF65-F5344CB8AC3E}">
        <p14:creationId xmlns:p14="http://schemas.microsoft.com/office/powerpoint/2010/main" val="33180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ряд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сравнению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традиционной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формой краткой записи.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Во-первых запись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виде таблицы более системна и информативна.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случайно табулирование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данных считается одной из простейших, 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 обработки данных.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 такой форме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постоянно учатся работать с таблицей, что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важным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умением с точки зрения дальнейшего обучения.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В-третьих, 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готовим учащихся к использованию таблицы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краткой записи задач с пропорциональными величинами.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В-четвертых, в отдельных случаях краткая запись задачи в виде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рассматриваться как пропедевтика изучения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21539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5214"/>
            <a:ext cx="4176463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341438"/>
            <a:ext cx="3873500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24485"/>
      </p:ext>
    </p:extLst>
  </p:cSld>
  <p:clrMapOvr>
    <a:masterClrMapping/>
  </p:clrMapOvr>
  <p:transition spd="med">
    <p:strips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алгоритма решения задачи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1) по действиям (по шагам) с пояснениями;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2) в виде числового выражения, которое мы рассматриваем как свернутую форму описания по действиям, но без пояснений;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3) в виде буквенного выражения (в некоторых случаях в виде формулы или в виде уравнения) с использованием стандартной символики.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Последняя форма описания алгоритма решения задачи будет использоваться только после того, как учащимися достаточно хорошо будут усвоены особенности развития основных содержательных линий курса, зависимости между величинами, а также связь между результатом и компонентами действий.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44" descr="podval_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3189" r="15704" b="6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0"/>
            <a:ext cx="68421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lum bright="70000" contrast="-20000"/>
          </a:blip>
          <a:srcRect/>
          <a:stretch>
            <a:fillRect/>
          </a:stretch>
        </p:blipFill>
        <p:spPr bwMode="auto">
          <a:xfrm>
            <a:off x="53975" y="188913"/>
            <a:ext cx="91757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 flipH="1">
            <a:off x="111125" y="1169988"/>
            <a:ext cx="4889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90000" tIns="45000" rIns="90000" bIns="45000" anchor="b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FFFFFF"/>
                </a:solidFill>
                <a:latin typeface="Cambria" panose="02040503050406030204" pitchFamily="18" charset="0"/>
              </a:rPr>
              <a:t>ИЗДАТЕЛЬСТВО	АКАДЕМКНИГА/УЧЕБНИК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303463" y="1331913"/>
            <a:ext cx="46799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700338" y="412750"/>
            <a:ext cx="388778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426" name="Номер слайда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E603CA-1B0C-45F2-9AE0-CD584D628ABB}" type="slidenum">
              <a:rPr lang="ru-RU" altLang="ru-RU" smtClean="0">
                <a:solidFill>
                  <a:srgbClr val="898989"/>
                </a:solidFill>
              </a:rPr>
              <a:pPr/>
              <a:t>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550" y="254000"/>
            <a:ext cx="7704138" cy="584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A7EA52">
                    <a:lumMod val="50000"/>
                  </a:srgbClr>
                </a:solidFill>
                <a:cs typeface="Tahoma" pitchFamily="32" charset="0"/>
              </a:rPr>
              <a:t>Методический аппарат учебника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69975" y="1557338"/>
            <a:ext cx="7643813" cy="381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4EBC"/>
                </a:solidFill>
              </a:rPr>
              <a:t>сформулирована </a:t>
            </a:r>
            <a:r>
              <a:rPr lang="ru-RU" sz="2400" b="1" dirty="0">
                <a:solidFill>
                  <a:srgbClr val="004EBC"/>
                </a:solidFill>
              </a:rPr>
              <a:t>ПРОБЛЕМА</a:t>
            </a:r>
            <a:r>
              <a:rPr lang="ru-RU" sz="2400" dirty="0">
                <a:solidFill>
                  <a:srgbClr val="004EBC"/>
                </a:solidFill>
              </a:rPr>
              <a:t>;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4EBC"/>
                </a:solidFill>
              </a:rPr>
              <a:t>в методическом аппарате учебника материал предъявляется </a:t>
            </a:r>
            <a:r>
              <a:rPr lang="ru-RU" sz="2400" b="1" dirty="0">
                <a:solidFill>
                  <a:srgbClr val="004EBC"/>
                </a:solidFill>
              </a:rPr>
              <a:t>ПОШАГОВО</a:t>
            </a:r>
            <a:r>
              <a:rPr lang="ru-RU" sz="2400" dirty="0">
                <a:solidFill>
                  <a:srgbClr val="004EBC"/>
                </a:solidFill>
              </a:rPr>
              <a:t>;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4EBC"/>
                </a:solidFill>
              </a:rPr>
              <a:t>наличие </a:t>
            </a:r>
            <a:r>
              <a:rPr lang="ru-RU" sz="2400" b="1" dirty="0">
                <a:solidFill>
                  <a:srgbClr val="004EBC"/>
                </a:solidFill>
              </a:rPr>
              <a:t>ИНСТРУКЦИЙ И СОВЕТОВ</a:t>
            </a:r>
            <a:r>
              <a:rPr lang="ru-RU" sz="2400" dirty="0">
                <a:solidFill>
                  <a:srgbClr val="004EBC"/>
                </a:solidFill>
              </a:rPr>
              <a:t>, помогающих школьнику в продвижении к решению проблемы;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4EBC"/>
                </a:solidFill>
              </a:rPr>
              <a:t>наличие </a:t>
            </a:r>
            <a:r>
              <a:rPr lang="ru-RU" sz="2400" b="1" dirty="0">
                <a:solidFill>
                  <a:srgbClr val="004EBC"/>
                </a:solidFill>
              </a:rPr>
              <a:t>ОБРАЗЦОВ</a:t>
            </a:r>
            <a:r>
              <a:rPr lang="ru-RU" sz="2400" dirty="0">
                <a:solidFill>
                  <a:srgbClr val="004EBC"/>
                </a:solidFill>
              </a:rPr>
              <a:t> выполнения или оформления работы;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4EBC"/>
                </a:solidFill>
              </a:rPr>
              <a:t>возможность </a:t>
            </a:r>
            <a:r>
              <a:rPr lang="ru-RU" sz="2400" b="1" dirty="0">
                <a:solidFill>
                  <a:srgbClr val="004EBC"/>
                </a:solidFill>
              </a:rPr>
              <a:t>ПРОВЕРКИ</a:t>
            </a:r>
            <a:r>
              <a:rPr lang="ru-RU" sz="2400" dirty="0">
                <a:solidFill>
                  <a:srgbClr val="004EBC"/>
                </a:solidFill>
              </a:rPr>
              <a:t> правильности продвижения и полученных результатов</a:t>
            </a:r>
            <a:r>
              <a:rPr lang="ru-RU" sz="2400" dirty="0">
                <a:solidFill>
                  <a:srgbClr val="004EBC"/>
                </a:solidFill>
                <a:cs typeface="Tahoma" pitchFamily="3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0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4000"/>
          </a:p>
          <a:p>
            <a:pPr eaLnBrk="1" hangingPunct="1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60420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1" name="WordArt 2"/>
          <p:cNvSpPr>
            <a:spLocks noChangeArrowheads="1" noChangeShapeType="1" noTextEdit="1"/>
          </p:cNvSpPr>
          <p:nvPr/>
        </p:nvSpPr>
        <p:spPr bwMode="auto">
          <a:xfrm>
            <a:off x="1462087" y="453231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68375"/>
            <a:ext cx="4248472" cy="555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46432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4000"/>
          </a:p>
          <a:p>
            <a:pPr eaLnBrk="1" hangingPunct="1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5" name="WordArt 2"/>
          <p:cNvSpPr>
            <a:spLocks noChangeArrowheads="1" noChangeShapeType="1" noTextEdit="1"/>
          </p:cNvSpPr>
          <p:nvPr/>
        </p:nvSpPr>
        <p:spPr bwMode="auto">
          <a:xfrm>
            <a:off x="1496373" y="434976"/>
            <a:ext cx="6471148" cy="289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501775"/>
            <a:ext cx="3648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517650"/>
            <a:ext cx="36671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559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7638"/>
            <a:ext cx="3975479" cy="51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60123"/>
      </p:ext>
    </p:extLst>
  </p:cSld>
  <p:clrMapOvr>
    <a:masterClrMapping/>
  </p:clrMapOvr>
  <p:transition spd="med">
    <p:strips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4000"/>
          </a:p>
          <a:p>
            <a:pPr eaLnBrk="1" hangingPunct="1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58372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3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323975"/>
            <a:ext cx="36766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17625"/>
            <a:ext cx="366236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79896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4000"/>
          </a:p>
          <a:p>
            <a:pPr eaLnBrk="1" hangingPunct="1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59396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7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397000"/>
            <a:ext cx="36576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470025"/>
            <a:ext cx="369728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51063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Другое направление работы с понятием «задача»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различных преобразований имеющегося текста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Наблюдениями за теми изменениями в ее решении, которые возникают в результате этих преобразований.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этим видам работы относятся: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дополнение текстов, не являющихся задачами, до задачи;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любого из элементов задачи, представление одной той же задачи в разных формулировках;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упрощение и усложнение исходной задачи;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особых случаев изменения исходных данных, приводящих к упрощению решения;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задач, которые можно решить при помощи уже решенной задачи, что в дальнейшем становится основой классификации задач по сходству математических отношений, заложенных в них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4000"/>
          </a:p>
          <a:p>
            <a:pPr eaLnBrk="1" hangingPunct="1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62468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69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333500"/>
            <a:ext cx="36671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333500"/>
            <a:ext cx="36385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512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3"/>
          <p:cNvSpPr>
            <a:spLocks noChangeShapeType="1"/>
          </p:cNvSpPr>
          <p:nvPr/>
        </p:nvSpPr>
        <p:spPr bwMode="auto">
          <a:xfrm>
            <a:off x="1447800" y="96837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568325" y="1812925"/>
            <a:ext cx="817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4000"/>
          </a:p>
          <a:p>
            <a:pPr eaLnBrk="1" hangingPunct="1"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63492" name="Line 6"/>
          <p:cNvSpPr>
            <a:spLocks noChangeShapeType="1"/>
          </p:cNvSpPr>
          <p:nvPr/>
        </p:nvSpPr>
        <p:spPr bwMode="auto">
          <a:xfrm>
            <a:off x="1430338" y="225425"/>
            <a:ext cx="6508750" cy="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3" name="WordArt 2"/>
          <p:cNvSpPr>
            <a:spLocks noChangeArrowheads="1" noChangeShapeType="1" noTextEdit="1"/>
          </p:cNvSpPr>
          <p:nvPr/>
        </p:nvSpPr>
        <p:spPr bwMode="auto">
          <a:xfrm>
            <a:off x="1423988" y="425450"/>
            <a:ext cx="64801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entury Gothic" panose="020B0502020202020204" pitchFamily="34" charset="0"/>
              </a:rPr>
              <a:t>Издательство "Академкнига/Учебник"</a:t>
            </a:r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62075"/>
            <a:ext cx="3657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344613"/>
            <a:ext cx="36766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0474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08639"/>
            <a:ext cx="7992888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Конфета «Гулливер» и плитка шоколада стоят 18 руб., а плитка шоколада и 5 конфет «Гулливер» стоят 50 руб. Во сколько раз плитка шоколада дороже, чем конфета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Букет из двух хризантем и одной лилии стоит 66 руб., причем лилия на 9 руб. дешевле хризантемы. Какова цена лилии и цена хризантемы?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3641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12266"/>
            <a:ext cx="8424936" cy="544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первый день привезли 39 ц овощей. Во второй день на 3 ц больше, чем в первый, а в третий – на 3 ц меньше, чем во второй. Сколько ц овощей привезли в третий день?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первый день привезли 39 ц овощей. Во второй день на 3 ц меньше, чем в первый, а в третий – на 3 ц больше, чем во второй. Сколько ц овощей привезли в третий день?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5796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Арифметическая линия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Целые неотрицательные числа и действия над ними</a:t>
            </a:r>
          </a:p>
          <a:p>
            <a:pPr marL="400050" lvl="1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читать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записывать, сравнивать, упорядочивать числа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 нуля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миллиона</a:t>
            </a:r>
          </a:p>
          <a:p>
            <a:pPr marL="400050" lvl="1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 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.:1– 10 и 0, 0-20;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0 – 100, круглые числа до 1000; </a:t>
            </a:r>
          </a:p>
          <a:p>
            <a:pPr marL="400050" lvl="1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0 – 999999;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0 – 1000000 и дробные числа</a:t>
            </a:r>
          </a:p>
          <a:p>
            <a:pPr marL="400050" lvl="1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Числовые последовательности (числовые закономерности):</a:t>
            </a:r>
          </a:p>
          <a:p>
            <a:pPr marL="400050" lvl="1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устанавливать закономерность — правило, по которому составлена числовая последовательность, и составлять последовательность по заданному или самостоятельно выбранному правилу (увеличение/уменьшение числа на несколько единиц, увеличение/уменьшение числа в несколько раз)</a:t>
            </a:r>
          </a:p>
          <a:p>
            <a:pPr marL="40005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 начинается с числа 4, и каждое следующее число в ней на 4 больше, чем предыдущее. Найди и запиши первые девять чисел этой последовательности (2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2ч,с.159)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ветру площадь самостоятельного посева клевера за один сезон увеличивается в 3 раза. К началу четвертого сезона площадь самостоятельного посева клевера стала 81000кв.см. Какой была площадь в начале первого сезона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поезде ехало 6576 пассажиров. После того, как часть пассажиров вышла на станции, в нем осталось 1096 человек. а) Во сколько раз уменьшилось число пассажиров в поезде после остановки? б) Во сколько раз больше вышло пассажиров, чем осталось?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32521"/>
      </p:ext>
    </p:extLst>
  </p:cSld>
  <p:clrMapOvr>
    <a:masterClrMapping/>
  </p:clrMapOvr>
  <p:transition spd="med">
    <p:strips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49364"/>
            <a:ext cx="7704856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 доме живет 400 человек, во втором на 100 человек больше, а в третьем – в 3 раза больше, чем во втором. Сколько человек живет в третьем доме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Утром секретарь напечатал документов в 5 раз больше, чем днем, а днем в 2 раза больше, чем вечером. Вечером был напечатан 1 документ. Сколько документов было напечатано утром?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69090"/>
      </p:ext>
    </p:extLst>
  </p:cSld>
  <p:clrMapOvr>
    <a:masterClrMapping/>
  </p:clrMapOvr>
  <p:transition spd="med">
    <p:strips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1043444"/>
            <a:ext cx="86409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В двух мотках было одинаковое количество провода. Когда от первого мотка отрезали 36 м, а от второго 16 м, то в первом осталось в 2 раза меньше провода, чем во втором. Сколько м провода было в каждом мотке сначала?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Из двух поселков, расстояние между которыми 20 км, одновременно выехали два велосипедиста со скоростью 10 км/ч каждый. Одновременно с первым выбежала собака со скоростью 20 км/ч и, добежав до второго, повернула обратно. Так она бегала, пока велосипедисты не встретились. Какое расстояние пробежала собака?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Яблок было больше, чем груш на 7 штук. Съели 4 яблока и 6 груш. На сколько яблок осталось больше, чем груш?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25531"/>
      </p:ext>
    </p:extLst>
  </p:cSld>
  <p:clrMapOvr>
    <a:masterClrMapping/>
  </p:clrMapOvr>
  <p:transition spd="med">
    <p:strip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3586</Words>
  <Application>Microsoft Office PowerPoint</Application>
  <PresentationFormat>Экран (4:3)</PresentationFormat>
  <Paragraphs>427</Paragraphs>
  <Slides>92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105" baseType="lpstr">
      <vt:lpstr>Arial Unicode MS</vt:lpstr>
      <vt:lpstr>Andale Sans UI</vt:lpstr>
      <vt:lpstr>Arial</vt:lpstr>
      <vt:lpstr>Calibri</vt:lpstr>
      <vt:lpstr>Cambria</vt:lpstr>
      <vt:lpstr>Century Gothic</vt:lpstr>
      <vt:lpstr>Franklin Gothic Book</vt:lpstr>
      <vt:lpstr>Georgia</vt:lpstr>
      <vt:lpstr>Tahoma</vt:lpstr>
      <vt:lpstr>Times New Roman</vt:lpstr>
      <vt:lpstr>Wingdings</vt:lpstr>
      <vt:lpstr>Wingdings 2</vt:lpstr>
      <vt:lpstr>Тема Office</vt:lpstr>
      <vt:lpstr>Методические особенности преподавания математики в начальной школе  УМК «Перспективная начальная школа»</vt:lpstr>
      <vt:lpstr>Цели курса «Математика»</vt:lpstr>
      <vt:lpstr>Основные содержательные линии</vt:lpstr>
      <vt:lpstr>Основная дидактическая идея курса </vt:lpstr>
      <vt:lpstr>Логико-дидактическая основа </vt:lpstr>
      <vt:lpstr>Индуктивный подход</vt:lpstr>
      <vt:lpstr>Презентация PowerPoint</vt:lpstr>
      <vt:lpstr>Презентация PowerPoint</vt:lpstr>
      <vt:lpstr>Арифметическая линия</vt:lpstr>
      <vt:lpstr>Теоретико-множественный подход</vt:lpstr>
      <vt:lpstr>Теоретико-множественная основа</vt:lpstr>
      <vt:lpstr>Презентация PowerPoint</vt:lpstr>
      <vt:lpstr>Презентация PowerPoint</vt:lpstr>
      <vt:lpstr>Аддитивная основа</vt:lpstr>
      <vt:lpstr>Презентация PowerPoint</vt:lpstr>
      <vt:lpstr>Презентация PowerPoint</vt:lpstr>
      <vt:lpstr>Порядковый смысл числа</vt:lpstr>
      <vt:lpstr>Арифметические действия</vt:lpstr>
      <vt:lpstr>Сложение </vt:lpstr>
      <vt:lpstr>Презентация PowerPoint</vt:lpstr>
      <vt:lpstr>Презентация PowerPoint</vt:lpstr>
      <vt:lpstr>Вычитание </vt:lpstr>
      <vt:lpstr>Презентация PowerPoint</vt:lpstr>
      <vt:lpstr>Презентация PowerPoint</vt:lpstr>
      <vt:lpstr>Сложение и вычитание</vt:lpstr>
      <vt:lpstr>Презентация PowerPoint</vt:lpstr>
      <vt:lpstr>Умножение </vt:lpstr>
      <vt:lpstr>Презентация PowerPoint</vt:lpstr>
      <vt:lpstr>Презентация PowerPoint</vt:lpstr>
      <vt:lpstr>Деление </vt:lpstr>
      <vt:lpstr>Презентация PowerPoint</vt:lpstr>
      <vt:lpstr>Презентация PowerPoint</vt:lpstr>
      <vt:lpstr>Презентация PowerPoint</vt:lpstr>
      <vt:lpstr>Величины </vt:lpstr>
      <vt:lpstr>Работа с данными</vt:lpstr>
      <vt:lpstr>Алгебраический материал</vt:lpstr>
      <vt:lpstr>Презентация PowerPoint</vt:lpstr>
      <vt:lpstr>Презентация PowerPoint</vt:lpstr>
      <vt:lpstr>Презентация PowerPoint</vt:lpstr>
      <vt:lpstr>Геометрическая линия</vt:lpstr>
      <vt:lpstr>Геометрическая линия</vt:lpstr>
      <vt:lpstr>Презентация PowerPoint</vt:lpstr>
      <vt:lpstr>Учебное задание и учебная ситуация для формирования УУД</vt:lpstr>
      <vt:lpstr>Презентация PowerPoint</vt:lpstr>
      <vt:lpstr> Система заданий, ориентированных на формирование УУД  «Математика», 1 класс </vt:lpstr>
      <vt:lpstr> Формирование регулятивных УУД </vt:lpstr>
      <vt:lpstr> Формирование коммуникативных УУД </vt:lpstr>
      <vt:lpstr> Формирование познавательных УУД </vt:lpstr>
      <vt:lpstr> 2. Владеть общими приемами решения задач, выполнения заданий и вычислений: </vt:lpstr>
      <vt:lpstr> 3. Проводить сравнение, сериацию, классификацию, выбирая наиболее эффективный способ решения или верное решение (правильный ответ) У (ч. 1) – 51 (5), 83 (2), 90 (2, 3), 91 (4), 92 (1);  У (ч. 2) – 10 (3), 26 (2), 39 (3), 32 (1), 33 (2, 3, 4), 52 (1), 54 (5), 56(1),68(3),66(1). </vt:lpstr>
      <vt:lpstr> 5. Использовать (строить) таблицы, проверять по таблице. У (ч. 2) – 28 (2), 29 (1, 2, 3), 30(2, 3), 31(2, 3, 4), 42(2), 56(2), 57(2), 58 (2, 3, 4), 52 (3), 55 (2, 3), 59 (1, 3), 65(2), 60 (1, 2, 3), 61 (1, 2, 3), 62 (1, 2, 3), 25 (1, 2). </vt:lpstr>
      <vt:lpstr>Целеполагание через выяснение значения незнакомого слова </vt:lpstr>
      <vt:lpstr>Механизмы формирования коммуникативных УУД:</vt:lpstr>
      <vt:lpstr>Работа с информацией </vt:lpstr>
      <vt:lpstr> Механизмы работы с источником информации </vt:lpstr>
      <vt:lpstr>Презентация PowerPoint</vt:lpstr>
      <vt:lpstr>Презентация PowerPoint</vt:lpstr>
      <vt:lpstr>Презентация PowerPoint</vt:lpstr>
      <vt:lpstr>Особенности организации урока</vt:lpstr>
      <vt:lpstr>Особенности организации урока</vt:lpstr>
      <vt:lpstr>Презентация PowerPoint</vt:lpstr>
      <vt:lpstr>Особенности организации урока</vt:lpstr>
      <vt:lpstr>Презентация PowerPoint</vt:lpstr>
      <vt:lpstr>Презентация PowerPoint</vt:lpstr>
      <vt:lpstr>Презентация PowerPoint</vt:lpstr>
      <vt:lpstr>Обучение решению задач</vt:lpstr>
      <vt:lpstr>Смысл решения задачи</vt:lpstr>
      <vt:lpstr>Презентация PowerPoint</vt:lpstr>
      <vt:lpstr>Составление краткой записи задачи </vt:lpstr>
      <vt:lpstr>Суть краткой записи</vt:lpstr>
      <vt:lpstr>Презентация PowerPoint</vt:lpstr>
      <vt:lpstr>Презентация PowerPoint</vt:lpstr>
      <vt:lpstr>«Учимся решать задачи»</vt:lpstr>
      <vt:lpstr>Диаграмма Эйлера – Венна</vt:lpstr>
      <vt:lpstr>Презентация PowerPoint</vt:lpstr>
      <vt:lpstr>Диаграммы сравнения</vt:lpstr>
      <vt:lpstr>Таблица </vt:lpstr>
      <vt:lpstr>Презентация PowerPoint</vt:lpstr>
      <vt:lpstr>Описание  алгоритма решения задачи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Другое направление работы с понятием «задача»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предметного содержания</dc:title>
  <dc:creator>lena</dc:creator>
  <cp:lastModifiedBy>lena</cp:lastModifiedBy>
  <cp:revision>12</cp:revision>
  <dcterms:modified xsi:type="dcterms:W3CDTF">2017-03-24T03:50:57Z</dcterms:modified>
</cp:coreProperties>
</file>