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838" r:id="rId2"/>
    <p:sldId id="944" r:id="rId3"/>
    <p:sldId id="983" r:id="rId4"/>
    <p:sldId id="918" r:id="rId5"/>
    <p:sldId id="943" r:id="rId6"/>
    <p:sldId id="940" r:id="rId7"/>
    <p:sldId id="941" r:id="rId8"/>
    <p:sldId id="942" r:id="rId9"/>
    <p:sldId id="945" r:id="rId10"/>
    <p:sldId id="946" r:id="rId11"/>
    <p:sldId id="949" r:id="rId12"/>
    <p:sldId id="950" r:id="rId13"/>
    <p:sldId id="951" r:id="rId14"/>
    <p:sldId id="952" r:id="rId15"/>
    <p:sldId id="953" r:id="rId16"/>
    <p:sldId id="954" r:id="rId17"/>
    <p:sldId id="955" r:id="rId18"/>
    <p:sldId id="956" r:id="rId19"/>
    <p:sldId id="957" r:id="rId20"/>
    <p:sldId id="958" r:id="rId21"/>
    <p:sldId id="959" r:id="rId22"/>
    <p:sldId id="960" r:id="rId23"/>
    <p:sldId id="961" r:id="rId24"/>
    <p:sldId id="962" r:id="rId25"/>
    <p:sldId id="963" r:id="rId26"/>
    <p:sldId id="964" r:id="rId27"/>
    <p:sldId id="923" r:id="rId28"/>
    <p:sldId id="948" r:id="rId29"/>
    <p:sldId id="985" r:id="rId30"/>
    <p:sldId id="986" r:id="rId31"/>
    <p:sldId id="987" r:id="rId32"/>
    <p:sldId id="988" r:id="rId33"/>
    <p:sldId id="922" r:id="rId34"/>
    <p:sldId id="976" r:id="rId35"/>
    <p:sldId id="977" r:id="rId36"/>
    <p:sldId id="978" r:id="rId37"/>
    <p:sldId id="979" r:id="rId38"/>
    <p:sldId id="980" r:id="rId39"/>
    <p:sldId id="981" r:id="rId40"/>
    <p:sldId id="982" r:id="rId41"/>
    <p:sldId id="984" r:id="rId42"/>
    <p:sldId id="947" r:id="rId43"/>
    <p:sldId id="965" r:id="rId44"/>
    <p:sldId id="966" r:id="rId45"/>
    <p:sldId id="967" r:id="rId46"/>
    <p:sldId id="968" r:id="rId47"/>
    <p:sldId id="969" r:id="rId48"/>
    <p:sldId id="970" r:id="rId49"/>
    <p:sldId id="971" r:id="rId50"/>
    <p:sldId id="972" r:id="rId51"/>
    <p:sldId id="973" r:id="rId52"/>
    <p:sldId id="974" r:id="rId53"/>
    <p:sldId id="860" r:id="rId54"/>
    <p:sldId id="975" r:id="rId55"/>
    <p:sldId id="839" r:id="rId56"/>
  </p:sldIdLst>
  <p:sldSz cx="12192000" cy="6858000"/>
  <p:notesSz cx="6805613" cy="9944100"/>
  <p:custDataLst>
    <p:tags r:id="rId5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5" pos="7650" userDrawn="1">
          <p15:clr>
            <a:srgbClr val="A4A3A4"/>
          </p15:clr>
        </p15:guide>
        <p15:guide id="6" orient="horz" pos="1200" userDrawn="1">
          <p15:clr>
            <a:srgbClr val="A4A3A4"/>
          </p15:clr>
        </p15:guide>
        <p15:guide id="7" pos="69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DF1"/>
    <a:srgbClr val="D64214"/>
    <a:srgbClr val="EAB200"/>
    <a:srgbClr val="ED7D31"/>
    <a:srgbClr val="2F5597"/>
    <a:srgbClr val="FFD966"/>
    <a:srgbClr val="00B0F0"/>
    <a:srgbClr val="FF99CC"/>
    <a:srgbClr val="00B050"/>
    <a:srgbClr val="95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96" autoAdjust="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890"/>
        <p:guide pos="347"/>
        <p:guide pos="7650"/>
        <p:guide orient="horz" pos="1200"/>
        <p:guide pos="69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384"/>
    </p:cViewPr>
  </p:sorterViewPr>
  <p:notesViewPr>
    <p:cSldViewPr snapToGrid="0">
      <p:cViewPr>
        <p:scale>
          <a:sx n="130" d="100"/>
          <a:sy n="130" d="100"/>
        </p:scale>
        <p:origin x="192" y="-4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43-4495-A287-D7A469FBD0F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43-4495-A287-D7A469FBD0FE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43-4495-A287-D7A469FBD0FE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543-4495-A287-D7A469FBD0FE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543-4495-A287-D7A469FBD0FE}"/>
              </c:ext>
            </c:extLst>
          </c:dPt>
          <c:val>
            <c:numRef>
              <c:f>Лист1!$N$13:$N$17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543-4495-A287-D7A469FBD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1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A5FDA-3ABD-4F5A-A8E1-3EACD844AA0E}" type="datetime1">
              <a:rPr lang="ru-RU" smtClean="0"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21B72-D5D6-4B25-81DB-AB85CA74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68871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9099" cy="49893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40" y="3"/>
            <a:ext cx="2949099" cy="49893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AABCD87-94AF-4B5B-BAF1-F5284FE899C7}" type="datetime1">
              <a:rPr lang="ru-RU" smtClean="0"/>
              <a:t>25.02.2021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3" y="4785598"/>
            <a:ext cx="5444490" cy="391548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447256E-483B-4BC1-BFF8-D2418426C5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270089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25.02.2021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80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386FA9B4-F7AD-42D4-A348-8B02BE1ACBBA}" type="datetime1">
              <a:rPr lang="ru-RU" smtClean="0"/>
              <a:t>25.02.2021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11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386FA9B4-F7AD-42D4-A348-8B02BE1ACBBA}" type="datetime1">
              <a:rPr lang="ru-RU" smtClean="0"/>
              <a:t>25.02.2021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299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386FA9B4-F7AD-42D4-A348-8B02BE1ACBBA}" type="datetime1">
              <a:rPr lang="ru-RU" smtClean="0"/>
              <a:t>25.02.2021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433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386FA9B4-F7AD-42D4-A348-8B02BE1ACBBA}" type="datetime1">
              <a:rPr lang="ru-RU" smtClean="0"/>
              <a:t>25.02.2021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12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серии «Функциональная грамотность. Тренажёр» помогают формировать умение осознанно использовать полученные в ходе обучения знания для решения жизненных задач, развивают активность и самостоятельность учащихся, вовлекают их в поисковую и познавательную деятельность. </a:t>
            </a:r>
          </a:p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пособиях содержатся разнообразные практико-ориентированные задания, поиск решения которых позволит школьникам подготовиться к участию в международных исследованиях качества образования, приведены примеры их решений и ответы. </a:t>
            </a:r>
          </a:p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серии могут использоваться учителями математики, русского языка, обществознания, биологии, физики и химии на уроках и во внеурочной деятельности, а также родителями и школьниками.</a:t>
            </a:r>
          </a:p>
          <a:p>
            <a:endParaRPr lang="ru-RU" sz="10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288000"/>
            <a:r>
              <a:rPr lang="ru-RU" sz="1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подробно о пособиях: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Учебное пособие «Математика на каждый день» предназначено для учащихся 6‒8 классов. Задачи, включённые в сборник, направлены на совершенствование навыков применения полученных учащимися теоретических знаний по математике в жизненных ситуациях. 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Данное пособие поможет учителям понять систему построения задач международных исследований, в частности ― на проверку математической грамотности школьников. А это способность рассуждать логически и убедительно формулировать проблемы реального мира на языке математики, применять математические знания для решения проблемы и интерпретировать получившийся математический результат с переходом на контекст задачи. 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Пособие также поможет учителю в создании условий для поиска оригинальных решений поставленных задач, а ученику ― решать важные жизненные проблемы.</a:t>
            </a:r>
          </a:p>
          <a:p>
            <a:endParaRPr lang="ru-RU" sz="1000" i="0" dirty="0"/>
          </a:p>
          <a:p>
            <a:pPr indent="287970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A26F88D-531B-44D5-84D5-D31C9CB7BDC4}" type="datetime1">
              <a:rPr lang="ru-RU" smtClean="0"/>
              <a:t>25.02.2021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9089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707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25.02.2021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78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83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85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917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866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7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61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83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0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95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73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73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88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xmlns="" id="{336A5C21-8560-4361-BC34-8E7691E5DE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40683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5" name="Слайд think-cell" r:id="rId17" imgW="359" imgH="360" progId="TCLayout.ActiveDocument.1">
                  <p:embed/>
                </p:oleObj>
              </mc:Choice>
              <mc:Fallback>
                <p:oleObj name="Слайд think-cell" r:id="rId17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:a16="http://schemas.microsoft.com/office/drawing/2014/main" xmlns="" id="{C09A8BCA-0AC5-4653-AE0C-127E1ECAA6AD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.xml"/><Relationship Id="rId7" Type="http://schemas.openxmlformats.org/officeDocument/2006/relationships/image" Target="../media/image1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shop.prosv.ru/funkcionalnaya-gramotnost-trenazhyor-matematika-na-kazhdyj-den-6-8-klassy" TargetMode="External"/><Relationship Id="rId7" Type="http://schemas.microsoft.com/office/2007/relationships/hdphoto" Target="../media/hdphoto2.wdp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shop.prosv.ru/funkcionalnaya-gramotnost-trenazhyor-matematika-na-kazhdyj-den-6-8-klassy" TargetMode="External"/><Relationship Id="rId7" Type="http://schemas.microsoft.com/office/2007/relationships/hdphoto" Target="../media/hdphoto2.wdp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shop.prosv.ru/funkcionalnaya-gramotnost-trenazhyor-matematika-na-kazhdyj-den-6-8-klassy" TargetMode="External"/><Relationship Id="rId7" Type="http://schemas.microsoft.com/office/2007/relationships/hdphoto" Target="../media/hdphoto2.wdp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shop.prosv.ru/funkcionalnaya-gramotnost-trenazhyor-matematika-na-kazhdyj-den-6-8-klassy" TargetMode="External"/><Relationship Id="rId7" Type="http://schemas.microsoft.com/office/2007/relationships/hdphoto" Target="../media/hdphoto2.wdp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-trenazhyor-matematika-na-kazhdyj-den-6-8-klassy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6.png"/><Relationship Id="rId7" Type="http://schemas.openxmlformats.org/officeDocument/2006/relationships/image" Target="../media/image29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hyperlink" Target="https://dev.media.prosv.ru/content/?situations=true" TargetMode="External"/><Relationship Id="rId5" Type="http://schemas.openxmlformats.org/officeDocument/2006/relationships/image" Target="../media/image11.svg"/><Relationship Id="rId10" Type="http://schemas.openxmlformats.org/officeDocument/2006/relationships/hyperlink" Target="https://ashe.graphics/preview/prosv/media/fg.html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hyperlink" Target="https://dev.media.prosv.ru/content/?situations=true&amp;klass=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hyperlink" Target="https://dev.media.prosv.ru/content/?situations=true&amp;klass=7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hyperlink" Target="https://dev.media.prosv.ru/content/?situations=true&amp;klass=7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hyperlink" Target="https://dev.media.prosv.ru/content/?situations=true&amp;klass=7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hop.prosv.ru/matematicheskaya-gramotnost-sbornik-etalonnyx-zadanij-vypusk-1-chast-215105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matematicheskaya-gramotnost-sbornik-etalonnyx-zadanij-vypusk-1-chast-215105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matematicheskaya-gramotnost-sbornik-etalonnyx-zadanij-vypusk-1-chast-215105" TargetMode="External"/><Relationship Id="rId7" Type="http://schemas.openxmlformats.org/officeDocument/2006/relationships/image" Target="NUL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matematicheskaya-gramotnost-sbornik-etalonnyx-zadanij-vypusk-1-chast-215105" TargetMode="External"/><Relationship Id="rId7" Type="http://schemas.openxmlformats.org/officeDocument/2006/relationships/image" Target="NUL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matematicheskaya-gramotnost-sbornik-etalonnyx-zadanij-vypusk-1-chast-215105" TargetMode="External"/><Relationship Id="rId7" Type="http://schemas.openxmlformats.org/officeDocument/2006/relationships/image" Target="NUL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matematicheskaya-gramotnost-sbornik-etalonnyx-zadanij-vypusk-1-chast-215105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matematicheskaya-gramotnost-sbornik-etalonnyx-zadanij-vypusk-1-chast-215105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hyperlink" Target="https://shop.prosv.ru/matematicheskaya-gramotnost-sbornik-etalonnyx-zadanij-vypusk-1-chast-215105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hop.prosv.ru/finansovaya-gramotnost-sbornik-etalonnyx-zadanij-vypusk-115100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38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hyperlink" Target="https://prosv.ru/pages/pisa.html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11" Type="http://schemas.openxmlformats.org/officeDocument/2006/relationships/image" Target="../media/image60.gif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matematika--5-klass--uchebnik15185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matematika--6-klass--uchebnik15610" TargetMode="External"/><Relationship Id="rId7" Type="http://schemas.openxmlformats.org/officeDocument/2006/relationships/image" Target="../media/image6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algebra-7-klass-uchebnik15189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algebra--8-klass--uchebnik16187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algebra--9-klass--uchebnik17757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13" Type="http://schemas.openxmlformats.org/officeDocument/2006/relationships/image" Target="../media/image87.gif"/><Relationship Id="rId3" Type="http://schemas.openxmlformats.org/officeDocument/2006/relationships/image" Target="../media/image77.tiff"/><Relationship Id="rId7" Type="http://schemas.openxmlformats.org/officeDocument/2006/relationships/image" Target="../media/image81.tiff"/><Relationship Id="rId12" Type="http://schemas.openxmlformats.org/officeDocument/2006/relationships/image" Target="../media/image86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11" Type="http://schemas.openxmlformats.org/officeDocument/2006/relationships/image" Target="../media/image85.tiff"/><Relationship Id="rId5" Type="http://schemas.openxmlformats.org/officeDocument/2006/relationships/image" Target="../media/image79.tiff"/><Relationship Id="rId15" Type="http://schemas.openxmlformats.org/officeDocument/2006/relationships/image" Target="../media/image38.png"/><Relationship Id="rId10" Type="http://schemas.openxmlformats.org/officeDocument/2006/relationships/image" Target="../media/image84.tiff"/><Relationship Id="rId4" Type="http://schemas.openxmlformats.org/officeDocument/2006/relationships/image" Target="../media/image78.tiff"/><Relationship Id="rId9" Type="http://schemas.openxmlformats.org/officeDocument/2006/relationships/image" Target="../media/image83.tiff"/><Relationship Id="rId14" Type="http://schemas.openxmlformats.org/officeDocument/2006/relationships/hyperlink" Target="https://www.youtube.com/channel/UCMNZdL8EWKoHHMxzcMiFR_A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hyperlink" Target="https://prosv.ru/subject/mathematics.html" TargetMode="External"/><Relationship Id="rId18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17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lbz.ru/books/69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5" Type="http://schemas.openxmlformats.org/officeDocument/2006/relationships/hyperlink" Target="https://rosuchebnik.ru/catalog/predmet-matematika_klass-5/?predmet%5b%5d=predmet-algebra&amp;predmet%5b%5d=predmet-geometriya&amp;klass%5b%5d=klass-6&amp;klass%5b%5d=klass-7&amp;klass%5b%5d=klass-8&amp;klass%5b%5d=klass-9&amp;klass%5b%5d=klass-10&amp;klass%5b%5d=klass-11" TargetMode="External"/><Relationship Id="rId10" Type="http://schemas.openxmlformats.org/officeDocument/2006/relationships/image" Target="../media/image104.jpeg"/><Relationship Id="rId19" Type="http://schemas.openxmlformats.org/officeDocument/2006/relationships/image" Target="../media/image108.pn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hyperlink" Target="https://prosv.ru/subject/geometry.html" TargetMode="External"/><Relationship Id="rId7" Type="http://schemas.openxmlformats.org/officeDocument/2006/relationships/image" Target="../media/image112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du.skysmart.ru/?source_type=skyeng&amp;utm_source=skysmart-ref&amp;utm_medium=non_cpa&amp;utm_campaign=quarantine_education&amp;utm_term=all&amp;utm_content=link_top&amp;product=skysmart&amp;_ga=2.225275800.324280607.1601537687-1919518575.1601537685" TargetMode="External"/><Relationship Id="rId5" Type="http://schemas.microsoft.com/office/2007/relationships/hdphoto" Target="../media/hdphoto6.wdp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gif"/><Relationship Id="rId13" Type="http://schemas.openxmlformats.org/officeDocument/2006/relationships/image" Target="../media/image12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1.png"/><Relationship Id="rId12" Type="http://schemas.openxmlformats.org/officeDocument/2006/relationships/image" Target="../media/image126.jpe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image" Target="../media/image12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24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emf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uchitel.club/pedsovet_2020/maths/" TargetMode="External"/><Relationship Id="rId11" Type="http://schemas.openxmlformats.org/officeDocument/2006/relationships/image" Target="../media/image131.png"/><Relationship Id="rId5" Type="http://schemas.openxmlformats.org/officeDocument/2006/relationships/image" Target="../media/image128.png"/><Relationship Id="rId10" Type="http://schemas.openxmlformats.org/officeDocument/2006/relationships/hyperlink" Target="https://uchitel.club/pedsovet_2021/elementary-conf-febr/" TargetMode="External"/><Relationship Id="rId4" Type="http://schemas.openxmlformats.org/officeDocument/2006/relationships/hyperlink" Target="https://uchitel.club/" TargetMode="External"/><Relationship Id="rId9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mailto:vopros@prosv.ru" TargetMode="External"/><Relationship Id="rId3" Type="http://schemas.openxmlformats.org/officeDocument/2006/relationships/tags" Target="../tags/tag8.xml"/><Relationship Id="rId7" Type="http://schemas.openxmlformats.org/officeDocument/2006/relationships/image" Target="../media/image1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3.gi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32.png"/><Relationship Id="rId4" Type="http://schemas.openxmlformats.org/officeDocument/2006/relationships/slideLayout" Target="../slideLayouts/slideLayout1.xml"/><Relationship Id="rId9" Type="http://schemas.openxmlformats.org/officeDocument/2006/relationships/hyperlink" Target="mailto:EZubkova@prosv.r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186182" y="4101075"/>
            <a:ext cx="11819633" cy="2112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669879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0528363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7573455" y="203633"/>
            <a:ext cx="2954908" cy="1233124"/>
          </a:xfrm>
          <a:prstGeom prst="rect">
            <a:avLst/>
          </a:prstGeom>
          <a:solidFill>
            <a:srgbClr val="2D2B8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186183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141091" y="2669879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663636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618544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6096002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9050908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Freeform 30"/>
          <p:cNvSpPr>
            <a:spLocks noEditPoints="1"/>
          </p:cNvSpPr>
          <p:nvPr/>
        </p:nvSpPr>
        <p:spPr bwMode="auto">
          <a:xfrm>
            <a:off x="10963791" y="3056737"/>
            <a:ext cx="606596" cy="489249"/>
          </a:xfrm>
          <a:custGeom>
            <a:avLst/>
            <a:gdLst>
              <a:gd name="T0" fmla="*/ 442 w 884"/>
              <a:gd name="T1" fmla="*/ 286 h 711"/>
              <a:gd name="T2" fmla="*/ 334 w 884"/>
              <a:gd name="T3" fmla="*/ 179 h 711"/>
              <a:gd name="T4" fmla="*/ 442 w 884"/>
              <a:gd name="T5" fmla="*/ 71 h 711"/>
              <a:gd name="T6" fmla="*/ 549 w 884"/>
              <a:gd name="T7" fmla="*/ 179 h 711"/>
              <a:gd name="T8" fmla="*/ 442 w 884"/>
              <a:gd name="T9" fmla="*/ 286 h 711"/>
              <a:gd name="T10" fmla="*/ 442 w 884"/>
              <a:gd name="T11" fmla="*/ 0 h 711"/>
              <a:gd name="T12" fmla="*/ 263 w 884"/>
              <a:gd name="T13" fmla="*/ 179 h 711"/>
              <a:gd name="T14" fmla="*/ 442 w 884"/>
              <a:gd name="T15" fmla="*/ 358 h 711"/>
              <a:gd name="T16" fmla="*/ 514 w 884"/>
              <a:gd name="T17" fmla="*/ 343 h 711"/>
              <a:gd name="T18" fmla="*/ 514 w 884"/>
              <a:gd name="T19" fmla="*/ 577 h 711"/>
              <a:gd name="T20" fmla="*/ 442 w 884"/>
              <a:gd name="T21" fmla="*/ 529 h 711"/>
              <a:gd name="T22" fmla="*/ 370 w 884"/>
              <a:gd name="T23" fmla="*/ 577 h 711"/>
              <a:gd name="T24" fmla="*/ 370 w 884"/>
              <a:gd name="T25" fmla="*/ 391 h 711"/>
              <a:gd name="T26" fmla="*/ 299 w 884"/>
              <a:gd name="T27" fmla="*/ 391 h 711"/>
              <a:gd name="T28" fmla="*/ 299 w 884"/>
              <a:gd name="T29" fmla="*/ 711 h 711"/>
              <a:gd name="T30" fmla="*/ 442 w 884"/>
              <a:gd name="T31" fmla="*/ 616 h 711"/>
              <a:gd name="T32" fmla="*/ 585 w 884"/>
              <a:gd name="T33" fmla="*/ 711 h 711"/>
              <a:gd name="T34" fmla="*/ 585 w 884"/>
              <a:gd name="T35" fmla="*/ 285 h 711"/>
              <a:gd name="T36" fmla="*/ 621 w 884"/>
              <a:gd name="T37" fmla="*/ 179 h 711"/>
              <a:gd name="T38" fmla="*/ 442 w 884"/>
              <a:gd name="T39" fmla="*/ 0 h 711"/>
              <a:gd name="T40" fmla="*/ 836 w 884"/>
              <a:gd name="T41" fmla="*/ 36 h 711"/>
              <a:gd name="T42" fmla="*/ 662 w 884"/>
              <a:gd name="T43" fmla="*/ 60 h 711"/>
              <a:gd name="T44" fmla="*/ 687 w 884"/>
              <a:gd name="T45" fmla="*/ 130 h 711"/>
              <a:gd name="T46" fmla="*/ 789 w 884"/>
              <a:gd name="T47" fmla="*/ 116 h 711"/>
              <a:gd name="T48" fmla="*/ 789 w 884"/>
              <a:gd name="T49" fmla="*/ 277 h 711"/>
              <a:gd name="T50" fmla="*/ 678 w 884"/>
              <a:gd name="T51" fmla="*/ 262 h 711"/>
              <a:gd name="T52" fmla="*/ 641 w 884"/>
              <a:gd name="T53" fmla="*/ 330 h 711"/>
              <a:gd name="T54" fmla="*/ 836 w 884"/>
              <a:gd name="T55" fmla="*/ 358 h 711"/>
              <a:gd name="T56" fmla="*/ 836 w 884"/>
              <a:gd name="T57" fmla="*/ 36 h 711"/>
              <a:gd name="T58" fmla="*/ 95 w 884"/>
              <a:gd name="T59" fmla="*/ 277 h 711"/>
              <a:gd name="T60" fmla="*/ 95 w 884"/>
              <a:gd name="T61" fmla="*/ 116 h 711"/>
              <a:gd name="T62" fmla="*/ 196 w 884"/>
              <a:gd name="T63" fmla="*/ 130 h 711"/>
              <a:gd name="T64" fmla="*/ 221 w 884"/>
              <a:gd name="T65" fmla="*/ 60 h 711"/>
              <a:gd name="T66" fmla="*/ 48 w 884"/>
              <a:gd name="T67" fmla="*/ 35 h 711"/>
              <a:gd name="T68" fmla="*/ 48 w 884"/>
              <a:gd name="T69" fmla="*/ 358 h 711"/>
              <a:gd name="T70" fmla="*/ 243 w 884"/>
              <a:gd name="T71" fmla="*/ 331 h 711"/>
              <a:gd name="T72" fmla="*/ 206 w 884"/>
              <a:gd name="T73" fmla="*/ 263 h 711"/>
              <a:gd name="T74" fmla="*/ 95 w 884"/>
              <a:gd name="T75" fmla="*/ 27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4" h="711">
                <a:moveTo>
                  <a:pt x="442" y="286"/>
                </a:moveTo>
                <a:cubicBezTo>
                  <a:pt x="382" y="286"/>
                  <a:pt x="334" y="238"/>
                  <a:pt x="334" y="179"/>
                </a:cubicBezTo>
                <a:cubicBezTo>
                  <a:pt x="334" y="120"/>
                  <a:pt x="382" y="71"/>
                  <a:pt x="442" y="71"/>
                </a:cubicBezTo>
                <a:cubicBezTo>
                  <a:pt x="501" y="71"/>
                  <a:pt x="549" y="120"/>
                  <a:pt x="549" y="179"/>
                </a:cubicBezTo>
                <a:cubicBezTo>
                  <a:pt x="549" y="238"/>
                  <a:pt x="501" y="286"/>
                  <a:pt x="442" y="286"/>
                </a:cubicBezTo>
                <a:close/>
                <a:moveTo>
                  <a:pt x="442" y="0"/>
                </a:moveTo>
                <a:cubicBezTo>
                  <a:pt x="343" y="0"/>
                  <a:pt x="263" y="80"/>
                  <a:pt x="263" y="179"/>
                </a:cubicBezTo>
                <a:cubicBezTo>
                  <a:pt x="263" y="277"/>
                  <a:pt x="343" y="358"/>
                  <a:pt x="442" y="358"/>
                </a:cubicBezTo>
                <a:cubicBezTo>
                  <a:pt x="467" y="358"/>
                  <a:pt x="478" y="352"/>
                  <a:pt x="514" y="343"/>
                </a:cubicBezTo>
                <a:lnTo>
                  <a:pt x="514" y="577"/>
                </a:lnTo>
                <a:lnTo>
                  <a:pt x="442" y="529"/>
                </a:lnTo>
                <a:lnTo>
                  <a:pt x="370" y="577"/>
                </a:lnTo>
                <a:lnTo>
                  <a:pt x="370" y="391"/>
                </a:lnTo>
                <a:lnTo>
                  <a:pt x="299" y="391"/>
                </a:lnTo>
                <a:lnTo>
                  <a:pt x="299" y="711"/>
                </a:lnTo>
                <a:lnTo>
                  <a:pt x="442" y="616"/>
                </a:lnTo>
                <a:lnTo>
                  <a:pt x="585" y="711"/>
                </a:lnTo>
                <a:lnTo>
                  <a:pt x="585" y="285"/>
                </a:lnTo>
                <a:cubicBezTo>
                  <a:pt x="621" y="255"/>
                  <a:pt x="621" y="219"/>
                  <a:pt x="621" y="179"/>
                </a:cubicBezTo>
                <a:cubicBezTo>
                  <a:pt x="621" y="80"/>
                  <a:pt x="540" y="0"/>
                  <a:pt x="442" y="0"/>
                </a:cubicBezTo>
                <a:close/>
                <a:moveTo>
                  <a:pt x="836" y="36"/>
                </a:moveTo>
                <a:cubicBezTo>
                  <a:pt x="778" y="46"/>
                  <a:pt x="720" y="54"/>
                  <a:pt x="662" y="60"/>
                </a:cubicBezTo>
                <a:cubicBezTo>
                  <a:pt x="674" y="82"/>
                  <a:pt x="683" y="105"/>
                  <a:pt x="687" y="130"/>
                </a:cubicBezTo>
                <a:cubicBezTo>
                  <a:pt x="721" y="126"/>
                  <a:pt x="756" y="121"/>
                  <a:pt x="789" y="116"/>
                </a:cubicBezTo>
                <a:cubicBezTo>
                  <a:pt x="804" y="169"/>
                  <a:pt x="804" y="224"/>
                  <a:pt x="789" y="277"/>
                </a:cubicBezTo>
                <a:cubicBezTo>
                  <a:pt x="752" y="271"/>
                  <a:pt x="715" y="266"/>
                  <a:pt x="678" y="262"/>
                </a:cubicBezTo>
                <a:cubicBezTo>
                  <a:pt x="669" y="287"/>
                  <a:pt x="656" y="310"/>
                  <a:pt x="641" y="330"/>
                </a:cubicBezTo>
                <a:cubicBezTo>
                  <a:pt x="706" y="336"/>
                  <a:pt x="771" y="346"/>
                  <a:pt x="836" y="358"/>
                </a:cubicBezTo>
                <a:cubicBezTo>
                  <a:pt x="883" y="258"/>
                  <a:pt x="884" y="138"/>
                  <a:pt x="836" y="36"/>
                </a:cubicBezTo>
                <a:close/>
                <a:moveTo>
                  <a:pt x="95" y="277"/>
                </a:moveTo>
                <a:cubicBezTo>
                  <a:pt x="81" y="225"/>
                  <a:pt x="81" y="170"/>
                  <a:pt x="95" y="116"/>
                </a:cubicBezTo>
                <a:cubicBezTo>
                  <a:pt x="129" y="122"/>
                  <a:pt x="162" y="126"/>
                  <a:pt x="196" y="130"/>
                </a:cubicBezTo>
                <a:cubicBezTo>
                  <a:pt x="201" y="105"/>
                  <a:pt x="209" y="82"/>
                  <a:pt x="221" y="60"/>
                </a:cubicBezTo>
                <a:cubicBezTo>
                  <a:pt x="163" y="54"/>
                  <a:pt x="105" y="46"/>
                  <a:pt x="48" y="35"/>
                </a:cubicBezTo>
                <a:cubicBezTo>
                  <a:pt x="3" y="140"/>
                  <a:pt x="0" y="255"/>
                  <a:pt x="48" y="358"/>
                </a:cubicBezTo>
                <a:cubicBezTo>
                  <a:pt x="112" y="346"/>
                  <a:pt x="178" y="337"/>
                  <a:pt x="243" y="331"/>
                </a:cubicBezTo>
                <a:cubicBezTo>
                  <a:pt x="227" y="310"/>
                  <a:pt x="215" y="287"/>
                  <a:pt x="206" y="263"/>
                </a:cubicBezTo>
                <a:cubicBezTo>
                  <a:pt x="169" y="267"/>
                  <a:pt x="132" y="271"/>
                  <a:pt x="95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3" name="Freeform 31"/>
          <p:cNvSpPr>
            <a:spLocks noEditPoints="1"/>
          </p:cNvSpPr>
          <p:nvPr/>
        </p:nvSpPr>
        <p:spPr bwMode="auto">
          <a:xfrm>
            <a:off x="5062984" y="3029721"/>
            <a:ext cx="591581" cy="567288"/>
          </a:xfrm>
          <a:custGeom>
            <a:avLst/>
            <a:gdLst>
              <a:gd name="T0" fmla="*/ 466 w 860"/>
              <a:gd name="T1" fmla="*/ 465 h 823"/>
              <a:gd name="T2" fmla="*/ 394 w 860"/>
              <a:gd name="T3" fmla="*/ 393 h 823"/>
              <a:gd name="T4" fmla="*/ 537 w 860"/>
              <a:gd name="T5" fmla="*/ 716 h 823"/>
              <a:gd name="T6" fmla="*/ 609 w 860"/>
              <a:gd name="T7" fmla="*/ 644 h 823"/>
              <a:gd name="T8" fmla="*/ 537 w 860"/>
              <a:gd name="T9" fmla="*/ 716 h 823"/>
              <a:gd name="T10" fmla="*/ 609 w 860"/>
              <a:gd name="T11" fmla="*/ 608 h 823"/>
              <a:gd name="T12" fmla="*/ 537 w 860"/>
              <a:gd name="T13" fmla="*/ 537 h 823"/>
              <a:gd name="T14" fmla="*/ 716 w 860"/>
              <a:gd name="T15" fmla="*/ 644 h 823"/>
              <a:gd name="T16" fmla="*/ 645 w 860"/>
              <a:gd name="T17" fmla="*/ 716 h 823"/>
              <a:gd name="T18" fmla="*/ 716 w 860"/>
              <a:gd name="T19" fmla="*/ 644 h 823"/>
              <a:gd name="T20" fmla="*/ 645 w 860"/>
              <a:gd name="T21" fmla="*/ 537 h 823"/>
              <a:gd name="T22" fmla="*/ 716 w 860"/>
              <a:gd name="T23" fmla="*/ 608 h 823"/>
              <a:gd name="T24" fmla="*/ 251 w 860"/>
              <a:gd name="T25" fmla="*/ 716 h 823"/>
              <a:gd name="T26" fmla="*/ 322 w 860"/>
              <a:gd name="T27" fmla="*/ 644 h 823"/>
              <a:gd name="T28" fmla="*/ 251 w 860"/>
              <a:gd name="T29" fmla="*/ 716 h 823"/>
              <a:gd name="T30" fmla="*/ 322 w 860"/>
              <a:gd name="T31" fmla="*/ 608 h 823"/>
              <a:gd name="T32" fmla="*/ 251 w 860"/>
              <a:gd name="T33" fmla="*/ 537 h 823"/>
              <a:gd name="T34" fmla="*/ 143 w 860"/>
              <a:gd name="T35" fmla="*/ 716 h 823"/>
              <a:gd name="T36" fmla="*/ 215 w 860"/>
              <a:gd name="T37" fmla="*/ 644 h 823"/>
              <a:gd name="T38" fmla="*/ 143 w 860"/>
              <a:gd name="T39" fmla="*/ 716 h 823"/>
              <a:gd name="T40" fmla="*/ 215 w 860"/>
              <a:gd name="T41" fmla="*/ 608 h 823"/>
              <a:gd name="T42" fmla="*/ 143 w 860"/>
              <a:gd name="T43" fmla="*/ 537 h 823"/>
              <a:gd name="T44" fmla="*/ 788 w 860"/>
              <a:gd name="T45" fmla="*/ 752 h 823"/>
              <a:gd name="T46" fmla="*/ 466 w 860"/>
              <a:gd name="T47" fmla="*/ 537 h 823"/>
              <a:gd name="T48" fmla="*/ 394 w 860"/>
              <a:gd name="T49" fmla="*/ 752 h 823"/>
              <a:gd name="T50" fmla="*/ 72 w 860"/>
              <a:gd name="T51" fmla="*/ 501 h 823"/>
              <a:gd name="T52" fmla="*/ 430 w 860"/>
              <a:gd name="T53" fmla="*/ 269 h 823"/>
              <a:gd name="T54" fmla="*/ 788 w 860"/>
              <a:gd name="T55" fmla="*/ 501 h 823"/>
              <a:gd name="T56" fmla="*/ 100 w 860"/>
              <a:gd name="T57" fmla="*/ 358 h 823"/>
              <a:gd name="T58" fmla="*/ 199 w 860"/>
              <a:gd name="T59" fmla="*/ 429 h 823"/>
              <a:gd name="T60" fmla="*/ 100 w 860"/>
              <a:gd name="T61" fmla="*/ 358 h 823"/>
              <a:gd name="T62" fmla="*/ 778 w 860"/>
              <a:gd name="T63" fmla="*/ 429 h 823"/>
              <a:gd name="T64" fmla="*/ 600 w 860"/>
              <a:gd name="T65" fmla="*/ 358 h 823"/>
              <a:gd name="T66" fmla="*/ 816 w 860"/>
              <a:gd name="T67" fmla="*/ 286 h 823"/>
              <a:gd name="T68" fmla="*/ 466 w 860"/>
              <a:gd name="T69" fmla="*/ 183 h 823"/>
              <a:gd name="T70" fmla="*/ 483 w 860"/>
              <a:gd name="T71" fmla="*/ 73 h 823"/>
              <a:gd name="T72" fmla="*/ 645 w 860"/>
              <a:gd name="T73" fmla="*/ 53 h 823"/>
              <a:gd name="T74" fmla="*/ 430 w 860"/>
              <a:gd name="T75" fmla="*/ 0 h 823"/>
              <a:gd name="T76" fmla="*/ 394 w 860"/>
              <a:gd name="T77" fmla="*/ 183 h 823"/>
              <a:gd name="T78" fmla="*/ 44 w 860"/>
              <a:gd name="T79" fmla="*/ 286 h 823"/>
              <a:gd name="T80" fmla="*/ 0 w 860"/>
              <a:gd name="T81" fmla="*/ 823 h 823"/>
              <a:gd name="T82" fmla="*/ 860 w 860"/>
              <a:gd name="T83" fmla="*/ 448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0" h="823">
                <a:moveTo>
                  <a:pt x="394" y="465"/>
                </a:moveTo>
                <a:lnTo>
                  <a:pt x="466" y="465"/>
                </a:lnTo>
                <a:lnTo>
                  <a:pt x="466" y="393"/>
                </a:lnTo>
                <a:lnTo>
                  <a:pt x="394" y="393"/>
                </a:lnTo>
                <a:lnTo>
                  <a:pt x="394" y="465"/>
                </a:lnTo>
                <a:close/>
                <a:moveTo>
                  <a:pt x="537" y="716"/>
                </a:moveTo>
                <a:lnTo>
                  <a:pt x="609" y="716"/>
                </a:lnTo>
                <a:lnTo>
                  <a:pt x="609" y="644"/>
                </a:lnTo>
                <a:lnTo>
                  <a:pt x="537" y="644"/>
                </a:lnTo>
                <a:lnTo>
                  <a:pt x="537" y="716"/>
                </a:lnTo>
                <a:close/>
                <a:moveTo>
                  <a:pt x="537" y="608"/>
                </a:moveTo>
                <a:lnTo>
                  <a:pt x="609" y="608"/>
                </a:lnTo>
                <a:lnTo>
                  <a:pt x="609" y="537"/>
                </a:lnTo>
                <a:lnTo>
                  <a:pt x="537" y="537"/>
                </a:lnTo>
                <a:lnTo>
                  <a:pt x="537" y="608"/>
                </a:lnTo>
                <a:close/>
                <a:moveTo>
                  <a:pt x="716" y="644"/>
                </a:moveTo>
                <a:lnTo>
                  <a:pt x="645" y="644"/>
                </a:lnTo>
                <a:lnTo>
                  <a:pt x="645" y="716"/>
                </a:lnTo>
                <a:lnTo>
                  <a:pt x="716" y="716"/>
                </a:lnTo>
                <a:lnTo>
                  <a:pt x="716" y="644"/>
                </a:lnTo>
                <a:close/>
                <a:moveTo>
                  <a:pt x="716" y="537"/>
                </a:moveTo>
                <a:lnTo>
                  <a:pt x="645" y="537"/>
                </a:lnTo>
                <a:lnTo>
                  <a:pt x="645" y="608"/>
                </a:lnTo>
                <a:lnTo>
                  <a:pt x="716" y="608"/>
                </a:lnTo>
                <a:lnTo>
                  <a:pt x="716" y="537"/>
                </a:lnTo>
                <a:close/>
                <a:moveTo>
                  <a:pt x="251" y="716"/>
                </a:moveTo>
                <a:lnTo>
                  <a:pt x="322" y="716"/>
                </a:lnTo>
                <a:lnTo>
                  <a:pt x="322" y="644"/>
                </a:lnTo>
                <a:lnTo>
                  <a:pt x="251" y="644"/>
                </a:lnTo>
                <a:lnTo>
                  <a:pt x="251" y="716"/>
                </a:lnTo>
                <a:close/>
                <a:moveTo>
                  <a:pt x="251" y="608"/>
                </a:moveTo>
                <a:lnTo>
                  <a:pt x="322" y="608"/>
                </a:lnTo>
                <a:lnTo>
                  <a:pt x="322" y="537"/>
                </a:lnTo>
                <a:lnTo>
                  <a:pt x="251" y="537"/>
                </a:lnTo>
                <a:lnTo>
                  <a:pt x="251" y="608"/>
                </a:lnTo>
                <a:close/>
                <a:moveTo>
                  <a:pt x="143" y="716"/>
                </a:moveTo>
                <a:lnTo>
                  <a:pt x="215" y="716"/>
                </a:lnTo>
                <a:lnTo>
                  <a:pt x="215" y="644"/>
                </a:lnTo>
                <a:lnTo>
                  <a:pt x="143" y="644"/>
                </a:lnTo>
                <a:lnTo>
                  <a:pt x="143" y="716"/>
                </a:lnTo>
                <a:close/>
                <a:moveTo>
                  <a:pt x="143" y="608"/>
                </a:moveTo>
                <a:lnTo>
                  <a:pt x="215" y="608"/>
                </a:lnTo>
                <a:lnTo>
                  <a:pt x="215" y="537"/>
                </a:lnTo>
                <a:lnTo>
                  <a:pt x="143" y="537"/>
                </a:lnTo>
                <a:lnTo>
                  <a:pt x="143" y="608"/>
                </a:lnTo>
                <a:close/>
                <a:moveTo>
                  <a:pt x="788" y="752"/>
                </a:moveTo>
                <a:lnTo>
                  <a:pt x="466" y="752"/>
                </a:lnTo>
                <a:lnTo>
                  <a:pt x="466" y="537"/>
                </a:lnTo>
                <a:lnTo>
                  <a:pt x="394" y="537"/>
                </a:lnTo>
                <a:lnTo>
                  <a:pt x="394" y="752"/>
                </a:lnTo>
                <a:lnTo>
                  <a:pt x="72" y="752"/>
                </a:lnTo>
                <a:lnTo>
                  <a:pt x="72" y="501"/>
                </a:lnTo>
                <a:lnTo>
                  <a:pt x="232" y="501"/>
                </a:lnTo>
                <a:lnTo>
                  <a:pt x="430" y="269"/>
                </a:lnTo>
                <a:lnTo>
                  <a:pt x="628" y="501"/>
                </a:lnTo>
                <a:lnTo>
                  <a:pt x="788" y="501"/>
                </a:lnTo>
                <a:lnTo>
                  <a:pt x="788" y="752"/>
                </a:lnTo>
                <a:close/>
                <a:moveTo>
                  <a:pt x="100" y="358"/>
                </a:moveTo>
                <a:lnTo>
                  <a:pt x="260" y="358"/>
                </a:lnTo>
                <a:lnTo>
                  <a:pt x="199" y="429"/>
                </a:lnTo>
                <a:lnTo>
                  <a:pt x="82" y="429"/>
                </a:lnTo>
                <a:lnTo>
                  <a:pt x="100" y="358"/>
                </a:lnTo>
                <a:close/>
                <a:moveTo>
                  <a:pt x="760" y="358"/>
                </a:moveTo>
                <a:lnTo>
                  <a:pt x="778" y="429"/>
                </a:lnTo>
                <a:lnTo>
                  <a:pt x="661" y="429"/>
                </a:lnTo>
                <a:lnTo>
                  <a:pt x="600" y="358"/>
                </a:lnTo>
                <a:lnTo>
                  <a:pt x="760" y="358"/>
                </a:lnTo>
                <a:close/>
                <a:moveTo>
                  <a:pt x="816" y="286"/>
                </a:moveTo>
                <a:lnTo>
                  <a:pt x="539" y="286"/>
                </a:lnTo>
                <a:lnTo>
                  <a:pt x="466" y="183"/>
                </a:lnTo>
                <a:lnTo>
                  <a:pt x="466" y="59"/>
                </a:lnTo>
                <a:cubicBezTo>
                  <a:pt x="466" y="62"/>
                  <a:pt x="477" y="67"/>
                  <a:pt x="483" y="73"/>
                </a:cubicBezTo>
                <a:cubicBezTo>
                  <a:pt x="512" y="101"/>
                  <a:pt x="537" y="125"/>
                  <a:pt x="645" y="125"/>
                </a:cubicBezTo>
                <a:lnTo>
                  <a:pt x="645" y="53"/>
                </a:lnTo>
                <a:cubicBezTo>
                  <a:pt x="573" y="53"/>
                  <a:pt x="550" y="47"/>
                  <a:pt x="533" y="31"/>
                </a:cubicBezTo>
                <a:cubicBezTo>
                  <a:pt x="511" y="9"/>
                  <a:pt x="488" y="0"/>
                  <a:pt x="430" y="0"/>
                </a:cubicBezTo>
                <a:lnTo>
                  <a:pt x="394" y="0"/>
                </a:lnTo>
                <a:lnTo>
                  <a:pt x="394" y="183"/>
                </a:lnTo>
                <a:lnTo>
                  <a:pt x="322" y="286"/>
                </a:lnTo>
                <a:lnTo>
                  <a:pt x="44" y="286"/>
                </a:lnTo>
                <a:lnTo>
                  <a:pt x="1" y="458"/>
                </a:lnTo>
                <a:lnTo>
                  <a:pt x="0" y="823"/>
                </a:lnTo>
                <a:lnTo>
                  <a:pt x="860" y="823"/>
                </a:lnTo>
                <a:lnTo>
                  <a:pt x="860" y="448"/>
                </a:lnTo>
                <a:lnTo>
                  <a:pt x="816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3077747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6" name="Freeform 54"/>
          <p:cNvSpPr>
            <a:spLocks noEditPoints="1"/>
          </p:cNvSpPr>
          <p:nvPr/>
        </p:nvSpPr>
        <p:spPr bwMode="auto">
          <a:xfrm>
            <a:off x="2108074" y="3005710"/>
            <a:ext cx="588580" cy="591300"/>
          </a:xfrm>
          <a:custGeom>
            <a:avLst/>
            <a:gdLst>
              <a:gd name="T0" fmla="*/ 358 w 860"/>
              <a:gd name="T1" fmla="*/ 322 h 859"/>
              <a:gd name="T2" fmla="*/ 358 w 860"/>
              <a:gd name="T3" fmla="*/ 250 h 859"/>
              <a:gd name="T4" fmla="*/ 287 w 860"/>
              <a:gd name="T5" fmla="*/ 250 h 859"/>
              <a:gd name="T6" fmla="*/ 287 w 860"/>
              <a:gd name="T7" fmla="*/ 322 h 859"/>
              <a:gd name="T8" fmla="*/ 358 w 860"/>
              <a:gd name="T9" fmla="*/ 322 h 859"/>
              <a:gd name="T10" fmla="*/ 215 w 860"/>
              <a:gd name="T11" fmla="*/ 394 h 859"/>
              <a:gd name="T12" fmla="*/ 144 w 860"/>
              <a:gd name="T13" fmla="*/ 394 h 859"/>
              <a:gd name="T14" fmla="*/ 144 w 860"/>
              <a:gd name="T15" fmla="*/ 465 h 859"/>
              <a:gd name="T16" fmla="*/ 215 w 860"/>
              <a:gd name="T17" fmla="*/ 465 h 859"/>
              <a:gd name="T18" fmla="*/ 215 w 860"/>
              <a:gd name="T19" fmla="*/ 394 h 859"/>
              <a:gd name="T20" fmla="*/ 251 w 860"/>
              <a:gd name="T21" fmla="*/ 143 h 859"/>
              <a:gd name="T22" fmla="*/ 394 w 860"/>
              <a:gd name="T23" fmla="*/ 143 h 859"/>
              <a:gd name="T24" fmla="*/ 394 w 860"/>
              <a:gd name="T25" fmla="*/ 71 h 859"/>
              <a:gd name="T26" fmla="*/ 251 w 860"/>
              <a:gd name="T27" fmla="*/ 71 h 859"/>
              <a:gd name="T28" fmla="*/ 251 w 860"/>
              <a:gd name="T29" fmla="*/ 0 h 859"/>
              <a:gd name="T30" fmla="*/ 179 w 860"/>
              <a:gd name="T31" fmla="*/ 0 h 859"/>
              <a:gd name="T32" fmla="*/ 179 w 860"/>
              <a:gd name="T33" fmla="*/ 179 h 859"/>
              <a:gd name="T34" fmla="*/ 251 w 860"/>
              <a:gd name="T35" fmla="*/ 179 h 859"/>
              <a:gd name="T36" fmla="*/ 251 w 860"/>
              <a:gd name="T37" fmla="*/ 143 h 859"/>
              <a:gd name="T38" fmla="*/ 215 w 860"/>
              <a:gd name="T39" fmla="*/ 250 h 859"/>
              <a:gd name="T40" fmla="*/ 144 w 860"/>
              <a:gd name="T41" fmla="*/ 250 h 859"/>
              <a:gd name="T42" fmla="*/ 144 w 860"/>
              <a:gd name="T43" fmla="*/ 322 h 859"/>
              <a:gd name="T44" fmla="*/ 215 w 860"/>
              <a:gd name="T45" fmla="*/ 322 h 859"/>
              <a:gd name="T46" fmla="*/ 215 w 860"/>
              <a:gd name="T47" fmla="*/ 250 h 859"/>
              <a:gd name="T48" fmla="*/ 609 w 860"/>
              <a:gd name="T49" fmla="*/ 429 h 859"/>
              <a:gd name="T50" fmla="*/ 537 w 860"/>
              <a:gd name="T51" fmla="*/ 429 h 859"/>
              <a:gd name="T52" fmla="*/ 537 w 860"/>
              <a:gd name="T53" fmla="*/ 588 h 859"/>
              <a:gd name="T54" fmla="*/ 620 w 860"/>
              <a:gd name="T55" fmla="*/ 670 h 859"/>
              <a:gd name="T56" fmla="*/ 670 w 860"/>
              <a:gd name="T57" fmla="*/ 619 h 859"/>
              <a:gd name="T58" fmla="*/ 609 w 860"/>
              <a:gd name="T59" fmla="*/ 558 h 859"/>
              <a:gd name="T60" fmla="*/ 609 w 860"/>
              <a:gd name="T61" fmla="*/ 429 h 859"/>
              <a:gd name="T62" fmla="*/ 573 w 860"/>
              <a:gd name="T63" fmla="*/ 788 h 859"/>
              <a:gd name="T64" fmla="*/ 358 w 860"/>
              <a:gd name="T65" fmla="*/ 573 h 859"/>
              <a:gd name="T66" fmla="*/ 573 w 860"/>
              <a:gd name="T67" fmla="*/ 358 h 859"/>
              <a:gd name="T68" fmla="*/ 788 w 860"/>
              <a:gd name="T69" fmla="*/ 573 h 859"/>
              <a:gd name="T70" fmla="*/ 573 w 860"/>
              <a:gd name="T71" fmla="*/ 788 h 859"/>
              <a:gd name="T72" fmla="*/ 712 w 860"/>
              <a:gd name="T73" fmla="*/ 322 h 859"/>
              <a:gd name="T74" fmla="*/ 716 w 860"/>
              <a:gd name="T75" fmla="*/ 322 h 859"/>
              <a:gd name="T76" fmla="*/ 716 w 860"/>
              <a:gd name="T77" fmla="*/ 71 h 859"/>
              <a:gd name="T78" fmla="*/ 537 w 860"/>
              <a:gd name="T79" fmla="*/ 71 h 859"/>
              <a:gd name="T80" fmla="*/ 537 w 860"/>
              <a:gd name="T81" fmla="*/ 0 h 859"/>
              <a:gd name="T82" fmla="*/ 466 w 860"/>
              <a:gd name="T83" fmla="*/ 0 h 859"/>
              <a:gd name="T84" fmla="*/ 466 w 860"/>
              <a:gd name="T85" fmla="*/ 179 h 859"/>
              <a:gd name="T86" fmla="*/ 537 w 860"/>
              <a:gd name="T87" fmla="*/ 179 h 859"/>
              <a:gd name="T88" fmla="*/ 537 w 860"/>
              <a:gd name="T89" fmla="*/ 143 h 859"/>
              <a:gd name="T90" fmla="*/ 645 w 860"/>
              <a:gd name="T91" fmla="*/ 143 h 859"/>
              <a:gd name="T92" fmla="*/ 645 w 860"/>
              <a:gd name="T93" fmla="*/ 296 h 859"/>
              <a:gd name="T94" fmla="*/ 573 w 860"/>
              <a:gd name="T95" fmla="*/ 286 h 859"/>
              <a:gd name="T96" fmla="*/ 289 w 860"/>
              <a:gd name="T97" fmla="*/ 537 h 859"/>
              <a:gd name="T98" fmla="*/ 72 w 860"/>
              <a:gd name="T99" fmla="*/ 537 h 859"/>
              <a:gd name="T100" fmla="*/ 72 w 860"/>
              <a:gd name="T101" fmla="*/ 143 h 859"/>
              <a:gd name="T102" fmla="*/ 108 w 860"/>
              <a:gd name="T103" fmla="*/ 143 h 859"/>
              <a:gd name="T104" fmla="*/ 108 w 860"/>
              <a:gd name="T105" fmla="*/ 71 h 859"/>
              <a:gd name="T106" fmla="*/ 0 w 860"/>
              <a:gd name="T107" fmla="*/ 71 h 859"/>
              <a:gd name="T108" fmla="*/ 0 w 860"/>
              <a:gd name="T109" fmla="*/ 609 h 859"/>
              <a:gd name="T110" fmla="*/ 289 w 860"/>
              <a:gd name="T111" fmla="*/ 609 h 859"/>
              <a:gd name="T112" fmla="*/ 573 w 860"/>
              <a:gd name="T113" fmla="*/ 859 h 859"/>
              <a:gd name="T114" fmla="*/ 860 w 860"/>
              <a:gd name="T115" fmla="*/ 573 h 859"/>
              <a:gd name="T116" fmla="*/ 712 w 860"/>
              <a:gd name="T117" fmla="*/ 322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0" h="859">
                <a:moveTo>
                  <a:pt x="358" y="322"/>
                </a:moveTo>
                <a:lnTo>
                  <a:pt x="358" y="250"/>
                </a:lnTo>
                <a:lnTo>
                  <a:pt x="287" y="250"/>
                </a:lnTo>
                <a:lnTo>
                  <a:pt x="287" y="322"/>
                </a:lnTo>
                <a:lnTo>
                  <a:pt x="358" y="322"/>
                </a:lnTo>
                <a:close/>
                <a:moveTo>
                  <a:pt x="215" y="394"/>
                </a:moveTo>
                <a:lnTo>
                  <a:pt x="144" y="394"/>
                </a:lnTo>
                <a:lnTo>
                  <a:pt x="144" y="465"/>
                </a:lnTo>
                <a:lnTo>
                  <a:pt x="215" y="465"/>
                </a:lnTo>
                <a:lnTo>
                  <a:pt x="215" y="394"/>
                </a:lnTo>
                <a:close/>
                <a:moveTo>
                  <a:pt x="251" y="143"/>
                </a:moveTo>
                <a:lnTo>
                  <a:pt x="394" y="143"/>
                </a:lnTo>
                <a:lnTo>
                  <a:pt x="394" y="71"/>
                </a:lnTo>
                <a:lnTo>
                  <a:pt x="251" y="71"/>
                </a:lnTo>
                <a:lnTo>
                  <a:pt x="251" y="0"/>
                </a:lnTo>
                <a:lnTo>
                  <a:pt x="179" y="0"/>
                </a:lnTo>
                <a:lnTo>
                  <a:pt x="179" y="179"/>
                </a:lnTo>
                <a:lnTo>
                  <a:pt x="251" y="179"/>
                </a:lnTo>
                <a:lnTo>
                  <a:pt x="251" y="143"/>
                </a:lnTo>
                <a:close/>
                <a:moveTo>
                  <a:pt x="215" y="250"/>
                </a:moveTo>
                <a:lnTo>
                  <a:pt x="144" y="250"/>
                </a:lnTo>
                <a:lnTo>
                  <a:pt x="144" y="322"/>
                </a:lnTo>
                <a:lnTo>
                  <a:pt x="215" y="322"/>
                </a:lnTo>
                <a:lnTo>
                  <a:pt x="215" y="250"/>
                </a:lnTo>
                <a:close/>
                <a:moveTo>
                  <a:pt x="609" y="429"/>
                </a:moveTo>
                <a:lnTo>
                  <a:pt x="537" y="429"/>
                </a:lnTo>
                <a:lnTo>
                  <a:pt x="537" y="588"/>
                </a:lnTo>
                <a:lnTo>
                  <a:pt x="620" y="670"/>
                </a:lnTo>
                <a:lnTo>
                  <a:pt x="670" y="619"/>
                </a:lnTo>
                <a:lnTo>
                  <a:pt x="609" y="558"/>
                </a:lnTo>
                <a:lnTo>
                  <a:pt x="609" y="429"/>
                </a:lnTo>
                <a:close/>
                <a:moveTo>
                  <a:pt x="573" y="788"/>
                </a:moveTo>
                <a:cubicBezTo>
                  <a:pt x="455" y="788"/>
                  <a:pt x="358" y="691"/>
                  <a:pt x="358" y="573"/>
                </a:cubicBezTo>
                <a:cubicBezTo>
                  <a:pt x="358" y="454"/>
                  <a:pt x="455" y="358"/>
                  <a:pt x="573" y="358"/>
                </a:cubicBezTo>
                <a:cubicBezTo>
                  <a:pt x="692" y="358"/>
                  <a:pt x="788" y="454"/>
                  <a:pt x="788" y="573"/>
                </a:cubicBezTo>
                <a:cubicBezTo>
                  <a:pt x="788" y="691"/>
                  <a:pt x="692" y="788"/>
                  <a:pt x="573" y="788"/>
                </a:cubicBezTo>
                <a:close/>
                <a:moveTo>
                  <a:pt x="712" y="322"/>
                </a:moveTo>
                <a:lnTo>
                  <a:pt x="716" y="322"/>
                </a:lnTo>
                <a:lnTo>
                  <a:pt x="716" y="71"/>
                </a:lnTo>
                <a:lnTo>
                  <a:pt x="537" y="71"/>
                </a:lnTo>
                <a:lnTo>
                  <a:pt x="537" y="0"/>
                </a:lnTo>
                <a:lnTo>
                  <a:pt x="466" y="0"/>
                </a:lnTo>
                <a:lnTo>
                  <a:pt x="466" y="179"/>
                </a:lnTo>
                <a:lnTo>
                  <a:pt x="537" y="179"/>
                </a:lnTo>
                <a:lnTo>
                  <a:pt x="537" y="143"/>
                </a:lnTo>
                <a:lnTo>
                  <a:pt x="645" y="143"/>
                </a:lnTo>
                <a:lnTo>
                  <a:pt x="645" y="296"/>
                </a:lnTo>
                <a:cubicBezTo>
                  <a:pt x="609" y="290"/>
                  <a:pt x="598" y="286"/>
                  <a:pt x="573" y="286"/>
                </a:cubicBezTo>
                <a:cubicBezTo>
                  <a:pt x="427" y="286"/>
                  <a:pt x="307" y="394"/>
                  <a:pt x="289" y="537"/>
                </a:cubicBezTo>
                <a:lnTo>
                  <a:pt x="72" y="537"/>
                </a:lnTo>
                <a:lnTo>
                  <a:pt x="72" y="143"/>
                </a:lnTo>
                <a:lnTo>
                  <a:pt x="108" y="143"/>
                </a:lnTo>
                <a:lnTo>
                  <a:pt x="108" y="71"/>
                </a:lnTo>
                <a:lnTo>
                  <a:pt x="0" y="71"/>
                </a:lnTo>
                <a:lnTo>
                  <a:pt x="0" y="609"/>
                </a:lnTo>
                <a:lnTo>
                  <a:pt x="289" y="609"/>
                </a:lnTo>
                <a:cubicBezTo>
                  <a:pt x="307" y="752"/>
                  <a:pt x="427" y="859"/>
                  <a:pt x="573" y="859"/>
                </a:cubicBezTo>
                <a:cubicBezTo>
                  <a:pt x="731" y="859"/>
                  <a:pt x="860" y="731"/>
                  <a:pt x="860" y="573"/>
                </a:cubicBezTo>
                <a:cubicBezTo>
                  <a:pt x="860" y="465"/>
                  <a:pt x="800" y="358"/>
                  <a:pt x="712" y="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8041917" y="469017"/>
            <a:ext cx="2017985" cy="702356"/>
            <a:chOff x="6031437" y="443121"/>
            <a:chExt cx="1513489" cy="526767"/>
          </a:xfrm>
        </p:grpSpPr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6038192" y="692998"/>
              <a:ext cx="576569" cy="31516"/>
            </a:xfrm>
            <a:custGeom>
              <a:avLst/>
              <a:gdLst>
                <a:gd name="T0" fmla="*/ 1111 w 1116"/>
                <a:gd name="T1" fmla="*/ 0 h 60"/>
                <a:gd name="T2" fmla="*/ 0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1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1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963853" y="692998"/>
              <a:ext cx="574315" cy="31516"/>
            </a:xfrm>
            <a:custGeom>
              <a:avLst/>
              <a:gdLst>
                <a:gd name="T0" fmla="*/ 1116 w 1116"/>
                <a:gd name="T1" fmla="*/ 0 h 60"/>
                <a:gd name="T2" fmla="*/ 5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6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6" y="0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6031437" y="812309"/>
              <a:ext cx="132880" cy="123812"/>
            </a:xfrm>
            <a:custGeom>
              <a:avLst/>
              <a:gdLst>
                <a:gd name="T0" fmla="*/ 0 w 258"/>
                <a:gd name="T1" fmla="*/ 10 h 239"/>
                <a:gd name="T2" fmla="*/ 33 w 258"/>
                <a:gd name="T3" fmla="*/ 19 h 239"/>
                <a:gd name="T4" fmla="*/ 33 w 258"/>
                <a:gd name="T5" fmla="*/ 216 h 239"/>
                <a:gd name="T6" fmla="*/ 0 w 258"/>
                <a:gd name="T7" fmla="*/ 225 h 239"/>
                <a:gd name="T8" fmla="*/ 0 w 258"/>
                <a:gd name="T9" fmla="*/ 239 h 239"/>
                <a:gd name="T10" fmla="*/ 112 w 258"/>
                <a:gd name="T11" fmla="*/ 239 h 239"/>
                <a:gd name="T12" fmla="*/ 112 w 258"/>
                <a:gd name="T13" fmla="*/ 225 h 239"/>
                <a:gd name="T14" fmla="*/ 80 w 258"/>
                <a:gd name="T15" fmla="*/ 216 h 239"/>
                <a:gd name="T16" fmla="*/ 80 w 258"/>
                <a:gd name="T17" fmla="*/ 24 h 239"/>
                <a:gd name="T18" fmla="*/ 173 w 258"/>
                <a:gd name="T19" fmla="*/ 24 h 239"/>
                <a:gd name="T20" fmla="*/ 173 w 258"/>
                <a:gd name="T21" fmla="*/ 216 h 239"/>
                <a:gd name="T22" fmla="*/ 145 w 258"/>
                <a:gd name="T23" fmla="*/ 225 h 239"/>
                <a:gd name="T24" fmla="*/ 145 w 258"/>
                <a:gd name="T25" fmla="*/ 239 h 239"/>
                <a:gd name="T26" fmla="*/ 258 w 258"/>
                <a:gd name="T27" fmla="*/ 239 h 239"/>
                <a:gd name="T28" fmla="*/ 258 w 258"/>
                <a:gd name="T29" fmla="*/ 225 h 239"/>
                <a:gd name="T30" fmla="*/ 225 w 258"/>
                <a:gd name="T31" fmla="*/ 216 h 239"/>
                <a:gd name="T32" fmla="*/ 225 w 258"/>
                <a:gd name="T33" fmla="*/ 19 h 239"/>
                <a:gd name="T34" fmla="*/ 258 w 258"/>
                <a:gd name="T35" fmla="*/ 10 h 239"/>
                <a:gd name="T36" fmla="*/ 258 w 258"/>
                <a:gd name="T37" fmla="*/ 0 h 239"/>
                <a:gd name="T38" fmla="*/ 0 w 258"/>
                <a:gd name="T39" fmla="*/ 0 h 239"/>
                <a:gd name="T40" fmla="*/ 0 w 258"/>
                <a:gd name="T41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239">
                  <a:moveTo>
                    <a:pt x="0" y="10"/>
                  </a:move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80" y="216"/>
                  </a:lnTo>
                  <a:lnTo>
                    <a:pt x="80" y="24"/>
                  </a:lnTo>
                  <a:lnTo>
                    <a:pt x="173" y="24"/>
                  </a:lnTo>
                  <a:lnTo>
                    <a:pt x="173" y="216"/>
                  </a:lnTo>
                  <a:lnTo>
                    <a:pt x="145" y="225"/>
                  </a:lnTo>
                  <a:lnTo>
                    <a:pt x="145" y="239"/>
                  </a:lnTo>
                  <a:lnTo>
                    <a:pt x="258" y="239"/>
                  </a:lnTo>
                  <a:lnTo>
                    <a:pt x="258" y="225"/>
                  </a:lnTo>
                  <a:lnTo>
                    <a:pt x="225" y="216"/>
                  </a:lnTo>
                  <a:lnTo>
                    <a:pt x="225" y="19"/>
                  </a:lnTo>
                  <a:lnTo>
                    <a:pt x="258" y="10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6189091" y="812309"/>
              <a:ext cx="90089" cy="123812"/>
            </a:xfrm>
            <a:custGeom>
              <a:avLst/>
              <a:gdLst>
                <a:gd name="T0" fmla="*/ 108 w 173"/>
                <a:gd name="T1" fmla="*/ 0 h 239"/>
                <a:gd name="T2" fmla="*/ 98 w 173"/>
                <a:gd name="T3" fmla="*/ 0 h 239"/>
                <a:gd name="T4" fmla="*/ 0 w 173"/>
                <a:gd name="T5" fmla="*/ 0 h 239"/>
                <a:gd name="T6" fmla="*/ 0 w 173"/>
                <a:gd name="T7" fmla="*/ 10 h 239"/>
                <a:gd name="T8" fmla="*/ 28 w 173"/>
                <a:gd name="T9" fmla="*/ 19 h 239"/>
                <a:gd name="T10" fmla="*/ 28 w 173"/>
                <a:gd name="T11" fmla="*/ 216 h 239"/>
                <a:gd name="T12" fmla="*/ 0 w 173"/>
                <a:gd name="T13" fmla="*/ 225 h 239"/>
                <a:gd name="T14" fmla="*/ 0 w 173"/>
                <a:gd name="T15" fmla="*/ 239 h 239"/>
                <a:gd name="T16" fmla="*/ 98 w 173"/>
                <a:gd name="T17" fmla="*/ 239 h 239"/>
                <a:gd name="T18" fmla="*/ 112 w 173"/>
                <a:gd name="T19" fmla="*/ 239 h 239"/>
                <a:gd name="T20" fmla="*/ 112 w 173"/>
                <a:gd name="T21" fmla="*/ 225 h 239"/>
                <a:gd name="T22" fmla="*/ 98 w 173"/>
                <a:gd name="T23" fmla="*/ 221 h 239"/>
                <a:gd name="T24" fmla="*/ 70 w 173"/>
                <a:gd name="T25" fmla="*/ 216 h 239"/>
                <a:gd name="T26" fmla="*/ 70 w 173"/>
                <a:gd name="T27" fmla="*/ 136 h 239"/>
                <a:gd name="T28" fmla="*/ 89 w 173"/>
                <a:gd name="T29" fmla="*/ 136 h 239"/>
                <a:gd name="T30" fmla="*/ 98 w 173"/>
                <a:gd name="T31" fmla="*/ 136 h 239"/>
                <a:gd name="T32" fmla="*/ 131 w 173"/>
                <a:gd name="T33" fmla="*/ 132 h 239"/>
                <a:gd name="T34" fmla="*/ 154 w 173"/>
                <a:gd name="T35" fmla="*/ 117 h 239"/>
                <a:gd name="T36" fmla="*/ 169 w 173"/>
                <a:gd name="T37" fmla="*/ 94 h 239"/>
                <a:gd name="T38" fmla="*/ 173 w 173"/>
                <a:gd name="T39" fmla="*/ 61 h 239"/>
                <a:gd name="T40" fmla="*/ 164 w 173"/>
                <a:gd name="T41" fmla="*/ 33 h 239"/>
                <a:gd name="T42" fmla="*/ 154 w 173"/>
                <a:gd name="T43" fmla="*/ 14 h 239"/>
                <a:gd name="T44" fmla="*/ 131 w 173"/>
                <a:gd name="T45" fmla="*/ 0 h 239"/>
                <a:gd name="T46" fmla="*/ 108 w 173"/>
                <a:gd name="T47" fmla="*/ 0 h 239"/>
                <a:gd name="T48" fmla="*/ 98 w 173"/>
                <a:gd name="T49" fmla="*/ 122 h 239"/>
                <a:gd name="T50" fmla="*/ 98 w 173"/>
                <a:gd name="T51" fmla="*/ 122 h 239"/>
                <a:gd name="T52" fmla="*/ 84 w 173"/>
                <a:gd name="T53" fmla="*/ 122 h 239"/>
                <a:gd name="T54" fmla="*/ 70 w 173"/>
                <a:gd name="T55" fmla="*/ 122 h 239"/>
                <a:gd name="T56" fmla="*/ 70 w 173"/>
                <a:gd name="T57" fmla="*/ 14 h 239"/>
                <a:gd name="T58" fmla="*/ 84 w 173"/>
                <a:gd name="T59" fmla="*/ 14 h 239"/>
                <a:gd name="T60" fmla="*/ 89 w 173"/>
                <a:gd name="T61" fmla="*/ 14 h 239"/>
                <a:gd name="T62" fmla="*/ 98 w 173"/>
                <a:gd name="T63" fmla="*/ 19 h 239"/>
                <a:gd name="T64" fmla="*/ 108 w 173"/>
                <a:gd name="T65" fmla="*/ 24 h 239"/>
                <a:gd name="T66" fmla="*/ 117 w 173"/>
                <a:gd name="T67" fmla="*/ 33 h 239"/>
                <a:gd name="T68" fmla="*/ 122 w 173"/>
                <a:gd name="T69" fmla="*/ 47 h 239"/>
                <a:gd name="T70" fmla="*/ 126 w 173"/>
                <a:gd name="T71" fmla="*/ 71 h 239"/>
                <a:gd name="T72" fmla="*/ 122 w 173"/>
                <a:gd name="T73" fmla="*/ 103 h 239"/>
                <a:gd name="T74" fmla="*/ 112 w 173"/>
                <a:gd name="T75" fmla="*/ 113 h 239"/>
                <a:gd name="T76" fmla="*/ 98 w 173"/>
                <a:gd name="T77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" h="239">
                  <a:moveTo>
                    <a:pt x="108" y="0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98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98" y="221"/>
                  </a:lnTo>
                  <a:lnTo>
                    <a:pt x="70" y="216"/>
                  </a:lnTo>
                  <a:lnTo>
                    <a:pt x="70" y="136"/>
                  </a:lnTo>
                  <a:lnTo>
                    <a:pt x="89" y="136"/>
                  </a:lnTo>
                  <a:lnTo>
                    <a:pt x="98" y="136"/>
                  </a:lnTo>
                  <a:lnTo>
                    <a:pt x="131" y="132"/>
                  </a:lnTo>
                  <a:lnTo>
                    <a:pt x="154" y="117"/>
                  </a:lnTo>
                  <a:lnTo>
                    <a:pt x="169" y="94"/>
                  </a:lnTo>
                  <a:lnTo>
                    <a:pt x="173" y="61"/>
                  </a:lnTo>
                  <a:lnTo>
                    <a:pt x="164" y="33"/>
                  </a:lnTo>
                  <a:lnTo>
                    <a:pt x="154" y="14"/>
                  </a:lnTo>
                  <a:lnTo>
                    <a:pt x="131" y="0"/>
                  </a:lnTo>
                  <a:lnTo>
                    <a:pt x="108" y="0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84" y="122"/>
                  </a:lnTo>
                  <a:lnTo>
                    <a:pt x="70" y="122"/>
                  </a:lnTo>
                  <a:lnTo>
                    <a:pt x="70" y="14"/>
                  </a:lnTo>
                  <a:lnTo>
                    <a:pt x="84" y="14"/>
                  </a:lnTo>
                  <a:lnTo>
                    <a:pt x="89" y="14"/>
                  </a:lnTo>
                  <a:lnTo>
                    <a:pt x="98" y="19"/>
                  </a:lnTo>
                  <a:lnTo>
                    <a:pt x="108" y="24"/>
                  </a:lnTo>
                  <a:lnTo>
                    <a:pt x="117" y="33"/>
                  </a:lnTo>
                  <a:lnTo>
                    <a:pt x="122" y="47"/>
                  </a:lnTo>
                  <a:lnTo>
                    <a:pt x="126" y="71"/>
                  </a:lnTo>
                  <a:lnTo>
                    <a:pt x="122" y="103"/>
                  </a:lnTo>
                  <a:lnTo>
                    <a:pt x="112" y="113"/>
                  </a:lnTo>
                  <a:lnTo>
                    <a:pt x="98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" name="Freeform 60"/>
            <p:cNvSpPr>
              <a:spLocks noEditPoints="1"/>
            </p:cNvSpPr>
            <p:nvPr/>
          </p:nvSpPr>
          <p:spPr bwMode="auto">
            <a:xfrm>
              <a:off x="6301702" y="810057"/>
              <a:ext cx="121619" cy="126063"/>
            </a:xfrm>
            <a:custGeom>
              <a:avLst/>
              <a:gdLst>
                <a:gd name="T0" fmla="*/ 117 w 235"/>
                <a:gd name="T1" fmla="*/ 0 h 243"/>
                <a:gd name="T2" fmla="*/ 113 w 235"/>
                <a:gd name="T3" fmla="*/ 0 h 243"/>
                <a:gd name="T4" fmla="*/ 66 w 235"/>
                <a:gd name="T5" fmla="*/ 4 h 243"/>
                <a:gd name="T6" fmla="*/ 28 w 235"/>
                <a:gd name="T7" fmla="*/ 28 h 243"/>
                <a:gd name="T8" fmla="*/ 5 w 235"/>
                <a:gd name="T9" fmla="*/ 65 h 243"/>
                <a:gd name="T10" fmla="*/ 0 w 235"/>
                <a:gd name="T11" fmla="*/ 117 h 243"/>
                <a:gd name="T12" fmla="*/ 5 w 235"/>
                <a:gd name="T13" fmla="*/ 173 h 243"/>
                <a:gd name="T14" fmla="*/ 28 w 235"/>
                <a:gd name="T15" fmla="*/ 211 h 243"/>
                <a:gd name="T16" fmla="*/ 66 w 235"/>
                <a:gd name="T17" fmla="*/ 234 h 243"/>
                <a:gd name="T18" fmla="*/ 113 w 235"/>
                <a:gd name="T19" fmla="*/ 243 h 243"/>
                <a:gd name="T20" fmla="*/ 117 w 235"/>
                <a:gd name="T21" fmla="*/ 243 h 243"/>
                <a:gd name="T22" fmla="*/ 164 w 235"/>
                <a:gd name="T23" fmla="*/ 234 h 243"/>
                <a:gd name="T24" fmla="*/ 202 w 235"/>
                <a:gd name="T25" fmla="*/ 211 h 243"/>
                <a:gd name="T26" fmla="*/ 225 w 235"/>
                <a:gd name="T27" fmla="*/ 173 h 243"/>
                <a:gd name="T28" fmla="*/ 235 w 235"/>
                <a:gd name="T29" fmla="*/ 117 h 243"/>
                <a:gd name="T30" fmla="*/ 225 w 235"/>
                <a:gd name="T31" fmla="*/ 65 h 243"/>
                <a:gd name="T32" fmla="*/ 202 w 235"/>
                <a:gd name="T33" fmla="*/ 28 h 243"/>
                <a:gd name="T34" fmla="*/ 164 w 235"/>
                <a:gd name="T35" fmla="*/ 4 h 243"/>
                <a:gd name="T36" fmla="*/ 117 w 235"/>
                <a:gd name="T37" fmla="*/ 0 h 243"/>
                <a:gd name="T38" fmla="*/ 117 w 235"/>
                <a:gd name="T39" fmla="*/ 229 h 243"/>
                <a:gd name="T40" fmla="*/ 117 w 235"/>
                <a:gd name="T41" fmla="*/ 229 h 243"/>
                <a:gd name="T42" fmla="*/ 113 w 235"/>
                <a:gd name="T43" fmla="*/ 229 h 243"/>
                <a:gd name="T44" fmla="*/ 89 w 235"/>
                <a:gd name="T45" fmla="*/ 220 h 243"/>
                <a:gd name="T46" fmla="*/ 70 w 235"/>
                <a:gd name="T47" fmla="*/ 201 h 243"/>
                <a:gd name="T48" fmla="*/ 56 w 235"/>
                <a:gd name="T49" fmla="*/ 164 h 243"/>
                <a:gd name="T50" fmla="*/ 52 w 235"/>
                <a:gd name="T51" fmla="*/ 140 h 243"/>
                <a:gd name="T52" fmla="*/ 52 w 235"/>
                <a:gd name="T53" fmla="*/ 112 h 243"/>
                <a:gd name="T54" fmla="*/ 56 w 235"/>
                <a:gd name="T55" fmla="*/ 65 h 243"/>
                <a:gd name="T56" fmla="*/ 70 w 235"/>
                <a:gd name="T57" fmla="*/ 37 h 243"/>
                <a:gd name="T58" fmla="*/ 89 w 235"/>
                <a:gd name="T59" fmla="*/ 18 h 243"/>
                <a:gd name="T60" fmla="*/ 113 w 235"/>
                <a:gd name="T61" fmla="*/ 9 h 243"/>
                <a:gd name="T62" fmla="*/ 141 w 235"/>
                <a:gd name="T63" fmla="*/ 18 h 243"/>
                <a:gd name="T64" fmla="*/ 160 w 235"/>
                <a:gd name="T65" fmla="*/ 42 h 243"/>
                <a:gd name="T66" fmla="*/ 174 w 235"/>
                <a:gd name="T67" fmla="*/ 75 h 243"/>
                <a:gd name="T68" fmla="*/ 178 w 235"/>
                <a:gd name="T69" fmla="*/ 126 h 243"/>
                <a:gd name="T70" fmla="*/ 174 w 235"/>
                <a:gd name="T71" fmla="*/ 164 h 243"/>
                <a:gd name="T72" fmla="*/ 164 w 235"/>
                <a:gd name="T73" fmla="*/ 197 h 243"/>
                <a:gd name="T74" fmla="*/ 145 w 235"/>
                <a:gd name="T75" fmla="*/ 220 h 243"/>
                <a:gd name="T76" fmla="*/ 131 w 235"/>
                <a:gd name="T77" fmla="*/ 225 h 243"/>
                <a:gd name="T78" fmla="*/ 117 w 235"/>
                <a:gd name="T79" fmla="*/ 2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243">
                  <a:moveTo>
                    <a:pt x="117" y="0"/>
                  </a:moveTo>
                  <a:lnTo>
                    <a:pt x="113" y="0"/>
                  </a:lnTo>
                  <a:lnTo>
                    <a:pt x="66" y="4"/>
                  </a:lnTo>
                  <a:lnTo>
                    <a:pt x="28" y="28"/>
                  </a:lnTo>
                  <a:lnTo>
                    <a:pt x="5" y="65"/>
                  </a:lnTo>
                  <a:lnTo>
                    <a:pt x="0" y="117"/>
                  </a:lnTo>
                  <a:lnTo>
                    <a:pt x="5" y="173"/>
                  </a:lnTo>
                  <a:lnTo>
                    <a:pt x="28" y="211"/>
                  </a:lnTo>
                  <a:lnTo>
                    <a:pt x="66" y="234"/>
                  </a:lnTo>
                  <a:lnTo>
                    <a:pt x="113" y="243"/>
                  </a:lnTo>
                  <a:lnTo>
                    <a:pt x="117" y="243"/>
                  </a:lnTo>
                  <a:lnTo>
                    <a:pt x="164" y="234"/>
                  </a:lnTo>
                  <a:lnTo>
                    <a:pt x="202" y="211"/>
                  </a:lnTo>
                  <a:lnTo>
                    <a:pt x="225" y="173"/>
                  </a:lnTo>
                  <a:lnTo>
                    <a:pt x="235" y="117"/>
                  </a:lnTo>
                  <a:lnTo>
                    <a:pt x="225" y="65"/>
                  </a:lnTo>
                  <a:lnTo>
                    <a:pt x="202" y="28"/>
                  </a:lnTo>
                  <a:lnTo>
                    <a:pt x="164" y="4"/>
                  </a:lnTo>
                  <a:lnTo>
                    <a:pt x="117" y="0"/>
                  </a:lnTo>
                  <a:close/>
                  <a:moveTo>
                    <a:pt x="117" y="229"/>
                  </a:moveTo>
                  <a:lnTo>
                    <a:pt x="117" y="229"/>
                  </a:lnTo>
                  <a:lnTo>
                    <a:pt x="113" y="229"/>
                  </a:lnTo>
                  <a:lnTo>
                    <a:pt x="89" y="220"/>
                  </a:lnTo>
                  <a:lnTo>
                    <a:pt x="70" y="201"/>
                  </a:lnTo>
                  <a:lnTo>
                    <a:pt x="56" y="164"/>
                  </a:lnTo>
                  <a:lnTo>
                    <a:pt x="52" y="140"/>
                  </a:lnTo>
                  <a:lnTo>
                    <a:pt x="52" y="112"/>
                  </a:lnTo>
                  <a:lnTo>
                    <a:pt x="56" y="65"/>
                  </a:lnTo>
                  <a:lnTo>
                    <a:pt x="70" y="37"/>
                  </a:lnTo>
                  <a:lnTo>
                    <a:pt x="89" y="18"/>
                  </a:lnTo>
                  <a:lnTo>
                    <a:pt x="113" y="9"/>
                  </a:lnTo>
                  <a:lnTo>
                    <a:pt x="141" y="18"/>
                  </a:lnTo>
                  <a:lnTo>
                    <a:pt x="160" y="42"/>
                  </a:lnTo>
                  <a:lnTo>
                    <a:pt x="174" y="75"/>
                  </a:lnTo>
                  <a:lnTo>
                    <a:pt x="178" y="126"/>
                  </a:lnTo>
                  <a:lnTo>
                    <a:pt x="174" y="164"/>
                  </a:lnTo>
                  <a:lnTo>
                    <a:pt x="164" y="197"/>
                  </a:lnTo>
                  <a:lnTo>
                    <a:pt x="145" y="220"/>
                  </a:lnTo>
                  <a:lnTo>
                    <a:pt x="131" y="225"/>
                  </a:lnTo>
                  <a:lnTo>
                    <a:pt x="11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>
              <a:off x="6452601" y="810057"/>
              <a:ext cx="110358" cy="126063"/>
            </a:xfrm>
            <a:custGeom>
              <a:avLst/>
              <a:gdLst>
                <a:gd name="T0" fmla="*/ 136 w 215"/>
                <a:gd name="T1" fmla="*/ 225 h 243"/>
                <a:gd name="T2" fmla="*/ 117 w 215"/>
                <a:gd name="T3" fmla="*/ 225 h 243"/>
                <a:gd name="T4" fmla="*/ 103 w 215"/>
                <a:gd name="T5" fmla="*/ 215 h 243"/>
                <a:gd name="T6" fmla="*/ 75 w 215"/>
                <a:gd name="T7" fmla="*/ 192 h 243"/>
                <a:gd name="T8" fmla="*/ 56 w 215"/>
                <a:gd name="T9" fmla="*/ 154 h 243"/>
                <a:gd name="T10" fmla="*/ 51 w 215"/>
                <a:gd name="T11" fmla="*/ 117 h 243"/>
                <a:gd name="T12" fmla="*/ 56 w 215"/>
                <a:gd name="T13" fmla="*/ 75 h 243"/>
                <a:gd name="T14" fmla="*/ 70 w 215"/>
                <a:gd name="T15" fmla="*/ 42 h 243"/>
                <a:gd name="T16" fmla="*/ 94 w 215"/>
                <a:gd name="T17" fmla="*/ 23 h 243"/>
                <a:gd name="T18" fmla="*/ 126 w 215"/>
                <a:gd name="T19" fmla="*/ 14 h 243"/>
                <a:gd name="T20" fmla="*/ 150 w 215"/>
                <a:gd name="T21" fmla="*/ 18 h 243"/>
                <a:gd name="T22" fmla="*/ 173 w 215"/>
                <a:gd name="T23" fmla="*/ 32 h 243"/>
                <a:gd name="T24" fmla="*/ 187 w 215"/>
                <a:gd name="T25" fmla="*/ 51 h 243"/>
                <a:gd name="T26" fmla="*/ 192 w 215"/>
                <a:gd name="T27" fmla="*/ 75 h 243"/>
                <a:gd name="T28" fmla="*/ 206 w 215"/>
                <a:gd name="T29" fmla="*/ 75 h 243"/>
                <a:gd name="T30" fmla="*/ 206 w 215"/>
                <a:gd name="T31" fmla="*/ 9 h 243"/>
                <a:gd name="T32" fmla="*/ 192 w 215"/>
                <a:gd name="T33" fmla="*/ 9 h 243"/>
                <a:gd name="T34" fmla="*/ 155 w 215"/>
                <a:gd name="T35" fmla="*/ 0 h 243"/>
                <a:gd name="T36" fmla="*/ 122 w 215"/>
                <a:gd name="T37" fmla="*/ 0 h 243"/>
                <a:gd name="T38" fmla="*/ 75 w 215"/>
                <a:gd name="T39" fmla="*/ 4 h 243"/>
                <a:gd name="T40" fmla="*/ 33 w 215"/>
                <a:gd name="T41" fmla="*/ 28 h 243"/>
                <a:gd name="T42" fmla="*/ 9 w 215"/>
                <a:gd name="T43" fmla="*/ 61 h 243"/>
                <a:gd name="T44" fmla="*/ 0 w 215"/>
                <a:gd name="T45" fmla="*/ 84 h 243"/>
                <a:gd name="T46" fmla="*/ 0 w 215"/>
                <a:gd name="T47" fmla="*/ 112 h 243"/>
                <a:gd name="T48" fmla="*/ 0 w 215"/>
                <a:gd name="T49" fmla="*/ 140 h 243"/>
                <a:gd name="T50" fmla="*/ 4 w 215"/>
                <a:gd name="T51" fmla="*/ 168 h 243"/>
                <a:gd name="T52" fmla="*/ 33 w 215"/>
                <a:gd name="T53" fmla="*/ 206 h 243"/>
                <a:gd name="T54" fmla="*/ 70 w 215"/>
                <a:gd name="T55" fmla="*/ 234 h 243"/>
                <a:gd name="T56" fmla="*/ 122 w 215"/>
                <a:gd name="T57" fmla="*/ 243 h 243"/>
                <a:gd name="T58" fmla="*/ 155 w 215"/>
                <a:gd name="T59" fmla="*/ 239 h 243"/>
                <a:gd name="T60" fmla="*/ 178 w 215"/>
                <a:gd name="T61" fmla="*/ 234 h 243"/>
                <a:gd name="T62" fmla="*/ 197 w 215"/>
                <a:gd name="T63" fmla="*/ 225 h 243"/>
                <a:gd name="T64" fmla="*/ 215 w 215"/>
                <a:gd name="T65" fmla="*/ 220 h 243"/>
                <a:gd name="T66" fmla="*/ 215 w 215"/>
                <a:gd name="T67" fmla="*/ 182 h 243"/>
                <a:gd name="T68" fmla="*/ 206 w 215"/>
                <a:gd name="T69" fmla="*/ 182 h 243"/>
                <a:gd name="T70" fmla="*/ 197 w 215"/>
                <a:gd name="T71" fmla="*/ 201 h 243"/>
                <a:gd name="T72" fmla="*/ 178 w 215"/>
                <a:gd name="T73" fmla="*/ 215 h 243"/>
                <a:gd name="T74" fmla="*/ 159 w 215"/>
                <a:gd name="T75" fmla="*/ 225 h 243"/>
                <a:gd name="T76" fmla="*/ 136 w 215"/>
                <a:gd name="T77" fmla="*/ 2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5" h="243">
                  <a:moveTo>
                    <a:pt x="136" y="225"/>
                  </a:moveTo>
                  <a:lnTo>
                    <a:pt x="117" y="225"/>
                  </a:lnTo>
                  <a:lnTo>
                    <a:pt x="103" y="215"/>
                  </a:lnTo>
                  <a:lnTo>
                    <a:pt x="75" y="192"/>
                  </a:lnTo>
                  <a:lnTo>
                    <a:pt x="56" y="154"/>
                  </a:lnTo>
                  <a:lnTo>
                    <a:pt x="51" y="117"/>
                  </a:lnTo>
                  <a:lnTo>
                    <a:pt x="56" y="75"/>
                  </a:lnTo>
                  <a:lnTo>
                    <a:pt x="70" y="42"/>
                  </a:lnTo>
                  <a:lnTo>
                    <a:pt x="94" y="23"/>
                  </a:lnTo>
                  <a:lnTo>
                    <a:pt x="126" y="14"/>
                  </a:lnTo>
                  <a:lnTo>
                    <a:pt x="150" y="18"/>
                  </a:lnTo>
                  <a:lnTo>
                    <a:pt x="173" y="32"/>
                  </a:lnTo>
                  <a:lnTo>
                    <a:pt x="187" y="51"/>
                  </a:lnTo>
                  <a:lnTo>
                    <a:pt x="192" y="75"/>
                  </a:lnTo>
                  <a:lnTo>
                    <a:pt x="206" y="75"/>
                  </a:lnTo>
                  <a:lnTo>
                    <a:pt x="206" y="9"/>
                  </a:lnTo>
                  <a:lnTo>
                    <a:pt x="192" y="9"/>
                  </a:lnTo>
                  <a:lnTo>
                    <a:pt x="155" y="0"/>
                  </a:lnTo>
                  <a:lnTo>
                    <a:pt x="122" y="0"/>
                  </a:lnTo>
                  <a:lnTo>
                    <a:pt x="75" y="4"/>
                  </a:lnTo>
                  <a:lnTo>
                    <a:pt x="33" y="28"/>
                  </a:lnTo>
                  <a:lnTo>
                    <a:pt x="9" y="61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0" y="140"/>
                  </a:lnTo>
                  <a:lnTo>
                    <a:pt x="4" y="168"/>
                  </a:lnTo>
                  <a:lnTo>
                    <a:pt x="33" y="206"/>
                  </a:lnTo>
                  <a:lnTo>
                    <a:pt x="70" y="234"/>
                  </a:lnTo>
                  <a:lnTo>
                    <a:pt x="122" y="243"/>
                  </a:lnTo>
                  <a:lnTo>
                    <a:pt x="155" y="239"/>
                  </a:lnTo>
                  <a:lnTo>
                    <a:pt x="178" y="234"/>
                  </a:lnTo>
                  <a:lnTo>
                    <a:pt x="197" y="225"/>
                  </a:lnTo>
                  <a:lnTo>
                    <a:pt x="215" y="220"/>
                  </a:lnTo>
                  <a:lnTo>
                    <a:pt x="215" y="182"/>
                  </a:lnTo>
                  <a:lnTo>
                    <a:pt x="206" y="182"/>
                  </a:lnTo>
                  <a:lnTo>
                    <a:pt x="197" y="201"/>
                  </a:lnTo>
                  <a:lnTo>
                    <a:pt x="178" y="215"/>
                  </a:lnTo>
                  <a:lnTo>
                    <a:pt x="159" y="225"/>
                  </a:lnTo>
                  <a:lnTo>
                    <a:pt x="13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4" name="Freeform 62"/>
            <p:cNvSpPr>
              <a:spLocks noEditPoints="1"/>
            </p:cNvSpPr>
            <p:nvPr/>
          </p:nvSpPr>
          <p:spPr bwMode="auto">
            <a:xfrm>
              <a:off x="6587734" y="812309"/>
              <a:ext cx="96846" cy="123812"/>
            </a:xfrm>
            <a:custGeom>
              <a:avLst/>
              <a:gdLst>
                <a:gd name="T0" fmla="*/ 127 w 188"/>
                <a:gd name="T1" fmla="*/ 113 h 239"/>
                <a:gd name="T2" fmla="*/ 127 w 188"/>
                <a:gd name="T3" fmla="*/ 108 h 239"/>
                <a:gd name="T4" fmla="*/ 146 w 188"/>
                <a:gd name="T5" fmla="*/ 103 h 239"/>
                <a:gd name="T6" fmla="*/ 164 w 188"/>
                <a:gd name="T7" fmla="*/ 89 h 239"/>
                <a:gd name="T8" fmla="*/ 174 w 188"/>
                <a:gd name="T9" fmla="*/ 75 h 239"/>
                <a:gd name="T10" fmla="*/ 179 w 188"/>
                <a:gd name="T11" fmla="*/ 52 h 239"/>
                <a:gd name="T12" fmla="*/ 169 w 188"/>
                <a:gd name="T13" fmla="*/ 28 h 239"/>
                <a:gd name="T14" fmla="*/ 155 w 188"/>
                <a:gd name="T15" fmla="*/ 10 h 239"/>
                <a:gd name="T16" fmla="*/ 132 w 188"/>
                <a:gd name="T17" fmla="*/ 0 h 239"/>
                <a:gd name="T18" fmla="*/ 104 w 188"/>
                <a:gd name="T19" fmla="*/ 0 h 239"/>
                <a:gd name="T20" fmla="*/ 0 w 188"/>
                <a:gd name="T21" fmla="*/ 0 h 239"/>
                <a:gd name="T22" fmla="*/ 0 w 188"/>
                <a:gd name="T23" fmla="*/ 10 h 239"/>
                <a:gd name="T24" fmla="*/ 29 w 188"/>
                <a:gd name="T25" fmla="*/ 19 h 239"/>
                <a:gd name="T26" fmla="*/ 29 w 188"/>
                <a:gd name="T27" fmla="*/ 216 h 239"/>
                <a:gd name="T28" fmla="*/ 0 w 188"/>
                <a:gd name="T29" fmla="*/ 225 h 239"/>
                <a:gd name="T30" fmla="*/ 0 w 188"/>
                <a:gd name="T31" fmla="*/ 239 h 239"/>
                <a:gd name="T32" fmla="*/ 104 w 188"/>
                <a:gd name="T33" fmla="*/ 239 h 239"/>
                <a:gd name="T34" fmla="*/ 108 w 188"/>
                <a:gd name="T35" fmla="*/ 239 h 239"/>
                <a:gd name="T36" fmla="*/ 136 w 188"/>
                <a:gd name="T37" fmla="*/ 235 h 239"/>
                <a:gd name="T38" fmla="*/ 164 w 188"/>
                <a:gd name="T39" fmla="*/ 221 h 239"/>
                <a:gd name="T40" fmla="*/ 179 w 188"/>
                <a:gd name="T41" fmla="*/ 202 h 239"/>
                <a:gd name="T42" fmla="*/ 188 w 188"/>
                <a:gd name="T43" fmla="*/ 174 h 239"/>
                <a:gd name="T44" fmla="*/ 183 w 188"/>
                <a:gd name="T45" fmla="*/ 146 h 239"/>
                <a:gd name="T46" fmla="*/ 169 w 188"/>
                <a:gd name="T47" fmla="*/ 132 h 239"/>
                <a:gd name="T48" fmla="*/ 150 w 188"/>
                <a:gd name="T49" fmla="*/ 117 h 239"/>
                <a:gd name="T50" fmla="*/ 127 w 188"/>
                <a:gd name="T51" fmla="*/ 113 h 239"/>
                <a:gd name="T52" fmla="*/ 75 w 188"/>
                <a:gd name="T53" fmla="*/ 14 h 239"/>
                <a:gd name="T54" fmla="*/ 75 w 188"/>
                <a:gd name="T55" fmla="*/ 14 h 239"/>
                <a:gd name="T56" fmla="*/ 89 w 188"/>
                <a:gd name="T57" fmla="*/ 14 h 239"/>
                <a:gd name="T58" fmla="*/ 104 w 188"/>
                <a:gd name="T59" fmla="*/ 19 h 239"/>
                <a:gd name="T60" fmla="*/ 122 w 188"/>
                <a:gd name="T61" fmla="*/ 33 h 239"/>
                <a:gd name="T62" fmla="*/ 127 w 188"/>
                <a:gd name="T63" fmla="*/ 42 h 239"/>
                <a:gd name="T64" fmla="*/ 127 w 188"/>
                <a:gd name="T65" fmla="*/ 61 h 239"/>
                <a:gd name="T66" fmla="*/ 122 w 188"/>
                <a:gd name="T67" fmla="*/ 89 h 239"/>
                <a:gd name="T68" fmla="*/ 113 w 188"/>
                <a:gd name="T69" fmla="*/ 99 h 239"/>
                <a:gd name="T70" fmla="*/ 104 w 188"/>
                <a:gd name="T71" fmla="*/ 103 h 239"/>
                <a:gd name="T72" fmla="*/ 94 w 188"/>
                <a:gd name="T73" fmla="*/ 108 h 239"/>
                <a:gd name="T74" fmla="*/ 75 w 188"/>
                <a:gd name="T75" fmla="*/ 108 h 239"/>
                <a:gd name="T76" fmla="*/ 75 w 188"/>
                <a:gd name="T77" fmla="*/ 14 h 239"/>
                <a:gd name="T78" fmla="*/ 104 w 188"/>
                <a:gd name="T79" fmla="*/ 221 h 239"/>
                <a:gd name="T80" fmla="*/ 104 w 188"/>
                <a:gd name="T81" fmla="*/ 221 h 239"/>
                <a:gd name="T82" fmla="*/ 85 w 188"/>
                <a:gd name="T83" fmla="*/ 216 h 239"/>
                <a:gd name="T84" fmla="*/ 75 w 188"/>
                <a:gd name="T85" fmla="*/ 207 h 239"/>
                <a:gd name="T86" fmla="*/ 75 w 188"/>
                <a:gd name="T87" fmla="*/ 117 h 239"/>
                <a:gd name="T88" fmla="*/ 94 w 188"/>
                <a:gd name="T89" fmla="*/ 117 h 239"/>
                <a:gd name="T90" fmla="*/ 104 w 188"/>
                <a:gd name="T91" fmla="*/ 117 h 239"/>
                <a:gd name="T92" fmla="*/ 118 w 188"/>
                <a:gd name="T93" fmla="*/ 127 h 239"/>
                <a:gd name="T94" fmla="*/ 132 w 188"/>
                <a:gd name="T95" fmla="*/ 136 h 239"/>
                <a:gd name="T96" fmla="*/ 136 w 188"/>
                <a:gd name="T97" fmla="*/ 155 h 239"/>
                <a:gd name="T98" fmla="*/ 136 w 188"/>
                <a:gd name="T99" fmla="*/ 174 h 239"/>
                <a:gd name="T100" fmla="*/ 136 w 188"/>
                <a:gd name="T101" fmla="*/ 193 h 239"/>
                <a:gd name="T102" fmla="*/ 132 w 188"/>
                <a:gd name="T103" fmla="*/ 207 h 239"/>
                <a:gd name="T104" fmla="*/ 118 w 188"/>
                <a:gd name="T105" fmla="*/ 216 h 239"/>
                <a:gd name="T106" fmla="*/ 104 w 188"/>
                <a:gd name="T107" fmla="*/ 2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39">
                  <a:moveTo>
                    <a:pt x="127" y="113"/>
                  </a:moveTo>
                  <a:lnTo>
                    <a:pt x="127" y="108"/>
                  </a:lnTo>
                  <a:lnTo>
                    <a:pt x="146" y="103"/>
                  </a:lnTo>
                  <a:lnTo>
                    <a:pt x="164" y="89"/>
                  </a:lnTo>
                  <a:lnTo>
                    <a:pt x="174" y="75"/>
                  </a:lnTo>
                  <a:lnTo>
                    <a:pt x="179" y="52"/>
                  </a:lnTo>
                  <a:lnTo>
                    <a:pt x="169" y="28"/>
                  </a:lnTo>
                  <a:lnTo>
                    <a:pt x="155" y="10"/>
                  </a:lnTo>
                  <a:lnTo>
                    <a:pt x="13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9"/>
                  </a:lnTo>
                  <a:lnTo>
                    <a:pt x="29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04" y="239"/>
                  </a:lnTo>
                  <a:lnTo>
                    <a:pt x="108" y="239"/>
                  </a:lnTo>
                  <a:lnTo>
                    <a:pt x="136" y="235"/>
                  </a:lnTo>
                  <a:lnTo>
                    <a:pt x="164" y="221"/>
                  </a:lnTo>
                  <a:lnTo>
                    <a:pt x="179" y="202"/>
                  </a:lnTo>
                  <a:lnTo>
                    <a:pt x="188" y="174"/>
                  </a:lnTo>
                  <a:lnTo>
                    <a:pt x="183" y="146"/>
                  </a:lnTo>
                  <a:lnTo>
                    <a:pt x="169" y="132"/>
                  </a:lnTo>
                  <a:lnTo>
                    <a:pt x="150" y="117"/>
                  </a:lnTo>
                  <a:lnTo>
                    <a:pt x="127" y="113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89" y="14"/>
                  </a:lnTo>
                  <a:lnTo>
                    <a:pt x="104" y="19"/>
                  </a:lnTo>
                  <a:lnTo>
                    <a:pt x="122" y="33"/>
                  </a:lnTo>
                  <a:lnTo>
                    <a:pt x="127" y="42"/>
                  </a:lnTo>
                  <a:lnTo>
                    <a:pt x="127" y="61"/>
                  </a:lnTo>
                  <a:lnTo>
                    <a:pt x="122" y="89"/>
                  </a:lnTo>
                  <a:lnTo>
                    <a:pt x="113" y="99"/>
                  </a:lnTo>
                  <a:lnTo>
                    <a:pt x="104" y="103"/>
                  </a:lnTo>
                  <a:lnTo>
                    <a:pt x="94" y="108"/>
                  </a:lnTo>
                  <a:lnTo>
                    <a:pt x="75" y="108"/>
                  </a:lnTo>
                  <a:lnTo>
                    <a:pt x="75" y="14"/>
                  </a:lnTo>
                  <a:close/>
                  <a:moveTo>
                    <a:pt x="104" y="221"/>
                  </a:moveTo>
                  <a:lnTo>
                    <a:pt x="104" y="221"/>
                  </a:lnTo>
                  <a:lnTo>
                    <a:pt x="85" y="216"/>
                  </a:lnTo>
                  <a:lnTo>
                    <a:pt x="75" y="207"/>
                  </a:lnTo>
                  <a:lnTo>
                    <a:pt x="75" y="117"/>
                  </a:lnTo>
                  <a:lnTo>
                    <a:pt x="94" y="117"/>
                  </a:lnTo>
                  <a:lnTo>
                    <a:pt x="104" y="117"/>
                  </a:lnTo>
                  <a:lnTo>
                    <a:pt x="118" y="127"/>
                  </a:lnTo>
                  <a:lnTo>
                    <a:pt x="132" y="136"/>
                  </a:lnTo>
                  <a:lnTo>
                    <a:pt x="136" y="155"/>
                  </a:lnTo>
                  <a:lnTo>
                    <a:pt x="136" y="174"/>
                  </a:lnTo>
                  <a:lnTo>
                    <a:pt x="136" y="193"/>
                  </a:lnTo>
                  <a:lnTo>
                    <a:pt x="132" y="207"/>
                  </a:lnTo>
                  <a:lnTo>
                    <a:pt x="118" y="216"/>
                  </a:lnTo>
                  <a:lnTo>
                    <a:pt x="104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>
              <a:off x="6711607" y="812309"/>
              <a:ext cx="90089" cy="123812"/>
            </a:xfrm>
            <a:custGeom>
              <a:avLst/>
              <a:gdLst>
                <a:gd name="T0" fmla="*/ 145 w 173"/>
                <a:gd name="T1" fmla="*/ 216 h 239"/>
                <a:gd name="T2" fmla="*/ 70 w 173"/>
                <a:gd name="T3" fmla="*/ 216 h 239"/>
                <a:gd name="T4" fmla="*/ 70 w 173"/>
                <a:gd name="T5" fmla="*/ 117 h 239"/>
                <a:gd name="T6" fmla="*/ 112 w 173"/>
                <a:gd name="T7" fmla="*/ 117 h 239"/>
                <a:gd name="T8" fmla="*/ 121 w 173"/>
                <a:gd name="T9" fmla="*/ 150 h 239"/>
                <a:gd name="T10" fmla="*/ 136 w 173"/>
                <a:gd name="T11" fmla="*/ 150 h 239"/>
                <a:gd name="T12" fmla="*/ 131 w 173"/>
                <a:gd name="T13" fmla="*/ 108 h 239"/>
                <a:gd name="T14" fmla="*/ 136 w 173"/>
                <a:gd name="T15" fmla="*/ 71 h 239"/>
                <a:gd name="T16" fmla="*/ 121 w 173"/>
                <a:gd name="T17" fmla="*/ 71 h 239"/>
                <a:gd name="T18" fmla="*/ 112 w 173"/>
                <a:gd name="T19" fmla="*/ 103 h 239"/>
                <a:gd name="T20" fmla="*/ 70 w 173"/>
                <a:gd name="T21" fmla="*/ 103 h 239"/>
                <a:gd name="T22" fmla="*/ 70 w 173"/>
                <a:gd name="T23" fmla="*/ 24 h 239"/>
                <a:gd name="T24" fmla="*/ 140 w 173"/>
                <a:gd name="T25" fmla="*/ 24 h 239"/>
                <a:gd name="T26" fmla="*/ 150 w 173"/>
                <a:gd name="T27" fmla="*/ 61 h 239"/>
                <a:gd name="T28" fmla="*/ 164 w 173"/>
                <a:gd name="T29" fmla="*/ 61 h 239"/>
                <a:gd name="T30" fmla="*/ 159 w 173"/>
                <a:gd name="T31" fmla="*/ 0 h 239"/>
                <a:gd name="T32" fmla="*/ 145 w 173"/>
                <a:gd name="T33" fmla="*/ 0 h 239"/>
                <a:gd name="T34" fmla="*/ 0 w 173"/>
                <a:gd name="T35" fmla="*/ 0 h 239"/>
                <a:gd name="T36" fmla="*/ 0 w 173"/>
                <a:gd name="T37" fmla="*/ 10 h 239"/>
                <a:gd name="T38" fmla="*/ 23 w 173"/>
                <a:gd name="T39" fmla="*/ 19 h 239"/>
                <a:gd name="T40" fmla="*/ 23 w 173"/>
                <a:gd name="T41" fmla="*/ 216 h 239"/>
                <a:gd name="T42" fmla="*/ 0 w 173"/>
                <a:gd name="T43" fmla="*/ 225 h 239"/>
                <a:gd name="T44" fmla="*/ 0 w 173"/>
                <a:gd name="T45" fmla="*/ 239 h 239"/>
                <a:gd name="T46" fmla="*/ 164 w 173"/>
                <a:gd name="T47" fmla="*/ 239 h 239"/>
                <a:gd name="T48" fmla="*/ 173 w 173"/>
                <a:gd name="T49" fmla="*/ 169 h 239"/>
                <a:gd name="T50" fmla="*/ 159 w 173"/>
                <a:gd name="T51" fmla="*/ 169 h 239"/>
                <a:gd name="T52" fmla="*/ 145 w 173"/>
                <a:gd name="T53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39">
                  <a:moveTo>
                    <a:pt x="145" y="216"/>
                  </a:moveTo>
                  <a:lnTo>
                    <a:pt x="70" y="216"/>
                  </a:lnTo>
                  <a:lnTo>
                    <a:pt x="70" y="117"/>
                  </a:lnTo>
                  <a:lnTo>
                    <a:pt x="112" y="117"/>
                  </a:lnTo>
                  <a:lnTo>
                    <a:pt x="121" y="150"/>
                  </a:lnTo>
                  <a:lnTo>
                    <a:pt x="136" y="150"/>
                  </a:lnTo>
                  <a:lnTo>
                    <a:pt x="131" y="108"/>
                  </a:lnTo>
                  <a:lnTo>
                    <a:pt x="136" y="71"/>
                  </a:lnTo>
                  <a:lnTo>
                    <a:pt x="121" y="71"/>
                  </a:lnTo>
                  <a:lnTo>
                    <a:pt x="112" y="103"/>
                  </a:lnTo>
                  <a:lnTo>
                    <a:pt x="70" y="103"/>
                  </a:lnTo>
                  <a:lnTo>
                    <a:pt x="70" y="24"/>
                  </a:lnTo>
                  <a:lnTo>
                    <a:pt x="140" y="24"/>
                  </a:lnTo>
                  <a:lnTo>
                    <a:pt x="150" y="61"/>
                  </a:lnTo>
                  <a:lnTo>
                    <a:pt x="164" y="61"/>
                  </a:lnTo>
                  <a:lnTo>
                    <a:pt x="159" y="0"/>
                  </a:lnTo>
                  <a:lnTo>
                    <a:pt x="1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9"/>
                  </a:lnTo>
                  <a:lnTo>
                    <a:pt x="2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4" y="239"/>
                  </a:lnTo>
                  <a:lnTo>
                    <a:pt x="173" y="169"/>
                  </a:lnTo>
                  <a:lnTo>
                    <a:pt x="159" y="169"/>
                  </a:lnTo>
                  <a:lnTo>
                    <a:pt x="1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6828722" y="812309"/>
              <a:ext cx="186933" cy="157579"/>
            </a:xfrm>
            <a:custGeom>
              <a:avLst/>
              <a:gdLst>
                <a:gd name="T0" fmla="*/ 328 w 365"/>
                <a:gd name="T1" fmla="*/ 19 h 305"/>
                <a:gd name="T2" fmla="*/ 361 w 365"/>
                <a:gd name="T3" fmla="*/ 10 h 305"/>
                <a:gd name="T4" fmla="*/ 361 w 365"/>
                <a:gd name="T5" fmla="*/ 0 h 305"/>
                <a:gd name="T6" fmla="*/ 248 w 365"/>
                <a:gd name="T7" fmla="*/ 0 h 305"/>
                <a:gd name="T8" fmla="*/ 248 w 365"/>
                <a:gd name="T9" fmla="*/ 10 h 305"/>
                <a:gd name="T10" fmla="*/ 276 w 365"/>
                <a:gd name="T11" fmla="*/ 19 h 305"/>
                <a:gd name="T12" fmla="*/ 276 w 365"/>
                <a:gd name="T13" fmla="*/ 216 h 305"/>
                <a:gd name="T14" fmla="*/ 201 w 365"/>
                <a:gd name="T15" fmla="*/ 216 h 305"/>
                <a:gd name="T16" fmla="*/ 201 w 365"/>
                <a:gd name="T17" fmla="*/ 19 h 305"/>
                <a:gd name="T18" fmla="*/ 234 w 365"/>
                <a:gd name="T19" fmla="*/ 10 h 305"/>
                <a:gd name="T20" fmla="*/ 234 w 365"/>
                <a:gd name="T21" fmla="*/ 0 h 305"/>
                <a:gd name="T22" fmla="*/ 121 w 365"/>
                <a:gd name="T23" fmla="*/ 0 h 305"/>
                <a:gd name="T24" fmla="*/ 121 w 365"/>
                <a:gd name="T25" fmla="*/ 10 h 305"/>
                <a:gd name="T26" fmla="*/ 154 w 365"/>
                <a:gd name="T27" fmla="*/ 19 h 305"/>
                <a:gd name="T28" fmla="*/ 154 w 365"/>
                <a:gd name="T29" fmla="*/ 216 h 305"/>
                <a:gd name="T30" fmla="*/ 75 w 365"/>
                <a:gd name="T31" fmla="*/ 216 h 305"/>
                <a:gd name="T32" fmla="*/ 75 w 365"/>
                <a:gd name="T33" fmla="*/ 19 h 305"/>
                <a:gd name="T34" fmla="*/ 107 w 365"/>
                <a:gd name="T35" fmla="*/ 10 h 305"/>
                <a:gd name="T36" fmla="*/ 107 w 365"/>
                <a:gd name="T37" fmla="*/ 0 h 305"/>
                <a:gd name="T38" fmla="*/ 0 w 365"/>
                <a:gd name="T39" fmla="*/ 0 h 305"/>
                <a:gd name="T40" fmla="*/ 0 w 365"/>
                <a:gd name="T41" fmla="*/ 10 h 305"/>
                <a:gd name="T42" fmla="*/ 28 w 365"/>
                <a:gd name="T43" fmla="*/ 19 h 305"/>
                <a:gd name="T44" fmla="*/ 28 w 365"/>
                <a:gd name="T45" fmla="*/ 216 h 305"/>
                <a:gd name="T46" fmla="*/ 0 w 365"/>
                <a:gd name="T47" fmla="*/ 221 h 305"/>
                <a:gd name="T48" fmla="*/ 0 w 365"/>
                <a:gd name="T49" fmla="*/ 235 h 305"/>
                <a:gd name="T50" fmla="*/ 337 w 365"/>
                <a:gd name="T51" fmla="*/ 235 h 305"/>
                <a:gd name="T52" fmla="*/ 337 w 365"/>
                <a:gd name="T53" fmla="*/ 305 h 305"/>
                <a:gd name="T54" fmla="*/ 347 w 365"/>
                <a:gd name="T55" fmla="*/ 305 h 305"/>
                <a:gd name="T56" fmla="*/ 365 w 365"/>
                <a:gd name="T57" fmla="*/ 216 h 305"/>
                <a:gd name="T58" fmla="*/ 328 w 365"/>
                <a:gd name="T59" fmla="*/ 216 h 305"/>
                <a:gd name="T60" fmla="*/ 328 w 365"/>
                <a:gd name="T61" fmla="*/ 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5" h="305">
                  <a:moveTo>
                    <a:pt x="328" y="19"/>
                  </a:moveTo>
                  <a:lnTo>
                    <a:pt x="361" y="10"/>
                  </a:lnTo>
                  <a:lnTo>
                    <a:pt x="361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76" y="19"/>
                  </a:lnTo>
                  <a:lnTo>
                    <a:pt x="276" y="216"/>
                  </a:lnTo>
                  <a:lnTo>
                    <a:pt x="201" y="216"/>
                  </a:lnTo>
                  <a:lnTo>
                    <a:pt x="201" y="19"/>
                  </a:lnTo>
                  <a:lnTo>
                    <a:pt x="234" y="10"/>
                  </a:lnTo>
                  <a:lnTo>
                    <a:pt x="234" y="0"/>
                  </a:lnTo>
                  <a:lnTo>
                    <a:pt x="121" y="0"/>
                  </a:lnTo>
                  <a:lnTo>
                    <a:pt x="121" y="10"/>
                  </a:lnTo>
                  <a:lnTo>
                    <a:pt x="154" y="19"/>
                  </a:lnTo>
                  <a:lnTo>
                    <a:pt x="154" y="216"/>
                  </a:lnTo>
                  <a:lnTo>
                    <a:pt x="75" y="216"/>
                  </a:lnTo>
                  <a:lnTo>
                    <a:pt x="75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1"/>
                  </a:lnTo>
                  <a:lnTo>
                    <a:pt x="0" y="235"/>
                  </a:lnTo>
                  <a:lnTo>
                    <a:pt x="337" y="235"/>
                  </a:lnTo>
                  <a:lnTo>
                    <a:pt x="337" y="305"/>
                  </a:lnTo>
                  <a:lnTo>
                    <a:pt x="347" y="305"/>
                  </a:lnTo>
                  <a:lnTo>
                    <a:pt x="365" y="216"/>
                  </a:lnTo>
                  <a:lnTo>
                    <a:pt x="328" y="216"/>
                  </a:lnTo>
                  <a:lnTo>
                    <a:pt x="32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7033673" y="812309"/>
              <a:ext cx="90089" cy="123812"/>
            </a:xfrm>
            <a:custGeom>
              <a:avLst/>
              <a:gdLst>
                <a:gd name="T0" fmla="*/ 178 w 178"/>
                <a:gd name="T1" fmla="*/ 169 h 239"/>
                <a:gd name="T2" fmla="*/ 164 w 178"/>
                <a:gd name="T3" fmla="*/ 169 h 239"/>
                <a:gd name="T4" fmla="*/ 145 w 178"/>
                <a:gd name="T5" fmla="*/ 216 h 239"/>
                <a:gd name="T6" fmla="*/ 75 w 178"/>
                <a:gd name="T7" fmla="*/ 216 h 239"/>
                <a:gd name="T8" fmla="*/ 75 w 178"/>
                <a:gd name="T9" fmla="*/ 117 h 239"/>
                <a:gd name="T10" fmla="*/ 117 w 178"/>
                <a:gd name="T11" fmla="*/ 117 h 239"/>
                <a:gd name="T12" fmla="*/ 127 w 178"/>
                <a:gd name="T13" fmla="*/ 150 h 239"/>
                <a:gd name="T14" fmla="*/ 136 w 178"/>
                <a:gd name="T15" fmla="*/ 150 h 239"/>
                <a:gd name="T16" fmla="*/ 136 w 178"/>
                <a:gd name="T17" fmla="*/ 132 h 239"/>
                <a:gd name="T18" fmla="*/ 136 w 178"/>
                <a:gd name="T19" fmla="*/ 108 h 239"/>
                <a:gd name="T20" fmla="*/ 136 w 178"/>
                <a:gd name="T21" fmla="*/ 89 h 239"/>
                <a:gd name="T22" fmla="*/ 136 w 178"/>
                <a:gd name="T23" fmla="*/ 71 h 239"/>
                <a:gd name="T24" fmla="*/ 127 w 178"/>
                <a:gd name="T25" fmla="*/ 71 h 239"/>
                <a:gd name="T26" fmla="*/ 117 w 178"/>
                <a:gd name="T27" fmla="*/ 103 h 239"/>
                <a:gd name="T28" fmla="*/ 75 w 178"/>
                <a:gd name="T29" fmla="*/ 103 h 239"/>
                <a:gd name="T30" fmla="*/ 75 w 178"/>
                <a:gd name="T31" fmla="*/ 24 h 239"/>
                <a:gd name="T32" fmla="*/ 145 w 178"/>
                <a:gd name="T33" fmla="*/ 24 h 239"/>
                <a:gd name="T34" fmla="*/ 155 w 178"/>
                <a:gd name="T35" fmla="*/ 61 h 239"/>
                <a:gd name="T36" fmla="*/ 164 w 178"/>
                <a:gd name="T37" fmla="*/ 61 h 239"/>
                <a:gd name="T38" fmla="*/ 164 w 178"/>
                <a:gd name="T39" fmla="*/ 0 h 239"/>
                <a:gd name="T40" fmla="*/ 0 w 178"/>
                <a:gd name="T41" fmla="*/ 0 h 239"/>
                <a:gd name="T42" fmla="*/ 0 w 178"/>
                <a:gd name="T43" fmla="*/ 10 h 239"/>
                <a:gd name="T44" fmla="*/ 28 w 178"/>
                <a:gd name="T45" fmla="*/ 19 h 239"/>
                <a:gd name="T46" fmla="*/ 28 w 178"/>
                <a:gd name="T47" fmla="*/ 216 h 239"/>
                <a:gd name="T48" fmla="*/ 0 w 178"/>
                <a:gd name="T49" fmla="*/ 225 h 239"/>
                <a:gd name="T50" fmla="*/ 0 w 178"/>
                <a:gd name="T51" fmla="*/ 239 h 239"/>
                <a:gd name="T52" fmla="*/ 169 w 178"/>
                <a:gd name="T53" fmla="*/ 239 h 239"/>
                <a:gd name="T54" fmla="*/ 178 w 178"/>
                <a:gd name="T55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39">
                  <a:moveTo>
                    <a:pt x="178" y="169"/>
                  </a:moveTo>
                  <a:lnTo>
                    <a:pt x="164" y="169"/>
                  </a:lnTo>
                  <a:lnTo>
                    <a:pt x="145" y="216"/>
                  </a:lnTo>
                  <a:lnTo>
                    <a:pt x="75" y="216"/>
                  </a:lnTo>
                  <a:lnTo>
                    <a:pt x="75" y="117"/>
                  </a:lnTo>
                  <a:lnTo>
                    <a:pt x="117" y="117"/>
                  </a:lnTo>
                  <a:lnTo>
                    <a:pt x="127" y="150"/>
                  </a:lnTo>
                  <a:lnTo>
                    <a:pt x="136" y="150"/>
                  </a:lnTo>
                  <a:lnTo>
                    <a:pt x="136" y="132"/>
                  </a:lnTo>
                  <a:lnTo>
                    <a:pt x="136" y="108"/>
                  </a:lnTo>
                  <a:lnTo>
                    <a:pt x="136" y="89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17" y="103"/>
                  </a:lnTo>
                  <a:lnTo>
                    <a:pt x="75" y="103"/>
                  </a:lnTo>
                  <a:lnTo>
                    <a:pt x="75" y="24"/>
                  </a:lnTo>
                  <a:lnTo>
                    <a:pt x="145" y="24"/>
                  </a:lnTo>
                  <a:lnTo>
                    <a:pt x="155" y="61"/>
                  </a:lnTo>
                  <a:lnTo>
                    <a:pt x="164" y="6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9" y="239"/>
                  </a:lnTo>
                  <a:lnTo>
                    <a:pt x="178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7148536" y="812309"/>
              <a:ext cx="130630" cy="123812"/>
            </a:xfrm>
            <a:custGeom>
              <a:avLst/>
              <a:gdLst>
                <a:gd name="T0" fmla="*/ 141 w 253"/>
                <a:gd name="T1" fmla="*/ 10 h 239"/>
                <a:gd name="T2" fmla="*/ 174 w 253"/>
                <a:gd name="T3" fmla="*/ 19 h 239"/>
                <a:gd name="T4" fmla="*/ 174 w 253"/>
                <a:gd name="T5" fmla="*/ 103 h 239"/>
                <a:gd name="T6" fmla="*/ 75 w 253"/>
                <a:gd name="T7" fmla="*/ 103 h 239"/>
                <a:gd name="T8" fmla="*/ 75 w 253"/>
                <a:gd name="T9" fmla="*/ 19 h 239"/>
                <a:gd name="T10" fmla="*/ 113 w 253"/>
                <a:gd name="T11" fmla="*/ 10 h 239"/>
                <a:gd name="T12" fmla="*/ 113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3 w 253"/>
                <a:gd name="T27" fmla="*/ 239 h 239"/>
                <a:gd name="T28" fmla="*/ 113 w 253"/>
                <a:gd name="T29" fmla="*/ 225 h 239"/>
                <a:gd name="T30" fmla="*/ 75 w 253"/>
                <a:gd name="T31" fmla="*/ 216 h 239"/>
                <a:gd name="T32" fmla="*/ 75 w 253"/>
                <a:gd name="T33" fmla="*/ 122 h 239"/>
                <a:gd name="T34" fmla="*/ 174 w 253"/>
                <a:gd name="T35" fmla="*/ 122 h 239"/>
                <a:gd name="T36" fmla="*/ 174 w 253"/>
                <a:gd name="T37" fmla="*/ 216 h 239"/>
                <a:gd name="T38" fmla="*/ 141 w 253"/>
                <a:gd name="T39" fmla="*/ 225 h 239"/>
                <a:gd name="T40" fmla="*/ 141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1 w 253"/>
                <a:gd name="T47" fmla="*/ 216 h 239"/>
                <a:gd name="T48" fmla="*/ 221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1 w 253"/>
                <a:gd name="T55" fmla="*/ 0 h 239"/>
                <a:gd name="T56" fmla="*/ 141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1" y="10"/>
                  </a:moveTo>
                  <a:lnTo>
                    <a:pt x="174" y="19"/>
                  </a:lnTo>
                  <a:lnTo>
                    <a:pt x="174" y="103"/>
                  </a:lnTo>
                  <a:lnTo>
                    <a:pt x="75" y="103"/>
                  </a:lnTo>
                  <a:lnTo>
                    <a:pt x="75" y="19"/>
                  </a:lnTo>
                  <a:lnTo>
                    <a:pt x="113" y="1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3" y="239"/>
                  </a:lnTo>
                  <a:lnTo>
                    <a:pt x="113" y="225"/>
                  </a:lnTo>
                  <a:lnTo>
                    <a:pt x="75" y="216"/>
                  </a:lnTo>
                  <a:lnTo>
                    <a:pt x="75" y="122"/>
                  </a:lnTo>
                  <a:lnTo>
                    <a:pt x="174" y="122"/>
                  </a:lnTo>
                  <a:lnTo>
                    <a:pt x="174" y="216"/>
                  </a:lnTo>
                  <a:lnTo>
                    <a:pt x="141" y="225"/>
                  </a:lnTo>
                  <a:lnTo>
                    <a:pt x="141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1" y="216"/>
                  </a:lnTo>
                  <a:lnTo>
                    <a:pt x="221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1" y="0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7301687" y="812309"/>
              <a:ext cx="130630" cy="123812"/>
            </a:xfrm>
            <a:custGeom>
              <a:avLst/>
              <a:gdLst>
                <a:gd name="T0" fmla="*/ 140 w 253"/>
                <a:gd name="T1" fmla="*/ 10 h 239"/>
                <a:gd name="T2" fmla="*/ 173 w 253"/>
                <a:gd name="T3" fmla="*/ 19 h 239"/>
                <a:gd name="T4" fmla="*/ 173 w 253"/>
                <a:gd name="T5" fmla="*/ 24 h 239"/>
                <a:gd name="T6" fmla="*/ 75 w 253"/>
                <a:gd name="T7" fmla="*/ 183 h 239"/>
                <a:gd name="T8" fmla="*/ 75 w 253"/>
                <a:gd name="T9" fmla="*/ 19 h 239"/>
                <a:gd name="T10" fmla="*/ 112 w 253"/>
                <a:gd name="T11" fmla="*/ 10 h 239"/>
                <a:gd name="T12" fmla="*/ 112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2 w 253"/>
                <a:gd name="T27" fmla="*/ 239 h 239"/>
                <a:gd name="T28" fmla="*/ 112 w 253"/>
                <a:gd name="T29" fmla="*/ 225 h 239"/>
                <a:gd name="T30" fmla="*/ 75 w 253"/>
                <a:gd name="T31" fmla="*/ 216 h 239"/>
                <a:gd name="T32" fmla="*/ 75 w 253"/>
                <a:gd name="T33" fmla="*/ 216 h 239"/>
                <a:gd name="T34" fmla="*/ 173 w 253"/>
                <a:gd name="T35" fmla="*/ 52 h 239"/>
                <a:gd name="T36" fmla="*/ 173 w 253"/>
                <a:gd name="T37" fmla="*/ 216 h 239"/>
                <a:gd name="T38" fmla="*/ 140 w 253"/>
                <a:gd name="T39" fmla="*/ 225 h 239"/>
                <a:gd name="T40" fmla="*/ 140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0 w 253"/>
                <a:gd name="T47" fmla="*/ 216 h 239"/>
                <a:gd name="T48" fmla="*/ 220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0 w 253"/>
                <a:gd name="T55" fmla="*/ 0 h 239"/>
                <a:gd name="T56" fmla="*/ 140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0" y="10"/>
                  </a:moveTo>
                  <a:lnTo>
                    <a:pt x="173" y="19"/>
                  </a:lnTo>
                  <a:lnTo>
                    <a:pt x="173" y="24"/>
                  </a:lnTo>
                  <a:lnTo>
                    <a:pt x="75" y="183"/>
                  </a:lnTo>
                  <a:lnTo>
                    <a:pt x="75" y="19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173" y="52"/>
                  </a:lnTo>
                  <a:lnTo>
                    <a:pt x="173" y="216"/>
                  </a:lnTo>
                  <a:lnTo>
                    <a:pt x="140" y="225"/>
                  </a:lnTo>
                  <a:lnTo>
                    <a:pt x="140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0" y="216"/>
                  </a:lnTo>
                  <a:lnTo>
                    <a:pt x="220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0" y="0"/>
                  </a:lnTo>
                  <a:lnTo>
                    <a:pt x="14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0" name="Freeform 68"/>
            <p:cNvSpPr>
              <a:spLocks/>
            </p:cNvSpPr>
            <p:nvPr/>
          </p:nvSpPr>
          <p:spPr bwMode="auto">
            <a:xfrm>
              <a:off x="7450333" y="812309"/>
              <a:ext cx="94593" cy="123812"/>
            </a:xfrm>
            <a:custGeom>
              <a:avLst/>
              <a:gdLst>
                <a:gd name="T0" fmla="*/ 169 w 183"/>
                <a:gd name="T1" fmla="*/ 169 h 239"/>
                <a:gd name="T2" fmla="*/ 150 w 183"/>
                <a:gd name="T3" fmla="*/ 216 h 239"/>
                <a:gd name="T4" fmla="*/ 80 w 183"/>
                <a:gd name="T5" fmla="*/ 216 h 239"/>
                <a:gd name="T6" fmla="*/ 80 w 183"/>
                <a:gd name="T7" fmla="*/ 117 h 239"/>
                <a:gd name="T8" fmla="*/ 122 w 183"/>
                <a:gd name="T9" fmla="*/ 117 h 239"/>
                <a:gd name="T10" fmla="*/ 132 w 183"/>
                <a:gd name="T11" fmla="*/ 150 h 239"/>
                <a:gd name="T12" fmla="*/ 141 w 183"/>
                <a:gd name="T13" fmla="*/ 150 h 239"/>
                <a:gd name="T14" fmla="*/ 141 w 183"/>
                <a:gd name="T15" fmla="*/ 108 h 239"/>
                <a:gd name="T16" fmla="*/ 141 w 183"/>
                <a:gd name="T17" fmla="*/ 71 h 239"/>
                <a:gd name="T18" fmla="*/ 132 w 183"/>
                <a:gd name="T19" fmla="*/ 71 h 239"/>
                <a:gd name="T20" fmla="*/ 122 w 183"/>
                <a:gd name="T21" fmla="*/ 103 h 239"/>
                <a:gd name="T22" fmla="*/ 80 w 183"/>
                <a:gd name="T23" fmla="*/ 103 h 239"/>
                <a:gd name="T24" fmla="*/ 80 w 183"/>
                <a:gd name="T25" fmla="*/ 24 h 239"/>
                <a:gd name="T26" fmla="*/ 146 w 183"/>
                <a:gd name="T27" fmla="*/ 24 h 239"/>
                <a:gd name="T28" fmla="*/ 160 w 183"/>
                <a:gd name="T29" fmla="*/ 61 h 239"/>
                <a:gd name="T30" fmla="*/ 169 w 183"/>
                <a:gd name="T31" fmla="*/ 61 h 239"/>
                <a:gd name="T32" fmla="*/ 169 w 183"/>
                <a:gd name="T33" fmla="*/ 0 h 239"/>
                <a:gd name="T34" fmla="*/ 0 w 183"/>
                <a:gd name="T35" fmla="*/ 0 h 239"/>
                <a:gd name="T36" fmla="*/ 0 w 183"/>
                <a:gd name="T37" fmla="*/ 10 h 239"/>
                <a:gd name="T38" fmla="*/ 33 w 183"/>
                <a:gd name="T39" fmla="*/ 19 h 239"/>
                <a:gd name="T40" fmla="*/ 33 w 183"/>
                <a:gd name="T41" fmla="*/ 216 h 239"/>
                <a:gd name="T42" fmla="*/ 0 w 183"/>
                <a:gd name="T43" fmla="*/ 225 h 239"/>
                <a:gd name="T44" fmla="*/ 0 w 183"/>
                <a:gd name="T45" fmla="*/ 239 h 239"/>
                <a:gd name="T46" fmla="*/ 174 w 183"/>
                <a:gd name="T47" fmla="*/ 239 h 239"/>
                <a:gd name="T48" fmla="*/ 183 w 183"/>
                <a:gd name="T49" fmla="*/ 169 h 239"/>
                <a:gd name="T50" fmla="*/ 169 w 183"/>
                <a:gd name="T51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239">
                  <a:moveTo>
                    <a:pt x="169" y="169"/>
                  </a:moveTo>
                  <a:lnTo>
                    <a:pt x="150" y="216"/>
                  </a:lnTo>
                  <a:lnTo>
                    <a:pt x="80" y="216"/>
                  </a:lnTo>
                  <a:lnTo>
                    <a:pt x="80" y="117"/>
                  </a:lnTo>
                  <a:lnTo>
                    <a:pt x="122" y="117"/>
                  </a:lnTo>
                  <a:lnTo>
                    <a:pt x="132" y="150"/>
                  </a:lnTo>
                  <a:lnTo>
                    <a:pt x="141" y="150"/>
                  </a:lnTo>
                  <a:lnTo>
                    <a:pt x="141" y="108"/>
                  </a:lnTo>
                  <a:lnTo>
                    <a:pt x="141" y="71"/>
                  </a:lnTo>
                  <a:lnTo>
                    <a:pt x="132" y="71"/>
                  </a:lnTo>
                  <a:lnTo>
                    <a:pt x="122" y="103"/>
                  </a:lnTo>
                  <a:lnTo>
                    <a:pt x="80" y="103"/>
                  </a:lnTo>
                  <a:lnTo>
                    <a:pt x="80" y="24"/>
                  </a:lnTo>
                  <a:lnTo>
                    <a:pt x="146" y="24"/>
                  </a:lnTo>
                  <a:lnTo>
                    <a:pt x="160" y="61"/>
                  </a:lnTo>
                  <a:lnTo>
                    <a:pt x="169" y="61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74" y="239"/>
                  </a:lnTo>
                  <a:lnTo>
                    <a:pt x="183" y="169"/>
                  </a:lnTo>
                  <a:lnTo>
                    <a:pt x="16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1" name="Freeform 69"/>
            <p:cNvSpPr>
              <a:spLocks noEditPoints="1"/>
            </p:cNvSpPr>
            <p:nvPr/>
          </p:nvSpPr>
          <p:spPr bwMode="auto">
            <a:xfrm>
              <a:off x="6671066" y="443121"/>
              <a:ext cx="238735" cy="308406"/>
            </a:xfrm>
            <a:custGeom>
              <a:avLst/>
              <a:gdLst>
                <a:gd name="T0" fmla="*/ 230 w 464"/>
                <a:gd name="T1" fmla="*/ 595 h 595"/>
                <a:gd name="T2" fmla="*/ 431 w 464"/>
                <a:gd name="T3" fmla="*/ 511 h 595"/>
                <a:gd name="T4" fmla="*/ 464 w 464"/>
                <a:gd name="T5" fmla="*/ 65 h 595"/>
                <a:gd name="T6" fmla="*/ 230 w 464"/>
                <a:gd name="T7" fmla="*/ 0 h 595"/>
                <a:gd name="T8" fmla="*/ 117 w 464"/>
                <a:gd name="T9" fmla="*/ 32 h 595"/>
                <a:gd name="T10" fmla="*/ 0 w 464"/>
                <a:gd name="T11" fmla="*/ 65 h 595"/>
                <a:gd name="T12" fmla="*/ 28 w 464"/>
                <a:gd name="T13" fmla="*/ 511 h 595"/>
                <a:gd name="T14" fmla="*/ 117 w 464"/>
                <a:gd name="T15" fmla="*/ 548 h 595"/>
                <a:gd name="T16" fmla="*/ 230 w 464"/>
                <a:gd name="T17" fmla="*/ 595 h 595"/>
                <a:gd name="T18" fmla="*/ 117 w 464"/>
                <a:gd name="T19" fmla="*/ 61 h 595"/>
                <a:gd name="T20" fmla="*/ 117 w 464"/>
                <a:gd name="T21" fmla="*/ 61 h 595"/>
                <a:gd name="T22" fmla="*/ 164 w 464"/>
                <a:gd name="T23" fmla="*/ 46 h 595"/>
                <a:gd name="T24" fmla="*/ 117 w 464"/>
                <a:gd name="T25" fmla="*/ 126 h 595"/>
                <a:gd name="T26" fmla="*/ 75 w 464"/>
                <a:gd name="T27" fmla="*/ 201 h 595"/>
                <a:gd name="T28" fmla="*/ 75 w 464"/>
                <a:gd name="T29" fmla="*/ 145 h 595"/>
                <a:gd name="T30" fmla="*/ 70 w 464"/>
                <a:gd name="T31" fmla="*/ 75 h 595"/>
                <a:gd name="T32" fmla="*/ 117 w 464"/>
                <a:gd name="T33" fmla="*/ 61 h 595"/>
                <a:gd name="T34" fmla="*/ 56 w 464"/>
                <a:gd name="T35" fmla="*/ 492 h 595"/>
                <a:gd name="T36" fmla="*/ 56 w 464"/>
                <a:gd name="T37" fmla="*/ 492 h 595"/>
                <a:gd name="T38" fmla="*/ 37 w 464"/>
                <a:gd name="T39" fmla="*/ 295 h 595"/>
                <a:gd name="T40" fmla="*/ 80 w 464"/>
                <a:gd name="T41" fmla="*/ 300 h 595"/>
                <a:gd name="T42" fmla="*/ 117 w 464"/>
                <a:gd name="T43" fmla="*/ 243 h 595"/>
                <a:gd name="T44" fmla="*/ 164 w 464"/>
                <a:gd name="T45" fmla="*/ 159 h 595"/>
                <a:gd name="T46" fmla="*/ 164 w 464"/>
                <a:gd name="T47" fmla="*/ 211 h 595"/>
                <a:gd name="T48" fmla="*/ 164 w 464"/>
                <a:gd name="T49" fmla="*/ 304 h 595"/>
                <a:gd name="T50" fmla="*/ 230 w 464"/>
                <a:gd name="T51" fmla="*/ 309 h 595"/>
                <a:gd name="T52" fmla="*/ 230 w 464"/>
                <a:gd name="T53" fmla="*/ 28 h 595"/>
                <a:gd name="T54" fmla="*/ 436 w 464"/>
                <a:gd name="T55" fmla="*/ 84 h 595"/>
                <a:gd name="T56" fmla="*/ 422 w 464"/>
                <a:gd name="T57" fmla="*/ 295 h 595"/>
                <a:gd name="T58" fmla="*/ 361 w 464"/>
                <a:gd name="T59" fmla="*/ 300 h 595"/>
                <a:gd name="T60" fmla="*/ 370 w 464"/>
                <a:gd name="T61" fmla="*/ 121 h 595"/>
                <a:gd name="T62" fmla="*/ 300 w 464"/>
                <a:gd name="T63" fmla="*/ 107 h 595"/>
                <a:gd name="T64" fmla="*/ 295 w 464"/>
                <a:gd name="T65" fmla="*/ 304 h 595"/>
                <a:gd name="T66" fmla="*/ 230 w 464"/>
                <a:gd name="T67" fmla="*/ 309 h 595"/>
                <a:gd name="T68" fmla="*/ 230 w 464"/>
                <a:gd name="T69" fmla="*/ 562 h 595"/>
                <a:gd name="T70" fmla="*/ 117 w 464"/>
                <a:gd name="T71" fmla="*/ 520 h 595"/>
                <a:gd name="T72" fmla="*/ 56 w 464"/>
                <a:gd name="T73" fmla="*/ 49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" h="595">
                  <a:moveTo>
                    <a:pt x="230" y="595"/>
                  </a:moveTo>
                  <a:lnTo>
                    <a:pt x="431" y="511"/>
                  </a:lnTo>
                  <a:lnTo>
                    <a:pt x="464" y="65"/>
                  </a:lnTo>
                  <a:lnTo>
                    <a:pt x="230" y="0"/>
                  </a:lnTo>
                  <a:lnTo>
                    <a:pt x="117" y="32"/>
                  </a:lnTo>
                  <a:lnTo>
                    <a:pt x="0" y="65"/>
                  </a:lnTo>
                  <a:lnTo>
                    <a:pt x="28" y="511"/>
                  </a:lnTo>
                  <a:lnTo>
                    <a:pt x="117" y="548"/>
                  </a:lnTo>
                  <a:lnTo>
                    <a:pt x="230" y="595"/>
                  </a:lnTo>
                  <a:close/>
                  <a:moveTo>
                    <a:pt x="117" y="61"/>
                  </a:moveTo>
                  <a:lnTo>
                    <a:pt x="117" y="61"/>
                  </a:lnTo>
                  <a:lnTo>
                    <a:pt x="164" y="46"/>
                  </a:lnTo>
                  <a:lnTo>
                    <a:pt x="117" y="126"/>
                  </a:lnTo>
                  <a:lnTo>
                    <a:pt x="75" y="201"/>
                  </a:lnTo>
                  <a:lnTo>
                    <a:pt x="75" y="145"/>
                  </a:lnTo>
                  <a:lnTo>
                    <a:pt x="70" y="75"/>
                  </a:lnTo>
                  <a:lnTo>
                    <a:pt x="117" y="61"/>
                  </a:lnTo>
                  <a:close/>
                  <a:moveTo>
                    <a:pt x="56" y="492"/>
                  </a:moveTo>
                  <a:lnTo>
                    <a:pt x="56" y="492"/>
                  </a:lnTo>
                  <a:lnTo>
                    <a:pt x="37" y="295"/>
                  </a:lnTo>
                  <a:lnTo>
                    <a:pt x="80" y="300"/>
                  </a:lnTo>
                  <a:lnTo>
                    <a:pt x="117" y="243"/>
                  </a:lnTo>
                  <a:lnTo>
                    <a:pt x="164" y="159"/>
                  </a:lnTo>
                  <a:lnTo>
                    <a:pt x="164" y="211"/>
                  </a:lnTo>
                  <a:lnTo>
                    <a:pt x="164" y="304"/>
                  </a:lnTo>
                  <a:lnTo>
                    <a:pt x="230" y="309"/>
                  </a:lnTo>
                  <a:lnTo>
                    <a:pt x="230" y="28"/>
                  </a:lnTo>
                  <a:lnTo>
                    <a:pt x="436" y="84"/>
                  </a:lnTo>
                  <a:lnTo>
                    <a:pt x="422" y="295"/>
                  </a:lnTo>
                  <a:lnTo>
                    <a:pt x="361" y="300"/>
                  </a:lnTo>
                  <a:lnTo>
                    <a:pt x="370" y="121"/>
                  </a:lnTo>
                  <a:lnTo>
                    <a:pt x="300" y="107"/>
                  </a:lnTo>
                  <a:lnTo>
                    <a:pt x="295" y="304"/>
                  </a:lnTo>
                  <a:lnTo>
                    <a:pt x="230" y="309"/>
                  </a:lnTo>
                  <a:lnTo>
                    <a:pt x="230" y="562"/>
                  </a:lnTo>
                  <a:lnTo>
                    <a:pt x="117" y="520"/>
                  </a:lnTo>
                  <a:lnTo>
                    <a:pt x="56" y="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xmlns="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0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xmlns="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0223" y="4713993"/>
            <a:ext cx="11211557" cy="886397"/>
          </a:xfrm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3200" dirty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Функциональная </a:t>
            </a:r>
            <a:r>
              <a:rPr lang="ru-RU" sz="3200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грамотность</a:t>
            </a:r>
            <a:r>
              <a:rPr lang="en-US" sz="3200" dirty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sz="3200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3200" dirty="0" smtClean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ru-RU" sz="3200" dirty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</a:t>
            </a:r>
            <a:r>
              <a:rPr lang="ru-RU" sz="3200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езультаты </a:t>
            </a:r>
            <a:r>
              <a:rPr lang="ru-RU" sz="3200" dirty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оценки, проблемы и решения</a:t>
            </a:r>
            <a:endParaRPr lang="ru-RU" sz="1800" dirty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частного или публичного использования, без письменного разрешения владельца авторских прав. 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АО «Издательство «Просвещение», 2021 г.</a:t>
            </a:r>
            <a:endParaRPr lang="ru-RU" sz="933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9254339" y="1860330"/>
            <a:ext cx="1023938" cy="336550"/>
            <a:chOff x="8812213" y="4892675"/>
            <a:chExt cx="1023938" cy="336550"/>
          </a:xfrm>
        </p:grpSpPr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8812213" y="4892675"/>
              <a:ext cx="215900" cy="331788"/>
            </a:xfrm>
            <a:custGeom>
              <a:avLst/>
              <a:gdLst>
                <a:gd name="T0" fmla="*/ 137 w 592"/>
                <a:gd name="T1" fmla="*/ 34 h 904"/>
                <a:gd name="T2" fmla="*/ 126 w 592"/>
                <a:gd name="T3" fmla="*/ 55 h 904"/>
                <a:gd name="T4" fmla="*/ 133 w 592"/>
                <a:gd name="T5" fmla="*/ 81 h 904"/>
                <a:gd name="T6" fmla="*/ 146 w 592"/>
                <a:gd name="T7" fmla="*/ 112 h 904"/>
                <a:gd name="T8" fmla="*/ 138 w 592"/>
                <a:gd name="T9" fmla="*/ 135 h 904"/>
                <a:gd name="T10" fmla="*/ 57 w 592"/>
                <a:gd name="T11" fmla="*/ 176 h 904"/>
                <a:gd name="T12" fmla="*/ 42 w 592"/>
                <a:gd name="T13" fmla="*/ 191 h 904"/>
                <a:gd name="T14" fmla="*/ 23 w 592"/>
                <a:gd name="T15" fmla="*/ 240 h 904"/>
                <a:gd name="T16" fmla="*/ 6 w 592"/>
                <a:gd name="T17" fmla="*/ 292 h 904"/>
                <a:gd name="T18" fmla="*/ 7 w 592"/>
                <a:gd name="T19" fmla="*/ 326 h 904"/>
                <a:gd name="T20" fmla="*/ 21 w 592"/>
                <a:gd name="T21" fmla="*/ 371 h 904"/>
                <a:gd name="T22" fmla="*/ 14 w 592"/>
                <a:gd name="T23" fmla="*/ 421 h 904"/>
                <a:gd name="T24" fmla="*/ 175 w 592"/>
                <a:gd name="T25" fmla="*/ 620 h 904"/>
                <a:gd name="T26" fmla="*/ 208 w 592"/>
                <a:gd name="T27" fmla="*/ 661 h 904"/>
                <a:gd name="T28" fmla="*/ 70 w 592"/>
                <a:gd name="T29" fmla="*/ 666 h 904"/>
                <a:gd name="T30" fmla="*/ 86 w 592"/>
                <a:gd name="T31" fmla="*/ 709 h 904"/>
                <a:gd name="T32" fmla="*/ 14 w 592"/>
                <a:gd name="T33" fmla="*/ 768 h 904"/>
                <a:gd name="T34" fmla="*/ 205 w 592"/>
                <a:gd name="T35" fmla="*/ 745 h 904"/>
                <a:gd name="T36" fmla="*/ 275 w 592"/>
                <a:gd name="T37" fmla="*/ 787 h 904"/>
                <a:gd name="T38" fmla="*/ 275 w 592"/>
                <a:gd name="T39" fmla="*/ 756 h 904"/>
                <a:gd name="T40" fmla="*/ 288 w 592"/>
                <a:gd name="T41" fmla="*/ 764 h 904"/>
                <a:gd name="T42" fmla="*/ 295 w 592"/>
                <a:gd name="T43" fmla="*/ 803 h 904"/>
                <a:gd name="T44" fmla="*/ 287 w 592"/>
                <a:gd name="T45" fmla="*/ 846 h 904"/>
                <a:gd name="T46" fmla="*/ 316 w 592"/>
                <a:gd name="T47" fmla="*/ 867 h 904"/>
                <a:gd name="T48" fmla="*/ 334 w 592"/>
                <a:gd name="T49" fmla="*/ 892 h 904"/>
                <a:gd name="T50" fmla="*/ 389 w 592"/>
                <a:gd name="T51" fmla="*/ 898 h 904"/>
                <a:gd name="T52" fmla="*/ 375 w 592"/>
                <a:gd name="T53" fmla="*/ 852 h 904"/>
                <a:gd name="T54" fmla="*/ 340 w 592"/>
                <a:gd name="T55" fmla="*/ 764 h 904"/>
                <a:gd name="T56" fmla="*/ 352 w 592"/>
                <a:gd name="T57" fmla="*/ 756 h 904"/>
                <a:gd name="T58" fmla="*/ 436 w 592"/>
                <a:gd name="T59" fmla="*/ 745 h 904"/>
                <a:gd name="T60" fmla="*/ 352 w 592"/>
                <a:gd name="T61" fmla="*/ 702 h 904"/>
                <a:gd name="T62" fmla="*/ 400 w 592"/>
                <a:gd name="T63" fmla="*/ 655 h 904"/>
                <a:gd name="T64" fmla="*/ 425 w 592"/>
                <a:gd name="T65" fmla="*/ 657 h 904"/>
                <a:gd name="T66" fmla="*/ 448 w 592"/>
                <a:gd name="T67" fmla="*/ 734 h 904"/>
                <a:gd name="T68" fmla="*/ 459 w 592"/>
                <a:gd name="T69" fmla="*/ 759 h 904"/>
                <a:gd name="T70" fmla="*/ 494 w 592"/>
                <a:gd name="T71" fmla="*/ 759 h 904"/>
                <a:gd name="T72" fmla="*/ 581 w 592"/>
                <a:gd name="T73" fmla="*/ 741 h 904"/>
                <a:gd name="T74" fmla="*/ 591 w 592"/>
                <a:gd name="T75" fmla="*/ 730 h 904"/>
                <a:gd name="T76" fmla="*/ 548 w 592"/>
                <a:gd name="T77" fmla="*/ 707 h 904"/>
                <a:gd name="T78" fmla="*/ 452 w 592"/>
                <a:gd name="T79" fmla="*/ 623 h 904"/>
                <a:gd name="T80" fmla="*/ 466 w 592"/>
                <a:gd name="T81" fmla="*/ 585 h 904"/>
                <a:gd name="T82" fmla="*/ 387 w 592"/>
                <a:gd name="T83" fmla="*/ 415 h 904"/>
                <a:gd name="T84" fmla="*/ 370 w 592"/>
                <a:gd name="T85" fmla="*/ 380 h 904"/>
                <a:gd name="T86" fmla="*/ 377 w 592"/>
                <a:gd name="T87" fmla="*/ 358 h 904"/>
                <a:gd name="T88" fmla="*/ 356 w 592"/>
                <a:gd name="T89" fmla="*/ 310 h 904"/>
                <a:gd name="T90" fmla="*/ 325 w 592"/>
                <a:gd name="T91" fmla="*/ 254 h 904"/>
                <a:gd name="T92" fmla="*/ 291 w 592"/>
                <a:gd name="T93" fmla="*/ 186 h 904"/>
                <a:gd name="T94" fmla="*/ 277 w 592"/>
                <a:gd name="T95" fmla="*/ 176 h 904"/>
                <a:gd name="T96" fmla="*/ 211 w 592"/>
                <a:gd name="T97" fmla="*/ 153 h 904"/>
                <a:gd name="T98" fmla="*/ 218 w 592"/>
                <a:gd name="T99" fmla="*/ 140 h 904"/>
                <a:gd name="T100" fmla="*/ 232 w 592"/>
                <a:gd name="T101" fmla="*/ 109 h 904"/>
                <a:gd name="T102" fmla="*/ 239 w 592"/>
                <a:gd name="T103" fmla="*/ 95 h 904"/>
                <a:gd name="T104" fmla="*/ 235 w 592"/>
                <a:gd name="T105" fmla="*/ 74 h 904"/>
                <a:gd name="T106" fmla="*/ 244 w 592"/>
                <a:gd name="T107" fmla="*/ 46 h 904"/>
                <a:gd name="T108" fmla="*/ 234 w 592"/>
                <a:gd name="T109" fmla="*/ 18 h 904"/>
                <a:gd name="T110" fmla="*/ 218 w 592"/>
                <a:gd name="T111" fmla="*/ 11 h 904"/>
                <a:gd name="T112" fmla="*/ 202 w 592"/>
                <a:gd name="T113" fmla="*/ 0 h 904"/>
                <a:gd name="T114" fmla="*/ 163 w 592"/>
                <a:gd name="T115" fmla="*/ 11 h 904"/>
                <a:gd name="T116" fmla="*/ 258 w 592"/>
                <a:gd name="T117" fmla="*/ 620 h 904"/>
                <a:gd name="T118" fmla="*/ 237 w 592"/>
                <a:gd name="T119" fmla="*/ 678 h 904"/>
                <a:gd name="T120" fmla="*/ 227 w 592"/>
                <a:gd name="T121" fmla="*/ 645 h 904"/>
                <a:gd name="T122" fmla="*/ 231 w 592"/>
                <a:gd name="T123" fmla="*/ 9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2" h="904">
                  <a:moveTo>
                    <a:pt x="163" y="11"/>
                  </a:moveTo>
                  <a:cubicBezTo>
                    <a:pt x="161" y="13"/>
                    <a:pt x="157" y="13"/>
                    <a:pt x="155" y="15"/>
                  </a:cubicBezTo>
                  <a:cubicBezTo>
                    <a:pt x="149" y="21"/>
                    <a:pt x="142" y="27"/>
                    <a:pt x="137" y="34"/>
                  </a:cubicBezTo>
                  <a:cubicBezTo>
                    <a:pt x="137" y="34"/>
                    <a:pt x="132" y="39"/>
                    <a:pt x="133" y="39"/>
                  </a:cubicBezTo>
                  <a:cubicBezTo>
                    <a:pt x="128" y="39"/>
                    <a:pt x="129" y="47"/>
                    <a:pt x="128" y="50"/>
                  </a:cubicBezTo>
                  <a:cubicBezTo>
                    <a:pt x="127" y="52"/>
                    <a:pt x="126" y="53"/>
                    <a:pt x="126" y="55"/>
                  </a:cubicBezTo>
                  <a:cubicBezTo>
                    <a:pt x="126" y="57"/>
                    <a:pt x="126" y="60"/>
                    <a:pt x="127" y="62"/>
                  </a:cubicBezTo>
                  <a:cubicBezTo>
                    <a:pt x="127" y="65"/>
                    <a:pt x="127" y="69"/>
                    <a:pt x="128" y="72"/>
                  </a:cubicBezTo>
                  <a:cubicBezTo>
                    <a:pt x="130" y="75"/>
                    <a:pt x="132" y="78"/>
                    <a:pt x="133" y="81"/>
                  </a:cubicBezTo>
                  <a:cubicBezTo>
                    <a:pt x="133" y="84"/>
                    <a:pt x="133" y="88"/>
                    <a:pt x="133" y="92"/>
                  </a:cubicBezTo>
                  <a:cubicBezTo>
                    <a:pt x="134" y="94"/>
                    <a:pt x="134" y="96"/>
                    <a:pt x="135" y="97"/>
                  </a:cubicBezTo>
                  <a:cubicBezTo>
                    <a:pt x="138" y="103"/>
                    <a:pt x="148" y="105"/>
                    <a:pt x="146" y="112"/>
                  </a:cubicBezTo>
                  <a:cubicBezTo>
                    <a:pt x="145" y="118"/>
                    <a:pt x="148" y="125"/>
                    <a:pt x="145" y="130"/>
                  </a:cubicBezTo>
                  <a:cubicBezTo>
                    <a:pt x="144" y="131"/>
                    <a:pt x="143" y="132"/>
                    <a:pt x="142" y="133"/>
                  </a:cubicBezTo>
                  <a:cubicBezTo>
                    <a:pt x="140" y="134"/>
                    <a:pt x="139" y="134"/>
                    <a:pt x="138" y="135"/>
                  </a:cubicBezTo>
                  <a:cubicBezTo>
                    <a:pt x="135" y="138"/>
                    <a:pt x="129" y="149"/>
                    <a:pt x="128" y="153"/>
                  </a:cubicBezTo>
                  <a:cubicBezTo>
                    <a:pt x="126" y="157"/>
                    <a:pt x="125" y="161"/>
                    <a:pt x="121" y="162"/>
                  </a:cubicBezTo>
                  <a:cubicBezTo>
                    <a:pt x="101" y="168"/>
                    <a:pt x="78" y="171"/>
                    <a:pt x="57" y="176"/>
                  </a:cubicBezTo>
                  <a:cubicBezTo>
                    <a:pt x="54" y="177"/>
                    <a:pt x="52" y="179"/>
                    <a:pt x="49" y="181"/>
                  </a:cubicBezTo>
                  <a:cubicBezTo>
                    <a:pt x="47" y="183"/>
                    <a:pt x="45" y="185"/>
                    <a:pt x="43" y="188"/>
                  </a:cubicBezTo>
                  <a:cubicBezTo>
                    <a:pt x="43" y="188"/>
                    <a:pt x="42" y="191"/>
                    <a:pt x="42" y="191"/>
                  </a:cubicBezTo>
                  <a:lnTo>
                    <a:pt x="24" y="192"/>
                  </a:lnTo>
                  <a:lnTo>
                    <a:pt x="27" y="224"/>
                  </a:lnTo>
                  <a:cubicBezTo>
                    <a:pt x="24" y="230"/>
                    <a:pt x="24" y="235"/>
                    <a:pt x="23" y="240"/>
                  </a:cubicBezTo>
                  <a:cubicBezTo>
                    <a:pt x="21" y="248"/>
                    <a:pt x="19" y="256"/>
                    <a:pt x="18" y="264"/>
                  </a:cubicBezTo>
                  <a:cubicBezTo>
                    <a:pt x="16" y="272"/>
                    <a:pt x="16" y="280"/>
                    <a:pt x="11" y="287"/>
                  </a:cubicBezTo>
                  <a:cubicBezTo>
                    <a:pt x="10" y="289"/>
                    <a:pt x="7" y="290"/>
                    <a:pt x="6" y="292"/>
                  </a:cubicBezTo>
                  <a:cubicBezTo>
                    <a:pt x="6" y="295"/>
                    <a:pt x="4" y="298"/>
                    <a:pt x="6" y="302"/>
                  </a:cubicBezTo>
                  <a:cubicBezTo>
                    <a:pt x="7" y="305"/>
                    <a:pt x="10" y="307"/>
                    <a:pt x="11" y="310"/>
                  </a:cubicBezTo>
                  <a:cubicBezTo>
                    <a:pt x="11" y="315"/>
                    <a:pt x="8" y="321"/>
                    <a:pt x="7" y="326"/>
                  </a:cubicBezTo>
                  <a:cubicBezTo>
                    <a:pt x="3" y="339"/>
                    <a:pt x="0" y="357"/>
                    <a:pt x="17" y="363"/>
                  </a:cubicBezTo>
                  <a:cubicBezTo>
                    <a:pt x="20" y="364"/>
                    <a:pt x="23" y="366"/>
                    <a:pt x="22" y="369"/>
                  </a:cubicBezTo>
                  <a:cubicBezTo>
                    <a:pt x="22" y="370"/>
                    <a:pt x="21" y="371"/>
                    <a:pt x="21" y="371"/>
                  </a:cubicBezTo>
                  <a:cubicBezTo>
                    <a:pt x="20" y="377"/>
                    <a:pt x="24" y="384"/>
                    <a:pt x="24" y="384"/>
                  </a:cubicBezTo>
                  <a:lnTo>
                    <a:pt x="13" y="388"/>
                  </a:lnTo>
                  <a:lnTo>
                    <a:pt x="14" y="421"/>
                  </a:lnTo>
                  <a:lnTo>
                    <a:pt x="33" y="421"/>
                  </a:lnTo>
                  <a:cubicBezTo>
                    <a:pt x="37" y="428"/>
                    <a:pt x="56" y="616"/>
                    <a:pt x="61" y="622"/>
                  </a:cubicBezTo>
                  <a:cubicBezTo>
                    <a:pt x="99" y="621"/>
                    <a:pt x="175" y="620"/>
                    <a:pt x="175" y="620"/>
                  </a:cubicBezTo>
                  <a:cubicBezTo>
                    <a:pt x="175" y="620"/>
                    <a:pt x="182" y="642"/>
                    <a:pt x="184" y="644"/>
                  </a:cubicBezTo>
                  <a:lnTo>
                    <a:pt x="209" y="645"/>
                  </a:lnTo>
                  <a:lnTo>
                    <a:pt x="208" y="661"/>
                  </a:lnTo>
                  <a:lnTo>
                    <a:pt x="200" y="661"/>
                  </a:lnTo>
                  <a:cubicBezTo>
                    <a:pt x="200" y="661"/>
                    <a:pt x="199" y="678"/>
                    <a:pt x="197" y="680"/>
                  </a:cubicBezTo>
                  <a:cubicBezTo>
                    <a:pt x="197" y="681"/>
                    <a:pt x="70" y="666"/>
                    <a:pt x="70" y="666"/>
                  </a:cubicBezTo>
                  <a:cubicBezTo>
                    <a:pt x="65" y="665"/>
                    <a:pt x="52" y="677"/>
                    <a:pt x="47" y="679"/>
                  </a:cubicBezTo>
                  <a:lnTo>
                    <a:pt x="47" y="699"/>
                  </a:lnTo>
                  <a:lnTo>
                    <a:pt x="86" y="709"/>
                  </a:lnTo>
                  <a:cubicBezTo>
                    <a:pt x="86" y="709"/>
                    <a:pt x="14" y="730"/>
                    <a:pt x="0" y="734"/>
                  </a:cubicBezTo>
                  <a:lnTo>
                    <a:pt x="0" y="761"/>
                  </a:lnTo>
                  <a:lnTo>
                    <a:pt x="14" y="768"/>
                  </a:lnTo>
                  <a:lnTo>
                    <a:pt x="196" y="743"/>
                  </a:lnTo>
                  <a:cubicBezTo>
                    <a:pt x="196" y="743"/>
                    <a:pt x="198" y="742"/>
                    <a:pt x="199" y="742"/>
                  </a:cubicBezTo>
                  <a:cubicBezTo>
                    <a:pt x="202" y="742"/>
                    <a:pt x="205" y="745"/>
                    <a:pt x="205" y="745"/>
                  </a:cubicBezTo>
                  <a:lnTo>
                    <a:pt x="246" y="808"/>
                  </a:lnTo>
                  <a:lnTo>
                    <a:pt x="273" y="807"/>
                  </a:lnTo>
                  <a:cubicBezTo>
                    <a:pt x="273" y="807"/>
                    <a:pt x="276" y="793"/>
                    <a:pt x="275" y="787"/>
                  </a:cubicBezTo>
                  <a:cubicBezTo>
                    <a:pt x="270" y="772"/>
                    <a:pt x="255" y="740"/>
                    <a:pt x="255" y="740"/>
                  </a:cubicBezTo>
                  <a:lnTo>
                    <a:pt x="273" y="741"/>
                  </a:lnTo>
                  <a:lnTo>
                    <a:pt x="275" y="756"/>
                  </a:lnTo>
                  <a:cubicBezTo>
                    <a:pt x="275" y="756"/>
                    <a:pt x="279" y="760"/>
                    <a:pt x="281" y="760"/>
                  </a:cubicBezTo>
                  <a:cubicBezTo>
                    <a:pt x="281" y="761"/>
                    <a:pt x="284" y="762"/>
                    <a:pt x="284" y="762"/>
                  </a:cubicBezTo>
                  <a:cubicBezTo>
                    <a:pt x="284" y="762"/>
                    <a:pt x="288" y="763"/>
                    <a:pt x="288" y="764"/>
                  </a:cubicBezTo>
                  <a:cubicBezTo>
                    <a:pt x="291" y="764"/>
                    <a:pt x="293" y="766"/>
                    <a:pt x="293" y="766"/>
                  </a:cubicBezTo>
                  <a:cubicBezTo>
                    <a:pt x="293" y="766"/>
                    <a:pt x="294" y="781"/>
                    <a:pt x="294" y="785"/>
                  </a:cubicBezTo>
                  <a:cubicBezTo>
                    <a:pt x="295" y="791"/>
                    <a:pt x="296" y="797"/>
                    <a:pt x="295" y="803"/>
                  </a:cubicBezTo>
                  <a:cubicBezTo>
                    <a:pt x="293" y="808"/>
                    <a:pt x="289" y="812"/>
                    <a:pt x="288" y="818"/>
                  </a:cubicBezTo>
                  <a:cubicBezTo>
                    <a:pt x="287" y="822"/>
                    <a:pt x="287" y="826"/>
                    <a:pt x="287" y="831"/>
                  </a:cubicBezTo>
                  <a:cubicBezTo>
                    <a:pt x="287" y="836"/>
                    <a:pt x="286" y="841"/>
                    <a:pt x="287" y="846"/>
                  </a:cubicBezTo>
                  <a:cubicBezTo>
                    <a:pt x="287" y="851"/>
                    <a:pt x="288" y="856"/>
                    <a:pt x="290" y="860"/>
                  </a:cubicBezTo>
                  <a:cubicBezTo>
                    <a:pt x="292" y="863"/>
                    <a:pt x="293" y="865"/>
                    <a:pt x="295" y="866"/>
                  </a:cubicBezTo>
                  <a:cubicBezTo>
                    <a:pt x="297" y="867"/>
                    <a:pt x="311" y="871"/>
                    <a:pt x="316" y="867"/>
                  </a:cubicBezTo>
                  <a:cubicBezTo>
                    <a:pt x="318" y="866"/>
                    <a:pt x="318" y="870"/>
                    <a:pt x="319" y="870"/>
                  </a:cubicBezTo>
                  <a:cubicBezTo>
                    <a:pt x="321" y="872"/>
                    <a:pt x="323" y="877"/>
                    <a:pt x="325" y="880"/>
                  </a:cubicBezTo>
                  <a:cubicBezTo>
                    <a:pt x="328" y="884"/>
                    <a:pt x="331" y="888"/>
                    <a:pt x="334" y="892"/>
                  </a:cubicBezTo>
                  <a:cubicBezTo>
                    <a:pt x="337" y="895"/>
                    <a:pt x="341" y="896"/>
                    <a:pt x="344" y="898"/>
                  </a:cubicBezTo>
                  <a:cubicBezTo>
                    <a:pt x="354" y="904"/>
                    <a:pt x="368" y="901"/>
                    <a:pt x="379" y="901"/>
                  </a:cubicBezTo>
                  <a:cubicBezTo>
                    <a:pt x="383" y="901"/>
                    <a:pt x="385" y="899"/>
                    <a:pt x="389" y="898"/>
                  </a:cubicBezTo>
                  <a:cubicBezTo>
                    <a:pt x="391" y="895"/>
                    <a:pt x="393" y="894"/>
                    <a:pt x="394" y="890"/>
                  </a:cubicBezTo>
                  <a:cubicBezTo>
                    <a:pt x="395" y="881"/>
                    <a:pt x="391" y="871"/>
                    <a:pt x="386" y="864"/>
                  </a:cubicBezTo>
                  <a:cubicBezTo>
                    <a:pt x="383" y="859"/>
                    <a:pt x="378" y="857"/>
                    <a:pt x="375" y="852"/>
                  </a:cubicBezTo>
                  <a:cubicBezTo>
                    <a:pt x="368" y="843"/>
                    <a:pt x="362" y="833"/>
                    <a:pt x="354" y="823"/>
                  </a:cubicBezTo>
                  <a:cubicBezTo>
                    <a:pt x="342" y="808"/>
                    <a:pt x="338" y="797"/>
                    <a:pt x="339" y="777"/>
                  </a:cubicBezTo>
                  <a:cubicBezTo>
                    <a:pt x="339" y="775"/>
                    <a:pt x="338" y="766"/>
                    <a:pt x="340" y="764"/>
                  </a:cubicBezTo>
                  <a:cubicBezTo>
                    <a:pt x="342" y="762"/>
                    <a:pt x="345" y="761"/>
                    <a:pt x="348" y="760"/>
                  </a:cubicBezTo>
                  <a:cubicBezTo>
                    <a:pt x="349" y="760"/>
                    <a:pt x="350" y="759"/>
                    <a:pt x="350" y="758"/>
                  </a:cubicBezTo>
                  <a:cubicBezTo>
                    <a:pt x="350" y="759"/>
                    <a:pt x="352" y="756"/>
                    <a:pt x="352" y="756"/>
                  </a:cubicBezTo>
                  <a:cubicBezTo>
                    <a:pt x="352" y="752"/>
                    <a:pt x="352" y="747"/>
                    <a:pt x="352" y="743"/>
                  </a:cubicBezTo>
                  <a:lnTo>
                    <a:pt x="422" y="751"/>
                  </a:lnTo>
                  <a:cubicBezTo>
                    <a:pt x="422" y="751"/>
                    <a:pt x="435" y="745"/>
                    <a:pt x="436" y="745"/>
                  </a:cubicBezTo>
                  <a:lnTo>
                    <a:pt x="436" y="724"/>
                  </a:lnTo>
                  <a:cubicBezTo>
                    <a:pt x="435" y="724"/>
                    <a:pt x="435" y="721"/>
                    <a:pt x="433" y="722"/>
                  </a:cubicBezTo>
                  <a:cubicBezTo>
                    <a:pt x="432" y="722"/>
                    <a:pt x="353" y="703"/>
                    <a:pt x="352" y="702"/>
                  </a:cubicBezTo>
                  <a:cubicBezTo>
                    <a:pt x="352" y="702"/>
                    <a:pt x="355" y="630"/>
                    <a:pt x="355" y="617"/>
                  </a:cubicBezTo>
                  <a:cubicBezTo>
                    <a:pt x="362" y="619"/>
                    <a:pt x="375" y="613"/>
                    <a:pt x="376" y="622"/>
                  </a:cubicBezTo>
                  <a:cubicBezTo>
                    <a:pt x="377" y="626"/>
                    <a:pt x="397" y="652"/>
                    <a:pt x="400" y="655"/>
                  </a:cubicBezTo>
                  <a:cubicBezTo>
                    <a:pt x="401" y="655"/>
                    <a:pt x="414" y="650"/>
                    <a:pt x="419" y="648"/>
                  </a:cubicBezTo>
                  <a:lnTo>
                    <a:pt x="421" y="650"/>
                  </a:lnTo>
                  <a:cubicBezTo>
                    <a:pt x="422" y="651"/>
                    <a:pt x="424" y="656"/>
                    <a:pt x="425" y="657"/>
                  </a:cubicBezTo>
                  <a:cubicBezTo>
                    <a:pt x="430" y="664"/>
                    <a:pt x="435" y="671"/>
                    <a:pt x="437" y="680"/>
                  </a:cubicBezTo>
                  <a:cubicBezTo>
                    <a:pt x="438" y="684"/>
                    <a:pt x="442" y="687"/>
                    <a:pt x="444" y="691"/>
                  </a:cubicBezTo>
                  <a:cubicBezTo>
                    <a:pt x="450" y="703"/>
                    <a:pt x="445" y="722"/>
                    <a:pt x="448" y="734"/>
                  </a:cubicBezTo>
                  <a:cubicBezTo>
                    <a:pt x="449" y="740"/>
                    <a:pt x="451" y="745"/>
                    <a:pt x="453" y="751"/>
                  </a:cubicBezTo>
                  <a:cubicBezTo>
                    <a:pt x="454" y="752"/>
                    <a:pt x="454" y="754"/>
                    <a:pt x="454" y="755"/>
                  </a:cubicBezTo>
                  <a:cubicBezTo>
                    <a:pt x="455" y="756"/>
                    <a:pt x="458" y="757"/>
                    <a:pt x="459" y="759"/>
                  </a:cubicBezTo>
                  <a:cubicBezTo>
                    <a:pt x="463" y="764"/>
                    <a:pt x="468" y="764"/>
                    <a:pt x="474" y="765"/>
                  </a:cubicBezTo>
                  <a:cubicBezTo>
                    <a:pt x="477" y="767"/>
                    <a:pt x="481" y="768"/>
                    <a:pt x="484" y="767"/>
                  </a:cubicBezTo>
                  <a:cubicBezTo>
                    <a:pt x="485" y="766"/>
                    <a:pt x="493" y="759"/>
                    <a:pt x="494" y="759"/>
                  </a:cubicBezTo>
                  <a:cubicBezTo>
                    <a:pt x="494" y="759"/>
                    <a:pt x="506" y="763"/>
                    <a:pt x="508" y="764"/>
                  </a:cubicBezTo>
                  <a:cubicBezTo>
                    <a:pt x="511" y="764"/>
                    <a:pt x="515" y="765"/>
                    <a:pt x="519" y="765"/>
                  </a:cubicBezTo>
                  <a:cubicBezTo>
                    <a:pt x="543" y="766"/>
                    <a:pt x="562" y="754"/>
                    <a:pt x="581" y="741"/>
                  </a:cubicBezTo>
                  <a:cubicBezTo>
                    <a:pt x="583" y="739"/>
                    <a:pt x="585" y="738"/>
                    <a:pt x="587" y="736"/>
                  </a:cubicBezTo>
                  <a:cubicBezTo>
                    <a:pt x="587" y="735"/>
                    <a:pt x="588" y="734"/>
                    <a:pt x="589" y="733"/>
                  </a:cubicBezTo>
                  <a:cubicBezTo>
                    <a:pt x="589" y="732"/>
                    <a:pt x="591" y="731"/>
                    <a:pt x="591" y="730"/>
                  </a:cubicBezTo>
                  <a:cubicBezTo>
                    <a:pt x="592" y="727"/>
                    <a:pt x="592" y="725"/>
                    <a:pt x="590" y="723"/>
                  </a:cubicBezTo>
                  <a:cubicBezTo>
                    <a:pt x="589" y="721"/>
                    <a:pt x="587" y="717"/>
                    <a:pt x="585" y="716"/>
                  </a:cubicBezTo>
                  <a:cubicBezTo>
                    <a:pt x="577" y="709"/>
                    <a:pt x="558" y="711"/>
                    <a:pt x="548" y="707"/>
                  </a:cubicBezTo>
                  <a:cubicBezTo>
                    <a:pt x="536" y="704"/>
                    <a:pt x="525" y="698"/>
                    <a:pt x="515" y="691"/>
                  </a:cubicBezTo>
                  <a:cubicBezTo>
                    <a:pt x="495" y="677"/>
                    <a:pt x="479" y="657"/>
                    <a:pt x="464" y="639"/>
                  </a:cubicBezTo>
                  <a:cubicBezTo>
                    <a:pt x="460" y="634"/>
                    <a:pt x="455" y="629"/>
                    <a:pt x="452" y="623"/>
                  </a:cubicBezTo>
                  <a:cubicBezTo>
                    <a:pt x="450" y="620"/>
                    <a:pt x="450" y="617"/>
                    <a:pt x="450" y="617"/>
                  </a:cubicBezTo>
                  <a:cubicBezTo>
                    <a:pt x="450" y="617"/>
                    <a:pt x="455" y="609"/>
                    <a:pt x="458" y="603"/>
                  </a:cubicBezTo>
                  <a:cubicBezTo>
                    <a:pt x="461" y="597"/>
                    <a:pt x="464" y="591"/>
                    <a:pt x="466" y="585"/>
                  </a:cubicBezTo>
                  <a:cubicBezTo>
                    <a:pt x="466" y="584"/>
                    <a:pt x="468" y="575"/>
                    <a:pt x="469" y="575"/>
                  </a:cubicBezTo>
                  <a:cubicBezTo>
                    <a:pt x="468" y="574"/>
                    <a:pt x="382" y="468"/>
                    <a:pt x="382" y="468"/>
                  </a:cubicBezTo>
                  <a:cubicBezTo>
                    <a:pt x="382" y="468"/>
                    <a:pt x="386" y="416"/>
                    <a:pt x="387" y="415"/>
                  </a:cubicBezTo>
                  <a:cubicBezTo>
                    <a:pt x="398" y="415"/>
                    <a:pt x="420" y="414"/>
                    <a:pt x="421" y="413"/>
                  </a:cubicBezTo>
                  <a:cubicBezTo>
                    <a:pt x="421" y="413"/>
                    <a:pt x="420" y="383"/>
                    <a:pt x="419" y="380"/>
                  </a:cubicBezTo>
                  <a:lnTo>
                    <a:pt x="370" y="380"/>
                  </a:lnTo>
                  <a:cubicBezTo>
                    <a:pt x="372" y="377"/>
                    <a:pt x="372" y="374"/>
                    <a:pt x="373" y="371"/>
                  </a:cubicBezTo>
                  <a:cubicBezTo>
                    <a:pt x="375" y="369"/>
                    <a:pt x="377" y="366"/>
                    <a:pt x="378" y="363"/>
                  </a:cubicBezTo>
                  <a:cubicBezTo>
                    <a:pt x="378" y="362"/>
                    <a:pt x="377" y="359"/>
                    <a:pt x="377" y="358"/>
                  </a:cubicBezTo>
                  <a:cubicBezTo>
                    <a:pt x="377" y="347"/>
                    <a:pt x="373" y="338"/>
                    <a:pt x="370" y="327"/>
                  </a:cubicBezTo>
                  <a:cubicBezTo>
                    <a:pt x="369" y="323"/>
                    <a:pt x="365" y="317"/>
                    <a:pt x="362" y="315"/>
                  </a:cubicBezTo>
                  <a:cubicBezTo>
                    <a:pt x="360" y="313"/>
                    <a:pt x="357" y="312"/>
                    <a:pt x="356" y="310"/>
                  </a:cubicBezTo>
                  <a:cubicBezTo>
                    <a:pt x="351" y="302"/>
                    <a:pt x="350" y="292"/>
                    <a:pt x="346" y="284"/>
                  </a:cubicBezTo>
                  <a:cubicBezTo>
                    <a:pt x="342" y="276"/>
                    <a:pt x="336" y="268"/>
                    <a:pt x="330" y="262"/>
                  </a:cubicBezTo>
                  <a:cubicBezTo>
                    <a:pt x="328" y="260"/>
                    <a:pt x="327" y="256"/>
                    <a:pt x="325" y="254"/>
                  </a:cubicBezTo>
                  <a:cubicBezTo>
                    <a:pt x="323" y="251"/>
                    <a:pt x="321" y="247"/>
                    <a:pt x="321" y="247"/>
                  </a:cubicBezTo>
                  <a:cubicBezTo>
                    <a:pt x="321" y="247"/>
                    <a:pt x="325" y="186"/>
                    <a:pt x="323" y="186"/>
                  </a:cubicBezTo>
                  <a:lnTo>
                    <a:pt x="291" y="186"/>
                  </a:lnTo>
                  <a:lnTo>
                    <a:pt x="286" y="181"/>
                  </a:lnTo>
                  <a:cubicBezTo>
                    <a:pt x="286" y="180"/>
                    <a:pt x="283" y="179"/>
                    <a:pt x="282" y="178"/>
                  </a:cubicBezTo>
                  <a:cubicBezTo>
                    <a:pt x="280" y="177"/>
                    <a:pt x="279" y="177"/>
                    <a:pt x="277" y="176"/>
                  </a:cubicBezTo>
                  <a:cubicBezTo>
                    <a:pt x="257" y="172"/>
                    <a:pt x="237" y="168"/>
                    <a:pt x="217" y="164"/>
                  </a:cubicBezTo>
                  <a:cubicBezTo>
                    <a:pt x="216" y="164"/>
                    <a:pt x="210" y="161"/>
                    <a:pt x="211" y="159"/>
                  </a:cubicBezTo>
                  <a:cubicBezTo>
                    <a:pt x="211" y="157"/>
                    <a:pt x="210" y="155"/>
                    <a:pt x="211" y="153"/>
                  </a:cubicBezTo>
                  <a:cubicBezTo>
                    <a:pt x="211" y="153"/>
                    <a:pt x="212" y="150"/>
                    <a:pt x="212" y="149"/>
                  </a:cubicBezTo>
                  <a:cubicBezTo>
                    <a:pt x="213" y="148"/>
                    <a:pt x="214" y="146"/>
                    <a:pt x="214" y="145"/>
                  </a:cubicBezTo>
                  <a:cubicBezTo>
                    <a:pt x="215" y="143"/>
                    <a:pt x="216" y="142"/>
                    <a:pt x="218" y="140"/>
                  </a:cubicBezTo>
                  <a:cubicBezTo>
                    <a:pt x="219" y="138"/>
                    <a:pt x="220" y="137"/>
                    <a:pt x="221" y="135"/>
                  </a:cubicBezTo>
                  <a:cubicBezTo>
                    <a:pt x="223" y="133"/>
                    <a:pt x="223" y="131"/>
                    <a:pt x="224" y="129"/>
                  </a:cubicBezTo>
                  <a:cubicBezTo>
                    <a:pt x="228" y="123"/>
                    <a:pt x="231" y="116"/>
                    <a:pt x="232" y="109"/>
                  </a:cubicBezTo>
                  <a:cubicBezTo>
                    <a:pt x="232" y="107"/>
                    <a:pt x="232" y="106"/>
                    <a:pt x="232" y="104"/>
                  </a:cubicBezTo>
                  <a:cubicBezTo>
                    <a:pt x="232" y="102"/>
                    <a:pt x="232" y="100"/>
                    <a:pt x="232" y="98"/>
                  </a:cubicBezTo>
                  <a:cubicBezTo>
                    <a:pt x="232" y="96"/>
                    <a:pt x="238" y="96"/>
                    <a:pt x="239" y="95"/>
                  </a:cubicBezTo>
                  <a:cubicBezTo>
                    <a:pt x="240" y="92"/>
                    <a:pt x="239" y="88"/>
                    <a:pt x="239" y="85"/>
                  </a:cubicBezTo>
                  <a:cubicBezTo>
                    <a:pt x="239" y="82"/>
                    <a:pt x="239" y="79"/>
                    <a:pt x="238" y="76"/>
                  </a:cubicBezTo>
                  <a:cubicBezTo>
                    <a:pt x="237" y="75"/>
                    <a:pt x="237" y="73"/>
                    <a:pt x="235" y="74"/>
                  </a:cubicBezTo>
                  <a:cubicBezTo>
                    <a:pt x="230" y="64"/>
                    <a:pt x="240" y="63"/>
                    <a:pt x="242" y="57"/>
                  </a:cubicBezTo>
                  <a:cubicBezTo>
                    <a:pt x="242" y="55"/>
                    <a:pt x="244" y="55"/>
                    <a:pt x="244" y="52"/>
                  </a:cubicBezTo>
                  <a:cubicBezTo>
                    <a:pt x="245" y="51"/>
                    <a:pt x="244" y="48"/>
                    <a:pt x="244" y="46"/>
                  </a:cubicBezTo>
                  <a:cubicBezTo>
                    <a:pt x="244" y="43"/>
                    <a:pt x="244" y="39"/>
                    <a:pt x="244" y="36"/>
                  </a:cubicBezTo>
                  <a:cubicBezTo>
                    <a:pt x="244" y="34"/>
                    <a:pt x="243" y="32"/>
                    <a:pt x="242" y="31"/>
                  </a:cubicBezTo>
                  <a:cubicBezTo>
                    <a:pt x="240" y="28"/>
                    <a:pt x="233" y="23"/>
                    <a:pt x="234" y="18"/>
                  </a:cubicBezTo>
                  <a:cubicBezTo>
                    <a:pt x="232" y="18"/>
                    <a:pt x="232" y="17"/>
                    <a:pt x="231" y="16"/>
                  </a:cubicBezTo>
                  <a:cubicBezTo>
                    <a:pt x="231" y="15"/>
                    <a:pt x="228" y="13"/>
                    <a:pt x="228" y="13"/>
                  </a:cubicBezTo>
                  <a:cubicBezTo>
                    <a:pt x="227" y="10"/>
                    <a:pt x="220" y="11"/>
                    <a:pt x="218" y="11"/>
                  </a:cubicBezTo>
                  <a:cubicBezTo>
                    <a:pt x="214" y="9"/>
                    <a:pt x="212" y="6"/>
                    <a:pt x="209" y="4"/>
                  </a:cubicBezTo>
                  <a:cubicBezTo>
                    <a:pt x="207" y="3"/>
                    <a:pt x="205" y="1"/>
                    <a:pt x="203" y="1"/>
                  </a:cubicBezTo>
                  <a:cubicBezTo>
                    <a:pt x="203" y="1"/>
                    <a:pt x="202" y="1"/>
                    <a:pt x="202" y="0"/>
                  </a:cubicBezTo>
                  <a:lnTo>
                    <a:pt x="183" y="0"/>
                  </a:lnTo>
                  <a:cubicBezTo>
                    <a:pt x="178" y="2"/>
                    <a:pt x="172" y="4"/>
                    <a:pt x="167" y="6"/>
                  </a:cubicBezTo>
                  <a:cubicBezTo>
                    <a:pt x="165" y="7"/>
                    <a:pt x="164" y="9"/>
                    <a:pt x="163" y="11"/>
                  </a:cubicBezTo>
                  <a:close/>
                  <a:moveTo>
                    <a:pt x="227" y="645"/>
                  </a:moveTo>
                  <a:cubicBezTo>
                    <a:pt x="233" y="645"/>
                    <a:pt x="253" y="645"/>
                    <a:pt x="253" y="645"/>
                  </a:cubicBezTo>
                  <a:lnTo>
                    <a:pt x="258" y="620"/>
                  </a:lnTo>
                  <a:lnTo>
                    <a:pt x="269" y="619"/>
                  </a:lnTo>
                  <a:lnTo>
                    <a:pt x="272" y="665"/>
                  </a:lnTo>
                  <a:lnTo>
                    <a:pt x="237" y="678"/>
                  </a:lnTo>
                  <a:lnTo>
                    <a:pt x="235" y="661"/>
                  </a:lnTo>
                  <a:lnTo>
                    <a:pt x="227" y="661"/>
                  </a:lnTo>
                  <a:lnTo>
                    <a:pt x="227" y="645"/>
                  </a:lnTo>
                  <a:close/>
                  <a:moveTo>
                    <a:pt x="234" y="80"/>
                  </a:moveTo>
                  <a:lnTo>
                    <a:pt x="234" y="90"/>
                  </a:lnTo>
                  <a:lnTo>
                    <a:pt x="231" y="90"/>
                  </a:lnTo>
                  <a:lnTo>
                    <a:pt x="231" y="83"/>
                  </a:lnTo>
                  <a:cubicBezTo>
                    <a:pt x="231" y="80"/>
                    <a:pt x="230" y="79"/>
                    <a:pt x="23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9069388" y="4899025"/>
              <a:ext cx="766763" cy="330200"/>
            </a:xfrm>
            <a:custGeom>
              <a:avLst/>
              <a:gdLst>
                <a:gd name="T0" fmla="*/ 1136 w 2101"/>
                <a:gd name="T1" fmla="*/ 435 h 902"/>
                <a:gd name="T2" fmla="*/ 878 w 2101"/>
                <a:gd name="T3" fmla="*/ 735 h 902"/>
                <a:gd name="T4" fmla="*/ 1348 w 2101"/>
                <a:gd name="T5" fmla="*/ 426 h 902"/>
                <a:gd name="T6" fmla="*/ 1907 w 2101"/>
                <a:gd name="T7" fmla="*/ 736 h 902"/>
                <a:gd name="T8" fmla="*/ 1628 w 2101"/>
                <a:gd name="T9" fmla="*/ 522 h 902"/>
                <a:gd name="T10" fmla="*/ 204 w 2101"/>
                <a:gd name="T11" fmla="*/ 738 h 902"/>
                <a:gd name="T12" fmla="*/ 351 w 2101"/>
                <a:gd name="T13" fmla="*/ 549 h 902"/>
                <a:gd name="T14" fmla="*/ 801 w 2101"/>
                <a:gd name="T15" fmla="*/ 735 h 902"/>
                <a:gd name="T16" fmla="*/ 0 w 2101"/>
                <a:gd name="T17" fmla="*/ 278 h 902"/>
                <a:gd name="T18" fmla="*/ 337 w 2101"/>
                <a:gd name="T19" fmla="*/ 607 h 902"/>
                <a:gd name="T20" fmla="*/ 1348 w 2101"/>
                <a:gd name="T21" fmla="*/ 686 h 902"/>
                <a:gd name="T22" fmla="*/ 1334 w 2101"/>
                <a:gd name="T23" fmla="*/ 157 h 902"/>
                <a:gd name="T24" fmla="*/ 1383 w 2101"/>
                <a:gd name="T25" fmla="*/ 79 h 902"/>
                <a:gd name="T26" fmla="*/ 1128 w 2101"/>
                <a:gd name="T27" fmla="*/ 101 h 902"/>
                <a:gd name="T28" fmla="*/ 1128 w 2101"/>
                <a:gd name="T29" fmla="*/ 101 h 902"/>
                <a:gd name="T30" fmla="*/ 1116 w 2101"/>
                <a:gd name="T31" fmla="*/ 56 h 902"/>
                <a:gd name="T32" fmla="*/ 1253 w 2101"/>
                <a:gd name="T33" fmla="*/ 80 h 902"/>
                <a:gd name="T34" fmla="*/ 1225 w 2101"/>
                <a:gd name="T35" fmla="*/ 180 h 902"/>
                <a:gd name="T36" fmla="*/ 984 w 2101"/>
                <a:gd name="T37" fmla="*/ 157 h 902"/>
                <a:gd name="T38" fmla="*/ 1064 w 2101"/>
                <a:gd name="T39" fmla="*/ 212 h 902"/>
                <a:gd name="T40" fmla="*/ 967 w 2101"/>
                <a:gd name="T41" fmla="*/ 131 h 902"/>
                <a:gd name="T42" fmla="*/ 505 w 2101"/>
                <a:gd name="T43" fmla="*/ 181 h 902"/>
                <a:gd name="T44" fmla="*/ 492 w 2101"/>
                <a:gd name="T45" fmla="*/ 112 h 902"/>
                <a:gd name="T46" fmla="*/ 497 w 2101"/>
                <a:gd name="T47" fmla="*/ 32 h 902"/>
                <a:gd name="T48" fmla="*/ 547 w 2101"/>
                <a:gd name="T49" fmla="*/ 12 h 902"/>
                <a:gd name="T50" fmla="*/ 563 w 2101"/>
                <a:gd name="T51" fmla="*/ 112 h 902"/>
                <a:gd name="T52" fmla="*/ 563 w 2101"/>
                <a:gd name="T53" fmla="*/ 225 h 902"/>
                <a:gd name="T54" fmla="*/ 492 w 2101"/>
                <a:gd name="T55" fmla="*/ 201 h 902"/>
                <a:gd name="T56" fmla="*/ 614 w 2101"/>
                <a:gd name="T57" fmla="*/ 194 h 902"/>
                <a:gd name="T58" fmla="*/ 622 w 2101"/>
                <a:gd name="T59" fmla="*/ 176 h 902"/>
                <a:gd name="T60" fmla="*/ 573 w 2101"/>
                <a:gd name="T61" fmla="*/ 112 h 902"/>
                <a:gd name="T62" fmla="*/ 573 w 2101"/>
                <a:gd name="T63" fmla="*/ 54 h 902"/>
                <a:gd name="T64" fmla="*/ 643 w 2101"/>
                <a:gd name="T65" fmla="*/ 33 h 902"/>
                <a:gd name="T66" fmla="*/ 655 w 2101"/>
                <a:gd name="T67" fmla="*/ 192 h 902"/>
                <a:gd name="T68" fmla="*/ 628 w 2101"/>
                <a:gd name="T69" fmla="*/ 190 h 902"/>
                <a:gd name="T70" fmla="*/ 573 w 2101"/>
                <a:gd name="T71" fmla="*/ 236 h 902"/>
                <a:gd name="T72" fmla="*/ 797 w 2101"/>
                <a:gd name="T73" fmla="*/ 91 h 902"/>
                <a:gd name="T74" fmla="*/ 792 w 2101"/>
                <a:gd name="T75" fmla="*/ 56 h 902"/>
                <a:gd name="T76" fmla="*/ 719 w 2101"/>
                <a:gd name="T77" fmla="*/ 56 h 902"/>
                <a:gd name="T78" fmla="*/ 843 w 2101"/>
                <a:gd name="T79" fmla="*/ 174 h 902"/>
                <a:gd name="T80" fmla="*/ 884 w 2101"/>
                <a:gd name="T81" fmla="*/ 54 h 902"/>
                <a:gd name="T82" fmla="*/ 864 w 2101"/>
                <a:gd name="T83" fmla="*/ 106 h 902"/>
                <a:gd name="T84" fmla="*/ 1910 w 2101"/>
                <a:gd name="T85" fmla="*/ 125 h 902"/>
                <a:gd name="T86" fmla="*/ 1912 w 2101"/>
                <a:gd name="T87" fmla="*/ 76 h 902"/>
                <a:gd name="T88" fmla="*/ 1965 w 2101"/>
                <a:gd name="T89" fmla="*/ 144 h 902"/>
                <a:gd name="T90" fmla="*/ 1873 w 2101"/>
                <a:gd name="T91" fmla="*/ 58 h 902"/>
                <a:gd name="T92" fmla="*/ 1819 w 2101"/>
                <a:gd name="T93" fmla="*/ 80 h 902"/>
                <a:gd name="T94" fmla="*/ 1791 w 2101"/>
                <a:gd name="T95" fmla="*/ 180 h 902"/>
                <a:gd name="T96" fmla="*/ 2040 w 2101"/>
                <a:gd name="T97" fmla="*/ 182 h 902"/>
                <a:gd name="T98" fmla="*/ 1573 w 2101"/>
                <a:gd name="T99" fmla="*/ 120 h 902"/>
                <a:gd name="T100" fmla="*/ 1627 w 2101"/>
                <a:gd name="T101" fmla="*/ 139 h 902"/>
                <a:gd name="T102" fmla="*/ 1565 w 2101"/>
                <a:gd name="T103" fmla="*/ 181 h 902"/>
                <a:gd name="T104" fmla="*/ 1673 w 2101"/>
                <a:gd name="T105" fmla="*/ 118 h 902"/>
                <a:gd name="T106" fmla="*/ 1709 w 2101"/>
                <a:gd name="T107" fmla="*/ 182 h 902"/>
                <a:gd name="T108" fmla="*/ 1506 w 2101"/>
                <a:gd name="T109" fmla="*/ 180 h 902"/>
                <a:gd name="T110" fmla="*/ 1402 w 2101"/>
                <a:gd name="T111" fmla="*/ 18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1" h="902">
                  <a:moveTo>
                    <a:pt x="878" y="435"/>
                  </a:moveTo>
                  <a:lnTo>
                    <a:pt x="951" y="435"/>
                  </a:lnTo>
                  <a:lnTo>
                    <a:pt x="951" y="548"/>
                  </a:lnTo>
                  <a:lnTo>
                    <a:pt x="1063" y="548"/>
                  </a:lnTo>
                  <a:lnTo>
                    <a:pt x="1063" y="435"/>
                  </a:lnTo>
                  <a:lnTo>
                    <a:pt x="1136" y="435"/>
                  </a:lnTo>
                  <a:lnTo>
                    <a:pt x="1136" y="735"/>
                  </a:lnTo>
                  <a:lnTo>
                    <a:pt x="1063" y="735"/>
                  </a:lnTo>
                  <a:lnTo>
                    <a:pt x="1063" y="606"/>
                  </a:lnTo>
                  <a:lnTo>
                    <a:pt x="951" y="606"/>
                  </a:lnTo>
                  <a:lnTo>
                    <a:pt x="951" y="735"/>
                  </a:lnTo>
                  <a:lnTo>
                    <a:pt x="878" y="735"/>
                  </a:lnTo>
                  <a:lnTo>
                    <a:pt x="878" y="435"/>
                  </a:lnTo>
                  <a:close/>
                  <a:moveTo>
                    <a:pt x="1348" y="426"/>
                  </a:moveTo>
                  <a:cubicBezTo>
                    <a:pt x="1454" y="426"/>
                    <a:pt x="1504" y="494"/>
                    <a:pt x="1504" y="585"/>
                  </a:cubicBezTo>
                  <a:cubicBezTo>
                    <a:pt x="1504" y="676"/>
                    <a:pt x="1454" y="744"/>
                    <a:pt x="1348" y="744"/>
                  </a:cubicBezTo>
                  <a:cubicBezTo>
                    <a:pt x="1226" y="744"/>
                    <a:pt x="1191" y="655"/>
                    <a:pt x="1191" y="585"/>
                  </a:cubicBezTo>
                  <a:cubicBezTo>
                    <a:pt x="1191" y="515"/>
                    <a:pt x="1226" y="426"/>
                    <a:pt x="1348" y="426"/>
                  </a:cubicBezTo>
                  <a:close/>
                  <a:moveTo>
                    <a:pt x="1554" y="436"/>
                  </a:moveTo>
                  <a:lnTo>
                    <a:pt x="1657" y="436"/>
                  </a:lnTo>
                  <a:lnTo>
                    <a:pt x="1731" y="642"/>
                  </a:lnTo>
                  <a:lnTo>
                    <a:pt x="1804" y="436"/>
                  </a:lnTo>
                  <a:lnTo>
                    <a:pt x="1907" y="436"/>
                  </a:lnTo>
                  <a:lnTo>
                    <a:pt x="1907" y="736"/>
                  </a:lnTo>
                  <a:lnTo>
                    <a:pt x="1834" y="736"/>
                  </a:lnTo>
                  <a:lnTo>
                    <a:pt x="1834" y="522"/>
                  </a:lnTo>
                  <a:lnTo>
                    <a:pt x="1833" y="522"/>
                  </a:lnTo>
                  <a:lnTo>
                    <a:pt x="1756" y="736"/>
                  </a:lnTo>
                  <a:lnTo>
                    <a:pt x="1706" y="736"/>
                  </a:lnTo>
                  <a:lnTo>
                    <a:pt x="1628" y="522"/>
                  </a:lnTo>
                  <a:lnTo>
                    <a:pt x="1627" y="522"/>
                  </a:lnTo>
                  <a:lnTo>
                    <a:pt x="1627" y="736"/>
                  </a:lnTo>
                  <a:lnTo>
                    <a:pt x="1554" y="736"/>
                  </a:lnTo>
                  <a:lnTo>
                    <a:pt x="1554" y="436"/>
                  </a:lnTo>
                  <a:close/>
                  <a:moveTo>
                    <a:pt x="351" y="738"/>
                  </a:moveTo>
                  <a:lnTo>
                    <a:pt x="204" y="738"/>
                  </a:lnTo>
                  <a:lnTo>
                    <a:pt x="204" y="437"/>
                  </a:lnTo>
                  <a:lnTo>
                    <a:pt x="444" y="437"/>
                  </a:lnTo>
                  <a:lnTo>
                    <a:pt x="444" y="496"/>
                  </a:lnTo>
                  <a:lnTo>
                    <a:pt x="277" y="496"/>
                  </a:lnTo>
                  <a:lnTo>
                    <a:pt x="277" y="549"/>
                  </a:lnTo>
                  <a:lnTo>
                    <a:pt x="351" y="549"/>
                  </a:lnTo>
                  <a:cubicBezTo>
                    <a:pt x="377" y="549"/>
                    <a:pt x="469" y="551"/>
                    <a:pt x="469" y="647"/>
                  </a:cubicBezTo>
                  <a:cubicBezTo>
                    <a:pt x="469" y="708"/>
                    <a:pt x="423" y="738"/>
                    <a:pt x="351" y="738"/>
                  </a:cubicBezTo>
                  <a:close/>
                  <a:moveTo>
                    <a:pt x="605" y="628"/>
                  </a:moveTo>
                  <a:lnTo>
                    <a:pt x="728" y="434"/>
                  </a:lnTo>
                  <a:lnTo>
                    <a:pt x="801" y="434"/>
                  </a:lnTo>
                  <a:lnTo>
                    <a:pt x="801" y="735"/>
                  </a:lnTo>
                  <a:lnTo>
                    <a:pt x="728" y="735"/>
                  </a:lnTo>
                  <a:lnTo>
                    <a:pt x="728" y="538"/>
                  </a:lnTo>
                  <a:lnTo>
                    <a:pt x="605" y="735"/>
                  </a:lnTo>
                  <a:lnTo>
                    <a:pt x="532" y="735"/>
                  </a:lnTo>
                  <a:lnTo>
                    <a:pt x="532" y="278"/>
                  </a:lnTo>
                  <a:lnTo>
                    <a:pt x="0" y="278"/>
                  </a:lnTo>
                  <a:lnTo>
                    <a:pt x="0" y="902"/>
                  </a:lnTo>
                  <a:lnTo>
                    <a:pt x="2098" y="902"/>
                  </a:lnTo>
                  <a:lnTo>
                    <a:pt x="2098" y="278"/>
                  </a:lnTo>
                  <a:lnTo>
                    <a:pt x="605" y="278"/>
                  </a:lnTo>
                  <a:lnTo>
                    <a:pt x="605" y="628"/>
                  </a:lnTo>
                  <a:close/>
                  <a:moveTo>
                    <a:pt x="337" y="607"/>
                  </a:moveTo>
                  <a:lnTo>
                    <a:pt x="277" y="607"/>
                  </a:lnTo>
                  <a:lnTo>
                    <a:pt x="277" y="679"/>
                  </a:lnTo>
                  <a:lnTo>
                    <a:pt x="336" y="679"/>
                  </a:lnTo>
                  <a:cubicBezTo>
                    <a:pt x="364" y="679"/>
                    <a:pt x="390" y="674"/>
                    <a:pt x="390" y="645"/>
                  </a:cubicBezTo>
                  <a:cubicBezTo>
                    <a:pt x="390" y="609"/>
                    <a:pt x="355" y="607"/>
                    <a:pt x="337" y="607"/>
                  </a:cubicBezTo>
                  <a:close/>
                  <a:moveTo>
                    <a:pt x="1348" y="686"/>
                  </a:moveTo>
                  <a:cubicBezTo>
                    <a:pt x="1422" y="686"/>
                    <a:pt x="1426" y="610"/>
                    <a:pt x="1426" y="585"/>
                  </a:cubicBezTo>
                  <a:cubicBezTo>
                    <a:pt x="1426" y="558"/>
                    <a:pt x="1422" y="485"/>
                    <a:pt x="1348" y="485"/>
                  </a:cubicBezTo>
                  <a:cubicBezTo>
                    <a:pt x="1308" y="485"/>
                    <a:pt x="1271" y="506"/>
                    <a:pt x="1271" y="585"/>
                  </a:cubicBezTo>
                  <a:cubicBezTo>
                    <a:pt x="1271" y="664"/>
                    <a:pt x="1308" y="686"/>
                    <a:pt x="1348" y="686"/>
                  </a:cubicBezTo>
                  <a:close/>
                  <a:moveTo>
                    <a:pt x="1385" y="157"/>
                  </a:moveTo>
                  <a:lnTo>
                    <a:pt x="1334" y="157"/>
                  </a:lnTo>
                  <a:lnTo>
                    <a:pt x="1334" y="128"/>
                  </a:lnTo>
                  <a:lnTo>
                    <a:pt x="1380" y="128"/>
                  </a:lnTo>
                  <a:lnTo>
                    <a:pt x="1380" y="105"/>
                  </a:lnTo>
                  <a:lnTo>
                    <a:pt x="1334" y="105"/>
                  </a:lnTo>
                  <a:lnTo>
                    <a:pt x="1334" y="79"/>
                  </a:lnTo>
                  <a:lnTo>
                    <a:pt x="1383" y="79"/>
                  </a:lnTo>
                  <a:lnTo>
                    <a:pt x="1383" y="56"/>
                  </a:lnTo>
                  <a:lnTo>
                    <a:pt x="1306" y="56"/>
                  </a:lnTo>
                  <a:lnTo>
                    <a:pt x="1306" y="180"/>
                  </a:lnTo>
                  <a:lnTo>
                    <a:pt x="1385" y="180"/>
                  </a:lnTo>
                  <a:lnTo>
                    <a:pt x="1385" y="157"/>
                  </a:lnTo>
                  <a:close/>
                  <a:moveTo>
                    <a:pt x="1128" y="101"/>
                  </a:moveTo>
                  <a:cubicBezTo>
                    <a:pt x="1130" y="94"/>
                    <a:pt x="1132" y="85"/>
                    <a:pt x="1133" y="77"/>
                  </a:cubicBezTo>
                  <a:lnTo>
                    <a:pt x="1134" y="77"/>
                  </a:lnTo>
                  <a:cubicBezTo>
                    <a:pt x="1136" y="85"/>
                    <a:pt x="1138" y="94"/>
                    <a:pt x="1140" y="101"/>
                  </a:cubicBezTo>
                  <a:lnTo>
                    <a:pt x="1148" y="127"/>
                  </a:lnTo>
                  <a:lnTo>
                    <a:pt x="1120" y="127"/>
                  </a:lnTo>
                  <a:lnTo>
                    <a:pt x="1128" y="101"/>
                  </a:lnTo>
                  <a:close/>
                  <a:moveTo>
                    <a:pt x="1116" y="148"/>
                  </a:moveTo>
                  <a:lnTo>
                    <a:pt x="1152" y="148"/>
                  </a:lnTo>
                  <a:lnTo>
                    <a:pt x="1161" y="180"/>
                  </a:lnTo>
                  <a:lnTo>
                    <a:pt x="1192" y="180"/>
                  </a:lnTo>
                  <a:lnTo>
                    <a:pt x="1153" y="56"/>
                  </a:lnTo>
                  <a:lnTo>
                    <a:pt x="1116" y="56"/>
                  </a:lnTo>
                  <a:lnTo>
                    <a:pt x="1079" y="180"/>
                  </a:lnTo>
                  <a:lnTo>
                    <a:pt x="1108" y="180"/>
                  </a:lnTo>
                  <a:lnTo>
                    <a:pt x="1116" y="148"/>
                  </a:lnTo>
                  <a:close/>
                  <a:moveTo>
                    <a:pt x="1225" y="180"/>
                  </a:moveTo>
                  <a:lnTo>
                    <a:pt x="1253" y="180"/>
                  </a:lnTo>
                  <a:lnTo>
                    <a:pt x="1253" y="80"/>
                  </a:lnTo>
                  <a:lnTo>
                    <a:pt x="1287" y="80"/>
                  </a:lnTo>
                  <a:lnTo>
                    <a:pt x="1287" y="56"/>
                  </a:lnTo>
                  <a:lnTo>
                    <a:pt x="1191" y="56"/>
                  </a:lnTo>
                  <a:lnTo>
                    <a:pt x="1191" y="80"/>
                  </a:lnTo>
                  <a:lnTo>
                    <a:pt x="1225" y="80"/>
                  </a:lnTo>
                  <a:lnTo>
                    <a:pt x="1225" y="180"/>
                  </a:lnTo>
                  <a:close/>
                  <a:moveTo>
                    <a:pt x="993" y="136"/>
                  </a:moveTo>
                  <a:cubicBezTo>
                    <a:pt x="996" y="124"/>
                    <a:pt x="998" y="110"/>
                    <a:pt x="998" y="96"/>
                  </a:cubicBezTo>
                  <a:lnTo>
                    <a:pt x="998" y="79"/>
                  </a:lnTo>
                  <a:lnTo>
                    <a:pt x="1025" y="79"/>
                  </a:lnTo>
                  <a:lnTo>
                    <a:pt x="1025" y="157"/>
                  </a:lnTo>
                  <a:lnTo>
                    <a:pt x="984" y="157"/>
                  </a:lnTo>
                  <a:cubicBezTo>
                    <a:pt x="987" y="151"/>
                    <a:pt x="990" y="144"/>
                    <a:pt x="993" y="136"/>
                  </a:cubicBezTo>
                  <a:close/>
                  <a:moveTo>
                    <a:pt x="968" y="212"/>
                  </a:moveTo>
                  <a:lnTo>
                    <a:pt x="969" y="180"/>
                  </a:lnTo>
                  <a:lnTo>
                    <a:pt x="1041" y="180"/>
                  </a:lnTo>
                  <a:lnTo>
                    <a:pt x="1043" y="212"/>
                  </a:lnTo>
                  <a:lnTo>
                    <a:pt x="1064" y="212"/>
                  </a:lnTo>
                  <a:lnTo>
                    <a:pt x="1066" y="159"/>
                  </a:lnTo>
                  <a:lnTo>
                    <a:pt x="1053" y="158"/>
                  </a:lnTo>
                  <a:lnTo>
                    <a:pt x="1053" y="56"/>
                  </a:lnTo>
                  <a:lnTo>
                    <a:pt x="972" y="56"/>
                  </a:lnTo>
                  <a:lnTo>
                    <a:pt x="972" y="89"/>
                  </a:lnTo>
                  <a:cubicBezTo>
                    <a:pt x="972" y="104"/>
                    <a:pt x="971" y="118"/>
                    <a:pt x="967" y="131"/>
                  </a:cubicBezTo>
                  <a:cubicBezTo>
                    <a:pt x="964" y="140"/>
                    <a:pt x="960" y="149"/>
                    <a:pt x="955" y="158"/>
                  </a:cubicBezTo>
                  <a:lnTo>
                    <a:pt x="945" y="159"/>
                  </a:lnTo>
                  <a:lnTo>
                    <a:pt x="946" y="212"/>
                  </a:lnTo>
                  <a:lnTo>
                    <a:pt x="968" y="212"/>
                  </a:lnTo>
                  <a:close/>
                  <a:moveTo>
                    <a:pt x="492" y="122"/>
                  </a:moveTo>
                  <a:cubicBezTo>
                    <a:pt x="493" y="144"/>
                    <a:pt x="498" y="164"/>
                    <a:pt x="505" y="181"/>
                  </a:cubicBezTo>
                  <a:cubicBezTo>
                    <a:pt x="495" y="186"/>
                    <a:pt x="488" y="191"/>
                    <a:pt x="484" y="193"/>
                  </a:cubicBezTo>
                  <a:cubicBezTo>
                    <a:pt x="464" y="175"/>
                    <a:pt x="451" y="150"/>
                    <a:pt x="450" y="122"/>
                  </a:cubicBezTo>
                  <a:lnTo>
                    <a:pt x="492" y="122"/>
                  </a:lnTo>
                  <a:close/>
                  <a:moveTo>
                    <a:pt x="488" y="39"/>
                  </a:moveTo>
                  <a:cubicBezTo>
                    <a:pt x="493" y="42"/>
                    <a:pt x="500" y="46"/>
                    <a:pt x="508" y="50"/>
                  </a:cubicBezTo>
                  <a:cubicBezTo>
                    <a:pt x="500" y="67"/>
                    <a:pt x="493" y="88"/>
                    <a:pt x="492" y="112"/>
                  </a:cubicBezTo>
                  <a:lnTo>
                    <a:pt x="450" y="112"/>
                  </a:lnTo>
                  <a:cubicBezTo>
                    <a:pt x="452" y="83"/>
                    <a:pt x="466" y="57"/>
                    <a:pt x="488" y="39"/>
                  </a:cubicBezTo>
                  <a:close/>
                  <a:moveTo>
                    <a:pt x="529" y="16"/>
                  </a:moveTo>
                  <a:cubicBezTo>
                    <a:pt x="524" y="22"/>
                    <a:pt x="519" y="31"/>
                    <a:pt x="513" y="41"/>
                  </a:cubicBezTo>
                  <a:cubicBezTo>
                    <a:pt x="512" y="40"/>
                    <a:pt x="511" y="40"/>
                    <a:pt x="511" y="40"/>
                  </a:cubicBezTo>
                  <a:cubicBezTo>
                    <a:pt x="505" y="37"/>
                    <a:pt x="501" y="34"/>
                    <a:pt x="497" y="32"/>
                  </a:cubicBezTo>
                  <a:cubicBezTo>
                    <a:pt x="507" y="25"/>
                    <a:pt x="518" y="20"/>
                    <a:pt x="529" y="16"/>
                  </a:cubicBezTo>
                  <a:close/>
                  <a:moveTo>
                    <a:pt x="563" y="10"/>
                  </a:moveTo>
                  <a:lnTo>
                    <a:pt x="563" y="53"/>
                  </a:lnTo>
                  <a:cubicBezTo>
                    <a:pt x="548" y="53"/>
                    <a:pt x="534" y="49"/>
                    <a:pt x="523" y="45"/>
                  </a:cubicBezTo>
                  <a:cubicBezTo>
                    <a:pt x="524" y="43"/>
                    <a:pt x="525" y="42"/>
                    <a:pt x="526" y="40"/>
                  </a:cubicBezTo>
                  <a:cubicBezTo>
                    <a:pt x="535" y="25"/>
                    <a:pt x="545" y="15"/>
                    <a:pt x="547" y="12"/>
                  </a:cubicBezTo>
                  <a:cubicBezTo>
                    <a:pt x="553" y="11"/>
                    <a:pt x="558" y="10"/>
                    <a:pt x="563" y="10"/>
                  </a:cubicBezTo>
                  <a:close/>
                  <a:moveTo>
                    <a:pt x="563" y="112"/>
                  </a:moveTo>
                  <a:lnTo>
                    <a:pt x="503" y="112"/>
                  </a:lnTo>
                  <a:cubicBezTo>
                    <a:pt x="504" y="90"/>
                    <a:pt x="510" y="71"/>
                    <a:pt x="518" y="55"/>
                  </a:cubicBezTo>
                  <a:cubicBezTo>
                    <a:pt x="530" y="60"/>
                    <a:pt x="546" y="63"/>
                    <a:pt x="563" y="64"/>
                  </a:cubicBezTo>
                  <a:lnTo>
                    <a:pt x="563" y="112"/>
                  </a:lnTo>
                  <a:close/>
                  <a:moveTo>
                    <a:pt x="563" y="166"/>
                  </a:moveTo>
                  <a:cubicBezTo>
                    <a:pt x="544" y="166"/>
                    <a:pt x="528" y="171"/>
                    <a:pt x="515" y="176"/>
                  </a:cubicBezTo>
                  <a:cubicBezTo>
                    <a:pt x="509" y="161"/>
                    <a:pt x="504" y="143"/>
                    <a:pt x="503" y="122"/>
                  </a:cubicBezTo>
                  <a:lnTo>
                    <a:pt x="563" y="122"/>
                  </a:lnTo>
                  <a:lnTo>
                    <a:pt x="563" y="166"/>
                  </a:lnTo>
                  <a:close/>
                  <a:moveTo>
                    <a:pt x="563" y="225"/>
                  </a:moveTo>
                  <a:cubicBezTo>
                    <a:pt x="556" y="225"/>
                    <a:pt x="549" y="224"/>
                    <a:pt x="542" y="223"/>
                  </a:cubicBezTo>
                  <a:cubicBezTo>
                    <a:pt x="539" y="219"/>
                    <a:pt x="531" y="209"/>
                    <a:pt x="523" y="194"/>
                  </a:cubicBezTo>
                  <a:cubicBezTo>
                    <a:pt x="522" y="192"/>
                    <a:pt x="520" y="189"/>
                    <a:pt x="519" y="186"/>
                  </a:cubicBezTo>
                  <a:cubicBezTo>
                    <a:pt x="531" y="181"/>
                    <a:pt x="546" y="177"/>
                    <a:pt x="563" y="176"/>
                  </a:cubicBezTo>
                  <a:lnTo>
                    <a:pt x="563" y="225"/>
                  </a:lnTo>
                  <a:close/>
                  <a:moveTo>
                    <a:pt x="492" y="201"/>
                  </a:moveTo>
                  <a:cubicBezTo>
                    <a:pt x="496" y="198"/>
                    <a:pt x="502" y="194"/>
                    <a:pt x="509" y="191"/>
                  </a:cubicBezTo>
                  <a:cubicBezTo>
                    <a:pt x="515" y="202"/>
                    <a:pt x="520" y="211"/>
                    <a:pt x="525" y="218"/>
                  </a:cubicBezTo>
                  <a:cubicBezTo>
                    <a:pt x="513" y="214"/>
                    <a:pt x="502" y="208"/>
                    <a:pt x="492" y="201"/>
                  </a:cubicBezTo>
                  <a:close/>
                  <a:moveTo>
                    <a:pt x="573" y="176"/>
                  </a:moveTo>
                  <a:cubicBezTo>
                    <a:pt x="591" y="177"/>
                    <a:pt x="606" y="181"/>
                    <a:pt x="618" y="186"/>
                  </a:cubicBezTo>
                  <a:cubicBezTo>
                    <a:pt x="617" y="189"/>
                    <a:pt x="615" y="191"/>
                    <a:pt x="614" y="194"/>
                  </a:cubicBezTo>
                  <a:cubicBezTo>
                    <a:pt x="605" y="210"/>
                    <a:pt x="597" y="220"/>
                    <a:pt x="594" y="223"/>
                  </a:cubicBezTo>
                  <a:cubicBezTo>
                    <a:pt x="588" y="224"/>
                    <a:pt x="580" y="225"/>
                    <a:pt x="573" y="225"/>
                  </a:cubicBezTo>
                  <a:lnTo>
                    <a:pt x="573" y="176"/>
                  </a:lnTo>
                  <a:close/>
                  <a:moveTo>
                    <a:pt x="573" y="122"/>
                  </a:moveTo>
                  <a:lnTo>
                    <a:pt x="634" y="122"/>
                  </a:lnTo>
                  <a:cubicBezTo>
                    <a:pt x="633" y="142"/>
                    <a:pt x="628" y="161"/>
                    <a:pt x="622" y="176"/>
                  </a:cubicBezTo>
                  <a:cubicBezTo>
                    <a:pt x="609" y="171"/>
                    <a:pt x="592" y="167"/>
                    <a:pt x="573" y="166"/>
                  </a:cubicBezTo>
                  <a:lnTo>
                    <a:pt x="573" y="122"/>
                  </a:lnTo>
                  <a:close/>
                  <a:moveTo>
                    <a:pt x="573" y="64"/>
                  </a:moveTo>
                  <a:cubicBezTo>
                    <a:pt x="591" y="64"/>
                    <a:pt x="607" y="60"/>
                    <a:pt x="620" y="56"/>
                  </a:cubicBezTo>
                  <a:cubicBezTo>
                    <a:pt x="627" y="71"/>
                    <a:pt x="633" y="91"/>
                    <a:pt x="634" y="112"/>
                  </a:cubicBezTo>
                  <a:lnTo>
                    <a:pt x="573" y="112"/>
                  </a:lnTo>
                  <a:lnTo>
                    <a:pt x="573" y="64"/>
                  </a:lnTo>
                  <a:close/>
                  <a:moveTo>
                    <a:pt x="573" y="10"/>
                  </a:moveTo>
                  <a:cubicBezTo>
                    <a:pt x="579" y="10"/>
                    <a:pt x="584" y="11"/>
                    <a:pt x="589" y="12"/>
                  </a:cubicBezTo>
                  <a:cubicBezTo>
                    <a:pt x="592" y="15"/>
                    <a:pt x="602" y="25"/>
                    <a:pt x="611" y="40"/>
                  </a:cubicBezTo>
                  <a:cubicBezTo>
                    <a:pt x="612" y="42"/>
                    <a:pt x="613" y="44"/>
                    <a:pt x="614" y="46"/>
                  </a:cubicBezTo>
                  <a:cubicBezTo>
                    <a:pt x="603" y="50"/>
                    <a:pt x="589" y="53"/>
                    <a:pt x="573" y="54"/>
                  </a:cubicBezTo>
                  <a:lnTo>
                    <a:pt x="573" y="10"/>
                  </a:lnTo>
                  <a:close/>
                  <a:moveTo>
                    <a:pt x="643" y="33"/>
                  </a:moveTo>
                  <a:cubicBezTo>
                    <a:pt x="639" y="35"/>
                    <a:pt x="634" y="38"/>
                    <a:pt x="627" y="41"/>
                  </a:cubicBezTo>
                  <a:cubicBezTo>
                    <a:pt x="626" y="41"/>
                    <a:pt x="625" y="42"/>
                    <a:pt x="625" y="42"/>
                  </a:cubicBezTo>
                  <a:cubicBezTo>
                    <a:pt x="619" y="31"/>
                    <a:pt x="612" y="22"/>
                    <a:pt x="607" y="16"/>
                  </a:cubicBezTo>
                  <a:cubicBezTo>
                    <a:pt x="620" y="20"/>
                    <a:pt x="632" y="26"/>
                    <a:pt x="643" y="33"/>
                  </a:cubicBezTo>
                  <a:close/>
                  <a:moveTo>
                    <a:pt x="688" y="112"/>
                  </a:moveTo>
                  <a:lnTo>
                    <a:pt x="645" y="112"/>
                  </a:lnTo>
                  <a:cubicBezTo>
                    <a:pt x="644" y="89"/>
                    <a:pt x="637" y="68"/>
                    <a:pt x="630" y="52"/>
                  </a:cubicBezTo>
                  <a:cubicBezTo>
                    <a:pt x="640" y="47"/>
                    <a:pt x="647" y="43"/>
                    <a:pt x="652" y="40"/>
                  </a:cubicBezTo>
                  <a:cubicBezTo>
                    <a:pt x="673" y="59"/>
                    <a:pt x="686" y="84"/>
                    <a:pt x="688" y="112"/>
                  </a:cubicBezTo>
                  <a:close/>
                  <a:moveTo>
                    <a:pt x="655" y="192"/>
                  </a:moveTo>
                  <a:cubicBezTo>
                    <a:pt x="654" y="192"/>
                    <a:pt x="646" y="186"/>
                    <a:pt x="632" y="180"/>
                  </a:cubicBezTo>
                  <a:cubicBezTo>
                    <a:pt x="639" y="164"/>
                    <a:pt x="644" y="144"/>
                    <a:pt x="645" y="122"/>
                  </a:cubicBezTo>
                  <a:lnTo>
                    <a:pt x="688" y="122"/>
                  </a:lnTo>
                  <a:cubicBezTo>
                    <a:pt x="687" y="150"/>
                    <a:pt x="674" y="174"/>
                    <a:pt x="655" y="192"/>
                  </a:cubicBezTo>
                  <a:close/>
                  <a:moveTo>
                    <a:pt x="612" y="218"/>
                  </a:moveTo>
                  <a:cubicBezTo>
                    <a:pt x="616" y="211"/>
                    <a:pt x="622" y="202"/>
                    <a:pt x="628" y="190"/>
                  </a:cubicBezTo>
                  <a:cubicBezTo>
                    <a:pt x="637" y="194"/>
                    <a:pt x="643" y="198"/>
                    <a:pt x="646" y="200"/>
                  </a:cubicBezTo>
                  <a:cubicBezTo>
                    <a:pt x="636" y="208"/>
                    <a:pt x="624" y="214"/>
                    <a:pt x="612" y="218"/>
                  </a:cubicBezTo>
                  <a:close/>
                  <a:moveTo>
                    <a:pt x="563" y="236"/>
                  </a:moveTo>
                  <a:lnTo>
                    <a:pt x="563" y="236"/>
                  </a:lnTo>
                  <a:lnTo>
                    <a:pt x="573" y="236"/>
                  </a:lnTo>
                  <a:lnTo>
                    <a:pt x="573" y="236"/>
                  </a:lnTo>
                  <a:cubicBezTo>
                    <a:pt x="643" y="234"/>
                    <a:pt x="699" y="182"/>
                    <a:pt x="699" y="118"/>
                  </a:cubicBezTo>
                  <a:cubicBezTo>
                    <a:pt x="699" y="53"/>
                    <a:pt x="641" y="0"/>
                    <a:pt x="569" y="0"/>
                  </a:cubicBezTo>
                  <a:cubicBezTo>
                    <a:pt x="497" y="0"/>
                    <a:pt x="438" y="53"/>
                    <a:pt x="438" y="118"/>
                  </a:cubicBezTo>
                  <a:cubicBezTo>
                    <a:pt x="438" y="181"/>
                    <a:pt x="494" y="233"/>
                    <a:pt x="563" y="236"/>
                  </a:cubicBezTo>
                  <a:close/>
                  <a:moveTo>
                    <a:pt x="776" y="135"/>
                  </a:moveTo>
                  <a:cubicBezTo>
                    <a:pt x="783" y="122"/>
                    <a:pt x="791" y="106"/>
                    <a:pt x="797" y="91"/>
                  </a:cubicBezTo>
                  <a:lnTo>
                    <a:pt x="797" y="91"/>
                  </a:lnTo>
                  <a:cubicBezTo>
                    <a:pt x="796" y="107"/>
                    <a:pt x="795" y="124"/>
                    <a:pt x="795" y="144"/>
                  </a:cubicBezTo>
                  <a:lnTo>
                    <a:pt x="795" y="180"/>
                  </a:lnTo>
                  <a:lnTo>
                    <a:pt x="821" y="180"/>
                  </a:lnTo>
                  <a:lnTo>
                    <a:pt x="821" y="56"/>
                  </a:lnTo>
                  <a:lnTo>
                    <a:pt x="792" y="56"/>
                  </a:lnTo>
                  <a:lnTo>
                    <a:pt x="766" y="105"/>
                  </a:lnTo>
                  <a:cubicBezTo>
                    <a:pt x="758" y="118"/>
                    <a:pt x="750" y="135"/>
                    <a:pt x="744" y="149"/>
                  </a:cubicBezTo>
                  <a:lnTo>
                    <a:pt x="743" y="149"/>
                  </a:lnTo>
                  <a:cubicBezTo>
                    <a:pt x="744" y="133"/>
                    <a:pt x="744" y="113"/>
                    <a:pt x="744" y="93"/>
                  </a:cubicBezTo>
                  <a:lnTo>
                    <a:pt x="744" y="56"/>
                  </a:lnTo>
                  <a:lnTo>
                    <a:pt x="719" y="56"/>
                  </a:lnTo>
                  <a:lnTo>
                    <a:pt x="719" y="180"/>
                  </a:lnTo>
                  <a:lnTo>
                    <a:pt x="751" y="180"/>
                  </a:lnTo>
                  <a:lnTo>
                    <a:pt x="776" y="135"/>
                  </a:lnTo>
                  <a:close/>
                  <a:moveTo>
                    <a:pt x="879" y="159"/>
                  </a:moveTo>
                  <a:cubicBezTo>
                    <a:pt x="868" y="159"/>
                    <a:pt x="855" y="155"/>
                    <a:pt x="849" y="152"/>
                  </a:cubicBezTo>
                  <a:lnTo>
                    <a:pt x="843" y="174"/>
                  </a:lnTo>
                  <a:cubicBezTo>
                    <a:pt x="854" y="179"/>
                    <a:pt x="868" y="182"/>
                    <a:pt x="880" y="182"/>
                  </a:cubicBezTo>
                  <a:cubicBezTo>
                    <a:pt x="904" y="182"/>
                    <a:pt x="932" y="173"/>
                    <a:pt x="932" y="145"/>
                  </a:cubicBezTo>
                  <a:cubicBezTo>
                    <a:pt x="932" y="128"/>
                    <a:pt x="918" y="118"/>
                    <a:pt x="903" y="116"/>
                  </a:cubicBezTo>
                  <a:lnTo>
                    <a:pt x="903" y="115"/>
                  </a:lnTo>
                  <a:cubicBezTo>
                    <a:pt x="917" y="112"/>
                    <a:pt x="927" y="101"/>
                    <a:pt x="927" y="86"/>
                  </a:cubicBezTo>
                  <a:cubicBezTo>
                    <a:pt x="927" y="68"/>
                    <a:pt x="911" y="54"/>
                    <a:pt x="884" y="54"/>
                  </a:cubicBezTo>
                  <a:cubicBezTo>
                    <a:pt x="867" y="54"/>
                    <a:pt x="854" y="59"/>
                    <a:pt x="846" y="64"/>
                  </a:cubicBezTo>
                  <a:lnTo>
                    <a:pt x="852" y="84"/>
                  </a:lnTo>
                  <a:cubicBezTo>
                    <a:pt x="859" y="81"/>
                    <a:pt x="870" y="77"/>
                    <a:pt x="879" y="77"/>
                  </a:cubicBezTo>
                  <a:cubicBezTo>
                    <a:pt x="891" y="77"/>
                    <a:pt x="898" y="82"/>
                    <a:pt x="898" y="90"/>
                  </a:cubicBezTo>
                  <a:cubicBezTo>
                    <a:pt x="898" y="100"/>
                    <a:pt x="889" y="106"/>
                    <a:pt x="876" y="106"/>
                  </a:cubicBezTo>
                  <a:lnTo>
                    <a:pt x="864" y="106"/>
                  </a:lnTo>
                  <a:lnTo>
                    <a:pt x="864" y="127"/>
                  </a:lnTo>
                  <a:lnTo>
                    <a:pt x="876" y="127"/>
                  </a:lnTo>
                  <a:cubicBezTo>
                    <a:pt x="888" y="127"/>
                    <a:pt x="902" y="129"/>
                    <a:pt x="902" y="143"/>
                  </a:cubicBezTo>
                  <a:cubicBezTo>
                    <a:pt x="902" y="153"/>
                    <a:pt x="893" y="159"/>
                    <a:pt x="879" y="159"/>
                  </a:cubicBezTo>
                  <a:close/>
                  <a:moveTo>
                    <a:pt x="1900" y="125"/>
                  </a:moveTo>
                  <a:lnTo>
                    <a:pt x="1910" y="125"/>
                  </a:lnTo>
                  <a:cubicBezTo>
                    <a:pt x="1924" y="125"/>
                    <a:pt x="1935" y="130"/>
                    <a:pt x="1935" y="143"/>
                  </a:cubicBezTo>
                  <a:cubicBezTo>
                    <a:pt x="1935" y="156"/>
                    <a:pt x="1924" y="161"/>
                    <a:pt x="1911" y="161"/>
                  </a:cubicBezTo>
                  <a:cubicBezTo>
                    <a:pt x="1906" y="161"/>
                    <a:pt x="1903" y="161"/>
                    <a:pt x="1900" y="160"/>
                  </a:cubicBezTo>
                  <a:lnTo>
                    <a:pt x="1900" y="125"/>
                  </a:lnTo>
                  <a:close/>
                  <a:moveTo>
                    <a:pt x="1900" y="76"/>
                  </a:moveTo>
                  <a:cubicBezTo>
                    <a:pt x="1903" y="76"/>
                    <a:pt x="1906" y="76"/>
                    <a:pt x="1912" y="76"/>
                  </a:cubicBezTo>
                  <a:cubicBezTo>
                    <a:pt x="1925" y="76"/>
                    <a:pt x="1932" y="81"/>
                    <a:pt x="1932" y="90"/>
                  </a:cubicBezTo>
                  <a:cubicBezTo>
                    <a:pt x="1932" y="99"/>
                    <a:pt x="1924" y="105"/>
                    <a:pt x="1910" y="105"/>
                  </a:cubicBezTo>
                  <a:lnTo>
                    <a:pt x="1900" y="105"/>
                  </a:lnTo>
                  <a:lnTo>
                    <a:pt x="1900" y="76"/>
                  </a:lnTo>
                  <a:close/>
                  <a:moveTo>
                    <a:pt x="1952" y="170"/>
                  </a:moveTo>
                  <a:cubicBezTo>
                    <a:pt x="1959" y="164"/>
                    <a:pt x="1965" y="155"/>
                    <a:pt x="1965" y="144"/>
                  </a:cubicBezTo>
                  <a:cubicBezTo>
                    <a:pt x="1965" y="128"/>
                    <a:pt x="1954" y="117"/>
                    <a:pt x="1940" y="113"/>
                  </a:cubicBezTo>
                  <a:lnTo>
                    <a:pt x="1940" y="113"/>
                  </a:lnTo>
                  <a:cubicBezTo>
                    <a:pt x="1954" y="108"/>
                    <a:pt x="1960" y="98"/>
                    <a:pt x="1960" y="87"/>
                  </a:cubicBezTo>
                  <a:cubicBezTo>
                    <a:pt x="1960" y="75"/>
                    <a:pt x="1954" y="67"/>
                    <a:pt x="1945" y="62"/>
                  </a:cubicBezTo>
                  <a:cubicBezTo>
                    <a:pt x="1936" y="57"/>
                    <a:pt x="1926" y="55"/>
                    <a:pt x="1909" y="55"/>
                  </a:cubicBezTo>
                  <a:cubicBezTo>
                    <a:pt x="1895" y="55"/>
                    <a:pt x="1880" y="56"/>
                    <a:pt x="1873" y="58"/>
                  </a:cubicBezTo>
                  <a:lnTo>
                    <a:pt x="1873" y="180"/>
                  </a:lnTo>
                  <a:cubicBezTo>
                    <a:pt x="1879" y="180"/>
                    <a:pt x="1889" y="181"/>
                    <a:pt x="1903" y="181"/>
                  </a:cubicBezTo>
                  <a:cubicBezTo>
                    <a:pt x="1928" y="181"/>
                    <a:pt x="1943" y="177"/>
                    <a:pt x="1952" y="170"/>
                  </a:cubicBezTo>
                  <a:close/>
                  <a:moveTo>
                    <a:pt x="1791" y="180"/>
                  </a:moveTo>
                  <a:lnTo>
                    <a:pt x="1819" y="180"/>
                  </a:lnTo>
                  <a:lnTo>
                    <a:pt x="1819" y="80"/>
                  </a:lnTo>
                  <a:lnTo>
                    <a:pt x="1853" y="80"/>
                  </a:lnTo>
                  <a:lnTo>
                    <a:pt x="1853" y="56"/>
                  </a:lnTo>
                  <a:lnTo>
                    <a:pt x="1758" y="56"/>
                  </a:lnTo>
                  <a:lnTo>
                    <a:pt x="1758" y="80"/>
                  </a:lnTo>
                  <a:lnTo>
                    <a:pt x="1791" y="80"/>
                  </a:lnTo>
                  <a:lnTo>
                    <a:pt x="1791" y="180"/>
                  </a:lnTo>
                  <a:close/>
                  <a:moveTo>
                    <a:pt x="2041" y="76"/>
                  </a:moveTo>
                  <a:cubicBezTo>
                    <a:pt x="2061" y="76"/>
                    <a:pt x="2071" y="96"/>
                    <a:pt x="2071" y="118"/>
                  </a:cubicBezTo>
                  <a:cubicBezTo>
                    <a:pt x="2071" y="142"/>
                    <a:pt x="2061" y="160"/>
                    <a:pt x="2042" y="160"/>
                  </a:cubicBezTo>
                  <a:cubicBezTo>
                    <a:pt x="2023" y="160"/>
                    <a:pt x="2011" y="143"/>
                    <a:pt x="2011" y="119"/>
                  </a:cubicBezTo>
                  <a:cubicBezTo>
                    <a:pt x="2011" y="94"/>
                    <a:pt x="2022" y="76"/>
                    <a:pt x="2041" y="76"/>
                  </a:cubicBezTo>
                  <a:close/>
                  <a:moveTo>
                    <a:pt x="2040" y="182"/>
                  </a:moveTo>
                  <a:cubicBezTo>
                    <a:pt x="2076" y="182"/>
                    <a:pt x="2101" y="158"/>
                    <a:pt x="2101" y="117"/>
                  </a:cubicBezTo>
                  <a:cubicBezTo>
                    <a:pt x="2101" y="83"/>
                    <a:pt x="2080" y="54"/>
                    <a:pt x="2042" y="54"/>
                  </a:cubicBezTo>
                  <a:cubicBezTo>
                    <a:pt x="2006" y="54"/>
                    <a:pt x="1982" y="82"/>
                    <a:pt x="1982" y="119"/>
                  </a:cubicBezTo>
                  <a:cubicBezTo>
                    <a:pt x="1982" y="154"/>
                    <a:pt x="2003" y="182"/>
                    <a:pt x="2040" y="182"/>
                  </a:cubicBezTo>
                  <a:close/>
                  <a:moveTo>
                    <a:pt x="1563" y="121"/>
                  </a:moveTo>
                  <a:cubicBezTo>
                    <a:pt x="1566" y="120"/>
                    <a:pt x="1569" y="120"/>
                    <a:pt x="1573" y="120"/>
                  </a:cubicBezTo>
                  <a:cubicBezTo>
                    <a:pt x="1587" y="120"/>
                    <a:pt x="1598" y="126"/>
                    <a:pt x="1598" y="140"/>
                  </a:cubicBezTo>
                  <a:cubicBezTo>
                    <a:pt x="1598" y="154"/>
                    <a:pt x="1587" y="160"/>
                    <a:pt x="1573" y="160"/>
                  </a:cubicBezTo>
                  <a:cubicBezTo>
                    <a:pt x="1569" y="160"/>
                    <a:pt x="1566" y="160"/>
                    <a:pt x="1563" y="160"/>
                  </a:cubicBezTo>
                  <a:lnTo>
                    <a:pt x="1563" y="121"/>
                  </a:lnTo>
                  <a:close/>
                  <a:moveTo>
                    <a:pt x="1617" y="166"/>
                  </a:moveTo>
                  <a:cubicBezTo>
                    <a:pt x="1623" y="159"/>
                    <a:pt x="1627" y="150"/>
                    <a:pt x="1627" y="139"/>
                  </a:cubicBezTo>
                  <a:cubicBezTo>
                    <a:pt x="1627" y="111"/>
                    <a:pt x="1604" y="98"/>
                    <a:pt x="1578" y="98"/>
                  </a:cubicBezTo>
                  <a:cubicBezTo>
                    <a:pt x="1572" y="98"/>
                    <a:pt x="1567" y="99"/>
                    <a:pt x="1563" y="99"/>
                  </a:cubicBezTo>
                  <a:lnTo>
                    <a:pt x="1563" y="56"/>
                  </a:lnTo>
                  <a:lnTo>
                    <a:pt x="1535" y="56"/>
                  </a:lnTo>
                  <a:lnTo>
                    <a:pt x="1535" y="180"/>
                  </a:lnTo>
                  <a:cubicBezTo>
                    <a:pt x="1541" y="180"/>
                    <a:pt x="1551" y="181"/>
                    <a:pt x="1565" y="181"/>
                  </a:cubicBezTo>
                  <a:cubicBezTo>
                    <a:pt x="1584" y="181"/>
                    <a:pt x="1605" y="178"/>
                    <a:pt x="1617" y="166"/>
                  </a:cubicBezTo>
                  <a:close/>
                  <a:moveTo>
                    <a:pt x="1709" y="182"/>
                  </a:moveTo>
                  <a:cubicBezTo>
                    <a:pt x="1724" y="182"/>
                    <a:pt x="1735" y="179"/>
                    <a:pt x="1741" y="177"/>
                  </a:cubicBezTo>
                  <a:lnTo>
                    <a:pt x="1736" y="155"/>
                  </a:lnTo>
                  <a:cubicBezTo>
                    <a:pt x="1731" y="157"/>
                    <a:pt x="1721" y="159"/>
                    <a:pt x="1713" y="159"/>
                  </a:cubicBezTo>
                  <a:cubicBezTo>
                    <a:pt x="1688" y="159"/>
                    <a:pt x="1673" y="143"/>
                    <a:pt x="1673" y="118"/>
                  </a:cubicBezTo>
                  <a:cubicBezTo>
                    <a:pt x="1673" y="91"/>
                    <a:pt x="1691" y="77"/>
                    <a:pt x="1713" y="77"/>
                  </a:cubicBezTo>
                  <a:cubicBezTo>
                    <a:pt x="1723" y="77"/>
                    <a:pt x="1731" y="80"/>
                    <a:pt x="1736" y="82"/>
                  </a:cubicBezTo>
                  <a:lnTo>
                    <a:pt x="1742" y="60"/>
                  </a:lnTo>
                  <a:cubicBezTo>
                    <a:pt x="1737" y="57"/>
                    <a:pt x="1726" y="54"/>
                    <a:pt x="1712" y="54"/>
                  </a:cubicBezTo>
                  <a:cubicBezTo>
                    <a:pt x="1674" y="54"/>
                    <a:pt x="1644" y="78"/>
                    <a:pt x="1644" y="120"/>
                  </a:cubicBezTo>
                  <a:cubicBezTo>
                    <a:pt x="1644" y="155"/>
                    <a:pt x="1666" y="182"/>
                    <a:pt x="1709" y="182"/>
                  </a:cubicBezTo>
                  <a:close/>
                  <a:moveTo>
                    <a:pt x="1427" y="176"/>
                  </a:moveTo>
                  <a:cubicBezTo>
                    <a:pt x="1445" y="165"/>
                    <a:pt x="1450" y="140"/>
                    <a:pt x="1450" y="109"/>
                  </a:cubicBezTo>
                  <a:lnTo>
                    <a:pt x="1450" y="79"/>
                  </a:lnTo>
                  <a:lnTo>
                    <a:pt x="1478" y="79"/>
                  </a:lnTo>
                  <a:lnTo>
                    <a:pt x="1478" y="180"/>
                  </a:lnTo>
                  <a:lnTo>
                    <a:pt x="1506" y="180"/>
                  </a:lnTo>
                  <a:lnTo>
                    <a:pt x="1506" y="56"/>
                  </a:lnTo>
                  <a:lnTo>
                    <a:pt x="1422" y="56"/>
                  </a:lnTo>
                  <a:lnTo>
                    <a:pt x="1422" y="110"/>
                  </a:lnTo>
                  <a:cubicBezTo>
                    <a:pt x="1422" y="129"/>
                    <a:pt x="1420" y="145"/>
                    <a:pt x="1413" y="153"/>
                  </a:cubicBezTo>
                  <a:cubicBezTo>
                    <a:pt x="1410" y="156"/>
                    <a:pt x="1405" y="159"/>
                    <a:pt x="1399" y="160"/>
                  </a:cubicBezTo>
                  <a:lnTo>
                    <a:pt x="1402" y="182"/>
                  </a:lnTo>
                  <a:cubicBezTo>
                    <a:pt x="1412" y="182"/>
                    <a:pt x="1421" y="180"/>
                    <a:pt x="1427" y="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6322" name="Picture 2" descr="G:\2019\ПРОСВЕЩЕНИЕ\2020\август\августовка на переделку\Рисунок1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42" y="1655303"/>
            <a:ext cx="780452" cy="7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92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2" name="Прямая соединительная линия 371"/>
          <p:cNvCxnSpPr>
            <a:stCxn id="362" idx="0"/>
          </p:cNvCxnSpPr>
          <p:nvPr/>
        </p:nvCxnSpPr>
        <p:spPr>
          <a:xfrm flipV="1">
            <a:off x="557083" y="1417753"/>
            <a:ext cx="15671" cy="1792794"/>
          </a:xfrm>
          <a:prstGeom prst="line">
            <a:avLst/>
          </a:prstGeom>
          <a:ln w="28575">
            <a:solidFill>
              <a:srgbClr val="F5B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Прямая соединительная линия 374"/>
          <p:cNvCxnSpPr/>
          <p:nvPr/>
        </p:nvCxnSpPr>
        <p:spPr>
          <a:xfrm flipV="1">
            <a:off x="555953" y="3868244"/>
            <a:ext cx="56" cy="314775"/>
          </a:xfrm>
          <a:prstGeom prst="line">
            <a:avLst/>
          </a:prstGeom>
          <a:ln w="28575">
            <a:solidFill>
              <a:srgbClr val="43D1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TextBox 350"/>
          <p:cNvSpPr txBox="1"/>
          <p:nvPr/>
        </p:nvSpPr>
        <p:spPr>
          <a:xfrm>
            <a:off x="3131459" y="883243"/>
            <a:ext cx="8981651" cy="2224582"/>
          </a:xfrm>
          <a:prstGeom prst="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>
            <a:defPPr>
              <a:defRPr lang="ru-RU"/>
            </a:defPPr>
            <a:lvl1pPr algn="ctr">
              <a:defRPr sz="1400" b="1">
                <a:solidFill>
                  <a:schemeClr val="l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ru-RU" sz="1200" b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ru-RU" sz="13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Внесение </a:t>
            </a: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изменений в основную образовательную программу: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Целевой раздел: планируемые результаты и система оценки их </a:t>
            </a:r>
            <a:r>
              <a:rPr lang="ru-RU" sz="13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достижения.</a:t>
            </a:r>
            <a:endParaRPr lang="ru-RU" sz="13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Содержательный раздел: корректировка программ учебных курсов, в том числе </a:t>
            </a:r>
            <a:r>
              <a:rPr lang="ru-RU" sz="13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интегрированных.</a:t>
            </a:r>
            <a:endParaRPr lang="ru-RU" sz="13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Организационный: включение соответствующих курсов в часть учебного плана, формируемую участниками образовательных отношений, в план внеурочной </a:t>
            </a:r>
            <a:r>
              <a:rPr lang="ru-RU" sz="13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деятельности.</a:t>
            </a:r>
            <a:endParaRPr lang="ru-RU" sz="13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3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l"/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Включение в план методической работы образовательной организации серии семинаров-практикумов, направленных на совместную работу всего педагогического коллектива по формированию функциональной </a:t>
            </a:r>
            <a:r>
              <a:rPr lang="ru-RU" sz="13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грамотности.</a:t>
            </a:r>
            <a:endParaRPr lang="ru-RU" sz="13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l"/>
            <a:endParaRPr lang="ru-RU" sz="13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l"/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Проведение внутришкольного мониторинга сформированности функциональной грамотности учащихся с 5 по </a:t>
            </a:r>
            <a:r>
              <a:rPr lang="ru-RU" sz="13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9 класс</a:t>
            </a:r>
            <a:endParaRPr lang="ru-RU" sz="13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lvl="1">
              <a:defRPr/>
            </a:pPr>
            <a:endParaRPr lang="ru-RU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6" name="Rectangle 9"/>
          <p:cNvSpPr>
            <a:spLocks noChangeArrowheads="1"/>
          </p:cNvSpPr>
          <p:nvPr/>
        </p:nvSpPr>
        <p:spPr bwMode="auto">
          <a:xfrm>
            <a:off x="248995" y="904349"/>
            <a:ext cx="2696113" cy="668013"/>
          </a:xfrm>
          <a:prstGeom prst="rect">
            <a:avLst/>
          </a:prstGeom>
          <a:solidFill>
            <a:schemeClr val="bg1"/>
          </a:solidFill>
          <a:ln w="19050">
            <a:solidFill>
              <a:srgbClr val="F5B144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9" name="Номер слайда 2"/>
          <p:cNvSpPr txBox="1">
            <a:spLocks/>
          </p:cNvSpPr>
          <p:nvPr/>
        </p:nvSpPr>
        <p:spPr>
          <a:xfrm>
            <a:off x="11475981" y="161008"/>
            <a:ext cx="556205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10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58927" y="161008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Встраиваем в образовательный процесс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964184" y="952549"/>
            <a:ext cx="2078207" cy="57629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Административная деятельность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4" name="Rectangle 9"/>
          <p:cNvSpPr>
            <a:spLocks noChangeArrowheads="1"/>
          </p:cNvSpPr>
          <p:nvPr/>
        </p:nvSpPr>
        <p:spPr bwMode="auto">
          <a:xfrm>
            <a:off x="244876" y="900230"/>
            <a:ext cx="659997" cy="668013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5" name="Freeform 55"/>
          <p:cNvSpPr>
            <a:spLocks noEditPoints="1"/>
          </p:cNvSpPr>
          <p:nvPr/>
        </p:nvSpPr>
        <p:spPr bwMode="auto">
          <a:xfrm>
            <a:off x="376097" y="1059883"/>
            <a:ext cx="397554" cy="348706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7" name="TextBox 356"/>
          <p:cNvSpPr txBox="1"/>
          <p:nvPr/>
        </p:nvSpPr>
        <p:spPr>
          <a:xfrm>
            <a:off x="3131459" y="3210547"/>
            <a:ext cx="8981652" cy="672132"/>
          </a:xfrm>
          <a:prstGeom prst="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>
            <a:defPPr>
              <a:defRPr lang="ru-RU"/>
            </a:defPPr>
            <a:lvl1pPr algn="ctr">
              <a:defRPr sz="1400" b="1">
                <a:solidFill>
                  <a:schemeClr val="l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Решение контекстных задач в рамках уроков по всем предметам учебного плана</a:t>
            </a:r>
          </a:p>
        </p:txBody>
      </p:sp>
      <p:sp>
        <p:nvSpPr>
          <p:cNvPr id="358" name="TextBox 357"/>
          <p:cNvSpPr txBox="1"/>
          <p:nvPr/>
        </p:nvSpPr>
        <p:spPr>
          <a:xfrm>
            <a:off x="3131459" y="3979781"/>
            <a:ext cx="8981652" cy="1928782"/>
          </a:xfrm>
          <a:prstGeom prst="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>
            <a:defPPr>
              <a:defRPr lang="ru-RU"/>
            </a:defPPr>
            <a:lvl1pPr algn="ctr">
              <a:defRPr sz="1400" b="1">
                <a:solidFill>
                  <a:schemeClr val="l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Включение в план внеурочной деятельности образовательной организации специальных учебных курсов «Учимся для жизни»</a:t>
            </a:r>
          </a:p>
          <a:p>
            <a:pPr algn="l"/>
            <a:endParaRPr lang="ru-RU" sz="13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l"/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Включение в план внеурочной деятельности образовательной организации образовательных событий, направленных на совместную работу всего педагогического коллектива по формированию функциональной грамотности (межпредметные недели, учебно-исследовательские конференции, межпредметные марафоны</a:t>
            </a:r>
            <a:r>
              <a:rPr lang="en-US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и т. д.).</a:t>
            </a:r>
          </a:p>
          <a:p>
            <a:pPr algn="l"/>
            <a:endParaRPr lang="ru-RU" sz="13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l"/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Проектно-исследовательская работа обучающихся с активным использованием метапредметных и межпредметных проектов и исследований</a:t>
            </a:r>
          </a:p>
        </p:txBody>
      </p:sp>
      <p:sp>
        <p:nvSpPr>
          <p:cNvPr id="368" name="Нашивка 367"/>
          <p:cNvSpPr/>
          <p:nvPr/>
        </p:nvSpPr>
        <p:spPr>
          <a:xfrm rot="5400000">
            <a:off x="477503" y="2319766"/>
            <a:ext cx="194853" cy="327170"/>
          </a:xfrm>
          <a:prstGeom prst="chevron">
            <a:avLst/>
          </a:prstGeom>
          <a:solidFill>
            <a:srgbClr val="F5B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9" name="Нашивка 368"/>
          <p:cNvSpPr/>
          <p:nvPr/>
        </p:nvSpPr>
        <p:spPr>
          <a:xfrm rot="5400000">
            <a:off x="460561" y="3867135"/>
            <a:ext cx="194853" cy="327170"/>
          </a:xfrm>
          <a:prstGeom prst="chevron">
            <a:avLst/>
          </a:prstGeom>
          <a:solidFill>
            <a:srgbClr val="43D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0" name="Нашивка 369"/>
          <p:cNvSpPr/>
          <p:nvPr/>
        </p:nvSpPr>
        <p:spPr>
          <a:xfrm>
            <a:off x="2936606" y="6058439"/>
            <a:ext cx="194853" cy="327170"/>
          </a:xfrm>
          <a:prstGeom prst="chevron">
            <a:avLst/>
          </a:prstGeom>
          <a:solidFill>
            <a:srgbClr val="40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79" name="Прямая соединительная линия 378"/>
          <p:cNvCxnSpPr>
            <a:endCxn id="366" idx="2"/>
          </p:cNvCxnSpPr>
          <p:nvPr/>
        </p:nvCxnSpPr>
        <p:spPr>
          <a:xfrm flipV="1">
            <a:off x="546058" y="4854108"/>
            <a:ext cx="8965" cy="1367918"/>
          </a:xfrm>
          <a:prstGeom prst="line">
            <a:avLst/>
          </a:prstGeom>
          <a:ln w="28575">
            <a:solidFill>
              <a:srgbClr val="40A7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Прямая соединительная линия 384"/>
          <p:cNvCxnSpPr/>
          <p:nvPr/>
        </p:nvCxnSpPr>
        <p:spPr>
          <a:xfrm>
            <a:off x="546058" y="6222025"/>
            <a:ext cx="2507947" cy="0"/>
          </a:xfrm>
          <a:prstGeom prst="line">
            <a:avLst/>
          </a:prstGeom>
          <a:ln w="28575">
            <a:solidFill>
              <a:srgbClr val="40A7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Прямоугольник 390"/>
          <p:cNvSpPr/>
          <p:nvPr/>
        </p:nvSpPr>
        <p:spPr>
          <a:xfrm>
            <a:off x="3144558" y="6006581"/>
            <a:ext cx="8968551" cy="430887"/>
          </a:xfrm>
          <a:prstGeom prst="rect">
            <a:avLst/>
          </a:prstGeom>
          <a:solidFill>
            <a:srgbClr val="0073B8"/>
          </a:solidFill>
        </p:spPr>
        <p:txBody>
          <a:bodyPr wrap="square" lIns="180000">
            <a:spAutoFit/>
          </a:bodyPr>
          <a:lstStyle/>
          <a:p>
            <a:pPr marL="0" lvl="1"/>
            <a:r>
              <a:rPr lang="ru-RU" sz="1100" b="1" dirty="0">
                <a:solidFill>
                  <a:schemeClr val="bg1"/>
                </a:solidFill>
                <a:ea typeface="Open Sans Extrabold" pitchFamily="34" charset="0"/>
                <a:cs typeface="Open Sans Extrabold" pitchFamily="34" charset="0"/>
              </a:rPr>
              <a:t>Закупка учебных пособий возможна в соответствии со статьей 35 </a:t>
            </a:r>
            <a:endParaRPr lang="ru-RU" sz="1100" b="1" dirty="0" smtClean="0">
              <a:solidFill>
                <a:schemeClr val="bg1"/>
              </a:solidFill>
              <a:ea typeface="Open Sans Extrabold" pitchFamily="34" charset="0"/>
              <a:cs typeface="Open Sans Extrabold" pitchFamily="34" charset="0"/>
            </a:endParaRPr>
          </a:p>
          <a:p>
            <a:pPr marL="0" lvl="1"/>
            <a:r>
              <a:rPr lang="ru-RU" sz="1100" b="1" dirty="0" smtClean="0">
                <a:solidFill>
                  <a:schemeClr val="bg1"/>
                </a:solidFill>
                <a:ea typeface="Open Sans Extrabold" pitchFamily="34" charset="0"/>
                <a:cs typeface="Open Sans Extrabold" pitchFamily="34" charset="0"/>
              </a:rPr>
              <a:t>Федерального </a:t>
            </a:r>
            <a:r>
              <a:rPr lang="ru-RU" sz="1100" b="1" dirty="0">
                <a:solidFill>
                  <a:schemeClr val="bg1"/>
                </a:solidFill>
                <a:ea typeface="Open Sans Extrabold" pitchFamily="34" charset="0"/>
                <a:cs typeface="Open Sans Extrabold" pitchFamily="34" charset="0"/>
              </a:rPr>
              <a:t>закона от 29.12.2012 № 273-ФЗ «Об образовании в Российской Федерации»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38577" y="3210547"/>
            <a:ext cx="2700089" cy="672132"/>
            <a:chOff x="240697" y="3328086"/>
            <a:chExt cx="2797515" cy="672132"/>
          </a:xfrm>
        </p:grpSpPr>
        <p:sp>
          <p:nvSpPr>
            <p:cNvPr id="360" name="Rectangle 9"/>
            <p:cNvSpPr>
              <a:spLocks noChangeArrowheads="1"/>
            </p:cNvSpPr>
            <p:nvPr/>
          </p:nvSpPr>
          <p:spPr bwMode="auto">
            <a:xfrm>
              <a:off x="244816" y="3332205"/>
              <a:ext cx="2793396" cy="6680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3D1A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960005" y="3380405"/>
              <a:ext cx="2078207" cy="360850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r>
                <a:rPr lang="ru-RU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Урочная деятельность</a:t>
              </a:r>
              <a:endPara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2" name="Rectangle 9"/>
            <p:cNvSpPr>
              <a:spLocks noChangeArrowheads="1"/>
            </p:cNvSpPr>
            <p:nvPr/>
          </p:nvSpPr>
          <p:spPr bwMode="auto">
            <a:xfrm>
              <a:off x="240697" y="3328086"/>
              <a:ext cx="659997" cy="66801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93" name="Freeform 31"/>
            <p:cNvSpPr>
              <a:spLocks noEditPoints="1"/>
            </p:cNvSpPr>
            <p:nvPr/>
          </p:nvSpPr>
          <p:spPr bwMode="auto">
            <a:xfrm>
              <a:off x="378136" y="3457609"/>
              <a:ext cx="392116" cy="376014"/>
            </a:xfrm>
            <a:custGeom>
              <a:avLst/>
              <a:gdLst>
                <a:gd name="T0" fmla="*/ 466 w 860"/>
                <a:gd name="T1" fmla="*/ 465 h 823"/>
                <a:gd name="T2" fmla="*/ 394 w 860"/>
                <a:gd name="T3" fmla="*/ 393 h 823"/>
                <a:gd name="T4" fmla="*/ 537 w 860"/>
                <a:gd name="T5" fmla="*/ 716 h 823"/>
                <a:gd name="T6" fmla="*/ 609 w 860"/>
                <a:gd name="T7" fmla="*/ 644 h 823"/>
                <a:gd name="T8" fmla="*/ 537 w 860"/>
                <a:gd name="T9" fmla="*/ 716 h 823"/>
                <a:gd name="T10" fmla="*/ 609 w 860"/>
                <a:gd name="T11" fmla="*/ 608 h 823"/>
                <a:gd name="T12" fmla="*/ 537 w 860"/>
                <a:gd name="T13" fmla="*/ 537 h 823"/>
                <a:gd name="T14" fmla="*/ 716 w 860"/>
                <a:gd name="T15" fmla="*/ 644 h 823"/>
                <a:gd name="T16" fmla="*/ 645 w 860"/>
                <a:gd name="T17" fmla="*/ 716 h 823"/>
                <a:gd name="T18" fmla="*/ 716 w 860"/>
                <a:gd name="T19" fmla="*/ 644 h 823"/>
                <a:gd name="T20" fmla="*/ 645 w 860"/>
                <a:gd name="T21" fmla="*/ 537 h 823"/>
                <a:gd name="T22" fmla="*/ 716 w 860"/>
                <a:gd name="T23" fmla="*/ 608 h 823"/>
                <a:gd name="T24" fmla="*/ 251 w 860"/>
                <a:gd name="T25" fmla="*/ 716 h 823"/>
                <a:gd name="T26" fmla="*/ 322 w 860"/>
                <a:gd name="T27" fmla="*/ 644 h 823"/>
                <a:gd name="T28" fmla="*/ 251 w 860"/>
                <a:gd name="T29" fmla="*/ 716 h 823"/>
                <a:gd name="T30" fmla="*/ 322 w 860"/>
                <a:gd name="T31" fmla="*/ 608 h 823"/>
                <a:gd name="T32" fmla="*/ 251 w 860"/>
                <a:gd name="T33" fmla="*/ 537 h 823"/>
                <a:gd name="T34" fmla="*/ 143 w 860"/>
                <a:gd name="T35" fmla="*/ 716 h 823"/>
                <a:gd name="T36" fmla="*/ 215 w 860"/>
                <a:gd name="T37" fmla="*/ 644 h 823"/>
                <a:gd name="T38" fmla="*/ 143 w 860"/>
                <a:gd name="T39" fmla="*/ 716 h 823"/>
                <a:gd name="T40" fmla="*/ 215 w 860"/>
                <a:gd name="T41" fmla="*/ 608 h 823"/>
                <a:gd name="T42" fmla="*/ 143 w 860"/>
                <a:gd name="T43" fmla="*/ 537 h 823"/>
                <a:gd name="T44" fmla="*/ 788 w 860"/>
                <a:gd name="T45" fmla="*/ 752 h 823"/>
                <a:gd name="T46" fmla="*/ 466 w 860"/>
                <a:gd name="T47" fmla="*/ 537 h 823"/>
                <a:gd name="T48" fmla="*/ 394 w 860"/>
                <a:gd name="T49" fmla="*/ 752 h 823"/>
                <a:gd name="T50" fmla="*/ 72 w 860"/>
                <a:gd name="T51" fmla="*/ 501 h 823"/>
                <a:gd name="T52" fmla="*/ 430 w 860"/>
                <a:gd name="T53" fmla="*/ 269 h 823"/>
                <a:gd name="T54" fmla="*/ 788 w 860"/>
                <a:gd name="T55" fmla="*/ 501 h 823"/>
                <a:gd name="T56" fmla="*/ 100 w 860"/>
                <a:gd name="T57" fmla="*/ 358 h 823"/>
                <a:gd name="T58" fmla="*/ 199 w 860"/>
                <a:gd name="T59" fmla="*/ 429 h 823"/>
                <a:gd name="T60" fmla="*/ 100 w 860"/>
                <a:gd name="T61" fmla="*/ 358 h 823"/>
                <a:gd name="T62" fmla="*/ 778 w 860"/>
                <a:gd name="T63" fmla="*/ 429 h 823"/>
                <a:gd name="T64" fmla="*/ 600 w 860"/>
                <a:gd name="T65" fmla="*/ 358 h 823"/>
                <a:gd name="T66" fmla="*/ 816 w 860"/>
                <a:gd name="T67" fmla="*/ 286 h 823"/>
                <a:gd name="T68" fmla="*/ 466 w 860"/>
                <a:gd name="T69" fmla="*/ 183 h 823"/>
                <a:gd name="T70" fmla="*/ 483 w 860"/>
                <a:gd name="T71" fmla="*/ 73 h 823"/>
                <a:gd name="T72" fmla="*/ 645 w 860"/>
                <a:gd name="T73" fmla="*/ 53 h 823"/>
                <a:gd name="T74" fmla="*/ 430 w 860"/>
                <a:gd name="T75" fmla="*/ 0 h 823"/>
                <a:gd name="T76" fmla="*/ 394 w 860"/>
                <a:gd name="T77" fmla="*/ 183 h 823"/>
                <a:gd name="T78" fmla="*/ 44 w 860"/>
                <a:gd name="T79" fmla="*/ 286 h 823"/>
                <a:gd name="T80" fmla="*/ 0 w 860"/>
                <a:gd name="T81" fmla="*/ 823 h 823"/>
                <a:gd name="T82" fmla="*/ 860 w 860"/>
                <a:gd name="T83" fmla="*/ 448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0" h="823">
                  <a:moveTo>
                    <a:pt x="394" y="465"/>
                  </a:moveTo>
                  <a:lnTo>
                    <a:pt x="466" y="465"/>
                  </a:lnTo>
                  <a:lnTo>
                    <a:pt x="466" y="393"/>
                  </a:lnTo>
                  <a:lnTo>
                    <a:pt x="394" y="393"/>
                  </a:lnTo>
                  <a:lnTo>
                    <a:pt x="394" y="465"/>
                  </a:lnTo>
                  <a:close/>
                  <a:moveTo>
                    <a:pt x="537" y="716"/>
                  </a:moveTo>
                  <a:lnTo>
                    <a:pt x="609" y="716"/>
                  </a:lnTo>
                  <a:lnTo>
                    <a:pt x="609" y="644"/>
                  </a:lnTo>
                  <a:lnTo>
                    <a:pt x="537" y="644"/>
                  </a:lnTo>
                  <a:lnTo>
                    <a:pt x="537" y="716"/>
                  </a:lnTo>
                  <a:close/>
                  <a:moveTo>
                    <a:pt x="537" y="608"/>
                  </a:moveTo>
                  <a:lnTo>
                    <a:pt x="609" y="608"/>
                  </a:lnTo>
                  <a:lnTo>
                    <a:pt x="609" y="537"/>
                  </a:lnTo>
                  <a:lnTo>
                    <a:pt x="537" y="537"/>
                  </a:lnTo>
                  <a:lnTo>
                    <a:pt x="537" y="608"/>
                  </a:lnTo>
                  <a:close/>
                  <a:moveTo>
                    <a:pt x="716" y="644"/>
                  </a:moveTo>
                  <a:lnTo>
                    <a:pt x="645" y="644"/>
                  </a:lnTo>
                  <a:lnTo>
                    <a:pt x="645" y="716"/>
                  </a:lnTo>
                  <a:lnTo>
                    <a:pt x="716" y="716"/>
                  </a:lnTo>
                  <a:lnTo>
                    <a:pt x="716" y="644"/>
                  </a:lnTo>
                  <a:close/>
                  <a:moveTo>
                    <a:pt x="716" y="537"/>
                  </a:moveTo>
                  <a:lnTo>
                    <a:pt x="645" y="537"/>
                  </a:lnTo>
                  <a:lnTo>
                    <a:pt x="645" y="608"/>
                  </a:lnTo>
                  <a:lnTo>
                    <a:pt x="716" y="608"/>
                  </a:lnTo>
                  <a:lnTo>
                    <a:pt x="716" y="537"/>
                  </a:lnTo>
                  <a:close/>
                  <a:moveTo>
                    <a:pt x="251" y="716"/>
                  </a:moveTo>
                  <a:lnTo>
                    <a:pt x="322" y="716"/>
                  </a:lnTo>
                  <a:lnTo>
                    <a:pt x="322" y="644"/>
                  </a:lnTo>
                  <a:lnTo>
                    <a:pt x="251" y="644"/>
                  </a:lnTo>
                  <a:lnTo>
                    <a:pt x="251" y="716"/>
                  </a:lnTo>
                  <a:close/>
                  <a:moveTo>
                    <a:pt x="251" y="608"/>
                  </a:moveTo>
                  <a:lnTo>
                    <a:pt x="322" y="608"/>
                  </a:lnTo>
                  <a:lnTo>
                    <a:pt x="322" y="537"/>
                  </a:lnTo>
                  <a:lnTo>
                    <a:pt x="251" y="537"/>
                  </a:lnTo>
                  <a:lnTo>
                    <a:pt x="251" y="608"/>
                  </a:lnTo>
                  <a:close/>
                  <a:moveTo>
                    <a:pt x="143" y="716"/>
                  </a:moveTo>
                  <a:lnTo>
                    <a:pt x="215" y="716"/>
                  </a:lnTo>
                  <a:lnTo>
                    <a:pt x="215" y="644"/>
                  </a:lnTo>
                  <a:lnTo>
                    <a:pt x="143" y="644"/>
                  </a:lnTo>
                  <a:lnTo>
                    <a:pt x="143" y="716"/>
                  </a:lnTo>
                  <a:close/>
                  <a:moveTo>
                    <a:pt x="143" y="608"/>
                  </a:moveTo>
                  <a:lnTo>
                    <a:pt x="215" y="608"/>
                  </a:lnTo>
                  <a:lnTo>
                    <a:pt x="215" y="537"/>
                  </a:lnTo>
                  <a:lnTo>
                    <a:pt x="143" y="537"/>
                  </a:lnTo>
                  <a:lnTo>
                    <a:pt x="143" y="608"/>
                  </a:lnTo>
                  <a:close/>
                  <a:moveTo>
                    <a:pt x="788" y="752"/>
                  </a:moveTo>
                  <a:lnTo>
                    <a:pt x="466" y="752"/>
                  </a:lnTo>
                  <a:lnTo>
                    <a:pt x="466" y="537"/>
                  </a:lnTo>
                  <a:lnTo>
                    <a:pt x="394" y="537"/>
                  </a:lnTo>
                  <a:lnTo>
                    <a:pt x="394" y="752"/>
                  </a:lnTo>
                  <a:lnTo>
                    <a:pt x="72" y="752"/>
                  </a:lnTo>
                  <a:lnTo>
                    <a:pt x="72" y="501"/>
                  </a:lnTo>
                  <a:lnTo>
                    <a:pt x="232" y="501"/>
                  </a:lnTo>
                  <a:lnTo>
                    <a:pt x="430" y="269"/>
                  </a:lnTo>
                  <a:lnTo>
                    <a:pt x="628" y="501"/>
                  </a:lnTo>
                  <a:lnTo>
                    <a:pt x="788" y="501"/>
                  </a:lnTo>
                  <a:lnTo>
                    <a:pt x="788" y="752"/>
                  </a:lnTo>
                  <a:close/>
                  <a:moveTo>
                    <a:pt x="100" y="358"/>
                  </a:moveTo>
                  <a:lnTo>
                    <a:pt x="260" y="358"/>
                  </a:lnTo>
                  <a:lnTo>
                    <a:pt x="199" y="429"/>
                  </a:lnTo>
                  <a:lnTo>
                    <a:pt x="82" y="429"/>
                  </a:lnTo>
                  <a:lnTo>
                    <a:pt x="100" y="358"/>
                  </a:lnTo>
                  <a:close/>
                  <a:moveTo>
                    <a:pt x="760" y="358"/>
                  </a:moveTo>
                  <a:lnTo>
                    <a:pt x="778" y="429"/>
                  </a:lnTo>
                  <a:lnTo>
                    <a:pt x="661" y="429"/>
                  </a:lnTo>
                  <a:lnTo>
                    <a:pt x="600" y="358"/>
                  </a:lnTo>
                  <a:lnTo>
                    <a:pt x="760" y="358"/>
                  </a:lnTo>
                  <a:close/>
                  <a:moveTo>
                    <a:pt x="816" y="286"/>
                  </a:moveTo>
                  <a:lnTo>
                    <a:pt x="539" y="286"/>
                  </a:lnTo>
                  <a:lnTo>
                    <a:pt x="466" y="183"/>
                  </a:lnTo>
                  <a:lnTo>
                    <a:pt x="466" y="59"/>
                  </a:lnTo>
                  <a:cubicBezTo>
                    <a:pt x="466" y="62"/>
                    <a:pt x="477" y="67"/>
                    <a:pt x="483" y="73"/>
                  </a:cubicBezTo>
                  <a:cubicBezTo>
                    <a:pt x="512" y="101"/>
                    <a:pt x="537" y="125"/>
                    <a:pt x="645" y="125"/>
                  </a:cubicBezTo>
                  <a:lnTo>
                    <a:pt x="645" y="53"/>
                  </a:lnTo>
                  <a:cubicBezTo>
                    <a:pt x="573" y="53"/>
                    <a:pt x="550" y="47"/>
                    <a:pt x="533" y="31"/>
                  </a:cubicBezTo>
                  <a:cubicBezTo>
                    <a:pt x="511" y="9"/>
                    <a:pt x="488" y="0"/>
                    <a:pt x="430" y="0"/>
                  </a:cubicBezTo>
                  <a:lnTo>
                    <a:pt x="394" y="0"/>
                  </a:lnTo>
                  <a:lnTo>
                    <a:pt x="394" y="183"/>
                  </a:lnTo>
                  <a:lnTo>
                    <a:pt x="322" y="286"/>
                  </a:lnTo>
                  <a:lnTo>
                    <a:pt x="44" y="286"/>
                  </a:lnTo>
                  <a:lnTo>
                    <a:pt x="1" y="458"/>
                  </a:lnTo>
                  <a:lnTo>
                    <a:pt x="0" y="823"/>
                  </a:lnTo>
                  <a:lnTo>
                    <a:pt x="860" y="823"/>
                  </a:lnTo>
                  <a:lnTo>
                    <a:pt x="860" y="448"/>
                  </a:lnTo>
                  <a:lnTo>
                    <a:pt x="816" y="2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36517" y="4186095"/>
            <a:ext cx="2700089" cy="672132"/>
            <a:chOff x="236518" y="4273102"/>
            <a:chExt cx="2797515" cy="672132"/>
          </a:xfrm>
        </p:grpSpPr>
        <p:sp>
          <p:nvSpPr>
            <p:cNvPr id="364" name="Rectangle 9"/>
            <p:cNvSpPr>
              <a:spLocks noChangeArrowheads="1"/>
            </p:cNvSpPr>
            <p:nvPr/>
          </p:nvSpPr>
          <p:spPr bwMode="auto">
            <a:xfrm>
              <a:off x="240637" y="4277221"/>
              <a:ext cx="2793396" cy="6680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0A7E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366" name="Rectangle 9"/>
            <p:cNvSpPr>
              <a:spLocks noChangeArrowheads="1"/>
            </p:cNvSpPr>
            <p:nvPr/>
          </p:nvSpPr>
          <p:spPr bwMode="auto">
            <a:xfrm>
              <a:off x="236518" y="4273102"/>
              <a:ext cx="659997" cy="66801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388363" y="4325421"/>
              <a:ext cx="2645670" cy="576293"/>
              <a:chOff x="388363" y="4325421"/>
              <a:chExt cx="2645670" cy="576293"/>
            </a:xfrm>
          </p:grpSpPr>
          <p:sp>
            <p:nvSpPr>
              <p:cNvPr id="365" name="TextBox 364"/>
              <p:cNvSpPr txBox="1"/>
              <p:nvPr/>
            </p:nvSpPr>
            <p:spPr>
              <a:xfrm>
                <a:off x="955826" y="4325421"/>
                <a:ext cx="2078207" cy="576293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spAutoFit/>
              </a:bodyPr>
              <a:lstStyle/>
              <a:p>
                <a:r>
                  <a:rPr lang="ru-RU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Внеурочная</a:t>
                </a:r>
              </a:p>
              <a:p>
                <a:r>
                  <a:rPr lang="ru-RU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деятельность</a:t>
                </a:r>
                <a:endParaRPr lang="ru-RU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94" name="Freeform 54"/>
              <p:cNvSpPr>
                <a:spLocks noEditPoints="1"/>
              </p:cNvSpPr>
              <p:nvPr/>
            </p:nvSpPr>
            <p:spPr bwMode="auto">
              <a:xfrm>
                <a:off x="388363" y="4442316"/>
                <a:ext cx="390127" cy="391930"/>
              </a:xfrm>
              <a:custGeom>
                <a:avLst/>
                <a:gdLst>
                  <a:gd name="T0" fmla="*/ 358 w 860"/>
                  <a:gd name="T1" fmla="*/ 322 h 859"/>
                  <a:gd name="T2" fmla="*/ 358 w 860"/>
                  <a:gd name="T3" fmla="*/ 250 h 859"/>
                  <a:gd name="T4" fmla="*/ 287 w 860"/>
                  <a:gd name="T5" fmla="*/ 250 h 859"/>
                  <a:gd name="T6" fmla="*/ 287 w 860"/>
                  <a:gd name="T7" fmla="*/ 322 h 859"/>
                  <a:gd name="T8" fmla="*/ 358 w 860"/>
                  <a:gd name="T9" fmla="*/ 322 h 859"/>
                  <a:gd name="T10" fmla="*/ 215 w 860"/>
                  <a:gd name="T11" fmla="*/ 394 h 859"/>
                  <a:gd name="T12" fmla="*/ 144 w 860"/>
                  <a:gd name="T13" fmla="*/ 394 h 859"/>
                  <a:gd name="T14" fmla="*/ 144 w 860"/>
                  <a:gd name="T15" fmla="*/ 465 h 859"/>
                  <a:gd name="T16" fmla="*/ 215 w 860"/>
                  <a:gd name="T17" fmla="*/ 465 h 859"/>
                  <a:gd name="T18" fmla="*/ 215 w 860"/>
                  <a:gd name="T19" fmla="*/ 394 h 859"/>
                  <a:gd name="T20" fmla="*/ 251 w 860"/>
                  <a:gd name="T21" fmla="*/ 143 h 859"/>
                  <a:gd name="T22" fmla="*/ 394 w 860"/>
                  <a:gd name="T23" fmla="*/ 143 h 859"/>
                  <a:gd name="T24" fmla="*/ 394 w 860"/>
                  <a:gd name="T25" fmla="*/ 71 h 859"/>
                  <a:gd name="T26" fmla="*/ 251 w 860"/>
                  <a:gd name="T27" fmla="*/ 71 h 859"/>
                  <a:gd name="T28" fmla="*/ 251 w 860"/>
                  <a:gd name="T29" fmla="*/ 0 h 859"/>
                  <a:gd name="T30" fmla="*/ 179 w 860"/>
                  <a:gd name="T31" fmla="*/ 0 h 859"/>
                  <a:gd name="T32" fmla="*/ 179 w 860"/>
                  <a:gd name="T33" fmla="*/ 179 h 859"/>
                  <a:gd name="T34" fmla="*/ 251 w 860"/>
                  <a:gd name="T35" fmla="*/ 179 h 859"/>
                  <a:gd name="T36" fmla="*/ 251 w 860"/>
                  <a:gd name="T37" fmla="*/ 143 h 859"/>
                  <a:gd name="T38" fmla="*/ 215 w 860"/>
                  <a:gd name="T39" fmla="*/ 250 h 859"/>
                  <a:gd name="T40" fmla="*/ 144 w 860"/>
                  <a:gd name="T41" fmla="*/ 250 h 859"/>
                  <a:gd name="T42" fmla="*/ 144 w 860"/>
                  <a:gd name="T43" fmla="*/ 322 h 859"/>
                  <a:gd name="T44" fmla="*/ 215 w 860"/>
                  <a:gd name="T45" fmla="*/ 322 h 859"/>
                  <a:gd name="T46" fmla="*/ 215 w 860"/>
                  <a:gd name="T47" fmla="*/ 250 h 859"/>
                  <a:gd name="T48" fmla="*/ 609 w 860"/>
                  <a:gd name="T49" fmla="*/ 429 h 859"/>
                  <a:gd name="T50" fmla="*/ 537 w 860"/>
                  <a:gd name="T51" fmla="*/ 429 h 859"/>
                  <a:gd name="T52" fmla="*/ 537 w 860"/>
                  <a:gd name="T53" fmla="*/ 588 h 859"/>
                  <a:gd name="T54" fmla="*/ 620 w 860"/>
                  <a:gd name="T55" fmla="*/ 670 h 859"/>
                  <a:gd name="T56" fmla="*/ 670 w 860"/>
                  <a:gd name="T57" fmla="*/ 619 h 859"/>
                  <a:gd name="T58" fmla="*/ 609 w 860"/>
                  <a:gd name="T59" fmla="*/ 558 h 859"/>
                  <a:gd name="T60" fmla="*/ 609 w 860"/>
                  <a:gd name="T61" fmla="*/ 429 h 859"/>
                  <a:gd name="T62" fmla="*/ 573 w 860"/>
                  <a:gd name="T63" fmla="*/ 788 h 859"/>
                  <a:gd name="T64" fmla="*/ 358 w 860"/>
                  <a:gd name="T65" fmla="*/ 573 h 859"/>
                  <a:gd name="T66" fmla="*/ 573 w 860"/>
                  <a:gd name="T67" fmla="*/ 358 h 859"/>
                  <a:gd name="T68" fmla="*/ 788 w 860"/>
                  <a:gd name="T69" fmla="*/ 573 h 859"/>
                  <a:gd name="T70" fmla="*/ 573 w 860"/>
                  <a:gd name="T71" fmla="*/ 788 h 859"/>
                  <a:gd name="T72" fmla="*/ 712 w 860"/>
                  <a:gd name="T73" fmla="*/ 322 h 859"/>
                  <a:gd name="T74" fmla="*/ 716 w 860"/>
                  <a:gd name="T75" fmla="*/ 322 h 859"/>
                  <a:gd name="T76" fmla="*/ 716 w 860"/>
                  <a:gd name="T77" fmla="*/ 71 h 859"/>
                  <a:gd name="T78" fmla="*/ 537 w 860"/>
                  <a:gd name="T79" fmla="*/ 71 h 859"/>
                  <a:gd name="T80" fmla="*/ 537 w 860"/>
                  <a:gd name="T81" fmla="*/ 0 h 859"/>
                  <a:gd name="T82" fmla="*/ 466 w 860"/>
                  <a:gd name="T83" fmla="*/ 0 h 859"/>
                  <a:gd name="T84" fmla="*/ 466 w 860"/>
                  <a:gd name="T85" fmla="*/ 179 h 859"/>
                  <a:gd name="T86" fmla="*/ 537 w 860"/>
                  <a:gd name="T87" fmla="*/ 179 h 859"/>
                  <a:gd name="T88" fmla="*/ 537 w 860"/>
                  <a:gd name="T89" fmla="*/ 143 h 859"/>
                  <a:gd name="T90" fmla="*/ 645 w 860"/>
                  <a:gd name="T91" fmla="*/ 143 h 859"/>
                  <a:gd name="T92" fmla="*/ 645 w 860"/>
                  <a:gd name="T93" fmla="*/ 296 h 859"/>
                  <a:gd name="T94" fmla="*/ 573 w 860"/>
                  <a:gd name="T95" fmla="*/ 286 h 859"/>
                  <a:gd name="T96" fmla="*/ 289 w 860"/>
                  <a:gd name="T97" fmla="*/ 537 h 859"/>
                  <a:gd name="T98" fmla="*/ 72 w 860"/>
                  <a:gd name="T99" fmla="*/ 537 h 859"/>
                  <a:gd name="T100" fmla="*/ 72 w 860"/>
                  <a:gd name="T101" fmla="*/ 143 h 859"/>
                  <a:gd name="T102" fmla="*/ 108 w 860"/>
                  <a:gd name="T103" fmla="*/ 143 h 859"/>
                  <a:gd name="T104" fmla="*/ 108 w 860"/>
                  <a:gd name="T105" fmla="*/ 71 h 859"/>
                  <a:gd name="T106" fmla="*/ 0 w 860"/>
                  <a:gd name="T107" fmla="*/ 71 h 859"/>
                  <a:gd name="T108" fmla="*/ 0 w 860"/>
                  <a:gd name="T109" fmla="*/ 609 h 859"/>
                  <a:gd name="T110" fmla="*/ 289 w 860"/>
                  <a:gd name="T111" fmla="*/ 609 h 859"/>
                  <a:gd name="T112" fmla="*/ 573 w 860"/>
                  <a:gd name="T113" fmla="*/ 859 h 859"/>
                  <a:gd name="T114" fmla="*/ 860 w 860"/>
                  <a:gd name="T115" fmla="*/ 573 h 859"/>
                  <a:gd name="T116" fmla="*/ 712 w 860"/>
                  <a:gd name="T117" fmla="*/ 322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60" h="859">
                    <a:moveTo>
                      <a:pt x="358" y="322"/>
                    </a:moveTo>
                    <a:lnTo>
                      <a:pt x="358" y="250"/>
                    </a:lnTo>
                    <a:lnTo>
                      <a:pt x="287" y="250"/>
                    </a:lnTo>
                    <a:lnTo>
                      <a:pt x="287" y="322"/>
                    </a:lnTo>
                    <a:lnTo>
                      <a:pt x="358" y="322"/>
                    </a:lnTo>
                    <a:close/>
                    <a:moveTo>
                      <a:pt x="215" y="394"/>
                    </a:moveTo>
                    <a:lnTo>
                      <a:pt x="144" y="394"/>
                    </a:lnTo>
                    <a:lnTo>
                      <a:pt x="144" y="465"/>
                    </a:lnTo>
                    <a:lnTo>
                      <a:pt x="215" y="465"/>
                    </a:lnTo>
                    <a:lnTo>
                      <a:pt x="215" y="394"/>
                    </a:lnTo>
                    <a:close/>
                    <a:moveTo>
                      <a:pt x="251" y="143"/>
                    </a:moveTo>
                    <a:lnTo>
                      <a:pt x="394" y="143"/>
                    </a:lnTo>
                    <a:lnTo>
                      <a:pt x="394" y="71"/>
                    </a:lnTo>
                    <a:lnTo>
                      <a:pt x="251" y="71"/>
                    </a:lnTo>
                    <a:lnTo>
                      <a:pt x="251" y="0"/>
                    </a:lnTo>
                    <a:lnTo>
                      <a:pt x="179" y="0"/>
                    </a:lnTo>
                    <a:lnTo>
                      <a:pt x="179" y="179"/>
                    </a:lnTo>
                    <a:lnTo>
                      <a:pt x="251" y="179"/>
                    </a:lnTo>
                    <a:lnTo>
                      <a:pt x="251" y="143"/>
                    </a:lnTo>
                    <a:close/>
                    <a:moveTo>
                      <a:pt x="215" y="250"/>
                    </a:moveTo>
                    <a:lnTo>
                      <a:pt x="144" y="250"/>
                    </a:lnTo>
                    <a:lnTo>
                      <a:pt x="144" y="322"/>
                    </a:lnTo>
                    <a:lnTo>
                      <a:pt x="215" y="322"/>
                    </a:lnTo>
                    <a:lnTo>
                      <a:pt x="215" y="250"/>
                    </a:lnTo>
                    <a:close/>
                    <a:moveTo>
                      <a:pt x="609" y="429"/>
                    </a:moveTo>
                    <a:lnTo>
                      <a:pt x="537" y="429"/>
                    </a:lnTo>
                    <a:lnTo>
                      <a:pt x="537" y="588"/>
                    </a:lnTo>
                    <a:lnTo>
                      <a:pt x="620" y="670"/>
                    </a:lnTo>
                    <a:lnTo>
                      <a:pt x="670" y="619"/>
                    </a:lnTo>
                    <a:lnTo>
                      <a:pt x="609" y="558"/>
                    </a:lnTo>
                    <a:lnTo>
                      <a:pt x="609" y="429"/>
                    </a:lnTo>
                    <a:close/>
                    <a:moveTo>
                      <a:pt x="573" y="788"/>
                    </a:moveTo>
                    <a:cubicBezTo>
                      <a:pt x="455" y="788"/>
                      <a:pt x="358" y="691"/>
                      <a:pt x="358" y="573"/>
                    </a:cubicBezTo>
                    <a:cubicBezTo>
                      <a:pt x="358" y="454"/>
                      <a:pt x="455" y="358"/>
                      <a:pt x="573" y="358"/>
                    </a:cubicBezTo>
                    <a:cubicBezTo>
                      <a:pt x="692" y="358"/>
                      <a:pt x="788" y="454"/>
                      <a:pt x="788" y="573"/>
                    </a:cubicBezTo>
                    <a:cubicBezTo>
                      <a:pt x="788" y="691"/>
                      <a:pt x="692" y="788"/>
                      <a:pt x="573" y="788"/>
                    </a:cubicBezTo>
                    <a:close/>
                    <a:moveTo>
                      <a:pt x="712" y="322"/>
                    </a:moveTo>
                    <a:lnTo>
                      <a:pt x="716" y="322"/>
                    </a:lnTo>
                    <a:lnTo>
                      <a:pt x="716" y="71"/>
                    </a:lnTo>
                    <a:lnTo>
                      <a:pt x="537" y="71"/>
                    </a:lnTo>
                    <a:lnTo>
                      <a:pt x="537" y="0"/>
                    </a:lnTo>
                    <a:lnTo>
                      <a:pt x="466" y="0"/>
                    </a:lnTo>
                    <a:lnTo>
                      <a:pt x="466" y="179"/>
                    </a:lnTo>
                    <a:lnTo>
                      <a:pt x="537" y="179"/>
                    </a:lnTo>
                    <a:lnTo>
                      <a:pt x="537" y="143"/>
                    </a:lnTo>
                    <a:lnTo>
                      <a:pt x="645" y="143"/>
                    </a:lnTo>
                    <a:lnTo>
                      <a:pt x="645" y="296"/>
                    </a:lnTo>
                    <a:cubicBezTo>
                      <a:pt x="609" y="290"/>
                      <a:pt x="598" y="286"/>
                      <a:pt x="573" y="286"/>
                    </a:cubicBezTo>
                    <a:cubicBezTo>
                      <a:pt x="427" y="286"/>
                      <a:pt x="307" y="394"/>
                      <a:pt x="289" y="537"/>
                    </a:cubicBezTo>
                    <a:lnTo>
                      <a:pt x="72" y="537"/>
                    </a:lnTo>
                    <a:lnTo>
                      <a:pt x="72" y="143"/>
                    </a:lnTo>
                    <a:lnTo>
                      <a:pt x="108" y="143"/>
                    </a:lnTo>
                    <a:lnTo>
                      <a:pt x="108" y="71"/>
                    </a:lnTo>
                    <a:lnTo>
                      <a:pt x="0" y="71"/>
                    </a:lnTo>
                    <a:lnTo>
                      <a:pt x="0" y="609"/>
                    </a:lnTo>
                    <a:lnTo>
                      <a:pt x="289" y="609"/>
                    </a:lnTo>
                    <a:cubicBezTo>
                      <a:pt x="307" y="752"/>
                      <a:pt x="427" y="859"/>
                      <a:pt x="573" y="859"/>
                    </a:cubicBezTo>
                    <a:cubicBezTo>
                      <a:pt x="731" y="859"/>
                      <a:pt x="860" y="731"/>
                      <a:pt x="860" y="573"/>
                    </a:cubicBezTo>
                    <a:cubicBezTo>
                      <a:pt x="860" y="465"/>
                      <a:pt x="800" y="358"/>
                      <a:pt x="712" y="3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11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63" y="2463980"/>
            <a:ext cx="5784560" cy="264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849" y="2704237"/>
            <a:ext cx="55442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1</a:t>
            </a:r>
          </a:p>
          <a:p>
            <a:r>
              <a:rPr lang="ru-RU" dirty="0"/>
              <a:t>Однако Игорь и Максим задали себе дополнительный вопрос</a:t>
            </a:r>
            <a:r>
              <a:rPr lang="ru-RU" dirty="0" smtClean="0"/>
              <a:t>: какова </a:t>
            </a:r>
            <a:r>
              <a:rPr lang="ru-RU" dirty="0"/>
              <a:t>вероятность, что первому обратившемуся к ним </a:t>
            </a:r>
            <a:r>
              <a:rPr lang="ru-RU" dirty="0" smtClean="0"/>
              <a:t>покупателю</a:t>
            </a:r>
            <a:r>
              <a:rPr lang="ru-RU" dirty="0"/>
              <a:t>, они предложат модель 3 в первую очередь?</a:t>
            </a: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2" y="4266232"/>
            <a:ext cx="4878667" cy="6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6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63" y="2463980"/>
            <a:ext cx="5784560" cy="264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849" y="2704237"/>
            <a:ext cx="55442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1</a:t>
            </a:r>
          </a:p>
          <a:p>
            <a:r>
              <a:rPr lang="ru-RU" dirty="0"/>
              <a:t>Однако Игорь и Максим задали себе дополнительный вопрос</a:t>
            </a:r>
            <a:r>
              <a:rPr lang="ru-RU" dirty="0" smtClean="0"/>
              <a:t>: какова </a:t>
            </a:r>
            <a:r>
              <a:rPr lang="ru-RU" dirty="0"/>
              <a:t>вероятность, что первому обратившемуся к ним </a:t>
            </a:r>
            <a:r>
              <a:rPr lang="ru-RU" dirty="0" smtClean="0"/>
              <a:t>покупателю</a:t>
            </a:r>
            <a:r>
              <a:rPr lang="ru-RU" dirty="0"/>
              <a:t>, они предложат модель 3 в первую очередь?</a:t>
            </a: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2" y="4266232"/>
            <a:ext cx="4878667" cy="6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50740" y="5062604"/>
            <a:ext cx="266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F5597"/>
                </a:solidFill>
              </a:rPr>
              <a:t>Решение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 smtClean="0"/>
              <a:t>Всего 40 принтеров.</a:t>
            </a:r>
          </a:p>
          <a:p>
            <a:r>
              <a:rPr lang="ru-RU" dirty="0" smtClean="0"/>
              <a:t>8 принтеров модели 3.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17699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63" y="2463980"/>
            <a:ext cx="5784560" cy="264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849" y="2704237"/>
            <a:ext cx="55442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1</a:t>
            </a:r>
          </a:p>
          <a:p>
            <a:r>
              <a:rPr lang="ru-RU" dirty="0"/>
              <a:t>Однако Игорь и Максим задали себе дополнительный вопрос</a:t>
            </a:r>
            <a:r>
              <a:rPr lang="ru-RU" dirty="0" smtClean="0"/>
              <a:t>: какова </a:t>
            </a:r>
            <a:r>
              <a:rPr lang="ru-RU" dirty="0"/>
              <a:t>вероятность, что первому обратившемуся к ним </a:t>
            </a:r>
            <a:r>
              <a:rPr lang="ru-RU" dirty="0" smtClean="0"/>
              <a:t>покупателю</a:t>
            </a:r>
            <a:r>
              <a:rPr lang="ru-RU" dirty="0"/>
              <a:t>, они предложат модель 3 в первую очередь?</a:t>
            </a: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2" y="4266232"/>
            <a:ext cx="4878667" cy="6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50740" y="5062604"/>
            <a:ext cx="266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F5597"/>
                </a:solidFill>
              </a:rPr>
              <a:t>Решение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 smtClean="0"/>
              <a:t>Всего 40 принтеров.</a:t>
            </a:r>
          </a:p>
          <a:p>
            <a:r>
              <a:rPr lang="ru-RU" dirty="0" smtClean="0"/>
              <a:t>8 принтеров модели 3.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Прямоугольник 63"/>
              <p:cNvSpPr/>
              <p:nvPr/>
            </p:nvSpPr>
            <p:spPr>
              <a:xfrm>
                <a:off x="3288674" y="5277303"/>
                <a:ext cx="2663393" cy="636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8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40</m:t>
                          </m:r>
                        </m:den>
                      </m:f>
                      <m:r>
                        <a:rPr lang="ru-RU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4" name="Прямоугольник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674" y="5277303"/>
                <a:ext cx="2663393" cy="63658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367318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14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63" y="2463980"/>
            <a:ext cx="5784560" cy="264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849" y="2704237"/>
            <a:ext cx="55442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1</a:t>
            </a:r>
          </a:p>
          <a:p>
            <a:r>
              <a:rPr lang="ru-RU" dirty="0"/>
              <a:t>Однако Игорь и Максим задали себе дополнительный вопрос</a:t>
            </a:r>
            <a:r>
              <a:rPr lang="ru-RU" dirty="0" smtClean="0"/>
              <a:t>: какова </a:t>
            </a:r>
            <a:r>
              <a:rPr lang="ru-RU" dirty="0"/>
              <a:t>вероятность, что первому обратившемуся к ним </a:t>
            </a:r>
            <a:r>
              <a:rPr lang="ru-RU" dirty="0" smtClean="0"/>
              <a:t>покупателю</a:t>
            </a:r>
            <a:r>
              <a:rPr lang="ru-RU" dirty="0"/>
              <a:t>, они предложат модель 3 в первую очередь?</a:t>
            </a: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2" y="4266232"/>
            <a:ext cx="4878667" cy="6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50740" y="5062604"/>
            <a:ext cx="266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F5597"/>
                </a:solidFill>
              </a:rPr>
              <a:t>Решение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 smtClean="0"/>
              <a:t>Всего 40 принтеров.</a:t>
            </a:r>
          </a:p>
          <a:p>
            <a:r>
              <a:rPr lang="ru-RU" dirty="0" smtClean="0"/>
              <a:t>8 принтеров модели 3.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Прямоугольник 63"/>
              <p:cNvSpPr/>
              <p:nvPr/>
            </p:nvSpPr>
            <p:spPr>
              <a:xfrm>
                <a:off x="3288674" y="5277303"/>
                <a:ext cx="2663393" cy="636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8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40</m:t>
                          </m:r>
                        </m:den>
                      </m:f>
                      <m:r>
                        <a:rPr lang="ru-RU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4" name="Прямоугольник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674" y="5277303"/>
                <a:ext cx="2663393" cy="63658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Овал 32"/>
          <p:cNvSpPr/>
          <p:nvPr/>
        </p:nvSpPr>
        <p:spPr>
          <a:xfrm rot="16200000">
            <a:off x="721881" y="4270136"/>
            <a:ext cx="395416" cy="10494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253326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15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2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Игорь и Максим справились и с задачей прогнозирования </a:t>
            </a:r>
            <a:r>
              <a:rPr lang="ru-RU" dirty="0" smtClean="0"/>
              <a:t>количества </a:t>
            </a:r>
            <a:r>
              <a:rPr lang="ru-RU" dirty="0"/>
              <a:t>менеджеров магазина через 7 лет при сохранении </a:t>
            </a:r>
            <a:r>
              <a:rPr lang="ru-RU" dirty="0" smtClean="0"/>
              <a:t>динамики роста </a:t>
            </a:r>
            <a:r>
              <a:rPr lang="ru-RU" dirty="0"/>
              <a:t>продаж. Из разговора с управляющим им стало известно</a:t>
            </a:r>
            <a:r>
              <a:rPr lang="ru-RU" dirty="0" smtClean="0"/>
              <a:t>, что </a:t>
            </a:r>
            <a:r>
              <a:rPr lang="ru-RU" dirty="0"/>
              <a:t>ежегодно с увеличением числа продаж количество </a:t>
            </a:r>
            <a:r>
              <a:rPr lang="ru-RU" dirty="0" smtClean="0"/>
              <a:t>менеджеров магазина </a:t>
            </a:r>
            <a:r>
              <a:rPr lang="ru-RU" dirty="0"/>
              <a:t>увеличивается на 2, а в первый год в магазине </a:t>
            </a:r>
            <a:r>
              <a:rPr lang="ru-RU" dirty="0" smtClean="0"/>
              <a:t>работало 4 </a:t>
            </a:r>
            <a:r>
              <a:rPr lang="ru-RU" dirty="0"/>
              <a:t>менеджера. Ребята составили арифметическую прогрессию, с </a:t>
            </a:r>
            <a:r>
              <a:rPr lang="ru-RU" dirty="0" smtClean="0"/>
              <a:t>помощью </a:t>
            </a:r>
            <a:r>
              <a:rPr lang="ru-RU" dirty="0"/>
              <a:t>которой быстро нашли ответ. Как выглядит </a:t>
            </a:r>
            <a:r>
              <a:rPr lang="ru-RU" dirty="0" smtClean="0"/>
              <a:t>составленная ими </a:t>
            </a:r>
            <a:r>
              <a:rPr lang="ru-RU" dirty="0"/>
              <a:t>арифметическая прогрессия?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9535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2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Игорь и Максим справились и с задачей прогнозирования </a:t>
            </a:r>
            <a:r>
              <a:rPr lang="ru-RU" dirty="0" smtClean="0"/>
              <a:t>количества </a:t>
            </a:r>
            <a:r>
              <a:rPr lang="ru-RU" dirty="0"/>
              <a:t>менеджеров магазина через 7 лет при сохранении </a:t>
            </a:r>
            <a:r>
              <a:rPr lang="ru-RU" dirty="0" smtClean="0"/>
              <a:t>динамики роста </a:t>
            </a:r>
            <a:r>
              <a:rPr lang="ru-RU" dirty="0"/>
              <a:t>продаж. Из разговора с управляющим им стало известно</a:t>
            </a:r>
            <a:r>
              <a:rPr lang="ru-RU" dirty="0" smtClean="0"/>
              <a:t>, что </a:t>
            </a:r>
            <a:r>
              <a:rPr lang="ru-RU" dirty="0"/>
              <a:t>ежегодно с увеличением числа продаж количество </a:t>
            </a:r>
            <a:r>
              <a:rPr lang="ru-RU" dirty="0" smtClean="0"/>
              <a:t>менеджеров магазина </a:t>
            </a:r>
            <a:r>
              <a:rPr lang="ru-RU" dirty="0"/>
              <a:t>увеличивается на 2, а в первый год в магазине </a:t>
            </a:r>
            <a:r>
              <a:rPr lang="ru-RU" dirty="0" smtClean="0"/>
              <a:t>работало 4 </a:t>
            </a:r>
            <a:r>
              <a:rPr lang="ru-RU" dirty="0"/>
              <a:t>менеджера. Ребята составили арифметическую прогрессию, с </a:t>
            </a:r>
            <a:r>
              <a:rPr lang="ru-RU" dirty="0" smtClean="0"/>
              <a:t>помощью </a:t>
            </a:r>
            <a:r>
              <a:rPr lang="ru-RU" dirty="0"/>
              <a:t>которой быстро нашли ответ. Как выглядит </a:t>
            </a:r>
            <a:r>
              <a:rPr lang="ru-RU" dirty="0" smtClean="0"/>
              <a:t>составленная ими </a:t>
            </a:r>
            <a:r>
              <a:rPr lang="ru-RU" dirty="0"/>
              <a:t>арифметическая прогрессия?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9366463" y="3522314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1842500" y="3759381"/>
            <a:ext cx="5303367" cy="85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7444530" y="3759381"/>
            <a:ext cx="1259203" cy="173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9822498" y="3777367"/>
            <a:ext cx="1259203" cy="173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51032" y="4040271"/>
            <a:ext cx="1190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34945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17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2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Игорь и Максим справились и с задачей прогнозирования </a:t>
            </a:r>
            <a:r>
              <a:rPr lang="ru-RU" dirty="0" smtClean="0"/>
              <a:t>количества </a:t>
            </a:r>
            <a:r>
              <a:rPr lang="ru-RU" dirty="0"/>
              <a:t>менеджеров магазина через 7 лет при сохранении </a:t>
            </a:r>
            <a:r>
              <a:rPr lang="ru-RU" dirty="0" smtClean="0"/>
              <a:t>динамики роста </a:t>
            </a:r>
            <a:r>
              <a:rPr lang="ru-RU" dirty="0"/>
              <a:t>продаж. Из разговора с управляющим им стало известно</a:t>
            </a:r>
            <a:r>
              <a:rPr lang="ru-RU" dirty="0" smtClean="0"/>
              <a:t>, что </a:t>
            </a:r>
            <a:r>
              <a:rPr lang="ru-RU" dirty="0"/>
              <a:t>ежегодно с увеличением числа продаж количество </a:t>
            </a:r>
            <a:r>
              <a:rPr lang="ru-RU" dirty="0" smtClean="0"/>
              <a:t>менеджеров магазина </a:t>
            </a:r>
            <a:r>
              <a:rPr lang="ru-RU" dirty="0"/>
              <a:t>увеличивается на 2, а в первый год в магазине </a:t>
            </a:r>
            <a:r>
              <a:rPr lang="ru-RU" dirty="0" smtClean="0"/>
              <a:t>работало 4 </a:t>
            </a:r>
            <a:r>
              <a:rPr lang="ru-RU" dirty="0"/>
              <a:t>менеджера. Ребята составили арифметическую прогрессию, с </a:t>
            </a:r>
            <a:r>
              <a:rPr lang="ru-RU" dirty="0" smtClean="0"/>
              <a:t>помощью </a:t>
            </a:r>
            <a:r>
              <a:rPr lang="ru-RU" dirty="0"/>
              <a:t>которой быстро нашли ответ. Как выглядит </a:t>
            </a:r>
            <a:r>
              <a:rPr lang="ru-RU" dirty="0" smtClean="0"/>
              <a:t>составленная ими </a:t>
            </a:r>
            <a:r>
              <a:rPr lang="ru-RU" dirty="0"/>
              <a:t>арифметическая прогрессия?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9366463" y="3522314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1842500" y="3759381"/>
            <a:ext cx="5303367" cy="85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7444530" y="3759381"/>
            <a:ext cx="1259203" cy="173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9822498" y="3777367"/>
            <a:ext cx="1259203" cy="173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51032" y="4040271"/>
            <a:ext cx="1190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461734" y="4432881"/>
                <a:ext cx="268282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 smtClean="0">
                    <a:solidFill>
                      <a:srgbClr val="2F5597"/>
                    </a:solidFill>
                  </a:rPr>
                  <a:t>Решение</a:t>
                </a:r>
                <a:endParaRPr lang="en-US" b="1" dirty="0" smtClean="0">
                  <a:solidFill>
                    <a:srgbClr val="2F5597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=4</m:t>
                      </m:r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=2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34" y="4432881"/>
                <a:ext cx="2682824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2045" t="-32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Прямая соединительная линия 39"/>
          <p:cNvCxnSpPr/>
          <p:nvPr/>
        </p:nvCxnSpPr>
        <p:spPr>
          <a:xfrm flipV="1">
            <a:off x="4424833" y="3225981"/>
            <a:ext cx="6277034" cy="85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32626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18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2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Игорь и Максим справились и с задачей прогнозирования </a:t>
            </a:r>
            <a:r>
              <a:rPr lang="ru-RU" dirty="0" smtClean="0"/>
              <a:t>количества </a:t>
            </a:r>
            <a:r>
              <a:rPr lang="ru-RU" dirty="0"/>
              <a:t>менеджеров магазина через 7 лет при сохранении </a:t>
            </a:r>
            <a:r>
              <a:rPr lang="ru-RU" dirty="0" smtClean="0"/>
              <a:t>динамики роста </a:t>
            </a:r>
            <a:r>
              <a:rPr lang="ru-RU" dirty="0"/>
              <a:t>продаж. Из разговора с управляющим им стало известно</a:t>
            </a:r>
            <a:r>
              <a:rPr lang="ru-RU" dirty="0" smtClean="0"/>
              <a:t>, что </a:t>
            </a:r>
            <a:r>
              <a:rPr lang="ru-RU" dirty="0"/>
              <a:t>ежегодно с увеличением числа продаж количество </a:t>
            </a:r>
            <a:r>
              <a:rPr lang="ru-RU" dirty="0" smtClean="0"/>
              <a:t>менеджеров магазина </a:t>
            </a:r>
            <a:r>
              <a:rPr lang="ru-RU" dirty="0"/>
              <a:t>увеличивается на 2, а в первый год в магазине </a:t>
            </a:r>
            <a:r>
              <a:rPr lang="ru-RU" dirty="0" smtClean="0"/>
              <a:t>работало 4 </a:t>
            </a:r>
            <a:r>
              <a:rPr lang="ru-RU" dirty="0"/>
              <a:t>менеджера. Ребята составили арифметическую прогрессию, с </a:t>
            </a:r>
            <a:r>
              <a:rPr lang="ru-RU" dirty="0" smtClean="0"/>
              <a:t>помощью </a:t>
            </a:r>
            <a:r>
              <a:rPr lang="ru-RU" dirty="0"/>
              <a:t>которой быстро нашли ответ. Как выглядит </a:t>
            </a:r>
            <a:r>
              <a:rPr lang="ru-RU" dirty="0" smtClean="0"/>
              <a:t>составленная ими </a:t>
            </a:r>
            <a:r>
              <a:rPr lang="ru-RU" dirty="0"/>
              <a:t>арифметическая прогрессия?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9366463" y="3522314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1842500" y="3759381"/>
            <a:ext cx="5303367" cy="85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7444530" y="3759381"/>
            <a:ext cx="1259203" cy="173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9822498" y="3777367"/>
            <a:ext cx="1259203" cy="173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51032" y="4040271"/>
            <a:ext cx="1190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461734" y="4432881"/>
                <a:ext cx="268282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 smtClean="0">
                    <a:solidFill>
                      <a:srgbClr val="2F5597"/>
                    </a:solidFill>
                  </a:rPr>
                  <a:t>Решение</a:t>
                </a:r>
                <a:endParaRPr lang="en-US" b="1" dirty="0" smtClean="0">
                  <a:solidFill>
                    <a:srgbClr val="2F5597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=4</m:t>
                      </m:r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=2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34" y="4432881"/>
                <a:ext cx="2682824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2045" t="-32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Прямая соединительная линия 39"/>
          <p:cNvCxnSpPr/>
          <p:nvPr/>
        </p:nvCxnSpPr>
        <p:spPr>
          <a:xfrm flipV="1">
            <a:off x="4424833" y="3225981"/>
            <a:ext cx="6277034" cy="85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3152771" y="4432881"/>
                <a:ext cx="268282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b="1" dirty="0" smtClean="0">
                  <a:solidFill>
                    <a:srgbClr val="2F5597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−1)</m:t>
                      </m:r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4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∙6=16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71" y="4432881"/>
                <a:ext cx="2682824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185746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19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2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Игорь и Максим справились и с задачей прогнозирования </a:t>
            </a:r>
            <a:r>
              <a:rPr lang="ru-RU" dirty="0" smtClean="0"/>
              <a:t>количества </a:t>
            </a:r>
            <a:r>
              <a:rPr lang="ru-RU" dirty="0"/>
              <a:t>менеджеров магазина через 7 лет при сохранении </a:t>
            </a:r>
            <a:r>
              <a:rPr lang="ru-RU" dirty="0" smtClean="0"/>
              <a:t>динамики роста </a:t>
            </a:r>
            <a:r>
              <a:rPr lang="ru-RU" dirty="0"/>
              <a:t>продаж. Из разговора с управляющим им стало известно</a:t>
            </a:r>
            <a:r>
              <a:rPr lang="ru-RU" dirty="0" smtClean="0"/>
              <a:t>, что </a:t>
            </a:r>
            <a:r>
              <a:rPr lang="ru-RU" dirty="0"/>
              <a:t>ежегодно с увеличением числа продаж количество </a:t>
            </a:r>
            <a:r>
              <a:rPr lang="ru-RU" dirty="0" smtClean="0"/>
              <a:t>менеджеров магазина </a:t>
            </a:r>
            <a:r>
              <a:rPr lang="ru-RU" dirty="0"/>
              <a:t>увеличивается на 2, а в первый год в магазине </a:t>
            </a:r>
            <a:r>
              <a:rPr lang="ru-RU" dirty="0" smtClean="0"/>
              <a:t>работало 4 </a:t>
            </a:r>
            <a:r>
              <a:rPr lang="ru-RU" dirty="0"/>
              <a:t>менеджера. Ребята составили арифметическую прогрессию, с </a:t>
            </a:r>
            <a:r>
              <a:rPr lang="ru-RU" dirty="0" smtClean="0"/>
              <a:t>помощью </a:t>
            </a:r>
            <a:r>
              <a:rPr lang="ru-RU" dirty="0"/>
              <a:t>которой быстро нашли ответ. Как выглядит </a:t>
            </a:r>
            <a:r>
              <a:rPr lang="ru-RU" dirty="0" smtClean="0"/>
              <a:t>составленная ими </a:t>
            </a:r>
            <a:r>
              <a:rPr lang="ru-RU" dirty="0"/>
              <a:t>арифметическая прогрессия?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9366463" y="3522314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1842500" y="3759381"/>
            <a:ext cx="5303367" cy="85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7444530" y="3759381"/>
            <a:ext cx="1259203" cy="173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9822498" y="3777367"/>
            <a:ext cx="1259203" cy="173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51032" y="4040271"/>
            <a:ext cx="1190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461734" y="4432881"/>
                <a:ext cx="268282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 smtClean="0">
                    <a:solidFill>
                      <a:srgbClr val="2F5597"/>
                    </a:solidFill>
                  </a:rPr>
                  <a:t>Решение</a:t>
                </a:r>
                <a:endParaRPr lang="en-US" b="1" dirty="0" smtClean="0">
                  <a:solidFill>
                    <a:srgbClr val="2F5597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=4</m:t>
                      </m:r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=2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34" y="4432881"/>
                <a:ext cx="2682824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2045" t="-32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Прямая соединительная линия 39"/>
          <p:cNvCxnSpPr/>
          <p:nvPr/>
        </p:nvCxnSpPr>
        <p:spPr>
          <a:xfrm flipV="1">
            <a:off x="4424833" y="3225981"/>
            <a:ext cx="6277034" cy="85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3152771" y="4432881"/>
                <a:ext cx="268282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b="1" dirty="0" smtClean="0">
                  <a:solidFill>
                    <a:srgbClr val="2F5597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−1)</m:t>
                      </m:r>
                    </m:oMath>
                  </m:oMathPara>
                </a14:m>
                <a:endParaRPr lang="en-US" b="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4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∙6=16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71" y="4432881"/>
                <a:ext cx="2682824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Прямоугольник 41"/>
          <p:cNvSpPr/>
          <p:nvPr/>
        </p:nvSpPr>
        <p:spPr>
          <a:xfrm>
            <a:off x="6155283" y="4634786"/>
            <a:ext cx="5796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rgbClr val="2F5597"/>
              </a:solidFill>
            </a:endParaRPr>
          </a:p>
          <a:p>
            <a:r>
              <a:rPr lang="ru-RU" dirty="0" smtClean="0"/>
              <a:t>Через 7 лет в магазине будет работать 16 менеджеров.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41251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Прямоугольник 372"/>
          <p:cNvSpPr/>
          <p:nvPr/>
        </p:nvSpPr>
        <p:spPr>
          <a:xfrm>
            <a:off x="137987" y="1368592"/>
            <a:ext cx="3110822" cy="752886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71" name="Прямоугольник 370"/>
          <p:cNvSpPr/>
          <p:nvPr/>
        </p:nvSpPr>
        <p:spPr>
          <a:xfrm>
            <a:off x="3241154" y="1387787"/>
            <a:ext cx="8791032" cy="733690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Формируя функциональную грамотность обучающихся, мы решаем задачи стратегического развития Российской </a:t>
            </a:r>
            <a:r>
              <a:rPr lang="ru-RU" sz="2000" b="1" spc="-4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Федерации</a:t>
            </a:r>
            <a:endParaRPr lang="ru-RU" sz="2000" b="1" spc="-4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79129" y="220193"/>
            <a:ext cx="10029387" cy="64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Функциональная грамотность в контексте национального проекта «Образование»</a:t>
            </a:r>
          </a:p>
        </p:txBody>
      </p:sp>
      <p:grpSp>
        <p:nvGrpSpPr>
          <p:cNvPr id="47344" name="Группа 47343"/>
          <p:cNvGrpSpPr/>
          <p:nvPr/>
        </p:nvGrpSpPr>
        <p:grpSpPr>
          <a:xfrm>
            <a:off x="96040" y="1142884"/>
            <a:ext cx="3048518" cy="934400"/>
            <a:chOff x="244475" y="989013"/>
            <a:chExt cx="2955925" cy="939800"/>
          </a:xfrm>
        </p:grpSpPr>
        <p:sp>
          <p:nvSpPr>
            <p:cNvPr id="5" name="AutoShape 6"/>
            <p:cNvSpPr>
              <a:spLocks noChangeAspect="1" noChangeArrowheads="1" noTextEdit="1"/>
            </p:cNvSpPr>
            <p:nvPr/>
          </p:nvSpPr>
          <p:spPr bwMode="auto">
            <a:xfrm>
              <a:off x="244475" y="989013"/>
              <a:ext cx="2933700" cy="93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6" name="Group 208"/>
            <p:cNvGrpSpPr>
              <a:grpSpLocks/>
            </p:cNvGrpSpPr>
            <p:nvPr/>
          </p:nvGrpSpPr>
          <p:grpSpPr bwMode="auto">
            <a:xfrm>
              <a:off x="1387475" y="989013"/>
              <a:ext cx="1216025" cy="939799"/>
              <a:chOff x="874" y="623"/>
              <a:chExt cx="766" cy="592"/>
            </a:xfrm>
          </p:grpSpPr>
          <p:sp>
            <p:nvSpPr>
              <p:cNvPr id="47144" name="Freeform 8"/>
              <p:cNvSpPr>
                <a:spLocks/>
              </p:cNvSpPr>
              <p:nvPr/>
            </p:nvSpPr>
            <p:spPr bwMode="auto">
              <a:xfrm>
                <a:off x="1282" y="880"/>
                <a:ext cx="70" cy="208"/>
              </a:xfrm>
              <a:custGeom>
                <a:avLst/>
                <a:gdLst>
                  <a:gd name="T0" fmla="*/ 360 w 360"/>
                  <a:gd name="T1" fmla="*/ 25 h 1070"/>
                  <a:gd name="T2" fmla="*/ 360 w 360"/>
                  <a:gd name="T3" fmla="*/ 1070 h 1070"/>
                  <a:gd name="T4" fmla="*/ 312 w 360"/>
                  <a:gd name="T5" fmla="*/ 1065 h 1070"/>
                  <a:gd name="T6" fmla="*/ 312 w 360"/>
                  <a:gd name="T7" fmla="*/ 1065 h 1070"/>
                  <a:gd name="T8" fmla="*/ 128 w 360"/>
                  <a:gd name="T9" fmla="*/ 1065 h 1070"/>
                  <a:gd name="T10" fmla="*/ 0 w 360"/>
                  <a:gd name="T11" fmla="*/ 1065 h 1070"/>
                  <a:gd name="T12" fmla="*/ 0 w 360"/>
                  <a:gd name="T13" fmla="*/ 25 h 1070"/>
                  <a:gd name="T14" fmla="*/ 24 w 360"/>
                  <a:gd name="T15" fmla="*/ 0 h 1070"/>
                  <a:gd name="T16" fmla="*/ 335 w 360"/>
                  <a:gd name="T17" fmla="*/ 0 h 1070"/>
                  <a:gd name="T18" fmla="*/ 360 w 360"/>
                  <a:gd name="T19" fmla="*/ 25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0" h="1070">
                    <a:moveTo>
                      <a:pt x="360" y="25"/>
                    </a:moveTo>
                    <a:lnTo>
                      <a:pt x="360" y="1070"/>
                    </a:lnTo>
                    <a:cubicBezTo>
                      <a:pt x="344" y="1066"/>
                      <a:pt x="328" y="1065"/>
                      <a:pt x="312" y="1065"/>
                    </a:cubicBezTo>
                    <a:lnTo>
                      <a:pt x="312" y="1065"/>
                    </a:lnTo>
                    <a:lnTo>
                      <a:pt x="128" y="1065"/>
                    </a:lnTo>
                    <a:lnTo>
                      <a:pt x="0" y="1065"/>
                    </a:lnTo>
                    <a:lnTo>
                      <a:pt x="0" y="25"/>
                    </a:lnTo>
                    <a:cubicBezTo>
                      <a:pt x="0" y="12"/>
                      <a:pt x="11" y="0"/>
                      <a:pt x="24" y="0"/>
                    </a:cubicBezTo>
                    <a:lnTo>
                      <a:pt x="335" y="0"/>
                    </a:lnTo>
                    <a:cubicBezTo>
                      <a:pt x="349" y="0"/>
                      <a:pt x="360" y="12"/>
                      <a:pt x="360" y="25"/>
                    </a:cubicBezTo>
                    <a:close/>
                  </a:path>
                </a:pathLst>
              </a:custGeom>
              <a:solidFill>
                <a:srgbClr val="3765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45" name="Freeform 9"/>
              <p:cNvSpPr>
                <a:spLocks/>
              </p:cNvSpPr>
              <p:nvPr/>
            </p:nvSpPr>
            <p:spPr bwMode="auto">
              <a:xfrm>
                <a:off x="1352" y="880"/>
                <a:ext cx="69" cy="240"/>
              </a:xfrm>
              <a:custGeom>
                <a:avLst/>
                <a:gdLst>
                  <a:gd name="T0" fmla="*/ 360 w 360"/>
                  <a:gd name="T1" fmla="*/ 25 h 1235"/>
                  <a:gd name="T2" fmla="*/ 360 w 360"/>
                  <a:gd name="T3" fmla="*/ 1070 h 1235"/>
                  <a:gd name="T4" fmla="*/ 248 w 360"/>
                  <a:gd name="T5" fmla="*/ 1132 h 1235"/>
                  <a:gd name="T6" fmla="*/ 248 w 360"/>
                  <a:gd name="T7" fmla="*/ 1132 h 1235"/>
                  <a:gd name="T8" fmla="*/ 188 w 360"/>
                  <a:gd name="T9" fmla="*/ 1235 h 1235"/>
                  <a:gd name="T10" fmla="*/ 173 w 360"/>
                  <a:gd name="T11" fmla="*/ 1235 h 1235"/>
                  <a:gd name="T12" fmla="*/ 114 w 360"/>
                  <a:gd name="T13" fmla="*/ 1132 h 1235"/>
                  <a:gd name="T14" fmla="*/ 114 w 360"/>
                  <a:gd name="T15" fmla="*/ 1132 h 1235"/>
                  <a:gd name="T16" fmla="*/ 0 w 360"/>
                  <a:gd name="T17" fmla="*/ 1070 h 1235"/>
                  <a:gd name="T18" fmla="*/ 0 w 360"/>
                  <a:gd name="T19" fmla="*/ 25 h 1235"/>
                  <a:gd name="T20" fmla="*/ 24 w 360"/>
                  <a:gd name="T21" fmla="*/ 0 h 1235"/>
                  <a:gd name="T22" fmla="*/ 335 w 360"/>
                  <a:gd name="T23" fmla="*/ 0 h 1235"/>
                  <a:gd name="T24" fmla="*/ 360 w 360"/>
                  <a:gd name="T25" fmla="*/ 2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0" h="1235">
                    <a:moveTo>
                      <a:pt x="360" y="25"/>
                    </a:moveTo>
                    <a:lnTo>
                      <a:pt x="360" y="1070"/>
                    </a:lnTo>
                    <a:cubicBezTo>
                      <a:pt x="316" y="1080"/>
                      <a:pt x="278" y="1101"/>
                      <a:pt x="248" y="1132"/>
                    </a:cubicBezTo>
                    <a:lnTo>
                      <a:pt x="248" y="1132"/>
                    </a:lnTo>
                    <a:cubicBezTo>
                      <a:pt x="220" y="1160"/>
                      <a:pt x="199" y="1195"/>
                      <a:pt x="188" y="1235"/>
                    </a:cubicBezTo>
                    <a:lnTo>
                      <a:pt x="173" y="1235"/>
                    </a:lnTo>
                    <a:cubicBezTo>
                      <a:pt x="163" y="1195"/>
                      <a:pt x="142" y="1160"/>
                      <a:pt x="114" y="1132"/>
                    </a:cubicBezTo>
                    <a:lnTo>
                      <a:pt x="114" y="1132"/>
                    </a:lnTo>
                    <a:cubicBezTo>
                      <a:pt x="83" y="1101"/>
                      <a:pt x="44" y="1079"/>
                      <a:pt x="0" y="1070"/>
                    </a:cubicBezTo>
                    <a:lnTo>
                      <a:pt x="0" y="25"/>
                    </a:lnTo>
                    <a:cubicBezTo>
                      <a:pt x="0" y="12"/>
                      <a:pt x="11" y="0"/>
                      <a:pt x="24" y="0"/>
                    </a:cubicBezTo>
                    <a:lnTo>
                      <a:pt x="335" y="0"/>
                    </a:lnTo>
                    <a:cubicBezTo>
                      <a:pt x="348" y="0"/>
                      <a:pt x="360" y="12"/>
                      <a:pt x="360" y="25"/>
                    </a:cubicBezTo>
                    <a:close/>
                  </a:path>
                </a:pathLst>
              </a:custGeom>
              <a:solidFill>
                <a:srgbClr val="3765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46" name="Freeform 10"/>
              <p:cNvSpPr>
                <a:spLocks/>
              </p:cNvSpPr>
              <p:nvPr/>
            </p:nvSpPr>
            <p:spPr bwMode="auto">
              <a:xfrm>
                <a:off x="1421" y="880"/>
                <a:ext cx="70" cy="208"/>
              </a:xfrm>
              <a:custGeom>
                <a:avLst/>
                <a:gdLst>
                  <a:gd name="T0" fmla="*/ 359 w 359"/>
                  <a:gd name="T1" fmla="*/ 25 h 1070"/>
                  <a:gd name="T2" fmla="*/ 359 w 359"/>
                  <a:gd name="T3" fmla="*/ 1065 h 1070"/>
                  <a:gd name="T4" fmla="*/ 49 w 359"/>
                  <a:gd name="T5" fmla="*/ 1065 h 1070"/>
                  <a:gd name="T6" fmla="*/ 49 w 359"/>
                  <a:gd name="T7" fmla="*/ 1065 h 1070"/>
                  <a:gd name="T8" fmla="*/ 0 w 359"/>
                  <a:gd name="T9" fmla="*/ 1070 h 1070"/>
                  <a:gd name="T10" fmla="*/ 0 w 359"/>
                  <a:gd name="T11" fmla="*/ 25 h 1070"/>
                  <a:gd name="T12" fmla="*/ 24 w 359"/>
                  <a:gd name="T13" fmla="*/ 0 h 1070"/>
                  <a:gd name="T14" fmla="*/ 335 w 359"/>
                  <a:gd name="T15" fmla="*/ 0 h 1070"/>
                  <a:gd name="T16" fmla="*/ 359 w 359"/>
                  <a:gd name="T17" fmla="*/ 25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9" h="1070">
                    <a:moveTo>
                      <a:pt x="359" y="25"/>
                    </a:moveTo>
                    <a:lnTo>
                      <a:pt x="359" y="1065"/>
                    </a:lnTo>
                    <a:lnTo>
                      <a:pt x="49" y="1065"/>
                    </a:lnTo>
                    <a:lnTo>
                      <a:pt x="49" y="1065"/>
                    </a:lnTo>
                    <a:cubicBezTo>
                      <a:pt x="32" y="1065"/>
                      <a:pt x="16" y="1067"/>
                      <a:pt x="0" y="1070"/>
                    </a:cubicBezTo>
                    <a:lnTo>
                      <a:pt x="0" y="25"/>
                    </a:lnTo>
                    <a:cubicBezTo>
                      <a:pt x="0" y="12"/>
                      <a:pt x="11" y="0"/>
                      <a:pt x="24" y="0"/>
                    </a:cubicBezTo>
                    <a:lnTo>
                      <a:pt x="335" y="0"/>
                    </a:lnTo>
                    <a:cubicBezTo>
                      <a:pt x="348" y="0"/>
                      <a:pt x="359" y="12"/>
                      <a:pt x="359" y="25"/>
                    </a:cubicBezTo>
                    <a:close/>
                  </a:path>
                </a:pathLst>
              </a:custGeom>
              <a:solidFill>
                <a:srgbClr val="27D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47" name="Freeform 11"/>
              <p:cNvSpPr>
                <a:spLocks/>
              </p:cNvSpPr>
              <p:nvPr/>
            </p:nvSpPr>
            <p:spPr bwMode="auto">
              <a:xfrm>
                <a:off x="1317" y="880"/>
                <a:ext cx="35" cy="208"/>
              </a:xfrm>
              <a:custGeom>
                <a:avLst/>
                <a:gdLst>
                  <a:gd name="T0" fmla="*/ 180 w 180"/>
                  <a:gd name="T1" fmla="*/ 25 h 1070"/>
                  <a:gd name="T2" fmla="*/ 180 w 180"/>
                  <a:gd name="T3" fmla="*/ 1070 h 1070"/>
                  <a:gd name="T4" fmla="*/ 132 w 180"/>
                  <a:gd name="T5" fmla="*/ 1065 h 1070"/>
                  <a:gd name="T6" fmla="*/ 132 w 180"/>
                  <a:gd name="T7" fmla="*/ 1065 h 1070"/>
                  <a:gd name="T8" fmla="*/ 0 w 180"/>
                  <a:gd name="T9" fmla="*/ 1065 h 1070"/>
                  <a:gd name="T10" fmla="*/ 0 w 180"/>
                  <a:gd name="T11" fmla="*/ 0 h 1070"/>
                  <a:gd name="T12" fmla="*/ 155 w 180"/>
                  <a:gd name="T13" fmla="*/ 0 h 1070"/>
                  <a:gd name="T14" fmla="*/ 180 w 180"/>
                  <a:gd name="T15" fmla="*/ 25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0" h="1070">
                    <a:moveTo>
                      <a:pt x="180" y="25"/>
                    </a:moveTo>
                    <a:lnTo>
                      <a:pt x="180" y="1070"/>
                    </a:lnTo>
                    <a:cubicBezTo>
                      <a:pt x="164" y="1066"/>
                      <a:pt x="148" y="1065"/>
                      <a:pt x="132" y="1065"/>
                    </a:cubicBezTo>
                    <a:lnTo>
                      <a:pt x="132" y="1065"/>
                    </a:lnTo>
                    <a:lnTo>
                      <a:pt x="0" y="1065"/>
                    </a:lnTo>
                    <a:lnTo>
                      <a:pt x="0" y="0"/>
                    </a:lnTo>
                    <a:lnTo>
                      <a:pt x="155" y="0"/>
                    </a:lnTo>
                    <a:cubicBezTo>
                      <a:pt x="169" y="0"/>
                      <a:pt x="180" y="12"/>
                      <a:pt x="180" y="25"/>
                    </a:cubicBezTo>
                    <a:close/>
                  </a:path>
                </a:pathLst>
              </a:custGeom>
              <a:solidFill>
                <a:srgbClr val="2C5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48" name="Freeform 12"/>
              <p:cNvSpPr>
                <a:spLocks/>
              </p:cNvSpPr>
              <p:nvPr/>
            </p:nvSpPr>
            <p:spPr bwMode="auto">
              <a:xfrm>
                <a:off x="1387" y="880"/>
                <a:ext cx="34" cy="240"/>
              </a:xfrm>
              <a:custGeom>
                <a:avLst/>
                <a:gdLst>
                  <a:gd name="T0" fmla="*/ 180 w 180"/>
                  <a:gd name="T1" fmla="*/ 25 h 1235"/>
                  <a:gd name="T2" fmla="*/ 180 w 180"/>
                  <a:gd name="T3" fmla="*/ 1070 h 1235"/>
                  <a:gd name="T4" fmla="*/ 68 w 180"/>
                  <a:gd name="T5" fmla="*/ 1132 h 1235"/>
                  <a:gd name="T6" fmla="*/ 68 w 180"/>
                  <a:gd name="T7" fmla="*/ 1132 h 1235"/>
                  <a:gd name="T8" fmla="*/ 8 w 180"/>
                  <a:gd name="T9" fmla="*/ 1235 h 1235"/>
                  <a:gd name="T10" fmla="*/ 0 w 180"/>
                  <a:gd name="T11" fmla="*/ 1235 h 1235"/>
                  <a:gd name="T12" fmla="*/ 0 w 180"/>
                  <a:gd name="T13" fmla="*/ 0 h 1235"/>
                  <a:gd name="T14" fmla="*/ 155 w 180"/>
                  <a:gd name="T15" fmla="*/ 0 h 1235"/>
                  <a:gd name="T16" fmla="*/ 180 w 180"/>
                  <a:gd name="T17" fmla="*/ 2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0" h="1235">
                    <a:moveTo>
                      <a:pt x="180" y="25"/>
                    </a:moveTo>
                    <a:lnTo>
                      <a:pt x="180" y="1070"/>
                    </a:lnTo>
                    <a:cubicBezTo>
                      <a:pt x="136" y="1080"/>
                      <a:pt x="98" y="1101"/>
                      <a:pt x="68" y="1132"/>
                    </a:cubicBezTo>
                    <a:lnTo>
                      <a:pt x="68" y="1132"/>
                    </a:lnTo>
                    <a:cubicBezTo>
                      <a:pt x="40" y="1160"/>
                      <a:pt x="19" y="1195"/>
                      <a:pt x="8" y="1235"/>
                    </a:cubicBezTo>
                    <a:lnTo>
                      <a:pt x="0" y="1235"/>
                    </a:lnTo>
                    <a:lnTo>
                      <a:pt x="0" y="0"/>
                    </a:lnTo>
                    <a:lnTo>
                      <a:pt x="155" y="0"/>
                    </a:lnTo>
                    <a:cubicBezTo>
                      <a:pt x="168" y="0"/>
                      <a:pt x="180" y="12"/>
                      <a:pt x="180" y="25"/>
                    </a:cubicBezTo>
                    <a:close/>
                  </a:path>
                </a:pathLst>
              </a:custGeom>
              <a:solidFill>
                <a:srgbClr val="2C5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49" name="Freeform 13"/>
              <p:cNvSpPr>
                <a:spLocks/>
              </p:cNvSpPr>
              <p:nvPr/>
            </p:nvSpPr>
            <p:spPr bwMode="auto">
              <a:xfrm>
                <a:off x="1456" y="880"/>
                <a:ext cx="35" cy="207"/>
              </a:xfrm>
              <a:custGeom>
                <a:avLst/>
                <a:gdLst>
                  <a:gd name="T0" fmla="*/ 180 w 180"/>
                  <a:gd name="T1" fmla="*/ 25 h 1065"/>
                  <a:gd name="T2" fmla="*/ 180 w 180"/>
                  <a:gd name="T3" fmla="*/ 1065 h 1065"/>
                  <a:gd name="T4" fmla="*/ 0 w 180"/>
                  <a:gd name="T5" fmla="*/ 1065 h 1065"/>
                  <a:gd name="T6" fmla="*/ 0 w 180"/>
                  <a:gd name="T7" fmla="*/ 0 h 1065"/>
                  <a:gd name="T8" fmla="*/ 156 w 180"/>
                  <a:gd name="T9" fmla="*/ 0 h 1065"/>
                  <a:gd name="T10" fmla="*/ 180 w 180"/>
                  <a:gd name="T11" fmla="*/ 25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" h="1065">
                    <a:moveTo>
                      <a:pt x="180" y="25"/>
                    </a:moveTo>
                    <a:lnTo>
                      <a:pt x="180" y="1065"/>
                    </a:lnTo>
                    <a:lnTo>
                      <a:pt x="0" y="1065"/>
                    </a:lnTo>
                    <a:lnTo>
                      <a:pt x="0" y="0"/>
                    </a:lnTo>
                    <a:lnTo>
                      <a:pt x="156" y="0"/>
                    </a:lnTo>
                    <a:cubicBezTo>
                      <a:pt x="169" y="0"/>
                      <a:pt x="180" y="12"/>
                      <a:pt x="180" y="25"/>
                    </a:cubicBezTo>
                    <a:close/>
                  </a:path>
                </a:pathLst>
              </a:custGeom>
              <a:solidFill>
                <a:srgbClr val="00AD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50" name="Rectangle 14"/>
              <p:cNvSpPr>
                <a:spLocks noChangeArrowheads="1"/>
              </p:cNvSpPr>
              <p:nvPr/>
            </p:nvSpPr>
            <p:spPr bwMode="auto">
              <a:xfrm>
                <a:off x="1286" y="913"/>
                <a:ext cx="61" cy="28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51" name="Rectangle 15"/>
              <p:cNvSpPr>
                <a:spLocks noChangeArrowheads="1"/>
              </p:cNvSpPr>
              <p:nvPr/>
            </p:nvSpPr>
            <p:spPr bwMode="auto">
              <a:xfrm>
                <a:off x="1286" y="903"/>
                <a:ext cx="61" cy="7"/>
              </a:xfrm>
              <a:prstGeom prst="rect">
                <a:avLst/>
              </a:prstGeom>
              <a:solidFill>
                <a:srgbClr val="FFE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52" name="Rectangle 16"/>
              <p:cNvSpPr>
                <a:spLocks noChangeArrowheads="1"/>
              </p:cNvSpPr>
              <p:nvPr/>
            </p:nvSpPr>
            <p:spPr bwMode="auto">
              <a:xfrm>
                <a:off x="1356" y="913"/>
                <a:ext cx="61" cy="28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53" name="Rectangle 17"/>
              <p:cNvSpPr>
                <a:spLocks noChangeArrowheads="1"/>
              </p:cNvSpPr>
              <p:nvPr/>
            </p:nvSpPr>
            <p:spPr bwMode="auto">
              <a:xfrm>
                <a:off x="1356" y="903"/>
                <a:ext cx="61" cy="7"/>
              </a:xfrm>
              <a:prstGeom prst="rect">
                <a:avLst/>
              </a:prstGeom>
              <a:solidFill>
                <a:srgbClr val="FFE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54" name="Rectangle 18"/>
              <p:cNvSpPr>
                <a:spLocks noChangeArrowheads="1"/>
              </p:cNvSpPr>
              <p:nvPr/>
            </p:nvSpPr>
            <p:spPr bwMode="auto">
              <a:xfrm>
                <a:off x="1426" y="913"/>
                <a:ext cx="61" cy="28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55" name="Rectangle 19"/>
              <p:cNvSpPr>
                <a:spLocks noChangeArrowheads="1"/>
              </p:cNvSpPr>
              <p:nvPr/>
            </p:nvSpPr>
            <p:spPr bwMode="auto">
              <a:xfrm>
                <a:off x="1426" y="903"/>
                <a:ext cx="61" cy="7"/>
              </a:xfrm>
              <a:prstGeom prst="rect">
                <a:avLst/>
              </a:prstGeom>
              <a:solidFill>
                <a:srgbClr val="FFE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56" name="Rectangle 20"/>
              <p:cNvSpPr>
                <a:spLocks noChangeArrowheads="1"/>
              </p:cNvSpPr>
              <p:nvPr/>
            </p:nvSpPr>
            <p:spPr bwMode="auto">
              <a:xfrm>
                <a:off x="1317" y="913"/>
                <a:ext cx="30" cy="28"/>
              </a:xfrm>
              <a:prstGeom prst="rect">
                <a:avLst/>
              </a:prstGeom>
              <a:solidFill>
                <a:srgbClr val="F2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57" name="Rectangle 21"/>
              <p:cNvSpPr>
                <a:spLocks noChangeArrowheads="1"/>
              </p:cNvSpPr>
              <p:nvPr/>
            </p:nvSpPr>
            <p:spPr bwMode="auto">
              <a:xfrm>
                <a:off x="1317" y="903"/>
                <a:ext cx="30" cy="7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58" name="Rectangle 22"/>
              <p:cNvSpPr>
                <a:spLocks noChangeArrowheads="1"/>
              </p:cNvSpPr>
              <p:nvPr/>
            </p:nvSpPr>
            <p:spPr bwMode="auto">
              <a:xfrm>
                <a:off x="1387" y="913"/>
                <a:ext cx="30" cy="28"/>
              </a:xfrm>
              <a:prstGeom prst="rect">
                <a:avLst/>
              </a:prstGeom>
              <a:solidFill>
                <a:srgbClr val="F2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59" name="Rectangle 23"/>
              <p:cNvSpPr>
                <a:spLocks noChangeArrowheads="1"/>
              </p:cNvSpPr>
              <p:nvPr/>
            </p:nvSpPr>
            <p:spPr bwMode="auto">
              <a:xfrm>
                <a:off x="1387" y="903"/>
                <a:ext cx="30" cy="7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0" name="Rectangle 24"/>
              <p:cNvSpPr>
                <a:spLocks noChangeArrowheads="1"/>
              </p:cNvSpPr>
              <p:nvPr/>
            </p:nvSpPr>
            <p:spPr bwMode="auto">
              <a:xfrm>
                <a:off x="1456" y="913"/>
                <a:ext cx="31" cy="28"/>
              </a:xfrm>
              <a:prstGeom prst="rect">
                <a:avLst/>
              </a:prstGeom>
              <a:solidFill>
                <a:srgbClr val="F2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1" name="Rectangle 25"/>
              <p:cNvSpPr>
                <a:spLocks noChangeArrowheads="1"/>
              </p:cNvSpPr>
              <p:nvPr/>
            </p:nvSpPr>
            <p:spPr bwMode="auto">
              <a:xfrm>
                <a:off x="1456" y="903"/>
                <a:ext cx="31" cy="7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2" name="Freeform 26"/>
              <p:cNvSpPr>
                <a:spLocks noEditPoints="1"/>
              </p:cNvSpPr>
              <p:nvPr/>
            </p:nvSpPr>
            <p:spPr bwMode="auto">
              <a:xfrm>
                <a:off x="1491" y="877"/>
                <a:ext cx="120" cy="337"/>
              </a:xfrm>
              <a:custGeom>
                <a:avLst/>
                <a:gdLst>
                  <a:gd name="T0" fmla="*/ 357 w 618"/>
                  <a:gd name="T1" fmla="*/ 22 h 1739"/>
                  <a:gd name="T2" fmla="*/ 524 w 618"/>
                  <a:gd name="T3" fmla="*/ 1080 h 1739"/>
                  <a:gd name="T4" fmla="*/ 160 w 618"/>
                  <a:gd name="T5" fmla="*/ 1080 h 1739"/>
                  <a:gd name="T6" fmla="*/ 2 w 618"/>
                  <a:gd name="T7" fmla="*/ 78 h 1739"/>
                  <a:gd name="T8" fmla="*/ 22 w 618"/>
                  <a:gd name="T9" fmla="*/ 50 h 1739"/>
                  <a:gd name="T10" fmla="*/ 329 w 618"/>
                  <a:gd name="T11" fmla="*/ 2 h 1739"/>
                  <a:gd name="T12" fmla="*/ 357 w 618"/>
                  <a:gd name="T13" fmla="*/ 22 h 1739"/>
                  <a:gd name="T14" fmla="*/ 568 w 618"/>
                  <a:gd name="T15" fmla="*/ 1358 h 1739"/>
                  <a:gd name="T16" fmla="*/ 615 w 618"/>
                  <a:gd name="T17" fmla="*/ 1661 h 1739"/>
                  <a:gd name="T18" fmla="*/ 595 w 618"/>
                  <a:gd name="T19" fmla="*/ 1689 h 1739"/>
                  <a:gd name="T20" fmla="*/ 288 w 618"/>
                  <a:gd name="T21" fmla="*/ 1737 h 1739"/>
                  <a:gd name="T22" fmla="*/ 260 w 618"/>
                  <a:gd name="T23" fmla="*/ 1717 h 1739"/>
                  <a:gd name="T24" fmla="*/ 204 w 618"/>
                  <a:gd name="T25" fmla="*/ 1358 h 1739"/>
                  <a:gd name="T26" fmla="*/ 568 w 618"/>
                  <a:gd name="T27" fmla="*/ 1358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8" h="1739">
                    <a:moveTo>
                      <a:pt x="357" y="22"/>
                    </a:moveTo>
                    <a:lnTo>
                      <a:pt x="524" y="1080"/>
                    </a:lnTo>
                    <a:lnTo>
                      <a:pt x="160" y="1080"/>
                    </a:lnTo>
                    <a:lnTo>
                      <a:pt x="2" y="78"/>
                    </a:lnTo>
                    <a:cubicBezTo>
                      <a:pt x="0" y="65"/>
                      <a:pt x="9" y="52"/>
                      <a:pt x="22" y="50"/>
                    </a:cubicBezTo>
                    <a:lnTo>
                      <a:pt x="329" y="2"/>
                    </a:lnTo>
                    <a:cubicBezTo>
                      <a:pt x="343" y="0"/>
                      <a:pt x="355" y="9"/>
                      <a:pt x="357" y="22"/>
                    </a:cubicBezTo>
                    <a:close/>
                    <a:moveTo>
                      <a:pt x="568" y="1358"/>
                    </a:moveTo>
                    <a:lnTo>
                      <a:pt x="615" y="1661"/>
                    </a:lnTo>
                    <a:cubicBezTo>
                      <a:pt x="618" y="1674"/>
                      <a:pt x="608" y="1687"/>
                      <a:pt x="595" y="1689"/>
                    </a:cubicBezTo>
                    <a:lnTo>
                      <a:pt x="288" y="1737"/>
                    </a:lnTo>
                    <a:cubicBezTo>
                      <a:pt x="275" y="1739"/>
                      <a:pt x="262" y="1730"/>
                      <a:pt x="260" y="1717"/>
                    </a:cubicBezTo>
                    <a:lnTo>
                      <a:pt x="204" y="1358"/>
                    </a:lnTo>
                    <a:lnTo>
                      <a:pt x="568" y="1358"/>
                    </a:lnTo>
                    <a:close/>
                  </a:path>
                </a:pathLst>
              </a:custGeom>
              <a:solidFill>
                <a:srgbClr val="27D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3" name="Freeform 27"/>
              <p:cNvSpPr>
                <a:spLocks noEditPoints="1"/>
              </p:cNvSpPr>
              <p:nvPr/>
            </p:nvSpPr>
            <p:spPr bwMode="auto">
              <a:xfrm>
                <a:off x="1525" y="877"/>
                <a:ext cx="86" cy="332"/>
              </a:xfrm>
              <a:custGeom>
                <a:avLst/>
                <a:gdLst>
                  <a:gd name="T0" fmla="*/ 181 w 442"/>
                  <a:gd name="T1" fmla="*/ 22 h 1713"/>
                  <a:gd name="T2" fmla="*/ 348 w 442"/>
                  <a:gd name="T3" fmla="*/ 1080 h 1713"/>
                  <a:gd name="T4" fmla="*/ 166 w 442"/>
                  <a:gd name="T5" fmla="*/ 1080 h 1713"/>
                  <a:gd name="T6" fmla="*/ 0 w 442"/>
                  <a:gd name="T7" fmla="*/ 26 h 1713"/>
                  <a:gd name="T8" fmla="*/ 153 w 442"/>
                  <a:gd name="T9" fmla="*/ 2 h 1713"/>
                  <a:gd name="T10" fmla="*/ 181 w 442"/>
                  <a:gd name="T11" fmla="*/ 22 h 1713"/>
                  <a:gd name="T12" fmla="*/ 392 w 442"/>
                  <a:gd name="T13" fmla="*/ 1358 h 1713"/>
                  <a:gd name="T14" fmla="*/ 439 w 442"/>
                  <a:gd name="T15" fmla="*/ 1661 h 1713"/>
                  <a:gd name="T16" fmla="*/ 419 w 442"/>
                  <a:gd name="T17" fmla="*/ 1689 h 1713"/>
                  <a:gd name="T18" fmla="*/ 266 w 442"/>
                  <a:gd name="T19" fmla="*/ 1713 h 1713"/>
                  <a:gd name="T20" fmla="*/ 210 w 442"/>
                  <a:gd name="T21" fmla="*/ 1358 h 1713"/>
                  <a:gd name="T22" fmla="*/ 392 w 442"/>
                  <a:gd name="T23" fmla="*/ 1358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2" h="1713">
                    <a:moveTo>
                      <a:pt x="181" y="22"/>
                    </a:moveTo>
                    <a:lnTo>
                      <a:pt x="348" y="1080"/>
                    </a:lnTo>
                    <a:lnTo>
                      <a:pt x="166" y="1080"/>
                    </a:lnTo>
                    <a:lnTo>
                      <a:pt x="0" y="26"/>
                    </a:lnTo>
                    <a:lnTo>
                      <a:pt x="153" y="2"/>
                    </a:lnTo>
                    <a:cubicBezTo>
                      <a:pt x="167" y="0"/>
                      <a:pt x="179" y="9"/>
                      <a:pt x="181" y="22"/>
                    </a:cubicBezTo>
                    <a:close/>
                    <a:moveTo>
                      <a:pt x="392" y="1358"/>
                    </a:moveTo>
                    <a:lnTo>
                      <a:pt x="439" y="1661"/>
                    </a:lnTo>
                    <a:cubicBezTo>
                      <a:pt x="442" y="1674"/>
                      <a:pt x="432" y="1687"/>
                      <a:pt x="419" y="1689"/>
                    </a:cubicBezTo>
                    <a:lnTo>
                      <a:pt x="266" y="1713"/>
                    </a:lnTo>
                    <a:lnTo>
                      <a:pt x="210" y="1358"/>
                    </a:lnTo>
                    <a:lnTo>
                      <a:pt x="392" y="1358"/>
                    </a:lnTo>
                    <a:close/>
                  </a:path>
                </a:pathLst>
              </a:custGeom>
              <a:solidFill>
                <a:srgbClr val="00AD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4" name="Freeform 28"/>
              <p:cNvSpPr>
                <a:spLocks/>
              </p:cNvSpPr>
              <p:nvPr/>
            </p:nvSpPr>
            <p:spPr bwMode="auto">
              <a:xfrm>
                <a:off x="1537" y="1150"/>
                <a:ext cx="65" cy="37"/>
              </a:xfrm>
              <a:custGeom>
                <a:avLst/>
                <a:gdLst>
                  <a:gd name="T0" fmla="*/ 312 w 334"/>
                  <a:gd name="T1" fmla="*/ 0 h 191"/>
                  <a:gd name="T2" fmla="*/ 334 w 334"/>
                  <a:gd name="T3" fmla="*/ 142 h 191"/>
                  <a:gd name="T4" fmla="*/ 22 w 334"/>
                  <a:gd name="T5" fmla="*/ 191 h 191"/>
                  <a:gd name="T6" fmla="*/ 0 w 334"/>
                  <a:gd name="T7" fmla="*/ 49 h 191"/>
                  <a:gd name="T8" fmla="*/ 312 w 334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4" h="191">
                    <a:moveTo>
                      <a:pt x="312" y="0"/>
                    </a:moveTo>
                    <a:lnTo>
                      <a:pt x="334" y="142"/>
                    </a:lnTo>
                    <a:lnTo>
                      <a:pt x="22" y="191"/>
                    </a:lnTo>
                    <a:lnTo>
                      <a:pt x="0" y="4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5" name="Freeform 29"/>
              <p:cNvSpPr>
                <a:spLocks/>
              </p:cNvSpPr>
              <p:nvPr/>
            </p:nvSpPr>
            <p:spPr bwMode="auto">
              <a:xfrm>
                <a:off x="1500" y="910"/>
                <a:ext cx="65" cy="37"/>
              </a:xfrm>
              <a:custGeom>
                <a:avLst/>
                <a:gdLst>
                  <a:gd name="T0" fmla="*/ 312 w 335"/>
                  <a:gd name="T1" fmla="*/ 0 h 191"/>
                  <a:gd name="T2" fmla="*/ 335 w 335"/>
                  <a:gd name="T3" fmla="*/ 142 h 191"/>
                  <a:gd name="T4" fmla="*/ 22 w 335"/>
                  <a:gd name="T5" fmla="*/ 191 h 191"/>
                  <a:gd name="T6" fmla="*/ 0 w 335"/>
                  <a:gd name="T7" fmla="*/ 49 h 191"/>
                  <a:gd name="T8" fmla="*/ 312 w 335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191">
                    <a:moveTo>
                      <a:pt x="312" y="0"/>
                    </a:moveTo>
                    <a:lnTo>
                      <a:pt x="335" y="142"/>
                    </a:lnTo>
                    <a:lnTo>
                      <a:pt x="22" y="191"/>
                    </a:lnTo>
                    <a:lnTo>
                      <a:pt x="0" y="4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6" name="Freeform 30"/>
              <p:cNvSpPr>
                <a:spLocks/>
              </p:cNvSpPr>
              <p:nvPr/>
            </p:nvSpPr>
            <p:spPr bwMode="auto">
              <a:xfrm>
                <a:off x="1536" y="1141"/>
                <a:ext cx="61" cy="15"/>
              </a:xfrm>
              <a:custGeom>
                <a:avLst/>
                <a:gdLst>
                  <a:gd name="T0" fmla="*/ 313 w 317"/>
                  <a:gd name="T1" fmla="*/ 0 h 78"/>
                  <a:gd name="T2" fmla="*/ 317 w 317"/>
                  <a:gd name="T3" fmla="*/ 29 h 78"/>
                  <a:gd name="T4" fmla="*/ 5 w 317"/>
                  <a:gd name="T5" fmla="*/ 78 h 78"/>
                  <a:gd name="T6" fmla="*/ 0 w 317"/>
                  <a:gd name="T7" fmla="*/ 44 h 78"/>
                  <a:gd name="T8" fmla="*/ 274 w 317"/>
                  <a:gd name="T9" fmla="*/ 0 h 78"/>
                  <a:gd name="T10" fmla="*/ 313 w 317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7" h="78">
                    <a:moveTo>
                      <a:pt x="313" y="0"/>
                    </a:moveTo>
                    <a:lnTo>
                      <a:pt x="317" y="29"/>
                    </a:lnTo>
                    <a:lnTo>
                      <a:pt x="5" y="78"/>
                    </a:lnTo>
                    <a:lnTo>
                      <a:pt x="0" y="44"/>
                    </a:lnTo>
                    <a:lnTo>
                      <a:pt x="274" y="0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E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7" name="Freeform 31"/>
              <p:cNvSpPr>
                <a:spLocks/>
              </p:cNvSpPr>
              <p:nvPr/>
            </p:nvSpPr>
            <p:spPr bwMode="auto">
              <a:xfrm>
                <a:off x="1498" y="900"/>
                <a:ext cx="62" cy="16"/>
              </a:xfrm>
              <a:custGeom>
                <a:avLst/>
                <a:gdLst>
                  <a:gd name="T0" fmla="*/ 312 w 317"/>
                  <a:gd name="T1" fmla="*/ 0 h 84"/>
                  <a:gd name="T2" fmla="*/ 317 w 317"/>
                  <a:gd name="T3" fmla="*/ 35 h 84"/>
                  <a:gd name="T4" fmla="*/ 5 w 317"/>
                  <a:gd name="T5" fmla="*/ 84 h 84"/>
                  <a:gd name="T6" fmla="*/ 0 w 317"/>
                  <a:gd name="T7" fmla="*/ 49 h 84"/>
                  <a:gd name="T8" fmla="*/ 312 w 317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" h="84">
                    <a:moveTo>
                      <a:pt x="312" y="0"/>
                    </a:moveTo>
                    <a:lnTo>
                      <a:pt x="317" y="35"/>
                    </a:lnTo>
                    <a:lnTo>
                      <a:pt x="5" y="84"/>
                    </a:lnTo>
                    <a:lnTo>
                      <a:pt x="0" y="49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FFE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8" name="Freeform 32"/>
              <p:cNvSpPr>
                <a:spLocks/>
              </p:cNvSpPr>
              <p:nvPr/>
            </p:nvSpPr>
            <p:spPr bwMode="auto">
              <a:xfrm>
                <a:off x="1568" y="1150"/>
                <a:ext cx="34" cy="32"/>
              </a:xfrm>
              <a:custGeom>
                <a:avLst/>
                <a:gdLst>
                  <a:gd name="T0" fmla="*/ 156 w 178"/>
                  <a:gd name="T1" fmla="*/ 0 h 166"/>
                  <a:gd name="T2" fmla="*/ 178 w 178"/>
                  <a:gd name="T3" fmla="*/ 142 h 166"/>
                  <a:gd name="T4" fmla="*/ 22 w 178"/>
                  <a:gd name="T5" fmla="*/ 166 h 166"/>
                  <a:gd name="T6" fmla="*/ 0 w 178"/>
                  <a:gd name="T7" fmla="*/ 25 h 166"/>
                  <a:gd name="T8" fmla="*/ 156 w 178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66">
                    <a:moveTo>
                      <a:pt x="156" y="0"/>
                    </a:moveTo>
                    <a:lnTo>
                      <a:pt x="178" y="142"/>
                    </a:lnTo>
                    <a:lnTo>
                      <a:pt x="22" y="166"/>
                    </a:lnTo>
                    <a:lnTo>
                      <a:pt x="0" y="25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2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69" name="Freeform 33"/>
              <p:cNvSpPr>
                <a:spLocks/>
              </p:cNvSpPr>
              <p:nvPr/>
            </p:nvSpPr>
            <p:spPr bwMode="auto">
              <a:xfrm>
                <a:off x="1530" y="910"/>
                <a:ext cx="35" cy="32"/>
              </a:xfrm>
              <a:custGeom>
                <a:avLst/>
                <a:gdLst>
                  <a:gd name="T0" fmla="*/ 156 w 179"/>
                  <a:gd name="T1" fmla="*/ 0 h 166"/>
                  <a:gd name="T2" fmla="*/ 179 w 179"/>
                  <a:gd name="T3" fmla="*/ 142 h 166"/>
                  <a:gd name="T4" fmla="*/ 22 w 179"/>
                  <a:gd name="T5" fmla="*/ 166 h 166"/>
                  <a:gd name="T6" fmla="*/ 0 w 179"/>
                  <a:gd name="T7" fmla="*/ 25 h 166"/>
                  <a:gd name="T8" fmla="*/ 156 w 179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66">
                    <a:moveTo>
                      <a:pt x="156" y="0"/>
                    </a:moveTo>
                    <a:lnTo>
                      <a:pt x="179" y="142"/>
                    </a:lnTo>
                    <a:lnTo>
                      <a:pt x="22" y="166"/>
                    </a:lnTo>
                    <a:lnTo>
                      <a:pt x="0" y="25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2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70" name="Freeform 34"/>
              <p:cNvSpPr>
                <a:spLocks/>
              </p:cNvSpPr>
              <p:nvPr/>
            </p:nvSpPr>
            <p:spPr bwMode="auto">
              <a:xfrm>
                <a:off x="1566" y="1141"/>
                <a:ext cx="31" cy="10"/>
              </a:xfrm>
              <a:custGeom>
                <a:avLst/>
                <a:gdLst>
                  <a:gd name="T0" fmla="*/ 157 w 161"/>
                  <a:gd name="T1" fmla="*/ 0 h 53"/>
                  <a:gd name="T2" fmla="*/ 161 w 161"/>
                  <a:gd name="T3" fmla="*/ 29 h 53"/>
                  <a:gd name="T4" fmla="*/ 5 w 161"/>
                  <a:gd name="T5" fmla="*/ 53 h 53"/>
                  <a:gd name="T6" fmla="*/ 0 w 161"/>
                  <a:gd name="T7" fmla="*/ 19 h 53"/>
                  <a:gd name="T8" fmla="*/ 118 w 161"/>
                  <a:gd name="T9" fmla="*/ 0 h 53"/>
                  <a:gd name="T10" fmla="*/ 157 w 161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53">
                    <a:moveTo>
                      <a:pt x="157" y="0"/>
                    </a:moveTo>
                    <a:lnTo>
                      <a:pt x="161" y="29"/>
                    </a:lnTo>
                    <a:lnTo>
                      <a:pt x="5" y="53"/>
                    </a:lnTo>
                    <a:lnTo>
                      <a:pt x="0" y="19"/>
                    </a:lnTo>
                    <a:lnTo>
                      <a:pt x="118" y="0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71" name="Freeform 35"/>
              <p:cNvSpPr>
                <a:spLocks/>
              </p:cNvSpPr>
              <p:nvPr/>
            </p:nvSpPr>
            <p:spPr bwMode="auto">
              <a:xfrm>
                <a:off x="1528" y="900"/>
                <a:ext cx="32" cy="11"/>
              </a:xfrm>
              <a:custGeom>
                <a:avLst/>
                <a:gdLst>
                  <a:gd name="T0" fmla="*/ 156 w 161"/>
                  <a:gd name="T1" fmla="*/ 0 h 59"/>
                  <a:gd name="T2" fmla="*/ 161 w 161"/>
                  <a:gd name="T3" fmla="*/ 35 h 59"/>
                  <a:gd name="T4" fmla="*/ 5 w 161"/>
                  <a:gd name="T5" fmla="*/ 59 h 59"/>
                  <a:gd name="T6" fmla="*/ 0 w 161"/>
                  <a:gd name="T7" fmla="*/ 25 h 59"/>
                  <a:gd name="T8" fmla="*/ 156 w 161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59">
                    <a:moveTo>
                      <a:pt x="156" y="0"/>
                    </a:moveTo>
                    <a:lnTo>
                      <a:pt x="161" y="35"/>
                    </a:lnTo>
                    <a:lnTo>
                      <a:pt x="5" y="59"/>
                    </a:lnTo>
                    <a:lnTo>
                      <a:pt x="0" y="25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72" name="Freeform 36"/>
              <p:cNvSpPr>
                <a:spLocks/>
              </p:cNvSpPr>
              <p:nvPr/>
            </p:nvSpPr>
            <p:spPr bwMode="auto">
              <a:xfrm>
                <a:off x="989" y="631"/>
                <a:ext cx="107" cy="4"/>
              </a:xfrm>
              <a:custGeom>
                <a:avLst/>
                <a:gdLst>
                  <a:gd name="T0" fmla="*/ 552 w 552"/>
                  <a:gd name="T1" fmla="*/ 0 h 24"/>
                  <a:gd name="T2" fmla="*/ 0 w 552"/>
                  <a:gd name="T3" fmla="*/ 0 h 24"/>
                  <a:gd name="T4" fmla="*/ 9 w 552"/>
                  <a:gd name="T5" fmla="*/ 24 h 24"/>
                  <a:gd name="T6" fmla="*/ 552 w 552"/>
                  <a:gd name="T7" fmla="*/ 24 h 24"/>
                  <a:gd name="T8" fmla="*/ 552 w 55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2" h="24">
                    <a:moveTo>
                      <a:pt x="552" y="0"/>
                    </a:moveTo>
                    <a:lnTo>
                      <a:pt x="0" y="0"/>
                    </a:lnTo>
                    <a:cubicBezTo>
                      <a:pt x="3" y="7"/>
                      <a:pt x="6" y="15"/>
                      <a:pt x="9" y="24"/>
                    </a:cubicBezTo>
                    <a:lnTo>
                      <a:pt x="552" y="24"/>
                    </a:lnTo>
                    <a:lnTo>
                      <a:pt x="552" y="0"/>
                    </a:lnTo>
                    <a:close/>
                  </a:path>
                </a:pathLst>
              </a:cu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73" name="Freeform 37"/>
              <p:cNvSpPr>
                <a:spLocks/>
              </p:cNvSpPr>
              <p:nvPr/>
            </p:nvSpPr>
            <p:spPr bwMode="auto">
              <a:xfrm>
                <a:off x="992" y="640"/>
                <a:ext cx="104" cy="4"/>
              </a:xfrm>
              <a:custGeom>
                <a:avLst/>
                <a:gdLst>
                  <a:gd name="T0" fmla="*/ 537 w 537"/>
                  <a:gd name="T1" fmla="*/ 0 h 23"/>
                  <a:gd name="T2" fmla="*/ 0 w 537"/>
                  <a:gd name="T3" fmla="*/ 0 h 23"/>
                  <a:gd name="T4" fmla="*/ 4 w 537"/>
                  <a:gd name="T5" fmla="*/ 23 h 23"/>
                  <a:gd name="T6" fmla="*/ 537 w 537"/>
                  <a:gd name="T7" fmla="*/ 23 h 23"/>
                  <a:gd name="T8" fmla="*/ 537 w 537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7" h="23">
                    <a:moveTo>
                      <a:pt x="537" y="0"/>
                    </a:moveTo>
                    <a:lnTo>
                      <a:pt x="0" y="0"/>
                    </a:lnTo>
                    <a:cubicBezTo>
                      <a:pt x="2" y="7"/>
                      <a:pt x="3" y="15"/>
                      <a:pt x="4" y="23"/>
                    </a:cubicBezTo>
                    <a:lnTo>
                      <a:pt x="537" y="23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74" name="Freeform 38"/>
              <p:cNvSpPr>
                <a:spLocks/>
              </p:cNvSpPr>
              <p:nvPr/>
            </p:nvSpPr>
            <p:spPr bwMode="auto">
              <a:xfrm>
                <a:off x="993" y="649"/>
                <a:ext cx="103" cy="4"/>
              </a:xfrm>
              <a:custGeom>
                <a:avLst/>
                <a:gdLst>
                  <a:gd name="T0" fmla="*/ 530 w 530"/>
                  <a:gd name="T1" fmla="*/ 0 h 23"/>
                  <a:gd name="T2" fmla="*/ 0 w 530"/>
                  <a:gd name="T3" fmla="*/ 0 h 23"/>
                  <a:gd name="T4" fmla="*/ 2 w 530"/>
                  <a:gd name="T5" fmla="*/ 23 h 23"/>
                  <a:gd name="T6" fmla="*/ 530 w 530"/>
                  <a:gd name="T7" fmla="*/ 23 h 23"/>
                  <a:gd name="T8" fmla="*/ 530 w 530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0" h="23">
                    <a:moveTo>
                      <a:pt x="530" y="0"/>
                    </a:moveTo>
                    <a:lnTo>
                      <a:pt x="0" y="0"/>
                    </a:lnTo>
                    <a:cubicBezTo>
                      <a:pt x="1" y="7"/>
                      <a:pt x="1" y="15"/>
                      <a:pt x="2" y="23"/>
                    </a:cubicBezTo>
                    <a:lnTo>
                      <a:pt x="530" y="23"/>
                    </a:lnTo>
                    <a:lnTo>
                      <a:pt x="530" y="0"/>
                    </a:lnTo>
                    <a:close/>
                  </a:path>
                </a:pathLst>
              </a:cu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75" name="Freeform 39"/>
              <p:cNvSpPr>
                <a:spLocks/>
              </p:cNvSpPr>
              <p:nvPr/>
            </p:nvSpPr>
            <p:spPr bwMode="auto">
              <a:xfrm>
                <a:off x="993" y="658"/>
                <a:ext cx="103" cy="5"/>
              </a:xfrm>
              <a:custGeom>
                <a:avLst/>
                <a:gdLst>
                  <a:gd name="T0" fmla="*/ 528 w 528"/>
                  <a:gd name="T1" fmla="*/ 0 h 24"/>
                  <a:gd name="T2" fmla="*/ 1 w 528"/>
                  <a:gd name="T3" fmla="*/ 0 h 24"/>
                  <a:gd name="T4" fmla="*/ 1 w 528"/>
                  <a:gd name="T5" fmla="*/ 8 h 24"/>
                  <a:gd name="T6" fmla="*/ 0 w 528"/>
                  <a:gd name="T7" fmla="*/ 24 h 24"/>
                  <a:gd name="T8" fmla="*/ 528 w 528"/>
                  <a:gd name="T9" fmla="*/ 24 h 24"/>
                  <a:gd name="T10" fmla="*/ 528 w 52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8" h="24">
                    <a:moveTo>
                      <a:pt x="528" y="0"/>
                    </a:moveTo>
                    <a:lnTo>
                      <a:pt x="1" y="0"/>
                    </a:lnTo>
                    <a:cubicBezTo>
                      <a:pt x="1" y="3"/>
                      <a:pt x="1" y="6"/>
                      <a:pt x="1" y="8"/>
                    </a:cubicBezTo>
                    <a:cubicBezTo>
                      <a:pt x="1" y="13"/>
                      <a:pt x="1" y="19"/>
                      <a:pt x="0" y="24"/>
                    </a:cubicBezTo>
                    <a:lnTo>
                      <a:pt x="528" y="24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76" name="Freeform 40"/>
              <p:cNvSpPr>
                <a:spLocks/>
              </p:cNvSpPr>
              <p:nvPr/>
            </p:nvSpPr>
            <p:spPr bwMode="auto">
              <a:xfrm>
                <a:off x="993" y="667"/>
                <a:ext cx="103" cy="4"/>
              </a:xfrm>
              <a:custGeom>
                <a:avLst/>
                <a:gdLst>
                  <a:gd name="T0" fmla="*/ 531 w 531"/>
                  <a:gd name="T1" fmla="*/ 0 h 23"/>
                  <a:gd name="T2" fmla="*/ 2 w 531"/>
                  <a:gd name="T3" fmla="*/ 0 h 23"/>
                  <a:gd name="T4" fmla="*/ 0 w 531"/>
                  <a:gd name="T5" fmla="*/ 23 h 23"/>
                  <a:gd name="T6" fmla="*/ 531 w 531"/>
                  <a:gd name="T7" fmla="*/ 23 h 23"/>
                  <a:gd name="T8" fmla="*/ 531 w 531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1" h="23">
                    <a:moveTo>
                      <a:pt x="531" y="0"/>
                    </a:moveTo>
                    <a:lnTo>
                      <a:pt x="2" y="0"/>
                    </a:lnTo>
                    <a:cubicBezTo>
                      <a:pt x="2" y="8"/>
                      <a:pt x="1" y="16"/>
                      <a:pt x="0" y="23"/>
                    </a:cubicBezTo>
                    <a:lnTo>
                      <a:pt x="531" y="23"/>
                    </a:ln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77" name="Freeform 41"/>
              <p:cNvSpPr>
                <a:spLocks/>
              </p:cNvSpPr>
              <p:nvPr/>
            </p:nvSpPr>
            <p:spPr bwMode="auto">
              <a:xfrm>
                <a:off x="991" y="676"/>
                <a:ext cx="105" cy="5"/>
              </a:xfrm>
              <a:custGeom>
                <a:avLst/>
                <a:gdLst>
                  <a:gd name="T0" fmla="*/ 539 w 539"/>
                  <a:gd name="T1" fmla="*/ 0 h 23"/>
                  <a:gd name="T2" fmla="*/ 5 w 539"/>
                  <a:gd name="T3" fmla="*/ 0 h 23"/>
                  <a:gd name="T4" fmla="*/ 0 w 539"/>
                  <a:gd name="T5" fmla="*/ 23 h 23"/>
                  <a:gd name="T6" fmla="*/ 539 w 539"/>
                  <a:gd name="T7" fmla="*/ 23 h 23"/>
                  <a:gd name="T8" fmla="*/ 539 w 539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23">
                    <a:moveTo>
                      <a:pt x="539" y="0"/>
                    </a:moveTo>
                    <a:lnTo>
                      <a:pt x="5" y="0"/>
                    </a:lnTo>
                    <a:cubicBezTo>
                      <a:pt x="4" y="8"/>
                      <a:pt x="2" y="16"/>
                      <a:pt x="0" y="23"/>
                    </a:cubicBezTo>
                    <a:lnTo>
                      <a:pt x="539" y="23"/>
                    </a:lnTo>
                    <a:lnTo>
                      <a:pt x="539" y="0"/>
                    </a:lnTo>
                    <a:close/>
                  </a:path>
                </a:pathLst>
              </a:cu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78" name="Freeform 42"/>
              <p:cNvSpPr>
                <a:spLocks/>
              </p:cNvSpPr>
              <p:nvPr/>
            </p:nvSpPr>
            <p:spPr bwMode="auto">
              <a:xfrm>
                <a:off x="991" y="635"/>
                <a:ext cx="105" cy="5"/>
              </a:xfrm>
              <a:custGeom>
                <a:avLst/>
                <a:gdLst>
                  <a:gd name="T0" fmla="*/ 543 w 543"/>
                  <a:gd name="T1" fmla="*/ 0 h 23"/>
                  <a:gd name="T2" fmla="*/ 0 w 543"/>
                  <a:gd name="T3" fmla="*/ 0 h 23"/>
                  <a:gd name="T4" fmla="*/ 6 w 543"/>
                  <a:gd name="T5" fmla="*/ 23 h 23"/>
                  <a:gd name="T6" fmla="*/ 543 w 543"/>
                  <a:gd name="T7" fmla="*/ 23 h 23"/>
                  <a:gd name="T8" fmla="*/ 543 w 54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3" h="23">
                    <a:moveTo>
                      <a:pt x="543" y="0"/>
                    </a:moveTo>
                    <a:lnTo>
                      <a:pt x="0" y="0"/>
                    </a:lnTo>
                    <a:cubicBezTo>
                      <a:pt x="2" y="7"/>
                      <a:pt x="4" y="15"/>
                      <a:pt x="6" y="23"/>
                    </a:cubicBezTo>
                    <a:lnTo>
                      <a:pt x="543" y="23"/>
                    </a:lnTo>
                    <a:lnTo>
                      <a:pt x="543" y="0"/>
                    </a:lnTo>
                    <a:close/>
                  </a:path>
                </a:pathLst>
              </a:cu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79" name="Freeform 43"/>
              <p:cNvSpPr>
                <a:spLocks/>
              </p:cNvSpPr>
              <p:nvPr/>
            </p:nvSpPr>
            <p:spPr bwMode="auto">
              <a:xfrm>
                <a:off x="992" y="644"/>
                <a:ext cx="104" cy="5"/>
              </a:xfrm>
              <a:custGeom>
                <a:avLst/>
                <a:gdLst>
                  <a:gd name="T0" fmla="*/ 533 w 533"/>
                  <a:gd name="T1" fmla="*/ 0 h 24"/>
                  <a:gd name="T2" fmla="*/ 0 w 533"/>
                  <a:gd name="T3" fmla="*/ 0 h 24"/>
                  <a:gd name="T4" fmla="*/ 1 w 533"/>
                  <a:gd name="T5" fmla="*/ 7 h 24"/>
                  <a:gd name="T6" fmla="*/ 3 w 533"/>
                  <a:gd name="T7" fmla="*/ 24 h 24"/>
                  <a:gd name="T8" fmla="*/ 533 w 533"/>
                  <a:gd name="T9" fmla="*/ 24 h 24"/>
                  <a:gd name="T10" fmla="*/ 533 w 533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3" h="24">
                    <a:moveTo>
                      <a:pt x="533" y="0"/>
                    </a:moveTo>
                    <a:lnTo>
                      <a:pt x="0" y="0"/>
                    </a:lnTo>
                    <a:cubicBezTo>
                      <a:pt x="1" y="2"/>
                      <a:pt x="1" y="5"/>
                      <a:pt x="1" y="7"/>
                    </a:cubicBezTo>
                    <a:cubicBezTo>
                      <a:pt x="2" y="12"/>
                      <a:pt x="3" y="18"/>
                      <a:pt x="3" y="24"/>
                    </a:cubicBezTo>
                    <a:lnTo>
                      <a:pt x="533" y="24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0" name="Freeform 44"/>
              <p:cNvSpPr>
                <a:spLocks/>
              </p:cNvSpPr>
              <p:nvPr/>
            </p:nvSpPr>
            <p:spPr bwMode="auto">
              <a:xfrm>
                <a:off x="993" y="653"/>
                <a:ext cx="103" cy="5"/>
              </a:xfrm>
              <a:custGeom>
                <a:avLst/>
                <a:gdLst>
                  <a:gd name="T0" fmla="*/ 528 w 528"/>
                  <a:gd name="T1" fmla="*/ 0 h 23"/>
                  <a:gd name="T2" fmla="*/ 0 w 528"/>
                  <a:gd name="T3" fmla="*/ 0 h 23"/>
                  <a:gd name="T4" fmla="*/ 1 w 528"/>
                  <a:gd name="T5" fmla="*/ 23 h 23"/>
                  <a:gd name="T6" fmla="*/ 528 w 528"/>
                  <a:gd name="T7" fmla="*/ 23 h 23"/>
                  <a:gd name="T8" fmla="*/ 528 w 52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8" h="23">
                    <a:moveTo>
                      <a:pt x="528" y="0"/>
                    </a:moveTo>
                    <a:lnTo>
                      <a:pt x="0" y="0"/>
                    </a:lnTo>
                    <a:cubicBezTo>
                      <a:pt x="0" y="8"/>
                      <a:pt x="0" y="16"/>
                      <a:pt x="1" y="23"/>
                    </a:cubicBezTo>
                    <a:lnTo>
                      <a:pt x="528" y="23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1" name="Freeform 45"/>
              <p:cNvSpPr>
                <a:spLocks/>
              </p:cNvSpPr>
              <p:nvPr/>
            </p:nvSpPr>
            <p:spPr bwMode="auto">
              <a:xfrm>
                <a:off x="993" y="663"/>
                <a:ext cx="103" cy="4"/>
              </a:xfrm>
              <a:custGeom>
                <a:avLst/>
                <a:gdLst>
                  <a:gd name="T0" fmla="*/ 529 w 529"/>
                  <a:gd name="T1" fmla="*/ 0 h 23"/>
                  <a:gd name="T2" fmla="*/ 1 w 529"/>
                  <a:gd name="T3" fmla="*/ 0 h 23"/>
                  <a:gd name="T4" fmla="*/ 0 w 529"/>
                  <a:gd name="T5" fmla="*/ 23 h 23"/>
                  <a:gd name="T6" fmla="*/ 529 w 529"/>
                  <a:gd name="T7" fmla="*/ 23 h 23"/>
                  <a:gd name="T8" fmla="*/ 529 w 529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9" h="23">
                    <a:moveTo>
                      <a:pt x="529" y="0"/>
                    </a:moveTo>
                    <a:lnTo>
                      <a:pt x="1" y="0"/>
                    </a:lnTo>
                    <a:cubicBezTo>
                      <a:pt x="1" y="8"/>
                      <a:pt x="1" y="15"/>
                      <a:pt x="0" y="23"/>
                    </a:cubicBezTo>
                    <a:lnTo>
                      <a:pt x="529" y="23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2" name="Freeform 46"/>
              <p:cNvSpPr>
                <a:spLocks/>
              </p:cNvSpPr>
              <p:nvPr/>
            </p:nvSpPr>
            <p:spPr bwMode="auto">
              <a:xfrm>
                <a:off x="992" y="671"/>
                <a:ext cx="104" cy="5"/>
              </a:xfrm>
              <a:custGeom>
                <a:avLst/>
                <a:gdLst>
                  <a:gd name="T0" fmla="*/ 534 w 534"/>
                  <a:gd name="T1" fmla="*/ 0 h 24"/>
                  <a:gd name="T2" fmla="*/ 3 w 534"/>
                  <a:gd name="T3" fmla="*/ 0 h 24"/>
                  <a:gd name="T4" fmla="*/ 2 w 534"/>
                  <a:gd name="T5" fmla="*/ 10 h 24"/>
                  <a:gd name="T6" fmla="*/ 0 w 534"/>
                  <a:gd name="T7" fmla="*/ 24 h 24"/>
                  <a:gd name="T8" fmla="*/ 534 w 534"/>
                  <a:gd name="T9" fmla="*/ 24 h 24"/>
                  <a:gd name="T10" fmla="*/ 534 w 5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4" h="24">
                    <a:moveTo>
                      <a:pt x="534" y="0"/>
                    </a:moveTo>
                    <a:lnTo>
                      <a:pt x="3" y="0"/>
                    </a:lnTo>
                    <a:cubicBezTo>
                      <a:pt x="3" y="4"/>
                      <a:pt x="3" y="7"/>
                      <a:pt x="2" y="10"/>
                    </a:cubicBezTo>
                    <a:cubicBezTo>
                      <a:pt x="2" y="14"/>
                      <a:pt x="1" y="19"/>
                      <a:pt x="0" y="24"/>
                    </a:cubicBezTo>
                    <a:lnTo>
                      <a:pt x="534" y="24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3" name="Freeform 47"/>
              <p:cNvSpPr>
                <a:spLocks/>
              </p:cNvSpPr>
              <p:nvPr/>
            </p:nvSpPr>
            <p:spPr bwMode="auto">
              <a:xfrm>
                <a:off x="990" y="681"/>
                <a:ext cx="106" cy="4"/>
              </a:xfrm>
              <a:custGeom>
                <a:avLst/>
                <a:gdLst>
                  <a:gd name="T0" fmla="*/ 546 w 546"/>
                  <a:gd name="T1" fmla="*/ 0 h 24"/>
                  <a:gd name="T2" fmla="*/ 7 w 546"/>
                  <a:gd name="T3" fmla="*/ 0 h 24"/>
                  <a:gd name="T4" fmla="*/ 0 w 546"/>
                  <a:gd name="T5" fmla="*/ 24 h 24"/>
                  <a:gd name="T6" fmla="*/ 546 w 546"/>
                  <a:gd name="T7" fmla="*/ 24 h 24"/>
                  <a:gd name="T8" fmla="*/ 546 w 54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6" h="24">
                    <a:moveTo>
                      <a:pt x="546" y="0"/>
                    </a:moveTo>
                    <a:lnTo>
                      <a:pt x="7" y="0"/>
                    </a:lnTo>
                    <a:cubicBezTo>
                      <a:pt x="5" y="8"/>
                      <a:pt x="3" y="16"/>
                      <a:pt x="0" y="24"/>
                    </a:cubicBezTo>
                    <a:lnTo>
                      <a:pt x="546" y="24"/>
                    </a:lnTo>
                    <a:lnTo>
                      <a:pt x="546" y="0"/>
                    </a:lnTo>
                    <a:close/>
                  </a:path>
                </a:pathLst>
              </a:cu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4" name="Freeform 48"/>
              <p:cNvSpPr>
                <a:spLocks/>
              </p:cNvSpPr>
              <p:nvPr/>
            </p:nvSpPr>
            <p:spPr bwMode="auto">
              <a:xfrm>
                <a:off x="989" y="685"/>
                <a:ext cx="107" cy="3"/>
              </a:xfrm>
              <a:custGeom>
                <a:avLst/>
                <a:gdLst>
                  <a:gd name="T0" fmla="*/ 552 w 552"/>
                  <a:gd name="T1" fmla="*/ 0 h 15"/>
                  <a:gd name="T2" fmla="*/ 6 w 552"/>
                  <a:gd name="T3" fmla="*/ 0 h 15"/>
                  <a:gd name="T4" fmla="*/ 0 w 552"/>
                  <a:gd name="T5" fmla="*/ 15 h 15"/>
                  <a:gd name="T6" fmla="*/ 552 w 552"/>
                  <a:gd name="T7" fmla="*/ 15 h 15"/>
                  <a:gd name="T8" fmla="*/ 552 w 55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2" h="15">
                    <a:moveTo>
                      <a:pt x="552" y="0"/>
                    </a:moveTo>
                    <a:lnTo>
                      <a:pt x="6" y="0"/>
                    </a:lnTo>
                    <a:cubicBezTo>
                      <a:pt x="4" y="5"/>
                      <a:pt x="2" y="10"/>
                      <a:pt x="0" y="15"/>
                    </a:cubicBezTo>
                    <a:lnTo>
                      <a:pt x="552" y="15"/>
                    </a:lnTo>
                    <a:lnTo>
                      <a:pt x="552" y="0"/>
                    </a:lnTo>
                    <a:close/>
                  </a:path>
                </a:pathLst>
              </a:custGeom>
              <a:solidFill>
                <a:srgbClr val="79A7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5" name="Rectangle 49"/>
              <p:cNvSpPr>
                <a:spLocks noChangeArrowheads="1"/>
              </p:cNvSpPr>
              <p:nvPr/>
            </p:nvSpPr>
            <p:spPr bwMode="auto">
              <a:xfrm>
                <a:off x="1096" y="631"/>
                <a:ext cx="110" cy="4"/>
              </a:xfrm>
              <a:prstGeom prst="rect">
                <a:avLst/>
              </a:pr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6" name="Rectangle 50"/>
              <p:cNvSpPr>
                <a:spLocks noChangeArrowheads="1"/>
              </p:cNvSpPr>
              <p:nvPr/>
            </p:nvSpPr>
            <p:spPr bwMode="auto">
              <a:xfrm>
                <a:off x="1096" y="640"/>
                <a:ext cx="110" cy="4"/>
              </a:xfrm>
              <a:prstGeom prst="rect">
                <a:avLst/>
              </a:pr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7" name="Rectangle 51"/>
              <p:cNvSpPr>
                <a:spLocks noChangeArrowheads="1"/>
              </p:cNvSpPr>
              <p:nvPr/>
            </p:nvSpPr>
            <p:spPr bwMode="auto">
              <a:xfrm>
                <a:off x="1096" y="649"/>
                <a:ext cx="110" cy="4"/>
              </a:xfrm>
              <a:prstGeom prst="rect">
                <a:avLst/>
              </a:pr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8" name="Rectangle 52"/>
              <p:cNvSpPr>
                <a:spLocks noChangeArrowheads="1"/>
              </p:cNvSpPr>
              <p:nvPr/>
            </p:nvSpPr>
            <p:spPr bwMode="auto">
              <a:xfrm>
                <a:off x="1096" y="658"/>
                <a:ext cx="110" cy="5"/>
              </a:xfrm>
              <a:prstGeom prst="rect">
                <a:avLst/>
              </a:pr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89" name="Rectangle 53"/>
              <p:cNvSpPr>
                <a:spLocks noChangeArrowheads="1"/>
              </p:cNvSpPr>
              <p:nvPr/>
            </p:nvSpPr>
            <p:spPr bwMode="auto">
              <a:xfrm>
                <a:off x="1096" y="667"/>
                <a:ext cx="110" cy="4"/>
              </a:xfrm>
              <a:prstGeom prst="rect">
                <a:avLst/>
              </a:pr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90" name="Rectangle 54"/>
              <p:cNvSpPr>
                <a:spLocks noChangeArrowheads="1"/>
              </p:cNvSpPr>
              <p:nvPr/>
            </p:nvSpPr>
            <p:spPr bwMode="auto">
              <a:xfrm>
                <a:off x="1096" y="676"/>
                <a:ext cx="110" cy="5"/>
              </a:xfrm>
              <a:prstGeom prst="rect">
                <a:avLst/>
              </a:pr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91" name="Rectangle 55"/>
              <p:cNvSpPr>
                <a:spLocks noChangeArrowheads="1"/>
              </p:cNvSpPr>
              <p:nvPr/>
            </p:nvSpPr>
            <p:spPr bwMode="auto">
              <a:xfrm>
                <a:off x="1096" y="635"/>
                <a:ext cx="110" cy="5"/>
              </a:xfrm>
              <a:prstGeom prst="rect">
                <a:avLst/>
              </a:pr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92" name="Rectangle 56"/>
              <p:cNvSpPr>
                <a:spLocks noChangeArrowheads="1"/>
              </p:cNvSpPr>
              <p:nvPr/>
            </p:nvSpPr>
            <p:spPr bwMode="auto">
              <a:xfrm>
                <a:off x="1096" y="644"/>
                <a:ext cx="110" cy="5"/>
              </a:xfrm>
              <a:prstGeom prst="rect">
                <a:avLst/>
              </a:pr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93" name="Rectangle 57"/>
              <p:cNvSpPr>
                <a:spLocks noChangeArrowheads="1"/>
              </p:cNvSpPr>
              <p:nvPr/>
            </p:nvSpPr>
            <p:spPr bwMode="auto">
              <a:xfrm>
                <a:off x="1096" y="653"/>
                <a:ext cx="110" cy="5"/>
              </a:xfrm>
              <a:prstGeom prst="rect">
                <a:avLst/>
              </a:pr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94" name="Rectangle 58"/>
              <p:cNvSpPr>
                <a:spLocks noChangeArrowheads="1"/>
              </p:cNvSpPr>
              <p:nvPr/>
            </p:nvSpPr>
            <p:spPr bwMode="auto">
              <a:xfrm>
                <a:off x="1096" y="663"/>
                <a:ext cx="110" cy="4"/>
              </a:xfrm>
              <a:prstGeom prst="rect">
                <a:avLst/>
              </a:pr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95" name="Rectangle 59"/>
              <p:cNvSpPr>
                <a:spLocks noChangeArrowheads="1"/>
              </p:cNvSpPr>
              <p:nvPr/>
            </p:nvSpPr>
            <p:spPr bwMode="auto">
              <a:xfrm>
                <a:off x="1096" y="671"/>
                <a:ext cx="110" cy="5"/>
              </a:xfrm>
              <a:prstGeom prst="rect">
                <a:avLst/>
              </a:pr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96" name="Rectangle 60"/>
              <p:cNvSpPr>
                <a:spLocks noChangeArrowheads="1"/>
              </p:cNvSpPr>
              <p:nvPr/>
            </p:nvSpPr>
            <p:spPr bwMode="auto">
              <a:xfrm>
                <a:off x="1096" y="681"/>
                <a:ext cx="110" cy="4"/>
              </a:xfrm>
              <a:prstGeom prst="rect">
                <a:avLst/>
              </a:pr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97" name="Rectangle 61"/>
              <p:cNvSpPr>
                <a:spLocks noChangeArrowheads="1"/>
              </p:cNvSpPr>
              <p:nvPr/>
            </p:nvSpPr>
            <p:spPr bwMode="auto">
              <a:xfrm>
                <a:off x="1096" y="685"/>
                <a:ext cx="110" cy="3"/>
              </a:xfrm>
              <a:prstGeom prst="rect">
                <a:avLst/>
              </a:prstGeom>
              <a:solidFill>
                <a:srgbClr val="6F9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98" name="Rectangle 62"/>
              <p:cNvSpPr>
                <a:spLocks noChangeArrowheads="1"/>
              </p:cNvSpPr>
              <p:nvPr/>
            </p:nvSpPr>
            <p:spPr bwMode="auto">
              <a:xfrm>
                <a:off x="923" y="705"/>
                <a:ext cx="139" cy="3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199" name="Rectangle 63"/>
              <p:cNvSpPr>
                <a:spLocks noChangeArrowheads="1"/>
              </p:cNvSpPr>
              <p:nvPr/>
            </p:nvSpPr>
            <p:spPr bwMode="auto">
              <a:xfrm>
                <a:off x="923" y="711"/>
                <a:ext cx="139" cy="3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00" name="Rectangle 64"/>
              <p:cNvSpPr>
                <a:spLocks noChangeArrowheads="1"/>
              </p:cNvSpPr>
              <p:nvPr/>
            </p:nvSpPr>
            <p:spPr bwMode="auto">
              <a:xfrm>
                <a:off x="923" y="717"/>
                <a:ext cx="139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01" name="Rectangle 65"/>
              <p:cNvSpPr>
                <a:spLocks noChangeArrowheads="1"/>
              </p:cNvSpPr>
              <p:nvPr/>
            </p:nvSpPr>
            <p:spPr bwMode="auto">
              <a:xfrm>
                <a:off x="923" y="724"/>
                <a:ext cx="139" cy="3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02" name="Rectangle 66"/>
              <p:cNvSpPr>
                <a:spLocks noChangeArrowheads="1"/>
              </p:cNvSpPr>
              <p:nvPr/>
            </p:nvSpPr>
            <p:spPr bwMode="auto">
              <a:xfrm>
                <a:off x="923" y="730"/>
                <a:ext cx="139" cy="3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03" name="Rectangle 67"/>
              <p:cNvSpPr>
                <a:spLocks noChangeArrowheads="1"/>
              </p:cNvSpPr>
              <p:nvPr/>
            </p:nvSpPr>
            <p:spPr bwMode="auto">
              <a:xfrm>
                <a:off x="923" y="736"/>
                <a:ext cx="139" cy="3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04" name="Rectangle 68"/>
              <p:cNvSpPr>
                <a:spLocks noChangeArrowheads="1"/>
              </p:cNvSpPr>
              <p:nvPr/>
            </p:nvSpPr>
            <p:spPr bwMode="auto">
              <a:xfrm>
                <a:off x="923" y="708"/>
                <a:ext cx="139" cy="3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05" name="Rectangle 69"/>
              <p:cNvSpPr>
                <a:spLocks noChangeArrowheads="1"/>
              </p:cNvSpPr>
              <p:nvPr/>
            </p:nvSpPr>
            <p:spPr bwMode="auto">
              <a:xfrm>
                <a:off x="923" y="714"/>
                <a:ext cx="139" cy="3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06" name="Rectangle 70"/>
              <p:cNvSpPr>
                <a:spLocks noChangeArrowheads="1"/>
              </p:cNvSpPr>
              <p:nvPr/>
            </p:nvSpPr>
            <p:spPr bwMode="auto">
              <a:xfrm>
                <a:off x="923" y="721"/>
                <a:ext cx="139" cy="3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07" name="Rectangle 71"/>
              <p:cNvSpPr>
                <a:spLocks noChangeArrowheads="1"/>
              </p:cNvSpPr>
              <p:nvPr/>
            </p:nvSpPr>
            <p:spPr bwMode="auto">
              <a:xfrm>
                <a:off x="923" y="727"/>
                <a:ext cx="139" cy="3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08" name="Rectangle 72"/>
              <p:cNvSpPr>
                <a:spLocks noChangeArrowheads="1"/>
              </p:cNvSpPr>
              <p:nvPr/>
            </p:nvSpPr>
            <p:spPr bwMode="auto">
              <a:xfrm>
                <a:off x="923" y="733"/>
                <a:ext cx="139" cy="3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09" name="Rectangle 73"/>
              <p:cNvSpPr>
                <a:spLocks noChangeArrowheads="1"/>
              </p:cNvSpPr>
              <p:nvPr/>
            </p:nvSpPr>
            <p:spPr bwMode="auto">
              <a:xfrm>
                <a:off x="923" y="739"/>
                <a:ext cx="139" cy="3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10" name="Rectangle 74"/>
              <p:cNvSpPr>
                <a:spLocks noChangeArrowheads="1"/>
              </p:cNvSpPr>
              <p:nvPr/>
            </p:nvSpPr>
            <p:spPr bwMode="auto">
              <a:xfrm>
                <a:off x="923" y="742"/>
                <a:ext cx="139" cy="2"/>
              </a:xfrm>
              <a:prstGeom prst="rect">
                <a:avLst/>
              </a:prstGeom>
              <a:solidFill>
                <a:srgbClr val="79A7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11" name="Freeform 75"/>
              <p:cNvSpPr>
                <a:spLocks/>
              </p:cNvSpPr>
              <p:nvPr/>
            </p:nvSpPr>
            <p:spPr bwMode="auto">
              <a:xfrm>
                <a:off x="1062" y="705"/>
                <a:ext cx="139" cy="3"/>
              </a:xfrm>
              <a:custGeom>
                <a:avLst/>
                <a:gdLst>
                  <a:gd name="T0" fmla="*/ 0 w 715"/>
                  <a:gd name="T1" fmla="*/ 0 h 16"/>
                  <a:gd name="T2" fmla="*/ 715 w 715"/>
                  <a:gd name="T3" fmla="*/ 0 h 16"/>
                  <a:gd name="T4" fmla="*/ 710 w 715"/>
                  <a:gd name="T5" fmla="*/ 16 h 16"/>
                  <a:gd name="T6" fmla="*/ 0 w 715"/>
                  <a:gd name="T7" fmla="*/ 16 h 16"/>
                  <a:gd name="T8" fmla="*/ 0 w 7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5" h="16">
                    <a:moveTo>
                      <a:pt x="0" y="0"/>
                    </a:moveTo>
                    <a:lnTo>
                      <a:pt x="715" y="0"/>
                    </a:lnTo>
                    <a:cubicBezTo>
                      <a:pt x="713" y="5"/>
                      <a:pt x="712" y="11"/>
                      <a:pt x="710" y="16"/>
                    </a:cubicBez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12" name="Freeform 76"/>
              <p:cNvSpPr>
                <a:spLocks/>
              </p:cNvSpPr>
              <p:nvPr/>
            </p:nvSpPr>
            <p:spPr bwMode="auto">
              <a:xfrm>
                <a:off x="1062" y="711"/>
                <a:ext cx="138" cy="3"/>
              </a:xfrm>
              <a:custGeom>
                <a:avLst/>
                <a:gdLst>
                  <a:gd name="T0" fmla="*/ 0 w 707"/>
                  <a:gd name="T1" fmla="*/ 0 h 16"/>
                  <a:gd name="T2" fmla="*/ 707 w 707"/>
                  <a:gd name="T3" fmla="*/ 0 h 16"/>
                  <a:gd name="T4" fmla="*/ 704 w 707"/>
                  <a:gd name="T5" fmla="*/ 15 h 16"/>
                  <a:gd name="T6" fmla="*/ 704 w 707"/>
                  <a:gd name="T7" fmla="*/ 16 h 16"/>
                  <a:gd name="T8" fmla="*/ 0 w 707"/>
                  <a:gd name="T9" fmla="*/ 16 h 16"/>
                  <a:gd name="T10" fmla="*/ 0 w 707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7" h="16">
                    <a:moveTo>
                      <a:pt x="0" y="0"/>
                    </a:moveTo>
                    <a:lnTo>
                      <a:pt x="707" y="0"/>
                    </a:lnTo>
                    <a:cubicBezTo>
                      <a:pt x="706" y="5"/>
                      <a:pt x="705" y="10"/>
                      <a:pt x="704" y="15"/>
                    </a:cubicBezTo>
                    <a:lnTo>
                      <a:pt x="704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13" name="Freeform 77"/>
              <p:cNvSpPr>
                <a:spLocks/>
              </p:cNvSpPr>
              <p:nvPr/>
            </p:nvSpPr>
            <p:spPr bwMode="auto">
              <a:xfrm>
                <a:off x="1062" y="717"/>
                <a:ext cx="137" cy="4"/>
              </a:xfrm>
              <a:custGeom>
                <a:avLst/>
                <a:gdLst>
                  <a:gd name="T0" fmla="*/ 0 w 702"/>
                  <a:gd name="T1" fmla="*/ 0 h 16"/>
                  <a:gd name="T2" fmla="*/ 702 w 702"/>
                  <a:gd name="T3" fmla="*/ 0 h 16"/>
                  <a:gd name="T4" fmla="*/ 701 w 702"/>
                  <a:gd name="T5" fmla="*/ 16 h 16"/>
                  <a:gd name="T6" fmla="*/ 0 w 702"/>
                  <a:gd name="T7" fmla="*/ 16 h 16"/>
                  <a:gd name="T8" fmla="*/ 0 w 702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2" h="16">
                    <a:moveTo>
                      <a:pt x="0" y="0"/>
                    </a:moveTo>
                    <a:lnTo>
                      <a:pt x="702" y="0"/>
                    </a:lnTo>
                    <a:cubicBezTo>
                      <a:pt x="702" y="5"/>
                      <a:pt x="702" y="10"/>
                      <a:pt x="701" y="16"/>
                    </a:cubicBez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14" name="Freeform 78"/>
              <p:cNvSpPr>
                <a:spLocks/>
              </p:cNvSpPr>
              <p:nvPr/>
            </p:nvSpPr>
            <p:spPr bwMode="auto">
              <a:xfrm>
                <a:off x="1062" y="724"/>
                <a:ext cx="137" cy="3"/>
              </a:xfrm>
              <a:custGeom>
                <a:avLst/>
                <a:gdLst>
                  <a:gd name="T0" fmla="*/ 0 w 701"/>
                  <a:gd name="T1" fmla="*/ 0 h 16"/>
                  <a:gd name="T2" fmla="*/ 701 w 701"/>
                  <a:gd name="T3" fmla="*/ 0 h 16"/>
                  <a:gd name="T4" fmla="*/ 701 w 701"/>
                  <a:gd name="T5" fmla="*/ 5 h 16"/>
                  <a:gd name="T6" fmla="*/ 701 w 701"/>
                  <a:gd name="T7" fmla="*/ 16 h 16"/>
                  <a:gd name="T8" fmla="*/ 0 w 701"/>
                  <a:gd name="T9" fmla="*/ 16 h 16"/>
                  <a:gd name="T10" fmla="*/ 0 w 701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1" h="16">
                    <a:moveTo>
                      <a:pt x="0" y="0"/>
                    </a:moveTo>
                    <a:lnTo>
                      <a:pt x="701" y="0"/>
                    </a:lnTo>
                    <a:lnTo>
                      <a:pt x="701" y="5"/>
                    </a:lnTo>
                    <a:cubicBezTo>
                      <a:pt x="701" y="9"/>
                      <a:pt x="701" y="12"/>
                      <a:pt x="701" y="16"/>
                    </a:cubicBez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15" name="Freeform 79"/>
              <p:cNvSpPr>
                <a:spLocks/>
              </p:cNvSpPr>
              <p:nvPr/>
            </p:nvSpPr>
            <p:spPr bwMode="auto">
              <a:xfrm>
                <a:off x="1062" y="730"/>
                <a:ext cx="137" cy="3"/>
              </a:xfrm>
              <a:custGeom>
                <a:avLst/>
                <a:gdLst>
                  <a:gd name="T0" fmla="*/ 0 w 703"/>
                  <a:gd name="T1" fmla="*/ 0 h 16"/>
                  <a:gd name="T2" fmla="*/ 702 w 703"/>
                  <a:gd name="T3" fmla="*/ 0 h 16"/>
                  <a:gd name="T4" fmla="*/ 703 w 703"/>
                  <a:gd name="T5" fmla="*/ 16 h 16"/>
                  <a:gd name="T6" fmla="*/ 0 w 703"/>
                  <a:gd name="T7" fmla="*/ 16 h 16"/>
                  <a:gd name="T8" fmla="*/ 0 w 703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3" h="16">
                    <a:moveTo>
                      <a:pt x="0" y="0"/>
                    </a:moveTo>
                    <a:lnTo>
                      <a:pt x="702" y="0"/>
                    </a:lnTo>
                    <a:cubicBezTo>
                      <a:pt x="702" y="6"/>
                      <a:pt x="702" y="11"/>
                      <a:pt x="703" y="16"/>
                    </a:cubicBez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16" name="Freeform 80"/>
              <p:cNvSpPr>
                <a:spLocks/>
              </p:cNvSpPr>
              <p:nvPr/>
            </p:nvSpPr>
            <p:spPr bwMode="auto">
              <a:xfrm>
                <a:off x="1062" y="736"/>
                <a:ext cx="138" cy="3"/>
              </a:xfrm>
              <a:custGeom>
                <a:avLst/>
                <a:gdLst>
                  <a:gd name="T0" fmla="*/ 0 w 708"/>
                  <a:gd name="T1" fmla="*/ 0 h 16"/>
                  <a:gd name="T2" fmla="*/ 705 w 708"/>
                  <a:gd name="T3" fmla="*/ 0 h 16"/>
                  <a:gd name="T4" fmla="*/ 708 w 708"/>
                  <a:gd name="T5" fmla="*/ 16 h 16"/>
                  <a:gd name="T6" fmla="*/ 0 w 708"/>
                  <a:gd name="T7" fmla="*/ 16 h 16"/>
                  <a:gd name="T8" fmla="*/ 0 w 70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16">
                    <a:moveTo>
                      <a:pt x="0" y="0"/>
                    </a:moveTo>
                    <a:lnTo>
                      <a:pt x="705" y="0"/>
                    </a:lnTo>
                    <a:cubicBezTo>
                      <a:pt x="706" y="6"/>
                      <a:pt x="707" y="11"/>
                      <a:pt x="708" y="16"/>
                    </a:cubicBez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17" name="Freeform 81"/>
              <p:cNvSpPr>
                <a:spLocks/>
              </p:cNvSpPr>
              <p:nvPr/>
            </p:nvSpPr>
            <p:spPr bwMode="auto">
              <a:xfrm>
                <a:off x="1062" y="708"/>
                <a:ext cx="138" cy="3"/>
              </a:xfrm>
              <a:custGeom>
                <a:avLst/>
                <a:gdLst>
                  <a:gd name="T0" fmla="*/ 0 w 710"/>
                  <a:gd name="T1" fmla="*/ 0 h 16"/>
                  <a:gd name="T2" fmla="*/ 710 w 710"/>
                  <a:gd name="T3" fmla="*/ 0 h 16"/>
                  <a:gd name="T4" fmla="*/ 707 w 710"/>
                  <a:gd name="T5" fmla="*/ 16 h 16"/>
                  <a:gd name="T6" fmla="*/ 0 w 710"/>
                  <a:gd name="T7" fmla="*/ 16 h 16"/>
                  <a:gd name="T8" fmla="*/ 0 w 71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0" h="16">
                    <a:moveTo>
                      <a:pt x="0" y="0"/>
                    </a:moveTo>
                    <a:lnTo>
                      <a:pt x="710" y="0"/>
                    </a:lnTo>
                    <a:cubicBezTo>
                      <a:pt x="709" y="5"/>
                      <a:pt x="708" y="11"/>
                      <a:pt x="707" y="16"/>
                    </a:cubicBez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18" name="Freeform 82"/>
              <p:cNvSpPr>
                <a:spLocks/>
              </p:cNvSpPr>
              <p:nvPr/>
            </p:nvSpPr>
            <p:spPr bwMode="auto">
              <a:xfrm>
                <a:off x="1062" y="714"/>
                <a:ext cx="137" cy="3"/>
              </a:xfrm>
              <a:custGeom>
                <a:avLst/>
                <a:gdLst>
                  <a:gd name="T0" fmla="*/ 0 w 704"/>
                  <a:gd name="T1" fmla="*/ 0 h 16"/>
                  <a:gd name="T2" fmla="*/ 704 w 704"/>
                  <a:gd name="T3" fmla="*/ 0 h 16"/>
                  <a:gd name="T4" fmla="*/ 702 w 704"/>
                  <a:gd name="T5" fmla="*/ 16 h 16"/>
                  <a:gd name="T6" fmla="*/ 0 w 704"/>
                  <a:gd name="T7" fmla="*/ 16 h 16"/>
                  <a:gd name="T8" fmla="*/ 0 w 70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4" h="16">
                    <a:moveTo>
                      <a:pt x="0" y="0"/>
                    </a:moveTo>
                    <a:lnTo>
                      <a:pt x="704" y="0"/>
                    </a:lnTo>
                    <a:cubicBezTo>
                      <a:pt x="703" y="5"/>
                      <a:pt x="703" y="10"/>
                      <a:pt x="702" y="16"/>
                    </a:cubicBez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19" name="Freeform 83"/>
              <p:cNvSpPr>
                <a:spLocks/>
              </p:cNvSpPr>
              <p:nvPr/>
            </p:nvSpPr>
            <p:spPr bwMode="auto">
              <a:xfrm>
                <a:off x="1062" y="721"/>
                <a:ext cx="137" cy="3"/>
              </a:xfrm>
              <a:custGeom>
                <a:avLst/>
                <a:gdLst>
                  <a:gd name="T0" fmla="*/ 0 w 701"/>
                  <a:gd name="T1" fmla="*/ 0 h 16"/>
                  <a:gd name="T2" fmla="*/ 701 w 701"/>
                  <a:gd name="T3" fmla="*/ 0 h 16"/>
                  <a:gd name="T4" fmla="*/ 701 w 701"/>
                  <a:gd name="T5" fmla="*/ 16 h 16"/>
                  <a:gd name="T6" fmla="*/ 0 w 701"/>
                  <a:gd name="T7" fmla="*/ 16 h 16"/>
                  <a:gd name="T8" fmla="*/ 0 w 70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" h="16">
                    <a:moveTo>
                      <a:pt x="0" y="0"/>
                    </a:moveTo>
                    <a:lnTo>
                      <a:pt x="701" y="0"/>
                    </a:lnTo>
                    <a:cubicBezTo>
                      <a:pt x="701" y="5"/>
                      <a:pt x="701" y="10"/>
                      <a:pt x="701" y="16"/>
                    </a:cubicBez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20" name="Freeform 84"/>
              <p:cNvSpPr>
                <a:spLocks/>
              </p:cNvSpPr>
              <p:nvPr/>
            </p:nvSpPr>
            <p:spPr bwMode="auto">
              <a:xfrm>
                <a:off x="1062" y="727"/>
                <a:ext cx="137" cy="3"/>
              </a:xfrm>
              <a:custGeom>
                <a:avLst/>
                <a:gdLst>
                  <a:gd name="T0" fmla="*/ 0 w 702"/>
                  <a:gd name="T1" fmla="*/ 0 h 15"/>
                  <a:gd name="T2" fmla="*/ 701 w 702"/>
                  <a:gd name="T3" fmla="*/ 0 h 15"/>
                  <a:gd name="T4" fmla="*/ 702 w 702"/>
                  <a:gd name="T5" fmla="*/ 15 h 15"/>
                  <a:gd name="T6" fmla="*/ 0 w 702"/>
                  <a:gd name="T7" fmla="*/ 15 h 15"/>
                  <a:gd name="T8" fmla="*/ 0 w 70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2" h="15">
                    <a:moveTo>
                      <a:pt x="0" y="0"/>
                    </a:moveTo>
                    <a:lnTo>
                      <a:pt x="701" y="0"/>
                    </a:lnTo>
                    <a:cubicBezTo>
                      <a:pt x="701" y="5"/>
                      <a:pt x="701" y="10"/>
                      <a:pt x="702" y="15"/>
                    </a:cubicBez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21" name="Freeform 85"/>
              <p:cNvSpPr>
                <a:spLocks/>
              </p:cNvSpPr>
              <p:nvPr/>
            </p:nvSpPr>
            <p:spPr bwMode="auto">
              <a:xfrm>
                <a:off x="1062" y="733"/>
                <a:ext cx="137" cy="3"/>
              </a:xfrm>
              <a:custGeom>
                <a:avLst/>
                <a:gdLst>
                  <a:gd name="T0" fmla="*/ 0 w 705"/>
                  <a:gd name="T1" fmla="*/ 0 h 16"/>
                  <a:gd name="T2" fmla="*/ 703 w 705"/>
                  <a:gd name="T3" fmla="*/ 0 h 16"/>
                  <a:gd name="T4" fmla="*/ 704 w 705"/>
                  <a:gd name="T5" fmla="*/ 12 h 16"/>
                  <a:gd name="T6" fmla="*/ 705 w 705"/>
                  <a:gd name="T7" fmla="*/ 16 h 16"/>
                  <a:gd name="T8" fmla="*/ 0 w 705"/>
                  <a:gd name="T9" fmla="*/ 16 h 16"/>
                  <a:gd name="T10" fmla="*/ 0 w 70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5" h="16">
                    <a:moveTo>
                      <a:pt x="0" y="0"/>
                    </a:moveTo>
                    <a:lnTo>
                      <a:pt x="703" y="0"/>
                    </a:lnTo>
                    <a:cubicBezTo>
                      <a:pt x="703" y="4"/>
                      <a:pt x="704" y="8"/>
                      <a:pt x="704" y="12"/>
                    </a:cubicBezTo>
                    <a:lnTo>
                      <a:pt x="705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22" name="Freeform 86"/>
              <p:cNvSpPr>
                <a:spLocks/>
              </p:cNvSpPr>
              <p:nvPr/>
            </p:nvSpPr>
            <p:spPr bwMode="auto">
              <a:xfrm>
                <a:off x="1062" y="739"/>
                <a:ext cx="139" cy="3"/>
              </a:xfrm>
              <a:custGeom>
                <a:avLst/>
                <a:gdLst>
                  <a:gd name="T0" fmla="*/ 0 w 712"/>
                  <a:gd name="T1" fmla="*/ 0 h 16"/>
                  <a:gd name="T2" fmla="*/ 708 w 712"/>
                  <a:gd name="T3" fmla="*/ 0 h 16"/>
                  <a:gd name="T4" fmla="*/ 712 w 712"/>
                  <a:gd name="T5" fmla="*/ 16 h 16"/>
                  <a:gd name="T6" fmla="*/ 0 w 712"/>
                  <a:gd name="T7" fmla="*/ 16 h 16"/>
                  <a:gd name="T8" fmla="*/ 0 w 712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2" h="16">
                    <a:moveTo>
                      <a:pt x="0" y="0"/>
                    </a:moveTo>
                    <a:lnTo>
                      <a:pt x="708" y="0"/>
                    </a:lnTo>
                    <a:cubicBezTo>
                      <a:pt x="709" y="6"/>
                      <a:pt x="710" y="11"/>
                      <a:pt x="712" y="16"/>
                    </a:cubicBez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23" name="Freeform 87"/>
              <p:cNvSpPr>
                <a:spLocks/>
              </p:cNvSpPr>
              <p:nvPr/>
            </p:nvSpPr>
            <p:spPr bwMode="auto">
              <a:xfrm>
                <a:off x="1062" y="742"/>
                <a:ext cx="139" cy="2"/>
              </a:xfrm>
              <a:custGeom>
                <a:avLst/>
                <a:gdLst>
                  <a:gd name="T0" fmla="*/ 0 w 715"/>
                  <a:gd name="T1" fmla="*/ 0 h 11"/>
                  <a:gd name="T2" fmla="*/ 712 w 715"/>
                  <a:gd name="T3" fmla="*/ 0 h 11"/>
                  <a:gd name="T4" fmla="*/ 715 w 715"/>
                  <a:gd name="T5" fmla="*/ 11 h 11"/>
                  <a:gd name="T6" fmla="*/ 0 w 715"/>
                  <a:gd name="T7" fmla="*/ 11 h 11"/>
                  <a:gd name="T8" fmla="*/ 0 w 7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5" h="11">
                    <a:moveTo>
                      <a:pt x="0" y="0"/>
                    </a:moveTo>
                    <a:lnTo>
                      <a:pt x="712" y="0"/>
                    </a:lnTo>
                    <a:cubicBezTo>
                      <a:pt x="713" y="4"/>
                      <a:pt x="714" y="7"/>
                      <a:pt x="715" y="11"/>
                    </a:cubicBez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24" name="Freeform 88"/>
              <p:cNvSpPr>
                <a:spLocks/>
              </p:cNvSpPr>
              <p:nvPr/>
            </p:nvSpPr>
            <p:spPr bwMode="auto">
              <a:xfrm>
                <a:off x="920" y="696"/>
                <a:ext cx="285" cy="57"/>
              </a:xfrm>
              <a:custGeom>
                <a:avLst/>
                <a:gdLst>
                  <a:gd name="T0" fmla="*/ 1469 w 1469"/>
                  <a:gd name="T1" fmla="*/ 296 h 296"/>
                  <a:gd name="T2" fmla="*/ 62 w 1469"/>
                  <a:gd name="T3" fmla="*/ 296 h 296"/>
                  <a:gd name="T4" fmla="*/ 3 w 1469"/>
                  <a:gd name="T5" fmla="*/ 202 h 296"/>
                  <a:gd name="T6" fmla="*/ 0 w 1469"/>
                  <a:gd name="T7" fmla="*/ 148 h 296"/>
                  <a:gd name="T8" fmla="*/ 3 w 1469"/>
                  <a:gd name="T9" fmla="*/ 94 h 296"/>
                  <a:gd name="T10" fmla="*/ 62 w 1469"/>
                  <a:gd name="T11" fmla="*/ 0 h 296"/>
                  <a:gd name="T12" fmla="*/ 1469 w 1469"/>
                  <a:gd name="T13" fmla="*/ 0 h 296"/>
                  <a:gd name="T14" fmla="*/ 1469 w 1469"/>
                  <a:gd name="T15" fmla="*/ 47 h 296"/>
                  <a:gd name="T16" fmla="*/ 62 w 1469"/>
                  <a:gd name="T17" fmla="*/ 47 h 296"/>
                  <a:gd name="T18" fmla="*/ 49 w 1469"/>
                  <a:gd name="T19" fmla="*/ 100 h 296"/>
                  <a:gd name="T20" fmla="*/ 46 w 1469"/>
                  <a:gd name="T21" fmla="*/ 148 h 296"/>
                  <a:gd name="T22" fmla="*/ 49 w 1469"/>
                  <a:gd name="T23" fmla="*/ 196 h 296"/>
                  <a:gd name="T24" fmla="*/ 62 w 1469"/>
                  <a:gd name="T25" fmla="*/ 249 h 296"/>
                  <a:gd name="T26" fmla="*/ 1469 w 1469"/>
                  <a:gd name="T27" fmla="*/ 249 h 296"/>
                  <a:gd name="T28" fmla="*/ 1469 w 1469"/>
                  <a:gd name="T29" fmla="*/ 296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69" h="296">
                    <a:moveTo>
                      <a:pt x="1469" y="296"/>
                    </a:moveTo>
                    <a:lnTo>
                      <a:pt x="62" y="296"/>
                    </a:lnTo>
                    <a:cubicBezTo>
                      <a:pt x="29" y="296"/>
                      <a:pt x="10" y="254"/>
                      <a:pt x="3" y="202"/>
                    </a:cubicBezTo>
                    <a:cubicBezTo>
                      <a:pt x="1" y="184"/>
                      <a:pt x="0" y="166"/>
                      <a:pt x="0" y="148"/>
                    </a:cubicBezTo>
                    <a:cubicBezTo>
                      <a:pt x="0" y="130"/>
                      <a:pt x="1" y="112"/>
                      <a:pt x="3" y="94"/>
                    </a:cubicBezTo>
                    <a:cubicBezTo>
                      <a:pt x="10" y="42"/>
                      <a:pt x="29" y="0"/>
                      <a:pt x="62" y="0"/>
                    </a:cubicBezTo>
                    <a:lnTo>
                      <a:pt x="1469" y="0"/>
                    </a:lnTo>
                    <a:lnTo>
                      <a:pt x="1469" y="47"/>
                    </a:lnTo>
                    <a:lnTo>
                      <a:pt x="62" y="47"/>
                    </a:lnTo>
                    <a:cubicBezTo>
                      <a:pt x="58" y="47"/>
                      <a:pt x="53" y="70"/>
                      <a:pt x="49" y="100"/>
                    </a:cubicBezTo>
                    <a:cubicBezTo>
                      <a:pt x="47" y="115"/>
                      <a:pt x="46" y="131"/>
                      <a:pt x="46" y="148"/>
                    </a:cubicBezTo>
                    <a:cubicBezTo>
                      <a:pt x="46" y="165"/>
                      <a:pt x="47" y="181"/>
                      <a:pt x="49" y="196"/>
                    </a:cubicBezTo>
                    <a:cubicBezTo>
                      <a:pt x="53" y="226"/>
                      <a:pt x="58" y="249"/>
                      <a:pt x="62" y="249"/>
                    </a:cubicBezTo>
                    <a:lnTo>
                      <a:pt x="1469" y="249"/>
                    </a:lnTo>
                    <a:lnTo>
                      <a:pt x="1469" y="296"/>
                    </a:lnTo>
                    <a:close/>
                  </a:path>
                </a:pathLst>
              </a:custGeom>
              <a:solidFill>
                <a:srgbClr val="27D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25" name="Freeform 89"/>
              <p:cNvSpPr>
                <a:spLocks noEditPoints="1"/>
              </p:cNvSpPr>
              <p:nvPr/>
            </p:nvSpPr>
            <p:spPr bwMode="auto">
              <a:xfrm>
                <a:off x="1062" y="696"/>
                <a:ext cx="143" cy="57"/>
              </a:xfrm>
              <a:custGeom>
                <a:avLst/>
                <a:gdLst>
                  <a:gd name="T0" fmla="*/ 735 w 735"/>
                  <a:gd name="T1" fmla="*/ 296 h 296"/>
                  <a:gd name="T2" fmla="*/ 0 w 735"/>
                  <a:gd name="T3" fmla="*/ 296 h 296"/>
                  <a:gd name="T4" fmla="*/ 0 w 735"/>
                  <a:gd name="T5" fmla="*/ 249 h 296"/>
                  <a:gd name="T6" fmla="*/ 735 w 735"/>
                  <a:gd name="T7" fmla="*/ 249 h 296"/>
                  <a:gd name="T8" fmla="*/ 735 w 735"/>
                  <a:gd name="T9" fmla="*/ 296 h 296"/>
                  <a:gd name="T10" fmla="*/ 0 w 735"/>
                  <a:gd name="T11" fmla="*/ 0 h 296"/>
                  <a:gd name="T12" fmla="*/ 735 w 735"/>
                  <a:gd name="T13" fmla="*/ 0 h 296"/>
                  <a:gd name="T14" fmla="*/ 735 w 735"/>
                  <a:gd name="T15" fmla="*/ 47 h 296"/>
                  <a:gd name="T16" fmla="*/ 0 w 735"/>
                  <a:gd name="T17" fmla="*/ 47 h 296"/>
                  <a:gd name="T18" fmla="*/ 0 w 735"/>
                  <a:gd name="T1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5" h="296">
                    <a:moveTo>
                      <a:pt x="735" y="296"/>
                    </a:moveTo>
                    <a:lnTo>
                      <a:pt x="0" y="296"/>
                    </a:lnTo>
                    <a:lnTo>
                      <a:pt x="0" y="249"/>
                    </a:lnTo>
                    <a:lnTo>
                      <a:pt x="735" y="249"/>
                    </a:lnTo>
                    <a:lnTo>
                      <a:pt x="735" y="296"/>
                    </a:lnTo>
                    <a:close/>
                    <a:moveTo>
                      <a:pt x="0" y="0"/>
                    </a:moveTo>
                    <a:lnTo>
                      <a:pt x="735" y="0"/>
                    </a:lnTo>
                    <a:lnTo>
                      <a:pt x="735" y="47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26" name="Rectangle 90"/>
              <p:cNvSpPr>
                <a:spLocks noChangeArrowheads="1"/>
              </p:cNvSpPr>
              <p:nvPr/>
            </p:nvSpPr>
            <p:spPr bwMode="auto">
              <a:xfrm>
                <a:off x="909" y="858"/>
                <a:ext cx="184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27" name="Rectangle 91"/>
              <p:cNvSpPr>
                <a:spLocks noChangeArrowheads="1"/>
              </p:cNvSpPr>
              <p:nvPr/>
            </p:nvSpPr>
            <p:spPr bwMode="auto">
              <a:xfrm>
                <a:off x="909" y="866"/>
                <a:ext cx="184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28" name="Rectangle 92"/>
              <p:cNvSpPr>
                <a:spLocks noChangeArrowheads="1"/>
              </p:cNvSpPr>
              <p:nvPr/>
            </p:nvSpPr>
            <p:spPr bwMode="auto">
              <a:xfrm>
                <a:off x="909" y="874"/>
                <a:ext cx="184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29" name="Rectangle 93"/>
              <p:cNvSpPr>
                <a:spLocks noChangeArrowheads="1"/>
              </p:cNvSpPr>
              <p:nvPr/>
            </p:nvSpPr>
            <p:spPr bwMode="auto">
              <a:xfrm>
                <a:off x="909" y="882"/>
                <a:ext cx="184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30" name="Rectangle 94"/>
              <p:cNvSpPr>
                <a:spLocks noChangeArrowheads="1"/>
              </p:cNvSpPr>
              <p:nvPr/>
            </p:nvSpPr>
            <p:spPr bwMode="auto">
              <a:xfrm>
                <a:off x="909" y="890"/>
                <a:ext cx="184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31" name="Rectangle 95"/>
              <p:cNvSpPr>
                <a:spLocks noChangeArrowheads="1"/>
              </p:cNvSpPr>
              <p:nvPr/>
            </p:nvSpPr>
            <p:spPr bwMode="auto">
              <a:xfrm>
                <a:off x="909" y="899"/>
                <a:ext cx="184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32" name="Rectangle 96"/>
              <p:cNvSpPr>
                <a:spLocks noChangeArrowheads="1"/>
              </p:cNvSpPr>
              <p:nvPr/>
            </p:nvSpPr>
            <p:spPr bwMode="auto">
              <a:xfrm>
                <a:off x="909" y="862"/>
                <a:ext cx="184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33" name="Rectangle 97"/>
              <p:cNvSpPr>
                <a:spLocks noChangeArrowheads="1"/>
              </p:cNvSpPr>
              <p:nvPr/>
            </p:nvSpPr>
            <p:spPr bwMode="auto">
              <a:xfrm>
                <a:off x="909" y="870"/>
                <a:ext cx="184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34" name="Rectangle 98"/>
              <p:cNvSpPr>
                <a:spLocks noChangeArrowheads="1"/>
              </p:cNvSpPr>
              <p:nvPr/>
            </p:nvSpPr>
            <p:spPr bwMode="auto">
              <a:xfrm>
                <a:off x="909" y="878"/>
                <a:ext cx="184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35" name="Rectangle 99"/>
              <p:cNvSpPr>
                <a:spLocks noChangeArrowheads="1"/>
              </p:cNvSpPr>
              <p:nvPr/>
            </p:nvSpPr>
            <p:spPr bwMode="auto">
              <a:xfrm>
                <a:off x="909" y="886"/>
                <a:ext cx="184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36" name="Rectangle 100"/>
              <p:cNvSpPr>
                <a:spLocks noChangeArrowheads="1"/>
              </p:cNvSpPr>
              <p:nvPr/>
            </p:nvSpPr>
            <p:spPr bwMode="auto">
              <a:xfrm>
                <a:off x="909" y="894"/>
                <a:ext cx="184" cy="5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37" name="Rectangle 101"/>
              <p:cNvSpPr>
                <a:spLocks noChangeArrowheads="1"/>
              </p:cNvSpPr>
              <p:nvPr/>
            </p:nvSpPr>
            <p:spPr bwMode="auto">
              <a:xfrm>
                <a:off x="909" y="903"/>
                <a:ext cx="184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38" name="Rectangle 102"/>
              <p:cNvSpPr>
                <a:spLocks noChangeArrowheads="1"/>
              </p:cNvSpPr>
              <p:nvPr/>
            </p:nvSpPr>
            <p:spPr bwMode="auto">
              <a:xfrm>
                <a:off x="909" y="907"/>
                <a:ext cx="184" cy="2"/>
              </a:xfrm>
              <a:prstGeom prst="rect">
                <a:avLst/>
              </a:prstGeom>
              <a:solidFill>
                <a:srgbClr val="79A7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39" name="Freeform 103"/>
              <p:cNvSpPr>
                <a:spLocks/>
              </p:cNvSpPr>
              <p:nvPr/>
            </p:nvSpPr>
            <p:spPr bwMode="auto">
              <a:xfrm>
                <a:off x="1093" y="858"/>
                <a:ext cx="184" cy="4"/>
              </a:xfrm>
              <a:custGeom>
                <a:avLst/>
                <a:gdLst>
                  <a:gd name="T0" fmla="*/ 0 w 946"/>
                  <a:gd name="T1" fmla="*/ 0 h 21"/>
                  <a:gd name="T2" fmla="*/ 946 w 946"/>
                  <a:gd name="T3" fmla="*/ 0 h 21"/>
                  <a:gd name="T4" fmla="*/ 939 w 946"/>
                  <a:gd name="T5" fmla="*/ 21 h 21"/>
                  <a:gd name="T6" fmla="*/ 0 w 946"/>
                  <a:gd name="T7" fmla="*/ 21 h 21"/>
                  <a:gd name="T8" fmla="*/ 0 w 94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6" h="21">
                    <a:moveTo>
                      <a:pt x="0" y="0"/>
                    </a:moveTo>
                    <a:lnTo>
                      <a:pt x="946" y="0"/>
                    </a:lnTo>
                    <a:cubicBezTo>
                      <a:pt x="943" y="6"/>
                      <a:pt x="941" y="13"/>
                      <a:pt x="939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40" name="Freeform 104"/>
              <p:cNvSpPr>
                <a:spLocks/>
              </p:cNvSpPr>
              <p:nvPr/>
            </p:nvSpPr>
            <p:spPr bwMode="auto">
              <a:xfrm>
                <a:off x="1093" y="866"/>
                <a:ext cx="182" cy="4"/>
              </a:xfrm>
              <a:custGeom>
                <a:avLst/>
                <a:gdLst>
                  <a:gd name="T0" fmla="*/ 0 w 935"/>
                  <a:gd name="T1" fmla="*/ 0 h 21"/>
                  <a:gd name="T2" fmla="*/ 935 w 935"/>
                  <a:gd name="T3" fmla="*/ 0 h 21"/>
                  <a:gd name="T4" fmla="*/ 932 w 935"/>
                  <a:gd name="T5" fmla="*/ 20 h 21"/>
                  <a:gd name="T6" fmla="*/ 931 w 935"/>
                  <a:gd name="T7" fmla="*/ 21 h 21"/>
                  <a:gd name="T8" fmla="*/ 0 w 935"/>
                  <a:gd name="T9" fmla="*/ 21 h 21"/>
                  <a:gd name="T10" fmla="*/ 0 w 935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5" h="21">
                    <a:moveTo>
                      <a:pt x="0" y="0"/>
                    </a:moveTo>
                    <a:lnTo>
                      <a:pt x="935" y="0"/>
                    </a:lnTo>
                    <a:cubicBezTo>
                      <a:pt x="933" y="6"/>
                      <a:pt x="932" y="13"/>
                      <a:pt x="932" y="20"/>
                    </a:cubicBezTo>
                    <a:lnTo>
                      <a:pt x="93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41" name="Freeform 105"/>
              <p:cNvSpPr>
                <a:spLocks/>
              </p:cNvSpPr>
              <p:nvPr/>
            </p:nvSpPr>
            <p:spPr bwMode="auto">
              <a:xfrm>
                <a:off x="1093" y="874"/>
                <a:ext cx="180" cy="4"/>
              </a:xfrm>
              <a:custGeom>
                <a:avLst/>
                <a:gdLst>
                  <a:gd name="T0" fmla="*/ 0 w 929"/>
                  <a:gd name="T1" fmla="*/ 0 h 21"/>
                  <a:gd name="T2" fmla="*/ 929 w 929"/>
                  <a:gd name="T3" fmla="*/ 0 h 21"/>
                  <a:gd name="T4" fmla="*/ 928 w 929"/>
                  <a:gd name="T5" fmla="*/ 21 h 21"/>
                  <a:gd name="T6" fmla="*/ 0 w 929"/>
                  <a:gd name="T7" fmla="*/ 21 h 21"/>
                  <a:gd name="T8" fmla="*/ 0 w 929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9" h="21">
                    <a:moveTo>
                      <a:pt x="0" y="0"/>
                    </a:moveTo>
                    <a:lnTo>
                      <a:pt x="929" y="0"/>
                    </a:lnTo>
                    <a:cubicBezTo>
                      <a:pt x="929" y="7"/>
                      <a:pt x="928" y="14"/>
                      <a:pt x="928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42" name="Freeform 106"/>
              <p:cNvSpPr>
                <a:spLocks/>
              </p:cNvSpPr>
              <p:nvPr/>
            </p:nvSpPr>
            <p:spPr bwMode="auto">
              <a:xfrm>
                <a:off x="1093" y="882"/>
                <a:ext cx="180" cy="4"/>
              </a:xfrm>
              <a:custGeom>
                <a:avLst/>
                <a:gdLst>
                  <a:gd name="T0" fmla="*/ 0 w 927"/>
                  <a:gd name="T1" fmla="*/ 0 h 21"/>
                  <a:gd name="T2" fmla="*/ 927 w 927"/>
                  <a:gd name="T3" fmla="*/ 0 h 21"/>
                  <a:gd name="T4" fmla="*/ 927 w 927"/>
                  <a:gd name="T5" fmla="*/ 7 h 21"/>
                  <a:gd name="T6" fmla="*/ 927 w 927"/>
                  <a:gd name="T7" fmla="*/ 21 h 21"/>
                  <a:gd name="T8" fmla="*/ 0 w 927"/>
                  <a:gd name="T9" fmla="*/ 21 h 21"/>
                  <a:gd name="T10" fmla="*/ 0 w 927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7" h="21">
                    <a:moveTo>
                      <a:pt x="0" y="0"/>
                    </a:moveTo>
                    <a:lnTo>
                      <a:pt x="927" y="0"/>
                    </a:lnTo>
                    <a:lnTo>
                      <a:pt x="927" y="7"/>
                    </a:lnTo>
                    <a:cubicBezTo>
                      <a:pt x="927" y="12"/>
                      <a:pt x="927" y="16"/>
                      <a:pt x="927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43" name="Freeform 107"/>
              <p:cNvSpPr>
                <a:spLocks/>
              </p:cNvSpPr>
              <p:nvPr/>
            </p:nvSpPr>
            <p:spPr bwMode="auto">
              <a:xfrm>
                <a:off x="1093" y="890"/>
                <a:ext cx="181" cy="4"/>
              </a:xfrm>
              <a:custGeom>
                <a:avLst/>
                <a:gdLst>
                  <a:gd name="T0" fmla="*/ 0 w 930"/>
                  <a:gd name="T1" fmla="*/ 0 h 21"/>
                  <a:gd name="T2" fmla="*/ 928 w 930"/>
                  <a:gd name="T3" fmla="*/ 0 h 21"/>
                  <a:gd name="T4" fmla="*/ 930 w 930"/>
                  <a:gd name="T5" fmla="*/ 21 h 21"/>
                  <a:gd name="T6" fmla="*/ 0 w 930"/>
                  <a:gd name="T7" fmla="*/ 21 h 21"/>
                  <a:gd name="T8" fmla="*/ 0 w 9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0" h="21">
                    <a:moveTo>
                      <a:pt x="0" y="0"/>
                    </a:moveTo>
                    <a:lnTo>
                      <a:pt x="928" y="0"/>
                    </a:lnTo>
                    <a:cubicBezTo>
                      <a:pt x="929" y="7"/>
                      <a:pt x="929" y="14"/>
                      <a:pt x="930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44" name="Freeform 108"/>
              <p:cNvSpPr>
                <a:spLocks/>
              </p:cNvSpPr>
              <p:nvPr/>
            </p:nvSpPr>
            <p:spPr bwMode="auto">
              <a:xfrm>
                <a:off x="1093" y="899"/>
                <a:ext cx="182" cy="4"/>
              </a:xfrm>
              <a:custGeom>
                <a:avLst/>
                <a:gdLst>
                  <a:gd name="T0" fmla="*/ 0 w 936"/>
                  <a:gd name="T1" fmla="*/ 0 h 21"/>
                  <a:gd name="T2" fmla="*/ 932 w 936"/>
                  <a:gd name="T3" fmla="*/ 0 h 21"/>
                  <a:gd name="T4" fmla="*/ 936 w 936"/>
                  <a:gd name="T5" fmla="*/ 21 h 21"/>
                  <a:gd name="T6" fmla="*/ 0 w 936"/>
                  <a:gd name="T7" fmla="*/ 21 h 21"/>
                  <a:gd name="T8" fmla="*/ 0 w 93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6" h="21">
                    <a:moveTo>
                      <a:pt x="0" y="0"/>
                    </a:moveTo>
                    <a:lnTo>
                      <a:pt x="932" y="0"/>
                    </a:lnTo>
                    <a:cubicBezTo>
                      <a:pt x="933" y="7"/>
                      <a:pt x="935" y="14"/>
                      <a:pt x="936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45" name="Freeform 109"/>
              <p:cNvSpPr>
                <a:spLocks/>
              </p:cNvSpPr>
              <p:nvPr/>
            </p:nvSpPr>
            <p:spPr bwMode="auto">
              <a:xfrm>
                <a:off x="1093" y="862"/>
                <a:ext cx="182" cy="4"/>
              </a:xfrm>
              <a:custGeom>
                <a:avLst/>
                <a:gdLst>
                  <a:gd name="T0" fmla="*/ 0 w 939"/>
                  <a:gd name="T1" fmla="*/ 0 h 21"/>
                  <a:gd name="T2" fmla="*/ 939 w 939"/>
                  <a:gd name="T3" fmla="*/ 0 h 21"/>
                  <a:gd name="T4" fmla="*/ 935 w 939"/>
                  <a:gd name="T5" fmla="*/ 21 h 21"/>
                  <a:gd name="T6" fmla="*/ 0 w 939"/>
                  <a:gd name="T7" fmla="*/ 21 h 21"/>
                  <a:gd name="T8" fmla="*/ 0 w 939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9" h="21">
                    <a:moveTo>
                      <a:pt x="0" y="0"/>
                    </a:moveTo>
                    <a:lnTo>
                      <a:pt x="939" y="0"/>
                    </a:lnTo>
                    <a:cubicBezTo>
                      <a:pt x="938" y="6"/>
                      <a:pt x="936" y="13"/>
                      <a:pt x="935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46" name="Freeform 110"/>
              <p:cNvSpPr>
                <a:spLocks/>
              </p:cNvSpPr>
              <p:nvPr/>
            </p:nvSpPr>
            <p:spPr bwMode="auto">
              <a:xfrm>
                <a:off x="1093" y="870"/>
                <a:ext cx="181" cy="4"/>
              </a:xfrm>
              <a:custGeom>
                <a:avLst/>
                <a:gdLst>
                  <a:gd name="T0" fmla="*/ 0 w 931"/>
                  <a:gd name="T1" fmla="*/ 0 h 21"/>
                  <a:gd name="T2" fmla="*/ 931 w 931"/>
                  <a:gd name="T3" fmla="*/ 0 h 21"/>
                  <a:gd name="T4" fmla="*/ 929 w 931"/>
                  <a:gd name="T5" fmla="*/ 21 h 21"/>
                  <a:gd name="T6" fmla="*/ 0 w 931"/>
                  <a:gd name="T7" fmla="*/ 21 h 21"/>
                  <a:gd name="T8" fmla="*/ 0 w 931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1" h="21">
                    <a:moveTo>
                      <a:pt x="0" y="0"/>
                    </a:moveTo>
                    <a:lnTo>
                      <a:pt x="931" y="0"/>
                    </a:lnTo>
                    <a:cubicBezTo>
                      <a:pt x="931" y="7"/>
                      <a:pt x="930" y="14"/>
                      <a:pt x="929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47" name="Freeform 111"/>
              <p:cNvSpPr>
                <a:spLocks/>
              </p:cNvSpPr>
              <p:nvPr/>
            </p:nvSpPr>
            <p:spPr bwMode="auto">
              <a:xfrm>
                <a:off x="1093" y="878"/>
                <a:ext cx="180" cy="4"/>
              </a:xfrm>
              <a:custGeom>
                <a:avLst/>
                <a:gdLst>
                  <a:gd name="T0" fmla="*/ 0 w 928"/>
                  <a:gd name="T1" fmla="*/ 0 h 21"/>
                  <a:gd name="T2" fmla="*/ 928 w 928"/>
                  <a:gd name="T3" fmla="*/ 0 h 21"/>
                  <a:gd name="T4" fmla="*/ 927 w 928"/>
                  <a:gd name="T5" fmla="*/ 21 h 21"/>
                  <a:gd name="T6" fmla="*/ 0 w 928"/>
                  <a:gd name="T7" fmla="*/ 21 h 21"/>
                  <a:gd name="T8" fmla="*/ 0 w 928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8" h="21">
                    <a:moveTo>
                      <a:pt x="0" y="0"/>
                    </a:moveTo>
                    <a:lnTo>
                      <a:pt x="928" y="0"/>
                    </a:lnTo>
                    <a:cubicBezTo>
                      <a:pt x="927" y="7"/>
                      <a:pt x="927" y="14"/>
                      <a:pt x="927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48" name="Freeform 112"/>
              <p:cNvSpPr>
                <a:spLocks/>
              </p:cNvSpPr>
              <p:nvPr/>
            </p:nvSpPr>
            <p:spPr bwMode="auto">
              <a:xfrm>
                <a:off x="1093" y="886"/>
                <a:ext cx="180" cy="4"/>
              </a:xfrm>
              <a:custGeom>
                <a:avLst/>
                <a:gdLst>
                  <a:gd name="T0" fmla="*/ 0 w 928"/>
                  <a:gd name="T1" fmla="*/ 0 h 21"/>
                  <a:gd name="T2" fmla="*/ 927 w 928"/>
                  <a:gd name="T3" fmla="*/ 0 h 21"/>
                  <a:gd name="T4" fmla="*/ 928 w 928"/>
                  <a:gd name="T5" fmla="*/ 21 h 21"/>
                  <a:gd name="T6" fmla="*/ 0 w 928"/>
                  <a:gd name="T7" fmla="*/ 21 h 21"/>
                  <a:gd name="T8" fmla="*/ 0 w 928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8" h="21">
                    <a:moveTo>
                      <a:pt x="0" y="0"/>
                    </a:moveTo>
                    <a:lnTo>
                      <a:pt x="927" y="0"/>
                    </a:lnTo>
                    <a:cubicBezTo>
                      <a:pt x="927" y="7"/>
                      <a:pt x="928" y="14"/>
                      <a:pt x="928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49" name="Freeform 113"/>
              <p:cNvSpPr>
                <a:spLocks/>
              </p:cNvSpPr>
              <p:nvPr/>
            </p:nvSpPr>
            <p:spPr bwMode="auto">
              <a:xfrm>
                <a:off x="1093" y="894"/>
                <a:ext cx="181" cy="5"/>
              </a:xfrm>
              <a:custGeom>
                <a:avLst/>
                <a:gdLst>
                  <a:gd name="T0" fmla="*/ 0 w 932"/>
                  <a:gd name="T1" fmla="*/ 0 h 21"/>
                  <a:gd name="T2" fmla="*/ 930 w 932"/>
                  <a:gd name="T3" fmla="*/ 0 h 21"/>
                  <a:gd name="T4" fmla="*/ 932 w 932"/>
                  <a:gd name="T5" fmla="*/ 15 h 21"/>
                  <a:gd name="T6" fmla="*/ 932 w 932"/>
                  <a:gd name="T7" fmla="*/ 21 h 21"/>
                  <a:gd name="T8" fmla="*/ 0 w 932"/>
                  <a:gd name="T9" fmla="*/ 21 h 21"/>
                  <a:gd name="T10" fmla="*/ 0 w 932"/>
                  <a:gd name="T1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2" h="21">
                    <a:moveTo>
                      <a:pt x="0" y="0"/>
                    </a:moveTo>
                    <a:lnTo>
                      <a:pt x="930" y="0"/>
                    </a:lnTo>
                    <a:cubicBezTo>
                      <a:pt x="930" y="5"/>
                      <a:pt x="931" y="10"/>
                      <a:pt x="932" y="15"/>
                    </a:cubicBezTo>
                    <a:lnTo>
                      <a:pt x="932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50" name="Freeform 114"/>
              <p:cNvSpPr>
                <a:spLocks/>
              </p:cNvSpPr>
              <p:nvPr/>
            </p:nvSpPr>
            <p:spPr bwMode="auto">
              <a:xfrm>
                <a:off x="1093" y="903"/>
                <a:ext cx="183" cy="4"/>
              </a:xfrm>
              <a:custGeom>
                <a:avLst/>
                <a:gdLst>
                  <a:gd name="T0" fmla="*/ 0 w 941"/>
                  <a:gd name="T1" fmla="*/ 0 h 21"/>
                  <a:gd name="T2" fmla="*/ 936 w 941"/>
                  <a:gd name="T3" fmla="*/ 0 h 21"/>
                  <a:gd name="T4" fmla="*/ 941 w 941"/>
                  <a:gd name="T5" fmla="*/ 21 h 21"/>
                  <a:gd name="T6" fmla="*/ 0 w 941"/>
                  <a:gd name="T7" fmla="*/ 21 h 21"/>
                  <a:gd name="T8" fmla="*/ 0 w 941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1" h="21">
                    <a:moveTo>
                      <a:pt x="0" y="0"/>
                    </a:moveTo>
                    <a:lnTo>
                      <a:pt x="936" y="0"/>
                    </a:lnTo>
                    <a:cubicBezTo>
                      <a:pt x="938" y="7"/>
                      <a:pt x="939" y="14"/>
                      <a:pt x="941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51" name="Freeform 115"/>
              <p:cNvSpPr>
                <a:spLocks/>
              </p:cNvSpPr>
              <p:nvPr/>
            </p:nvSpPr>
            <p:spPr bwMode="auto">
              <a:xfrm>
                <a:off x="1093" y="907"/>
                <a:ext cx="184" cy="2"/>
              </a:xfrm>
              <a:custGeom>
                <a:avLst/>
                <a:gdLst>
                  <a:gd name="T0" fmla="*/ 0 w 946"/>
                  <a:gd name="T1" fmla="*/ 0 h 14"/>
                  <a:gd name="T2" fmla="*/ 941 w 946"/>
                  <a:gd name="T3" fmla="*/ 0 h 14"/>
                  <a:gd name="T4" fmla="*/ 946 w 946"/>
                  <a:gd name="T5" fmla="*/ 14 h 14"/>
                  <a:gd name="T6" fmla="*/ 0 w 946"/>
                  <a:gd name="T7" fmla="*/ 14 h 14"/>
                  <a:gd name="T8" fmla="*/ 0 w 94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6" h="14">
                    <a:moveTo>
                      <a:pt x="0" y="0"/>
                    </a:moveTo>
                    <a:lnTo>
                      <a:pt x="941" y="0"/>
                    </a:lnTo>
                    <a:cubicBezTo>
                      <a:pt x="943" y="5"/>
                      <a:pt x="944" y="10"/>
                      <a:pt x="946" y="14"/>
                    </a:cubicBez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52" name="Freeform 116"/>
              <p:cNvSpPr>
                <a:spLocks/>
              </p:cNvSpPr>
              <p:nvPr/>
            </p:nvSpPr>
            <p:spPr bwMode="auto">
              <a:xfrm>
                <a:off x="905" y="846"/>
                <a:ext cx="377" cy="75"/>
              </a:xfrm>
              <a:custGeom>
                <a:avLst/>
                <a:gdLst>
                  <a:gd name="T0" fmla="*/ 1943 w 1943"/>
                  <a:gd name="T1" fmla="*/ 390 h 390"/>
                  <a:gd name="T2" fmla="*/ 83 w 1943"/>
                  <a:gd name="T3" fmla="*/ 390 h 390"/>
                  <a:gd name="T4" fmla="*/ 4 w 1943"/>
                  <a:gd name="T5" fmla="*/ 266 h 390"/>
                  <a:gd name="T6" fmla="*/ 0 w 1943"/>
                  <a:gd name="T7" fmla="*/ 195 h 390"/>
                  <a:gd name="T8" fmla="*/ 4 w 1943"/>
                  <a:gd name="T9" fmla="*/ 124 h 390"/>
                  <a:gd name="T10" fmla="*/ 83 w 1943"/>
                  <a:gd name="T11" fmla="*/ 0 h 390"/>
                  <a:gd name="T12" fmla="*/ 1943 w 1943"/>
                  <a:gd name="T13" fmla="*/ 0 h 390"/>
                  <a:gd name="T14" fmla="*/ 1943 w 1943"/>
                  <a:gd name="T15" fmla="*/ 62 h 390"/>
                  <a:gd name="T16" fmla="*/ 83 w 1943"/>
                  <a:gd name="T17" fmla="*/ 62 h 390"/>
                  <a:gd name="T18" fmla="*/ 65 w 1943"/>
                  <a:gd name="T19" fmla="*/ 132 h 390"/>
                  <a:gd name="T20" fmla="*/ 61 w 1943"/>
                  <a:gd name="T21" fmla="*/ 195 h 390"/>
                  <a:gd name="T22" fmla="*/ 65 w 1943"/>
                  <a:gd name="T23" fmla="*/ 258 h 390"/>
                  <a:gd name="T24" fmla="*/ 83 w 1943"/>
                  <a:gd name="T25" fmla="*/ 328 h 390"/>
                  <a:gd name="T26" fmla="*/ 1943 w 1943"/>
                  <a:gd name="T27" fmla="*/ 328 h 390"/>
                  <a:gd name="T28" fmla="*/ 1943 w 1943"/>
                  <a:gd name="T29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43" h="390">
                    <a:moveTo>
                      <a:pt x="1943" y="390"/>
                    </a:moveTo>
                    <a:lnTo>
                      <a:pt x="83" y="390"/>
                    </a:lnTo>
                    <a:cubicBezTo>
                      <a:pt x="39" y="390"/>
                      <a:pt x="13" y="336"/>
                      <a:pt x="4" y="266"/>
                    </a:cubicBezTo>
                    <a:cubicBezTo>
                      <a:pt x="1" y="243"/>
                      <a:pt x="0" y="219"/>
                      <a:pt x="0" y="195"/>
                    </a:cubicBezTo>
                    <a:cubicBezTo>
                      <a:pt x="0" y="171"/>
                      <a:pt x="1" y="147"/>
                      <a:pt x="4" y="124"/>
                    </a:cubicBezTo>
                    <a:cubicBezTo>
                      <a:pt x="13" y="54"/>
                      <a:pt x="39" y="0"/>
                      <a:pt x="83" y="0"/>
                    </a:cubicBezTo>
                    <a:lnTo>
                      <a:pt x="1943" y="0"/>
                    </a:lnTo>
                    <a:lnTo>
                      <a:pt x="1943" y="62"/>
                    </a:lnTo>
                    <a:lnTo>
                      <a:pt x="83" y="62"/>
                    </a:lnTo>
                    <a:cubicBezTo>
                      <a:pt x="77" y="62"/>
                      <a:pt x="70" y="92"/>
                      <a:pt x="65" y="132"/>
                    </a:cubicBezTo>
                    <a:cubicBezTo>
                      <a:pt x="63" y="151"/>
                      <a:pt x="61" y="173"/>
                      <a:pt x="61" y="195"/>
                    </a:cubicBezTo>
                    <a:cubicBezTo>
                      <a:pt x="61" y="217"/>
                      <a:pt x="63" y="239"/>
                      <a:pt x="65" y="258"/>
                    </a:cubicBezTo>
                    <a:cubicBezTo>
                      <a:pt x="70" y="298"/>
                      <a:pt x="77" y="328"/>
                      <a:pt x="83" y="328"/>
                    </a:cubicBezTo>
                    <a:lnTo>
                      <a:pt x="1943" y="328"/>
                    </a:lnTo>
                    <a:lnTo>
                      <a:pt x="1943" y="390"/>
                    </a:lnTo>
                    <a:close/>
                  </a:path>
                </a:pathLst>
              </a:custGeom>
              <a:solidFill>
                <a:srgbClr val="4350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53" name="Freeform 117"/>
              <p:cNvSpPr>
                <a:spLocks noEditPoints="1"/>
              </p:cNvSpPr>
              <p:nvPr/>
            </p:nvSpPr>
            <p:spPr bwMode="auto">
              <a:xfrm>
                <a:off x="1093" y="846"/>
                <a:ext cx="189" cy="75"/>
              </a:xfrm>
              <a:custGeom>
                <a:avLst/>
                <a:gdLst>
                  <a:gd name="T0" fmla="*/ 972 w 972"/>
                  <a:gd name="T1" fmla="*/ 390 h 390"/>
                  <a:gd name="T2" fmla="*/ 0 w 972"/>
                  <a:gd name="T3" fmla="*/ 390 h 390"/>
                  <a:gd name="T4" fmla="*/ 0 w 972"/>
                  <a:gd name="T5" fmla="*/ 328 h 390"/>
                  <a:gd name="T6" fmla="*/ 972 w 972"/>
                  <a:gd name="T7" fmla="*/ 328 h 390"/>
                  <a:gd name="T8" fmla="*/ 972 w 972"/>
                  <a:gd name="T9" fmla="*/ 390 h 390"/>
                  <a:gd name="T10" fmla="*/ 0 w 972"/>
                  <a:gd name="T11" fmla="*/ 0 h 390"/>
                  <a:gd name="T12" fmla="*/ 972 w 972"/>
                  <a:gd name="T13" fmla="*/ 0 h 390"/>
                  <a:gd name="T14" fmla="*/ 972 w 972"/>
                  <a:gd name="T15" fmla="*/ 62 h 390"/>
                  <a:gd name="T16" fmla="*/ 0 w 972"/>
                  <a:gd name="T17" fmla="*/ 62 h 390"/>
                  <a:gd name="T18" fmla="*/ 0 w 972"/>
                  <a:gd name="T19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2" h="390">
                    <a:moveTo>
                      <a:pt x="972" y="390"/>
                    </a:moveTo>
                    <a:lnTo>
                      <a:pt x="0" y="390"/>
                    </a:lnTo>
                    <a:lnTo>
                      <a:pt x="0" y="328"/>
                    </a:lnTo>
                    <a:lnTo>
                      <a:pt x="972" y="328"/>
                    </a:lnTo>
                    <a:lnTo>
                      <a:pt x="972" y="390"/>
                    </a:lnTo>
                    <a:close/>
                    <a:moveTo>
                      <a:pt x="0" y="0"/>
                    </a:moveTo>
                    <a:lnTo>
                      <a:pt x="972" y="0"/>
                    </a:lnTo>
                    <a:lnTo>
                      <a:pt x="972" y="62"/>
                    </a:lnTo>
                    <a:lnTo>
                      <a:pt x="0" y="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9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54" name="Rectangle 118"/>
              <p:cNvSpPr>
                <a:spLocks noChangeArrowheads="1"/>
              </p:cNvSpPr>
              <p:nvPr/>
            </p:nvSpPr>
            <p:spPr bwMode="auto">
              <a:xfrm>
                <a:off x="905" y="763"/>
                <a:ext cx="137" cy="6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55" name="Rectangle 119"/>
              <p:cNvSpPr>
                <a:spLocks noChangeArrowheads="1"/>
              </p:cNvSpPr>
              <p:nvPr/>
            </p:nvSpPr>
            <p:spPr bwMode="auto">
              <a:xfrm>
                <a:off x="905" y="775"/>
                <a:ext cx="137" cy="5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56" name="Rectangle 120"/>
              <p:cNvSpPr>
                <a:spLocks noChangeArrowheads="1"/>
              </p:cNvSpPr>
              <p:nvPr/>
            </p:nvSpPr>
            <p:spPr bwMode="auto">
              <a:xfrm>
                <a:off x="905" y="786"/>
                <a:ext cx="137" cy="6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57" name="Rectangle 121"/>
              <p:cNvSpPr>
                <a:spLocks noChangeArrowheads="1"/>
              </p:cNvSpPr>
              <p:nvPr/>
            </p:nvSpPr>
            <p:spPr bwMode="auto">
              <a:xfrm>
                <a:off x="905" y="798"/>
                <a:ext cx="137" cy="5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58" name="Rectangle 122"/>
              <p:cNvSpPr>
                <a:spLocks noChangeArrowheads="1"/>
              </p:cNvSpPr>
              <p:nvPr/>
            </p:nvSpPr>
            <p:spPr bwMode="auto">
              <a:xfrm>
                <a:off x="905" y="809"/>
                <a:ext cx="137" cy="6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59" name="Rectangle 123"/>
              <p:cNvSpPr>
                <a:spLocks noChangeArrowheads="1"/>
              </p:cNvSpPr>
              <p:nvPr/>
            </p:nvSpPr>
            <p:spPr bwMode="auto">
              <a:xfrm>
                <a:off x="905" y="821"/>
                <a:ext cx="137" cy="5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60" name="Rectangle 124"/>
              <p:cNvSpPr>
                <a:spLocks noChangeArrowheads="1"/>
              </p:cNvSpPr>
              <p:nvPr/>
            </p:nvSpPr>
            <p:spPr bwMode="auto">
              <a:xfrm>
                <a:off x="905" y="769"/>
                <a:ext cx="137" cy="6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61" name="Rectangle 125"/>
              <p:cNvSpPr>
                <a:spLocks noChangeArrowheads="1"/>
              </p:cNvSpPr>
              <p:nvPr/>
            </p:nvSpPr>
            <p:spPr bwMode="auto">
              <a:xfrm>
                <a:off x="905" y="780"/>
                <a:ext cx="137" cy="6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62" name="Rectangle 126"/>
              <p:cNvSpPr>
                <a:spLocks noChangeArrowheads="1"/>
              </p:cNvSpPr>
              <p:nvPr/>
            </p:nvSpPr>
            <p:spPr bwMode="auto">
              <a:xfrm>
                <a:off x="905" y="792"/>
                <a:ext cx="137" cy="6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63" name="Rectangle 127"/>
              <p:cNvSpPr>
                <a:spLocks noChangeArrowheads="1"/>
              </p:cNvSpPr>
              <p:nvPr/>
            </p:nvSpPr>
            <p:spPr bwMode="auto">
              <a:xfrm>
                <a:off x="905" y="803"/>
                <a:ext cx="137" cy="6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64" name="Rectangle 128"/>
              <p:cNvSpPr>
                <a:spLocks noChangeArrowheads="1"/>
              </p:cNvSpPr>
              <p:nvPr/>
            </p:nvSpPr>
            <p:spPr bwMode="auto">
              <a:xfrm>
                <a:off x="905" y="815"/>
                <a:ext cx="137" cy="6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65" name="Rectangle 129"/>
              <p:cNvSpPr>
                <a:spLocks noChangeArrowheads="1"/>
              </p:cNvSpPr>
              <p:nvPr/>
            </p:nvSpPr>
            <p:spPr bwMode="auto">
              <a:xfrm>
                <a:off x="905" y="826"/>
                <a:ext cx="137" cy="6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66" name="Rectangle 130"/>
              <p:cNvSpPr>
                <a:spLocks noChangeArrowheads="1"/>
              </p:cNvSpPr>
              <p:nvPr/>
            </p:nvSpPr>
            <p:spPr bwMode="auto">
              <a:xfrm>
                <a:off x="905" y="832"/>
                <a:ext cx="137" cy="4"/>
              </a:xfrm>
              <a:prstGeom prst="rect">
                <a:avLst/>
              </a:prstGeom>
              <a:solidFill>
                <a:srgbClr val="79A7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67" name="Freeform 131"/>
              <p:cNvSpPr>
                <a:spLocks/>
              </p:cNvSpPr>
              <p:nvPr/>
            </p:nvSpPr>
            <p:spPr bwMode="auto">
              <a:xfrm>
                <a:off x="1042" y="763"/>
                <a:ext cx="137" cy="6"/>
              </a:xfrm>
              <a:custGeom>
                <a:avLst/>
                <a:gdLst>
                  <a:gd name="T0" fmla="*/ 0 w 703"/>
                  <a:gd name="T1" fmla="*/ 0 h 30"/>
                  <a:gd name="T2" fmla="*/ 703 w 703"/>
                  <a:gd name="T3" fmla="*/ 0 h 30"/>
                  <a:gd name="T4" fmla="*/ 691 w 703"/>
                  <a:gd name="T5" fmla="*/ 30 h 30"/>
                  <a:gd name="T6" fmla="*/ 0 w 703"/>
                  <a:gd name="T7" fmla="*/ 30 h 30"/>
                  <a:gd name="T8" fmla="*/ 0 w 70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3" h="30">
                    <a:moveTo>
                      <a:pt x="0" y="0"/>
                    </a:moveTo>
                    <a:lnTo>
                      <a:pt x="703" y="0"/>
                    </a:lnTo>
                    <a:cubicBezTo>
                      <a:pt x="698" y="9"/>
                      <a:pt x="694" y="19"/>
                      <a:pt x="691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68" name="Freeform 132"/>
              <p:cNvSpPr>
                <a:spLocks/>
              </p:cNvSpPr>
              <p:nvPr/>
            </p:nvSpPr>
            <p:spPr bwMode="auto">
              <a:xfrm>
                <a:off x="1042" y="775"/>
                <a:ext cx="132" cy="5"/>
              </a:xfrm>
              <a:custGeom>
                <a:avLst/>
                <a:gdLst>
                  <a:gd name="T0" fmla="*/ 0 w 682"/>
                  <a:gd name="T1" fmla="*/ 0 h 29"/>
                  <a:gd name="T2" fmla="*/ 682 w 682"/>
                  <a:gd name="T3" fmla="*/ 0 h 29"/>
                  <a:gd name="T4" fmla="*/ 677 w 682"/>
                  <a:gd name="T5" fmla="*/ 29 h 29"/>
                  <a:gd name="T6" fmla="*/ 0 w 682"/>
                  <a:gd name="T7" fmla="*/ 29 h 29"/>
                  <a:gd name="T8" fmla="*/ 0 w 682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2" h="29">
                    <a:moveTo>
                      <a:pt x="0" y="0"/>
                    </a:moveTo>
                    <a:lnTo>
                      <a:pt x="682" y="0"/>
                    </a:lnTo>
                    <a:cubicBezTo>
                      <a:pt x="680" y="9"/>
                      <a:pt x="678" y="19"/>
                      <a:pt x="677" y="29"/>
                    </a:cubicBez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69" name="Freeform 133"/>
              <p:cNvSpPr>
                <a:spLocks/>
              </p:cNvSpPr>
              <p:nvPr/>
            </p:nvSpPr>
            <p:spPr bwMode="auto">
              <a:xfrm>
                <a:off x="1042" y="786"/>
                <a:ext cx="131" cy="6"/>
              </a:xfrm>
              <a:custGeom>
                <a:avLst/>
                <a:gdLst>
                  <a:gd name="T0" fmla="*/ 0 w 673"/>
                  <a:gd name="T1" fmla="*/ 0 h 30"/>
                  <a:gd name="T2" fmla="*/ 673 w 673"/>
                  <a:gd name="T3" fmla="*/ 0 h 30"/>
                  <a:gd name="T4" fmla="*/ 671 w 673"/>
                  <a:gd name="T5" fmla="*/ 30 h 30"/>
                  <a:gd name="T6" fmla="*/ 0 w 673"/>
                  <a:gd name="T7" fmla="*/ 30 h 30"/>
                  <a:gd name="T8" fmla="*/ 0 w 67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3" h="30">
                    <a:moveTo>
                      <a:pt x="0" y="0"/>
                    </a:moveTo>
                    <a:lnTo>
                      <a:pt x="673" y="0"/>
                    </a:lnTo>
                    <a:cubicBezTo>
                      <a:pt x="672" y="10"/>
                      <a:pt x="671" y="20"/>
                      <a:pt x="671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70" name="Freeform 134"/>
              <p:cNvSpPr>
                <a:spLocks/>
              </p:cNvSpPr>
              <p:nvPr/>
            </p:nvSpPr>
            <p:spPr bwMode="auto">
              <a:xfrm>
                <a:off x="1042" y="798"/>
                <a:ext cx="130" cy="5"/>
              </a:xfrm>
              <a:custGeom>
                <a:avLst/>
                <a:gdLst>
                  <a:gd name="T0" fmla="*/ 0 w 669"/>
                  <a:gd name="T1" fmla="*/ 0 h 30"/>
                  <a:gd name="T2" fmla="*/ 669 w 669"/>
                  <a:gd name="T3" fmla="*/ 0 h 30"/>
                  <a:gd name="T4" fmla="*/ 669 w 669"/>
                  <a:gd name="T5" fmla="*/ 15 h 30"/>
                  <a:gd name="T6" fmla="*/ 669 w 669"/>
                  <a:gd name="T7" fmla="*/ 30 h 30"/>
                  <a:gd name="T8" fmla="*/ 0 w 669"/>
                  <a:gd name="T9" fmla="*/ 30 h 30"/>
                  <a:gd name="T10" fmla="*/ 0 w 669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9" h="30">
                    <a:moveTo>
                      <a:pt x="0" y="0"/>
                    </a:moveTo>
                    <a:lnTo>
                      <a:pt x="669" y="0"/>
                    </a:lnTo>
                    <a:cubicBezTo>
                      <a:pt x="669" y="5"/>
                      <a:pt x="669" y="10"/>
                      <a:pt x="669" y="15"/>
                    </a:cubicBezTo>
                    <a:cubicBezTo>
                      <a:pt x="669" y="20"/>
                      <a:pt x="669" y="25"/>
                      <a:pt x="669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71" name="Freeform 135"/>
              <p:cNvSpPr>
                <a:spLocks/>
              </p:cNvSpPr>
              <p:nvPr/>
            </p:nvSpPr>
            <p:spPr bwMode="auto">
              <a:xfrm>
                <a:off x="1042" y="809"/>
                <a:ext cx="131" cy="6"/>
              </a:xfrm>
              <a:custGeom>
                <a:avLst/>
                <a:gdLst>
                  <a:gd name="T0" fmla="*/ 0 w 673"/>
                  <a:gd name="T1" fmla="*/ 0 h 30"/>
                  <a:gd name="T2" fmla="*/ 671 w 673"/>
                  <a:gd name="T3" fmla="*/ 0 h 30"/>
                  <a:gd name="T4" fmla="*/ 673 w 673"/>
                  <a:gd name="T5" fmla="*/ 30 h 30"/>
                  <a:gd name="T6" fmla="*/ 0 w 673"/>
                  <a:gd name="T7" fmla="*/ 30 h 30"/>
                  <a:gd name="T8" fmla="*/ 0 w 67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3" h="30">
                    <a:moveTo>
                      <a:pt x="0" y="0"/>
                    </a:moveTo>
                    <a:lnTo>
                      <a:pt x="671" y="0"/>
                    </a:lnTo>
                    <a:cubicBezTo>
                      <a:pt x="671" y="10"/>
                      <a:pt x="672" y="20"/>
                      <a:pt x="673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72" name="Freeform 136"/>
              <p:cNvSpPr>
                <a:spLocks/>
              </p:cNvSpPr>
              <p:nvPr/>
            </p:nvSpPr>
            <p:spPr bwMode="auto">
              <a:xfrm>
                <a:off x="1042" y="821"/>
                <a:ext cx="132" cy="5"/>
              </a:xfrm>
              <a:custGeom>
                <a:avLst/>
                <a:gdLst>
                  <a:gd name="T0" fmla="*/ 0 w 682"/>
                  <a:gd name="T1" fmla="*/ 0 h 29"/>
                  <a:gd name="T2" fmla="*/ 677 w 682"/>
                  <a:gd name="T3" fmla="*/ 0 h 29"/>
                  <a:gd name="T4" fmla="*/ 682 w 682"/>
                  <a:gd name="T5" fmla="*/ 29 h 29"/>
                  <a:gd name="T6" fmla="*/ 0 w 682"/>
                  <a:gd name="T7" fmla="*/ 29 h 29"/>
                  <a:gd name="T8" fmla="*/ 0 w 682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2" h="29">
                    <a:moveTo>
                      <a:pt x="0" y="0"/>
                    </a:moveTo>
                    <a:lnTo>
                      <a:pt x="677" y="0"/>
                    </a:lnTo>
                    <a:cubicBezTo>
                      <a:pt x="678" y="10"/>
                      <a:pt x="680" y="20"/>
                      <a:pt x="682" y="29"/>
                    </a:cubicBez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73" name="Freeform 137"/>
              <p:cNvSpPr>
                <a:spLocks/>
              </p:cNvSpPr>
              <p:nvPr/>
            </p:nvSpPr>
            <p:spPr bwMode="auto">
              <a:xfrm>
                <a:off x="1042" y="769"/>
                <a:ext cx="134" cy="6"/>
              </a:xfrm>
              <a:custGeom>
                <a:avLst/>
                <a:gdLst>
                  <a:gd name="T0" fmla="*/ 0 w 691"/>
                  <a:gd name="T1" fmla="*/ 0 h 30"/>
                  <a:gd name="T2" fmla="*/ 691 w 691"/>
                  <a:gd name="T3" fmla="*/ 0 h 30"/>
                  <a:gd name="T4" fmla="*/ 682 w 691"/>
                  <a:gd name="T5" fmla="*/ 30 h 30"/>
                  <a:gd name="T6" fmla="*/ 0 w 691"/>
                  <a:gd name="T7" fmla="*/ 30 h 30"/>
                  <a:gd name="T8" fmla="*/ 0 w 69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1" h="30">
                    <a:moveTo>
                      <a:pt x="0" y="0"/>
                    </a:moveTo>
                    <a:lnTo>
                      <a:pt x="691" y="0"/>
                    </a:lnTo>
                    <a:cubicBezTo>
                      <a:pt x="688" y="9"/>
                      <a:pt x="685" y="19"/>
                      <a:pt x="682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74" name="Freeform 138"/>
              <p:cNvSpPr>
                <a:spLocks/>
              </p:cNvSpPr>
              <p:nvPr/>
            </p:nvSpPr>
            <p:spPr bwMode="auto">
              <a:xfrm>
                <a:off x="1042" y="780"/>
                <a:ext cx="131" cy="6"/>
              </a:xfrm>
              <a:custGeom>
                <a:avLst/>
                <a:gdLst>
                  <a:gd name="T0" fmla="*/ 0 w 677"/>
                  <a:gd name="T1" fmla="*/ 0 h 30"/>
                  <a:gd name="T2" fmla="*/ 677 w 677"/>
                  <a:gd name="T3" fmla="*/ 0 h 30"/>
                  <a:gd name="T4" fmla="*/ 675 w 677"/>
                  <a:gd name="T5" fmla="*/ 14 h 30"/>
                  <a:gd name="T6" fmla="*/ 673 w 677"/>
                  <a:gd name="T7" fmla="*/ 30 h 30"/>
                  <a:gd name="T8" fmla="*/ 0 w 677"/>
                  <a:gd name="T9" fmla="*/ 30 h 30"/>
                  <a:gd name="T10" fmla="*/ 0 w 677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7" h="30">
                    <a:moveTo>
                      <a:pt x="0" y="0"/>
                    </a:moveTo>
                    <a:lnTo>
                      <a:pt x="677" y="0"/>
                    </a:lnTo>
                    <a:cubicBezTo>
                      <a:pt x="676" y="5"/>
                      <a:pt x="675" y="9"/>
                      <a:pt x="675" y="14"/>
                    </a:cubicBezTo>
                    <a:cubicBezTo>
                      <a:pt x="674" y="19"/>
                      <a:pt x="674" y="24"/>
                      <a:pt x="673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75" name="Freeform 139"/>
              <p:cNvSpPr>
                <a:spLocks/>
              </p:cNvSpPr>
              <p:nvPr/>
            </p:nvSpPr>
            <p:spPr bwMode="auto">
              <a:xfrm>
                <a:off x="1042" y="792"/>
                <a:ext cx="130" cy="6"/>
              </a:xfrm>
              <a:custGeom>
                <a:avLst/>
                <a:gdLst>
                  <a:gd name="T0" fmla="*/ 0 w 671"/>
                  <a:gd name="T1" fmla="*/ 0 h 29"/>
                  <a:gd name="T2" fmla="*/ 671 w 671"/>
                  <a:gd name="T3" fmla="*/ 0 h 29"/>
                  <a:gd name="T4" fmla="*/ 669 w 671"/>
                  <a:gd name="T5" fmla="*/ 29 h 29"/>
                  <a:gd name="T6" fmla="*/ 0 w 671"/>
                  <a:gd name="T7" fmla="*/ 29 h 29"/>
                  <a:gd name="T8" fmla="*/ 0 w 671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" h="29">
                    <a:moveTo>
                      <a:pt x="0" y="0"/>
                    </a:moveTo>
                    <a:lnTo>
                      <a:pt x="671" y="0"/>
                    </a:lnTo>
                    <a:cubicBezTo>
                      <a:pt x="670" y="9"/>
                      <a:pt x="670" y="19"/>
                      <a:pt x="669" y="29"/>
                    </a:cubicBez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76" name="Freeform 140"/>
              <p:cNvSpPr>
                <a:spLocks/>
              </p:cNvSpPr>
              <p:nvPr/>
            </p:nvSpPr>
            <p:spPr bwMode="auto">
              <a:xfrm>
                <a:off x="1042" y="803"/>
                <a:ext cx="130" cy="6"/>
              </a:xfrm>
              <a:custGeom>
                <a:avLst/>
                <a:gdLst>
                  <a:gd name="T0" fmla="*/ 0 w 671"/>
                  <a:gd name="T1" fmla="*/ 0 h 29"/>
                  <a:gd name="T2" fmla="*/ 669 w 671"/>
                  <a:gd name="T3" fmla="*/ 0 h 29"/>
                  <a:gd name="T4" fmla="*/ 671 w 671"/>
                  <a:gd name="T5" fmla="*/ 29 h 29"/>
                  <a:gd name="T6" fmla="*/ 0 w 671"/>
                  <a:gd name="T7" fmla="*/ 29 h 29"/>
                  <a:gd name="T8" fmla="*/ 0 w 671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" h="29">
                    <a:moveTo>
                      <a:pt x="0" y="0"/>
                    </a:moveTo>
                    <a:lnTo>
                      <a:pt x="669" y="0"/>
                    </a:lnTo>
                    <a:cubicBezTo>
                      <a:pt x="670" y="10"/>
                      <a:pt x="670" y="20"/>
                      <a:pt x="671" y="29"/>
                    </a:cubicBez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77" name="Freeform 141"/>
              <p:cNvSpPr>
                <a:spLocks/>
              </p:cNvSpPr>
              <p:nvPr/>
            </p:nvSpPr>
            <p:spPr bwMode="auto">
              <a:xfrm>
                <a:off x="1042" y="815"/>
                <a:ext cx="131" cy="6"/>
              </a:xfrm>
              <a:custGeom>
                <a:avLst/>
                <a:gdLst>
                  <a:gd name="T0" fmla="*/ 0 w 677"/>
                  <a:gd name="T1" fmla="*/ 0 h 30"/>
                  <a:gd name="T2" fmla="*/ 673 w 677"/>
                  <a:gd name="T3" fmla="*/ 0 h 30"/>
                  <a:gd name="T4" fmla="*/ 675 w 677"/>
                  <a:gd name="T5" fmla="*/ 16 h 30"/>
                  <a:gd name="T6" fmla="*/ 677 w 677"/>
                  <a:gd name="T7" fmla="*/ 30 h 30"/>
                  <a:gd name="T8" fmla="*/ 0 w 677"/>
                  <a:gd name="T9" fmla="*/ 30 h 30"/>
                  <a:gd name="T10" fmla="*/ 0 w 677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7" h="30">
                    <a:moveTo>
                      <a:pt x="0" y="0"/>
                    </a:moveTo>
                    <a:lnTo>
                      <a:pt x="673" y="0"/>
                    </a:lnTo>
                    <a:cubicBezTo>
                      <a:pt x="674" y="6"/>
                      <a:pt x="674" y="11"/>
                      <a:pt x="675" y="16"/>
                    </a:cubicBezTo>
                    <a:cubicBezTo>
                      <a:pt x="675" y="21"/>
                      <a:pt x="676" y="25"/>
                      <a:pt x="677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78" name="Freeform 142"/>
              <p:cNvSpPr>
                <a:spLocks/>
              </p:cNvSpPr>
              <p:nvPr/>
            </p:nvSpPr>
            <p:spPr bwMode="auto">
              <a:xfrm>
                <a:off x="1042" y="826"/>
                <a:ext cx="134" cy="6"/>
              </a:xfrm>
              <a:custGeom>
                <a:avLst/>
                <a:gdLst>
                  <a:gd name="T0" fmla="*/ 0 w 691"/>
                  <a:gd name="T1" fmla="*/ 0 h 30"/>
                  <a:gd name="T2" fmla="*/ 682 w 691"/>
                  <a:gd name="T3" fmla="*/ 0 h 30"/>
                  <a:gd name="T4" fmla="*/ 691 w 691"/>
                  <a:gd name="T5" fmla="*/ 30 h 30"/>
                  <a:gd name="T6" fmla="*/ 0 w 691"/>
                  <a:gd name="T7" fmla="*/ 30 h 30"/>
                  <a:gd name="T8" fmla="*/ 0 w 69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1" h="30">
                    <a:moveTo>
                      <a:pt x="0" y="0"/>
                    </a:moveTo>
                    <a:lnTo>
                      <a:pt x="682" y="0"/>
                    </a:lnTo>
                    <a:cubicBezTo>
                      <a:pt x="685" y="11"/>
                      <a:pt x="688" y="21"/>
                      <a:pt x="691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79" name="Freeform 143"/>
              <p:cNvSpPr>
                <a:spLocks/>
              </p:cNvSpPr>
              <p:nvPr/>
            </p:nvSpPr>
            <p:spPr bwMode="auto">
              <a:xfrm>
                <a:off x="1042" y="832"/>
                <a:ext cx="136" cy="4"/>
              </a:xfrm>
              <a:custGeom>
                <a:avLst/>
                <a:gdLst>
                  <a:gd name="T0" fmla="*/ 0 w 698"/>
                  <a:gd name="T1" fmla="*/ 0 h 20"/>
                  <a:gd name="T2" fmla="*/ 691 w 698"/>
                  <a:gd name="T3" fmla="*/ 0 h 20"/>
                  <a:gd name="T4" fmla="*/ 698 w 698"/>
                  <a:gd name="T5" fmla="*/ 20 h 20"/>
                  <a:gd name="T6" fmla="*/ 0 w 698"/>
                  <a:gd name="T7" fmla="*/ 20 h 20"/>
                  <a:gd name="T8" fmla="*/ 0 w 698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8" h="20">
                    <a:moveTo>
                      <a:pt x="0" y="0"/>
                    </a:moveTo>
                    <a:lnTo>
                      <a:pt x="691" y="0"/>
                    </a:lnTo>
                    <a:cubicBezTo>
                      <a:pt x="693" y="7"/>
                      <a:pt x="696" y="14"/>
                      <a:pt x="698" y="20"/>
                    </a:cubicBez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80" name="Freeform 144"/>
              <p:cNvSpPr>
                <a:spLocks/>
              </p:cNvSpPr>
              <p:nvPr/>
            </p:nvSpPr>
            <p:spPr bwMode="auto">
              <a:xfrm>
                <a:off x="897" y="753"/>
                <a:ext cx="290" cy="93"/>
              </a:xfrm>
              <a:custGeom>
                <a:avLst/>
                <a:gdLst>
                  <a:gd name="T0" fmla="*/ 1496 w 1496"/>
                  <a:gd name="T1" fmla="*/ 477 h 477"/>
                  <a:gd name="T2" fmla="*/ 93 w 1496"/>
                  <a:gd name="T3" fmla="*/ 477 h 477"/>
                  <a:gd name="T4" fmla="*/ 6 w 1496"/>
                  <a:gd name="T5" fmla="*/ 329 h 477"/>
                  <a:gd name="T6" fmla="*/ 0 w 1496"/>
                  <a:gd name="T7" fmla="*/ 238 h 477"/>
                  <a:gd name="T8" fmla="*/ 6 w 1496"/>
                  <a:gd name="T9" fmla="*/ 148 h 477"/>
                  <a:gd name="T10" fmla="*/ 93 w 1496"/>
                  <a:gd name="T11" fmla="*/ 0 h 477"/>
                  <a:gd name="T12" fmla="*/ 1496 w 1496"/>
                  <a:gd name="T13" fmla="*/ 0 h 477"/>
                  <a:gd name="T14" fmla="*/ 1496 w 1496"/>
                  <a:gd name="T15" fmla="*/ 50 h 477"/>
                  <a:gd name="T16" fmla="*/ 93 w 1496"/>
                  <a:gd name="T17" fmla="*/ 50 h 477"/>
                  <a:gd name="T18" fmla="*/ 56 w 1496"/>
                  <a:gd name="T19" fmla="*/ 154 h 477"/>
                  <a:gd name="T20" fmla="*/ 51 w 1496"/>
                  <a:gd name="T21" fmla="*/ 238 h 477"/>
                  <a:gd name="T22" fmla="*/ 56 w 1496"/>
                  <a:gd name="T23" fmla="*/ 322 h 477"/>
                  <a:gd name="T24" fmla="*/ 93 w 1496"/>
                  <a:gd name="T25" fmla="*/ 426 h 477"/>
                  <a:gd name="T26" fmla="*/ 1496 w 1496"/>
                  <a:gd name="T27" fmla="*/ 426 h 477"/>
                  <a:gd name="T28" fmla="*/ 1496 w 1496"/>
                  <a:gd name="T2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96" h="477">
                    <a:moveTo>
                      <a:pt x="1496" y="477"/>
                    </a:moveTo>
                    <a:lnTo>
                      <a:pt x="93" y="477"/>
                    </a:lnTo>
                    <a:cubicBezTo>
                      <a:pt x="45" y="477"/>
                      <a:pt x="16" y="412"/>
                      <a:pt x="6" y="329"/>
                    </a:cubicBezTo>
                    <a:cubicBezTo>
                      <a:pt x="2" y="299"/>
                      <a:pt x="0" y="269"/>
                      <a:pt x="0" y="238"/>
                    </a:cubicBezTo>
                    <a:cubicBezTo>
                      <a:pt x="0" y="208"/>
                      <a:pt x="2" y="177"/>
                      <a:pt x="6" y="148"/>
                    </a:cubicBezTo>
                    <a:cubicBezTo>
                      <a:pt x="16" y="65"/>
                      <a:pt x="45" y="0"/>
                      <a:pt x="93" y="0"/>
                    </a:cubicBezTo>
                    <a:lnTo>
                      <a:pt x="1496" y="0"/>
                    </a:lnTo>
                    <a:lnTo>
                      <a:pt x="1496" y="50"/>
                    </a:lnTo>
                    <a:lnTo>
                      <a:pt x="93" y="50"/>
                    </a:lnTo>
                    <a:cubicBezTo>
                      <a:pt x="76" y="50"/>
                      <a:pt x="63" y="96"/>
                      <a:pt x="56" y="154"/>
                    </a:cubicBezTo>
                    <a:cubicBezTo>
                      <a:pt x="53" y="180"/>
                      <a:pt x="51" y="209"/>
                      <a:pt x="51" y="238"/>
                    </a:cubicBezTo>
                    <a:cubicBezTo>
                      <a:pt x="51" y="267"/>
                      <a:pt x="53" y="296"/>
                      <a:pt x="56" y="322"/>
                    </a:cubicBezTo>
                    <a:cubicBezTo>
                      <a:pt x="63" y="380"/>
                      <a:pt x="76" y="426"/>
                      <a:pt x="93" y="426"/>
                    </a:cubicBezTo>
                    <a:lnTo>
                      <a:pt x="1496" y="426"/>
                    </a:lnTo>
                    <a:lnTo>
                      <a:pt x="1496" y="477"/>
                    </a:lnTo>
                    <a:close/>
                  </a:path>
                </a:pathLst>
              </a:custGeom>
              <a:solidFill>
                <a:srgbClr val="046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81" name="Freeform 145"/>
              <p:cNvSpPr>
                <a:spLocks/>
              </p:cNvSpPr>
              <p:nvPr/>
            </p:nvSpPr>
            <p:spPr bwMode="auto">
              <a:xfrm>
                <a:off x="897" y="753"/>
                <a:ext cx="145" cy="93"/>
              </a:xfrm>
              <a:custGeom>
                <a:avLst/>
                <a:gdLst>
                  <a:gd name="T0" fmla="*/ 748 w 748"/>
                  <a:gd name="T1" fmla="*/ 477 h 477"/>
                  <a:gd name="T2" fmla="*/ 93 w 748"/>
                  <a:gd name="T3" fmla="*/ 477 h 477"/>
                  <a:gd name="T4" fmla="*/ 6 w 748"/>
                  <a:gd name="T5" fmla="*/ 329 h 477"/>
                  <a:gd name="T6" fmla="*/ 0 w 748"/>
                  <a:gd name="T7" fmla="*/ 238 h 477"/>
                  <a:gd name="T8" fmla="*/ 6 w 748"/>
                  <a:gd name="T9" fmla="*/ 148 h 477"/>
                  <a:gd name="T10" fmla="*/ 93 w 748"/>
                  <a:gd name="T11" fmla="*/ 0 h 477"/>
                  <a:gd name="T12" fmla="*/ 748 w 748"/>
                  <a:gd name="T13" fmla="*/ 0 h 477"/>
                  <a:gd name="T14" fmla="*/ 748 w 748"/>
                  <a:gd name="T15" fmla="*/ 50 h 477"/>
                  <a:gd name="T16" fmla="*/ 93 w 748"/>
                  <a:gd name="T17" fmla="*/ 50 h 477"/>
                  <a:gd name="T18" fmla="*/ 56 w 748"/>
                  <a:gd name="T19" fmla="*/ 154 h 477"/>
                  <a:gd name="T20" fmla="*/ 51 w 748"/>
                  <a:gd name="T21" fmla="*/ 238 h 477"/>
                  <a:gd name="T22" fmla="*/ 56 w 748"/>
                  <a:gd name="T23" fmla="*/ 322 h 477"/>
                  <a:gd name="T24" fmla="*/ 93 w 748"/>
                  <a:gd name="T25" fmla="*/ 426 h 477"/>
                  <a:gd name="T26" fmla="*/ 748 w 748"/>
                  <a:gd name="T27" fmla="*/ 426 h 477"/>
                  <a:gd name="T28" fmla="*/ 748 w 748"/>
                  <a:gd name="T2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8" h="477">
                    <a:moveTo>
                      <a:pt x="748" y="477"/>
                    </a:moveTo>
                    <a:lnTo>
                      <a:pt x="93" y="477"/>
                    </a:lnTo>
                    <a:cubicBezTo>
                      <a:pt x="45" y="477"/>
                      <a:pt x="16" y="412"/>
                      <a:pt x="6" y="329"/>
                    </a:cubicBezTo>
                    <a:cubicBezTo>
                      <a:pt x="2" y="299"/>
                      <a:pt x="0" y="269"/>
                      <a:pt x="0" y="238"/>
                    </a:cubicBezTo>
                    <a:cubicBezTo>
                      <a:pt x="0" y="208"/>
                      <a:pt x="2" y="177"/>
                      <a:pt x="6" y="148"/>
                    </a:cubicBezTo>
                    <a:cubicBezTo>
                      <a:pt x="16" y="65"/>
                      <a:pt x="45" y="0"/>
                      <a:pt x="93" y="0"/>
                    </a:cubicBezTo>
                    <a:lnTo>
                      <a:pt x="748" y="0"/>
                    </a:lnTo>
                    <a:lnTo>
                      <a:pt x="748" y="50"/>
                    </a:lnTo>
                    <a:lnTo>
                      <a:pt x="93" y="50"/>
                    </a:lnTo>
                    <a:cubicBezTo>
                      <a:pt x="76" y="50"/>
                      <a:pt x="63" y="96"/>
                      <a:pt x="56" y="154"/>
                    </a:cubicBezTo>
                    <a:cubicBezTo>
                      <a:pt x="53" y="180"/>
                      <a:pt x="51" y="209"/>
                      <a:pt x="51" y="238"/>
                    </a:cubicBezTo>
                    <a:cubicBezTo>
                      <a:pt x="51" y="267"/>
                      <a:pt x="53" y="296"/>
                      <a:pt x="56" y="322"/>
                    </a:cubicBezTo>
                    <a:cubicBezTo>
                      <a:pt x="63" y="380"/>
                      <a:pt x="76" y="426"/>
                      <a:pt x="93" y="426"/>
                    </a:cubicBezTo>
                    <a:lnTo>
                      <a:pt x="748" y="426"/>
                    </a:lnTo>
                    <a:lnTo>
                      <a:pt x="748" y="477"/>
                    </a:lnTo>
                    <a:close/>
                  </a:path>
                </a:pathLst>
              </a:custGeom>
              <a:solidFill>
                <a:srgbClr val="2184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82" name="Freeform 146"/>
              <p:cNvSpPr>
                <a:spLocks/>
              </p:cNvSpPr>
              <p:nvPr/>
            </p:nvSpPr>
            <p:spPr bwMode="auto">
              <a:xfrm>
                <a:off x="984" y="623"/>
                <a:ext cx="229" cy="73"/>
              </a:xfrm>
              <a:custGeom>
                <a:avLst/>
                <a:gdLst>
                  <a:gd name="T0" fmla="*/ 0 w 1180"/>
                  <a:gd name="T1" fmla="*/ 376 h 376"/>
                  <a:gd name="T2" fmla="*/ 1106 w 1180"/>
                  <a:gd name="T3" fmla="*/ 376 h 376"/>
                  <a:gd name="T4" fmla="*/ 1176 w 1180"/>
                  <a:gd name="T5" fmla="*/ 260 h 376"/>
                  <a:gd name="T6" fmla="*/ 1180 w 1180"/>
                  <a:gd name="T7" fmla="*/ 188 h 376"/>
                  <a:gd name="T8" fmla="*/ 1176 w 1180"/>
                  <a:gd name="T9" fmla="*/ 117 h 376"/>
                  <a:gd name="T10" fmla="*/ 1106 w 1180"/>
                  <a:gd name="T11" fmla="*/ 0 h 376"/>
                  <a:gd name="T12" fmla="*/ 0 w 1180"/>
                  <a:gd name="T13" fmla="*/ 0 h 376"/>
                  <a:gd name="T14" fmla="*/ 0 w 1180"/>
                  <a:gd name="T15" fmla="*/ 40 h 376"/>
                  <a:gd name="T16" fmla="*/ 1106 w 1180"/>
                  <a:gd name="T17" fmla="*/ 40 h 376"/>
                  <a:gd name="T18" fmla="*/ 1136 w 1180"/>
                  <a:gd name="T19" fmla="*/ 122 h 376"/>
                  <a:gd name="T20" fmla="*/ 1140 w 1180"/>
                  <a:gd name="T21" fmla="*/ 188 h 376"/>
                  <a:gd name="T22" fmla="*/ 1136 w 1180"/>
                  <a:gd name="T23" fmla="*/ 255 h 376"/>
                  <a:gd name="T24" fmla="*/ 1106 w 1180"/>
                  <a:gd name="T25" fmla="*/ 336 h 376"/>
                  <a:gd name="T26" fmla="*/ 0 w 1180"/>
                  <a:gd name="T27" fmla="*/ 336 h 376"/>
                  <a:gd name="T28" fmla="*/ 0 w 1180"/>
                  <a:gd name="T29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0" h="376">
                    <a:moveTo>
                      <a:pt x="0" y="376"/>
                    </a:moveTo>
                    <a:lnTo>
                      <a:pt x="1106" y="376"/>
                    </a:lnTo>
                    <a:cubicBezTo>
                      <a:pt x="1144" y="376"/>
                      <a:pt x="1167" y="325"/>
                      <a:pt x="1176" y="260"/>
                    </a:cubicBezTo>
                    <a:cubicBezTo>
                      <a:pt x="1178" y="237"/>
                      <a:pt x="1180" y="212"/>
                      <a:pt x="1180" y="188"/>
                    </a:cubicBezTo>
                    <a:cubicBezTo>
                      <a:pt x="1180" y="164"/>
                      <a:pt x="1178" y="140"/>
                      <a:pt x="1176" y="117"/>
                    </a:cubicBezTo>
                    <a:cubicBezTo>
                      <a:pt x="1167" y="51"/>
                      <a:pt x="1144" y="0"/>
                      <a:pt x="1106" y="0"/>
                    </a:cubicBezTo>
                    <a:lnTo>
                      <a:pt x="0" y="0"/>
                    </a:lnTo>
                    <a:lnTo>
                      <a:pt x="0" y="40"/>
                    </a:lnTo>
                    <a:lnTo>
                      <a:pt x="1106" y="40"/>
                    </a:lnTo>
                    <a:cubicBezTo>
                      <a:pt x="1120" y="40"/>
                      <a:pt x="1130" y="76"/>
                      <a:pt x="1136" y="122"/>
                    </a:cubicBezTo>
                    <a:cubicBezTo>
                      <a:pt x="1139" y="142"/>
                      <a:pt x="1140" y="165"/>
                      <a:pt x="1140" y="188"/>
                    </a:cubicBezTo>
                    <a:cubicBezTo>
                      <a:pt x="1140" y="211"/>
                      <a:pt x="1139" y="234"/>
                      <a:pt x="1136" y="255"/>
                    </a:cubicBezTo>
                    <a:cubicBezTo>
                      <a:pt x="1130" y="300"/>
                      <a:pt x="1120" y="336"/>
                      <a:pt x="1106" y="336"/>
                    </a:cubicBezTo>
                    <a:lnTo>
                      <a:pt x="0" y="336"/>
                    </a:lnTo>
                    <a:lnTo>
                      <a:pt x="0" y="376"/>
                    </a:lnTo>
                    <a:close/>
                  </a:path>
                </a:pathLst>
              </a:custGeom>
              <a:solidFill>
                <a:srgbClr val="4350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83" name="Freeform 147"/>
              <p:cNvSpPr>
                <a:spLocks/>
              </p:cNvSpPr>
              <p:nvPr/>
            </p:nvSpPr>
            <p:spPr bwMode="auto">
              <a:xfrm>
                <a:off x="1096" y="623"/>
                <a:ext cx="117" cy="73"/>
              </a:xfrm>
              <a:custGeom>
                <a:avLst/>
                <a:gdLst>
                  <a:gd name="T0" fmla="*/ 0 w 602"/>
                  <a:gd name="T1" fmla="*/ 376 h 376"/>
                  <a:gd name="T2" fmla="*/ 528 w 602"/>
                  <a:gd name="T3" fmla="*/ 376 h 376"/>
                  <a:gd name="T4" fmla="*/ 598 w 602"/>
                  <a:gd name="T5" fmla="*/ 260 h 376"/>
                  <a:gd name="T6" fmla="*/ 602 w 602"/>
                  <a:gd name="T7" fmla="*/ 188 h 376"/>
                  <a:gd name="T8" fmla="*/ 598 w 602"/>
                  <a:gd name="T9" fmla="*/ 117 h 376"/>
                  <a:gd name="T10" fmla="*/ 528 w 602"/>
                  <a:gd name="T11" fmla="*/ 0 h 376"/>
                  <a:gd name="T12" fmla="*/ 0 w 602"/>
                  <a:gd name="T13" fmla="*/ 0 h 376"/>
                  <a:gd name="T14" fmla="*/ 0 w 602"/>
                  <a:gd name="T15" fmla="*/ 40 h 376"/>
                  <a:gd name="T16" fmla="*/ 528 w 602"/>
                  <a:gd name="T17" fmla="*/ 40 h 376"/>
                  <a:gd name="T18" fmla="*/ 558 w 602"/>
                  <a:gd name="T19" fmla="*/ 122 h 376"/>
                  <a:gd name="T20" fmla="*/ 562 w 602"/>
                  <a:gd name="T21" fmla="*/ 188 h 376"/>
                  <a:gd name="T22" fmla="*/ 558 w 602"/>
                  <a:gd name="T23" fmla="*/ 255 h 376"/>
                  <a:gd name="T24" fmla="*/ 528 w 602"/>
                  <a:gd name="T25" fmla="*/ 336 h 376"/>
                  <a:gd name="T26" fmla="*/ 0 w 602"/>
                  <a:gd name="T27" fmla="*/ 336 h 376"/>
                  <a:gd name="T28" fmla="*/ 0 w 602"/>
                  <a:gd name="T29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2" h="376">
                    <a:moveTo>
                      <a:pt x="0" y="376"/>
                    </a:moveTo>
                    <a:lnTo>
                      <a:pt x="528" y="376"/>
                    </a:lnTo>
                    <a:cubicBezTo>
                      <a:pt x="566" y="376"/>
                      <a:pt x="589" y="325"/>
                      <a:pt x="598" y="260"/>
                    </a:cubicBezTo>
                    <a:cubicBezTo>
                      <a:pt x="600" y="237"/>
                      <a:pt x="602" y="212"/>
                      <a:pt x="602" y="188"/>
                    </a:cubicBezTo>
                    <a:cubicBezTo>
                      <a:pt x="602" y="164"/>
                      <a:pt x="600" y="140"/>
                      <a:pt x="598" y="117"/>
                    </a:cubicBezTo>
                    <a:cubicBezTo>
                      <a:pt x="589" y="51"/>
                      <a:pt x="566" y="0"/>
                      <a:pt x="528" y="0"/>
                    </a:cubicBezTo>
                    <a:lnTo>
                      <a:pt x="0" y="0"/>
                    </a:lnTo>
                    <a:lnTo>
                      <a:pt x="0" y="40"/>
                    </a:lnTo>
                    <a:lnTo>
                      <a:pt x="528" y="40"/>
                    </a:lnTo>
                    <a:cubicBezTo>
                      <a:pt x="542" y="40"/>
                      <a:pt x="552" y="76"/>
                      <a:pt x="558" y="122"/>
                    </a:cubicBezTo>
                    <a:cubicBezTo>
                      <a:pt x="561" y="142"/>
                      <a:pt x="562" y="165"/>
                      <a:pt x="562" y="188"/>
                    </a:cubicBezTo>
                    <a:cubicBezTo>
                      <a:pt x="562" y="211"/>
                      <a:pt x="561" y="234"/>
                      <a:pt x="558" y="255"/>
                    </a:cubicBezTo>
                    <a:cubicBezTo>
                      <a:pt x="552" y="300"/>
                      <a:pt x="542" y="336"/>
                      <a:pt x="528" y="336"/>
                    </a:cubicBezTo>
                    <a:lnTo>
                      <a:pt x="0" y="336"/>
                    </a:lnTo>
                    <a:lnTo>
                      <a:pt x="0" y="376"/>
                    </a:lnTo>
                    <a:close/>
                  </a:path>
                </a:pathLst>
              </a:custGeom>
              <a:solidFill>
                <a:srgbClr val="3039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84" name="Freeform 148"/>
              <p:cNvSpPr>
                <a:spLocks/>
              </p:cNvSpPr>
              <p:nvPr/>
            </p:nvSpPr>
            <p:spPr bwMode="auto">
              <a:xfrm>
                <a:off x="916" y="1061"/>
                <a:ext cx="331" cy="70"/>
              </a:xfrm>
              <a:custGeom>
                <a:avLst/>
                <a:gdLst>
                  <a:gd name="T0" fmla="*/ 24 w 1708"/>
                  <a:gd name="T1" fmla="*/ 0 h 360"/>
                  <a:gd name="T2" fmla="*/ 1683 w 1708"/>
                  <a:gd name="T3" fmla="*/ 0 h 360"/>
                  <a:gd name="T4" fmla="*/ 1708 w 1708"/>
                  <a:gd name="T5" fmla="*/ 24 h 360"/>
                  <a:gd name="T6" fmla="*/ 1708 w 1708"/>
                  <a:gd name="T7" fmla="*/ 133 h 360"/>
                  <a:gd name="T8" fmla="*/ 1155 w 1708"/>
                  <a:gd name="T9" fmla="*/ 133 h 360"/>
                  <a:gd name="T10" fmla="*/ 1155 w 1708"/>
                  <a:gd name="T11" fmla="*/ 151 h 360"/>
                  <a:gd name="T12" fmla="*/ 1155 w 1708"/>
                  <a:gd name="T13" fmla="*/ 169 h 360"/>
                  <a:gd name="T14" fmla="*/ 1155 w 1708"/>
                  <a:gd name="T15" fmla="*/ 187 h 360"/>
                  <a:gd name="T16" fmla="*/ 1155 w 1708"/>
                  <a:gd name="T17" fmla="*/ 205 h 360"/>
                  <a:gd name="T18" fmla="*/ 1155 w 1708"/>
                  <a:gd name="T19" fmla="*/ 223 h 360"/>
                  <a:gd name="T20" fmla="*/ 1155 w 1708"/>
                  <a:gd name="T21" fmla="*/ 241 h 360"/>
                  <a:gd name="T22" fmla="*/ 1155 w 1708"/>
                  <a:gd name="T23" fmla="*/ 259 h 360"/>
                  <a:gd name="T24" fmla="*/ 1155 w 1708"/>
                  <a:gd name="T25" fmla="*/ 277 h 360"/>
                  <a:gd name="T26" fmla="*/ 1155 w 1708"/>
                  <a:gd name="T27" fmla="*/ 295 h 360"/>
                  <a:gd name="T28" fmla="*/ 1155 w 1708"/>
                  <a:gd name="T29" fmla="*/ 313 h 360"/>
                  <a:gd name="T30" fmla="*/ 1155 w 1708"/>
                  <a:gd name="T31" fmla="*/ 331 h 360"/>
                  <a:gd name="T32" fmla="*/ 1155 w 1708"/>
                  <a:gd name="T33" fmla="*/ 349 h 360"/>
                  <a:gd name="T34" fmla="*/ 1155 w 1708"/>
                  <a:gd name="T35" fmla="*/ 360 h 360"/>
                  <a:gd name="T36" fmla="*/ 1119 w 1708"/>
                  <a:gd name="T37" fmla="*/ 360 h 360"/>
                  <a:gd name="T38" fmla="*/ 24 w 1708"/>
                  <a:gd name="T39" fmla="*/ 360 h 360"/>
                  <a:gd name="T40" fmla="*/ 0 w 1708"/>
                  <a:gd name="T41" fmla="*/ 335 h 360"/>
                  <a:gd name="T42" fmla="*/ 0 w 1708"/>
                  <a:gd name="T43" fmla="*/ 24 h 360"/>
                  <a:gd name="T44" fmla="*/ 24 w 1708"/>
                  <a:gd name="T45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08" h="360">
                    <a:moveTo>
                      <a:pt x="24" y="0"/>
                    </a:moveTo>
                    <a:lnTo>
                      <a:pt x="1683" y="0"/>
                    </a:lnTo>
                    <a:cubicBezTo>
                      <a:pt x="1697" y="0"/>
                      <a:pt x="1708" y="11"/>
                      <a:pt x="1708" y="24"/>
                    </a:cubicBezTo>
                    <a:lnTo>
                      <a:pt x="1708" y="133"/>
                    </a:lnTo>
                    <a:lnTo>
                      <a:pt x="1155" y="133"/>
                    </a:lnTo>
                    <a:lnTo>
                      <a:pt x="1155" y="151"/>
                    </a:lnTo>
                    <a:lnTo>
                      <a:pt x="1155" y="169"/>
                    </a:lnTo>
                    <a:lnTo>
                      <a:pt x="1155" y="187"/>
                    </a:lnTo>
                    <a:lnTo>
                      <a:pt x="1155" y="205"/>
                    </a:lnTo>
                    <a:lnTo>
                      <a:pt x="1155" y="223"/>
                    </a:lnTo>
                    <a:lnTo>
                      <a:pt x="1155" y="241"/>
                    </a:lnTo>
                    <a:lnTo>
                      <a:pt x="1155" y="259"/>
                    </a:lnTo>
                    <a:lnTo>
                      <a:pt x="1155" y="277"/>
                    </a:lnTo>
                    <a:lnTo>
                      <a:pt x="1155" y="295"/>
                    </a:lnTo>
                    <a:lnTo>
                      <a:pt x="1155" y="313"/>
                    </a:lnTo>
                    <a:lnTo>
                      <a:pt x="1155" y="331"/>
                    </a:lnTo>
                    <a:lnTo>
                      <a:pt x="1155" y="349"/>
                    </a:lnTo>
                    <a:lnTo>
                      <a:pt x="1155" y="360"/>
                    </a:lnTo>
                    <a:lnTo>
                      <a:pt x="1119" y="360"/>
                    </a:lnTo>
                    <a:lnTo>
                      <a:pt x="24" y="360"/>
                    </a:lnTo>
                    <a:cubicBezTo>
                      <a:pt x="11" y="360"/>
                      <a:pt x="0" y="349"/>
                      <a:pt x="0" y="335"/>
                    </a:cubicBezTo>
                    <a:lnTo>
                      <a:pt x="0" y="24"/>
                    </a:lnTo>
                    <a:cubicBezTo>
                      <a:pt x="0" y="11"/>
                      <a:pt x="11" y="0"/>
                      <a:pt x="24" y="0"/>
                    </a:cubicBezTo>
                    <a:close/>
                  </a:path>
                </a:pathLst>
              </a:custGeom>
              <a:solidFill>
                <a:srgbClr val="046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85" name="Freeform 149"/>
              <p:cNvSpPr>
                <a:spLocks/>
              </p:cNvSpPr>
              <p:nvPr/>
            </p:nvSpPr>
            <p:spPr bwMode="auto">
              <a:xfrm>
                <a:off x="916" y="1061"/>
                <a:ext cx="166" cy="70"/>
              </a:xfrm>
              <a:custGeom>
                <a:avLst/>
                <a:gdLst>
                  <a:gd name="T0" fmla="*/ 24 w 854"/>
                  <a:gd name="T1" fmla="*/ 0 h 360"/>
                  <a:gd name="T2" fmla="*/ 854 w 854"/>
                  <a:gd name="T3" fmla="*/ 0 h 360"/>
                  <a:gd name="T4" fmla="*/ 854 w 854"/>
                  <a:gd name="T5" fmla="*/ 360 h 360"/>
                  <a:gd name="T6" fmla="*/ 24 w 854"/>
                  <a:gd name="T7" fmla="*/ 360 h 360"/>
                  <a:gd name="T8" fmla="*/ 0 w 854"/>
                  <a:gd name="T9" fmla="*/ 335 h 360"/>
                  <a:gd name="T10" fmla="*/ 0 w 854"/>
                  <a:gd name="T11" fmla="*/ 24 h 360"/>
                  <a:gd name="T12" fmla="*/ 24 w 854"/>
                  <a:gd name="T13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4" h="360">
                    <a:moveTo>
                      <a:pt x="24" y="0"/>
                    </a:moveTo>
                    <a:lnTo>
                      <a:pt x="854" y="0"/>
                    </a:lnTo>
                    <a:lnTo>
                      <a:pt x="854" y="360"/>
                    </a:lnTo>
                    <a:lnTo>
                      <a:pt x="24" y="360"/>
                    </a:lnTo>
                    <a:cubicBezTo>
                      <a:pt x="11" y="360"/>
                      <a:pt x="0" y="349"/>
                      <a:pt x="0" y="335"/>
                    </a:cubicBezTo>
                    <a:lnTo>
                      <a:pt x="0" y="24"/>
                    </a:lnTo>
                    <a:cubicBezTo>
                      <a:pt x="0" y="11"/>
                      <a:pt x="11" y="0"/>
                      <a:pt x="24" y="0"/>
                    </a:cubicBezTo>
                    <a:close/>
                  </a:path>
                </a:pathLst>
              </a:custGeom>
              <a:solidFill>
                <a:srgbClr val="2184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86" name="Rectangle 150"/>
              <p:cNvSpPr>
                <a:spLocks noChangeArrowheads="1"/>
              </p:cNvSpPr>
              <p:nvPr/>
            </p:nvSpPr>
            <p:spPr bwMode="auto">
              <a:xfrm>
                <a:off x="1192" y="1065"/>
                <a:ext cx="27" cy="22"/>
              </a:xfrm>
              <a:prstGeom prst="rect">
                <a:avLst/>
              </a:prstGeom>
              <a:solidFill>
                <a:srgbClr val="F2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87" name="Rectangle 151"/>
              <p:cNvSpPr>
                <a:spLocks noChangeArrowheads="1"/>
              </p:cNvSpPr>
              <p:nvPr/>
            </p:nvSpPr>
            <p:spPr bwMode="auto">
              <a:xfrm>
                <a:off x="949" y="1065"/>
                <a:ext cx="28" cy="61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88" name="Rectangle 152"/>
              <p:cNvSpPr>
                <a:spLocks noChangeArrowheads="1"/>
              </p:cNvSpPr>
              <p:nvPr/>
            </p:nvSpPr>
            <p:spPr bwMode="auto">
              <a:xfrm>
                <a:off x="1181" y="1065"/>
                <a:ext cx="7" cy="22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89" name="Rectangle 153"/>
              <p:cNvSpPr>
                <a:spLocks noChangeArrowheads="1"/>
              </p:cNvSpPr>
              <p:nvPr/>
            </p:nvSpPr>
            <p:spPr bwMode="auto">
              <a:xfrm>
                <a:off x="938" y="1065"/>
                <a:ext cx="7" cy="61"/>
              </a:xfrm>
              <a:prstGeom prst="rect">
                <a:avLst/>
              </a:prstGeom>
              <a:solidFill>
                <a:srgbClr val="FFE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90" name="Freeform 154"/>
              <p:cNvSpPr>
                <a:spLocks/>
              </p:cNvSpPr>
              <p:nvPr/>
            </p:nvSpPr>
            <p:spPr bwMode="auto">
              <a:xfrm>
                <a:off x="896" y="991"/>
                <a:ext cx="331" cy="70"/>
              </a:xfrm>
              <a:custGeom>
                <a:avLst/>
                <a:gdLst>
                  <a:gd name="T0" fmla="*/ 25 w 1708"/>
                  <a:gd name="T1" fmla="*/ 0 h 360"/>
                  <a:gd name="T2" fmla="*/ 1683 w 1708"/>
                  <a:gd name="T3" fmla="*/ 0 h 360"/>
                  <a:gd name="T4" fmla="*/ 1708 w 1708"/>
                  <a:gd name="T5" fmla="*/ 25 h 360"/>
                  <a:gd name="T6" fmla="*/ 1708 w 1708"/>
                  <a:gd name="T7" fmla="*/ 335 h 360"/>
                  <a:gd name="T8" fmla="*/ 1683 w 1708"/>
                  <a:gd name="T9" fmla="*/ 360 h 360"/>
                  <a:gd name="T10" fmla="*/ 25 w 1708"/>
                  <a:gd name="T11" fmla="*/ 360 h 360"/>
                  <a:gd name="T12" fmla="*/ 0 w 1708"/>
                  <a:gd name="T13" fmla="*/ 335 h 360"/>
                  <a:gd name="T14" fmla="*/ 0 w 1708"/>
                  <a:gd name="T15" fmla="*/ 25 h 360"/>
                  <a:gd name="T16" fmla="*/ 25 w 1708"/>
                  <a:gd name="T17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8" h="360">
                    <a:moveTo>
                      <a:pt x="25" y="0"/>
                    </a:moveTo>
                    <a:lnTo>
                      <a:pt x="1683" y="0"/>
                    </a:lnTo>
                    <a:cubicBezTo>
                      <a:pt x="1697" y="0"/>
                      <a:pt x="1708" y="11"/>
                      <a:pt x="1708" y="25"/>
                    </a:cubicBezTo>
                    <a:lnTo>
                      <a:pt x="1708" y="335"/>
                    </a:lnTo>
                    <a:cubicBezTo>
                      <a:pt x="1708" y="349"/>
                      <a:pt x="1697" y="360"/>
                      <a:pt x="1683" y="360"/>
                    </a:cubicBezTo>
                    <a:lnTo>
                      <a:pt x="25" y="360"/>
                    </a:lnTo>
                    <a:cubicBezTo>
                      <a:pt x="11" y="360"/>
                      <a:pt x="0" y="349"/>
                      <a:pt x="0" y="335"/>
                    </a:cubicBezTo>
                    <a:lnTo>
                      <a:pt x="0" y="25"/>
                    </a:lnTo>
                    <a:cubicBezTo>
                      <a:pt x="0" y="11"/>
                      <a:pt x="11" y="0"/>
                      <a:pt x="25" y="0"/>
                    </a:cubicBezTo>
                    <a:close/>
                  </a:path>
                </a:pathLst>
              </a:custGeom>
              <a:solidFill>
                <a:srgbClr val="00AD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91" name="Freeform 155"/>
              <p:cNvSpPr>
                <a:spLocks/>
              </p:cNvSpPr>
              <p:nvPr/>
            </p:nvSpPr>
            <p:spPr bwMode="auto">
              <a:xfrm>
                <a:off x="896" y="991"/>
                <a:ext cx="166" cy="70"/>
              </a:xfrm>
              <a:custGeom>
                <a:avLst/>
                <a:gdLst>
                  <a:gd name="T0" fmla="*/ 25 w 854"/>
                  <a:gd name="T1" fmla="*/ 0 h 360"/>
                  <a:gd name="T2" fmla="*/ 854 w 854"/>
                  <a:gd name="T3" fmla="*/ 0 h 360"/>
                  <a:gd name="T4" fmla="*/ 854 w 854"/>
                  <a:gd name="T5" fmla="*/ 360 h 360"/>
                  <a:gd name="T6" fmla="*/ 25 w 854"/>
                  <a:gd name="T7" fmla="*/ 360 h 360"/>
                  <a:gd name="T8" fmla="*/ 0 w 854"/>
                  <a:gd name="T9" fmla="*/ 335 h 360"/>
                  <a:gd name="T10" fmla="*/ 0 w 854"/>
                  <a:gd name="T11" fmla="*/ 25 h 360"/>
                  <a:gd name="T12" fmla="*/ 25 w 854"/>
                  <a:gd name="T13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4" h="360">
                    <a:moveTo>
                      <a:pt x="25" y="0"/>
                    </a:moveTo>
                    <a:lnTo>
                      <a:pt x="854" y="0"/>
                    </a:lnTo>
                    <a:lnTo>
                      <a:pt x="854" y="360"/>
                    </a:lnTo>
                    <a:lnTo>
                      <a:pt x="25" y="360"/>
                    </a:lnTo>
                    <a:cubicBezTo>
                      <a:pt x="11" y="360"/>
                      <a:pt x="0" y="349"/>
                      <a:pt x="0" y="335"/>
                    </a:cubicBezTo>
                    <a:lnTo>
                      <a:pt x="0" y="25"/>
                    </a:lnTo>
                    <a:cubicBezTo>
                      <a:pt x="0" y="11"/>
                      <a:pt x="11" y="0"/>
                      <a:pt x="25" y="0"/>
                    </a:cubicBezTo>
                    <a:close/>
                  </a:path>
                </a:pathLst>
              </a:custGeom>
              <a:solidFill>
                <a:srgbClr val="27D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92" name="Rectangle 156"/>
              <p:cNvSpPr>
                <a:spLocks noChangeArrowheads="1"/>
              </p:cNvSpPr>
              <p:nvPr/>
            </p:nvSpPr>
            <p:spPr bwMode="auto">
              <a:xfrm>
                <a:off x="1172" y="995"/>
                <a:ext cx="28" cy="62"/>
              </a:xfrm>
              <a:prstGeom prst="rect">
                <a:avLst/>
              </a:prstGeom>
              <a:solidFill>
                <a:srgbClr val="F2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93" name="Rectangle 157"/>
              <p:cNvSpPr>
                <a:spLocks noChangeArrowheads="1"/>
              </p:cNvSpPr>
              <p:nvPr/>
            </p:nvSpPr>
            <p:spPr bwMode="auto">
              <a:xfrm>
                <a:off x="929" y="995"/>
                <a:ext cx="28" cy="62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94" name="Rectangle 158"/>
              <p:cNvSpPr>
                <a:spLocks noChangeArrowheads="1"/>
              </p:cNvSpPr>
              <p:nvPr/>
            </p:nvSpPr>
            <p:spPr bwMode="auto">
              <a:xfrm>
                <a:off x="1161" y="995"/>
                <a:ext cx="7" cy="62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95" name="Rectangle 159"/>
              <p:cNvSpPr>
                <a:spLocks noChangeArrowheads="1"/>
              </p:cNvSpPr>
              <p:nvPr/>
            </p:nvSpPr>
            <p:spPr bwMode="auto">
              <a:xfrm>
                <a:off x="918" y="995"/>
                <a:ext cx="7" cy="62"/>
              </a:xfrm>
              <a:prstGeom prst="rect">
                <a:avLst/>
              </a:prstGeom>
              <a:solidFill>
                <a:srgbClr val="FFE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96" name="Freeform 160"/>
              <p:cNvSpPr>
                <a:spLocks/>
              </p:cNvSpPr>
              <p:nvPr/>
            </p:nvSpPr>
            <p:spPr bwMode="auto">
              <a:xfrm>
                <a:off x="916" y="921"/>
                <a:ext cx="331" cy="70"/>
              </a:xfrm>
              <a:custGeom>
                <a:avLst/>
                <a:gdLst>
                  <a:gd name="T0" fmla="*/ 24 w 1708"/>
                  <a:gd name="T1" fmla="*/ 0 h 360"/>
                  <a:gd name="T2" fmla="*/ 1683 w 1708"/>
                  <a:gd name="T3" fmla="*/ 0 h 360"/>
                  <a:gd name="T4" fmla="*/ 1708 w 1708"/>
                  <a:gd name="T5" fmla="*/ 25 h 360"/>
                  <a:gd name="T6" fmla="*/ 1708 w 1708"/>
                  <a:gd name="T7" fmla="*/ 335 h 360"/>
                  <a:gd name="T8" fmla="*/ 1683 w 1708"/>
                  <a:gd name="T9" fmla="*/ 360 h 360"/>
                  <a:gd name="T10" fmla="*/ 24 w 1708"/>
                  <a:gd name="T11" fmla="*/ 360 h 360"/>
                  <a:gd name="T12" fmla="*/ 0 w 1708"/>
                  <a:gd name="T13" fmla="*/ 335 h 360"/>
                  <a:gd name="T14" fmla="*/ 0 w 1708"/>
                  <a:gd name="T15" fmla="*/ 25 h 360"/>
                  <a:gd name="T16" fmla="*/ 24 w 1708"/>
                  <a:gd name="T17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8" h="360">
                    <a:moveTo>
                      <a:pt x="24" y="0"/>
                    </a:moveTo>
                    <a:lnTo>
                      <a:pt x="1683" y="0"/>
                    </a:lnTo>
                    <a:cubicBezTo>
                      <a:pt x="1697" y="0"/>
                      <a:pt x="1708" y="11"/>
                      <a:pt x="1708" y="25"/>
                    </a:cubicBezTo>
                    <a:lnTo>
                      <a:pt x="1708" y="335"/>
                    </a:lnTo>
                    <a:cubicBezTo>
                      <a:pt x="1708" y="349"/>
                      <a:pt x="1697" y="360"/>
                      <a:pt x="1683" y="360"/>
                    </a:cubicBezTo>
                    <a:lnTo>
                      <a:pt x="24" y="360"/>
                    </a:lnTo>
                    <a:cubicBezTo>
                      <a:pt x="11" y="360"/>
                      <a:pt x="0" y="349"/>
                      <a:pt x="0" y="335"/>
                    </a:cubicBezTo>
                    <a:lnTo>
                      <a:pt x="0" y="25"/>
                    </a:lnTo>
                    <a:cubicBezTo>
                      <a:pt x="0" y="11"/>
                      <a:pt x="11" y="0"/>
                      <a:pt x="24" y="0"/>
                    </a:cubicBezTo>
                    <a:close/>
                  </a:path>
                </a:pathLst>
              </a:custGeom>
              <a:solidFill>
                <a:srgbClr val="EF75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97" name="Freeform 161"/>
              <p:cNvSpPr>
                <a:spLocks/>
              </p:cNvSpPr>
              <p:nvPr/>
            </p:nvSpPr>
            <p:spPr bwMode="auto">
              <a:xfrm>
                <a:off x="916" y="921"/>
                <a:ext cx="166" cy="70"/>
              </a:xfrm>
              <a:custGeom>
                <a:avLst/>
                <a:gdLst>
                  <a:gd name="T0" fmla="*/ 24 w 854"/>
                  <a:gd name="T1" fmla="*/ 0 h 360"/>
                  <a:gd name="T2" fmla="*/ 854 w 854"/>
                  <a:gd name="T3" fmla="*/ 0 h 360"/>
                  <a:gd name="T4" fmla="*/ 854 w 854"/>
                  <a:gd name="T5" fmla="*/ 360 h 360"/>
                  <a:gd name="T6" fmla="*/ 24 w 854"/>
                  <a:gd name="T7" fmla="*/ 360 h 360"/>
                  <a:gd name="T8" fmla="*/ 0 w 854"/>
                  <a:gd name="T9" fmla="*/ 335 h 360"/>
                  <a:gd name="T10" fmla="*/ 0 w 854"/>
                  <a:gd name="T11" fmla="*/ 25 h 360"/>
                  <a:gd name="T12" fmla="*/ 24 w 854"/>
                  <a:gd name="T13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4" h="360">
                    <a:moveTo>
                      <a:pt x="24" y="0"/>
                    </a:moveTo>
                    <a:lnTo>
                      <a:pt x="854" y="0"/>
                    </a:lnTo>
                    <a:lnTo>
                      <a:pt x="854" y="360"/>
                    </a:lnTo>
                    <a:lnTo>
                      <a:pt x="24" y="360"/>
                    </a:lnTo>
                    <a:cubicBezTo>
                      <a:pt x="11" y="360"/>
                      <a:pt x="0" y="349"/>
                      <a:pt x="0" y="335"/>
                    </a:cubicBezTo>
                    <a:lnTo>
                      <a:pt x="0" y="25"/>
                    </a:lnTo>
                    <a:cubicBezTo>
                      <a:pt x="0" y="11"/>
                      <a:pt x="11" y="0"/>
                      <a:pt x="24" y="0"/>
                    </a:cubicBezTo>
                    <a:close/>
                  </a:path>
                </a:pathLst>
              </a:custGeom>
              <a:solidFill>
                <a:srgbClr val="FF97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98" name="Rectangle 162"/>
              <p:cNvSpPr>
                <a:spLocks noChangeArrowheads="1"/>
              </p:cNvSpPr>
              <p:nvPr/>
            </p:nvSpPr>
            <p:spPr bwMode="auto">
              <a:xfrm>
                <a:off x="1192" y="926"/>
                <a:ext cx="27" cy="61"/>
              </a:xfrm>
              <a:prstGeom prst="rect">
                <a:avLst/>
              </a:prstGeom>
              <a:solidFill>
                <a:srgbClr val="F2AE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299" name="Rectangle 163"/>
              <p:cNvSpPr>
                <a:spLocks noChangeArrowheads="1"/>
              </p:cNvSpPr>
              <p:nvPr/>
            </p:nvSpPr>
            <p:spPr bwMode="auto">
              <a:xfrm>
                <a:off x="949" y="926"/>
                <a:ext cx="28" cy="61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00" name="Rectangle 164"/>
              <p:cNvSpPr>
                <a:spLocks noChangeArrowheads="1"/>
              </p:cNvSpPr>
              <p:nvPr/>
            </p:nvSpPr>
            <p:spPr bwMode="auto">
              <a:xfrm>
                <a:off x="1181" y="926"/>
                <a:ext cx="7" cy="61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01" name="Rectangle 165"/>
              <p:cNvSpPr>
                <a:spLocks noChangeArrowheads="1"/>
              </p:cNvSpPr>
              <p:nvPr/>
            </p:nvSpPr>
            <p:spPr bwMode="auto">
              <a:xfrm>
                <a:off x="938" y="926"/>
                <a:ext cx="7" cy="61"/>
              </a:xfrm>
              <a:prstGeom prst="rect">
                <a:avLst/>
              </a:prstGeom>
              <a:solidFill>
                <a:srgbClr val="FFE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02" name="Freeform 166"/>
              <p:cNvSpPr>
                <a:spLocks/>
              </p:cNvSpPr>
              <p:nvPr/>
            </p:nvSpPr>
            <p:spPr bwMode="auto">
              <a:xfrm>
                <a:off x="874" y="1131"/>
                <a:ext cx="284" cy="80"/>
              </a:xfrm>
              <a:custGeom>
                <a:avLst/>
                <a:gdLst>
                  <a:gd name="T0" fmla="*/ 29 w 1461"/>
                  <a:gd name="T1" fmla="*/ 0 h 416"/>
                  <a:gd name="T2" fmla="*/ 1334 w 1461"/>
                  <a:gd name="T3" fmla="*/ 0 h 416"/>
                  <a:gd name="T4" fmla="*/ 1334 w 1461"/>
                  <a:gd name="T5" fmla="*/ 50 h 416"/>
                  <a:gd name="T6" fmla="*/ 1370 w 1461"/>
                  <a:gd name="T7" fmla="*/ 50 h 416"/>
                  <a:gd name="T8" fmla="*/ 1461 w 1461"/>
                  <a:gd name="T9" fmla="*/ 50 h 416"/>
                  <a:gd name="T10" fmla="*/ 1383 w 1461"/>
                  <a:gd name="T11" fmla="*/ 172 h 416"/>
                  <a:gd name="T12" fmla="*/ 1379 w 1461"/>
                  <a:gd name="T13" fmla="*/ 242 h 416"/>
                  <a:gd name="T14" fmla="*/ 1383 w 1461"/>
                  <a:gd name="T15" fmla="*/ 311 h 416"/>
                  <a:gd name="T16" fmla="*/ 1423 w 1461"/>
                  <a:gd name="T17" fmla="*/ 416 h 416"/>
                  <a:gd name="T18" fmla="*/ 29 w 1461"/>
                  <a:gd name="T19" fmla="*/ 416 h 416"/>
                  <a:gd name="T20" fmla="*/ 0 w 1461"/>
                  <a:gd name="T21" fmla="*/ 388 h 416"/>
                  <a:gd name="T22" fmla="*/ 0 w 1461"/>
                  <a:gd name="T23" fmla="*/ 28 h 416"/>
                  <a:gd name="T24" fmla="*/ 29 w 1461"/>
                  <a:gd name="T25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61" h="416">
                    <a:moveTo>
                      <a:pt x="29" y="0"/>
                    </a:moveTo>
                    <a:lnTo>
                      <a:pt x="1334" y="0"/>
                    </a:lnTo>
                    <a:lnTo>
                      <a:pt x="1334" y="50"/>
                    </a:lnTo>
                    <a:lnTo>
                      <a:pt x="1370" y="50"/>
                    </a:lnTo>
                    <a:lnTo>
                      <a:pt x="1461" y="50"/>
                    </a:lnTo>
                    <a:cubicBezTo>
                      <a:pt x="1417" y="50"/>
                      <a:pt x="1392" y="103"/>
                      <a:pt x="1383" y="172"/>
                    </a:cubicBezTo>
                    <a:cubicBezTo>
                      <a:pt x="1380" y="194"/>
                      <a:pt x="1379" y="218"/>
                      <a:pt x="1379" y="242"/>
                    </a:cubicBezTo>
                    <a:cubicBezTo>
                      <a:pt x="1379" y="265"/>
                      <a:pt x="1380" y="289"/>
                      <a:pt x="1383" y="311"/>
                    </a:cubicBezTo>
                    <a:cubicBezTo>
                      <a:pt x="1389" y="357"/>
                      <a:pt x="1402" y="395"/>
                      <a:pt x="1423" y="416"/>
                    </a:cubicBezTo>
                    <a:lnTo>
                      <a:pt x="29" y="416"/>
                    </a:lnTo>
                    <a:cubicBezTo>
                      <a:pt x="13" y="416"/>
                      <a:pt x="0" y="404"/>
                      <a:pt x="0" y="388"/>
                    </a:cubicBezTo>
                    <a:lnTo>
                      <a:pt x="0" y="28"/>
                    </a:lnTo>
                    <a:cubicBezTo>
                      <a:pt x="0" y="12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rgbClr val="3039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03" name="Freeform 167"/>
              <p:cNvSpPr>
                <a:spLocks/>
              </p:cNvSpPr>
              <p:nvPr/>
            </p:nvSpPr>
            <p:spPr bwMode="auto">
              <a:xfrm>
                <a:off x="874" y="1131"/>
                <a:ext cx="192" cy="80"/>
              </a:xfrm>
              <a:custGeom>
                <a:avLst/>
                <a:gdLst>
                  <a:gd name="T0" fmla="*/ 29 w 989"/>
                  <a:gd name="T1" fmla="*/ 0 h 416"/>
                  <a:gd name="T2" fmla="*/ 989 w 989"/>
                  <a:gd name="T3" fmla="*/ 0 h 416"/>
                  <a:gd name="T4" fmla="*/ 989 w 989"/>
                  <a:gd name="T5" fmla="*/ 416 h 416"/>
                  <a:gd name="T6" fmla="*/ 29 w 989"/>
                  <a:gd name="T7" fmla="*/ 416 h 416"/>
                  <a:gd name="T8" fmla="*/ 0 w 989"/>
                  <a:gd name="T9" fmla="*/ 388 h 416"/>
                  <a:gd name="T10" fmla="*/ 0 w 989"/>
                  <a:gd name="T11" fmla="*/ 28 h 416"/>
                  <a:gd name="T12" fmla="*/ 29 w 989"/>
                  <a:gd name="T13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9" h="416">
                    <a:moveTo>
                      <a:pt x="29" y="0"/>
                    </a:moveTo>
                    <a:lnTo>
                      <a:pt x="989" y="0"/>
                    </a:lnTo>
                    <a:lnTo>
                      <a:pt x="989" y="416"/>
                    </a:lnTo>
                    <a:lnTo>
                      <a:pt x="29" y="416"/>
                    </a:lnTo>
                    <a:cubicBezTo>
                      <a:pt x="13" y="416"/>
                      <a:pt x="0" y="404"/>
                      <a:pt x="0" y="388"/>
                    </a:cubicBezTo>
                    <a:lnTo>
                      <a:pt x="0" y="28"/>
                    </a:lnTo>
                    <a:cubicBezTo>
                      <a:pt x="0" y="12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rgbClr val="4350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04" name="Rectangle 168"/>
              <p:cNvSpPr>
                <a:spLocks noChangeArrowheads="1"/>
              </p:cNvSpPr>
              <p:nvPr/>
            </p:nvSpPr>
            <p:spPr bwMode="auto">
              <a:xfrm>
                <a:off x="912" y="1136"/>
                <a:ext cx="33" cy="71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05" name="Rectangle 169"/>
              <p:cNvSpPr>
                <a:spLocks noChangeArrowheads="1"/>
              </p:cNvSpPr>
              <p:nvPr/>
            </p:nvSpPr>
            <p:spPr bwMode="auto">
              <a:xfrm>
                <a:off x="900" y="1136"/>
                <a:ext cx="8" cy="71"/>
              </a:xfrm>
              <a:prstGeom prst="rect">
                <a:avLst/>
              </a:prstGeom>
              <a:solidFill>
                <a:srgbClr val="FFE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06" name="Freeform 170"/>
              <p:cNvSpPr>
                <a:spLocks/>
              </p:cNvSpPr>
              <p:nvPr/>
            </p:nvSpPr>
            <p:spPr bwMode="auto">
              <a:xfrm>
                <a:off x="1066" y="1151"/>
                <a:ext cx="80" cy="40"/>
              </a:xfrm>
              <a:custGeom>
                <a:avLst/>
                <a:gdLst>
                  <a:gd name="T0" fmla="*/ 0 w 409"/>
                  <a:gd name="T1" fmla="*/ 0 h 202"/>
                  <a:gd name="T2" fmla="*/ 409 w 409"/>
                  <a:gd name="T3" fmla="*/ 0 h 202"/>
                  <a:gd name="T4" fmla="*/ 394 w 409"/>
                  <a:gd name="T5" fmla="*/ 65 h 202"/>
                  <a:gd name="T6" fmla="*/ 390 w 409"/>
                  <a:gd name="T7" fmla="*/ 135 h 202"/>
                  <a:gd name="T8" fmla="*/ 394 w 409"/>
                  <a:gd name="T9" fmla="*/ 202 h 202"/>
                  <a:gd name="T10" fmla="*/ 0 w 409"/>
                  <a:gd name="T11" fmla="*/ 202 h 202"/>
                  <a:gd name="T12" fmla="*/ 0 w 409"/>
                  <a:gd name="T13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9" h="202">
                    <a:moveTo>
                      <a:pt x="0" y="0"/>
                    </a:moveTo>
                    <a:lnTo>
                      <a:pt x="409" y="0"/>
                    </a:lnTo>
                    <a:cubicBezTo>
                      <a:pt x="402" y="19"/>
                      <a:pt x="397" y="41"/>
                      <a:pt x="394" y="65"/>
                    </a:cubicBezTo>
                    <a:cubicBezTo>
                      <a:pt x="391" y="87"/>
                      <a:pt x="390" y="111"/>
                      <a:pt x="390" y="135"/>
                    </a:cubicBezTo>
                    <a:cubicBezTo>
                      <a:pt x="390" y="157"/>
                      <a:pt x="391" y="180"/>
                      <a:pt x="394" y="202"/>
                    </a:cubicBezTo>
                    <a:lnTo>
                      <a:pt x="0" y="2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07" name="Rectangle 171"/>
              <p:cNvSpPr>
                <a:spLocks noChangeArrowheads="1"/>
              </p:cNvSpPr>
              <p:nvPr/>
            </p:nvSpPr>
            <p:spPr bwMode="auto">
              <a:xfrm>
                <a:off x="966" y="1151"/>
                <a:ext cx="100" cy="40"/>
              </a:xfrm>
              <a:prstGeom prst="rect">
                <a:avLst/>
              </a:pr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08" name="Rectangle 172"/>
              <p:cNvSpPr>
                <a:spLocks noChangeArrowheads="1"/>
              </p:cNvSpPr>
              <p:nvPr/>
            </p:nvSpPr>
            <p:spPr bwMode="auto">
              <a:xfrm>
                <a:off x="1082" y="942"/>
                <a:ext cx="72" cy="28"/>
              </a:xfrm>
              <a:prstGeom prst="rect">
                <a:avLst/>
              </a:pr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09" name="Rectangle 173"/>
              <p:cNvSpPr>
                <a:spLocks noChangeArrowheads="1"/>
              </p:cNvSpPr>
              <p:nvPr/>
            </p:nvSpPr>
            <p:spPr bwMode="auto">
              <a:xfrm>
                <a:off x="1010" y="942"/>
                <a:ext cx="72" cy="28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10" name="Rectangle 174"/>
              <p:cNvSpPr>
                <a:spLocks noChangeArrowheads="1"/>
              </p:cNvSpPr>
              <p:nvPr/>
            </p:nvSpPr>
            <p:spPr bwMode="auto">
              <a:xfrm>
                <a:off x="1062" y="1012"/>
                <a:ext cx="72" cy="28"/>
              </a:xfrm>
              <a:prstGeom prst="rect">
                <a:avLst/>
              </a:pr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11" name="Rectangle 175"/>
              <p:cNvSpPr>
                <a:spLocks noChangeArrowheads="1"/>
              </p:cNvSpPr>
              <p:nvPr/>
            </p:nvSpPr>
            <p:spPr bwMode="auto">
              <a:xfrm>
                <a:off x="990" y="1012"/>
                <a:ext cx="72" cy="28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12" name="Rectangle 176"/>
              <p:cNvSpPr>
                <a:spLocks noChangeArrowheads="1"/>
              </p:cNvSpPr>
              <p:nvPr/>
            </p:nvSpPr>
            <p:spPr bwMode="auto">
              <a:xfrm>
                <a:off x="1146" y="1152"/>
                <a:ext cx="181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13" name="Rectangle 177"/>
              <p:cNvSpPr>
                <a:spLocks noChangeArrowheads="1"/>
              </p:cNvSpPr>
              <p:nvPr/>
            </p:nvSpPr>
            <p:spPr bwMode="auto">
              <a:xfrm>
                <a:off x="1146" y="1160"/>
                <a:ext cx="181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14" name="Rectangle 178"/>
              <p:cNvSpPr>
                <a:spLocks noChangeArrowheads="1"/>
              </p:cNvSpPr>
              <p:nvPr/>
            </p:nvSpPr>
            <p:spPr bwMode="auto">
              <a:xfrm>
                <a:off x="1146" y="1168"/>
                <a:ext cx="181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15" name="Rectangle 179"/>
              <p:cNvSpPr>
                <a:spLocks noChangeArrowheads="1"/>
              </p:cNvSpPr>
              <p:nvPr/>
            </p:nvSpPr>
            <p:spPr bwMode="auto">
              <a:xfrm>
                <a:off x="1146" y="1176"/>
                <a:ext cx="181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16" name="Rectangle 180"/>
              <p:cNvSpPr>
                <a:spLocks noChangeArrowheads="1"/>
              </p:cNvSpPr>
              <p:nvPr/>
            </p:nvSpPr>
            <p:spPr bwMode="auto">
              <a:xfrm>
                <a:off x="1146" y="1184"/>
                <a:ext cx="181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17" name="Rectangle 181"/>
              <p:cNvSpPr>
                <a:spLocks noChangeArrowheads="1"/>
              </p:cNvSpPr>
              <p:nvPr/>
            </p:nvSpPr>
            <p:spPr bwMode="auto">
              <a:xfrm>
                <a:off x="1146" y="1192"/>
                <a:ext cx="181" cy="4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18" name="Rectangle 182"/>
              <p:cNvSpPr>
                <a:spLocks noChangeArrowheads="1"/>
              </p:cNvSpPr>
              <p:nvPr/>
            </p:nvSpPr>
            <p:spPr bwMode="auto">
              <a:xfrm>
                <a:off x="1146" y="1156"/>
                <a:ext cx="181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19" name="Rectangle 183"/>
              <p:cNvSpPr>
                <a:spLocks noChangeArrowheads="1"/>
              </p:cNvSpPr>
              <p:nvPr/>
            </p:nvSpPr>
            <p:spPr bwMode="auto">
              <a:xfrm>
                <a:off x="1146" y="1164"/>
                <a:ext cx="181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20" name="Rectangle 184"/>
              <p:cNvSpPr>
                <a:spLocks noChangeArrowheads="1"/>
              </p:cNvSpPr>
              <p:nvPr/>
            </p:nvSpPr>
            <p:spPr bwMode="auto">
              <a:xfrm>
                <a:off x="1146" y="1172"/>
                <a:ext cx="181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21" name="Rectangle 185"/>
              <p:cNvSpPr>
                <a:spLocks noChangeArrowheads="1"/>
              </p:cNvSpPr>
              <p:nvPr/>
            </p:nvSpPr>
            <p:spPr bwMode="auto">
              <a:xfrm>
                <a:off x="1146" y="1180"/>
                <a:ext cx="181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22" name="Rectangle 186"/>
              <p:cNvSpPr>
                <a:spLocks noChangeArrowheads="1"/>
              </p:cNvSpPr>
              <p:nvPr/>
            </p:nvSpPr>
            <p:spPr bwMode="auto">
              <a:xfrm>
                <a:off x="1146" y="1188"/>
                <a:ext cx="181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23" name="Rectangle 187"/>
              <p:cNvSpPr>
                <a:spLocks noChangeArrowheads="1"/>
              </p:cNvSpPr>
              <p:nvPr/>
            </p:nvSpPr>
            <p:spPr bwMode="auto">
              <a:xfrm>
                <a:off x="1146" y="1196"/>
                <a:ext cx="181" cy="4"/>
              </a:xfrm>
              <a:prstGeom prst="rect">
                <a:avLst/>
              </a:prstGeom>
              <a:solidFill>
                <a:srgbClr val="AEC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24" name="Rectangle 188"/>
              <p:cNvSpPr>
                <a:spLocks noChangeArrowheads="1"/>
              </p:cNvSpPr>
              <p:nvPr/>
            </p:nvSpPr>
            <p:spPr bwMode="auto">
              <a:xfrm>
                <a:off x="1146" y="1200"/>
                <a:ext cx="181" cy="3"/>
              </a:xfrm>
              <a:prstGeom prst="rect">
                <a:avLst/>
              </a:prstGeom>
              <a:solidFill>
                <a:srgbClr val="79A7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25" name="Freeform 189"/>
              <p:cNvSpPr>
                <a:spLocks/>
              </p:cNvSpPr>
              <p:nvPr/>
            </p:nvSpPr>
            <p:spPr bwMode="auto">
              <a:xfrm>
                <a:off x="1327" y="1152"/>
                <a:ext cx="181" cy="4"/>
              </a:xfrm>
              <a:custGeom>
                <a:avLst/>
                <a:gdLst>
                  <a:gd name="T0" fmla="*/ 0 w 930"/>
                  <a:gd name="T1" fmla="*/ 0 h 21"/>
                  <a:gd name="T2" fmla="*/ 930 w 930"/>
                  <a:gd name="T3" fmla="*/ 0 h 21"/>
                  <a:gd name="T4" fmla="*/ 923 w 930"/>
                  <a:gd name="T5" fmla="*/ 21 h 21"/>
                  <a:gd name="T6" fmla="*/ 0 w 930"/>
                  <a:gd name="T7" fmla="*/ 21 h 21"/>
                  <a:gd name="T8" fmla="*/ 0 w 9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0" h="21">
                    <a:moveTo>
                      <a:pt x="0" y="0"/>
                    </a:moveTo>
                    <a:lnTo>
                      <a:pt x="930" y="0"/>
                    </a:lnTo>
                    <a:cubicBezTo>
                      <a:pt x="927" y="7"/>
                      <a:pt x="925" y="14"/>
                      <a:pt x="923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26" name="Freeform 190"/>
              <p:cNvSpPr>
                <a:spLocks/>
              </p:cNvSpPr>
              <p:nvPr/>
            </p:nvSpPr>
            <p:spPr bwMode="auto">
              <a:xfrm>
                <a:off x="1327" y="1160"/>
                <a:ext cx="178" cy="4"/>
              </a:xfrm>
              <a:custGeom>
                <a:avLst/>
                <a:gdLst>
                  <a:gd name="T0" fmla="*/ 0 w 919"/>
                  <a:gd name="T1" fmla="*/ 0 h 20"/>
                  <a:gd name="T2" fmla="*/ 919 w 919"/>
                  <a:gd name="T3" fmla="*/ 0 h 20"/>
                  <a:gd name="T4" fmla="*/ 916 w 919"/>
                  <a:gd name="T5" fmla="*/ 20 h 20"/>
                  <a:gd name="T6" fmla="*/ 916 w 919"/>
                  <a:gd name="T7" fmla="*/ 20 h 20"/>
                  <a:gd name="T8" fmla="*/ 0 w 919"/>
                  <a:gd name="T9" fmla="*/ 20 h 20"/>
                  <a:gd name="T10" fmla="*/ 0 w 919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9" h="20">
                    <a:moveTo>
                      <a:pt x="0" y="0"/>
                    </a:moveTo>
                    <a:lnTo>
                      <a:pt x="919" y="0"/>
                    </a:lnTo>
                    <a:cubicBezTo>
                      <a:pt x="918" y="6"/>
                      <a:pt x="917" y="13"/>
                      <a:pt x="916" y="20"/>
                    </a:cubicBezTo>
                    <a:lnTo>
                      <a:pt x="916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27" name="Freeform 191"/>
              <p:cNvSpPr>
                <a:spLocks/>
              </p:cNvSpPr>
              <p:nvPr/>
            </p:nvSpPr>
            <p:spPr bwMode="auto">
              <a:xfrm>
                <a:off x="1327" y="1168"/>
                <a:ext cx="177" cy="4"/>
              </a:xfrm>
              <a:custGeom>
                <a:avLst/>
                <a:gdLst>
                  <a:gd name="T0" fmla="*/ 0 w 913"/>
                  <a:gd name="T1" fmla="*/ 0 h 21"/>
                  <a:gd name="T2" fmla="*/ 913 w 913"/>
                  <a:gd name="T3" fmla="*/ 0 h 21"/>
                  <a:gd name="T4" fmla="*/ 912 w 913"/>
                  <a:gd name="T5" fmla="*/ 21 h 21"/>
                  <a:gd name="T6" fmla="*/ 0 w 913"/>
                  <a:gd name="T7" fmla="*/ 21 h 21"/>
                  <a:gd name="T8" fmla="*/ 0 w 913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3" h="21">
                    <a:moveTo>
                      <a:pt x="0" y="0"/>
                    </a:moveTo>
                    <a:lnTo>
                      <a:pt x="913" y="0"/>
                    </a:lnTo>
                    <a:cubicBezTo>
                      <a:pt x="913" y="7"/>
                      <a:pt x="912" y="14"/>
                      <a:pt x="912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28" name="Freeform 192"/>
              <p:cNvSpPr>
                <a:spLocks/>
              </p:cNvSpPr>
              <p:nvPr/>
            </p:nvSpPr>
            <p:spPr bwMode="auto">
              <a:xfrm>
                <a:off x="1327" y="1176"/>
                <a:ext cx="177" cy="4"/>
              </a:xfrm>
              <a:custGeom>
                <a:avLst/>
                <a:gdLst>
                  <a:gd name="T0" fmla="*/ 0 w 911"/>
                  <a:gd name="T1" fmla="*/ 0 h 20"/>
                  <a:gd name="T2" fmla="*/ 911 w 911"/>
                  <a:gd name="T3" fmla="*/ 0 h 20"/>
                  <a:gd name="T4" fmla="*/ 911 w 911"/>
                  <a:gd name="T5" fmla="*/ 7 h 20"/>
                  <a:gd name="T6" fmla="*/ 911 w 911"/>
                  <a:gd name="T7" fmla="*/ 20 h 20"/>
                  <a:gd name="T8" fmla="*/ 0 w 911"/>
                  <a:gd name="T9" fmla="*/ 20 h 20"/>
                  <a:gd name="T10" fmla="*/ 0 w 911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1" h="20">
                    <a:moveTo>
                      <a:pt x="0" y="0"/>
                    </a:moveTo>
                    <a:lnTo>
                      <a:pt x="911" y="0"/>
                    </a:lnTo>
                    <a:lnTo>
                      <a:pt x="911" y="7"/>
                    </a:lnTo>
                    <a:cubicBezTo>
                      <a:pt x="911" y="11"/>
                      <a:pt x="911" y="16"/>
                      <a:pt x="911" y="20"/>
                    </a:cubicBez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29" name="Freeform 193"/>
              <p:cNvSpPr>
                <a:spLocks/>
              </p:cNvSpPr>
              <p:nvPr/>
            </p:nvSpPr>
            <p:spPr bwMode="auto">
              <a:xfrm>
                <a:off x="1327" y="1184"/>
                <a:ext cx="178" cy="4"/>
              </a:xfrm>
              <a:custGeom>
                <a:avLst/>
                <a:gdLst>
                  <a:gd name="T0" fmla="*/ 0 w 914"/>
                  <a:gd name="T1" fmla="*/ 0 h 21"/>
                  <a:gd name="T2" fmla="*/ 912 w 914"/>
                  <a:gd name="T3" fmla="*/ 0 h 21"/>
                  <a:gd name="T4" fmla="*/ 914 w 914"/>
                  <a:gd name="T5" fmla="*/ 21 h 21"/>
                  <a:gd name="T6" fmla="*/ 0 w 914"/>
                  <a:gd name="T7" fmla="*/ 21 h 21"/>
                  <a:gd name="T8" fmla="*/ 0 w 914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4" h="21">
                    <a:moveTo>
                      <a:pt x="0" y="0"/>
                    </a:moveTo>
                    <a:lnTo>
                      <a:pt x="912" y="0"/>
                    </a:lnTo>
                    <a:cubicBezTo>
                      <a:pt x="913" y="7"/>
                      <a:pt x="913" y="14"/>
                      <a:pt x="914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30" name="Freeform 194"/>
              <p:cNvSpPr>
                <a:spLocks/>
              </p:cNvSpPr>
              <p:nvPr/>
            </p:nvSpPr>
            <p:spPr bwMode="auto">
              <a:xfrm>
                <a:off x="1327" y="1192"/>
                <a:ext cx="179" cy="4"/>
              </a:xfrm>
              <a:custGeom>
                <a:avLst/>
                <a:gdLst>
                  <a:gd name="T0" fmla="*/ 0 w 920"/>
                  <a:gd name="T1" fmla="*/ 0 h 21"/>
                  <a:gd name="T2" fmla="*/ 916 w 920"/>
                  <a:gd name="T3" fmla="*/ 0 h 21"/>
                  <a:gd name="T4" fmla="*/ 920 w 920"/>
                  <a:gd name="T5" fmla="*/ 21 h 21"/>
                  <a:gd name="T6" fmla="*/ 0 w 920"/>
                  <a:gd name="T7" fmla="*/ 21 h 21"/>
                  <a:gd name="T8" fmla="*/ 0 w 92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0" h="21">
                    <a:moveTo>
                      <a:pt x="0" y="0"/>
                    </a:moveTo>
                    <a:lnTo>
                      <a:pt x="916" y="0"/>
                    </a:lnTo>
                    <a:cubicBezTo>
                      <a:pt x="918" y="7"/>
                      <a:pt x="919" y="14"/>
                      <a:pt x="920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31" name="Freeform 195"/>
              <p:cNvSpPr>
                <a:spLocks/>
              </p:cNvSpPr>
              <p:nvPr/>
            </p:nvSpPr>
            <p:spPr bwMode="auto">
              <a:xfrm>
                <a:off x="1327" y="1156"/>
                <a:ext cx="179" cy="4"/>
              </a:xfrm>
              <a:custGeom>
                <a:avLst/>
                <a:gdLst>
                  <a:gd name="T0" fmla="*/ 0 w 923"/>
                  <a:gd name="T1" fmla="*/ 0 h 21"/>
                  <a:gd name="T2" fmla="*/ 923 w 923"/>
                  <a:gd name="T3" fmla="*/ 0 h 21"/>
                  <a:gd name="T4" fmla="*/ 919 w 923"/>
                  <a:gd name="T5" fmla="*/ 21 h 21"/>
                  <a:gd name="T6" fmla="*/ 0 w 923"/>
                  <a:gd name="T7" fmla="*/ 21 h 21"/>
                  <a:gd name="T8" fmla="*/ 0 w 923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3" h="21">
                    <a:moveTo>
                      <a:pt x="0" y="0"/>
                    </a:moveTo>
                    <a:lnTo>
                      <a:pt x="923" y="0"/>
                    </a:lnTo>
                    <a:cubicBezTo>
                      <a:pt x="922" y="7"/>
                      <a:pt x="920" y="14"/>
                      <a:pt x="919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32" name="Freeform 196"/>
              <p:cNvSpPr>
                <a:spLocks/>
              </p:cNvSpPr>
              <p:nvPr/>
            </p:nvSpPr>
            <p:spPr bwMode="auto">
              <a:xfrm>
                <a:off x="1327" y="1164"/>
                <a:ext cx="178" cy="4"/>
              </a:xfrm>
              <a:custGeom>
                <a:avLst/>
                <a:gdLst>
                  <a:gd name="T0" fmla="*/ 0 w 916"/>
                  <a:gd name="T1" fmla="*/ 0 h 21"/>
                  <a:gd name="T2" fmla="*/ 916 w 916"/>
                  <a:gd name="T3" fmla="*/ 0 h 21"/>
                  <a:gd name="T4" fmla="*/ 913 w 916"/>
                  <a:gd name="T5" fmla="*/ 21 h 21"/>
                  <a:gd name="T6" fmla="*/ 0 w 916"/>
                  <a:gd name="T7" fmla="*/ 21 h 21"/>
                  <a:gd name="T8" fmla="*/ 0 w 91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6" h="21">
                    <a:moveTo>
                      <a:pt x="0" y="0"/>
                    </a:moveTo>
                    <a:lnTo>
                      <a:pt x="916" y="0"/>
                    </a:lnTo>
                    <a:cubicBezTo>
                      <a:pt x="915" y="7"/>
                      <a:pt x="914" y="14"/>
                      <a:pt x="913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33" name="Freeform 197"/>
              <p:cNvSpPr>
                <a:spLocks/>
              </p:cNvSpPr>
              <p:nvPr/>
            </p:nvSpPr>
            <p:spPr bwMode="auto">
              <a:xfrm>
                <a:off x="1327" y="1172"/>
                <a:ext cx="177" cy="4"/>
              </a:xfrm>
              <a:custGeom>
                <a:avLst/>
                <a:gdLst>
                  <a:gd name="T0" fmla="*/ 0 w 912"/>
                  <a:gd name="T1" fmla="*/ 0 h 21"/>
                  <a:gd name="T2" fmla="*/ 912 w 912"/>
                  <a:gd name="T3" fmla="*/ 0 h 21"/>
                  <a:gd name="T4" fmla="*/ 911 w 912"/>
                  <a:gd name="T5" fmla="*/ 21 h 21"/>
                  <a:gd name="T6" fmla="*/ 0 w 912"/>
                  <a:gd name="T7" fmla="*/ 21 h 21"/>
                  <a:gd name="T8" fmla="*/ 0 w 9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2" h="21">
                    <a:moveTo>
                      <a:pt x="0" y="0"/>
                    </a:moveTo>
                    <a:lnTo>
                      <a:pt x="912" y="0"/>
                    </a:lnTo>
                    <a:cubicBezTo>
                      <a:pt x="912" y="7"/>
                      <a:pt x="911" y="14"/>
                      <a:pt x="911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34" name="Freeform 198"/>
              <p:cNvSpPr>
                <a:spLocks/>
              </p:cNvSpPr>
              <p:nvPr/>
            </p:nvSpPr>
            <p:spPr bwMode="auto">
              <a:xfrm>
                <a:off x="1327" y="1180"/>
                <a:ext cx="177" cy="4"/>
              </a:xfrm>
              <a:custGeom>
                <a:avLst/>
                <a:gdLst>
                  <a:gd name="T0" fmla="*/ 0 w 912"/>
                  <a:gd name="T1" fmla="*/ 0 h 21"/>
                  <a:gd name="T2" fmla="*/ 911 w 912"/>
                  <a:gd name="T3" fmla="*/ 0 h 21"/>
                  <a:gd name="T4" fmla="*/ 912 w 912"/>
                  <a:gd name="T5" fmla="*/ 21 h 21"/>
                  <a:gd name="T6" fmla="*/ 0 w 912"/>
                  <a:gd name="T7" fmla="*/ 21 h 21"/>
                  <a:gd name="T8" fmla="*/ 0 w 9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2" h="21">
                    <a:moveTo>
                      <a:pt x="0" y="0"/>
                    </a:moveTo>
                    <a:lnTo>
                      <a:pt x="911" y="0"/>
                    </a:lnTo>
                    <a:cubicBezTo>
                      <a:pt x="912" y="7"/>
                      <a:pt x="912" y="14"/>
                      <a:pt x="912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35" name="Freeform 199"/>
              <p:cNvSpPr>
                <a:spLocks/>
              </p:cNvSpPr>
              <p:nvPr/>
            </p:nvSpPr>
            <p:spPr bwMode="auto">
              <a:xfrm>
                <a:off x="1327" y="1188"/>
                <a:ext cx="178" cy="4"/>
              </a:xfrm>
              <a:custGeom>
                <a:avLst/>
                <a:gdLst>
                  <a:gd name="T0" fmla="*/ 0 w 916"/>
                  <a:gd name="T1" fmla="*/ 0 h 20"/>
                  <a:gd name="T2" fmla="*/ 914 w 916"/>
                  <a:gd name="T3" fmla="*/ 0 h 20"/>
                  <a:gd name="T4" fmla="*/ 916 w 916"/>
                  <a:gd name="T5" fmla="*/ 14 h 20"/>
                  <a:gd name="T6" fmla="*/ 916 w 916"/>
                  <a:gd name="T7" fmla="*/ 20 h 20"/>
                  <a:gd name="T8" fmla="*/ 0 w 916"/>
                  <a:gd name="T9" fmla="*/ 20 h 20"/>
                  <a:gd name="T10" fmla="*/ 0 w 916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6" h="20">
                    <a:moveTo>
                      <a:pt x="0" y="0"/>
                    </a:moveTo>
                    <a:lnTo>
                      <a:pt x="914" y="0"/>
                    </a:lnTo>
                    <a:cubicBezTo>
                      <a:pt x="915" y="5"/>
                      <a:pt x="915" y="9"/>
                      <a:pt x="916" y="14"/>
                    </a:cubicBezTo>
                    <a:lnTo>
                      <a:pt x="916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36" name="Freeform 200"/>
              <p:cNvSpPr>
                <a:spLocks/>
              </p:cNvSpPr>
              <p:nvPr/>
            </p:nvSpPr>
            <p:spPr bwMode="auto">
              <a:xfrm>
                <a:off x="1327" y="1196"/>
                <a:ext cx="180" cy="4"/>
              </a:xfrm>
              <a:custGeom>
                <a:avLst/>
                <a:gdLst>
                  <a:gd name="T0" fmla="*/ 0 w 925"/>
                  <a:gd name="T1" fmla="*/ 0 h 21"/>
                  <a:gd name="T2" fmla="*/ 920 w 925"/>
                  <a:gd name="T3" fmla="*/ 0 h 21"/>
                  <a:gd name="T4" fmla="*/ 925 w 925"/>
                  <a:gd name="T5" fmla="*/ 21 h 21"/>
                  <a:gd name="T6" fmla="*/ 0 w 925"/>
                  <a:gd name="T7" fmla="*/ 21 h 21"/>
                  <a:gd name="T8" fmla="*/ 0 w 925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5" h="21">
                    <a:moveTo>
                      <a:pt x="0" y="0"/>
                    </a:moveTo>
                    <a:lnTo>
                      <a:pt x="920" y="0"/>
                    </a:lnTo>
                    <a:cubicBezTo>
                      <a:pt x="922" y="7"/>
                      <a:pt x="923" y="14"/>
                      <a:pt x="925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37" name="Freeform 201"/>
              <p:cNvSpPr>
                <a:spLocks/>
              </p:cNvSpPr>
              <p:nvPr/>
            </p:nvSpPr>
            <p:spPr bwMode="auto">
              <a:xfrm>
                <a:off x="1327" y="1200"/>
                <a:ext cx="181" cy="3"/>
              </a:xfrm>
              <a:custGeom>
                <a:avLst/>
                <a:gdLst>
                  <a:gd name="T0" fmla="*/ 0 w 930"/>
                  <a:gd name="T1" fmla="*/ 0 h 14"/>
                  <a:gd name="T2" fmla="*/ 925 w 930"/>
                  <a:gd name="T3" fmla="*/ 0 h 14"/>
                  <a:gd name="T4" fmla="*/ 930 w 930"/>
                  <a:gd name="T5" fmla="*/ 14 h 14"/>
                  <a:gd name="T6" fmla="*/ 0 w 930"/>
                  <a:gd name="T7" fmla="*/ 14 h 14"/>
                  <a:gd name="T8" fmla="*/ 0 w 9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0" h="14">
                    <a:moveTo>
                      <a:pt x="0" y="0"/>
                    </a:moveTo>
                    <a:lnTo>
                      <a:pt x="925" y="0"/>
                    </a:lnTo>
                    <a:cubicBezTo>
                      <a:pt x="927" y="4"/>
                      <a:pt x="928" y="9"/>
                      <a:pt x="930" y="14"/>
                    </a:cubicBez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38" name="Freeform 202"/>
              <p:cNvSpPr>
                <a:spLocks/>
              </p:cNvSpPr>
              <p:nvPr/>
            </p:nvSpPr>
            <p:spPr bwMode="auto">
              <a:xfrm>
                <a:off x="1142" y="1140"/>
                <a:ext cx="370" cy="75"/>
              </a:xfrm>
              <a:custGeom>
                <a:avLst/>
                <a:gdLst>
                  <a:gd name="T0" fmla="*/ 1910 w 1910"/>
                  <a:gd name="T1" fmla="*/ 383 h 383"/>
                  <a:gd name="T2" fmla="*/ 82 w 1910"/>
                  <a:gd name="T3" fmla="*/ 383 h 383"/>
                  <a:gd name="T4" fmla="*/ 4 w 1910"/>
                  <a:gd name="T5" fmla="*/ 261 h 383"/>
                  <a:gd name="T6" fmla="*/ 0 w 1910"/>
                  <a:gd name="T7" fmla="*/ 192 h 383"/>
                  <a:gd name="T8" fmla="*/ 4 w 1910"/>
                  <a:gd name="T9" fmla="*/ 122 h 383"/>
                  <a:gd name="T10" fmla="*/ 82 w 1910"/>
                  <a:gd name="T11" fmla="*/ 0 h 383"/>
                  <a:gd name="T12" fmla="*/ 1910 w 1910"/>
                  <a:gd name="T13" fmla="*/ 0 h 383"/>
                  <a:gd name="T14" fmla="*/ 1910 w 1910"/>
                  <a:gd name="T15" fmla="*/ 60 h 383"/>
                  <a:gd name="T16" fmla="*/ 82 w 1910"/>
                  <a:gd name="T17" fmla="*/ 60 h 383"/>
                  <a:gd name="T18" fmla="*/ 64 w 1910"/>
                  <a:gd name="T19" fmla="*/ 129 h 383"/>
                  <a:gd name="T20" fmla="*/ 61 w 1910"/>
                  <a:gd name="T21" fmla="*/ 192 h 383"/>
                  <a:gd name="T22" fmla="*/ 64 w 1910"/>
                  <a:gd name="T23" fmla="*/ 254 h 383"/>
                  <a:gd name="T24" fmla="*/ 82 w 1910"/>
                  <a:gd name="T25" fmla="*/ 323 h 383"/>
                  <a:gd name="T26" fmla="*/ 1910 w 1910"/>
                  <a:gd name="T27" fmla="*/ 323 h 383"/>
                  <a:gd name="T28" fmla="*/ 1910 w 1910"/>
                  <a:gd name="T29" fmla="*/ 383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10" h="383">
                    <a:moveTo>
                      <a:pt x="1910" y="383"/>
                    </a:moveTo>
                    <a:lnTo>
                      <a:pt x="82" y="383"/>
                    </a:lnTo>
                    <a:cubicBezTo>
                      <a:pt x="38" y="383"/>
                      <a:pt x="13" y="330"/>
                      <a:pt x="4" y="261"/>
                    </a:cubicBezTo>
                    <a:cubicBezTo>
                      <a:pt x="1" y="239"/>
                      <a:pt x="0" y="215"/>
                      <a:pt x="0" y="192"/>
                    </a:cubicBezTo>
                    <a:cubicBezTo>
                      <a:pt x="0" y="168"/>
                      <a:pt x="1" y="144"/>
                      <a:pt x="4" y="122"/>
                    </a:cubicBezTo>
                    <a:cubicBezTo>
                      <a:pt x="13" y="53"/>
                      <a:pt x="38" y="0"/>
                      <a:pt x="82" y="0"/>
                    </a:cubicBezTo>
                    <a:lnTo>
                      <a:pt x="1910" y="0"/>
                    </a:lnTo>
                    <a:lnTo>
                      <a:pt x="1910" y="60"/>
                    </a:lnTo>
                    <a:lnTo>
                      <a:pt x="82" y="60"/>
                    </a:lnTo>
                    <a:cubicBezTo>
                      <a:pt x="76" y="60"/>
                      <a:pt x="69" y="91"/>
                      <a:pt x="64" y="129"/>
                    </a:cubicBezTo>
                    <a:cubicBezTo>
                      <a:pt x="62" y="148"/>
                      <a:pt x="61" y="170"/>
                      <a:pt x="61" y="192"/>
                    </a:cubicBezTo>
                    <a:cubicBezTo>
                      <a:pt x="61" y="213"/>
                      <a:pt x="62" y="235"/>
                      <a:pt x="64" y="254"/>
                    </a:cubicBezTo>
                    <a:cubicBezTo>
                      <a:pt x="69" y="292"/>
                      <a:pt x="76" y="323"/>
                      <a:pt x="82" y="323"/>
                    </a:cubicBezTo>
                    <a:lnTo>
                      <a:pt x="1910" y="323"/>
                    </a:lnTo>
                    <a:lnTo>
                      <a:pt x="1910" y="383"/>
                    </a:lnTo>
                    <a:close/>
                  </a:path>
                </a:pathLst>
              </a:custGeom>
              <a:solidFill>
                <a:srgbClr val="27D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39" name="Freeform 203"/>
              <p:cNvSpPr>
                <a:spLocks noEditPoints="1"/>
              </p:cNvSpPr>
              <p:nvPr/>
            </p:nvSpPr>
            <p:spPr bwMode="auto">
              <a:xfrm>
                <a:off x="1327" y="1140"/>
                <a:ext cx="185" cy="75"/>
              </a:xfrm>
              <a:custGeom>
                <a:avLst/>
                <a:gdLst>
                  <a:gd name="T0" fmla="*/ 955 w 955"/>
                  <a:gd name="T1" fmla="*/ 383 h 383"/>
                  <a:gd name="T2" fmla="*/ 0 w 955"/>
                  <a:gd name="T3" fmla="*/ 383 h 383"/>
                  <a:gd name="T4" fmla="*/ 0 w 955"/>
                  <a:gd name="T5" fmla="*/ 323 h 383"/>
                  <a:gd name="T6" fmla="*/ 955 w 955"/>
                  <a:gd name="T7" fmla="*/ 323 h 383"/>
                  <a:gd name="T8" fmla="*/ 955 w 955"/>
                  <a:gd name="T9" fmla="*/ 383 h 383"/>
                  <a:gd name="T10" fmla="*/ 0 w 955"/>
                  <a:gd name="T11" fmla="*/ 0 h 383"/>
                  <a:gd name="T12" fmla="*/ 955 w 955"/>
                  <a:gd name="T13" fmla="*/ 0 h 383"/>
                  <a:gd name="T14" fmla="*/ 955 w 955"/>
                  <a:gd name="T15" fmla="*/ 60 h 383"/>
                  <a:gd name="T16" fmla="*/ 0 w 955"/>
                  <a:gd name="T17" fmla="*/ 60 h 383"/>
                  <a:gd name="T18" fmla="*/ 0 w 955"/>
                  <a:gd name="T1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5" h="383">
                    <a:moveTo>
                      <a:pt x="955" y="383"/>
                    </a:moveTo>
                    <a:lnTo>
                      <a:pt x="0" y="383"/>
                    </a:lnTo>
                    <a:lnTo>
                      <a:pt x="0" y="323"/>
                    </a:lnTo>
                    <a:lnTo>
                      <a:pt x="955" y="323"/>
                    </a:lnTo>
                    <a:lnTo>
                      <a:pt x="955" y="383"/>
                    </a:lnTo>
                    <a:close/>
                    <a:moveTo>
                      <a:pt x="0" y="0"/>
                    </a:moveTo>
                    <a:lnTo>
                      <a:pt x="955" y="0"/>
                    </a:lnTo>
                    <a:lnTo>
                      <a:pt x="955" y="60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40" name="Rectangle 204"/>
              <p:cNvSpPr>
                <a:spLocks noChangeArrowheads="1"/>
              </p:cNvSpPr>
              <p:nvPr/>
            </p:nvSpPr>
            <p:spPr bwMode="auto">
              <a:xfrm>
                <a:off x="1331" y="1120"/>
                <a:ext cx="134" cy="8"/>
              </a:xfrm>
              <a:prstGeom prst="rect">
                <a:avLst/>
              </a:prstGeom>
              <a:solidFill>
                <a:srgbClr val="AAC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41" name="Rectangle 205"/>
              <p:cNvSpPr>
                <a:spLocks noChangeArrowheads="1"/>
              </p:cNvSpPr>
              <p:nvPr/>
            </p:nvSpPr>
            <p:spPr bwMode="auto">
              <a:xfrm>
                <a:off x="1323" y="1128"/>
                <a:ext cx="150" cy="8"/>
              </a:xfrm>
              <a:prstGeom prst="rect">
                <a:avLst/>
              </a:prstGeom>
              <a:solidFill>
                <a:srgbClr val="79A7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42" name="Rectangle 206"/>
              <p:cNvSpPr>
                <a:spLocks noChangeArrowheads="1"/>
              </p:cNvSpPr>
              <p:nvPr/>
            </p:nvSpPr>
            <p:spPr bwMode="auto">
              <a:xfrm>
                <a:off x="1387" y="1131"/>
                <a:ext cx="253" cy="10"/>
              </a:xfrm>
              <a:prstGeom prst="rect">
                <a:avLst/>
              </a:prstGeom>
              <a:solidFill>
                <a:srgbClr val="EF75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7343" name="Rectangle 207"/>
              <p:cNvSpPr>
                <a:spLocks noChangeArrowheads="1"/>
              </p:cNvSpPr>
              <p:nvPr/>
            </p:nvSpPr>
            <p:spPr bwMode="auto">
              <a:xfrm>
                <a:off x="1140" y="1087"/>
                <a:ext cx="202" cy="3"/>
              </a:xfrm>
              <a:prstGeom prst="rect">
                <a:avLst/>
              </a:prstGeom>
              <a:solidFill>
                <a:srgbClr val="E7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7" name="Rectangle 209"/>
            <p:cNvSpPr>
              <a:spLocks noChangeArrowheads="1"/>
            </p:cNvSpPr>
            <p:nvPr/>
          </p:nvSpPr>
          <p:spPr bwMode="auto">
            <a:xfrm>
              <a:off x="1809750" y="1736725"/>
              <a:ext cx="320675" cy="4762"/>
            </a:xfrm>
            <a:prstGeom prst="rect">
              <a:avLst/>
            </a:pr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Rectangle 210"/>
            <p:cNvSpPr>
              <a:spLocks noChangeArrowheads="1"/>
            </p:cNvSpPr>
            <p:nvPr/>
          </p:nvSpPr>
          <p:spPr bwMode="auto">
            <a:xfrm>
              <a:off x="1809750" y="1747838"/>
              <a:ext cx="320675" cy="4762"/>
            </a:xfrm>
            <a:prstGeom prst="rect">
              <a:avLst/>
            </a:pr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Rectangle 211"/>
            <p:cNvSpPr>
              <a:spLocks noChangeArrowheads="1"/>
            </p:cNvSpPr>
            <p:nvPr/>
          </p:nvSpPr>
          <p:spPr bwMode="auto">
            <a:xfrm>
              <a:off x="1809750" y="1758950"/>
              <a:ext cx="320675" cy="4762"/>
            </a:xfrm>
            <a:prstGeom prst="rect">
              <a:avLst/>
            </a:pr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Rectangle 212"/>
            <p:cNvSpPr>
              <a:spLocks noChangeArrowheads="1"/>
            </p:cNvSpPr>
            <p:nvPr/>
          </p:nvSpPr>
          <p:spPr bwMode="auto">
            <a:xfrm>
              <a:off x="1809750" y="1770063"/>
              <a:ext cx="320675" cy="4762"/>
            </a:xfrm>
            <a:prstGeom prst="rect">
              <a:avLst/>
            </a:pr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Rectangle 213"/>
            <p:cNvSpPr>
              <a:spLocks noChangeArrowheads="1"/>
            </p:cNvSpPr>
            <p:nvPr/>
          </p:nvSpPr>
          <p:spPr bwMode="auto">
            <a:xfrm>
              <a:off x="1809750" y="1781175"/>
              <a:ext cx="320675" cy="4762"/>
            </a:xfrm>
            <a:prstGeom prst="rect">
              <a:avLst/>
            </a:pr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Rectangle 214"/>
            <p:cNvSpPr>
              <a:spLocks noChangeArrowheads="1"/>
            </p:cNvSpPr>
            <p:nvPr/>
          </p:nvSpPr>
          <p:spPr bwMode="auto">
            <a:xfrm>
              <a:off x="1809750" y="1730375"/>
              <a:ext cx="320675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Rectangle 215"/>
            <p:cNvSpPr>
              <a:spLocks noChangeArrowheads="1"/>
            </p:cNvSpPr>
            <p:nvPr/>
          </p:nvSpPr>
          <p:spPr bwMode="auto">
            <a:xfrm>
              <a:off x="1809750" y="1741488"/>
              <a:ext cx="320675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Rectangle 216"/>
            <p:cNvSpPr>
              <a:spLocks noChangeArrowheads="1"/>
            </p:cNvSpPr>
            <p:nvPr/>
          </p:nvSpPr>
          <p:spPr bwMode="auto">
            <a:xfrm>
              <a:off x="1809750" y="1752600"/>
              <a:ext cx="320675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Rectangle 217"/>
            <p:cNvSpPr>
              <a:spLocks noChangeArrowheads="1"/>
            </p:cNvSpPr>
            <p:nvPr/>
          </p:nvSpPr>
          <p:spPr bwMode="auto">
            <a:xfrm>
              <a:off x="1809750" y="1763713"/>
              <a:ext cx="320675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Rectangle 218"/>
            <p:cNvSpPr>
              <a:spLocks noChangeArrowheads="1"/>
            </p:cNvSpPr>
            <p:nvPr/>
          </p:nvSpPr>
          <p:spPr bwMode="auto">
            <a:xfrm>
              <a:off x="1809750" y="1774825"/>
              <a:ext cx="320675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Rectangle 219"/>
            <p:cNvSpPr>
              <a:spLocks noChangeArrowheads="1"/>
            </p:cNvSpPr>
            <p:nvPr/>
          </p:nvSpPr>
          <p:spPr bwMode="auto">
            <a:xfrm>
              <a:off x="1809750" y="1785938"/>
              <a:ext cx="320675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1809750" y="1792288"/>
              <a:ext cx="320675" cy="3175"/>
            </a:xfrm>
            <a:prstGeom prst="rect">
              <a:avLst/>
            </a:prstGeom>
            <a:solidFill>
              <a:srgbClr val="79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221"/>
            <p:cNvSpPr>
              <a:spLocks/>
            </p:cNvSpPr>
            <p:nvPr/>
          </p:nvSpPr>
          <p:spPr bwMode="auto">
            <a:xfrm>
              <a:off x="2130425" y="1725613"/>
              <a:ext cx="71438" cy="69850"/>
            </a:xfrm>
            <a:custGeom>
              <a:avLst/>
              <a:gdLst>
                <a:gd name="T0" fmla="*/ 0 w 229"/>
                <a:gd name="T1" fmla="*/ 0 h 228"/>
                <a:gd name="T2" fmla="*/ 162 w 229"/>
                <a:gd name="T3" fmla="*/ 67 h 228"/>
                <a:gd name="T4" fmla="*/ 162 w 229"/>
                <a:gd name="T5" fmla="*/ 67 h 228"/>
                <a:gd name="T6" fmla="*/ 229 w 229"/>
                <a:gd name="T7" fmla="*/ 228 h 228"/>
                <a:gd name="T8" fmla="*/ 167 w 229"/>
                <a:gd name="T9" fmla="*/ 228 h 228"/>
                <a:gd name="T10" fmla="*/ 118 w 229"/>
                <a:gd name="T11" fmla="*/ 110 h 228"/>
                <a:gd name="T12" fmla="*/ 118 w 229"/>
                <a:gd name="T13" fmla="*/ 110 h 228"/>
                <a:gd name="T14" fmla="*/ 0 w 229"/>
                <a:gd name="T15" fmla="*/ 61 h 228"/>
                <a:gd name="T16" fmla="*/ 0 w 229"/>
                <a:gd name="T17" fmla="*/ 61 h 228"/>
                <a:gd name="T18" fmla="*/ 0 w 229"/>
                <a:gd name="T1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28">
                  <a:moveTo>
                    <a:pt x="0" y="0"/>
                  </a:moveTo>
                  <a:cubicBezTo>
                    <a:pt x="63" y="0"/>
                    <a:pt x="120" y="25"/>
                    <a:pt x="162" y="67"/>
                  </a:cubicBezTo>
                  <a:lnTo>
                    <a:pt x="162" y="67"/>
                  </a:lnTo>
                  <a:cubicBezTo>
                    <a:pt x="203" y="108"/>
                    <a:pt x="229" y="165"/>
                    <a:pt x="229" y="228"/>
                  </a:cubicBezTo>
                  <a:lnTo>
                    <a:pt x="167" y="228"/>
                  </a:lnTo>
                  <a:cubicBezTo>
                    <a:pt x="167" y="182"/>
                    <a:pt x="148" y="140"/>
                    <a:pt x="118" y="110"/>
                  </a:cubicBezTo>
                  <a:lnTo>
                    <a:pt x="118" y="110"/>
                  </a:lnTo>
                  <a:cubicBezTo>
                    <a:pt x="88" y="80"/>
                    <a:pt x="46" y="61"/>
                    <a:pt x="0" y="61"/>
                  </a:cubicBez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222"/>
            <p:cNvSpPr>
              <a:spLocks/>
            </p:cNvSpPr>
            <p:nvPr/>
          </p:nvSpPr>
          <p:spPr bwMode="auto">
            <a:xfrm>
              <a:off x="2130425" y="1730375"/>
              <a:ext cx="65088" cy="65087"/>
            </a:xfrm>
            <a:custGeom>
              <a:avLst/>
              <a:gdLst>
                <a:gd name="T0" fmla="*/ 0 w 211"/>
                <a:gd name="T1" fmla="*/ 0 h 210"/>
                <a:gd name="T2" fmla="*/ 149 w 211"/>
                <a:gd name="T3" fmla="*/ 61 h 210"/>
                <a:gd name="T4" fmla="*/ 149 w 211"/>
                <a:gd name="T5" fmla="*/ 62 h 210"/>
                <a:gd name="T6" fmla="*/ 211 w 211"/>
                <a:gd name="T7" fmla="*/ 210 h 210"/>
                <a:gd name="T8" fmla="*/ 154 w 211"/>
                <a:gd name="T9" fmla="*/ 210 h 210"/>
                <a:gd name="T10" fmla="*/ 109 w 211"/>
                <a:gd name="T11" fmla="*/ 102 h 210"/>
                <a:gd name="T12" fmla="*/ 109 w 211"/>
                <a:gd name="T13" fmla="*/ 102 h 210"/>
                <a:gd name="T14" fmla="*/ 0 w 211"/>
                <a:gd name="T15" fmla="*/ 56 h 210"/>
                <a:gd name="T16" fmla="*/ 0 w 211"/>
                <a:gd name="T17" fmla="*/ 56 h 210"/>
                <a:gd name="T18" fmla="*/ 0 w 211"/>
                <a:gd name="T19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10">
                  <a:moveTo>
                    <a:pt x="0" y="0"/>
                  </a:moveTo>
                  <a:cubicBezTo>
                    <a:pt x="58" y="0"/>
                    <a:pt x="111" y="23"/>
                    <a:pt x="149" y="61"/>
                  </a:cubicBezTo>
                  <a:lnTo>
                    <a:pt x="149" y="62"/>
                  </a:lnTo>
                  <a:cubicBezTo>
                    <a:pt x="187" y="100"/>
                    <a:pt x="211" y="152"/>
                    <a:pt x="211" y="210"/>
                  </a:cubicBezTo>
                  <a:lnTo>
                    <a:pt x="154" y="210"/>
                  </a:lnTo>
                  <a:cubicBezTo>
                    <a:pt x="154" y="168"/>
                    <a:pt x="137" y="129"/>
                    <a:pt x="109" y="102"/>
                  </a:cubicBezTo>
                  <a:lnTo>
                    <a:pt x="109" y="102"/>
                  </a:lnTo>
                  <a:cubicBezTo>
                    <a:pt x="81" y="74"/>
                    <a:pt x="42" y="56"/>
                    <a:pt x="0" y="56"/>
                  </a:cubicBez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223"/>
            <p:cNvSpPr>
              <a:spLocks/>
            </p:cNvSpPr>
            <p:nvPr/>
          </p:nvSpPr>
          <p:spPr bwMode="auto">
            <a:xfrm>
              <a:off x="2130425" y="1736725"/>
              <a:ext cx="60325" cy="58737"/>
            </a:xfrm>
            <a:custGeom>
              <a:avLst/>
              <a:gdLst>
                <a:gd name="T0" fmla="*/ 0 w 193"/>
                <a:gd name="T1" fmla="*/ 0 h 192"/>
                <a:gd name="T2" fmla="*/ 136 w 193"/>
                <a:gd name="T3" fmla="*/ 56 h 192"/>
                <a:gd name="T4" fmla="*/ 136 w 193"/>
                <a:gd name="T5" fmla="*/ 56 h 192"/>
                <a:gd name="T6" fmla="*/ 193 w 193"/>
                <a:gd name="T7" fmla="*/ 192 h 192"/>
                <a:gd name="T8" fmla="*/ 141 w 193"/>
                <a:gd name="T9" fmla="*/ 192 h 192"/>
                <a:gd name="T10" fmla="*/ 99 w 193"/>
                <a:gd name="T11" fmla="*/ 93 h 192"/>
                <a:gd name="T12" fmla="*/ 99 w 193"/>
                <a:gd name="T13" fmla="*/ 93 h 192"/>
                <a:gd name="T14" fmla="*/ 0 w 193"/>
                <a:gd name="T15" fmla="*/ 52 h 192"/>
                <a:gd name="T16" fmla="*/ 0 w 193"/>
                <a:gd name="T17" fmla="*/ 52 h 192"/>
                <a:gd name="T18" fmla="*/ 0 w 193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192">
                  <a:moveTo>
                    <a:pt x="0" y="0"/>
                  </a:moveTo>
                  <a:cubicBezTo>
                    <a:pt x="53" y="0"/>
                    <a:pt x="101" y="21"/>
                    <a:pt x="136" y="56"/>
                  </a:cubicBezTo>
                  <a:lnTo>
                    <a:pt x="136" y="56"/>
                  </a:lnTo>
                  <a:cubicBezTo>
                    <a:pt x="171" y="91"/>
                    <a:pt x="193" y="139"/>
                    <a:pt x="193" y="192"/>
                  </a:cubicBezTo>
                  <a:lnTo>
                    <a:pt x="141" y="192"/>
                  </a:lnTo>
                  <a:cubicBezTo>
                    <a:pt x="141" y="153"/>
                    <a:pt x="125" y="118"/>
                    <a:pt x="99" y="93"/>
                  </a:cubicBezTo>
                  <a:lnTo>
                    <a:pt x="99" y="93"/>
                  </a:lnTo>
                  <a:cubicBezTo>
                    <a:pt x="74" y="67"/>
                    <a:pt x="39" y="52"/>
                    <a:pt x="0" y="52"/>
                  </a:cubicBez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Freeform 224"/>
            <p:cNvSpPr>
              <a:spLocks/>
            </p:cNvSpPr>
            <p:nvPr/>
          </p:nvSpPr>
          <p:spPr bwMode="auto">
            <a:xfrm>
              <a:off x="2130425" y="1741488"/>
              <a:ext cx="53975" cy="53975"/>
            </a:xfrm>
            <a:custGeom>
              <a:avLst/>
              <a:gdLst>
                <a:gd name="T0" fmla="*/ 0 w 174"/>
                <a:gd name="T1" fmla="*/ 0 h 174"/>
                <a:gd name="T2" fmla="*/ 123 w 174"/>
                <a:gd name="T3" fmla="*/ 51 h 174"/>
                <a:gd name="T4" fmla="*/ 123 w 174"/>
                <a:gd name="T5" fmla="*/ 51 h 174"/>
                <a:gd name="T6" fmla="*/ 174 w 174"/>
                <a:gd name="T7" fmla="*/ 174 h 174"/>
                <a:gd name="T8" fmla="*/ 127 w 174"/>
                <a:gd name="T9" fmla="*/ 174 h 174"/>
                <a:gd name="T10" fmla="*/ 90 w 174"/>
                <a:gd name="T11" fmla="*/ 84 h 174"/>
                <a:gd name="T12" fmla="*/ 90 w 174"/>
                <a:gd name="T13" fmla="*/ 84 h 174"/>
                <a:gd name="T14" fmla="*/ 0 w 174"/>
                <a:gd name="T15" fmla="*/ 47 h 174"/>
                <a:gd name="T16" fmla="*/ 0 w 174"/>
                <a:gd name="T17" fmla="*/ 47 h 174"/>
                <a:gd name="T18" fmla="*/ 0 w 174"/>
                <a:gd name="T1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74">
                  <a:moveTo>
                    <a:pt x="0" y="0"/>
                  </a:moveTo>
                  <a:cubicBezTo>
                    <a:pt x="48" y="0"/>
                    <a:pt x="92" y="19"/>
                    <a:pt x="123" y="51"/>
                  </a:cubicBezTo>
                  <a:lnTo>
                    <a:pt x="123" y="51"/>
                  </a:lnTo>
                  <a:cubicBezTo>
                    <a:pt x="155" y="83"/>
                    <a:pt x="174" y="126"/>
                    <a:pt x="174" y="174"/>
                  </a:cubicBezTo>
                  <a:lnTo>
                    <a:pt x="127" y="174"/>
                  </a:lnTo>
                  <a:cubicBezTo>
                    <a:pt x="127" y="139"/>
                    <a:pt x="113" y="107"/>
                    <a:pt x="90" y="84"/>
                  </a:cubicBezTo>
                  <a:lnTo>
                    <a:pt x="90" y="84"/>
                  </a:lnTo>
                  <a:cubicBezTo>
                    <a:pt x="67" y="61"/>
                    <a:pt x="35" y="47"/>
                    <a:pt x="0" y="47"/>
                  </a:cubicBez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Freeform 225"/>
            <p:cNvSpPr>
              <a:spLocks/>
            </p:cNvSpPr>
            <p:nvPr/>
          </p:nvSpPr>
          <p:spPr bwMode="auto">
            <a:xfrm>
              <a:off x="2130425" y="1747838"/>
              <a:ext cx="49213" cy="47625"/>
            </a:xfrm>
            <a:custGeom>
              <a:avLst/>
              <a:gdLst>
                <a:gd name="T0" fmla="*/ 0 w 156"/>
                <a:gd name="T1" fmla="*/ 0 h 156"/>
                <a:gd name="T2" fmla="*/ 111 w 156"/>
                <a:gd name="T3" fmla="*/ 46 h 156"/>
                <a:gd name="T4" fmla="*/ 111 w 156"/>
                <a:gd name="T5" fmla="*/ 46 h 156"/>
                <a:gd name="T6" fmla="*/ 156 w 156"/>
                <a:gd name="T7" fmla="*/ 156 h 156"/>
                <a:gd name="T8" fmla="*/ 114 w 156"/>
                <a:gd name="T9" fmla="*/ 156 h 156"/>
                <a:gd name="T10" fmla="*/ 81 w 156"/>
                <a:gd name="T11" fmla="*/ 76 h 156"/>
                <a:gd name="T12" fmla="*/ 81 w 156"/>
                <a:gd name="T13" fmla="*/ 76 h 156"/>
                <a:gd name="T14" fmla="*/ 0 w 156"/>
                <a:gd name="T15" fmla="*/ 42 h 156"/>
                <a:gd name="T16" fmla="*/ 0 w 156"/>
                <a:gd name="T17" fmla="*/ 42 h 156"/>
                <a:gd name="T18" fmla="*/ 0 w 156"/>
                <a:gd name="T1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0" y="0"/>
                  </a:moveTo>
                  <a:cubicBezTo>
                    <a:pt x="43" y="0"/>
                    <a:pt x="82" y="17"/>
                    <a:pt x="111" y="46"/>
                  </a:cubicBezTo>
                  <a:lnTo>
                    <a:pt x="111" y="46"/>
                  </a:lnTo>
                  <a:cubicBezTo>
                    <a:pt x="139" y="74"/>
                    <a:pt x="156" y="113"/>
                    <a:pt x="156" y="156"/>
                  </a:cubicBezTo>
                  <a:lnTo>
                    <a:pt x="114" y="156"/>
                  </a:lnTo>
                  <a:cubicBezTo>
                    <a:pt x="114" y="125"/>
                    <a:pt x="101" y="96"/>
                    <a:pt x="81" y="76"/>
                  </a:cubicBezTo>
                  <a:lnTo>
                    <a:pt x="81" y="76"/>
                  </a:lnTo>
                  <a:cubicBezTo>
                    <a:pt x="60" y="55"/>
                    <a:pt x="32" y="42"/>
                    <a:pt x="0" y="42"/>
                  </a:cubicBezTo>
                  <a:lnTo>
                    <a:pt x="0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Freeform 226"/>
            <p:cNvSpPr>
              <a:spLocks/>
            </p:cNvSpPr>
            <p:nvPr/>
          </p:nvSpPr>
          <p:spPr bwMode="auto">
            <a:xfrm>
              <a:off x="2130425" y="1752600"/>
              <a:ext cx="42863" cy="42862"/>
            </a:xfrm>
            <a:custGeom>
              <a:avLst/>
              <a:gdLst>
                <a:gd name="T0" fmla="*/ 0 w 138"/>
                <a:gd name="T1" fmla="*/ 0 h 138"/>
                <a:gd name="T2" fmla="*/ 98 w 138"/>
                <a:gd name="T3" fmla="*/ 40 h 138"/>
                <a:gd name="T4" fmla="*/ 98 w 138"/>
                <a:gd name="T5" fmla="*/ 41 h 138"/>
                <a:gd name="T6" fmla="*/ 138 w 138"/>
                <a:gd name="T7" fmla="*/ 138 h 138"/>
                <a:gd name="T8" fmla="*/ 101 w 138"/>
                <a:gd name="T9" fmla="*/ 138 h 138"/>
                <a:gd name="T10" fmla="*/ 71 w 138"/>
                <a:gd name="T11" fmla="*/ 67 h 138"/>
                <a:gd name="T12" fmla="*/ 71 w 138"/>
                <a:gd name="T13" fmla="*/ 67 h 138"/>
                <a:gd name="T14" fmla="*/ 0 w 138"/>
                <a:gd name="T15" fmla="*/ 37 h 138"/>
                <a:gd name="T16" fmla="*/ 0 w 138"/>
                <a:gd name="T17" fmla="*/ 37 h 138"/>
                <a:gd name="T18" fmla="*/ 0 w 138"/>
                <a:gd name="T1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8">
                  <a:moveTo>
                    <a:pt x="0" y="0"/>
                  </a:moveTo>
                  <a:cubicBezTo>
                    <a:pt x="38" y="0"/>
                    <a:pt x="73" y="15"/>
                    <a:pt x="98" y="40"/>
                  </a:cubicBezTo>
                  <a:lnTo>
                    <a:pt x="98" y="41"/>
                  </a:lnTo>
                  <a:cubicBezTo>
                    <a:pt x="123" y="66"/>
                    <a:pt x="138" y="100"/>
                    <a:pt x="138" y="138"/>
                  </a:cubicBezTo>
                  <a:lnTo>
                    <a:pt x="101" y="138"/>
                  </a:lnTo>
                  <a:cubicBezTo>
                    <a:pt x="101" y="110"/>
                    <a:pt x="90" y="85"/>
                    <a:pt x="71" y="67"/>
                  </a:cubicBezTo>
                  <a:lnTo>
                    <a:pt x="71" y="67"/>
                  </a:lnTo>
                  <a:cubicBezTo>
                    <a:pt x="53" y="49"/>
                    <a:pt x="28" y="37"/>
                    <a:pt x="0" y="37"/>
                  </a:cubicBez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Freeform 227"/>
            <p:cNvSpPr>
              <a:spLocks/>
            </p:cNvSpPr>
            <p:nvPr/>
          </p:nvSpPr>
          <p:spPr bwMode="auto">
            <a:xfrm>
              <a:off x="2130425" y="1758950"/>
              <a:ext cx="38100" cy="36512"/>
            </a:xfrm>
            <a:custGeom>
              <a:avLst/>
              <a:gdLst>
                <a:gd name="T0" fmla="*/ 0 w 120"/>
                <a:gd name="T1" fmla="*/ 0 h 120"/>
                <a:gd name="T2" fmla="*/ 85 w 120"/>
                <a:gd name="T3" fmla="*/ 35 h 120"/>
                <a:gd name="T4" fmla="*/ 85 w 120"/>
                <a:gd name="T5" fmla="*/ 35 h 120"/>
                <a:gd name="T6" fmla="*/ 120 w 120"/>
                <a:gd name="T7" fmla="*/ 120 h 120"/>
                <a:gd name="T8" fmla="*/ 88 w 120"/>
                <a:gd name="T9" fmla="*/ 120 h 120"/>
                <a:gd name="T10" fmla="*/ 62 w 120"/>
                <a:gd name="T11" fmla="*/ 58 h 120"/>
                <a:gd name="T12" fmla="*/ 62 w 120"/>
                <a:gd name="T13" fmla="*/ 58 h 120"/>
                <a:gd name="T14" fmla="*/ 0 w 120"/>
                <a:gd name="T15" fmla="*/ 32 h 120"/>
                <a:gd name="T16" fmla="*/ 0 w 120"/>
                <a:gd name="T17" fmla="*/ 32 h 120"/>
                <a:gd name="T18" fmla="*/ 0 w 120"/>
                <a:gd name="T1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0">
                  <a:moveTo>
                    <a:pt x="0" y="0"/>
                  </a:moveTo>
                  <a:cubicBezTo>
                    <a:pt x="33" y="0"/>
                    <a:pt x="63" y="13"/>
                    <a:pt x="85" y="35"/>
                  </a:cubicBezTo>
                  <a:lnTo>
                    <a:pt x="85" y="35"/>
                  </a:lnTo>
                  <a:cubicBezTo>
                    <a:pt x="107" y="57"/>
                    <a:pt x="120" y="87"/>
                    <a:pt x="120" y="120"/>
                  </a:cubicBezTo>
                  <a:lnTo>
                    <a:pt x="88" y="120"/>
                  </a:lnTo>
                  <a:cubicBezTo>
                    <a:pt x="88" y="96"/>
                    <a:pt x="78" y="74"/>
                    <a:pt x="62" y="58"/>
                  </a:cubicBezTo>
                  <a:lnTo>
                    <a:pt x="62" y="58"/>
                  </a:lnTo>
                  <a:cubicBezTo>
                    <a:pt x="46" y="42"/>
                    <a:pt x="24" y="32"/>
                    <a:pt x="0" y="32"/>
                  </a:cubicBez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Freeform 228"/>
            <p:cNvSpPr>
              <a:spLocks/>
            </p:cNvSpPr>
            <p:nvPr/>
          </p:nvSpPr>
          <p:spPr bwMode="auto">
            <a:xfrm>
              <a:off x="2130425" y="1763713"/>
              <a:ext cx="31750" cy="31750"/>
            </a:xfrm>
            <a:custGeom>
              <a:avLst/>
              <a:gdLst>
                <a:gd name="T0" fmla="*/ 0 w 102"/>
                <a:gd name="T1" fmla="*/ 0 h 102"/>
                <a:gd name="T2" fmla="*/ 72 w 102"/>
                <a:gd name="T3" fmla="*/ 30 h 102"/>
                <a:gd name="T4" fmla="*/ 72 w 102"/>
                <a:gd name="T5" fmla="*/ 30 h 102"/>
                <a:gd name="T6" fmla="*/ 102 w 102"/>
                <a:gd name="T7" fmla="*/ 102 h 102"/>
                <a:gd name="T8" fmla="*/ 75 w 102"/>
                <a:gd name="T9" fmla="*/ 102 h 102"/>
                <a:gd name="T10" fmla="*/ 53 w 102"/>
                <a:gd name="T11" fmla="*/ 50 h 102"/>
                <a:gd name="T12" fmla="*/ 53 w 102"/>
                <a:gd name="T13" fmla="*/ 50 h 102"/>
                <a:gd name="T14" fmla="*/ 0 w 102"/>
                <a:gd name="T15" fmla="*/ 28 h 102"/>
                <a:gd name="T16" fmla="*/ 0 w 102"/>
                <a:gd name="T17" fmla="*/ 28 h 102"/>
                <a:gd name="T18" fmla="*/ 0 w 102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02">
                  <a:moveTo>
                    <a:pt x="0" y="0"/>
                  </a:moveTo>
                  <a:cubicBezTo>
                    <a:pt x="28" y="0"/>
                    <a:pt x="54" y="12"/>
                    <a:pt x="72" y="30"/>
                  </a:cubicBezTo>
                  <a:lnTo>
                    <a:pt x="72" y="30"/>
                  </a:lnTo>
                  <a:cubicBezTo>
                    <a:pt x="91" y="49"/>
                    <a:pt x="102" y="74"/>
                    <a:pt x="102" y="102"/>
                  </a:cubicBezTo>
                  <a:lnTo>
                    <a:pt x="75" y="102"/>
                  </a:lnTo>
                  <a:cubicBezTo>
                    <a:pt x="75" y="82"/>
                    <a:pt x="66" y="63"/>
                    <a:pt x="53" y="50"/>
                  </a:cubicBezTo>
                  <a:lnTo>
                    <a:pt x="53" y="50"/>
                  </a:lnTo>
                  <a:cubicBezTo>
                    <a:pt x="39" y="36"/>
                    <a:pt x="21" y="28"/>
                    <a:pt x="0" y="28"/>
                  </a:cubicBez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Freeform 229"/>
            <p:cNvSpPr>
              <a:spLocks/>
            </p:cNvSpPr>
            <p:nvPr/>
          </p:nvSpPr>
          <p:spPr bwMode="auto">
            <a:xfrm>
              <a:off x="2130425" y="1770063"/>
              <a:ext cx="26988" cy="25400"/>
            </a:xfrm>
            <a:custGeom>
              <a:avLst/>
              <a:gdLst>
                <a:gd name="T0" fmla="*/ 0 w 84"/>
                <a:gd name="T1" fmla="*/ 0 h 84"/>
                <a:gd name="T2" fmla="*/ 59 w 84"/>
                <a:gd name="T3" fmla="*/ 25 h 84"/>
                <a:gd name="T4" fmla="*/ 59 w 84"/>
                <a:gd name="T5" fmla="*/ 25 h 84"/>
                <a:gd name="T6" fmla="*/ 84 w 84"/>
                <a:gd name="T7" fmla="*/ 84 h 84"/>
                <a:gd name="T8" fmla="*/ 61 w 84"/>
                <a:gd name="T9" fmla="*/ 84 h 84"/>
                <a:gd name="T10" fmla="*/ 43 w 84"/>
                <a:gd name="T11" fmla="*/ 41 h 84"/>
                <a:gd name="T12" fmla="*/ 43 w 84"/>
                <a:gd name="T13" fmla="*/ 41 h 84"/>
                <a:gd name="T14" fmla="*/ 0 w 84"/>
                <a:gd name="T15" fmla="*/ 23 h 84"/>
                <a:gd name="T16" fmla="*/ 0 w 84"/>
                <a:gd name="T17" fmla="*/ 23 h 84"/>
                <a:gd name="T18" fmla="*/ 0 w 8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4">
                  <a:moveTo>
                    <a:pt x="0" y="0"/>
                  </a:moveTo>
                  <a:cubicBezTo>
                    <a:pt x="23" y="0"/>
                    <a:pt x="44" y="10"/>
                    <a:pt x="59" y="25"/>
                  </a:cubicBezTo>
                  <a:lnTo>
                    <a:pt x="59" y="25"/>
                  </a:lnTo>
                  <a:cubicBezTo>
                    <a:pt x="75" y="40"/>
                    <a:pt x="84" y="61"/>
                    <a:pt x="84" y="84"/>
                  </a:cubicBezTo>
                  <a:lnTo>
                    <a:pt x="61" y="84"/>
                  </a:lnTo>
                  <a:cubicBezTo>
                    <a:pt x="61" y="67"/>
                    <a:pt x="54" y="52"/>
                    <a:pt x="43" y="41"/>
                  </a:cubicBezTo>
                  <a:lnTo>
                    <a:pt x="43" y="41"/>
                  </a:lnTo>
                  <a:cubicBezTo>
                    <a:pt x="32" y="30"/>
                    <a:pt x="17" y="23"/>
                    <a:pt x="0" y="23"/>
                  </a:cubicBez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Freeform 230"/>
            <p:cNvSpPr>
              <a:spLocks/>
            </p:cNvSpPr>
            <p:nvPr/>
          </p:nvSpPr>
          <p:spPr bwMode="auto">
            <a:xfrm>
              <a:off x="2130425" y="1774825"/>
              <a:ext cx="20638" cy="20637"/>
            </a:xfrm>
            <a:custGeom>
              <a:avLst/>
              <a:gdLst>
                <a:gd name="T0" fmla="*/ 0 w 66"/>
                <a:gd name="T1" fmla="*/ 0 h 66"/>
                <a:gd name="T2" fmla="*/ 47 w 66"/>
                <a:gd name="T3" fmla="*/ 19 h 66"/>
                <a:gd name="T4" fmla="*/ 47 w 66"/>
                <a:gd name="T5" fmla="*/ 19 h 66"/>
                <a:gd name="T6" fmla="*/ 66 w 66"/>
                <a:gd name="T7" fmla="*/ 66 h 66"/>
                <a:gd name="T8" fmla="*/ 57 w 66"/>
                <a:gd name="T9" fmla="*/ 66 h 66"/>
                <a:gd name="T10" fmla="*/ 48 w 66"/>
                <a:gd name="T11" fmla="*/ 66 h 66"/>
                <a:gd name="T12" fmla="*/ 0 w 66"/>
                <a:gd name="T13" fmla="*/ 66 h 66"/>
                <a:gd name="T14" fmla="*/ 0 w 66"/>
                <a:gd name="T15" fmla="*/ 47 h 66"/>
                <a:gd name="T16" fmla="*/ 0 w 66"/>
                <a:gd name="T17" fmla="*/ 43 h 66"/>
                <a:gd name="T18" fmla="*/ 0 w 66"/>
                <a:gd name="T19" fmla="*/ 18 h 66"/>
                <a:gd name="T20" fmla="*/ 0 w 66"/>
                <a:gd name="T21" fmla="*/ 18 h 66"/>
                <a:gd name="T22" fmla="*/ 0 w 66"/>
                <a:gd name="T23" fmla="*/ 15 h 66"/>
                <a:gd name="T24" fmla="*/ 0 w 66"/>
                <a:gd name="T2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66">
                  <a:moveTo>
                    <a:pt x="0" y="0"/>
                  </a:moveTo>
                  <a:cubicBezTo>
                    <a:pt x="18" y="0"/>
                    <a:pt x="35" y="7"/>
                    <a:pt x="47" y="19"/>
                  </a:cubicBezTo>
                  <a:lnTo>
                    <a:pt x="47" y="19"/>
                  </a:lnTo>
                  <a:cubicBezTo>
                    <a:pt x="59" y="32"/>
                    <a:pt x="66" y="48"/>
                    <a:pt x="66" y="66"/>
                  </a:cubicBezTo>
                  <a:lnTo>
                    <a:pt x="57" y="66"/>
                  </a:lnTo>
                  <a:lnTo>
                    <a:pt x="48" y="66"/>
                  </a:lnTo>
                  <a:lnTo>
                    <a:pt x="0" y="66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Freeform 231"/>
            <p:cNvSpPr>
              <a:spLocks/>
            </p:cNvSpPr>
            <p:nvPr/>
          </p:nvSpPr>
          <p:spPr bwMode="auto">
            <a:xfrm>
              <a:off x="2130425" y="1781175"/>
              <a:ext cx="15875" cy="14287"/>
            </a:xfrm>
            <a:custGeom>
              <a:avLst/>
              <a:gdLst>
                <a:gd name="T0" fmla="*/ 0 w 48"/>
                <a:gd name="T1" fmla="*/ 0 h 48"/>
                <a:gd name="T2" fmla="*/ 34 w 48"/>
                <a:gd name="T3" fmla="*/ 14 h 48"/>
                <a:gd name="T4" fmla="*/ 34 w 48"/>
                <a:gd name="T5" fmla="*/ 14 h 48"/>
                <a:gd name="T6" fmla="*/ 48 w 48"/>
                <a:gd name="T7" fmla="*/ 48 h 48"/>
                <a:gd name="T8" fmla="*/ 42 w 48"/>
                <a:gd name="T9" fmla="*/ 48 h 48"/>
                <a:gd name="T10" fmla="*/ 35 w 48"/>
                <a:gd name="T11" fmla="*/ 48 h 48"/>
                <a:gd name="T12" fmla="*/ 0 w 48"/>
                <a:gd name="T13" fmla="*/ 48 h 48"/>
                <a:gd name="T14" fmla="*/ 0 w 48"/>
                <a:gd name="T15" fmla="*/ 34 h 48"/>
                <a:gd name="T16" fmla="*/ 0 w 48"/>
                <a:gd name="T17" fmla="*/ 31 h 48"/>
                <a:gd name="T18" fmla="*/ 0 w 48"/>
                <a:gd name="T19" fmla="*/ 13 h 48"/>
                <a:gd name="T20" fmla="*/ 0 w 48"/>
                <a:gd name="T21" fmla="*/ 13 h 48"/>
                <a:gd name="T22" fmla="*/ 0 w 48"/>
                <a:gd name="T23" fmla="*/ 11 h 48"/>
                <a:gd name="T24" fmla="*/ 0 w 4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cubicBezTo>
                    <a:pt x="13" y="0"/>
                    <a:pt x="25" y="5"/>
                    <a:pt x="34" y="14"/>
                  </a:cubicBezTo>
                  <a:lnTo>
                    <a:pt x="34" y="14"/>
                  </a:lnTo>
                  <a:cubicBezTo>
                    <a:pt x="43" y="23"/>
                    <a:pt x="48" y="35"/>
                    <a:pt x="48" y="48"/>
                  </a:cubicBezTo>
                  <a:lnTo>
                    <a:pt x="42" y="48"/>
                  </a:lnTo>
                  <a:lnTo>
                    <a:pt x="35" y="48"/>
                  </a:lnTo>
                  <a:lnTo>
                    <a:pt x="0" y="48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Freeform 232"/>
            <p:cNvSpPr>
              <a:spLocks/>
            </p:cNvSpPr>
            <p:nvPr/>
          </p:nvSpPr>
          <p:spPr bwMode="auto">
            <a:xfrm>
              <a:off x="2130425" y="1785938"/>
              <a:ext cx="9525" cy="9525"/>
            </a:xfrm>
            <a:custGeom>
              <a:avLst/>
              <a:gdLst>
                <a:gd name="T0" fmla="*/ 0 w 30"/>
                <a:gd name="T1" fmla="*/ 0 h 30"/>
                <a:gd name="T2" fmla="*/ 21 w 30"/>
                <a:gd name="T3" fmla="*/ 9 h 30"/>
                <a:gd name="T4" fmla="*/ 21 w 30"/>
                <a:gd name="T5" fmla="*/ 9 h 30"/>
                <a:gd name="T6" fmla="*/ 30 w 30"/>
                <a:gd name="T7" fmla="*/ 30 h 30"/>
                <a:gd name="T8" fmla="*/ 0 w 30"/>
                <a:gd name="T9" fmla="*/ 30 h 30"/>
                <a:gd name="T10" fmla="*/ 0 w 30"/>
                <a:gd name="T11" fmla="*/ 22 h 30"/>
                <a:gd name="T12" fmla="*/ 0 w 30"/>
                <a:gd name="T13" fmla="*/ 20 h 30"/>
                <a:gd name="T14" fmla="*/ 0 w 30"/>
                <a:gd name="T15" fmla="*/ 8 h 30"/>
                <a:gd name="T16" fmla="*/ 0 w 30"/>
                <a:gd name="T17" fmla="*/ 8 h 30"/>
                <a:gd name="T18" fmla="*/ 0 w 30"/>
                <a:gd name="T19" fmla="*/ 7 h 30"/>
                <a:gd name="T20" fmla="*/ 0 w 30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cubicBezTo>
                    <a:pt x="8" y="0"/>
                    <a:pt x="16" y="4"/>
                    <a:pt x="21" y="9"/>
                  </a:cubicBezTo>
                  <a:lnTo>
                    <a:pt x="21" y="9"/>
                  </a:lnTo>
                  <a:cubicBezTo>
                    <a:pt x="27" y="14"/>
                    <a:pt x="30" y="22"/>
                    <a:pt x="30" y="30"/>
                  </a:cubicBezTo>
                  <a:lnTo>
                    <a:pt x="0" y="30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Freeform 233"/>
            <p:cNvSpPr>
              <a:spLocks/>
            </p:cNvSpPr>
            <p:nvPr/>
          </p:nvSpPr>
          <p:spPr bwMode="auto">
            <a:xfrm>
              <a:off x="2130425" y="1792288"/>
              <a:ext cx="4763" cy="3175"/>
            </a:xfrm>
            <a:custGeom>
              <a:avLst/>
              <a:gdLst>
                <a:gd name="T0" fmla="*/ 0 w 12"/>
                <a:gd name="T1" fmla="*/ 0 h 12"/>
                <a:gd name="T2" fmla="*/ 9 w 12"/>
                <a:gd name="T3" fmla="*/ 4 h 12"/>
                <a:gd name="T4" fmla="*/ 9 w 12"/>
                <a:gd name="T5" fmla="*/ 4 h 12"/>
                <a:gd name="T6" fmla="*/ 12 w 12"/>
                <a:gd name="T7" fmla="*/ 12 h 12"/>
                <a:gd name="T8" fmla="*/ 0 w 12"/>
                <a:gd name="T9" fmla="*/ 12 h 12"/>
                <a:gd name="T10" fmla="*/ 0 w 12"/>
                <a:gd name="T11" fmla="*/ 9 h 12"/>
                <a:gd name="T12" fmla="*/ 0 w 12"/>
                <a:gd name="T13" fmla="*/ 8 h 12"/>
                <a:gd name="T14" fmla="*/ 0 w 12"/>
                <a:gd name="T15" fmla="*/ 3 h 12"/>
                <a:gd name="T16" fmla="*/ 0 w 12"/>
                <a:gd name="T17" fmla="*/ 3 h 12"/>
                <a:gd name="T18" fmla="*/ 0 w 12"/>
                <a:gd name="T19" fmla="*/ 3 h 12"/>
                <a:gd name="T20" fmla="*/ 0 w 12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cubicBezTo>
                    <a:pt x="3" y="0"/>
                    <a:pt x="6" y="2"/>
                    <a:pt x="9" y="4"/>
                  </a:cubicBezTo>
                  <a:lnTo>
                    <a:pt x="9" y="4"/>
                  </a:lnTo>
                  <a:cubicBezTo>
                    <a:pt x="11" y="6"/>
                    <a:pt x="12" y="9"/>
                    <a:pt x="12" y="12"/>
                  </a:cubicBezTo>
                  <a:lnTo>
                    <a:pt x="0" y="12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Rectangle 234"/>
            <p:cNvSpPr>
              <a:spLocks noChangeArrowheads="1"/>
            </p:cNvSpPr>
            <p:nvPr/>
          </p:nvSpPr>
          <p:spPr bwMode="auto">
            <a:xfrm>
              <a:off x="2271713" y="1725613"/>
              <a:ext cx="320675" cy="4762"/>
            </a:xfrm>
            <a:prstGeom prst="rect">
              <a:avLst/>
            </a:pr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Rectangle 235"/>
            <p:cNvSpPr>
              <a:spLocks noChangeArrowheads="1"/>
            </p:cNvSpPr>
            <p:nvPr/>
          </p:nvSpPr>
          <p:spPr bwMode="auto">
            <a:xfrm>
              <a:off x="2271713" y="1736725"/>
              <a:ext cx="320675" cy="4762"/>
            </a:xfrm>
            <a:prstGeom prst="rect">
              <a:avLst/>
            </a:pr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Rectangle 236"/>
            <p:cNvSpPr>
              <a:spLocks noChangeArrowheads="1"/>
            </p:cNvSpPr>
            <p:nvPr/>
          </p:nvSpPr>
          <p:spPr bwMode="auto">
            <a:xfrm>
              <a:off x="2271713" y="1747838"/>
              <a:ext cx="320675" cy="4762"/>
            </a:xfrm>
            <a:prstGeom prst="rect">
              <a:avLst/>
            </a:pr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Rectangle 237"/>
            <p:cNvSpPr>
              <a:spLocks noChangeArrowheads="1"/>
            </p:cNvSpPr>
            <p:nvPr/>
          </p:nvSpPr>
          <p:spPr bwMode="auto">
            <a:xfrm>
              <a:off x="2271713" y="1758950"/>
              <a:ext cx="320675" cy="4762"/>
            </a:xfrm>
            <a:prstGeom prst="rect">
              <a:avLst/>
            </a:pr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Rectangle 238"/>
            <p:cNvSpPr>
              <a:spLocks noChangeArrowheads="1"/>
            </p:cNvSpPr>
            <p:nvPr/>
          </p:nvSpPr>
          <p:spPr bwMode="auto">
            <a:xfrm>
              <a:off x="2271713" y="1770063"/>
              <a:ext cx="320675" cy="4762"/>
            </a:xfrm>
            <a:prstGeom prst="rect">
              <a:avLst/>
            </a:pr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Rectangle 239"/>
            <p:cNvSpPr>
              <a:spLocks noChangeArrowheads="1"/>
            </p:cNvSpPr>
            <p:nvPr/>
          </p:nvSpPr>
          <p:spPr bwMode="auto">
            <a:xfrm>
              <a:off x="2271713" y="1781175"/>
              <a:ext cx="320675" cy="4762"/>
            </a:xfrm>
            <a:prstGeom prst="rect">
              <a:avLst/>
            </a:pr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Rectangle 240"/>
            <p:cNvSpPr>
              <a:spLocks noChangeArrowheads="1"/>
            </p:cNvSpPr>
            <p:nvPr/>
          </p:nvSpPr>
          <p:spPr bwMode="auto">
            <a:xfrm>
              <a:off x="2271713" y="1730375"/>
              <a:ext cx="320675" cy="6350"/>
            </a:xfrm>
            <a:prstGeom prst="rect">
              <a:avLst/>
            </a:pr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Rectangle 241"/>
            <p:cNvSpPr>
              <a:spLocks noChangeArrowheads="1"/>
            </p:cNvSpPr>
            <p:nvPr/>
          </p:nvSpPr>
          <p:spPr bwMode="auto">
            <a:xfrm>
              <a:off x="2271713" y="1741488"/>
              <a:ext cx="320675" cy="6350"/>
            </a:xfrm>
            <a:prstGeom prst="rect">
              <a:avLst/>
            </a:pr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Rectangle 242"/>
            <p:cNvSpPr>
              <a:spLocks noChangeArrowheads="1"/>
            </p:cNvSpPr>
            <p:nvPr/>
          </p:nvSpPr>
          <p:spPr bwMode="auto">
            <a:xfrm>
              <a:off x="2271713" y="1752600"/>
              <a:ext cx="320675" cy="6350"/>
            </a:xfrm>
            <a:prstGeom prst="rect">
              <a:avLst/>
            </a:pr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Rectangle 243"/>
            <p:cNvSpPr>
              <a:spLocks noChangeArrowheads="1"/>
            </p:cNvSpPr>
            <p:nvPr/>
          </p:nvSpPr>
          <p:spPr bwMode="auto">
            <a:xfrm>
              <a:off x="2271713" y="1763713"/>
              <a:ext cx="320675" cy="6350"/>
            </a:xfrm>
            <a:prstGeom prst="rect">
              <a:avLst/>
            </a:pr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Rectangle 244"/>
            <p:cNvSpPr>
              <a:spLocks noChangeArrowheads="1"/>
            </p:cNvSpPr>
            <p:nvPr/>
          </p:nvSpPr>
          <p:spPr bwMode="auto">
            <a:xfrm>
              <a:off x="2271713" y="1774825"/>
              <a:ext cx="320675" cy="6350"/>
            </a:xfrm>
            <a:prstGeom prst="rect">
              <a:avLst/>
            </a:pr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Rectangle 245"/>
            <p:cNvSpPr>
              <a:spLocks noChangeArrowheads="1"/>
            </p:cNvSpPr>
            <p:nvPr/>
          </p:nvSpPr>
          <p:spPr bwMode="auto">
            <a:xfrm>
              <a:off x="2271713" y="1785938"/>
              <a:ext cx="320675" cy="6350"/>
            </a:xfrm>
            <a:prstGeom prst="rect">
              <a:avLst/>
            </a:pr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Rectangle 246"/>
            <p:cNvSpPr>
              <a:spLocks noChangeArrowheads="1"/>
            </p:cNvSpPr>
            <p:nvPr/>
          </p:nvSpPr>
          <p:spPr bwMode="auto">
            <a:xfrm>
              <a:off x="2271713" y="1792288"/>
              <a:ext cx="320675" cy="3175"/>
            </a:xfrm>
            <a:prstGeom prst="rect">
              <a:avLst/>
            </a:prstGeom>
            <a:solidFill>
              <a:srgbClr val="6F9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Freeform 247"/>
            <p:cNvSpPr>
              <a:spLocks/>
            </p:cNvSpPr>
            <p:nvPr/>
          </p:nvSpPr>
          <p:spPr bwMode="auto">
            <a:xfrm>
              <a:off x="2201863" y="1725613"/>
              <a:ext cx="69850" cy="69850"/>
            </a:xfrm>
            <a:custGeom>
              <a:avLst/>
              <a:gdLst>
                <a:gd name="T0" fmla="*/ 228 w 228"/>
                <a:gd name="T1" fmla="*/ 0 h 228"/>
                <a:gd name="T2" fmla="*/ 67 w 228"/>
                <a:gd name="T3" fmla="*/ 67 h 228"/>
                <a:gd name="T4" fmla="*/ 67 w 228"/>
                <a:gd name="T5" fmla="*/ 67 h 228"/>
                <a:gd name="T6" fmla="*/ 0 w 228"/>
                <a:gd name="T7" fmla="*/ 228 h 228"/>
                <a:gd name="T8" fmla="*/ 61 w 228"/>
                <a:gd name="T9" fmla="*/ 228 h 228"/>
                <a:gd name="T10" fmla="*/ 110 w 228"/>
                <a:gd name="T11" fmla="*/ 110 h 228"/>
                <a:gd name="T12" fmla="*/ 110 w 228"/>
                <a:gd name="T13" fmla="*/ 110 h 228"/>
                <a:gd name="T14" fmla="*/ 228 w 228"/>
                <a:gd name="T15" fmla="*/ 61 h 228"/>
                <a:gd name="T16" fmla="*/ 228 w 228"/>
                <a:gd name="T17" fmla="*/ 61 h 228"/>
                <a:gd name="T18" fmla="*/ 228 w 228"/>
                <a:gd name="T1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228">
                  <a:moveTo>
                    <a:pt x="228" y="0"/>
                  </a:moveTo>
                  <a:cubicBezTo>
                    <a:pt x="165" y="0"/>
                    <a:pt x="108" y="25"/>
                    <a:pt x="67" y="67"/>
                  </a:cubicBezTo>
                  <a:lnTo>
                    <a:pt x="67" y="67"/>
                  </a:lnTo>
                  <a:cubicBezTo>
                    <a:pt x="25" y="108"/>
                    <a:pt x="0" y="165"/>
                    <a:pt x="0" y="228"/>
                  </a:cubicBezTo>
                  <a:lnTo>
                    <a:pt x="61" y="228"/>
                  </a:lnTo>
                  <a:cubicBezTo>
                    <a:pt x="61" y="182"/>
                    <a:pt x="80" y="140"/>
                    <a:pt x="110" y="110"/>
                  </a:cubicBezTo>
                  <a:lnTo>
                    <a:pt x="110" y="110"/>
                  </a:lnTo>
                  <a:cubicBezTo>
                    <a:pt x="141" y="80"/>
                    <a:pt x="182" y="61"/>
                    <a:pt x="228" y="61"/>
                  </a:cubicBezTo>
                  <a:lnTo>
                    <a:pt x="228" y="61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Freeform 248"/>
            <p:cNvSpPr>
              <a:spLocks/>
            </p:cNvSpPr>
            <p:nvPr/>
          </p:nvSpPr>
          <p:spPr bwMode="auto">
            <a:xfrm>
              <a:off x="2206625" y="1730375"/>
              <a:ext cx="65088" cy="65087"/>
            </a:xfrm>
            <a:custGeom>
              <a:avLst/>
              <a:gdLst>
                <a:gd name="T0" fmla="*/ 210 w 211"/>
                <a:gd name="T1" fmla="*/ 0 h 210"/>
                <a:gd name="T2" fmla="*/ 62 w 211"/>
                <a:gd name="T3" fmla="*/ 61 h 210"/>
                <a:gd name="T4" fmla="*/ 62 w 211"/>
                <a:gd name="T5" fmla="*/ 62 h 210"/>
                <a:gd name="T6" fmla="*/ 0 w 211"/>
                <a:gd name="T7" fmla="*/ 210 h 210"/>
                <a:gd name="T8" fmla="*/ 57 w 211"/>
                <a:gd name="T9" fmla="*/ 210 h 210"/>
                <a:gd name="T10" fmla="*/ 102 w 211"/>
                <a:gd name="T11" fmla="*/ 102 h 210"/>
                <a:gd name="T12" fmla="*/ 102 w 211"/>
                <a:gd name="T13" fmla="*/ 102 h 210"/>
                <a:gd name="T14" fmla="*/ 210 w 211"/>
                <a:gd name="T15" fmla="*/ 56 h 210"/>
                <a:gd name="T16" fmla="*/ 211 w 211"/>
                <a:gd name="T17" fmla="*/ 56 h 210"/>
                <a:gd name="T18" fmla="*/ 211 w 211"/>
                <a:gd name="T19" fmla="*/ 0 h 210"/>
                <a:gd name="T20" fmla="*/ 210 w 211"/>
                <a:gd name="T2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" h="210">
                  <a:moveTo>
                    <a:pt x="210" y="0"/>
                  </a:moveTo>
                  <a:cubicBezTo>
                    <a:pt x="152" y="0"/>
                    <a:pt x="100" y="23"/>
                    <a:pt x="62" y="61"/>
                  </a:cubicBezTo>
                  <a:lnTo>
                    <a:pt x="62" y="62"/>
                  </a:lnTo>
                  <a:cubicBezTo>
                    <a:pt x="23" y="100"/>
                    <a:pt x="0" y="152"/>
                    <a:pt x="0" y="210"/>
                  </a:cubicBezTo>
                  <a:lnTo>
                    <a:pt x="57" y="210"/>
                  </a:lnTo>
                  <a:cubicBezTo>
                    <a:pt x="57" y="168"/>
                    <a:pt x="74" y="129"/>
                    <a:pt x="102" y="102"/>
                  </a:cubicBezTo>
                  <a:lnTo>
                    <a:pt x="102" y="102"/>
                  </a:lnTo>
                  <a:cubicBezTo>
                    <a:pt x="130" y="74"/>
                    <a:pt x="168" y="56"/>
                    <a:pt x="210" y="56"/>
                  </a:cubicBezTo>
                  <a:lnTo>
                    <a:pt x="211" y="56"/>
                  </a:lnTo>
                  <a:lnTo>
                    <a:pt x="211" y="0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Freeform 249"/>
            <p:cNvSpPr>
              <a:spLocks/>
            </p:cNvSpPr>
            <p:nvPr/>
          </p:nvSpPr>
          <p:spPr bwMode="auto">
            <a:xfrm>
              <a:off x="2212975" y="1736725"/>
              <a:ext cx="58738" cy="58737"/>
            </a:xfrm>
            <a:custGeom>
              <a:avLst/>
              <a:gdLst>
                <a:gd name="T0" fmla="*/ 193 w 193"/>
                <a:gd name="T1" fmla="*/ 0 h 192"/>
                <a:gd name="T2" fmla="*/ 56 w 193"/>
                <a:gd name="T3" fmla="*/ 56 h 192"/>
                <a:gd name="T4" fmla="*/ 56 w 193"/>
                <a:gd name="T5" fmla="*/ 56 h 192"/>
                <a:gd name="T6" fmla="*/ 0 w 193"/>
                <a:gd name="T7" fmla="*/ 192 h 192"/>
                <a:gd name="T8" fmla="*/ 52 w 193"/>
                <a:gd name="T9" fmla="*/ 192 h 192"/>
                <a:gd name="T10" fmla="*/ 93 w 193"/>
                <a:gd name="T11" fmla="*/ 93 h 192"/>
                <a:gd name="T12" fmla="*/ 93 w 193"/>
                <a:gd name="T13" fmla="*/ 93 h 192"/>
                <a:gd name="T14" fmla="*/ 193 w 193"/>
                <a:gd name="T15" fmla="*/ 52 h 192"/>
                <a:gd name="T16" fmla="*/ 193 w 193"/>
                <a:gd name="T17" fmla="*/ 52 h 192"/>
                <a:gd name="T18" fmla="*/ 193 w 193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192">
                  <a:moveTo>
                    <a:pt x="193" y="0"/>
                  </a:moveTo>
                  <a:cubicBezTo>
                    <a:pt x="139" y="0"/>
                    <a:pt x="91" y="21"/>
                    <a:pt x="56" y="56"/>
                  </a:cubicBezTo>
                  <a:lnTo>
                    <a:pt x="56" y="56"/>
                  </a:lnTo>
                  <a:cubicBezTo>
                    <a:pt x="21" y="91"/>
                    <a:pt x="0" y="139"/>
                    <a:pt x="0" y="192"/>
                  </a:cubicBezTo>
                  <a:lnTo>
                    <a:pt x="52" y="192"/>
                  </a:lnTo>
                  <a:cubicBezTo>
                    <a:pt x="52" y="153"/>
                    <a:pt x="68" y="118"/>
                    <a:pt x="93" y="93"/>
                  </a:cubicBezTo>
                  <a:lnTo>
                    <a:pt x="93" y="93"/>
                  </a:lnTo>
                  <a:cubicBezTo>
                    <a:pt x="119" y="67"/>
                    <a:pt x="154" y="52"/>
                    <a:pt x="193" y="52"/>
                  </a:cubicBezTo>
                  <a:lnTo>
                    <a:pt x="193" y="52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Freeform 250"/>
            <p:cNvSpPr>
              <a:spLocks/>
            </p:cNvSpPr>
            <p:nvPr/>
          </p:nvSpPr>
          <p:spPr bwMode="auto">
            <a:xfrm>
              <a:off x="2217738" y="1741488"/>
              <a:ext cx="53975" cy="53975"/>
            </a:xfrm>
            <a:custGeom>
              <a:avLst/>
              <a:gdLst>
                <a:gd name="T0" fmla="*/ 175 w 175"/>
                <a:gd name="T1" fmla="*/ 0 h 174"/>
                <a:gd name="T2" fmla="*/ 51 w 175"/>
                <a:gd name="T3" fmla="*/ 51 h 174"/>
                <a:gd name="T4" fmla="*/ 51 w 175"/>
                <a:gd name="T5" fmla="*/ 51 h 174"/>
                <a:gd name="T6" fmla="*/ 0 w 175"/>
                <a:gd name="T7" fmla="*/ 174 h 174"/>
                <a:gd name="T8" fmla="*/ 47 w 175"/>
                <a:gd name="T9" fmla="*/ 174 h 174"/>
                <a:gd name="T10" fmla="*/ 84 w 175"/>
                <a:gd name="T11" fmla="*/ 84 h 174"/>
                <a:gd name="T12" fmla="*/ 84 w 175"/>
                <a:gd name="T13" fmla="*/ 84 h 174"/>
                <a:gd name="T14" fmla="*/ 175 w 175"/>
                <a:gd name="T15" fmla="*/ 47 h 174"/>
                <a:gd name="T16" fmla="*/ 175 w 175"/>
                <a:gd name="T17" fmla="*/ 47 h 174"/>
                <a:gd name="T18" fmla="*/ 175 w 175"/>
                <a:gd name="T1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74">
                  <a:moveTo>
                    <a:pt x="175" y="0"/>
                  </a:moveTo>
                  <a:cubicBezTo>
                    <a:pt x="126" y="0"/>
                    <a:pt x="83" y="19"/>
                    <a:pt x="51" y="51"/>
                  </a:cubicBezTo>
                  <a:lnTo>
                    <a:pt x="51" y="51"/>
                  </a:lnTo>
                  <a:cubicBezTo>
                    <a:pt x="20" y="83"/>
                    <a:pt x="0" y="126"/>
                    <a:pt x="0" y="174"/>
                  </a:cubicBezTo>
                  <a:lnTo>
                    <a:pt x="47" y="174"/>
                  </a:lnTo>
                  <a:cubicBezTo>
                    <a:pt x="47" y="139"/>
                    <a:pt x="61" y="107"/>
                    <a:pt x="84" y="84"/>
                  </a:cubicBezTo>
                  <a:lnTo>
                    <a:pt x="84" y="84"/>
                  </a:lnTo>
                  <a:cubicBezTo>
                    <a:pt x="107" y="61"/>
                    <a:pt x="139" y="47"/>
                    <a:pt x="175" y="47"/>
                  </a:cubicBezTo>
                  <a:lnTo>
                    <a:pt x="175" y="4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Freeform 251"/>
            <p:cNvSpPr>
              <a:spLocks/>
            </p:cNvSpPr>
            <p:nvPr/>
          </p:nvSpPr>
          <p:spPr bwMode="auto">
            <a:xfrm>
              <a:off x="2224088" y="1747838"/>
              <a:ext cx="47625" cy="47625"/>
            </a:xfrm>
            <a:custGeom>
              <a:avLst/>
              <a:gdLst>
                <a:gd name="T0" fmla="*/ 157 w 157"/>
                <a:gd name="T1" fmla="*/ 0 h 156"/>
                <a:gd name="T2" fmla="*/ 46 w 157"/>
                <a:gd name="T3" fmla="*/ 46 h 156"/>
                <a:gd name="T4" fmla="*/ 46 w 157"/>
                <a:gd name="T5" fmla="*/ 46 h 156"/>
                <a:gd name="T6" fmla="*/ 0 w 157"/>
                <a:gd name="T7" fmla="*/ 156 h 156"/>
                <a:gd name="T8" fmla="*/ 42 w 157"/>
                <a:gd name="T9" fmla="*/ 156 h 156"/>
                <a:gd name="T10" fmla="*/ 76 w 157"/>
                <a:gd name="T11" fmla="*/ 76 h 156"/>
                <a:gd name="T12" fmla="*/ 76 w 157"/>
                <a:gd name="T13" fmla="*/ 76 h 156"/>
                <a:gd name="T14" fmla="*/ 157 w 157"/>
                <a:gd name="T15" fmla="*/ 42 h 156"/>
                <a:gd name="T16" fmla="*/ 157 w 157"/>
                <a:gd name="T17" fmla="*/ 42 h 156"/>
                <a:gd name="T18" fmla="*/ 157 w 157"/>
                <a:gd name="T1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6">
                  <a:moveTo>
                    <a:pt x="157" y="0"/>
                  </a:moveTo>
                  <a:cubicBezTo>
                    <a:pt x="113" y="0"/>
                    <a:pt x="74" y="17"/>
                    <a:pt x="46" y="46"/>
                  </a:cubicBezTo>
                  <a:lnTo>
                    <a:pt x="46" y="46"/>
                  </a:lnTo>
                  <a:cubicBezTo>
                    <a:pt x="18" y="74"/>
                    <a:pt x="0" y="113"/>
                    <a:pt x="0" y="156"/>
                  </a:cubicBezTo>
                  <a:lnTo>
                    <a:pt x="42" y="156"/>
                  </a:lnTo>
                  <a:cubicBezTo>
                    <a:pt x="42" y="125"/>
                    <a:pt x="55" y="96"/>
                    <a:pt x="76" y="76"/>
                  </a:cubicBezTo>
                  <a:lnTo>
                    <a:pt x="76" y="76"/>
                  </a:lnTo>
                  <a:cubicBezTo>
                    <a:pt x="96" y="55"/>
                    <a:pt x="125" y="42"/>
                    <a:pt x="157" y="42"/>
                  </a:cubicBezTo>
                  <a:lnTo>
                    <a:pt x="157" y="42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Freeform 252"/>
            <p:cNvSpPr>
              <a:spLocks/>
            </p:cNvSpPr>
            <p:nvPr/>
          </p:nvSpPr>
          <p:spPr bwMode="auto">
            <a:xfrm>
              <a:off x="2228850" y="1752600"/>
              <a:ext cx="42863" cy="42862"/>
            </a:xfrm>
            <a:custGeom>
              <a:avLst/>
              <a:gdLst>
                <a:gd name="T0" fmla="*/ 139 w 139"/>
                <a:gd name="T1" fmla="*/ 0 h 138"/>
                <a:gd name="T2" fmla="*/ 41 w 139"/>
                <a:gd name="T3" fmla="*/ 40 h 138"/>
                <a:gd name="T4" fmla="*/ 41 w 139"/>
                <a:gd name="T5" fmla="*/ 41 h 138"/>
                <a:gd name="T6" fmla="*/ 0 w 139"/>
                <a:gd name="T7" fmla="*/ 138 h 138"/>
                <a:gd name="T8" fmla="*/ 37 w 139"/>
                <a:gd name="T9" fmla="*/ 138 h 138"/>
                <a:gd name="T10" fmla="*/ 67 w 139"/>
                <a:gd name="T11" fmla="*/ 67 h 138"/>
                <a:gd name="T12" fmla="*/ 67 w 139"/>
                <a:gd name="T13" fmla="*/ 67 h 138"/>
                <a:gd name="T14" fmla="*/ 139 w 139"/>
                <a:gd name="T15" fmla="*/ 37 h 138"/>
                <a:gd name="T16" fmla="*/ 139 w 139"/>
                <a:gd name="T17" fmla="*/ 37 h 138"/>
                <a:gd name="T18" fmla="*/ 139 w 139"/>
                <a:gd name="T1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38">
                  <a:moveTo>
                    <a:pt x="139" y="0"/>
                  </a:moveTo>
                  <a:cubicBezTo>
                    <a:pt x="100" y="0"/>
                    <a:pt x="66" y="15"/>
                    <a:pt x="41" y="40"/>
                  </a:cubicBezTo>
                  <a:lnTo>
                    <a:pt x="41" y="41"/>
                  </a:lnTo>
                  <a:cubicBezTo>
                    <a:pt x="16" y="66"/>
                    <a:pt x="0" y="100"/>
                    <a:pt x="0" y="138"/>
                  </a:cubicBezTo>
                  <a:lnTo>
                    <a:pt x="37" y="138"/>
                  </a:lnTo>
                  <a:cubicBezTo>
                    <a:pt x="37" y="110"/>
                    <a:pt x="49" y="85"/>
                    <a:pt x="67" y="67"/>
                  </a:cubicBezTo>
                  <a:lnTo>
                    <a:pt x="67" y="67"/>
                  </a:lnTo>
                  <a:cubicBezTo>
                    <a:pt x="85" y="49"/>
                    <a:pt x="111" y="37"/>
                    <a:pt x="139" y="37"/>
                  </a:cubicBezTo>
                  <a:lnTo>
                    <a:pt x="139" y="3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Freeform 253"/>
            <p:cNvSpPr>
              <a:spLocks/>
            </p:cNvSpPr>
            <p:nvPr/>
          </p:nvSpPr>
          <p:spPr bwMode="auto">
            <a:xfrm>
              <a:off x="2235200" y="1758950"/>
              <a:ext cx="36513" cy="36512"/>
            </a:xfrm>
            <a:custGeom>
              <a:avLst/>
              <a:gdLst>
                <a:gd name="T0" fmla="*/ 121 w 121"/>
                <a:gd name="T1" fmla="*/ 0 h 120"/>
                <a:gd name="T2" fmla="*/ 35 w 121"/>
                <a:gd name="T3" fmla="*/ 35 h 120"/>
                <a:gd name="T4" fmla="*/ 35 w 121"/>
                <a:gd name="T5" fmla="*/ 35 h 120"/>
                <a:gd name="T6" fmla="*/ 0 w 121"/>
                <a:gd name="T7" fmla="*/ 120 h 120"/>
                <a:gd name="T8" fmla="*/ 33 w 121"/>
                <a:gd name="T9" fmla="*/ 120 h 120"/>
                <a:gd name="T10" fmla="*/ 58 w 121"/>
                <a:gd name="T11" fmla="*/ 58 h 120"/>
                <a:gd name="T12" fmla="*/ 58 w 121"/>
                <a:gd name="T13" fmla="*/ 58 h 120"/>
                <a:gd name="T14" fmla="*/ 121 w 121"/>
                <a:gd name="T15" fmla="*/ 32 h 120"/>
                <a:gd name="T16" fmla="*/ 121 w 121"/>
                <a:gd name="T17" fmla="*/ 32 h 120"/>
                <a:gd name="T18" fmla="*/ 121 w 121"/>
                <a:gd name="T1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0">
                  <a:moveTo>
                    <a:pt x="121" y="0"/>
                  </a:moveTo>
                  <a:cubicBezTo>
                    <a:pt x="87" y="0"/>
                    <a:pt x="57" y="13"/>
                    <a:pt x="35" y="35"/>
                  </a:cubicBezTo>
                  <a:lnTo>
                    <a:pt x="35" y="35"/>
                  </a:lnTo>
                  <a:cubicBezTo>
                    <a:pt x="14" y="57"/>
                    <a:pt x="0" y="87"/>
                    <a:pt x="0" y="120"/>
                  </a:cubicBezTo>
                  <a:lnTo>
                    <a:pt x="33" y="120"/>
                  </a:lnTo>
                  <a:cubicBezTo>
                    <a:pt x="33" y="96"/>
                    <a:pt x="43" y="74"/>
                    <a:pt x="58" y="58"/>
                  </a:cubicBezTo>
                  <a:lnTo>
                    <a:pt x="58" y="58"/>
                  </a:lnTo>
                  <a:cubicBezTo>
                    <a:pt x="74" y="42"/>
                    <a:pt x="96" y="32"/>
                    <a:pt x="121" y="32"/>
                  </a:cubicBezTo>
                  <a:lnTo>
                    <a:pt x="121" y="3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Freeform 254"/>
            <p:cNvSpPr>
              <a:spLocks/>
            </p:cNvSpPr>
            <p:nvPr/>
          </p:nvSpPr>
          <p:spPr bwMode="auto">
            <a:xfrm>
              <a:off x="2239963" y="1763713"/>
              <a:ext cx="31750" cy="31750"/>
            </a:xfrm>
            <a:custGeom>
              <a:avLst/>
              <a:gdLst>
                <a:gd name="T0" fmla="*/ 103 w 103"/>
                <a:gd name="T1" fmla="*/ 0 h 102"/>
                <a:gd name="T2" fmla="*/ 30 w 103"/>
                <a:gd name="T3" fmla="*/ 30 h 102"/>
                <a:gd name="T4" fmla="*/ 30 w 103"/>
                <a:gd name="T5" fmla="*/ 30 h 102"/>
                <a:gd name="T6" fmla="*/ 0 w 103"/>
                <a:gd name="T7" fmla="*/ 102 h 102"/>
                <a:gd name="T8" fmla="*/ 28 w 103"/>
                <a:gd name="T9" fmla="*/ 102 h 102"/>
                <a:gd name="T10" fmla="*/ 50 w 103"/>
                <a:gd name="T11" fmla="*/ 50 h 102"/>
                <a:gd name="T12" fmla="*/ 50 w 103"/>
                <a:gd name="T13" fmla="*/ 50 h 102"/>
                <a:gd name="T14" fmla="*/ 103 w 103"/>
                <a:gd name="T15" fmla="*/ 28 h 102"/>
                <a:gd name="T16" fmla="*/ 103 w 103"/>
                <a:gd name="T17" fmla="*/ 28 h 102"/>
                <a:gd name="T18" fmla="*/ 103 w 103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02">
                  <a:moveTo>
                    <a:pt x="103" y="0"/>
                  </a:moveTo>
                  <a:cubicBezTo>
                    <a:pt x="74" y="0"/>
                    <a:pt x="49" y="12"/>
                    <a:pt x="30" y="30"/>
                  </a:cubicBezTo>
                  <a:lnTo>
                    <a:pt x="30" y="30"/>
                  </a:lnTo>
                  <a:cubicBezTo>
                    <a:pt x="12" y="49"/>
                    <a:pt x="0" y="74"/>
                    <a:pt x="0" y="102"/>
                  </a:cubicBezTo>
                  <a:lnTo>
                    <a:pt x="28" y="102"/>
                  </a:lnTo>
                  <a:cubicBezTo>
                    <a:pt x="28" y="82"/>
                    <a:pt x="36" y="63"/>
                    <a:pt x="50" y="50"/>
                  </a:cubicBezTo>
                  <a:lnTo>
                    <a:pt x="50" y="50"/>
                  </a:lnTo>
                  <a:cubicBezTo>
                    <a:pt x="63" y="36"/>
                    <a:pt x="82" y="28"/>
                    <a:pt x="103" y="28"/>
                  </a:cubicBezTo>
                  <a:lnTo>
                    <a:pt x="103" y="2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Freeform 255"/>
            <p:cNvSpPr>
              <a:spLocks/>
            </p:cNvSpPr>
            <p:nvPr/>
          </p:nvSpPr>
          <p:spPr bwMode="auto">
            <a:xfrm>
              <a:off x="2246313" y="1770063"/>
              <a:ext cx="25400" cy="25400"/>
            </a:xfrm>
            <a:custGeom>
              <a:avLst/>
              <a:gdLst>
                <a:gd name="T0" fmla="*/ 85 w 85"/>
                <a:gd name="T1" fmla="*/ 0 h 84"/>
                <a:gd name="T2" fmla="*/ 25 w 85"/>
                <a:gd name="T3" fmla="*/ 25 h 84"/>
                <a:gd name="T4" fmla="*/ 25 w 85"/>
                <a:gd name="T5" fmla="*/ 25 h 84"/>
                <a:gd name="T6" fmla="*/ 0 w 85"/>
                <a:gd name="T7" fmla="*/ 84 h 84"/>
                <a:gd name="T8" fmla="*/ 23 w 85"/>
                <a:gd name="T9" fmla="*/ 84 h 84"/>
                <a:gd name="T10" fmla="*/ 41 w 85"/>
                <a:gd name="T11" fmla="*/ 41 h 84"/>
                <a:gd name="T12" fmla="*/ 41 w 85"/>
                <a:gd name="T13" fmla="*/ 41 h 84"/>
                <a:gd name="T14" fmla="*/ 85 w 85"/>
                <a:gd name="T15" fmla="*/ 23 h 84"/>
                <a:gd name="T16" fmla="*/ 85 w 85"/>
                <a:gd name="T17" fmla="*/ 23 h 84"/>
                <a:gd name="T18" fmla="*/ 85 w 85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4">
                  <a:moveTo>
                    <a:pt x="85" y="0"/>
                  </a:moveTo>
                  <a:cubicBezTo>
                    <a:pt x="61" y="0"/>
                    <a:pt x="40" y="10"/>
                    <a:pt x="25" y="25"/>
                  </a:cubicBezTo>
                  <a:lnTo>
                    <a:pt x="25" y="25"/>
                  </a:lnTo>
                  <a:cubicBezTo>
                    <a:pt x="10" y="40"/>
                    <a:pt x="0" y="61"/>
                    <a:pt x="0" y="84"/>
                  </a:cubicBezTo>
                  <a:lnTo>
                    <a:pt x="23" y="84"/>
                  </a:lnTo>
                  <a:cubicBezTo>
                    <a:pt x="23" y="67"/>
                    <a:pt x="30" y="52"/>
                    <a:pt x="41" y="41"/>
                  </a:cubicBezTo>
                  <a:lnTo>
                    <a:pt x="41" y="41"/>
                  </a:lnTo>
                  <a:cubicBezTo>
                    <a:pt x="52" y="30"/>
                    <a:pt x="68" y="23"/>
                    <a:pt x="85" y="23"/>
                  </a:cubicBezTo>
                  <a:lnTo>
                    <a:pt x="85" y="2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Freeform 256"/>
            <p:cNvSpPr>
              <a:spLocks/>
            </p:cNvSpPr>
            <p:nvPr/>
          </p:nvSpPr>
          <p:spPr bwMode="auto">
            <a:xfrm>
              <a:off x="2251075" y="1774825"/>
              <a:ext cx="20638" cy="20637"/>
            </a:xfrm>
            <a:custGeom>
              <a:avLst/>
              <a:gdLst>
                <a:gd name="T0" fmla="*/ 67 w 67"/>
                <a:gd name="T1" fmla="*/ 0 h 66"/>
                <a:gd name="T2" fmla="*/ 20 w 67"/>
                <a:gd name="T3" fmla="*/ 19 h 66"/>
                <a:gd name="T4" fmla="*/ 20 w 67"/>
                <a:gd name="T5" fmla="*/ 19 h 66"/>
                <a:gd name="T6" fmla="*/ 0 w 67"/>
                <a:gd name="T7" fmla="*/ 66 h 66"/>
                <a:gd name="T8" fmla="*/ 9 w 67"/>
                <a:gd name="T9" fmla="*/ 66 h 66"/>
                <a:gd name="T10" fmla="*/ 18 w 67"/>
                <a:gd name="T11" fmla="*/ 66 h 66"/>
                <a:gd name="T12" fmla="*/ 67 w 67"/>
                <a:gd name="T13" fmla="*/ 66 h 66"/>
                <a:gd name="T14" fmla="*/ 67 w 67"/>
                <a:gd name="T15" fmla="*/ 47 h 66"/>
                <a:gd name="T16" fmla="*/ 67 w 67"/>
                <a:gd name="T17" fmla="*/ 43 h 66"/>
                <a:gd name="T18" fmla="*/ 67 w 67"/>
                <a:gd name="T19" fmla="*/ 18 h 66"/>
                <a:gd name="T20" fmla="*/ 67 w 67"/>
                <a:gd name="T21" fmla="*/ 18 h 66"/>
                <a:gd name="T22" fmla="*/ 67 w 67"/>
                <a:gd name="T23" fmla="*/ 15 h 66"/>
                <a:gd name="T24" fmla="*/ 67 w 67"/>
                <a:gd name="T2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6">
                  <a:moveTo>
                    <a:pt x="67" y="0"/>
                  </a:moveTo>
                  <a:cubicBezTo>
                    <a:pt x="48" y="0"/>
                    <a:pt x="32" y="7"/>
                    <a:pt x="20" y="19"/>
                  </a:cubicBezTo>
                  <a:lnTo>
                    <a:pt x="20" y="19"/>
                  </a:lnTo>
                  <a:cubicBezTo>
                    <a:pt x="8" y="32"/>
                    <a:pt x="0" y="48"/>
                    <a:pt x="0" y="66"/>
                  </a:cubicBezTo>
                  <a:lnTo>
                    <a:pt x="9" y="66"/>
                  </a:lnTo>
                  <a:lnTo>
                    <a:pt x="18" y="66"/>
                  </a:lnTo>
                  <a:lnTo>
                    <a:pt x="67" y="66"/>
                  </a:lnTo>
                  <a:lnTo>
                    <a:pt x="67" y="47"/>
                  </a:lnTo>
                  <a:lnTo>
                    <a:pt x="67" y="43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Freeform 257"/>
            <p:cNvSpPr>
              <a:spLocks/>
            </p:cNvSpPr>
            <p:nvPr/>
          </p:nvSpPr>
          <p:spPr bwMode="auto">
            <a:xfrm>
              <a:off x="2257425" y="1781175"/>
              <a:ext cx="14288" cy="14287"/>
            </a:xfrm>
            <a:custGeom>
              <a:avLst/>
              <a:gdLst>
                <a:gd name="T0" fmla="*/ 49 w 49"/>
                <a:gd name="T1" fmla="*/ 0 h 48"/>
                <a:gd name="T2" fmla="*/ 14 w 49"/>
                <a:gd name="T3" fmla="*/ 14 h 48"/>
                <a:gd name="T4" fmla="*/ 14 w 49"/>
                <a:gd name="T5" fmla="*/ 14 h 48"/>
                <a:gd name="T6" fmla="*/ 0 w 49"/>
                <a:gd name="T7" fmla="*/ 48 h 48"/>
                <a:gd name="T8" fmla="*/ 7 w 49"/>
                <a:gd name="T9" fmla="*/ 48 h 48"/>
                <a:gd name="T10" fmla="*/ 13 w 49"/>
                <a:gd name="T11" fmla="*/ 48 h 48"/>
                <a:gd name="T12" fmla="*/ 49 w 49"/>
                <a:gd name="T13" fmla="*/ 48 h 48"/>
                <a:gd name="T14" fmla="*/ 49 w 49"/>
                <a:gd name="T15" fmla="*/ 34 h 48"/>
                <a:gd name="T16" fmla="*/ 49 w 49"/>
                <a:gd name="T17" fmla="*/ 31 h 48"/>
                <a:gd name="T18" fmla="*/ 49 w 49"/>
                <a:gd name="T19" fmla="*/ 13 h 48"/>
                <a:gd name="T20" fmla="*/ 49 w 49"/>
                <a:gd name="T21" fmla="*/ 13 h 48"/>
                <a:gd name="T22" fmla="*/ 49 w 49"/>
                <a:gd name="T23" fmla="*/ 11 h 48"/>
                <a:gd name="T24" fmla="*/ 49 w 49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48">
                  <a:moveTo>
                    <a:pt x="49" y="0"/>
                  </a:moveTo>
                  <a:cubicBezTo>
                    <a:pt x="35" y="0"/>
                    <a:pt x="23" y="5"/>
                    <a:pt x="14" y="14"/>
                  </a:cubicBezTo>
                  <a:lnTo>
                    <a:pt x="14" y="14"/>
                  </a:lnTo>
                  <a:cubicBezTo>
                    <a:pt x="6" y="23"/>
                    <a:pt x="0" y="35"/>
                    <a:pt x="0" y="48"/>
                  </a:cubicBezTo>
                  <a:lnTo>
                    <a:pt x="7" y="48"/>
                  </a:lnTo>
                  <a:lnTo>
                    <a:pt x="13" y="48"/>
                  </a:lnTo>
                  <a:lnTo>
                    <a:pt x="49" y="48"/>
                  </a:lnTo>
                  <a:lnTo>
                    <a:pt x="49" y="34"/>
                  </a:lnTo>
                  <a:lnTo>
                    <a:pt x="49" y="31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9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Freeform 258"/>
            <p:cNvSpPr>
              <a:spLocks/>
            </p:cNvSpPr>
            <p:nvPr/>
          </p:nvSpPr>
          <p:spPr bwMode="auto">
            <a:xfrm>
              <a:off x="2262188" y="1785938"/>
              <a:ext cx="9525" cy="9525"/>
            </a:xfrm>
            <a:custGeom>
              <a:avLst/>
              <a:gdLst>
                <a:gd name="T0" fmla="*/ 31 w 31"/>
                <a:gd name="T1" fmla="*/ 0 h 30"/>
                <a:gd name="T2" fmla="*/ 9 w 31"/>
                <a:gd name="T3" fmla="*/ 9 h 30"/>
                <a:gd name="T4" fmla="*/ 9 w 31"/>
                <a:gd name="T5" fmla="*/ 9 h 30"/>
                <a:gd name="T6" fmla="*/ 0 w 31"/>
                <a:gd name="T7" fmla="*/ 30 h 30"/>
                <a:gd name="T8" fmla="*/ 31 w 31"/>
                <a:gd name="T9" fmla="*/ 30 h 30"/>
                <a:gd name="T10" fmla="*/ 31 w 31"/>
                <a:gd name="T11" fmla="*/ 22 h 30"/>
                <a:gd name="T12" fmla="*/ 31 w 31"/>
                <a:gd name="T13" fmla="*/ 20 h 30"/>
                <a:gd name="T14" fmla="*/ 31 w 31"/>
                <a:gd name="T15" fmla="*/ 8 h 30"/>
                <a:gd name="T16" fmla="*/ 31 w 31"/>
                <a:gd name="T17" fmla="*/ 8 h 30"/>
                <a:gd name="T18" fmla="*/ 31 w 31"/>
                <a:gd name="T19" fmla="*/ 7 h 30"/>
                <a:gd name="T20" fmla="*/ 31 w 31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30">
                  <a:moveTo>
                    <a:pt x="31" y="0"/>
                  </a:moveTo>
                  <a:cubicBezTo>
                    <a:pt x="22" y="0"/>
                    <a:pt x="15" y="4"/>
                    <a:pt x="9" y="9"/>
                  </a:cubicBezTo>
                  <a:lnTo>
                    <a:pt x="9" y="9"/>
                  </a:lnTo>
                  <a:cubicBezTo>
                    <a:pt x="4" y="14"/>
                    <a:pt x="0" y="22"/>
                    <a:pt x="0" y="30"/>
                  </a:cubicBezTo>
                  <a:lnTo>
                    <a:pt x="31" y="30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B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Freeform 259"/>
            <p:cNvSpPr>
              <a:spLocks/>
            </p:cNvSpPr>
            <p:nvPr/>
          </p:nvSpPr>
          <p:spPr bwMode="auto">
            <a:xfrm>
              <a:off x="2268538" y="1792288"/>
              <a:ext cx="3175" cy="3175"/>
            </a:xfrm>
            <a:custGeom>
              <a:avLst/>
              <a:gdLst>
                <a:gd name="T0" fmla="*/ 13 w 13"/>
                <a:gd name="T1" fmla="*/ 0 h 12"/>
                <a:gd name="T2" fmla="*/ 4 w 13"/>
                <a:gd name="T3" fmla="*/ 4 h 12"/>
                <a:gd name="T4" fmla="*/ 4 w 13"/>
                <a:gd name="T5" fmla="*/ 4 h 12"/>
                <a:gd name="T6" fmla="*/ 0 w 13"/>
                <a:gd name="T7" fmla="*/ 12 h 12"/>
                <a:gd name="T8" fmla="*/ 13 w 13"/>
                <a:gd name="T9" fmla="*/ 12 h 12"/>
                <a:gd name="T10" fmla="*/ 13 w 13"/>
                <a:gd name="T11" fmla="*/ 9 h 12"/>
                <a:gd name="T12" fmla="*/ 13 w 13"/>
                <a:gd name="T13" fmla="*/ 8 h 12"/>
                <a:gd name="T14" fmla="*/ 13 w 13"/>
                <a:gd name="T15" fmla="*/ 3 h 12"/>
                <a:gd name="T16" fmla="*/ 13 w 13"/>
                <a:gd name="T17" fmla="*/ 3 h 12"/>
                <a:gd name="T18" fmla="*/ 13 w 13"/>
                <a:gd name="T19" fmla="*/ 3 h 12"/>
                <a:gd name="T20" fmla="*/ 13 w 1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2">
                  <a:moveTo>
                    <a:pt x="13" y="0"/>
                  </a:moveTo>
                  <a:cubicBezTo>
                    <a:pt x="9" y="0"/>
                    <a:pt x="6" y="2"/>
                    <a:pt x="4" y="4"/>
                  </a:cubicBezTo>
                  <a:lnTo>
                    <a:pt x="4" y="4"/>
                  </a:lnTo>
                  <a:cubicBezTo>
                    <a:pt x="2" y="6"/>
                    <a:pt x="0" y="9"/>
                    <a:pt x="0" y="12"/>
                  </a:cubicBezTo>
                  <a:lnTo>
                    <a:pt x="13" y="12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F9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Freeform 260"/>
            <p:cNvSpPr>
              <a:spLocks/>
            </p:cNvSpPr>
            <p:nvPr/>
          </p:nvSpPr>
          <p:spPr bwMode="auto">
            <a:xfrm>
              <a:off x="2130425" y="1795463"/>
              <a:ext cx="141288" cy="30162"/>
            </a:xfrm>
            <a:custGeom>
              <a:avLst/>
              <a:gdLst>
                <a:gd name="T0" fmla="*/ 0 w 458"/>
                <a:gd name="T1" fmla="*/ 0 h 100"/>
                <a:gd name="T2" fmla="*/ 458 w 458"/>
                <a:gd name="T3" fmla="*/ 0 h 100"/>
                <a:gd name="T4" fmla="*/ 458 w 458"/>
                <a:gd name="T5" fmla="*/ 50 h 100"/>
                <a:gd name="T6" fmla="*/ 404 w 458"/>
                <a:gd name="T7" fmla="*/ 100 h 100"/>
                <a:gd name="T8" fmla="*/ 54 w 458"/>
                <a:gd name="T9" fmla="*/ 100 h 100"/>
                <a:gd name="T10" fmla="*/ 0 w 458"/>
                <a:gd name="T11" fmla="*/ 50 h 100"/>
                <a:gd name="T12" fmla="*/ 0 w 458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100">
                  <a:moveTo>
                    <a:pt x="0" y="0"/>
                  </a:moveTo>
                  <a:lnTo>
                    <a:pt x="458" y="0"/>
                  </a:lnTo>
                  <a:lnTo>
                    <a:pt x="458" y="50"/>
                  </a:lnTo>
                  <a:cubicBezTo>
                    <a:pt x="458" y="77"/>
                    <a:pt x="433" y="100"/>
                    <a:pt x="404" y="100"/>
                  </a:cubicBezTo>
                  <a:lnTo>
                    <a:pt x="54" y="100"/>
                  </a:lnTo>
                  <a:cubicBezTo>
                    <a:pt x="24" y="100"/>
                    <a:pt x="0" y="77"/>
                    <a:pt x="0" y="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97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Rectangle 261"/>
            <p:cNvSpPr>
              <a:spLocks noChangeArrowheads="1"/>
            </p:cNvSpPr>
            <p:nvPr/>
          </p:nvSpPr>
          <p:spPr bwMode="auto">
            <a:xfrm>
              <a:off x="1798638" y="1795463"/>
              <a:ext cx="331788" cy="14287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Rectangle 262"/>
            <p:cNvSpPr>
              <a:spLocks noChangeArrowheads="1"/>
            </p:cNvSpPr>
            <p:nvPr/>
          </p:nvSpPr>
          <p:spPr bwMode="auto">
            <a:xfrm>
              <a:off x="2146300" y="1795463"/>
              <a:ext cx="111125" cy="12700"/>
            </a:xfrm>
            <a:prstGeom prst="rect">
              <a:avLst/>
            </a:prstGeom>
            <a:solidFill>
              <a:srgbClr val="79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Rectangle 263"/>
            <p:cNvSpPr>
              <a:spLocks noChangeArrowheads="1"/>
            </p:cNvSpPr>
            <p:nvPr/>
          </p:nvSpPr>
          <p:spPr bwMode="auto">
            <a:xfrm>
              <a:off x="2146300" y="1795463"/>
              <a:ext cx="111125" cy="6350"/>
            </a:xfrm>
            <a:prstGeom prst="rect">
              <a:avLst/>
            </a:prstGeom>
            <a:solidFill>
              <a:srgbClr val="E7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Freeform 264"/>
            <p:cNvSpPr>
              <a:spLocks/>
            </p:cNvSpPr>
            <p:nvPr/>
          </p:nvSpPr>
          <p:spPr bwMode="auto">
            <a:xfrm>
              <a:off x="425450" y="1206500"/>
              <a:ext cx="968375" cy="676275"/>
            </a:xfrm>
            <a:custGeom>
              <a:avLst/>
              <a:gdLst>
                <a:gd name="T0" fmla="*/ 101 w 3142"/>
                <a:gd name="T1" fmla="*/ 0 h 2200"/>
                <a:gd name="T2" fmla="*/ 3041 w 3142"/>
                <a:gd name="T3" fmla="*/ 0 h 2200"/>
                <a:gd name="T4" fmla="*/ 3142 w 3142"/>
                <a:gd name="T5" fmla="*/ 101 h 2200"/>
                <a:gd name="T6" fmla="*/ 3142 w 3142"/>
                <a:gd name="T7" fmla="*/ 2099 h 2200"/>
                <a:gd name="T8" fmla="*/ 3041 w 3142"/>
                <a:gd name="T9" fmla="*/ 2200 h 2200"/>
                <a:gd name="T10" fmla="*/ 101 w 3142"/>
                <a:gd name="T11" fmla="*/ 2200 h 2200"/>
                <a:gd name="T12" fmla="*/ 0 w 3142"/>
                <a:gd name="T13" fmla="*/ 2099 h 2200"/>
                <a:gd name="T14" fmla="*/ 0 w 3142"/>
                <a:gd name="T15" fmla="*/ 101 h 2200"/>
                <a:gd name="T16" fmla="*/ 101 w 3142"/>
                <a:gd name="T17" fmla="*/ 0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2" h="2200">
                  <a:moveTo>
                    <a:pt x="101" y="0"/>
                  </a:moveTo>
                  <a:lnTo>
                    <a:pt x="3041" y="0"/>
                  </a:lnTo>
                  <a:cubicBezTo>
                    <a:pt x="3096" y="0"/>
                    <a:pt x="3142" y="45"/>
                    <a:pt x="3142" y="101"/>
                  </a:cubicBezTo>
                  <a:lnTo>
                    <a:pt x="3142" y="2099"/>
                  </a:lnTo>
                  <a:cubicBezTo>
                    <a:pt x="3142" y="2155"/>
                    <a:pt x="3096" y="2200"/>
                    <a:pt x="3041" y="2200"/>
                  </a:cubicBezTo>
                  <a:lnTo>
                    <a:pt x="101" y="2200"/>
                  </a:lnTo>
                  <a:cubicBezTo>
                    <a:pt x="45" y="2200"/>
                    <a:pt x="0" y="2155"/>
                    <a:pt x="0" y="2099"/>
                  </a:cubicBezTo>
                  <a:lnTo>
                    <a:pt x="0" y="101"/>
                  </a:lnTo>
                  <a:cubicBezTo>
                    <a:pt x="0" y="45"/>
                    <a:pt x="45" y="0"/>
                    <a:pt x="1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Freeform 265"/>
            <p:cNvSpPr>
              <a:spLocks/>
            </p:cNvSpPr>
            <p:nvPr/>
          </p:nvSpPr>
          <p:spPr bwMode="auto">
            <a:xfrm>
              <a:off x="425450" y="1206500"/>
              <a:ext cx="827088" cy="676275"/>
            </a:xfrm>
            <a:custGeom>
              <a:avLst/>
              <a:gdLst>
                <a:gd name="T0" fmla="*/ 101 w 2685"/>
                <a:gd name="T1" fmla="*/ 0 h 2200"/>
                <a:gd name="T2" fmla="*/ 2685 w 2685"/>
                <a:gd name="T3" fmla="*/ 0 h 2200"/>
                <a:gd name="T4" fmla="*/ 484 w 2685"/>
                <a:gd name="T5" fmla="*/ 2200 h 2200"/>
                <a:gd name="T6" fmla="*/ 101 w 2685"/>
                <a:gd name="T7" fmla="*/ 2200 h 2200"/>
                <a:gd name="T8" fmla="*/ 0 w 2685"/>
                <a:gd name="T9" fmla="*/ 2099 h 2200"/>
                <a:gd name="T10" fmla="*/ 0 w 2685"/>
                <a:gd name="T11" fmla="*/ 101 h 2200"/>
                <a:gd name="T12" fmla="*/ 101 w 2685"/>
                <a:gd name="T13" fmla="*/ 0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5" h="2200">
                  <a:moveTo>
                    <a:pt x="101" y="0"/>
                  </a:moveTo>
                  <a:lnTo>
                    <a:pt x="2685" y="0"/>
                  </a:lnTo>
                  <a:lnTo>
                    <a:pt x="484" y="2200"/>
                  </a:lnTo>
                  <a:lnTo>
                    <a:pt x="101" y="2200"/>
                  </a:lnTo>
                  <a:cubicBezTo>
                    <a:pt x="45" y="2200"/>
                    <a:pt x="0" y="2155"/>
                    <a:pt x="0" y="2099"/>
                  </a:cubicBezTo>
                  <a:lnTo>
                    <a:pt x="0" y="101"/>
                  </a:lnTo>
                  <a:cubicBezTo>
                    <a:pt x="0" y="45"/>
                    <a:pt x="45" y="0"/>
                    <a:pt x="101" y="0"/>
                  </a:cubicBezTo>
                  <a:close/>
                </a:path>
              </a:pathLst>
            </a:custGeom>
            <a:solidFill>
              <a:srgbClr val="051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Rectangle 266"/>
            <p:cNvSpPr>
              <a:spLocks noChangeArrowheads="1"/>
            </p:cNvSpPr>
            <p:nvPr/>
          </p:nvSpPr>
          <p:spPr bwMode="auto">
            <a:xfrm>
              <a:off x="469900" y="1254125"/>
              <a:ext cx="877888" cy="585787"/>
            </a:xfrm>
            <a:prstGeom prst="rect">
              <a:avLst/>
            </a:prstGeom>
            <a:solidFill>
              <a:srgbClr val="00A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Freeform 267"/>
            <p:cNvSpPr>
              <a:spLocks/>
            </p:cNvSpPr>
            <p:nvPr/>
          </p:nvSpPr>
          <p:spPr bwMode="auto">
            <a:xfrm>
              <a:off x="252413" y="1897063"/>
              <a:ext cx="1317625" cy="25400"/>
            </a:xfrm>
            <a:custGeom>
              <a:avLst/>
              <a:gdLst>
                <a:gd name="T0" fmla="*/ 2138 w 4277"/>
                <a:gd name="T1" fmla="*/ 87 h 87"/>
                <a:gd name="T2" fmla="*/ 162 w 4277"/>
                <a:gd name="T3" fmla="*/ 87 h 87"/>
                <a:gd name="T4" fmla="*/ 0 w 4277"/>
                <a:gd name="T5" fmla="*/ 3 h 87"/>
                <a:gd name="T6" fmla="*/ 2138 w 4277"/>
                <a:gd name="T7" fmla="*/ 0 h 87"/>
                <a:gd name="T8" fmla="*/ 4277 w 4277"/>
                <a:gd name="T9" fmla="*/ 3 h 87"/>
                <a:gd name="T10" fmla="*/ 4115 w 4277"/>
                <a:gd name="T11" fmla="*/ 87 h 87"/>
                <a:gd name="T12" fmla="*/ 2138 w 4277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77" h="87">
                  <a:moveTo>
                    <a:pt x="2138" y="87"/>
                  </a:moveTo>
                  <a:lnTo>
                    <a:pt x="162" y="87"/>
                  </a:lnTo>
                  <a:cubicBezTo>
                    <a:pt x="83" y="87"/>
                    <a:pt x="30" y="31"/>
                    <a:pt x="0" y="3"/>
                  </a:cubicBezTo>
                  <a:lnTo>
                    <a:pt x="2138" y="0"/>
                  </a:lnTo>
                  <a:lnTo>
                    <a:pt x="4277" y="3"/>
                  </a:lnTo>
                  <a:cubicBezTo>
                    <a:pt x="4247" y="31"/>
                    <a:pt x="4194" y="87"/>
                    <a:pt x="4115" y="87"/>
                  </a:cubicBezTo>
                  <a:lnTo>
                    <a:pt x="2138" y="87"/>
                  </a:lnTo>
                  <a:close/>
                </a:path>
              </a:pathLst>
            </a:custGeom>
            <a:solidFill>
              <a:srgbClr val="354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Freeform 268"/>
            <p:cNvSpPr>
              <a:spLocks/>
            </p:cNvSpPr>
            <p:nvPr/>
          </p:nvSpPr>
          <p:spPr bwMode="auto">
            <a:xfrm>
              <a:off x="244475" y="1870075"/>
              <a:ext cx="1331913" cy="28575"/>
            </a:xfrm>
            <a:custGeom>
              <a:avLst/>
              <a:gdLst>
                <a:gd name="T0" fmla="*/ 0 w 4325"/>
                <a:gd name="T1" fmla="*/ 0 h 93"/>
                <a:gd name="T2" fmla="*/ 4325 w 4325"/>
                <a:gd name="T3" fmla="*/ 0 h 93"/>
                <a:gd name="T4" fmla="*/ 4325 w 4325"/>
                <a:gd name="T5" fmla="*/ 46 h 93"/>
                <a:gd name="T6" fmla="*/ 4279 w 4325"/>
                <a:gd name="T7" fmla="*/ 93 h 93"/>
                <a:gd name="T8" fmla="*/ 46 w 4325"/>
                <a:gd name="T9" fmla="*/ 93 h 93"/>
                <a:gd name="T10" fmla="*/ 0 w 4325"/>
                <a:gd name="T11" fmla="*/ 46 h 93"/>
                <a:gd name="T12" fmla="*/ 0 w 4325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25" h="93">
                  <a:moveTo>
                    <a:pt x="0" y="0"/>
                  </a:moveTo>
                  <a:lnTo>
                    <a:pt x="4325" y="0"/>
                  </a:lnTo>
                  <a:lnTo>
                    <a:pt x="4325" y="46"/>
                  </a:lnTo>
                  <a:cubicBezTo>
                    <a:pt x="4325" y="72"/>
                    <a:pt x="4304" y="93"/>
                    <a:pt x="4279" y="93"/>
                  </a:cubicBezTo>
                  <a:lnTo>
                    <a:pt x="46" y="93"/>
                  </a:lnTo>
                  <a:cubicBezTo>
                    <a:pt x="21" y="93"/>
                    <a:pt x="0" y="72"/>
                    <a:pt x="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6E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Freeform 269"/>
            <p:cNvSpPr>
              <a:spLocks/>
            </p:cNvSpPr>
            <p:nvPr/>
          </p:nvSpPr>
          <p:spPr bwMode="auto">
            <a:xfrm>
              <a:off x="819150" y="1870075"/>
              <a:ext cx="184150" cy="14287"/>
            </a:xfrm>
            <a:custGeom>
              <a:avLst/>
              <a:gdLst>
                <a:gd name="T0" fmla="*/ 599 w 599"/>
                <a:gd name="T1" fmla="*/ 0 h 43"/>
                <a:gd name="T2" fmla="*/ 585 w 599"/>
                <a:gd name="T3" fmla="*/ 29 h 43"/>
                <a:gd name="T4" fmla="*/ 584 w 599"/>
                <a:gd name="T5" fmla="*/ 29 h 43"/>
                <a:gd name="T6" fmla="*/ 584 w 599"/>
                <a:gd name="T7" fmla="*/ 29 h 43"/>
                <a:gd name="T8" fmla="*/ 550 w 599"/>
                <a:gd name="T9" fmla="*/ 43 h 43"/>
                <a:gd name="T10" fmla="*/ 49 w 599"/>
                <a:gd name="T11" fmla="*/ 43 h 43"/>
                <a:gd name="T12" fmla="*/ 14 w 599"/>
                <a:gd name="T13" fmla="*/ 29 h 43"/>
                <a:gd name="T14" fmla="*/ 14 w 599"/>
                <a:gd name="T15" fmla="*/ 29 h 43"/>
                <a:gd name="T16" fmla="*/ 0 w 599"/>
                <a:gd name="T17" fmla="*/ 0 h 43"/>
                <a:gd name="T18" fmla="*/ 12 w 599"/>
                <a:gd name="T19" fmla="*/ 0 h 43"/>
                <a:gd name="T20" fmla="*/ 22 w 599"/>
                <a:gd name="T21" fmla="*/ 20 h 43"/>
                <a:gd name="T22" fmla="*/ 22 w 599"/>
                <a:gd name="T23" fmla="*/ 20 h 43"/>
                <a:gd name="T24" fmla="*/ 49 w 599"/>
                <a:gd name="T25" fmla="*/ 31 h 43"/>
                <a:gd name="T26" fmla="*/ 550 w 599"/>
                <a:gd name="T27" fmla="*/ 31 h 43"/>
                <a:gd name="T28" fmla="*/ 576 w 599"/>
                <a:gd name="T29" fmla="*/ 21 h 43"/>
                <a:gd name="T30" fmla="*/ 576 w 599"/>
                <a:gd name="T31" fmla="*/ 21 h 43"/>
                <a:gd name="T32" fmla="*/ 576 w 599"/>
                <a:gd name="T33" fmla="*/ 20 h 43"/>
                <a:gd name="T34" fmla="*/ 587 w 599"/>
                <a:gd name="T35" fmla="*/ 0 h 43"/>
                <a:gd name="T36" fmla="*/ 599 w 599"/>
                <a:gd name="T3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9" h="43">
                  <a:moveTo>
                    <a:pt x="599" y="0"/>
                  </a:moveTo>
                  <a:cubicBezTo>
                    <a:pt x="597" y="11"/>
                    <a:pt x="592" y="21"/>
                    <a:pt x="585" y="29"/>
                  </a:cubicBezTo>
                  <a:lnTo>
                    <a:pt x="584" y="29"/>
                  </a:lnTo>
                  <a:lnTo>
                    <a:pt x="584" y="29"/>
                  </a:lnTo>
                  <a:cubicBezTo>
                    <a:pt x="575" y="38"/>
                    <a:pt x="563" y="43"/>
                    <a:pt x="550" y="43"/>
                  </a:cubicBezTo>
                  <a:lnTo>
                    <a:pt x="49" y="43"/>
                  </a:lnTo>
                  <a:cubicBezTo>
                    <a:pt x="35" y="43"/>
                    <a:pt x="23" y="38"/>
                    <a:pt x="14" y="29"/>
                  </a:cubicBezTo>
                  <a:lnTo>
                    <a:pt x="14" y="29"/>
                  </a:lnTo>
                  <a:cubicBezTo>
                    <a:pt x="7" y="21"/>
                    <a:pt x="1" y="11"/>
                    <a:pt x="0" y="0"/>
                  </a:cubicBezTo>
                  <a:lnTo>
                    <a:pt x="12" y="0"/>
                  </a:lnTo>
                  <a:cubicBezTo>
                    <a:pt x="13" y="8"/>
                    <a:pt x="17" y="15"/>
                    <a:pt x="22" y="20"/>
                  </a:cubicBezTo>
                  <a:lnTo>
                    <a:pt x="22" y="20"/>
                  </a:lnTo>
                  <a:cubicBezTo>
                    <a:pt x="29" y="27"/>
                    <a:pt x="38" y="31"/>
                    <a:pt x="49" y="31"/>
                  </a:cubicBezTo>
                  <a:lnTo>
                    <a:pt x="550" y="31"/>
                  </a:lnTo>
                  <a:cubicBezTo>
                    <a:pt x="560" y="31"/>
                    <a:pt x="569" y="27"/>
                    <a:pt x="576" y="21"/>
                  </a:cubicBezTo>
                  <a:lnTo>
                    <a:pt x="576" y="21"/>
                  </a:lnTo>
                  <a:lnTo>
                    <a:pt x="576" y="20"/>
                  </a:lnTo>
                  <a:cubicBezTo>
                    <a:pt x="582" y="15"/>
                    <a:pt x="585" y="8"/>
                    <a:pt x="587" y="0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89A0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Freeform 270"/>
            <p:cNvSpPr>
              <a:spLocks/>
            </p:cNvSpPr>
            <p:nvPr/>
          </p:nvSpPr>
          <p:spPr bwMode="auto">
            <a:xfrm>
              <a:off x="469900" y="1254125"/>
              <a:ext cx="733425" cy="585787"/>
            </a:xfrm>
            <a:custGeom>
              <a:avLst/>
              <a:gdLst>
                <a:gd name="T0" fmla="*/ 0 w 2381"/>
                <a:gd name="T1" fmla="*/ 1902 h 1902"/>
                <a:gd name="T2" fmla="*/ 480 w 2381"/>
                <a:gd name="T3" fmla="*/ 1902 h 1902"/>
                <a:gd name="T4" fmla="*/ 2381 w 2381"/>
                <a:gd name="T5" fmla="*/ 0 h 1902"/>
                <a:gd name="T6" fmla="*/ 0 w 2381"/>
                <a:gd name="T7" fmla="*/ 0 h 1902"/>
                <a:gd name="T8" fmla="*/ 0 w 2381"/>
                <a:gd name="T9" fmla="*/ 1902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1" h="1902">
                  <a:moveTo>
                    <a:pt x="0" y="1902"/>
                  </a:moveTo>
                  <a:lnTo>
                    <a:pt x="480" y="1902"/>
                  </a:lnTo>
                  <a:lnTo>
                    <a:pt x="2381" y="0"/>
                  </a:lnTo>
                  <a:lnTo>
                    <a:pt x="0" y="0"/>
                  </a:lnTo>
                  <a:lnTo>
                    <a:pt x="0" y="1902"/>
                  </a:lnTo>
                  <a:close/>
                </a:path>
              </a:pathLst>
            </a:custGeom>
            <a:solidFill>
              <a:srgbClr val="27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Freeform 271"/>
            <p:cNvSpPr>
              <a:spLocks/>
            </p:cNvSpPr>
            <p:nvPr/>
          </p:nvSpPr>
          <p:spPr bwMode="auto">
            <a:xfrm>
              <a:off x="561975" y="1020763"/>
              <a:ext cx="693738" cy="819150"/>
            </a:xfrm>
            <a:custGeom>
              <a:avLst/>
              <a:gdLst>
                <a:gd name="T0" fmla="*/ 0 w 2255"/>
                <a:gd name="T1" fmla="*/ 2660 h 2660"/>
                <a:gd name="T2" fmla="*/ 2255 w 2255"/>
                <a:gd name="T3" fmla="*/ 2660 h 2660"/>
                <a:gd name="T4" fmla="*/ 2255 w 2255"/>
                <a:gd name="T5" fmla="*/ 49 h 2660"/>
                <a:gd name="T6" fmla="*/ 2206 w 2255"/>
                <a:gd name="T7" fmla="*/ 0 h 2660"/>
                <a:gd name="T8" fmla="*/ 50 w 2255"/>
                <a:gd name="T9" fmla="*/ 0 h 2660"/>
                <a:gd name="T10" fmla="*/ 0 w 2255"/>
                <a:gd name="T11" fmla="*/ 49 h 2660"/>
                <a:gd name="T12" fmla="*/ 0 w 2255"/>
                <a:gd name="T13" fmla="*/ 2660 h 2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5" h="2660">
                  <a:moveTo>
                    <a:pt x="0" y="2660"/>
                  </a:moveTo>
                  <a:lnTo>
                    <a:pt x="2255" y="2660"/>
                  </a:lnTo>
                  <a:lnTo>
                    <a:pt x="2255" y="49"/>
                  </a:lnTo>
                  <a:cubicBezTo>
                    <a:pt x="2255" y="22"/>
                    <a:pt x="2233" y="0"/>
                    <a:pt x="2206" y="0"/>
                  </a:cubicBezTo>
                  <a:lnTo>
                    <a:pt x="50" y="0"/>
                  </a:lnTo>
                  <a:cubicBezTo>
                    <a:pt x="23" y="0"/>
                    <a:pt x="0" y="22"/>
                    <a:pt x="0" y="49"/>
                  </a:cubicBezTo>
                  <a:lnTo>
                    <a:pt x="0" y="26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Freeform 272"/>
            <p:cNvSpPr>
              <a:spLocks/>
            </p:cNvSpPr>
            <p:nvPr/>
          </p:nvSpPr>
          <p:spPr bwMode="auto">
            <a:xfrm>
              <a:off x="561975" y="1020763"/>
              <a:ext cx="693738" cy="53975"/>
            </a:xfrm>
            <a:custGeom>
              <a:avLst/>
              <a:gdLst>
                <a:gd name="T0" fmla="*/ 2255 w 2255"/>
                <a:gd name="T1" fmla="*/ 172 h 172"/>
                <a:gd name="T2" fmla="*/ 2255 w 2255"/>
                <a:gd name="T3" fmla="*/ 49 h 172"/>
                <a:gd name="T4" fmla="*/ 2206 w 2255"/>
                <a:gd name="T5" fmla="*/ 0 h 172"/>
                <a:gd name="T6" fmla="*/ 50 w 2255"/>
                <a:gd name="T7" fmla="*/ 0 h 172"/>
                <a:gd name="T8" fmla="*/ 0 w 2255"/>
                <a:gd name="T9" fmla="*/ 49 h 172"/>
                <a:gd name="T10" fmla="*/ 0 w 2255"/>
                <a:gd name="T11" fmla="*/ 172 h 172"/>
                <a:gd name="T12" fmla="*/ 2255 w 2255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5" h="172">
                  <a:moveTo>
                    <a:pt x="2255" y="172"/>
                  </a:moveTo>
                  <a:lnTo>
                    <a:pt x="2255" y="49"/>
                  </a:lnTo>
                  <a:cubicBezTo>
                    <a:pt x="2255" y="22"/>
                    <a:pt x="2233" y="0"/>
                    <a:pt x="2206" y="0"/>
                  </a:cubicBezTo>
                  <a:lnTo>
                    <a:pt x="50" y="0"/>
                  </a:lnTo>
                  <a:cubicBezTo>
                    <a:pt x="23" y="0"/>
                    <a:pt x="0" y="22"/>
                    <a:pt x="0" y="49"/>
                  </a:cubicBezTo>
                  <a:lnTo>
                    <a:pt x="0" y="172"/>
                  </a:lnTo>
                  <a:lnTo>
                    <a:pt x="2255" y="172"/>
                  </a:lnTo>
                  <a:close/>
                </a:path>
              </a:pathLst>
            </a:custGeom>
            <a:solidFill>
              <a:srgbClr val="435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Freeform 273"/>
            <p:cNvSpPr>
              <a:spLocks/>
            </p:cNvSpPr>
            <p:nvPr/>
          </p:nvSpPr>
          <p:spPr bwMode="auto">
            <a:xfrm>
              <a:off x="500063" y="1254125"/>
              <a:ext cx="61913" cy="585787"/>
            </a:xfrm>
            <a:custGeom>
              <a:avLst/>
              <a:gdLst>
                <a:gd name="T0" fmla="*/ 199 w 199"/>
                <a:gd name="T1" fmla="*/ 0 h 1902"/>
                <a:gd name="T2" fmla="*/ 0 w 199"/>
                <a:gd name="T3" fmla="*/ 0 h 1902"/>
                <a:gd name="T4" fmla="*/ 199 w 199"/>
                <a:gd name="T5" fmla="*/ 1902 h 1902"/>
                <a:gd name="T6" fmla="*/ 199 w 199"/>
                <a:gd name="T7" fmla="*/ 0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1902">
                  <a:moveTo>
                    <a:pt x="199" y="0"/>
                  </a:moveTo>
                  <a:lnTo>
                    <a:pt x="0" y="0"/>
                  </a:lnTo>
                  <a:lnTo>
                    <a:pt x="199" y="190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A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Freeform 274"/>
            <p:cNvSpPr>
              <a:spLocks/>
            </p:cNvSpPr>
            <p:nvPr/>
          </p:nvSpPr>
          <p:spPr bwMode="auto">
            <a:xfrm>
              <a:off x="1255713" y="1254125"/>
              <a:ext cx="61913" cy="585787"/>
            </a:xfrm>
            <a:custGeom>
              <a:avLst/>
              <a:gdLst>
                <a:gd name="T0" fmla="*/ 0 w 200"/>
                <a:gd name="T1" fmla="*/ 0 h 1902"/>
                <a:gd name="T2" fmla="*/ 200 w 200"/>
                <a:gd name="T3" fmla="*/ 0 h 1902"/>
                <a:gd name="T4" fmla="*/ 0 w 200"/>
                <a:gd name="T5" fmla="*/ 1902 h 1902"/>
                <a:gd name="T6" fmla="*/ 0 w 200"/>
                <a:gd name="T7" fmla="*/ 0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" h="1902">
                  <a:moveTo>
                    <a:pt x="0" y="0"/>
                  </a:moveTo>
                  <a:lnTo>
                    <a:pt x="200" y="0"/>
                  </a:lnTo>
                  <a:lnTo>
                    <a:pt x="0" y="1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Oval 275"/>
            <p:cNvSpPr>
              <a:spLocks noChangeArrowheads="1"/>
            </p:cNvSpPr>
            <p:nvPr/>
          </p:nvSpPr>
          <p:spPr bwMode="auto">
            <a:xfrm>
              <a:off x="587375" y="1039813"/>
              <a:ext cx="14288" cy="15875"/>
            </a:xfrm>
            <a:prstGeom prst="ellipse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Oval 276"/>
            <p:cNvSpPr>
              <a:spLocks noChangeArrowheads="1"/>
            </p:cNvSpPr>
            <p:nvPr/>
          </p:nvSpPr>
          <p:spPr bwMode="auto">
            <a:xfrm>
              <a:off x="615950" y="1039813"/>
              <a:ext cx="15875" cy="15875"/>
            </a:xfrm>
            <a:prstGeom prst="ellipse">
              <a:avLst/>
            </a:prstGeom>
            <a:solidFill>
              <a:srgbClr val="00A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Oval 277"/>
            <p:cNvSpPr>
              <a:spLocks noChangeArrowheads="1"/>
            </p:cNvSpPr>
            <p:nvPr/>
          </p:nvSpPr>
          <p:spPr bwMode="auto">
            <a:xfrm>
              <a:off x="646113" y="1039813"/>
              <a:ext cx="14288" cy="15875"/>
            </a:xfrm>
            <a:prstGeom prst="ellipse">
              <a:avLst/>
            </a:prstGeom>
            <a:solidFill>
              <a:srgbClr val="92A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Rectangle 278"/>
            <p:cNvSpPr>
              <a:spLocks noChangeArrowheads="1"/>
            </p:cNvSpPr>
            <p:nvPr/>
          </p:nvSpPr>
          <p:spPr bwMode="auto">
            <a:xfrm>
              <a:off x="692150" y="1038225"/>
              <a:ext cx="531813" cy="19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Rectangle 279"/>
            <p:cNvSpPr>
              <a:spLocks noChangeArrowheads="1"/>
            </p:cNvSpPr>
            <p:nvPr/>
          </p:nvSpPr>
          <p:spPr bwMode="auto">
            <a:xfrm>
              <a:off x="650875" y="1735138"/>
              <a:ext cx="517525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Rectangle 280"/>
            <p:cNvSpPr>
              <a:spLocks noChangeArrowheads="1"/>
            </p:cNvSpPr>
            <p:nvPr/>
          </p:nvSpPr>
          <p:spPr bwMode="auto">
            <a:xfrm>
              <a:off x="650875" y="1689100"/>
              <a:ext cx="517525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Rectangle 281"/>
            <p:cNvSpPr>
              <a:spLocks noChangeArrowheads="1"/>
            </p:cNvSpPr>
            <p:nvPr/>
          </p:nvSpPr>
          <p:spPr bwMode="auto">
            <a:xfrm>
              <a:off x="650875" y="1643063"/>
              <a:ext cx="517525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Rectangle 282"/>
            <p:cNvSpPr>
              <a:spLocks noChangeArrowheads="1"/>
            </p:cNvSpPr>
            <p:nvPr/>
          </p:nvSpPr>
          <p:spPr bwMode="auto">
            <a:xfrm>
              <a:off x="650875" y="1598613"/>
              <a:ext cx="517525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Rectangle 283"/>
            <p:cNvSpPr>
              <a:spLocks noChangeArrowheads="1"/>
            </p:cNvSpPr>
            <p:nvPr/>
          </p:nvSpPr>
          <p:spPr bwMode="auto">
            <a:xfrm>
              <a:off x="650875" y="1174750"/>
              <a:ext cx="517525" cy="63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Rectangle 284"/>
            <p:cNvSpPr>
              <a:spLocks noChangeArrowheads="1"/>
            </p:cNvSpPr>
            <p:nvPr/>
          </p:nvSpPr>
          <p:spPr bwMode="auto">
            <a:xfrm>
              <a:off x="650875" y="1116013"/>
              <a:ext cx="517525" cy="31750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Rectangle 285"/>
            <p:cNvSpPr>
              <a:spLocks noChangeArrowheads="1"/>
            </p:cNvSpPr>
            <p:nvPr/>
          </p:nvSpPr>
          <p:spPr bwMode="auto">
            <a:xfrm>
              <a:off x="652463" y="1597025"/>
              <a:ext cx="515938" cy="6350"/>
            </a:xfrm>
            <a:prstGeom prst="rect">
              <a:avLst/>
            </a:pr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Rectangle 286"/>
            <p:cNvSpPr>
              <a:spLocks noChangeArrowheads="1"/>
            </p:cNvSpPr>
            <p:nvPr/>
          </p:nvSpPr>
          <p:spPr bwMode="auto">
            <a:xfrm>
              <a:off x="652463" y="1174750"/>
              <a:ext cx="515938" cy="63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04" name="Rectangle 287"/>
            <p:cNvSpPr>
              <a:spLocks noChangeArrowheads="1"/>
            </p:cNvSpPr>
            <p:nvPr/>
          </p:nvSpPr>
          <p:spPr bwMode="auto">
            <a:xfrm>
              <a:off x="652463" y="1116013"/>
              <a:ext cx="515938" cy="31750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05" name="Freeform 288"/>
            <p:cNvSpPr>
              <a:spLocks/>
            </p:cNvSpPr>
            <p:nvPr/>
          </p:nvSpPr>
          <p:spPr bwMode="auto">
            <a:xfrm>
              <a:off x="1031875" y="1227138"/>
              <a:ext cx="63500" cy="117475"/>
            </a:xfrm>
            <a:custGeom>
              <a:avLst/>
              <a:gdLst>
                <a:gd name="T0" fmla="*/ 69 w 206"/>
                <a:gd name="T1" fmla="*/ 381 h 381"/>
                <a:gd name="T2" fmla="*/ 0 w 206"/>
                <a:gd name="T3" fmla="*/ 220 h 381"/>
                <a:gd name="T4" fmla="*/ 206 w 206"/>
                <a:gd name="T5" fmla="*/ 0 h 381"/>
                <a:gd name="T6" fmla="*/ 206 w 206"/>
                <a:gd name="T7" fmla="*/ 98 h 381"/>
                <a:gd name="T8" fmla="*/ 98 w 206"/>
                <a:gd name="T9" fmla="*/ 220 h 381"/>
                <a:gd name="T10" fmla="*/ 132 w 206"/>
                <a:gd name="T11" fmla="*/ 305 h 381"/>
                <a:gd name="T12" fmla="*/ 69 w 206"/>
                <a:gd name="T13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381">
                  <a:moveTo>
                    <a:pt x="69" y="381"/>
                  </a:moveTo>
                  <a:cubicBezTo>
                    <a:pt x="26" y="341"/>
                    <a:pt x="0" y="283"/>
                    <a:pt x="0" y="220"/>
                  </a:cubicBezTo>
                  <a:cubicBezTo>
                    <a:pt x="0" y="103"/>
                    <a:pt x="91" y="7"/>
                    <a:pt x="206" y="0"/>
                  </a:cubicBezTo>
                  <a:lnTo>
                    <a:pt x="206" y="98"/>
                  </a:lnTo>
                  <a:cubicBezTo>
                    <a:pt x="145" y="105"/>
                    <a:pt x="98" y="157"/>
                    <a:pt x="98" y="220"/>
                  </a:cubicBezTo>
                  <a:cubicBezTo>
                    <a:pt x="98" y="253"/>
                    <a:pt x="110" y="283"/>
                    <a:pt x="132" y="305"/>
                  </a:cubicBezTo>
                  <a:lnTo>
                    <a:pt x="69" y="381"/>
                  </a:lnTo>
                  <a:close/>
                </a:path>
              </a:pathLst>
            </a:custGeom>
            <a:solidFill>
              <a:srgbClr val="6C87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09" name="Freeform 289"/>
            <p:cNvSpPr>
              <a:spLocks/>
            </p:cNvSpPr>
            <p:nvPr/>
          </p:nvSpPr>
          <p:spPr bwMode="auto">
            <a:xfrm>
              <a:off x="1111250" y="1284288"/>
              <a:ext cx="57150" cy="76200"/>
            </a:xfrm>
            <a:custGeom>
              <a:avLst/>
              <a:gdLst>
                <a:gd name="T0" fmla="*/ 183 w 185"/>
                <a:gd name="T1" fmla="*/ 0 h 246"/>
                <a:gd name="T2" fmla="*/ 185 w 185"/>
                <a:gd name="T3" fmla="*/ 32 h 246"/>
                <a:gd name="T4" fmla="*/ 17 w 185"/>
                <a:gd name="T5" fmla="*/ 246 h 246"/>
                <a:gd name="T6" fmla="*/ 0 w 185"/>
                <a:gd name="T7" fmla="*/ 149 h 246"/>
                <a:gd name="T8" fmla="*/ 87 w 185"/>
                <a:gd name="T9" fmla="*/ 32 h 246"/>
                <a:gd name="T10" fmla="*/ 87 w 185"/>
                <a:gd name="T11" fmla="*/ 21 h 246"/>
                <a:gd name="T12" fmla="*/ 183 w 185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46">
                  <a:moveTo>
                    <a:pt x="183" y="0"/>
                  </a:moveTo>
                  <a:cubicBezTo>
                    <a:pt x="184" y="10"/>
                    <a:pt x="185" y="21"/>
                    <a:pt x="185" y="32"/>
                  </a:cubicBezTo>
                  <a:cubicBezTo>
                    <a:pt x="185" y="136"/>
                    <a:pt x="114" y="223"/>
                    <a:pt x="17" y="246"/>
                  </a:cubicBezTo>
                  <a:lnTo>
                    <a:pt x="0" y="149"/>
                  </a:lnTo>
                  <a:cubicBezTo>
                    <a:pt x="50" y="134"/>
                    <a:pt x="87" y="87"/>
                    <a:pt x="87" y="32"/>
                  </a:cubicBezTo>
                  <a:cubicBezTo>
                    <a:pt x="87" y="28"/>
                    <a:pt x="87" y="24"/>
                    <a:pt x="87" y="21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303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10" name="Freeform 290"/>
            <p:cNvSpPr>
              <a:spLocks/>
            </p:cNvSpPr>
            <p:nvPr/>
          </p:nvSpPr>
          <p:spPr bwMode="auto">
            <a:xfrm>
              <a:off x="1060450" y="1327150"/>
              <a:ext cx="46038" cy="34925"/>
            </a:xfrm>
            <a:custGeom>
              <a:avLst/>
              <a:gdLst>
                <a:gd name="T0" fmla="*/ 152 w 152"/>
                <a:gd name="T1" fmla="*/ 115 h 117"/>
                <a:gd name="T2" fmla="*/ 128 w 152"/>
                <a:gd name="T3" fmla="*/ 117 h 117"/>
                <a:gd name="T4" fmla="*/ 0 w 152"/>
                <a:gd name="T5" fmla="*/ 75 h 117"/>
                <a:gd name="T6" fmla="*/ 62 w 152"/>
                <a:gd name="T7" fmla="*/ 0 h 117"/>
                <a:gd name="T8" fmla="*/ 128 w 152"/>
                <a:gd name="T9" fmla="*/ 19 h 117"/>
                <a:gd name="T10" fmla="*/ 135 w 152"/>
                <a:gd name="T11" fmla="*/ 19 h 117"/>
                <a:gd name="T12" fmla="*/ 152 w 152"/>
                <a:gd name="T13" fmla="*/ 11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17">
                  <a:moveTo>
                    <a:pt x="152" y="115"/>
                  </a:moveTo>
                  <a:cubicBezTo>
                    <a:pt x="144" y="116"/>
                    <a:pt x="136" y="117"/>
                    <a:pt x="128" y="117"/>
                  </a:cubicBezTo>
                  <a:cubicBezTo>
                    <a:pt x="80" y="117"/>
                    <a:pt x="36" y="101"/>
                    <a:pt x="0" y="75"/>
                  </a:cubicBezTo>
                  <a:lnTo>
                    <a:pt x="62" y="0"/>
                  </a:lnTo>
                  <a:cubicBezTo>
                    <a:pt x="81" y="12"/>
                    <a:pt x="104" y="19"/>
                    <a:pt x="128" y="19"/>
                  </a:cubicBezTo>
                  <a:cubicBezTo>
                    <a:pt x="131" y="19"/>
                    <a:pt x="133" y="19"/>
                    <a:pt x="135" y="19"/>
                  </a:cubicBezTo>
                  <a:lnTo>
                    <a:pt x="152" y="115"/>
                  </a:lnTo>
                  <a:close/>
                </a:path>
              </a:pathLst>
            </a:custGeom>
            <a:solidFill>
              <a:srgbClr val="2184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11" name="Freeform 291"/>
            <p:cNvSpPr>
              <a:spLocks/>
            </p:cNvSpPr>
            <p:nvPr/>
          </p:nvSpPr>
          <p:spPr bwMode="auto">
            <a:xfrm>
              <a:off x="1104900" y="1227138"/>
              <a:ext cx="60325" cy="55562"/>
            </a:xfrm>
            <a:custGeom>
              <a:avLst/>
              <a:gdLst>
                <a:gd name="T0" fmla="*/ 0 w 197"/>
                <a:gd name="T1" fmla="*/ 98 h 180"/>
                <a:gd name="T2" fmla="*/ 101 w 197"/>
                <a:gd name="T3" fmla="*/ 180 h 180"/>
                <a:gd name="T4" fmla="*/ 197 w 197"/>
                <a:gd name="T5" fmla="*/ 159 h 180"/>
                <a:gd name="T6" fmla="*/ 0 w 197"/>
                <a:gd name="T7" fmla="*/ 0 h 180"/>
                <a:gd name="T8" fmla="*/ 0 w 197"/>
                <a:gd name="T9" fmla="*/ 9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80">
                  <a:moveTo>
                    <a:pt x="0" y="98"/>
                  </a:moveTo>
                  <a:cubicBezTo>
                    <a:pt x="47" y="104"/>
                    <a:pt x="86" y="136"/>
                    <a:pt x="101" y="180"/>
                  </a:cubicBezTo>
                  <a:lnTo>
                    <a:pt x="197" y="159"/>
                  </a:lnTo>
                  <a:cubicBezTo>
                    <a:pt x="172" y="71"/>
                    <a:pt x="94" y="6"/>
                    <a:pt x="0" y="0"/>
                  </a:cubicBezTo>
                  <a:lnTo>
                    <a:pt x="0" y="98"/>
                  </a:lnTo>
                  <a:close/>
                </a:path>
              </a:pathLst>
            </a:custGeom>
            <a:solidFill>
              <a:srgbClr val="27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12" name="Freeform 292"/>
            <p:cNvSpPr>
              <a:spLocks/>
            </p:cNvSpPr>
            <p:nvPr/>
          </p:nvSpPr>
          <p:spPr bwMode="auto">
            <a:xfrm>
              <a:off x="1033463" y="1408113"/>
              <a:ext cx="63500" cy="117475"/>
            </a:xfrm>
            <a:custGeom>
              <a:avLst/>
              <a:gdLst>
                <a:gd name="T0" fmla="*/ 69 w 206"/>
                <a:gd name="T1" fmla="*/ 381 h 381"/>
                <a:gd name="T2" fmla="*/ 0 w 206"/>
                <a:gd name="T3" fmla="*/ 220 h 381"/>
                <a:gd name="T4" fmla="*/ 206 w 206"/>
                <a:gd name="T5" fmla="*/ 0 h 381"/>
                <a:gd name="T6" fmla="*/ 206 w 206"/>
                <a:gd name="T7" fmla="*/ 98 h 381"/>
                <a:gd name="T8" fmla="*/ 98 w 206"/>
                <a:gd name="T9" fmla="*/ 220 h 381"/>
                <a:gd name="T10" fmla="*/ 132 w 206"/>
                <a:gd name="T11" fmla="*/ 305 h 381"/>
                <a:gd name="T12" fmla="*/ 69 w 206"/>
                <a:gd name="T13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381">
                  <a:moveTo>
                    <a:pt x="69" y="381"/>
                  </a:moveTo>
                  <a:cubicBezTo>
                    <a:pt x="26" y="341"/>
                    <a:pt x="0" y="284"/>
                    <a:pt x="0" y="220"/>
                  </a:cubicBezTo>
                  <a:cubicBezTo>
                    <a:pt x="0" y="103"/>
                    <a:pt x="91" y="8"/>
                    <a:pt x="206" y="0"/>
                  </a:cubicBezTo>
                  <a:lnTo>
                    <a:pt x="206" y="98"/>
                  </a:lnTo>
                  <a:cubicBezTo>
                    <a:pt x="145" y="106"/>
                    <a:pt x="98" y="158"/>
                    <a:pt x="98" y="220"/>
                  </a:cubicBezTo>
                  <a:cubicBezTo>
                    <a:pt x="98" y="253"/>
                    <a:pt x="110" y="283"/>
                    <a:pt x="132" y="305"/>
                  </a:cubicBezTo>
                  <a:lnTo>
                    <a:pt x="69" y="381"/>
                  </a:lnTo>
                  <a:close/>
                </a:path>
              </a:pathLst>
            </a:custGeom>
            <a:solidFill>
              <a:srgbClr val="698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13" name="Freeform 293"/>
            <p:cNvSpPr>
              <a:spLocks/>
            </p:cNvSpPr>
            <p:nvPr/>
          </p:nvSpPr>
          <p:spPr bwMode="auto">
            <a:xfrm>
              <a:off x="1112838" y="1465263"/>
              <a:ext cx="57150" cy="76200"/>
            </a:xfrm>
            <a:custGeom>
              <a:avLst/>
              <a:gdLst>
                <a:gd name="T0" fmla="*/ 183 w 185"/>
                <a:gd name="T1" fmla="*/ 0 h 247"/>
                <a:gd name="T2" fmla="*/ 185 w 185"/>
                <a:gd name="T3" fmla="*/ 32 h 247"/>
                <a:gd name="T4" fmla="*/ 17 w 185"/>
                <a:gd name="T5" fmla="*/ 247 h 247"/>
                <a:gd name="T6" fmla="*/ 0 w 185"/>
                <a:gd name="T7" fmla="*/ 150 h 247"/>
                <a:gd name="T8" fmla="*/ 87 w 185"/>
                <a:gd name="T9" fmla="*/ 32 h 247"/>
                <a:gd name="T10" fmla="*/ 87 w 185"/>
                <a:gd name="T11" fmla="*/ 21 h 247"/>
                <a:gd name="T12" fmla="*/ 183 w 185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47">
                  <a:moveTo>
                    <a:pt x="183" y="0"/>
                  </a:moveTo>
                  <a:cubicBezTo>
                    <a:pt x="184" y="11"/>
                    <a:pt x="185" y="21"/>
                    <a:pt x="185" y="32"/>
                  </a:cubicBezTo>
                  <a:cubicBezTo>
                    <a:pt x="185" y="136"/>
                    <a:pt x="114" y="223"/>
                    <a:pt x="17" y="247"/>
                  </a:cubicBezTo>
                  <a:lnTo>
                    <a:pt x="0" y="150"/>
                  </a:lnTo>
                  <a:cubicBezTo>
                    <a:pt x="50" y="134"/>
                    <a:pt x="87" y="88"/>
                    <a:pt x="87" y="32"/>
                  </a:cubicBezTo>
                  <a:cubicBezTo>
                    <a:pt x="87" y="29"/>
                    <a:pt x="87" y="25"/>
                    <a:pt x="87" y="21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536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14" name="Freeform 294"/>
            <p:cNvSpPr>
              <a:spLocks/>
            </p:cNvSpPr>
            <p:nvPr/>
          </p:nvSpPr>
          <p:spPr bwMode="auto">
            <a:xfrm>
              <a:off x="1062038" y="1506538"/>
              <a:ext cx="46038" cy="36512"/>
            </a:xfrm>
            <a:custGeom>
              <a:avLst/>
              <a:gdLst>
                <a:gd name="T0" fmla="*/ 152 w 152"/>
                <a:gd name="T1" fmla="*/ 116 h 117"/>
                <a:gd name="T2" fmla="*/ 128 w 152"/>
                <a:gd name="T3" fmla="*/ 117 h 117"/>
                <a:gd name="T4" fmla="*/ 0 w 152"/>
                <a:gd name="T5" fmla="*/ 76 h 117"/>
                <a:gd name="T6" fmla="*/ 62 w 152"/>
                <a:gd name="T7" fmla="*/ 0 h 117"/>
                <a:gd name="T8" fmla="*/ 128 w 152"/>
                <a:gd name="T9" fmla="*/ 19 h 117"/>
                <a:gd name="T10" fmla="*/ 135 w 152"/>
                <a:gd name="T11" fmla="*/ 19 h 117"/>
                <a:gd name="T12" fmla="*/ 152 w 152"/>
                <a:gd name="T13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17">
                  <a:moveTo>
                    <a:pt x="152" y="116"/>
                  </a:moveTo>
                  <a:cubicBezTo>
                    <a:pt x="144" y="117"/>
                    <a:pt x="136" y="117"/>
                    <a:pt x="128" y="117"/>
                  </a:cubicBezTo>
                  <a:cubicBezTo>
                    <a:pt x="80" y="117"/>
                    <a:pt x="36" y="102"/>
                    <a:pt x="0" y="76"/>
                  </a:cubicBezTo>
                  <a:lnTo>
                    <a:pt x="62" y="0"/>
                  </a:lnTo>
                  <a:cubicBezTo>
                    <a:pt x="81" y="12"/>
                    <a:pt x="104" y="19"/>
                    <a:pt x="128" y="19"/>
                  </a:cubicBezTo>
                  <a:cubicBezTo>
                    <a:pt x="131" y="19"/>
                    <a:pt x="133" y="19"/>
                    <a:pt x="135" y="19"/>
                  </a:cubicBezTo>
                  <a:lnTo>
                    <a:pt x="152" y="116"/>
                  </a:lnTo>
                  <a:close/>
                </a:path>
              </a:pathLst>
            </a:custGeom>
            <a:solidFill>
              <a:srgbClr val="4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15" name="Freeform 295"/>
            <p:cNvSpPr>
              <a:spLocks/>
            </p:cNvSpPr>
            <p:nvPr/>
          </p:nvSpPr>
          <p:spPr bwMode="auto">
            <a:xfrm>
              <a:off x="1106488" y="1408113"/>
              <a:ext cx="60325" cy="55562"/>
            </a:xfrm>
            <a:custGeom>
              <a:avLst/>
              <a:gdLst>
                <a:gd name="T0" fmla="*/ 0 w 197"/>
                <a:gd name="T1" fmla="*/ 98 h 180"/>
                <a:gd name="T2" fmla="*/ 101 w 197"/>
                <a:gd name="T3" fmla="*/ 180 h 180"/>
                <a:gd name="T4" fmla="*/ 197 w 197"/>
                <a:gd name="T5" fmla="*/ 160 h 180"/>
                <a:gd name="T6" fmla="*/ 0 w 197"/>
                <a:gd name="T7" fmla="*/ 0 h 180"/>
                <a:gd name="T8" fmla="*/ 0 w 197"/>
                <a:gd name="T9" fmla="*/ 9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80">
                  <a:moveTo>
                    <a:pt x="0" y="98"/>
                  </a:moveTo>
                  <a:cubicBezTo>
                    <a:pt x="47" y="104"/>
                    <a:pt x="86" y="137"/>
                    <a:pt x="101" y="180"/>
                  </a:cubicBezTo>
                  <a:lnTo>
                    <a:pt x="197" y="160"/>
                  </a:lnTo>
                  <a:cubicBezTo>
                    <a:pt x="172" y="72"/>
                    <a:pt x="94" y="6"/>
                    <a:pt x="0" y="0"/>
                  </a:cubicBezTo>
                  <a:lnTo>
                    <a:pt x="0" y="98"/>
                  </a:lnTo>
                  <a:close/>
                </a:path>
              </a:pathLst>
            </a:custGeom>
            <a:solidFill>
              <a:srgbClr val="4F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16" name="Rectangle 296"/>
            <p:cNvSpPr>
              <a:spLocks noChangeArrowheads="1"/>
            </p:cNvSpPr>
            <p:nvPr/>
          </p:nvSpPr>
          <p:spPr bwMode="auto">
            <a:xfrm>
              <a:off x="661988" y="1358900"/>
              <a:ext cx="22225" cy="184150"/>
            </a:xfrm>
            <a:prstGeom prst="rect">
              <a:avLst/>
            </a:prstGeom>
            <a:solidFill>
              <a:srgbClr val="F4A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17" name="Rectangle 297"/>
            <p:cNvSpPr>
              <a:spLocks noChangeArrowheads="1"/>
            </p:cNvSpPr>
            <p:nvPr/>
          </p:nvSpPr>
          <p:spPr bwMode="auto">
            <a:xfrm>
              <a:off x="706438" y="1411288"/>
              <a:ext cx="22225" cy="131762"/>
            </a:xfrm>
            <a:prstGeom prst="rect">
              <a:avLst/>
            </a:prstGeom>
            <a:solidFill>
              <a:srgbClr val="F4A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18" name="Rectangle 298"/>
            <p:cNvSpPr>
              <a:spLocks noChangeArrowheads="1"/>
            </p:cNvSpPr>
            <p:nvPr/>
          </p:nvSpPr>
          <p:spPr bwMode="auto">
            <a:xfrm>
              <a:off x="749300" y="1320800"/>
              <a:ext cx="22225" cy="222250"/>
            </a:xfrm>
            <a:prstGeom prst="rect">
              <a:avLst/>
            </a:prstGeom>
            <a:solidFill>
              <a:srgbClr val="F4A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19" name="Rectangle 299"/>
            <p:cNvSpPr>
              <a:spLocks noChangeArrowheads="1"/>
            </p:cNvSpPr>
            <p:nvPr/>
          </p:nvSpPr>
          <p:spPr bwMode="auto">
            <a:xfrm>
              <a:off x="793750" y="1358900"/>
              <a:ext cx="22225" cy="184150"/>
            </a:xfrm>
            <a:prstGeom prst="rect">
              <a:avLst/>
            </a:prstGeom>
            <a:solidFill>
              <a:srgbClr val="F4A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20" name="Rectangle 300"/>
            <p:cNvSpPr>
              <a:spLocks noChangeArrowheads="1"/>
            </p:cNvSpPr>
            <p:nvPr/>
          </p:nvSpPr>
          <p:spPr bwMode="auto">
            <a:xfrm>
              <a:off x="838200" y="1343025"/>
              <a:ext cx="22225" cy="200025"/>
            </a:xfrm>
            <a:prstGeom prst="rect">
              <a:avLst/>
            </a:prstGeom>
            <a:solidFill>
              <a:srgbClr val="F4A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21" name="Rectangle 301"/>
            <p:cNvSpPr>
              <a:spLocks noChangeArrowheads="1"/>
            </p:cNvSpPr>
            <p:nvPr/>
          </p:nvSpPr>
          <p:spPr bwMode="auto">
            <a:xfrm>
              <a:off x="882650" y="1317625"/>
              <a:ext cx="20638" cy="225425"/>
            </a:xfrm>
            <a:prstGeom prst="rect">
              <a:avLst/>
            </a:prstGeom>
            <a:solidFill>
              <a:srgbClr val="F4A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22" name="Rectangle 302"/>
            <p:cNvSpPr>
              <a:spLocks noChangeArrowheads="1"/>
            </p:cNvSpPr>
            <p:nvPr/>
          </p:nvSpPr>
          <p:spPr bwMode="auto">
            <a:xfrm>
              <a:off x="925513" y="1227138"/>
              <a:ext cx="22225" cy="315912"/>
            </a:xfrm>
            <a:prstGeom prst="rect">
              <a:avLst/>
            </a:prstGeom>
            <a:solidFill>
              <a:srgbClr val="F4A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23" name="Rectangle 303"/>
            <p:cNvSpPr>
              <a:spLocks noChangeArrowheads="1"/>
            </p:cNvSpPr>
            <p:nvPr/>
          </p:nvSpPr>
          <p:spPr bwMode="auto">
            <a:xfrm>
              <a:off x="969963" y="1328738"/>
              <a:ext cx="22225" cy="214312"/>
            </a:xfrm>
            <a:prstGeom prst="rect">
              <a:avLst/>
            </a:prstGeom>
            <a:solidFill>
              <a:srgbClr val="F4A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24" name="Rectangle 304"/>
            <p:cNvSpPr>
              <a:spLocks noChangeArrowheads="1"/>
            </p:cNvSpPr>
            <p:nvPr/>
          </p:nvSpPr>
          <p:spPr bwMode="auto">
            <a:xfrm>
              <a:off x="661988" y="1411288"/>
              <a:ext cx="22225" cy="131762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25" name="Rectangle 305"/>
            <p:cNvSpPr>
              <a:spLocks noChangeArrowheads="1"/>
            </p:cNvSpPr>
            <p:nvPr/>
          </p:nvSpPr>
          <p:spPr bwMode="auto">
            <a:xfrm>
              <a:off x="706438" y="1411288"/>
              <a:ext cx="22225" cy="131762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26" name="Rectangle 306"/>
            <p:cNvSpPr>
              <a:spLocks noChangeArrowheads="1"/>
            </p:cNvSpPr>
            <p:nvPr/>
          </p:nvSpPr>
          <p:spPr bwMode="auto">
            <a:xfrm>
              <a:off x="749300" y="1411288"/>
              <a:ext cx="22225" cy="131762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27" name="Rectangle 307"/>
            <p:cNvSpPr>
              <a:spLocks noChangeArrowheads="1"/>
            </p:cNvSpPr>
            <p:nvPr/>
          </p:nvSpPr>
          <p:spPr bwMode="auto">
            <a:xfrm>
              <a:off x="793750" y="1411288"/>
              <a:ext cx="22225" cy="131762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28" name="Rectangle 308"/>
            <p:cNvSpPr>
              <a:spLocks noChangeArrowheads="1"/>
            </p:cNvSpPr>
            <p:nvPr/>
          </p:nvSpPr>
          <p:spPr bwMode="auto">
            <a:xfrm>
              <a:off x="838200" y="1411288"/>
              <a:ext cx="22225" cy="131762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29" name="Rectangle 309"/>
            <p:cNvSpPr>
              <a:spLocks noChangeArrowheads="1"/>
            </p:cNvSpPr>
            <p:nvPr/>
          </p:nvSpPr>
          <p:spPr bwMode="auto">
            <a:xfrm>
              <a:off x="882650" y="1411288"/>
              <a:ext cx="20638" cy="131762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0" name="Rectangle 310"/>
            <p:cNvSpPr>
              <a:spLocks noChangeArrowheads="1"/>
            </p:cNvSpPr>
            <p:nvPr/>
          </p:nvSpPr>
          <p:spPr bwMode="auto">
            <a:xfrm>
              <a:off x="925513" y="1411288"/>
              <a:ext cx="22225" cy="131762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1" name="Rectangle 311"/>
            <p:cNvSpPr>
              <a:spLocks noChangeArrowheads="1"/>
            </p:cNvSpPr>
            <p:nvPr/>
          </p:nvSpPr>
          <p:spPr bwMode="auto">
            <a:xfrm>
              <a:off x="969963" y="1411288"/>
              <a:ext cx="22225" cy="131762"/>
            </a:xfrm>
            <a:prstGeom prst="rect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2" name="Freeform 312"/>
            <p:cNvSpPr>
              <a:spLocks/>
            </p:cNvSpPr>
            <p:nvPr/>
          </p:nvSpPr>
          <p:spPr bwMode="auto">
            <a:xfrm>
              <a:off x="2840038" y="1196975"/>
              <a:ext cx="331788" cy="134937"/>
            </a:xfrm>
            <a:custGeom>
              <a:avLst/>
              <a:gdLst>
                <a:gd name="T0" fmla="*/ 0 w 1077"/>
                <a:gd name="T1" fmla="*/ 0 h 438"/>
                <a:gd name="T2" fmla="*/ 1031 w 1077"/>
                <a:gd name="T3" fmla="*/ 0 h 438"/>
                <a:gd name="T4" fmla="*/ 1077 w 1077"/>
                <a:gd name="T5" fmla="*/ 438 h 438"/>
                <a:gd name="T6" fmla="*/ 126 w 1077"/>
                <a:gd name="T7" fmla="*/ 438 h 438"/>
                <a:gd name="T8" fmla="*/ 0 w 1077"/>
                <a:gd name="T9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7" h="438">
                  <a:moveTo>
                    <a:pt x="0" y="0"/>
                  </a:moveTo>
                  <a:lnTo>
                    <a:pt x="1031" y="0"/>
                  </a:lnTo>
                  <a:lnTo>
                    <a:pt x="1077" y="438"/>
                  </a:lnTo>
                  <a:lnTo>
                    <a:pt x="126" y="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3" name="Freeform 313"/>
            <p:cNvSpPr>
              <a:spLocks/>
            </p:cNvSpPr>
            <p:nvPr/>
          </p:nvSpPr>
          <p:spPr bwMode="auto">
            <a:xfrm>
              <a:off x="2917825" y="1466850"/>
              <a:ext cx="282575" cy="134937"/>
            </a:xfrm>
            <a:custGeom>
              <a:avLst/>
              <a:gdLst>
                <a:gd name="T0" fmla="*/ 0 w 916"/>
                <a:gd name="T1" fmla="*/ 0 h 438"/>
                <a:gd name="T2" fmla="*/ 870 w 916"/>
                <a:gd name="T3" fmla="*/ 0 h 438"/>
                <a:gd name="T4" fmla="*/ 916 w 916"/>
                <a:gd name="T5" fmla="*/ 438 h 438"/>
                <a:gd name="T6" fmla="*/ 126 w 916"/>
                <a:gd name="T7" fmla="*/ 438 h 438"/>
                <a:gd name="T8" fmla="*/ 0 w 916"/>
                <a:gd name="T9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438">
                  <a:moveTo>
                    <a:pt x="0" y="0"/>
                  </a:moveTo>
                  <a:lnTo>
                    <a:pt x="870" y="0"/>
                  </a:lnTo>
                  <a:lnTo>
                    <a:pt x="916" y="438"/>
                  </a:lnTo>
                  <a:lnTo>
                    <a:pt x="126" y="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4" name="Freeform 314"/>
            <p:cNvSpPr>
              <a:spLocks/>
            </p:cNvSpPr>
            <p:nvPr/>
          </p:nvSpPr>
          <p:spPr bwMode="auto">
            <a:xfrm>
              <a:off x="2879725" y="1331913"/>
              <a:ext cx="306388" cy="134937"/>
            </a:xfrm>
            <a:custGeom>
              <a:avLst/>
              <a:gdLst>
                <a:gd name="T0" fmla="*/ 0 w 996"/>
                <a:gd name="T1" fmla="*/ 0 h 438"/>
                <a:gd name="T2" fmla="*/ 951 w 996"/>
                <a:gd name="T3" fmla="*/ 0 h 438"/>
                <a:gd name="T4" fmla="*/ 996 w 996"/>
                <a:gd name="T5" fmla="*/ 438 h 438"/>
                <a:gd name="T6" fmla="*/ 126 w 996"/>
                <a:gd name="T7" fmla="*/ 438 h 438"/>
                <a:gd name="T8" fmla="*/ 0 w 996"/>
                <a:gd name="T9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6" h="438">
                  <a:moveTo>
                    <a:pt x="0" y="0"/>
                  </a:moveTo>
                  <a:lnTo>
                    <a:pt x="951" y="0"/>
                  </a:lnTo>
                  <a:lnTo>
                    <a:pt x="996" y="438"/>
                  </a:lnTo>
                  <a:lnTo>
                    <a:pt x="126" y="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B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5" name="Freeform 315"/>
            <p:cNvSpPr>
              <a:spLocks/>
            </p:cNvSpPr>
            <p:nvPr/>
          </p:nvSpPr>
          <p:spPr bwMode="auto">
            <a:xfrm>
              <a:off x="2941638" y="1547813"/>
              <a:ext cx="150813" cy="53975"/>
            </a:xfrm>
            <a:custGeom>
              <a:avLst/>
              <a:gdLst>
                <a:gd name="T0" fmla="*/ 49 w 488"/>
                <a:gd name="T1" fmla="*/ 173 h 173"/>
                <a:gd name="T2" fmla="*/ 488 w 488"/>
                <a:gd name="T3" fmla="*/ 0 h 173"/>
                <a:gd name="T4" fmla="*/ 0 w 488"/>
                <a:gd name="T5" fmla="*/ 0 h 173"/>
                <a:gd name="T6" fmla="*/ 49 w 488"/>
                <a:gd name="T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173">
                  <a:moveTo>
                    <a:pt x="49" y="173"/>
                  </a:moveTo>
                  <a:lnTo>
                    <a:pt x="488" y="0"/>
                  </a:lnTo>
                  <a:lnTo>
                    <a:pt x="0" y="0"/>
                  </a:lnTo>
                  <a:lnTo>
                    <a:pt x="49" y="173"/>
                  </a:lnTo>
                  <a:close/>
                </a:path>
              </a:pathLst>
            </a:custGeom>
            <a:solidFill>
              <a:srgbClr val="E31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6" name="Freeform 316"/>
            <p:cNvSpPr>
              <a:spLocks/>
            </p:cNvSpPr>
            <p:nvPr/>
          </p:nvSpPr>
          <p:spPr bwMode="auto">
            <a:xfrm>
              <a:off x="2566988" y="1146175"/>
              <a:ext cx="423863" cy="133350"/>
            </a:xfrm>
            <a:custGeom>
              <a:avLst/>
              <a:gdLst>
                <a:gd name="T0" fmla="*/ 0 w 1373"/>
                <a:gd name="T1" fmla="*/ 0 h 435"/>
                <a:gd name="T2" fmla="*/ 1207 w 1373"/>
                <a:gd name="T3" fmla="*/ 0 h 435"/>
                <a:gd name="T4" fmla="*/ 1373 w 1373"/>
                <a:gd name="T5" fmla="*/ 435 h 435"/>
                <a:gd name="T6" fmla="*/ 0 w 1373"/>
                <a:gd name="T7" fmla="*/ 435 h 435"/>
                <a:gd name="T8" fmla="*/ 0 w 1373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3" h="435">
                  <a:moveTo>
                    <a:pt x="0" y="0"/>
                  </a:moveTo>
                  <a:lnTo>
                    <a:pt x="1207" y="0"/>
                  </a:lnTo>
                  <a:lnTo>
                    <a:pt x="1373" y="435"/>
                  </a:lnTo>
                  <a:lnTo>
                    <a:pt x="0" y="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2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7" name="Freeform 317"/>
            <p:cNvSpPr>
              <a:spLocks/>
            </p:cNvSpPr>
            <p:nvPr/>
          </p:nvSpPr>
          <p:spPr bwMode="auto">
            <a:xfrm>
              <a:off x="2566988" y="1414463"/>
              <a:ext cx="525463" cy="133350"/>
            </a:xfrm>
            <a:custGeom>
              <a:avLst/>
              <a:gdLst>
                <a:gd name="T0" fmla="*/ 0 w 1704"/>
                <a:gd name="T1" fmla="*/ 0 h 436"/>
                <a:gd name="T2" fmla="*/ 1538 w 1704"/>
                <a:gd name="T3" fmla="*/ 0 h 436"/>
                <a:gd name="T4" fmla="*/ 1704 w 1704"/>
                <a:gd name="T5" fmla="*/ 436 h 436"/>
                <a:gd name="T6" fmla="*/ 0 w 1704"/>
                <a:gd name="T7" fmla="*/ 436 h 436"/>
                <a:gd name="T8" fmla="*/ 0 w 1704"/>
                <a:gd name="T9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4" h="436">
                  <a:moveTo>
                    <a:pt x="0" y="0"/>
                  </a:moveTo>
                  <a:lnTo>
                    <a:pt x="1538" y="0"/>
                  </a:lnTo>
                  <a:lnTo>
                    <a:pt x="1704" y="436"/>
                  </a:lnTo>
                  <a:lnTo>
                    <a:pt x="0" y="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8" name="Freeform 318"/>
            <p:cNvSpPr>
              <a:spLocks/>
            </p:cNvSpPr>
            <p:nvPr/>
          </p:nvSpPr>
          <p:spPr bwMode="auto">
            <a:xfrm>
              <a:off x="2566988" y="1279525"/>
              <a:ext cx="474663" cy="134937"/>
            </a:xfrm>
            <a:custGeom>
              <a:avLst/>
              <a:gdLst>
                <a:gd name="T0" fmla="*/ 0 w 1538"/>
                <a:gd name="T1" fmla="*/ 0 h 436"/>
                <a:gd name="T2" fmla="*/ 1373 w 1538"/>
                <a:gd name="T3" fmla="*/ 0 h 436"/>
                <a:gd name="T4" fmla="*/ 1538 w 1538"/>
                <a:gd name="T5" fmla="*/ 436 h 436"/>
                <a:gd name="T6" fmla="*/ 0 w 1538"/>
                <a:gd name="T7" fmla="*/ 436 h 436"/>
                <a:gd name="T8" fmla="*/ 0 w 1538"/>
                <a:gd name="T9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8" h="436">
                  <a:moveTo>
                    <a:pt x="0" y="0"/>
                  </a:moveTo>
                  <a:lnTo>
                    <a:pt x="1373" y="0"/>
                  </a:lnTo>
                  <a:lnTo>
                    <a:pt x="1538" y="436"/>
                  </a:lnTo>
                  <a:lnTo>
                    <a:pt x="0" y="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39" name="Freeform 319"/>
            <p:cNvSpPr>
              <a:spLocks/>
            </p:cNvSpPr>
            <p:nvPr/>
          </p:nvSpPr>
          <p:spPr bwMode="auto">
            <a:xfrm>
              <a:off x="2551113" y="1127125"/>
              <a:ext cx="15875" cy="785812"/>
            </a:xfrm>
            <a:custGeom>
              <a:avLst/>
              <a:gdLst>
                <a:gd name="T0" fmla="*/ 0 w 52"/>
                <a:gd name="T1" fmla="*/ 0 h 2552"/>
                <a:gd name="T2" fmla="*/ 52 w 52"/>
                <a:gd name="T3" fmla="*/ 0 h 2552"/>
                <a:gd name="T4" fmla="*/ 52 w 52"/>
                <a:gd name="T5" fmla="*/ 2552 h 2552"/>
                <a:gd name="T6" fmla="*/ 26 w 52"/>
                <a:gd name="T7" fmla="*/ 2552 h 2552"/>
                <a:gd name="T8" fmla="*/ 0 w 52"/>
                <a:gd name="T9" fmla="*/ 2552 h 2552"/>
                <a:gd name="T10" fmla="*/ 0 w 52"/>
                <a:gd name="T11" fmla="*/ 0 h 2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2552">
                  <a:moveTo>
                    <a:pt x="0" y="0"/>
                  </a:moveTo>
                  <a:lnTo>
                    <a:pt x="52" y="0"/>
                  </a:lnTo>
                  <a:lnTo>
                    <a:pt x="52" y="2552"/>
                  </a:lnTo>
                  <a:cubicBezTo>
                    <a:pt x="44" y="2552"/>
                    <a:pt x="35" y="2552"/>
                    <a:pt x="26" y="2552"/>
                  </a:cubicBezTo>
                  <a:cubicBezTo>
                    <a:pt x="18" y="2552"/>
                    <a:pt x="9" y="2552"/>
                    <a:pt x="0" y="25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65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40" name="Rectangle 320"/>
            <p:cNvSpPr>
              <a:spLocks noChangeArrowheads="1"/>
            </p:cNvSpPr>
            <p:nvPr/>
          </p:nvSpPr>
          <p:spPr bwMode="auto">
            <a:xfrm>
              <a:off x="2543175" y="1114425"/>
              <a:ext cx="31750" cy="12700"/>
            </a:xfrm>
            <a:prstGeom prst="rect">
              <a:avLst/>
            </a:prstGeom>
            <a:solidFill>
              <a:srgbClr val="476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41" name="Freeform 321"/>
            <p:cNvSpPr>
              <a:spLocks/>
            </p:cNvSpPr>
            <p:nvPr/>
          </p:nvSpPr>
          <p:spPr bwMode="auto">
            <a:xfrm>
              <a:off x="2551113" y="1127125"/>
              <a:ext cx="7938" cy="785812"/>
            </a:xfrm>
            <a:custGeom>
              <a:avLst/>
              <a:gdLst>
                <a:gd name="T0" fmla="*/ 0 w 26"/>
                <a:gd name="T1" fmla="*/ 0 h 2552"/>
                <a:gd name="T2" fmla="*/ 26 w 26"/>
                <a:gd name="T3" fmla="*/ 0 h 2552"/>
                <a:gd name="T4" fmla="*/ 26 w 26"/>
                <a:gd name="T5" fmla="*/ 2552 h 2552"/>
                <a:gd name="T6" fmla="*/ 0 w 26"/>
                <a:gd name="T7" fmla="*/ 2552 h 2552"/>
                <a:gd name="T8" fmla="*/ 0 w 26"/>
                <a:gd name="T9" fmla="*/ 0 h 2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52">
                  <a:moveTo>
                    <a:pt x="0" y="0"/>
                  </a:moveTo>
                  <a:lnTo>
                    <a:pt x="26" y="0"/>
                  </a:lnTo>
                  <a:lnTo>
                    <a:pt x="26" y="2552"/>
                  </a:lnTo>
                  <a:cubicBezTo>
                    <a:pt x="18" y="2552"/>
                    <a:pt x="9" y="2552"/>
                    <a:pt x="0" y="25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76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42" name="Rectangle 322"/>
            <p:cNvSpPr>
              <a:spLocks noChangeArrowheads="1"/>
            </p:cNvSpPr>
            <p:nvPr/>
          </p:nvSpPr>
          <p:spPr bwMode="auto">
            <a:xfrm>
              <a:off x="2543175" y="1114425"/>
              <a:ext cx="15875" cy="12700"/>
            </a:xfrm>
            <a:prstGeom prst="rect">
              <a:avLst/>
            </a:prstGeom>
            <a:solidFill>
              <a:srgbClr val="688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143" name="Rectangle 323"/>
            <p:cNvSpPr>
              <a:spLocks noChangeArrowheads="1"/>
            </p:cNvSpPr>
            <p:nvPr/>
          </p:nvSpPr>
          <p:spPr bwMode="auto">
            <a:xfrm>
              <a:off x="2422525" y="1909763"/>
              <a:ext cx="273050" cy="19050"/>
            </a:xfrm>
            <a:prstGeom prst="rect">
              <a:avLst/>
            </a:prstGeom>
            <a:solidFill>
              <a:srgbClr val="2C52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50" name="TextBox 349"/>
          <p:cNvSpPr txBox="1"/>
          <p:nvPr/>
        </p:nvSpPr>
        <p:spPr>
          <a:xfrm>
            <a:off x="5481264" y="2556224"/>
            <a:ext cx="64704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усиление позиций Российской Федерации в глобальной конкуренции  путем развития человеческого потенциала как основного фактора экономического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развития</a:t>
            </a:r>
          </a:p>
          <a:p>
            <a:pPr algn="just"/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в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хождение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Российской Федерации в число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десяти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ведущих стран мира по качеству общего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образования</a:t>
            </a:r>
          </a:p>
          <a:p>
            <a:pPr algn="just"/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технологическое первенство на мировой арене, усиление роли инноваций в социально-экономическом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развитии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351" name="Группа 350"/>
          <p:cNvGrpSpPr/>
          <p:nvPr/>
        </p:nvGrpSpPr>
        <p:grpSpPr>
          <a:xfrm>
            <a:off x="267542" y="2241710"/>
            <a:ext cx="5321805" cy="3695288"/>
            <a:chOff x="5819832" y="1738852"/>
            <a:chExt cx="6170954" cy="4116026"/>
          </a:xfrm>
        </p:grpSpPr>
        <p:pic>
          <p:nvPicPr>
            <p:cNvPr id="352" name="Picture 18" descr="https://static.tildacdn.com/tild6239-3135-4666-b532-343761643437/karta-mi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832" y="1738852"/>
              <a:ext cx="6170954" cy="4116026"/>
            </a:xfrm>
            <a:prstGeom prst="rect">
              <a:avLst/>
            </a:prstGeom>
            <a:noFill/>
            <a:extLst/>
          </p:spPr>
        </p:pic>
        <p:pic>
          <p:nvPicPr>
            <p:cNvPr id="353" name="Picture 1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303" y="2934536"/>
              <a:ext cx="285484" cy="355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5282214" y="6295250"/>
            <a:ext cx="6669532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Из указа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«О национальных целях развития </a:t>
            </a:r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Российской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Федерации на период до 2030 года» от 21.07.2020</a:t>
            </a:r>
          </a:p>
        </p:txBody>
      </p:sp>
    </p:spTree>
    <p:extLst>
      <p:ext uri="{BB962C8B-B14F-4D97-AF65-F5344CB8AC3E}">
        <p14:creationId xmlns:p14="http://schemas.microsoft.com/office/powerpoint/2010/main" val="35678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20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3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За счёт расширения ассортимента товаров количество </a:t>
            </a:r>
            <a:r>
              <a:rPr lang="ru-RU" dirty="0" smtClean="0"/>
              <a:t>постоянных </a:t>
            </a:r>
            <a:r>
              <a:rPr lang="ru-RU" dirty="0"/>
              <a:t>покупателей магазина регулярно увеличивается. </a:t>
            </a:r>
            <a:r>
              <a:rPr lang="ru-RU" dirty="0" smtClean="0"/>
              <a:t>Сколько у </a:t>
            </a:r>
            <a:r>
              <a:rPr lang="ru-RU" dirty="0"/>
              <a:t>магазина покупателей было в первый год, если на второй </a:t>
            </a:r>
            <a:r>
              <a:rPr lang="ru-RU" dirty="0" smtClean="0"/>
              <a:t>их количество </a:t>
            </a:r>
            <a:r>
              <a:rPr lang="ru-RU" dirty="0"/>
              <a:t>увеличилось на 10 %, на третий — ещё на 5 % от </a:t>
            </a:r>
            <a:r>
              <a:rPr lang="ru-RU" dirty="0" smtClean="0"/>
              <a:t>количества </a:t>
            </a:r>
            <a:r>
              <a:rPr lang="ru-RU" dirty="0"/>
              <a:t>постоянных покупателей второго года. Всего за три </a:t>
            </a:r>
            <a:r>
              <a:rPr lang="ru-RU" dirty="0" smtClean="0"/>
              <a:t>года 651 </a:t>
            </a:r>
            <a:r>
              <a:rPr lang="ru-RU" dirty="0"/>
              <a:t>покупатель приобрёл принтеры и другую оргтехнику в </a:t>
            </a:r>
            <a:r>
              <a:rPr lang="ru-RU" dirty="0" smtClean="0"/>
              <a:t>этом магазине</a:t>
            </a:r>
            <a:r>
              <a:rPr lang="ru-RU" dirty="0"/>
              <a:t>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760414" y="3505561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61734" y="3776750"/>
            <a:ext cx="6455533" cy="173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7062365" y="3813341"/>
            <a:ext cx="532235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434674" y="3504774"/>
            <a:ext cx="42248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8787454" y="3813343"/>
            <a:ext cx="1482613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294506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21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3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За счёт расширения ассортимента товаров количество </a:t>
            </a:r>
            <a:r>
              <a:rPr lang="ru-RU" dirty="0" smtClean="0"/>
              <a:t>постоянных </a:t>
            </a:r>
            <a:r>
              <a:rPr lang="ru-RU" dirty="0"/>
              <a:t>покупателей магазина регулярно увеличивается. </a:t>
            </a:r>
            <a:r>
              <a:rPr lang="ru-RU" dirty="0" smtClean="0"/>
              <a:t>Сколько у </a:t>
            </a:r>
            <a:r>
              <a:rPr lang="ru-RU" dirty="0"/>
              <a:t>магазина покупателей было в первый год, если на второй </a:t>
            </a:r>
            <a:r>
              <a:rPr lang="ru-RU" dirty="0" smtClean="0"/>
              <a:t>их количество </a:t>
            </a:r>
            <a:r>
              <a:rPr lang="ru-RU" dirty="0"/>
              <a:t>увеличилось на 10 %, на третий — ещё на 5 % от </a:t>
            </a:r>
            <a:r>
              <a:rPr lang="ru-RU" dirty="0" smtClean="0"/>
              <a:t>количества </a:t>
            </a:r>
            <a:r>
              <a:rPr lang="ru-RU" dirty="0"/>
              <a:t>постоянных покупателей второго года. Всего за три </a:t>
            </a:r>
            <a:r>
              <a:rPr lang="ru-RU" dirty="0" smtClean="0"/>
              <a:t>года 651 </a:t>
            </a:r>
            <a:r>
              <a:rPr lang="ru-RU" dirty="0"/>
              <a:t>покупатель приобрёл принтеры и другую оргтехнику в </a:t>
            </a:r>
            <a:r>
              <a:rPr lang="ru-RU" dirty="0" smtClean="0"/>
              <a:t>этом магазине</a:t>
            </a:r>
            <a:r>
              <a:rPr lang="ru-RU" dirty="0"/>
              <a:t>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760414" y="3505561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61734" y="3776750"/>
            <a:ext cx="6455533" cy="173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7062365" y="3813341"/>
            <a:ext cx="532235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43972" y="4195648"/>
            <a:ext cx="2682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F5597"/>
                </a:solidFill>
              </a:rPr>
              <a:t>Решение</a:t>
            </a:r>
            <a:endParaRPr lang="en-US" b="1" dirty="0" smtClean="0">
              <a:solidFill>
                <a:srgbClr val="2F5597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6434674" y="3504774"/>
            <a:ext cx="42248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8787454" y="3813343"/>
            <a:ext cx="1482613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7214197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i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1112977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8197" r="-163" b="-2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108197" r="-163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Правая фигурная скобка 4"/>
          <p:cNvSpPr/>
          <p:nvPr/>
        </p:nvSpPr>
        <p:spPr>
          <a:xfrm>
            <a:off x="5109632" y="4574893"/>
            <a:ext cx="167217" cy="1080840"/>
          </a:xfrm>
          <a:prstGeom prst="rightBrace">
            <a:avLst>
              <a:gd name="adj1" fmla="val 7596"/>
              <a:gd name="adj2" fmla="val 4713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59400" y="4876801"/>
            <a:ext cx="65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651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38999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3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За счёт расширения ассортимента товаров количество </a:t>
            </a:r>
            <a:r>
              <a:rPr lang="ru-RU" dirty="0" smtClean="0"/>
              <a:t>постоянных </a:t>
            </a:r>
            <a:r>
              <a:rPr lang="ru-RU" dirty="0"/>
              <a:t>покупателей магазина регулярно увеличивается. </a:t>
            </a:r>
            <a:r>
              <a:rPr lang="ru-RU" dirty="0" smtClean="0"/>
              <a:t>Сколько у </a:t>
            </a:r>
            <a:r>
              <a:rPr lang="ru-RU" dirty="0"/>
              <a:t>магазина покупателей было в первый год, если на второй </a:t>
            </a:r>
            <a:r>
              <a:rPr lang="ru-RU" dirty="0" smtClean="0"/>
              <a:t>их количество </a:t>
            </a:r>
            <a:r>
              <a:rPr lang="ru-RU" dirty="0"/>
              <a:t>увеличилось на 10 %, на третий — ещё на 5 % от </a:t>
            </a:r>
            <a:r>
              <a:rPr lang="ru-RU" dirty="0" smtClean="0"/>
              <a:t>количества </a:t>
            </a:r>
            <a:r>
              <a:rPr lang="ru-RU" dirty="0"/>
              <a:t>постоянных покупателей второго года. Всего за три </a:t>
            </a:r>
            <a:r>
              <a:rPr lang="ru-RU" dirty="0" smtClean="0"/>
              <a:t>года 651 </a:t>
            </a:r>
            <a:r>
              <a:rPr lang="ru-RU" dirty="0"/>
              <a:t>покупатель приобрёл принтеры и другую оргтехнику в </a:t>
            </a:r>
            <a:r>
              <a:rPr lang="ru-RU" dirty="0" smtClean="0"/>
              <a:t>этом магазине</a:t>
            </a:r>
            <a:r>
              <a:rPr lang="ru-RU" dirty="0"/>
              <a:t>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760414" y="3505561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61734" y="3776750"/>
            <a:ext cx="6455533" cy="173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7062365" y="3813341"/>
            <a:ext cx="532235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43972" y="4195648"/>
            <a:ext cx="2682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F5597"/>
                </a:solidFill>
              </a:rPr>
              <a:t>Решение</a:t>
            </a:r>
            <a:endParaRPr lang="en-US" b="1" dirty="0" smtClean="0">
              <a:solidFill>
                <a:srgbClr val="2F5597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6434674" y="3504774"/>
            <a:ext cx="42248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8787454" y="3813343"/>
            <a:ext cx="1482613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9170602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i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+0,05∙1,1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=1,155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2645449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8197" r="-163" b="-2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108197" r="-163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208197" r="-163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Правая фигурная скобка 4"/>
          <p:cNvSpPr/>
          <p:nvPr/>
        </p:nvSpPr>
        <p:spPr>
          <a:xfrm>
            <a:off x="5109632" y="4574893"/>
            <a:ext cx="167217" cy="1080840"/>
          </a:xfrm>
          <a:prstGeom prst="rightBrace">
            <a:avLst>
              <a:gd name="adj1" fmla="val 7596"/>
              <a:gd name="adj2" fmla="val 4713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59400" y="4876801"/>
            <a:ext cx="65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651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14529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3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За счёт расширения ассортимента товаров количество </a:t>
            </a:r>
            <a:r>
              <a:rPr lang="ru-RU" dirty="0" smtClean="0"/>
              <a:t>постоянных </a:t>
            </a:r>
            <a:r>
              <a:rPr lang="ru-RU" dirty="0"/>
              <a:t>покупателей магазина регулярно увеличивается. </a:t>
            </a:r>
            <a:r>
              <a:rPr lang="ru-RU" dirty="0" smtClean="0"/>
              <a:t>Сколько у </a:t>
            </a:r>
            <a:r>
              <a:rPr lang="ru-RU" dirty="0"/>
              <a:t>магазина покупателей было в первый год, если на второй </a:t>
            </a:r>
            <a:r>
              <a:rPr lang="ru-RU" dirty="0" smtClean="0"/>
              <a:t>их количество </a:t>
            </a:r>
            <a:r>
              <a:rPr lang="ru-RU" dirty="0"/>
              <a:t>увеличилось на 10 %, на третий — ещё на 5 % от </a:t>
            </a:r>
            <a:r>
              <a:rPr lang="ru-RU" dirty="0" smtClean="0"/>
              <a:t>количества </a:t>
            </a:r>
            <a:r>
              <a:rPr lang="ru-RU" dirty="0"/>
              <a:t>постоянных покупателей второго года. Всего за три </a:t>
            </a:r>
            <a:r>
              <a:rPr lang="ru-RU" dirty="0" smtClean="0"/>
              <a:t>года 651 </a:t>
            </a:r>
            <a:r>
              <a:rPr lang="ru-RU" dirty="0"/>
              <a:t>покупатель приобрёл принтеры и другую оргтехнику в </a:t>
            </a:r>
            <a:r>
              <a:rPr lang="ru-RU" dirty="0" smtClean="0"/>
              <a:t>этом магазине</a:t>
            </a:r>
            <a:r>
              <a:rPr lang="ru-RU" dirty="0"/>
              <a:t>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760414" y="3505561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61734" y="3776750"/>
            <a:ext cx="6455533" cy="173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7062365" y="3813341"/>
            <a:ext cx="532235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43972" y="4195648"/>
            <a:ext cx="2682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F5597"/>
                </a:solidFill>
              </a:rPr>
              <a:t>Решение</a:t>
            </a:r>
            <a:endParaRPr lang="en-US" b="1" dirty="0" smtClean="0">
              <a:solidFill>
                <a:srgbClr val="2F5597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6434674" y="3504774"/>
            <a:ext cx="42248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8787454" y="3813343"/>
            <a:ext cx="1482613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1165284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i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+0,05∙1,1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=1,155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7103027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8197" r="-163" b="-2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108197" r="-163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208197" r="-163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Правая фигурная скобка 4"/>
          <p:cNvSpPr/>
          <p:nvPr/>
        </p:nvSpPr>
        <p:spPr>
          <a:xfrm>
            <a:off x="5109632" y="4574893"/>
            <a:ext cx="167217" cy="1080840"/>
          </a:xfrm>
          <a:prstGeom prst="rightBrace">
            <a:avLst>
              <a:gd name="adj1" fmla="val 7596"/>
              <a:gd name="adj2" fmla="val 4713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59400" y="4876801"/>
            <a:ext cx="65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651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6487412" y="4073760"/>
                <a:ext cx="460008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1,1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+1,55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=651,</m:t>
                      </m: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412" y="4073760"/>
                <a:ext cx="4600083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279740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24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3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За счёт расширения ассортимента товаров количество </a:t>
            </a:r>
            <a:r>
              <a:rPr lang="ru-RU" dirty="0" smtClean="0"/>
              <a:t>постоянных </a:t>
            </a:r>
            <a:r>
              <a:rPr lang="ru-RU" dirty="0"/>
              <a:t>покупателей магазина регулярно увеличивается. </a:t>
            </a:r>
            <a:r>
              <a:rPr lang="ru-RU" dirty="0" smtClean="0"/>
              <a:t>Сколько у </a:t>
            </a:r>
            <a:r>
              <a:rPr lang="ru-RU" dirty="0"/>
              <a:t>магазина покупателей было в первый год, если на второй </a:t>
            </a:r>
            <a:r>
              <a:rPr lang="ru-RU" dirty="0" smtClean="0"/>
              <a:t>их количество </a:t>
            </a:r>
            <a:r>
              <a:rPr lang="ru-RU" dirty="0"/>
              <a:t>увеличилось на 10 %, на третий — ещё на 5 % от </a:t>
            </a:r>
            <a:r>
              <a:rPr lang="ru-RU" dirty="0" smtClean="0"/>
              <a:t>количества </a:t>
            </a:r>
            <a:r>
              <a:rPr lang="ru-RU" dirty="0"/>
              <a:t>постоянных покупателей второго года. Всего за три </a:t>
            </a:r>
            <a:r>
              <a:rPr lang="ru-RU" dirty="0" smtClean="0"/>
              <a:t>года 651 </a:t>
            </a:r>
            <a:r>
              <a:rPr lang="ru-RU" dirty="0"/>
              <a:t>покупатель приобрёл принтеры и другую оргтехнику в </a:t>
            </a:r>
            <a:r>
              <a:rPr lang="ru-RU" dirty="0" smtClean="0"/>
              <a:t>этом магазине</a:t>
            </a:r>
            <a:r>
              <a:rPr lang="ru-RU" dirty="0"/>
              <a:t>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760414" y="3505561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61734" y="3776750"/>
            <a:ext cx="6455533" cy="173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7062365" y="3813341"/>
            <a:ext cx="532235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43972" y="4195648"/>
            <a:ext cx="2682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F5597"/>
                </a:solidFill>
              </a:rPr>
              <a:t>Решение</a:t>
            </a:r>
            <a:endParaRPr lang="en-US" b="1" dirty="0" smtClean="0">
              <a:solidFill>
                <a:srgbClr val="2F5597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6434674" y="3504774"/>
            <a:ext cx="42248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8787454" y="3813343"/>
            <a:ext cx="1482613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9718408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i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+0,05∙1,1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=1,155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2990570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8197" r="-163" b="-2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108197" r="-163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208197" r="-163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Правая фигурная скобка 4"/>
          <p:cNvSpPr/>
          <p:nvPr/>
        </p:nvSpPr>
        <p:spPr>
          <a:xfrm>
            <a:off x="5109632" y="4574893"/>
            <a:ext cx="167217" cy="1080840"/>
          </a:xfrm>
          <a:prstGeom prst="rightBrace">
            <a:avLst>
              <a:gd name="adj1" fmla="val 7596"/>
              <a:gd name="adj2" fmla="val 4713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59400" y="4876801"/>
            <a:ext cx="65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651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6487412" y="4073760"/>
                <a:ext cx="460008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1,1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+1,55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=651,</m:t>
                      </m: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3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  <m:r>
                        <a:rPr lang="en-US" i="1">
                          <a:latin typeface="Cambria Math"/>
                        </a:rPr>
                        <m:t>55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=651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412" y="4073760"/>
                <a:ext cx="4600083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22844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25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3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За счёт расширения ассортимента товаров количество </a:t>
            </a:r>
            <a:r>
              <a:rPr lang="ru-RU" dirty="0" smtClean="0"/>
              <a:t>постоянных </a:t>
            </a:r>
            <a:r>
              <a:rPr lang="ru-RU" dirty="0"/>
              <a:t>покупателей магазина регулярно увеличивается. </a:t>
            </a:r>
            <a:r>
              <a:rPr lang="ru-RU" dirty="0" smtClean="0"/>
              <a:t>Сколько у </a:t>
            </a:r>
            <a:r>
              <a:rPr lang="ru-RU" dirty="0"/>
              <a:t>магазина покупателей было в первый год, если на второй </a:t>
            </a:r>
            <a:r>
              <a:rPr lang="ru-RU" dirty="0" smtClean="0"/>
              <a:t>их количество </a:t>
            </a:r>
            <a:r>
              <a:rPr lang="ru-RU" dirty="0"/>
              <a:t>увеличилось на 10 %, на третий — ещё на 5 % от </a:t>
            </a:r>
            <a:r>
              <a:rPr lang="ru-RU" dirty="0" smtClean="0"/>
              <a:t>количества </a:t>
            </a:r>
            <a:r>
              <a:rPr lang="ru-RU" dirty="0"/>
              <a:t>постоянных покупателей второго года. Всего за три </a:t>
            </a:r>
            <a:r>
              <a:rPr lang="ru-RU" dirty="0" smtClean="0"/>
              <a:t>года 651 </a:t>
            </a:r>
            <a:r>
              <a:rPr lang="ru-RU" dirty="0"/>
              <a:t>покупатель приобрёл принтеры и другую оргтехнику в </a:t>
            </a:r>
            <a:r>
              <a:rPr lang="ru-RU" dirty="0" smtClean="0"/>
              <a:t>этом магазине</a:t>
            </a:r>
            <a:r>
              <a:rPr lang="ru-RU" dirty="0"/>
              <a:t>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760414" y="3505561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61734" y="3776750"/>
            <a:ext cx="6455533" cy="173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7062365" y="3813341"/>
            <a:ext cx="532235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43972" y="4195648"/>
            <a:ext cx="2682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F5597"/>
                </a:solidFill>
              </a:rPr>
              <a:t>Решение</a:t>
            </a:r>
            <a:endParaRPr lang="en-US" b="1" dirty="0" smtClean="0">
              <a:solidFill>
                <a:srgbClr val="2F5597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6434674" y="3504774"/>
            <a:ext cx="42248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8787454" y="3813343"/>
            <a:ext cx="1482613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2297459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i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+0,05∙1,1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=1,155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5486415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8197" r="-163" b="-2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108197" r="-163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208197" r="-163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Правая фигурная скобка 4"/>
          <p:cNvSpPr/>
          <p:nvPr/>
        </p:nvSpPr>
        <p:spPr>
          <a:xfrm>
            <a:off x="5109632" y="4574893"/>
            <a:ext cx="167217" cy="1080840"/>
          </a:xfrm>
          <a:prstGeom prst="rightBrace">
            <a:avLst>
              <a:gd name="adj1" fmla="val 7596"/>
              <a:gd name="adj2" fmla="val 4713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59400" y="4876801"/>
            <a:ext cx="65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651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6487412" y="4073760"/>
                <a:ext cx="4600083" cy="1449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1,1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+1,55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=651,</m:t>
                      </m: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3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  <m:r>
                        <a:rPr lang="en-US" i="1">
                          <a:latin typeface="Cambria Math"/>
                        </a:rPr>
                        <m:t>55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=651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651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∙1000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3255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412" y="4073760"/>
                <a:ext cx="4600083" cy="144937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31799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51980" y="6526855"/>
            <a:ext cx="7040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333333"/>
                </a:solidFill>
                <a:latin typeface="Lato"/>
                <a:hlinkClick r:id="rId3"/>
              </a:rPr>
              <a:t>Математическая грамотность. Математика на каждый день. Тренажёр. 6-8 </a:t>
            </a:r>
            <a:r>
              <a:rPr lang="ru-RU" sz="1100" dirty="0" smtClean="0">
                <a:solidFill>
                  <a:srgbClr val="333333"/>
                </a:solidFill>
                <a:latin typeface="Lato"/>
                <a:hlinkClick r:id="rId3"/>
              </a:rPr>
              <a:t>классы. Сергеева Т.Ф.</a:t>
            </a:r>
            <a:endParaRPr lang="ru-RU" sz="1100" i="0" u="none" strike="noStrike" dirty="0">
              <a:solidFill>
                <a:srgbClr val="333333"/>
              </a:solidFill>
              <a:effectLst/>
              <a:latin typeface="La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740" y="1063654"/>
            <a:ext cx="11681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</a:t>
            </a:r>
            <a:r>
              <a:rPr lang="ru-RU" sz="1600" dirty="0"/>
              <a:t>школьных каникулах двое друзей, Игорь и Максим, </a:t>
            </a:r>
            <a:r>
              <a:rPr lang="ru-RU" sz="1600" dirty="0" smtClean="0"/>
              <a:t>устроились </a:t>
            </a:r>
            <a:r>
              <a:rPr lang="ru-RU" sz="1600" dirty="0"/>
              <a:t>на работу в магазин компьютерной техники помощниками</a:t>
            </a:r>
          </a:p>
          <a:p>
            <a:pPr algn="just"/>
            <a:r>
              <a:rPr lang="ru-RU" sz="1600" dirty="0"/>
              <a:t>консультантов в зале продаж. Этот магазин открылся недалеко </a:t>
            </a:r>
            <a:r>
              <a:rPr lang="ru-RU" sz="1600" dirty="0" smtClean="0"/>
              <a:t>от их </a:t>
            </a:r>
            <a:r>
              <a:rPr lang="ru-RU" sz="1600" dirty="0"/>
              <a:t>школы три года назад</a:t>
            </a:r>
            <a:r>
              <a:rPr lang="ru-RU" sz="1600" dirty="0" smtClean="0"/>
              <a:t>. В </a:t>
            </a:r>
            <a:r>
              <a:rPr lang="ru-RU" sz="1600" dirty="0"/>
              <a:t>первый день работы они получили учебные задания </a:t>
            </a:r>
            <a:r>
              <a:rPr lang="ru-RU" sz="1600" dirty="0" smtClean="0"/>
              <a:t>от управляющего </a:t>
            </a:r>
            <a:r>
              <a:rPr lang="ru-RU" sz="1600" dirty="0"/>
              <a:t>магазина. Необходимо было изучить </a:t>
            </a:r>
            <a:r>
              <a:rPr lang="ru-RU" sz="1600" dirty="0" smtClean="0"/>
              <a:t>технические характеристики </a:t>
            </a:r>
            <a:r>
              <a:rPr lang="ru-RU" sz="1600" dirty="0"/>
              <a:t>всех моделей принтеров, имеющихся на складе</a:t>
            </a:r>
            <a:r>
              <a:rPr lang="ru-RU" sz="1600" dirty="0" smtClean="0"/>
              <a:t>. Ребята </a:t>
            </a:r>
            <a:r>
              <a:rPr lang="ru-RU" sz="1600" dirty="0"/>
              <a:t>выяснили, что в магазине есть 6 современных </a:t>
            </a:r>
            <a:r>
              <a:rPr lang="ru-RU" sz="1600" dirty="0" smtClean="0"/>
              <a:t>моделей принтеров</a:t>
            </a:r>
            <a:r>
              <a:rPr lang="ru-RU" sz="1600" dirty="0"/>
              <a:t>. Количество принтеров каждой модели изображено </a:t>
            </a:r>
            <a:r>
              <a:rPr lang="ru-RU" sz="1600" dirty="0" smtClean="0"/>
              <a:t>на диаграмме. Для </a:t>
            </a:r>
            <a:r>
              <a:rPr lang="ru-RU" sz="1600" dirty="0"/>
              <a:t>друзей не стоило никакого труда </a:t>
            </a:r>
            <a:r>
              <a:rPr lang="ru-RU" sz="1600" dirty="0" smtClean="0"/>
              <a:t>внимательно </a:t>
            </a:r>
            <a:r>
              <a:rPr lang="ru-RU" sz="1600" dirty="0"/>
              <a:t>изучить описание каждой из моделей и составить </a:t>
            </a:r>
            <a:r>
              <a:rPr lang="ru-RU" sz="1600" dirty="0" smtClean="0"/>
              <a:t>сравнительную </a:t>
            </a:r>
            <a:r>
              <a:rPr lang="ru-RU" sz="1600" dirty="0"/>
              <a:t>таблицу.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0" y="744508"/>
            <a:ext cx="2883184" cy="2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40" y="2645151"/>
            <a:ext cx="11593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Вопрос </a:t>
            </a:r>
            <a:r>
              <a:rPr lang="ru-RU" b="1" dirty="0" smtClean="0">
                <a:solidFill>
                  <a:srgbClr val="2F5597"/>
                </a:solidFill>
              </a:rPr>
              <a:t>3</a:t>
            </a:r>
            <a:endParaRPr lang="ru-RU" b="1" dirty="0">
              <a:solidFill>
                <a:srgbClr val="2F5597"/>
              </a:solidFill>
            </a:endParaRPr>
          </a:p>
          <a:p>
            <a:r>
              <a:rPr lang="ru-RU" dirty="0"/>
              <a:t>За счёт расширения ассортимента товаров количество </a:t>
            </a:r>
            <a:r>
              <a:rPr lang="ru-RU" dirty="0" smtClean="0"/>
              <a:t>постоянных </a:t>
            </a:r>
            <a:r>
              <a:rPr lang="ru-RU" dirty="0"/>
              <a:t>покупателей магазина регулярно увеличивается. </a:t>
            </a:r>
            <a:r>
              <a:rPr lang="ru-RU" dirty="0" smtClean="0"/>
              <a:t>Сколько у </a:t>
            </a:r>
            <a:r>
              <a:rPr lang="ru-RU" dirty="0"/>
              <a:t>магазина покупателей было в первый год, если на второй </a:t>
            </a:r>
            <a:r>
              <a:rPr lang="ru-RU" dirty="0" smtClean="0"/>
              <a:t>их количество </a:t>
            </a:r>
            <a:r>
              <a:rPr lang="ru-RU" dirty="0"/>
              <a:t>увеличилось на 10 %, на третий — ещё на 5 % от </a:t>
            </a:r>
            <a:r>
              <a:rPr lang="ru-RU" dirty="0" smtClean="0"/>
              <a:t>количества </a:t>
            </a:r>
            <a:r>
              <a:rPr lang="ru-RU" dirty="0"/>
              <a:t>постоянных покупателей второго года. Всего за три </a:t>
            </a:r>
            <a:r>
              <a:rPr lang="ru-RU" dirty="0" smtClean="0"/>
              <a:t>года 651 </a:t>
            </a:r>
            <a:r>
              <a:rPr lang="ru-RU" dirty="0"/>
              <a:t>покупатель приобрёл принтеры и другую оргтехнику в </a:t>
            </a:r>
            <a:r>
              <a:rPr lang="ru-RU" dirty="0" smtClean="0"/>
              <a:t>этом магазине</a:t>
            </a:r>
            <a:r>
              <a:rPr lang="ru-RU" dirty="0"/>
              <a:t>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760414" y="3505561"/>
            <a:ext cx="912070" cy="8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61734" y="3776750"/>
            <a:ext cx="6455533" cy="173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7062365" y="3813341"/>
            <a:ext cx="532235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43972" y="4195648"/>
            <a:ext cx="2682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F5597"/>
                </a:solidFill>
              </a:rPr>
              <a:t>Решение</a:t>
            </a:r>
            <a:endParaRPr lang="en-US" b="1" dirty="0" smtClean="0">
              <a:solidFill>
                <a:srgbClr val="2F5597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6434674" y="3504774"/>
            <a:ext cx="42248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8787454" y="3813343"/>
            <a:ext cx="1482613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8339775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0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i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60000"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1,1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+0,05∙1,1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=1,155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9200551"/>
                  </p:ext>
                </p:extLst>
              </p:nvPr>
            </p:nvGraphicFramePr>
            <p:xfrm>
              <a:off x="517194" y="4572465"/>
              <a:ext cx="4495073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52806"/>
                    <a:gridCol w="3742267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8197" r="-163" b="-2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108197" r="-163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III</a:t>
                          </a:r>
                          <a:r>
                            <a:rPr lang="ru-RU" dirty="0" smtClean="0"/>
                            <a:t> год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195" t="-208197" r="-163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Правая фигурная скобка 4"/>
          <p:cNvSpPr/>
          <p:nvPr/>
        </p:nvSpPr>
        <p:spPr>
          <a:xfrm>
            <a:off x="5109632" y="4574893"/>
            <a:ext cx="167217" cy="1080840"/>
          </a:xfrm>
          <a:prstGeom prst="rightBrace">
            <a:avLst>
              <a:gd name="adj1" fmla="val 7596"/>
              <a:gd name="adj2" fmla="val 4713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59400" y="4876801"/>
            <a:ext cx="65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651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6487412" y="4073760"/>
                <a:ext cx="4600083" cy="2252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1,1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+1,55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=651,</m:t>
                      </m: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3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  <m:r>
                        <a:rPr lang="en-US" i="1">
                          <a:latin typeface="Cambria Math"/>
                        </a:rPr>
                        <m:t>55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=651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651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∙1000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3255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651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200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651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     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=200.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412" y="4073760"/>
                <a:ext cx="4600083" cy="225241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Прямоугольник 40"/>
          <p:cNvSpPr/>
          <p:nvPr/>
        </p:nvSpPr>
        <p:spPr>
          <a:xfrm>
            <a:off x="6422286" y="6041255"/>
            <a:ext cx="511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F5597"/>
                </a:solidFill>
              </a:rPr>
              <a:t>Ответ. </a:t>
            </a:r>
            <a:r>
              <a:rPr lang="ru-RU" dirty="0" smtClean="0"/>
              <a:t>200 покупателей в первый год</a:t>
            </a:r>
            <a:endParaRPr lang="en-US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Примеры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38113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895322" y="1085439"/>
            <a:ext cx="976121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ФУНКЦИОНАЛЬНАЯ ГРАМОТНОСТЬ. </a:t>
            </a:r>
          </a:p>
          <a:p>
            <a:pPr lvl="0"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ТРЕНАЖЁРЫ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«ФУНКЦИОНАЛЬНАЯ ГРАМОТНОСТЬ. ТРЕНАЖЁРЫ»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9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Группа 6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2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6" name="Прямая соединительная линия 75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244876" y="2135846"/>
            <a:ext cx="5661654" cy="3596369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Помогают формировать умение осознанно использовать полученные в ходе обучения знания для решения жизненных задач, развивают активность и самостоятельность учащихся, вовлекают их в поисковую и познавательную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деятельность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Содержат разнообразные практико-ориентированные задания, позволяющие школьникам подготовиться к участию в международных исследованиях качества образования. Приведены примеры их решений 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ответы.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Могут использоваться учителями математики, русского языка, обществознания, биологии, физики и химии на уроках, во внеурочной деятельности, в системе дополнительного образования, семейного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образования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049266" y="1203984"/>
            <a:ext cx="5783653" cy="5036581"/>
            <a:chOff x="6314066" y="1335792"/>
            <a:chExt cx="5400141" cy="470260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692" y="3757717"/>
              <a:ext cx="1716291" cy="2280682"/>
            </a:xfrm>
            <a:prstGeom prst="rect">
              <a:avLst/>
            </a:prstGeom>
            <a:noFill/>
            <a:ln w="127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>
              <a:outerShdw blurRad="190500" dist="38100" dir="5400000" algn="t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6" t="16157" r="1798" b="8646"/>
            <a:stretch/>
          </p:blipFill>
          <p:spPr bwMode="auto">
            <a:xfrm>
              <a:off x="6314066" y="1335792"/>
              <a:ext cx="1703343" cy="2280682"/>
            </a:xfrm>
            <a:prstGeom prst="rect">
              <a:avLst/>
            </a:prstGeom>
            <a:noFill/>
            <a:ln w="127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08" t="16909" r="1975" b="9232"/>
            <a:stretch/>
          </p:blipFill>
          <p:spPr bwMode="auto">
            <a:xfrm>
              <a:off x="6314066" y="3757717"/>
              <a:ext cx="1703343" cy="2280682"/>
            </a:xfrm>
            <a:prstGeom prst="rect">
              <a:avLst/>
            </a:prstGeom>
            <a:noFill/>
            <a:ln w="127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95" t="16238" r="2007" b="8767"/>
            <a:stretch/>
          </p:blipFill>
          <p:spPr bwMode="auto">
            <a:xfrm>
              <a:off x="8157640" y="1335792"/>
              <a:ext cx="1703343" cy="2280682"/>
            </a:xfrm>
            <a:prstGeom prst="rect">
              <a:avLst/>
            </a:prstGeom>
            <a:noFill/>
            <a:ln w="127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213" y="1335792"/>
              <a:ext cx="1712994" cy="2280682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916" y="3757717"/>
              <a:ext cx="1716291" cy="2280682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</p:grp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87" descr="http://qrcoder.ru/code/?https%3A%2F%2Fshop.prosv.ru%2Fsearch%3Fq%3D%25D1%2582%25D1%2580%25D0%25B5%25D0%25BD%25D0%25B0%25D0%25B6%23%2Forderby%3D1%26q%3D%25D1%2582%25D1%2580%25D0%25B5%25D0%25BD%25D0%25B0%25D0%25B6%26sFilters%3D21%2156334%3B13%2167611%3B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15" y="5201986"/>
            <a:ext cx="1084736" cy="108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27376" y="1027528"/>
            <a:ext cx="4164623" cy="5512403"/>
          </a:xfrm>
          <a:prstGeom prst="rect">
            <a:avLst/>
          </a:prstGeom>
          <a:solidFill>
            <a:srgbClr val="C7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785426" y="58547"/>
            <a:ext cx="10029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b="1" spc="-20" dirty="0" smtClean="0">
                <a:solidFill>
                  <a:srgbClr val="2D2B8D"/>
                </a:solidFill>
                <a:latin typeface="+mj-lt"/>
                <a:ea typeface="Open Sans Condensed Light" pitchFamily="34" charset="0"/>
                <a:cs typeface="Open Sans Condensed Light" pitchFamily="34" charset="0"/>
              </a:rPr>
              <a:t>Электронный Банк заданий по функциональной грамотности</a:t>
            </a:r>
          </a:p>
          <a:p>
            <a:pPr lvl="0">
              <a:defRPr/>
            </a:pPr>
            <a:r>
              <a:rPr lang="ru-RU" sz="2000" b="1" spc="-20" dirty="0" smtClean="0">
                <a:solidFill>
                  <a:srgbClr val="2D2B8D"/>
                </a:solidFill>
                <a:latin typeface="+mj-lt"/>
                <a:ea typeface="Open Sans Condensed Light" pitchFamily="34" charset="0"/>
                <a:cs typeface="Open Sans Condensed Light" pitchFamily="34" charset="0"/>
              </a:rPr>
              <a:t>Удобно</a:t>
            </a:r>
            <a:r>
              <a:rPr lang="ru-RU" sz="2000" b="1" spc="-20" dirty="0">
                <a:solidFill>
                  <a:srgbClr val="2D2B8D"/>
                </a:solidFill>
                <a:latin typeface="+mj-lt"/>
                <a:ea typeface="Open Sans Condensed Light" pitchFamily="34" charset="0"/>
                <a:cs typeface="Open Sans Condensed Light" pitchFamily="34" charset="0"/>
              </a:rPr>
              <a:t>, доступно, эффективно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+mj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xmlns="" id="{68B4845D-D2BD-B34E-90D8-94F11BE92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7" t="22060" r="31655" b="20078"/>
          <a:stretch/>
        </p:blipFill>
        <p:spPr>
          <a:xfrm>
            <a:off x="4607748" y="3753836"/>
            <a:ext cx="3328847" cy="2076386"/>
          </a:xfrm>
          <a:prstGeom prst="rect">
            <a:avLst/>
          </a:prstGeom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xmlns="" id="{BA1D0698-6840-AD48-96F0-9DAEB9C081D7}"/>
              </a:ext>
            </a:extLst>
          </p:cNvPr>
          <p:cNvSpPr/>
          <p:nvPr/>
        </p:nvSpPr>
        <p:spPr>
          <a:xfrm>
            <a:off x="350740" y="1142357"/>
            <a:ext cx="7437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Задания на формирование функциональной грамотности </a:t>
            </a:r>
            <a:r>
              <a:rPr lang="ru-RU" sz="1600" b="1" dirty="0" smtClean="0"/>
              <a:t> </a:t>
            </a:r>
            <a:br>
              <a:rPr lang="ru-RU" sz="1600" b="1" dirty="0" smtClean="0"/>
            </a:br>
            <a:r>
              <a:rPr lang="ru-RU" sz="1600" b="1" dirty="0" smtClean="0"/>
              <a:t>для</a:t>
            </a:r>
            <a:r>
              <a:rPr lang="ru-RU" sz="1600" b="1" dirty="0"/>
              <a:t> учеников 1-9 классов от авторов, занимающихся программой оценки </a:t>
            </a:r>
            <a:r>
              <a:rPr lang="en-GB" sz="1600" b="1" i="0" dirty="0">
                <a:solidFill>
                  <a:srgbClr val="2E3847"/>
                </a:solidFill>
                <a:effectLst/>
              </a:rPr>
              <a:t>PISA</a:t>
            </a:r>
            <a:r>
              <a:rPr lang="ru-RU" sz="1600" b="1" i="0" dirty="0" smtClean="0">
                <a:solidFill>
                  <a:srgbClr val="2E3847"/>
                </a:solidFill>
                <a:effectLst/>
              </a:rPr>
              <a:t>.</a:t>
            </a:r>
            <a:endParaRPr lang="ru-RU" sz="1600" b="1" i="0" dirty="0">
              <a:solidFill>
                <a:srgbClr val="2E3847"/>
              </a:solidFill>
              <a:effectLst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2F609259-BF26-B544-9593-0F151359E57C}"/>
              </a:ext>
            </a:extLst>
          </p:cNvPr>
          <p:cNvSpPr/>
          <p:nvPr/>
        </p:nvSpPr>
        <p:spPr>
          <a:xfrm>
            <a:off x="8906611" y="1538707"/>
            <a:ext cx="3023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0" dirty="0">
                <a:effectLst/>
              </a:rPr>
              <a:t>Каждое задание представлено в виде ситуации с 3 уровнями </a:t>
            </a:r>
            <a:r>
              <a:rPr lang="ru-RU" sz="1400" i="0" dirty="0" smtClean="0">
                <a:effectLst/>
              </a:rPr>
              <a:t>сложности</a:t>
            </a:r>
            <a:endParaRPr lang="x-none" sz="1400" dirty="0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xmlns="" id="{848938C3-8270-B84C-B94D-0633D3A9679B}"/>
              </a:ext>
            </a:extLst>
          </p:cNvPr>
          <p:cNvSpPr/>
          <p:nvPr/>
        </p:nvSpPr>
        <p:spPr>
          <a:xfrm>
            <a:off x="8906611" y="3507415"/>
            <a:ext cx="3023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Для </a:t>
            </a:r>
            <a:r>
              <a:rPr lang="ru-RU" sz="1400" dirty="0"/>
              <a:t>учеников </a:t>
            </a:r>
            <a:r>
              <a:rPr lang="ru-RU" sz="1400" b="1" i="0" dirty="0">
                <a:effectLst/>
              </a:rPr>
              <a:t>1-4 классов </a:t>
            </a:r>
            <a:r>
              <a:rPr lang="ru-RU" sz="1400" b="1" i="0" dirty="0" smtClean="0">
                <a:effectLst/>
              </a:rPr>
              <a:t>– </a:t>
            </a:r>
            <a:r>
              <a:rPr lang="ru-RU" sz="1400" i="0" dirty="0" smtClean="0">
                <a:effectLst/>
              </a:rPr>
              <a:t>направлены </a:t>
            </a:r>
            <a:r>
              <a:rPr lang="ru-RU" sz="1400" i="0" dirty="0">
                <a:effectLst/>
              </a:rPr>
              <a:t>на отработку </a:t>
            </a:r>
            <a:r>
              <a:rPr lang="ru-RU" sz="1400" i="0" dirty="0" err="1">
                <a:effectLst/>
              </a:rPr>
              <a:t>метапредметных</a:t>
            </a:r>
            <a:r>
              <a:rPr lang="ru-RU" sz="1400" i="0" dirty="0">
                <a:effectLst/>
              </a:rPr>
              <a:t> </a:t>
            </a:r>
            <a:r>
              <a:rPr lang="ru-RU" sz="1400" i="0" dirty="0" smtClean="0">
                <a:effectLst/>
              </a:rPr>
              <a:t>навыков</a:t>
            </a:r>
            <a:endParaRPr lang="ru-RU" sz="1400" i="0" dirty="0">
              <a:effectLst/>
            </a:endParaRPr>
          </a:p>
        </p:txBody>
      </p:sp>
      <p:pic>
        <p:nvPicPr>
          <p:cNvPr id="31" name="Graphic 6">
            <a:extLst>
              <a:ext uri="{FF2B5EF4-FFF2-40B4-BE49-F238E27FC236}">
                <a16:creationId xmlns:a16="http://schemas.microsoft.com/office/drawing/2014/main" xmlns="" id="{0EC3C284-5A70-6E41-9350-128CD9A3B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71680" y="1594042"/>
            <a:ext cx="648642" cy="648642"/>
          </a:xfrm>
          <a:prstGeom prst="rect">
            <a:avLst/>
          </a:prstGeom>
          <a:solidFill>
            <a:srgbClr val="C7E8FE"/>
          </a:solidFill>
        </p:spPr>
      </p:pic>
      <p:pic>
        <p:nvPicPr>
          <p:cNvPr id="33" name="Picture 11" descr="A picture containing text, different, items, various&#10;&#10;Description automatically generated">
            <a:extLst>
              <a:ext uri="{FF2B5EF4-FFF2-40B4-BE49-F238E27FC236}">
                <a16:creationId xmlns:a16="http://schemas.microsoft.com/office/drawing/2014/main" xmlns="" id="{C1CD9805-53F6-334B-B7D2-59AA05C5E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97" y="3718977"/>
            <a:ext cx="4152772" cy="2076386"/>
          </a:xfrm>
          <a:prstGeom prst="rect">
            <a:avLst/>
          </a:prstGeom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xmlns="" id="{BA1D0698-6840-AD48-96F0-9DAEB9C081D7}"/>
              </a:ext>
            </a:extLst>
          </p:cNvPr>
          <p:cNvSpPr/>
          <p:nvPr/>
        </p:nvSpPr>
        <p:spPr>
          <a:xfrm>
            <a:off x="350740" y="2107380"/>
            <a:ext cx="7255206" cy="1105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ea typeface="Open Sans" pitchFamily="34" charset="0"/>
                <a:cs typeface="Open Sans" pitchFamily="34" charset="0"/>
              </a:rPr>
              <a:t>Более 500 заданий заданий, банк постоянно пополняется.</a:t>
            </a: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ea typeface="Open Sans" pitchFamily="34" charset="0"/>
                <a:cs typeface="Open Sans" pitchFamily="34" charset="0"/>
              </a:rPr>
              <a:t>Охватывает все основные предметы школьной программы.</a:t>
            </a: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ea typeface="Open Sans" pitchFamily="34" charset="0"/>
                <a:cs typeface="Open Sans" pitchFamily="34" charset="0"/>
              </a:rPr>
              <a:t>Полнофункциональный </a:t>
            </a:r>
            <a:r>
              <a:rPr lang="ru-RU" sz="1400" dirty="0"/>
              <a:t>тренажер, который имитирует задания </a:t>
            </a:r>
            <a:r>
              <a:rPr lang="en-US" sz="1400" dirty="0"/>
              <a:t>PISA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xmlns="" id="{848938C3-8270-B84C-B94D-0633D3A9679B}"/>
              </a:ext>
            </a:extLst>
          </p:cNvPr>
          <p:cNvSpPr/>
          <p:nvPr/>
        </p:nvSpPr>
        <p:spPr>
          <a:xfrm>
            <a:off x="8107689" y="1142815"/>
            <a:ext cx="3023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Задания:</a:t>
            </a:r>
            <a:endParaRPr lang="ru-RU" sz="1400" b="1" i="0" dirty="0">
              <a:effectLst/>
            </a:endParaRP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xmlns="" id="{848938C3-8270-B84C-B94D-0633D3A9679B}"/>
              </a:ext>
            </a:extLst>
          </p:cNvPr>
          <p:cNvSpPr/>
          <p:nvPr/>
        </p:nvSpPr>
        <p:spPr>
          <a:xfrm>
            <a:off x="8906611" y="4599491"/>
            <a:ext cx="302351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i="0" dirty="0" smtClean="0">
                <a:effectLst/>
              </a:rPr>
              <a:t>Для </a:t>
            </a:r>
            <a:r>
              <a:rPr lang="ru-RU" sz="1400" i="0" dirty="0">
                <a:effectLst/>
              </a:rPr>
              <a:t>учеников </a:t>
            </a:r>
            <a:r>
              <a:rPr lang="ru-RU" sz="1400" b="1" i="0" dirty="0">
                <a:effectLst/>
              </a:rPr>
              <a:t>5-9 классов </a:t>
            </a:r>
            <a:r>
              <a:rPr lang="ru-RU" sz="1400" i="0" dirty="0">
                <a:effectLst/>
              </a:rPr>
              <a:t>направлены на развитие:</a:t>
            </a:r>
          </a:p>
          <a:p>
            <a:pPr marL="319088" indent="-182563">
              <a:buFont typeface="Arial" panose="020B0604020202020204" pitchFamily="34" charset="0"/>
              <a:buChar char="•"/>
            </a:pPr>
            <a:r>
              <a:rPr lang="ru-RU" sz="1400" dirty="0"/>
              <a:t>ч</a:t>
            </a:r>
            <a:r>
              <a:rPr lang="ru-RU" sz="1400" i="0" dirty="0">
                <a:effectLst/>
              </a:rPr>
              <a:t>итательской грамотности;</a:t>
            </a:r>
          </a:p>
          <a:p>
            <a:pPr marL="319088" indent="-182563">
              <a:buFont typeface="Arial" panose="020B0604020202020204" pitchFamily="34" charset="0"/>
              <a:buChar char="•"/>
            </a:pPr>
            <a:r>
              <a:rPr lang="ru-RU" sz="1400" dirty="0"/>
              <a:t>м</a:t>
            </a:r>
            <a:r>
              <a:rPr lang="ru-RU" sz="1400" i="0" dirty="0">
                <a:effectLst/>
              </a:rPr>
              <a:t>атематической грамотности;</a:t>
            </a:r>
          </a:p>
          <a:p>
            <a:pPr marL="319088" indent="-182563">
              <a:buFont typeface="Arial" panose="020B0604020202020204" pitchFamily="34" charset="0"/>
              <a:buChar char="•"/>
            </a:pPr>
            <a:r>
              <a:rPr lang="ru-RU" sz="1400" dirty="0"/>
              <a:t>е</a:t>
            </a:r>
            <a:r>
              <a:rPr lang="ru-RU" sz="1400" i="0" dirty="0">
                <a:effectLst/>
              </a:rPr>
              <a:t>стественнонаучной грамотности;</a:t>
            </a:r>
          </a:p>
          <a:p>
            <a:pPr marL="319088" indent="-182563">
              <a:buFont typeface="Arial" panose="020B0604020202020204" pitchFamily="34" charset="0"/>
              <a:buChar char="•"/>
            </a:pPr>
            <a:r>
              <a:rPr lang="ru-RU" sz="1400" i="0" dirty="0">
                <a:effectLst/>
              </a:rPr>
              <a:t>креативного мышления.</a:t>
            </a: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xmlns="" id="{2F609259-BF26-B544-9593-0F151359E57C}"/>
              </a:ext>
            </a:extLst>
          </p:cNvPr>
          <p:cNvSpPr/>
          <p:nvPr/>
        </p:nvSpPr>
        <p:spPr>
          <a:xfrm>
            <a:off x="8906611" y="2630783"/>
            <a:ext cx="3023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0" dirty="0" smtClean="0">
                <a:effectLst/>
              </a:rPr>
              <a:t>Разработано </a:t>
            </a:r>
            <a:r>
              <a:rPr lang="ru-RU" sz="1400" i="0" dirty="0">
                <a:effectLst/>
              </a:rPr>
              <a:t>&gt; 10 различных типов и форматов </a:t>
            </a:r>
            <a:r>
              <a:rPr lang="ru-RU" sz="1400" i="0" dirty="0" smtClean="0">
                <a:effectLst/>
              </a:rPr>
              <a:t>заданий</a:t>
            </a:r>
            <a:endParaRPr lang="x-none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8499" y="2581320"/>
            <a:ext cx="695004" cy="646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885" y="3577507"/>
            <a:ext cx="646232" cy="646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885" y="4648453"/>
            <a:ext cx="646232" cy="646232"/>
          </a:xfrm>
          <a:prstGeom prst="rect">
            <a:avLst/>
          </a:prstGeom>
        </p:spPr>
      </p:pic>
      <p:sp>
        <p:nvSpPr>
          <p:cNvPr id="3" name="Прямоугольник 2">
            <a:hlinkClick r:id="rId10"/>
          </p:cNvPr>
          <p:cNvSpPr/>
          <p:nvPr/>
        </p:nvSpPr>
        <p:spPr>
          <a:xfrm>
            <a:off x="786728" y="5895149"/>
            <a:ext cx="331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11"/>
              </a:rPr>
              <a:t>Узнать больше о Банке заданий</a:t>
            </a:r>
            <a:endParaRPr lang="ru-RU" dirty="0"/>
          </a:p>
        </p:txBody>
      </p:sp>
      <p:pic>
        <p:nvPicPr>
          <p:cNvPr id="38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033" y="5942717"/>
            <a:ext cx="593229" cy="60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99" y="6422159"/>
            <a:ext cx="417983" cy="466321"/>
          </a:xfrm>
          <a:prstGeom prst="rect">
            <a:avLst/>
          </a:prstGeom>
        </p:spPr>
      </p:pic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3355" y="305738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spc="-20" dirty="0" smtClean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Электронный банк заданий</a:t>
            </a:r>
            <a:r>
              <a:rPr lang="ru-RU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. Удобно, доступно, эффективно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45253" y="6145788"/>
            <a:ext cx="5200334" cy="411972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pPr algn="ctr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r>
              <a:rPr lang="ru-RU" sz="2000" b="1" dirty="0" smtClean="0">
                <a:hlinkClick r:id="rId4"/>
              </a:rPr>
              <a:t>Ссылка на электронный банк заданий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8" y="1150470"/>
            <a:ext cx="11510394" cy="46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1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79129" y="220193"/>
            <a:ext cx="10029387" cy="64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Функциональная грамотность в контексте национального проекта «Образование»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82214" y="6295250"/>
            <a:ext cx="6669532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Из указа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«О национальных целях развития </a:t>
            </a:r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Российской 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Федерации на период до 2030 года» от 21.07.2020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1065313" y="1580582"/>
            <a:ext cx="967298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Вхождение Российской Федерации в число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десяти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ведущих стран мира по качеству общего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образования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49" name="Скругленный прямоугольник 348"/>
          <p:cNvSpPr/>
          <p:nvPr/>
        </p:nvSpPr>
        <p:spPr>
          <a:xfrm>
            <a:off x="1119637" y="3824494"/>
            <a:ext cx="2393216" cy="1460311"/>
          </a:xfrm>
          <a:prstGeom prst="roundRect">
            <a:avLst>
              <a:gd name="adj" fmla="val 3348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PIRLS</a:t>
            </a:r>
            <a:endParaRPr lang="ru-RU" sz="4800" b="1" dirty="0">
              <a:ln w="10541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354" name="Скругленный прямоугольник 353"/>
          <p:cNvSpPr/>
          <p:nvPr/>
        </p:nvSpPr>
        <p:spPr>
          <a:xfrm>
            <a:off x="4858733" y="3824494"/>
            <a:ext cx="2393216" cy="1460311"/>
          </a:xfrm>
          <a:prstGeom prst="roundRect">
            <a:avLst>
              <a:gd name="adj" fmla="val 3348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TIMSS</a:t>
            </a:r>
            <a:endParaRPr lang="ru-RU" sz="4800" b="1" dirty="0">
              <a:ln w="10541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355" name="Скругленный прямоугольник 354"/>
          <p:cNvSpPr/>
          <p:nvPr/>
        </p:nvSpPr>
        <p:spPr>
          <a:xfrm>
            <a:off x="8420302" y="3797195"/>
            <a:ext cx="2393216" cy="1460311"/>
          </a:xfrm>
          <a:prstGeom prst="roundRect">
            <a:avLst>
              <a:gd name="adj" fmla="val 3348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PISA</a:t>
            </a:r>
            <a:endParaRPr lang="ru-RU" sz="4800" b="1" dirty="0">
              <a:ln w="10541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99" y="6422159"/>
            <a:ext cx="417983" cy="466321"/>
          </a:xfrm>
          <a:prstGeom prst="rect">
            <a:avLst/>
          </a:prstGeom>
        </p:spPr>
      </p:pic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3355" y="305738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spc="-20" dirty="0" smtClean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Электронный банк заданий</a:t>
            </a:r>
            <a:r>
              <a:rPr lang="ru-RU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. Удобно, доступно, эффективно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45253" y="6145788"/>
            <a:ext cx="5200334" cy="411972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pPr algn="ctr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r>
              <a:rPr lang="ru-RU" sz="2000" b="1" dirty="0" smtClean="0">
                <a:hlinkClick r:id="rId4"/>
              </a:rPr>
              <a:t>Ссылка на электронный банк заданий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77" y="1041103"/>
            <a:ext cx="10570920" cy="49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79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99" y="6422159"/>
            <a:ext cx="417983" cy="466321"/>
          </a:xfrm>
          <a:prstGeom prst="rect">
            <a:avLst/>
          </a:prstGeom>
        </p:spPr>
      </p:pic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3355" y="305738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spc="-20" dirty="0" smtClean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Электронный банк заданий</a:t>
            </a:r>
            <a:r>
              <a:rPr lang="ru-RU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. Удобно, доступно, эффективно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45253" y="6145788"/>
            <a:ext cx="5200334" cy="411972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pPr algn="ctr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r>
              <a:rPr lang="ru-RU" sz="2000" b="1" dirty="0" smtClean="0">
                <a:hlinkClick r:id="rId4"/>
              </a:rPr>
              <a:t>Ссылка на электронный банк заданий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55" y="791156"/>
            <a:ext cx="8017650" cy="527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93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99" y="6422159"/>
            <a:ext cx="417983" cy="466321"/>
          </a:xfrm>
          <a:prstGeom prst="rect">
            <a:avLst/>
          </a:prstGeom>
        </p:spPr>
      </p:pic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3355" y="305738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spc="-20" dirty="0" smtClean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Электронный банк заданий</a:t>
            </a:r>
            <a:r>
              <a:rPr lang="ru-RU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. Удобно, доступно, эффективно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45253" y="6145788"/>
            <a:ext cx="5200334" cy="411972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pPr algn="ctr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r>
              <a:rPr lang="ru-RU" sz="2000" b="1" dirty="0" smtClean="0">
                <a:hlinkClick r:id="rId4"/>
              </a:rPr>
              <a:t>Ссылка на электронный банк заданий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34" y="796972"/>
            <a:ext cx="4457347" cy="534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1"/>
          <a:stretch/>
        </p:blipFill>
        <p:spPr bwMode="auto">
          <a:xfrm>
            <a:off x="137987" y="1658470"/>
            <a:ext cx="6500112" cy="33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93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0360" y="217438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«ФУНКЦИОНАЛЬНАЯ ГРАМОТНОСТЬ. УЧИМСЯ ДЛЯ ЖИЗНИ»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1804"/>
          <a:stretch/>
        </p:blipFill>
        <p:spPr bwMode="auto">
          <a:xfrm>
            <a:off x="75029" y="871369"/>
            <a:ext cx="6072997" cy="482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560751" y="876497"/>
            <a:ext cx="54903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Особенности квартиры: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600" dirty="0" smtClean="0"/>
              <a:t>в </a:t>
            </a:r>
            <a:r>
              <a:rPr lang="ru-RU" sz="1600" dirty="0"/>
              <a:t>спальне выделено место под гардеробную;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600" dirty="0" smtClean="0"/>
              <a:t>гардеробная </a:t>
            </a:r>
            <a:r>
              <a:rPr lang="ru-RU" sz="1600" dirty="0"/>
              <a:t>имеет форму равнобедренного прямоугольного </a:t>
            </a:r>
            <a:r>
              <a:rPr lang="ru-RU" sz="1600" dirty="0" smtClean="0"/>
              <a:t>треугольника;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600" dirty="0"/>
              <a:t>санузел и гостиная имеют форму квадрата;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600" dirty="0" smtClean="0"/>
              <a:t>остеклённый </a:t>
            </a:r>
            <a:r>
              <a:rPr lang="ru-RU" sz="1600" dirty="0"/>
              <a:t>балкон имеет форму полукруга с радиусом 2 м;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600" dirty="0" smtClean="0"/>
              <a:t>в </a:t>
            </a:r>
            <a:r>
              <a:rPr lang="ru-RU" sz="1600" dirty="0"/>
              <a:t>спальне и на кухне окна расположены по центру стены.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326038" y="3212374"/>
            <a:ext cx="55870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3. </a:t>
            </a:r>
            <a:r>
              <a:rPr lang="ru-RU" sz="1600" dirty="0"/>
              <a:t>В таблице даны четыре утверждения, сделанных на основе </a:t>
            </a:r>
            <a:r>
              <a:rPr lang="ru-RU" sz="1600" dirty="0" smtClean="0"/>
              <a:t>информации </a:t>
            </a:r>
            <a:r>
              <a:rPr lang="ru-RU" sz="1600" dirty="0"/>
              <a:t>из текста и плана квартиры. Для каждого утверждения отметьте</a:t>
            </a:r>
            <a:r>
              <a:rPr lang="ru-RU" sz="1600" dirty="0" smtClean="0"/>
              <a:t>, верно </a:t>
            </a:r>
            <a:r>
              <a:rPr lang="ru-RU" sz="1600" dirty="0"/>
              <a:t>оно или неверно. Поставьте знак </a:t>
            </a:r>
            <a:r>
              <a:rPr lang="ru-RU" sz="1600" dirty="0" smtClean="0"/>
              <a:t>«</a:t>
            </a:r>
            <a:r>
              <a:rPr lang="ru-RU" sz="1600" dirty="0" smtClean="0">
                <a:sym typeface="Wingdings 2"/>
              </a:rPr>
              <a:t></a:t>
            </a:r>
            <a:r>
              <a:rPr lang="ru-RU" sz="1600" dirty="0" smtClean="0"/>
              <a:t>» </a:t>
            </a:r>
            <a:r>
              <a:rPr lang="ru-RU" sz="1600" dirty="0"/>
              <a:t>в соответствующих ячейках.</a:t>
            </a:r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242368"/>
              </p:ext>
            </p:extLst>
          </p:nvPr>
        </p:nvGraphicFramePr>
        <p:xfrm>
          <a:off x="5792340" y="4327532"/>
          <a:ext cx="6120740" cy="20624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41773"/>
                <a:gridCol w="923028"/>
                <a:gridCol w="11559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Утверждение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Верно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Неверно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Площадь кухни в 2 раза больше</a:t>
                      </a:r>
                    </a:p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площади гардеробной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ru-RU" sz="16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6 м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16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CD 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4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Площадь спальни составляет 27 м</a:t>
                      </a:r>
                      <a:r>
                        <a:rPr lang="ru-RU" sz="16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1" baseline="30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2696608" y="6529311"/>
            <a:ext cx="93544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hlinkClick r:id="rId4"/>
              </a:rPr>
              <a:t>Математическая грамотность. Сборник эталонных заданий. Выпуск 1. Часть </a:t>
            </a:r>
            <a:r>
              <a:rPr lang="ru-RU" sz="1100" b="1" dirty="0" smtClean="0">
                <a:hlinkClick r:id="rId4"/>
              </a:rPr>
              <a:t>2</a:t>
            </a:r>
            <a:r>
              <a:rPr lang="ru-RU" sz="1100" b="1" dirty="0">
                <a:hlinkClick r:id="rId4"/>
              </a:rPr>
              <a:t>. Рослова Л.О., </a:t>
            </a:r>
            <a:r>
              <a:rPr lang="ru-RU" sz="1100" b="1" dirty="0" err="1">
                <a:hlinkClick r:id="rId4"/>
              </a:rPr>
              <a:t>Рыдзе</a:t>
            </a:r>
            <a:r>
              <a:rPr lang="ru-RU" sz="1100" b="1" dirty="0">
                <a:hlinkClick r:id="rId4"/>
              </a:rPr>
              <a:t> О.А., Краснянская К.А.,</a:t>
            </a:r>
            <a:r>
              <a:rPr lang="ru-RU" sz="1100" b="1" dirty="0" err="1">
                <a:hlinkClick r:id="rId4"/>
              </a:rPr>
              <a:t>Квитко</a:t>
            </a:r>
            <a:r>
              <a:rPr lang="ru-RU" sz="1100" b="1" dirty="0">
                <a:hlinkClick r:id="rId4"/>
              </a:rPr>
              <a:t> Е.С.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59114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«ФУНКЦИОНАЛЬНАЯ ГРАМОТНОСТЬ. УЧИМСЯ ДЛЯ ЖИЗНИ»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96608" y="6529311"/>
            <a:ext cx="93544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hlinkClick r:id="rId3"/>
              </a:rPr>
              <a:t>Математическая грамотность. Сборник эталонных заданий. Выпуск 1. Часть </a:t>
            </a:r>
            <a:r>
              <a:rPr lang="ru-RU" sz="1100" b="1" dirty="0" smtClean="0">
                <a:hlinkClick r:id="rId3"/>
              </a:rPr>
              <a:t>2</a:t>
            </a:r>
            <a:r>
              <a:rPr lang="ru-RU" sz="1100" b="1" dirty="0">
                <a:hlinkClick r:id="rId3"/>
              </a:rPr>
              <a:t>. Рослова Л.О., </a:t>
            </a:r>
            <a:r>
              <a:rPr lang="ru-RU" sz="1100" b="1" dirty="0" err="1">
                <a:hlinkClick r:id="rId3"/>
              </a:rPr>
              <a:t>Рыдзе</a:t>
            </a:r>
            <a:r>
              <a:rPr lang="ru-RU" sz="1100" b="1" dirty="0">
                <a:hlinkClick r:id="rId3"/>
              </a:rPr>
              <a:t> О.А., Краснянская К.А.,</a:t>
            </a:r>
            <a:r>
              <a:rPr lang="ru-RU" sz="1100" b="1" dirty="0" err="1">
                <a:hlinkClick r:id="rId3"/>
              </a:rPr>
              <a:t>Квитко</a:t>
            </a:r>
            <a:r>
              <a:rPr lang="ru-RU" sz="1100" b="1" dirty="0">
                <a:hlinkClick r:id="rId3"/>
              </a:rPr>
              <a:t> Е.С.</a:t>
            </a:r>
            <a:endParaRPr lang="ru-RU" sz="1100" b="1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6057"/>
            <a:ext cx="83629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94" y="926057"/>
            <a:ext cx="3608708" cy="224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" y="2792957"/>
            <a:ext cx="83629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8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«ФУНКЦИОНАЛЬНАЯ ГРАМОТНОСТЬ. УЧИМСЯ ДЛЯ ЖИЗНИ»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96608" y="6529311"/>
            <a:ext cx="93544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hlinkClick r:id="rId3"/>
              </a:rPr>
              <a:t>Математическая грамотность. Сборник эталонных заданий. Выпуск 1. Часть </a:t>
            </a:r>
            <a:r>
              <a:rPr lang="ru-RU" sz="1100" b="1" dirty="0" smtClean="0">
                <a:hlinkClick r:id="rId3"/>
              </a:rPr>
              <a:t>2</a:t>
            </a:r>
            <a:r>
              <a:rPr lang="ru-RU" sz="1100" b="1" dirty="0">
                <a:hlinkClick r:id="rId3"/>
              </a:rPr>
              <a:t>. Рослова Л.О., </a:t>
            </a:r>
            <a:r>
              <a:rPr lang="ru-RU" sz="1100" b="1" dirty="0" err="1">
                <a:hlinkClick r:id="rId3"/>
              </a:rPr>
              <a:t>Рыдзе</a:t>
            </a:r>
            <a:r>
              <a:rPr lang="ru-RU" sz="1100" b="1" dirty="0">
                <a:hlinkClick r:id="rId3"/>
              </a:rPr>
              <a:t> О.А., Краснянская К.А.,</a:t>
            </a:r>
            <a:r>
              <a:rPr lang="ru-RU" sz="1100" b="1" dirty="0" err="1">
                <a:hlinkClick r:id="rId3"/>
              </a:rPr>
              <a:t>Квитко</a:t>
            </a:r>
            <a:r>
              <a:rPr lang="ru-RU" sz="1100" b="1" dirty="0">
                <a:hlinkClick r:id="rId3"/>
              </a:rPr>
              <a:t> Е.С.</a:t>
            </a:r>
            <a:endParaRPr lang="ru-RU" sz="1100" b="1" dirty="0"/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8" y="895919"/>
            <a:ext cx="7497154" cy="279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5" y="3818861"/>
            <a:ext cx="7337125" cy="271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792872" y="895919"/>
            <a:ext cx="0" cy="56333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00506" y="1023582"/>
                <a:ext cx="3932413" cy="1941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Решение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𝑆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254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sz="2400" b="0" dirty="0" smtClean="0"/>
              </a:p>
              <a:p>
                <a:endParaRPr lang="en-US" sz="2400" dirty="0" smtClean="0"/>
              </a:p>
              <a:p>
                <a:endParaRPr lang="ru-R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506" y="1023582"/>
                <a:ext cx="3932413" cy="1941429"/>
              </a:xfrm>
              <a:prstGeom prst="rect">
                <a:avLst/>
              </a:prstGeom>
              <a:blipFill rotWithShape="1">
                <a:blip r:embed="rId7"/>
                <a:stretch>
                  <a:fillRect l="-2326" t="-25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177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«ФУНКЦИОНАЛЬНАЯ ГРАМОТНОСТЬ. УЧИМСЯ ДЛЯ ЖИЗНИ»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96608" y="6529311"/>
            <a:ext cx="93544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hlinkClick r:id="rId3"/>
              </a:rPr>
              <a:t>Математическая грамотность. Сборник эталонных заданий. Выпуск 1. Часть </a:t>
            </a:r>
            <a:r>
              <a:rPr lang="ru-RU" sz="1100" b="1" dirty="0" smtClean="0">
                <a:hlinkClick r:id="rId3"/>
              </a:rPr>
              <a:t>2</a:t>
            </a:r>
            <a:r>
              <a:rPr lang="ru-RU" sz="1100" b="1" dirty="0">
                <a:hlinkClick r:id="rId3"/>
              </a:rPr>
              <a:t>. Рослова Л.О., </a:t>
            </a:r>
            <a:r>
              <a:rPr lang="ru-RU" sz="1100" b="1" dirty="0" err="1">
                <a:hlinkClick r:id="rId3"/>
              </a:rPr>
              <a:t>Рыдзе</a:t>
            </a:r>
            <a:r>
              <a:rPr lang="ru-RU" sz="1100" b="1" dirty="0">
                <a:hlinkClick r:id="rId3"/>
              </a:rPr>
              <a:t> О.А., Краснянская К.А.,</a:t>
            </a:r>
            <a:r>
              <a:rPr lang="ru-RU" sz="1100" b="1" dirty="0" err="1">
                <a:hlinkClick r:id="rId3"/>
              </a:rPr>
              <a:t>Квитко</a:t>
            </a:r>
            <a:r>
              <a:rPr lang="ru-RU" sz="1100" b="1" dirty="0">
                <a:hlinkClick r:id="rId3"/>
              </a:rPr>
              <a:t> Е.С.</a:t>
            </a:r>
            <a:endParaRPr lang="ru-RU" sz="1100" b="1" dirty="0"/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8" y="895919"/>
            <a:ext cx="7497154" cy="279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5" y="3818861"/>
            <a:ext cx="7337125" cy="271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792872" y="895919"/>
            <a:ext cx="0" cy="56333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00506" y="1023582"/>
                <a:ext cx="3932413" cy="3052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Решение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𝑆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254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sz="2400" b="0" dirty="0" smtClean="0"/>
              </a:p>
              <a:p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254</m:t>
                      </m:r>
                      <m:r>
                        <a:rPr lang="en-US" sz="2400" b="0" i="1" smtClean="0">
                          <a:latin typeface="Cambria Math"/>
                        </a:rPr>
                        <m:t>𝑘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sz="2400" b="0" dirty="0" smtClean="0"/>
              </a:p>
              <a:p>
                <a:endParaRPr lang="en-US" sz="2400" dirty="0"/>
              </a:p>
              <a:p>
                <a:endParaRPr lang="ru-R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506" y="1023582"/>
                <a:ext cx="3932413" cy="3052054"/>
              </a:xfrm>
              <a:prstGeom prst="rect">
                <a:avLst/>
              </a:prstGeom>
              <a:blipFill rotWithShape="1">
                <a:blip r:embed="rId7"/>
                <a:stretch>
                  <a:fillRect l="-2326" t="-15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15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«ФУНКЦИОНАЛЬНАЯ ГРАМОТНОСТЬ. УЧИМСЯ ДЛЯ ЖИЗНИ»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96608" y="6529311"/>
            <a:ext cx="93544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hlinkClick r:id="rId3"/>
              </a:rPr>
              <a:t>Математическая грамотность. Сборник эталонных заданий. Выпуск 1. Часть </a:t>
            </a:r>
            <a:r>
              <a:rPr lang="ru-RU" sz="1100" b="1" dirty="0" smtClean="0">
                <a:hlinkClick r:id="rId3"/>
              </a:rPr>
              <a:t>2</a:t>
            </a:r>
            <a:r>
              <a:rPr lang="ru-RU" sz="1100" b="1" dirty="0">
                <a:hlinkClick r:id="rId3"/>
              </a:rPr>
              <a:t>. Рослова Л.О., </a:t>
            </a:r>
            <a:r>
              <a:rPr lang="ru-RU" sz="1100" b="1" dirty="0" err="1">
                <a:hlinkClick r:id="rId3"/>
              </a:rPr>
              <a:t>Рыдзе</a:t>
            </a:r>
            <a:r>
              <a:rPr lang="ru-RU" sz="1100" b="1" dirty="0">
                <a:hlinkClick r:id="rId3"/>
              </a:rPr>
              <a:t> О.А., Краснянская К.А.,</a:t>
            </a:r>
            <a:r>
              <a:rPr lang="ru-RU" sz="1100" b="1" dirty="0" err="1">
                <a:hlinkClick r:id="rId3"/>
              </a:rPr>
              <a:t>Квитко</a:t>
            </a:r>
            <a:r>
              <a:rPr lang="ru-RU" sz="1100" b="1" dirty="0">
                <a:hlinkClick r:id="rId3"/>
              </a:rPr>
              <a:t> Е.С.</a:t>
            </a:r>
            <a:endParaRPr lang="ru-RU" sz="1100" b="1" dirty="0"/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8" y="895919"/>
            <a:ext cx="7497154" cy="279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5" y="3818861"/>
            <a:ext cx="7337125" cy="271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792872" y="895919"/>
            <a:ext cx="0" cy="56333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00506" y="1023582"/>
                <a:ext cx="3932413" cy="3793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Решение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𝑆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254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sz="2400" b="0" dirty="0" smtClean="0"/>
              </a:p>
              <a:p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254</m:t>
                      </m:r>
                      <m:r>
                        <a:rPr lang="en-US" sz="2400" b="0" i="1" smtClean="0">
                          <a:latin typeface="Cambria Math"/>
                        </a:rPr>
                        <m:t>𝑘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sz="2400" b="0" dirty="0" smtClean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𝑘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254</m:t>
                          </m:r>
                          <m:r>
                            <a:rPr lang="en-US" sz="2400" i="1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  <a:p>
                <a:endParaRPr lang="ru-R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506" y="1023582"/>
                <a:ext cx="3932413" cy="3793346"/>
              </a:xfrm>
              <a:prstGeom prst="rect">
                <a:avLst/>
              </a:prstGeom>
              <a:blipFill rotWithShape="1">
                <a:blip r:embed="rId7"/>
                <a:stretch>
                  <a:fillRect l="-2326" t="-1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1834686" y="597152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«ФУНКЦИОНАЛЬНАЯ ГРАМОТНОСТЬ. УЧИМСЯ ДЛЯ ЖИЗНИ»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96608" y="6529311"/>
            <a:ext cx="93544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hlinkClick r:id="rId3"/>
              </a:rPr>
              <a:t>Математическая грамотность. Сборник эталонных заданий. Выпуск 1. Часть </a:t>
            </a:r>
            <a:r>
              <a:rPr lang="ru-RU" sz="1100" b="1" dirty="0" smtClean="0">
                <a:hlinkClick r:id="rId3"/>
              </a:rPr>
              <a:t>2</a:t>
            </a:r>
            <a:r>
              <a:rPr lang="ru-RU" sz="1100" b="1" dirty="0">
                <a:hlinkClick r:id="rId3"/>
              </a:rPr>
              <a:t>. Рослова Л.О., </a:t>
            </a:r>
            <a:r>
              <a:rPr lang="ru-RU" sz="1100" b="1" dirty="0" err="1">
                <a:hlinkClick r:id="rId3"/>
              </a:rPr>
              <a:t>Рыдзе</a:t>
            </a:r>
            <a:r>
              <a:rPr lang="ru-RU" sz="1100" b="1" dirty="0">
                <a:hlinkClick r:id="rId3"/>
              </a:rPr>
              <a:t> О.А., Краснянская К.А.,</a:t>
            </a:r>
            <a:r>
              <a:rPr lang="ru-RU" sz="1100" b="1" dirty="0" err="1">
                <a:hlinkClick r:id="rId3"/>
              </a:rPr>
              <a:t>Квитко</a:t>
            </a:r>
            <a:r>
              <a:rPr lang="ru-RU" sz="1100" b="1" dirty="0">
                <a:hlinkClick r:id="rId3"/>
              </a:rPr>
              <a:t> Е.С.</a:t>
            </a:r>
            <a:endParaRPr lang="ru-RU" sz="1100" b="1" dirty="0"/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8" y="895919"/>
            <a:ext cx="7497154" cy="279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792872" y="895919"/>
            <a:ext cx="0" cy="56333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00506" y="1023582"/>
                <a:ext cx="3932413" cy="1572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Решение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𝑘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254</m:t>
                          </m:r>
                          <m:r>
                            <a:rPr lang="en-US" sz="2400" i="1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  <a:p>
                <a:endParaRPr lang="ru-R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506" y="1023582"/>
                <a:ext cx="3932413" cy="1572290"/>
              </a:xfrm>
              <a:prstGeom prst="rect">
                <a:avLst/>
              </a:prstGeom>
              <a:blipFill rotWithShape="1">
                <a:blip r:embed="rId6"/>
                <a:stretch>
                  <a:fillRect l="-2326" t="-31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7" y="3867718"/>
            <a:ext cx="7532678" cy="14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3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«ФУНКЦИОНАЛЬНАЯ ГРАМОТНОСТЬ. УЧИМСЯ ДЛЯ ЖИЗНИ»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96608" y="6529311"/>
            <a:ext cx="93544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hlinkClick r:id="rId3"/>
              </a:rPr>
              <a:t>Математическая грамотность. Сборник эталонных заданий. Выпуск 1. Часть </a:t>
            </a:r>
            <a:r>
              <a:rPr lang="ru-RU" sz="1100" b="1" dirty="0" smtClean="0">
                <a:hlinkClick r:id="rId3"/>
              </a:rPr>
              <a:t>2</a:t>
            </a:r>
            <a:r>
              <a:rPr lang="ru-RU" sz="1100" b="1" dirty="0">
                <a:hlinkClick r:id="rId3"/>
              </a:rPr>
              <a:t>. Рослова Л.О., </a:t>
            </a:r>
            <a:r>
              <a:rPr lang="ru-RU" sz="1100" b="1" dirty="0" err="1">
                <a:hlinkClick r:id="rId3"/>
              </a:rPr>
              <a:t>Рыдзе</a:t>
            </a:r>
            <a:r>
              <a:rPr lang="ru-RU" sz="1100" b="1" dirty="0">
                <a:hlinkClick r:id="rId3"/>
              </a:rPr>
              <a:t> О.А., Краснянская К.А.,</a:t>
            </a:r>
            <a:r>
              <a:rPr lang="ru-RU" sz="1100" b="1" dirty="0" err="1">
                <a:hlinkClick r:id="rId3"/>
              </a:rPr>
              <a:t>Квитко</a:t>
            </a:r>
            <a:r>
              <a:rPr lang="ru-RU" sz="1100" b="1" dirty="0">
                <a:hlinkClick r:id="rId3"/>
              </a:rPr>
              <a:t> Е.С.</a:t>
            </a:r>
            <a:endParaRPr lang="ru-RU" sz="1100" b="1" dirty="0"/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8" y="895919"/>
            <a:ext cx="7497154" cy="279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792872" y="895919"/>
            <a:ext cx="0" cy="56333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00506" y="1023582"/>
                <a:ext cx="3932413" cy="1572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Решение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𝑘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254</m:t>
                          </m:r>
                          <m:r>
                            <a:rPr lang="en-US" sz="2400" i="1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  <a:p>
                <a:endParaRPr lang="ru-R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506" y="1023582"/>
                <a:ext cx="3932413" cy="1572290"/>
              </a:xfrm>
              <a:prstGeom prst="rect">
                <a:avLst/>
              </a:prstGeom>
              <a:blipFill rotWithShape="1">
                <a:blip r:embed="rId6"/>
                <a:stretch>
                  <a:fillRect l="-2326" t="-31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7" y="3867718"/>
            <a:ext cx="7532678" cy="14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638378" y="3357350"/>
            <a:ext cx="7067187" cy="136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374798" y="3578955"/>
            <a:ext cx="2614062" cy="136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304897" y="4438764"/>
            <a:ext cx="2134339" cy="136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3584073" y="4425116"/>
            <a:ext cx="2816727" cy="136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5808658" y="4632532"/>
            <a:ext cx="172490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94792" y="4946431"/>
            <a:ext cx="13870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0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53355" y="124883"/>
            <a:ext cx="10029387" cy="64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Международные рейтинги качества систем </a:t>
            </a:r>
            <a:r>
              <a:rPr lang="ru-RU" sz="2130" b="1" spc="-20" dirty="0" smtClean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образования</a:t>
            </a:r>
          </a:p>
          <a:p>
            <a:pPr lvl="0">
              <a:lnSpc>
                <a:spcPct val="85000"/>
              </a:lnSpc>
              <a:defRPr/>
            </a:pPr>
            <a:r>
              <a:rPr lang="ru-RU" sz="2130" b="1" spc="-20" dirty="0" smtClean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опираются </a:t>
            </a: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на данные исследований PIRLS, TIMSS и PISA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0" name="Прямоугольник 349"/>
          <p:cNvSpPr/>
          <p:nvPr/>
        </p:nvSpPr>
        <p:spPr>
          <a:xfrm>
            <a:off x="4111749" y="6453502"/>
            <a:ext cx="6817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спользованы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результаты РФ в международных сравнительных исследованиях, рук. Г.С. Ковалёва</a:t>
            </a:r>
          </a:p>
        </p:txBody>
      </p:sp>
      <p:pic>
        <p:nvPicPr>
          <p:cNvPr id="3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90" y="1713380"/>
            <a:ext cx="3920369" cy="247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86" y="3460230"/>
            <a:ext cx="4235982" cy="247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" y="1713380"/>
            <a:ext cx="4175671" cy="249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" name="Прямоугольник 355"/>
          <p:cNvSpPr/>
          <p:nvPr/>
        </p:nvSpPr>
        <p:spPr>
          <a:xfrm>
            <a:off x="-3051" y="1033688"/>
            <a:ext cx="1219199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российских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 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исследованиях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80000"/>
              </a:lnSpc>
              <a:defRPr/>
            </a:pP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«ФУНКЦИОНАЛЬНАЯ ГРАМОТНОСТЬ. УЧИМСЯ ДЛЯ ЖИЗНИ»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96608" y="6529311"/>
            <a:ext cx="93544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hlinkClick r:id="rId3"/>
              </a:rPr>
              <a:t>Математическая грамотность. Сборник эталонных заданий. Выпуск 1. Часть </a:t>
            </a:r>
            <a:r>
              <a:rPr lang="ru-RU" sz="1100" b="1" dirty="0" smtClean="0">
                <a:hlinkClick r:id="rId3"/>
              </a:rPr>
              <a:t>2</a:t>
            </a:r>
            <a:r>
              <a:rPr lang="ru-RU" sz="1100" b="1" dirty="0">
                <a:hlinkClick r:id="rId3"/>
              </a:rPr>
              <a:t>. Рослова Л.О., </a:t>
            </a:r>
            <a:r>
              <a:rPr lang="ru-RU" sz="1100" b="1" dirty="0" err="1">
                <a:hlinkClick r:id="rId3"/>
              </a:rPr>
              <a:t>Рыдзе</a:t>
            </a:r>
            <a:r>
              <a:rPr lang="ru-RU" sz="1100" b="1" dirty="0">
                <a:hlinkClick r:id="rId3"/>
              </a:rPr>
              <a:t> О.А., Краснянская К.А.,</a:t>
            </a:r>
            <a:r>
              <a:rPr lang="ru-RU" sz="1100" b="1" dirty="0" err="1">
                <a:hlinkClick r:id="rId3"/>
              </a:rPr>
              <a:t>Квитко</a:t>
            </a:r>
            <a:r>
              <a:rPr lang="ru-RU" sz="1100" b="1" dirty="0">
                <a:hlinkClick r:id="rId3"/>
              </a:rPr>
              <a:t> Е.С.</a:t>
            </a:r>
            <a:endParaRPr lang="ru-RU" sz="1100" b="1" dirty="0"/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8" y="895919"/>
            <a:ext cx="7497154" cy="279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792872" y="895919"/>
            <a:ext cx="0" cy="56333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00505" y="1023582"/>
                <a:ext cx="4288443" cy="412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Решение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𝑘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254</m:t>
                          </m:r>
                          <m:r>
                            <a:rPr lang="en-US" sz="2400" i="1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2400" b="0" dirty="0" smtClean="0"/>
              </a:p>
              <a:p>
                <a:endParaRPr lang="ru-RU" sz="24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𝑘</m:t>
                      </m:r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b="0" i="1" smtClean="0">
                                  <a:latin typeface="Cambria Math"/>
                                </a:rPr>
                                <m:t>90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254</m:t>
                          </m:r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ru-RU" sz="2400" b="0" i="1" smtClean="0">
                              <a:latin typeface="Cambria Math"/>
                              <a:ea typeface="Cambria Math"/>
                            </a:rPr>
                            <m:t>40</m:t>
                          </m:r>
                        </m:den>
                      </m:f>
                      <m:r>
                        <a:rPr lang="ru-RU" sz="24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>
                              <a:latin typeface="Cambria Math"/>
                            </a:rPr>
                            <m:t>81∙100</m:t>
                          </m:r>
                        </m:num>
                        <m:den>
                          <m:r>
                            <a:rPr lang="ru-RU" sz="2400" i="1">
                              <a:latin typeface="Cambria Math"/>
                            </a:rPr>
                            <m:t>254∙40</m:t>
                          </m:r>
                        </m:den>
                      </m:f>
                      <m:r>
                        <a:rPr lang="ru-RU" sz="24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ru-RU" sz="2400" b="0" i="1" dirty="0" smtClean="0">
                  <a:latin typeface="Cambria Math"/>
                </a:endParaRPr>
              </a:p>
              <a:p>
                <a:pPr algn="ctr"/>
                <a:endParaRPr lang="ru-RU" sz="2400" i="1" dirty="0" smtClean="0"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>
                              <a:latin typeface="Cambria Math"/>
                            </a:rPr>
                            <m:t>405</m:t>
                          </m:r>
                        </m:num>
                        <m:den>
                          <m:r>
                            <a:rPr lang="ru-RU" sz="2400" i="1">
                              <a:latin typeface="Cambria Math"/>
                            </a:rPr>
                            <m:t>508</m:t>
                          </m:r>
                        </m:den>
                      </m:f>
                      <m:r>
                        <a:rPr lang="ru-RU" sz="2400" i="1">
                          <a:latin typeface="Cambria Math"/>
                        </a:rPr>
                        <m:t>≈0,8</m:t>
                      </m:r>
                    </m:oMath>
                  </m:oMathPara>
                </a14:m>
                <a:endParaRPr lang="ru-RU" sz="2400" i="1" dirty="0" smtClean="0">
                  <a:latin typeface="Cambria Math"/>
                </a:endParaRPr>
              </a:p>
              <a:p>
                <a:endParaRPr lang="en-US" sz="2400" dirty="0"/>
              </a:p>
              <a:p>
                <a:endParaRPr lang="ru-R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505" y="1023582"/>
                <a:ext cx="4288443" cy="4122732"/>
              </a:xfrm>
              <a:prstGeom prst="rect">
                <a:avLst/>
              </a:prstGeom>
              <a:blipFill rotWithShape="1">
                <a:blip r:embed="rId6"/>
                <a:stretch>
                  <a:fillRect l="-2134" t="-11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7" y="3867718"/>
            <a:ext cx="7532678" cy="14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638378" y="3357350"/>
            <a:ext cx="7067187" cy="136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374798" y="3578955"/>
            <a:ext cx="2614062" cy="136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304897" y="4438764"/>
            <a:ext cx="2134339" cy="136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3584073" y="4425116"/>
            <a:ext cx="2816727" cy="136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5808658" y="4632532"/>
            <a:ext cx="172490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94792" y="4946431"/>
            <a:ext cx="13870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776338" y="4821168"/>
                <a:ext cx="7360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𝟎</m:t>
                      </m:r>
                      <m:r>
                        <a:rPr lang="ru-RU" sz="2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,</m:t>
                      </m:r>
                      <m:r>
                        <a:rPr lang="ru-RU" sz="2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𝟖</m:t>
                      </m:r>
                    </m:oMath>
                  </m:oMathPara>
                </a14:m>
                <a:endParaRPr lang="ru-RU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338" y="4821168"/>
                <a:ext cx="736099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16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912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«ФУНКЦИОНАЛЬНАЯ ГРАМОТНОСТЬ. УЧИМСЯ ДЛЯ ЖИЗНИ»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75"/>
          <a:stretch/>
        </p:blipFill>
        <p:spPr bwMode="auto">
          <a:xfrm>
            <a:off x="-5105" y="730621"/>
            <a:ext cx="5248275" cy="37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4086226" y="1137188"/>
            <a:ext cx="79459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Аня и Денис ехали в метро и увидели в вагоне рекламу двух банков, которые предлагают сделать вклад.</a:t>
            </a:r>
          </a:p>
          <a:p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Как кстати, — сказала Аня. — Мы с сестрой работали всё </a:t>
            </a:r>
            <a:r>
              <a:rPr lang="ru-RU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 и 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сумели собрать определённую сумму денег. </a:t>
            </a:r>
            <a:endParaRPr lang="ru-RU" sz="19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вижу, что хранить эти деньги выгодно в банке. </a:t>
            </a:r>
            <a:endParaRPr lang="ru-RU" sz="19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счёт процентов можно увеличить вложенную сумму.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/>
          <a:stretch/>
        </p:blipFill>
        <p:spPr bwMode="auto">
          <a:xfrm>
            <a:off x="137988" y="1079555"/>
            <a:ext cx="3948238" cy="183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144154"/>
              </p:ext>
            </p:extLst>
          </p:nvPr>
        </p:nvGraphicFramePr>
        <p:xfrm>
          <a:off x="244876" y="3212455"/>
          <a:ext cx="7119495" cy="267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0370"/>
                <a:gridCol w="1985962"/>
                <a:gridCol w="2443163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</a:t>
                      </a:r>
                      <a:endParaRPr lang="ru-RU" b="1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Банк</a:t>
                      </a:r>
                      <a:endParaRPr lang="ru-RU" b="1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«Пегас»</a:t>
                      </a:r>
                      <a:endParaRPr lang="ru-RU" b="1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«Цезарь»</a:t>
                      </a:r>
                      <a:endParaRPr lang="ru-RU" b="1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kern="1200" baseline="0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Минимальный вклад</a:t>
                      </a:r>
                      <a:endParaRPr lang="ru-RU" sz="1800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10 000</a:t>
                      </a:r>
                      <a:endParaRPr lang="ru-RU" sz="1800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ru-RU" sz="1800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kern="1200" baseline="0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Процентная ставка</a:t>
                      </a:r>
                      <a:endParaRPr lang="ru-RU" sz="1800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baseline="0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годовых</a:t>
                      </a:r>
                      <a:endParaRPr lang="ru-RU" sz="1800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baseline="0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 годовых</a:t>
                      </a:r>
                      <a:endParaRPr lang="ru-RU" sz="1800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kern="1200" baseline="0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Срок вклада</a:t>
                      </a:r>
                      <a:endParaRPr lang="ru-RU" sz="1800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1 года</a:t>
                      </a:r>
                      <a:endParaRPr lang="ru-RU" sz="1800" kern="1200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 месяца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(с возможностью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частичного снятия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денег)</a:t>
                      </a:r>
                      <a:endParaRPr lang="ru-RU" dirty="0">
                        <a:solidFill>
                          <a:srgbClr val="0033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7502616" y="2983847"/>
            <a:ext cx="45295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Задание 1</a:t>
            </a:r>
          </a:p>
          <a:p>
            <a:r>
              <a:rPr lang="ru-RU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сколько рублей увеличится вложенная сумма, если Аня и её </a:t>
            </a:r>
            <a:r>
              <a:rPr lang="ru-RU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сестра откроют </a:t>
            </a:r>
            <a:r>
              <a:rPr lang="ru-RU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минимальный вклад на один год в банке «Пегас»? </a:t>
            </a:r>
            <a:r>
              <a:rPr lang="ru-RU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Выберите один </a:t>
            </a:r>
            <a:r>
              <a:rPr lang="ru-RU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правильный ответ.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213367" y="4738173"/>
            <a:ext cx="28530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1 000 рублей</a:t>
            </a:r>
          </a:p>
          <a:p>
            <a:r>
              <a:rPr lang="ru-RU" sz="20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800 рублей</a:t>
            </a:r>
          </a:p>
          <a:p>
            <a:r>
              <a:rPr lang="ru-RU" sz="20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10 000 рублей</a:t>
            </a:r>
          </a:p>
          <a:p>
            <a:r>
              <a:rPr lang="ru-RU" sz="20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11 000 рублей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307750" y="6092389"/>
            <a:ext cx="2764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Ответ</a:t>
            </a:r>
            <a:r>
              <a:rPr lang="ru-RU" sz="2000" b="1" dirty="0" smtClean="0">
                <a:solidFill>
                  <a:srgbClr val="002060"/>
                </a:solidFill>
              </a:rPr>
              <a:t>: на 1 000 рублей.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456612" y="6539932"/>
            <a:ext cx="9575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hlinkClick r:id="rId4"/>
              </a:rPr>
              <a:t>Финансовая грамотность. Сборник эталонных заданий. Выпуск </a:t>
            </a:r>
            <a:r>
              <a:rPr lang="ru-RU" sz="1200" b="1" dirty="0" smtClean="0">
                <a:hlinkClick r:id="rId4"/>
              </a:rPr>
              <a:t>1</a:t>
            </a:r>
            <a:r>
              <a:rPr lang="ru-RU" sz="1200" b="1" dirty="0">
                <a:hlinkClick r:id="rId4"/>
              </a:rPr>
              <a:t>. Автор: Козлова А. А, </a:t>
            </a:r>
            <a:r>
              <a:rPr lang="ru-RU" sz="1200" b="1" dirty="0" err="1">
                <a:hlinkClick r:id="rId4"/>
              </a:rPr>
              <a:t>Половникова</a:t>
            </a:r>
            <a:r>
              <a:rPr lang="ru-RU" sz="1200" b="1" dirty="0">
                <a:hlinkClick r:id="rId4"/>
              </a:rPr>
              <a:t> А.В., Рутковская Е.Л., </a:t>
            </a:r>
            <a:r>
              <a:rPr lang="ru-RU" sz="1200" b="1" dirty="0" err="1">
                <a:hlinkClick r:id="rId4"/>
              </a:rPr>
              <a:t>Королькова</a:t>
            </a:r>
            <a:r>
              <a:rPr lang="ru-RU" sz="1200" b="1" dirty="0">
                <a:hlinkClick r:id="rId4"/>
              </a:rPr>
              <a:t> Е.С.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1907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1895323" y="1085439"/>
            <a:ext cx="470966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 pitchFamily="34" charset="0"/>
                <a:cs typeface="Open Sans" pitchFamily="34" charset="0"/>
              </a:rPr>
              <a:t>СБОРНИКИ ЭТАЛОННЫХ ИЗДАНИЙ </a:t>
            </a:r>
          </a:p>
          <a:p>
            <a:pPr lvl="0"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 pitchFamily="34" charset="0"/>
                <a:cs typeface="Open Sans" pitchFamily="34" charset="0"/>
              </a:rPr>
              <a:t>под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 pitchFamily="34" charset="0"/>
                <a:cs typeface="Open Sans" pitchFamily="34" charset="0"/>
              </a:rPr>
              <a:t>редакцией Г.С. Ковалёвой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197715" y="1853863"/>
            <a:ext cx="5376222" cy="4448397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pPr marL="285750" indent="-285750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ea typeface="Open Sans" pitchFamily="34" charset="0"/>
                <a:cs typeface="Open Sans" pitchFamily="34" charset="0"/>
              </a:rPr>
              <a:t>Предназначены для формирования и оценки всех </a:t>
            </a:r>
            <a:r>
              <a:rPr lang="ru-RU" sz="1400" dirty="0" smtClean="0">
                <a:ea typeface="Open Sans" pitchFamily="34" charset="0"/>
                <a:cs typeface="Open Sans" pitchFamily="34" charset="0"/>
              </a:rPr>
              <a:t>направлений </a:t>
            </a:r>
            <a:r>
              <a:rPr lang="ru-RU" sz="1400" dirty="0">
                <a:ea typeface="Open Sans" pitchFamily="34" charset="0"/>
                <a:cs typeface="Open Sans" pitchFamily="34" charset="0"/>
              </a:rPr>
              <a:t>функциональной </a:t>
            </a:r>
            <a:r>
              <a:rPr lang="ru-RU" sz="1400" dirty="0" smtClean="0">
                <a:ea typeface="Open Sans" pitchFamily="34" charset="0"/>
                <a:cs typeface="Open Sans" pitchFamily="34" charset="0"/>
              </a:rPr>
              <a:t>грамотности международного сравнительного исследования PISA</a:t>
            </a:r>
            <a:endParaRPr lang="ru-RU" sz="1400" dirty="0"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ea typeface="Open Sans" pitchFamily="34" charset="0"/>
                <a:cs typeface="Open Sans" pitchFamily="34" charset="0"/>
              </a:rPr>
              <a:t>Содержат обучающие и тренировочные задания, охватывающие все содержательные и </a:t>
            </a:r>
            <a:r>
              <a:rPr lang="ru-RU" sz="1400" dirty="0" smtClean="0">
                <a:ea typeface="Open Sans" pitchFamily="34" charset="0"/>
                <a:cs typeface="Open Sans" pitchFamily="34" charset="0"/>
              </a:rPr>
              <a:t>компетентностные </a:t>
            </a:r>
            <a:r>
              <a:rPr lang="ru-RU" sz="1400" dirty="0">
                <a:ea typeface="Open Sans" pitchFamily="34" charset="0"/>
                <a:cs typeface="Open Sans" pitchFamily="34" charset="0"/>
              </a:rPr>
              <a:t>аспекты оценки функциональной грамотности по каждой из областей. Приводятся развёрнутые описания особенностей оценки заданий, рекомендации по использованию системы заданий и их оценки. Все задания построены на основе реальных жизненных </a:t>
            </a:r>
            <a:r>
              <a:rPr lang="ru-RU" sz="1400" dirty="0" smtClean="0">
                <a:ea typeface="Open Sans" pitchFamily="34" charset="0"/>
                <a:cs typeface="Open Sans" pitchFamily="34" charset="0"/>
              </a:rPr>
              <a:t>ситуаций</a:t>
            </a:r>
            <a:endParaRPr lang="ru-RU" sz="1400" dirty="0"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ea typeface="Open Sans" pitchFamily="34" charset="0"/>
                <a:cs typeface="Open Sans" pitchFamily="34" charset="0"/>
              </a:rPr>
              <a:t>Могут быть использованы в обучающих целях педагогами на уроках и во внеурочной деятельности, а также администрацией школы для организации внутришкольного мониторинга по оценке функциональной </a:t>
            </a:r>
            <a:r>
              <a:rPr lang="ru-RU" sz="1400" dirty="0" smtClean="0">
                <a:ea typeface="Open Sans" pitchFamily="34" charset="0"/>
                <a:cs typeface="Open Sans" pitchFamily="34" charset="0"/>
              </a:rPr>
              <a:t>грамотности.</a:t>
            </a:r>
          </a:p>
          <a:p>
            <a:pPr marL="285750" indent="-285750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b="1" dirty="0">
                <a:ea typeface="Open Sans" pitchFamily="34" charset="0"/>
                <a:cs typeface="Open Sans" pitchFamily="34" charset="0"/>
              </a:rPr>
              <a:t>Готовится второй выпуск (март 2021 г.)</a:t>
            </a:r>
          </a:p>
          <a:p>
            <a:pPr marL="285750" indent="-285750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 smtClean="0"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88" y="1234141"/>
            <a:ext cx="1606191" cy="2176506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36" y="1190172"/>
            <a:ext cx="1602880" cy="2166032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16" y="1339215"/>
            <a:ext cx="1602880" cy="2170740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sp>
        <p:nvSpPr>
          <p:cNvPr id="57" name="TextBox 56"/>
          <p:cNvSpPr txBox="1"/>
          <p:nvPr/>
        </p:nvSpPr>
        <p:spPr>
          <a:xfrm>
            <a:off x="1779828" y="216591"/>
            <a:ext cx="10029387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000" b="1" dirty="0">
                <a:solidFill>
                  <a:srgbClr val="2D2B8D"/>
                </a:solidFill>
                <a:latin typeface="+mj-lt"/>
                <a:ea typeface="Open Sans Condensed" pitchFamily="34" charset="0"/>
                <a:cs typeface="Open Sans Condensed" pitchFamily="34" charset="0"/>
              </a:rPr>
              <a:t>Серия </a:t>
            </a:r>
            <a:r>
              <a:rPr lang="ru-RU" sz="2000" b="1" dirty="0" smtClean="0">
                <a:solidFill>
                  <a:srgbClr val="2D2B8D"/>
                </a:solidFill>
                <a:latin typeface="+mj-lt"/>
                <a:ea typeface="Open Sans Condensed" pitchFamily="34" charset="0"/>
                <a:cs typeface="Open Sans Condensed" pitchFamily="34" charset="0"/>
              </a:rPr>
              <a:t>«ФУНКЦИОНАЛЬНАЯ ГРАМОТНОСТЬ. УЧИМСЯ ДЛЯ ЖИЗНИ»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+mj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32" y="1237024"/>
            <a:ext cx="1602880" cy="2170740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Рисунок 37" descr="C:\Users\ABaburin\AppData\Local\Microsoft\Windows\Temporary Internet Files\Content.Word\Финансовая 2-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44" y="4007559"/>
            <a:ext cx="1587500" cy="2095500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39" name="Рисунок 38" descr="C:\Users\ABaburin\AppData\Local\Microsoft\Windows\Temporary Internet Files\Content.Word\Финансовая 2-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66" y="4109750"/>
            <a:ext cx="1682115" cy="2219960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40" name="Рисунок 39" descr="C:\Users\ABaburin\AppData\Local\Microsoft\Windows\Temporary Internet Files\Content.Word\Читательская 2-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65" y="4018480"/>
            <a:ext cx="1695450" cy="2237740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41" name="Рисунок 40" descr="C:\Users\ABaburin\AppData\Local\Microsoft\Windows\Temporary Internet Files\Content.Word\Читательская 2-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327" y="4079586"/>
            <a:ext cx="1698625" cy="2241550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35" name="Picture 23" descr="http://qrcoder.ru/code/?https%3A%2F%2Fshop.prosv.ru%2Fsearch%3Fq%3D%25D1%258D%25D1%2582%25D0%25B0%25D0%25BB%25D0%25BE%25D0%25BD%23%2Forderby%3D1%26q%3D%25D1%258D%25D1%2582%25D0%25B0%25D0%25BB%25D0%25BE%25D0%25BD%26sFilters%3D21%2156334%3B13%2181288%3B&amp;4&amp;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67" y="5356173"/>
            <a:ext cx="1090816" cy="109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8015" y="6113319"/>
            <a:ext cx="2571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hlinkClick r:id="rId12"/>
              </a:rPr>
              <a:t>https://</a:t>
            </a:r>
            <a:r>
              <a:rPr lang="ru-RU" sz="1400" dirty="0" smtClean="0">
                <a:hlinkClick r:id="rId12"/>
              </a:rPr>
              <a:t>prosv.ru/pages/pisa.html</a:t>
            </a:r>
            <a:endParaRPr lang="en-US" sz="1400" dirty="0" smtClean="0"/>
          </a:p>
        </p:txBody>
      </p:sp>
      <p:pic>
        <p:nvPicPr>
          <p:cNvPr id="37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82" y="6101555"/>
            <a:ext cx="593229" cy="60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1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73319" y="161602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3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Примеры практико-ориентированных заданий в учебниках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902040" y="6480761"/>
            <a:ext cx="7040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hlinkClick r:id="rId3"/>
              </a:rPr>
              <a:t>Математика. 5 класс</a:t>
            </a:r>
            <a:r>
              <a:rPr lang="ru-RU" sz="1200" b="1" dirty="0" smtClean="0">
                <a:hlinkClick r:id="rId3"/>
              </a:rPr>
              <a:t>. А.Г. Мерзляк и др.</a:t>
            </a:r>
            <a:endParaRPr lang="ru-RU" sz="1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24" y="4000623"/>
            <a:ext cx="8334375" cy="2419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23" y="2343788"/>
            <a:ext cx="8372475" cy="1533525"/>
          </a:xfrm>
          <a:prstGeom prst="rect">
            <a:avLst/>
          </a:prstGeom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697" y="706937"/>
            <a:ext cx="8189135" cy="149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0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44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73319" y="161602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3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Примеры практико-ориентированных заданий в учебниках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902040" y="6480761"/>
            <a:ext cx="7040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hlinkClick r:id="rId3"/>
              </a:rPr>
              <a:t>Математика. </a:t>
            </a:r>
            <a:r>
              <a:rPr lang="ru-RU" sz="1200" b="1" dirty="0" smtClean="0">
                <a:hlinkClick r:id="rId3"/>
              </a:rPr>
              <a:t>6 </a:t>
            </a:r>
            <a:r>
              <a:rPr lang="ru-RU" sz="1200" b="1" dirty="0">
                <a:hlinkClick r:id="rId3"/>
              </a:rPr>
              <a:t>класс</a:t>
            </a:r>
            <a:r>
              <a:rPr lang="ru-RU" sz="1200" b="1" dirty="0" smtClean="0">
                <a:hlinkClick r:id="rId3"/>
              </a:rPr>
              <a:t>. А.Г. Мерзляк и др.</a:t>
            </a:r>
            <a:endParaRPr lang="ru-RU" sz="1200" b="1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65" y="840893"/>
            <a:ext cx="7989865" cy="141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40" y="2417948"/>
            <a:ext cx="8139112" cy="90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96" y="3614003"/>
            <a:ext cx="8318431" cy="89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64" y="4783085"/>
            <a:ext cx="8129588" cy="12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55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45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73319" y="161602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3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Примеры практико-ориентированных заданий в учебниках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391189" y="6386043"/>
            <a:ext cx="85115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hlinkClick r:id="rId3"/>
              </a:rPr>
              <a:t>Алгебра. </a:t>
            </a:r>
            <a:r>
              <a:rPr lang="ru-RU" sz="1400" b="1" dirty="0">
                <a:solidFill>
                  <a:srgbClr val="002060"/>
                </a:solidFill>
                <a:hlinkClick r:id="rId3"/>
              </a:rPr>
              <a:t>7 класс. </a:t>
            </a:r>
            <a:r>
              <a:rPr lang="ru-RU" sz="1400" b="1" dirty="0">
                <a:hlinkClick r:id="rId3"/>
              </a:rPr>
              <a:t>Мерзляк </a:t>
            </a:r>
            <a:r>
              <a:rPr lang="ru-RU" sz="1400" b="1" dirty="0" err="1">
                <a:hlinkClick r:id="rId3"/>
              </a:rPr>
              <a:t>А.Г.,Полонский</a:t>
            </a:r>
            <a:r>
              <a:rPr lang="ru-RU" sz="1400" b="1" dirty="0">
                <a:hlinkClick r:id="rId3"/>
              </a:rPr>
              <a:t> </a:t>
            </a:r>
            <a:r>
              <a:rPr lang="ru-RU" sz="1400" b="1" dirty="0" err="1">
                <a:hlinkClick r:id="rId3"/>
              </a:rPr>
              <a:t>В.Б.,Якир</a:t>
            </a:r>
            <a:r>
              <a:rPr lang="ru-RU" sz="1400" b="1" dirty="0">
                <a:hlinkClick r:id="rId3"/>
              </a:rPr>
              <a:t> </a:t>
            </a:r>
            <a:r>
              <a:rPr lang="ru-RU" sz="1400" b="1" dirty="0" err="1">
                <a:hlinkClick r:id="rId3"/>
              </a:rPr>
              <a:t>М.С.;под</a:t>
            </a:r>
            <a:r>
              <a:rPr lang="ru-RU" sz="1400" b="1" dirty="0">
                <a:hlinkClick r:id="rId3"/>
              </a:rPr>
              <a:t> ред. Подольского В.Е.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01" y="2283853"/>
            <a:ext cx="7734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627" y="4565962"/>
            <a:ext cx="7667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738" y="979511"/>
            <a:ext cx="7277941" cy="9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73319" y="161602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3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Примеры практико-ориентированных заданий в учебниках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678496" y="6494039"/>
            <a:ext cx="9851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hlinkClick r:id="rId3"/>
              </a:rPr>
              <a:t>Алгебра. </a:t>
            </a:r>
            <a:r>
              <a:rPr lang="ru-RU" sz="1400" b="1" dirty="0" smtClean="0">
                <a:solidFill>
                  <a:srgbClr val="002060"/>
                </a:solidFill>
                <a:hlinkClick r:id="rId3"/>
              </a:rPr>
              <a:t>8 </a:t>
            </a:r>
            <a:r>
              <a:rPr lang="ru-RU" sz="1400" b="1" dirty="0">
                <a:solidFill>
                  <a:srgbClr val="002060"/>
                </a:solidFill>
                <a:hlinkClick r:id="rId3"/>
              </a:rPr>
              <a:t>класс. </a:t>
            </a:r>
            <a:r>
              <a:rPr lang="ru-RU" sz="1400" dirty="0">
                <a:hlinkClick r:id="rId3"/>
              </a:rPr>
              <a:t>Мерзляк </a:t>
            </a:r>
            <a:r>
              <a:rPr lang="ru-RU" sz="1400" dirty="0" err="1">
                <a:hlinkClick r:id="rId3"/>
              </a:rPr>
              <a:t>А.Г.,Полонский</a:t>
            </a:r>
            <a:r>
              <a:rPr lang="ru-RU" sz="1400" dirty="0">
                <a:hlinkClick r:id="rId3"/>
              </a:rPr>
              <a:t> </a:t>
            </a:r>
            <a:r>
              <a:rPr lang="ru-RU" sz="1400" dirty="0" err="1">
                <a:hlinkClick r:id="rId3"/>
              </a:rPr>
              <a:t>В.Б.,Якир</a:t>
            </a:r>
            <a:r>
              <a:rPr lang="ru-RU" sz="1400" dirty="0">
                <a:hlinkClick r:id="rId3"/>
              </a:rPr>
              <a:t> М.С./Под ред. Подольского В.Е.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34" y="1066069"/>
            <a:ext cx="76676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" y="2839299"/>
            <a:ext cx="76771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58" y="4732977"/>
            <a:ext cx="7705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2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47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73319" y="161602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3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Примеры практико-ориентированных заданий в учебниках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611261" y="6434593"/>
            <a:ext cx="78236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hlinkClick r:id="rId3"/>
              </a:rPr>
              <a:t>Алгебра. </a:t>
            </a:r>
            <a:r>
              <a:rPr lang="ru-RU" sz="1400" b="1" dirty="0" smtClean="0">
                <a:solidFill>
                  <a:srgbClr val="002060"/>
                </a:solidFill>
                <a:hlinkClick r:id="rId3"/>
              </a:rPr>
              <a:t>9 </a:t>
            </a:r>
            <a:r>
              <a:rPr lang="ru-RU" sz="1400" b="1" dirty="0">
                <a:solidFill>
                  <a:srgbClr val="002060"/>
                </a:solidFill>
                <a:hlinkClick r:id="rId3"/>
              </a:rPr>
              <a:t>класс. </a:t>
            </a:r>
            <a:r>
              <a:rPr lang="ru-RU" sz="1400" dirty="0">
                <a:hlinkClick r:id="rId3"/>
              </a:rPr>
              <a:t>Мерзляк </a:t>
            </a:r>
            <a:r>
              <a:rPr lang="ru-RU" sz="1400" dirty="0" err="1">
                <a:hlinkClick r:id="rId3"/>
              </a:rPr>
              <a:t>А.Г.,Полонский</a:t>
            </a:r>
            <a:r>
              <a:rPr lang="ru-RU" sz="1400" dirty="0">
                <a:hlinkClick r:id="rId3"/>
              </a:rPr>
              <a:t> </a:t>
            </a:r>
            <a:r>
              <a:rPr lang="ru-RU" sz="1400" dirty="0" err="1">
                <a:hlinkClick r:id="rId3"/>
              </a:rPr>
              <a:t>В.Б.,Якир</a:t>
            </a:r>
            <a:r>
              <a:rPr lang="ru-RU" sz="1400" dirty="0">
                <a:hlinkClick r:id="rId3"/>
              </a:rPr>
              <a:t> М.С./Под ред. Подольского В.Е.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41" y="1282519"/>
            <a:ext cx="8383155" cy="11931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365" y="4301044"/>
            <a:ext cx="8298235" cy="1222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468" y="3072034"/>
            <a:ext cx="8448195" cy="64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3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 smtClean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2021</a:t>
            </a:r>
            <a:endParaRPr lang="ru-RU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26100" y="139635"/>
            <a:ext cx="706086" cy="365125"/>
          </a:xfrm>
        </p:spPr>
        <p:txBody>
          <a:bodyPr/>
          <a:lstStyle/>
          <a:p>
            <a:fld id="{4CB9B150-16F9-4654-A9FF-3F04349E5D0B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58927" y="105562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133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Учебник – основной инструмент учителя</a:t>
            </a:r>
          </a:p>
        </p:txBody>
      </p:sp>
      <p:sp>
        <p:nvSpPr>
          <p:cNvPr id="33" name="Номер слайда 1"/>
          <p:cNvSpPr txBox="1">
            <a:spLocks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B9B150-16F9-4654-A9FF-3F04349E5D0B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80B4906-2DDD-4530-AE43-6AC96696E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829" y="3671302"/>
            <a:ext cx="1614374" cy="20826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D33F40C5-6972-4666-8047-874BD916FD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5"/>
          <a:stretch/>
        </p:blipFill>
        <p:spPr>
          <a:xfrm>
            <a:off x="6270938" y="3624409"/>
            <a:ext cx="1398495" cy="213875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9E9972BF-617B-4919-99AD-4CB88C4B8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39" y="3671302"/>
            <a:ext cx="1522906" cy="2013604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8C64E4F8-E424-490A-86CE-4C1A02F84F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65"/>
          <a:stretch/>
        </p:blipFill>
        <p:spPr>
          <a:xfrm>
            <a:off x="2135217" y="3589462"/>
            <a:ext cx="1319759" cy="202825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AA505935-7B76-5449-BC79-3622F86E2F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94" y="2270267"/>
            <a:ext cx="1311873" cy="170762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1F147281-48D1-814B-8277-DFF2D122AF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5"/>
          <a:stretch/>
        </p:blipFill>
        <p:spPr>
          <a:xfrm>
            <a:off x="207165" y="2752767"/>
            <a:ext cx="1311873" cy="170762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BA7BE7BF-D14B-4F5C-B761-66B0713FDF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276" y="1054713"/>
            <a:ext cx="1411642" cy="183513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5B11C3A2-12F1-4FA5-9D2F-C4587944B4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044" y="1064323"/>
            <a:ext cx="1389060" cy="186167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26627BF-3256-4A12-B3CD-AD10E30427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6" y="1064323"/>
            <a:ext cx="1453242" cy="188921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DF0C4776-950F-4358-A851-6FE837CE54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829" y="957941"/>
            <a:ext cx="1498619" cy="194820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1996044" y="646341"/>
            <a:ext cx="1943963" cy="33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Базовый уровень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894983" y="625744"/>
            <a:ext cx="2375955" cy="33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Углубленный уровень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-221716" y="4667336"/>
            <a:ext cx="2202778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cs typeface="Arial" panose="020B0604020202020204" pitchFamily="34" charset="0"/>
              </a:rPr>
              <a:t>МАТЕМАТИКА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5-6 классы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182155" y="2978162"/>
            <a:ext cx="2202778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cs typeface="Arial" panose="020B0604020202020204" pitchFamily="34" charset="0"/>
              </a:rPr>
              <a:t>Алгебра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7-9 классы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197033" y="5798268"/>
            <a:ext cx="3383935" cy="92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cs typeface="Arial" panose="020B0604020202020204" pitchFamily="34" charset="0"/>
              </a:rPr>
              <a:t>Алгебра и начала математического анализа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10-11 классы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190337" y="625744"/>
            <a:ext cx="1943963" cy="33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Базовый уровень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974847" y="3000329"/>
            <a:ext cx="2202778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cs typeface="Arial" panose="020B0604020202020204" pitchFamily="34" charset="0"/>
              </a:rPr>
              <a:t>Геометрия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7-9 классы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053699" y="642356"/>
            <a:ext cx="2375955" cy="33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Углубленный уровень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927435" y="5972357"/>
            <a:ext cx="2202778" cy="64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cs typeface="Arial" panose="020B0604020202020204" pitchFamily="34" charset="0"/>
              </a:rPr>
              <a:t>Геометрия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10-11 классы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4" name="Picture 2" descr="http://qrcoder.ru/code/?https%3A%2F%2Fshop.prosv.ru%2Fsearch%3Fq%3D%25D0%25BC%25D0%25B5%25D1%2580%25D0%25B7%25D0%25BB%25D1%258F%25D0%25BA%23%2Forderby%3D10%26q%3D%25D0%25BC%25D0%25B5%25D1%2580%25D0%25B7%25D0%25BB%25D1%258F%25D0%25BA%26sFilters%3D&amp;4&amp;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015" y="1366867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10485395" y="5224557"/>
            <a:ext cx="1907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30303"/>
                </a:solidFill>
                <a:latin typeface="Roboto"/>
                <a:hlinkClick r:id="rId14"/>
              </a:rPr>
              <a:t>Математика. </a:t>
            </a:r>
            <a:endParaRPr lang="ru-RU" sz="1600" dirty="0" smtClean="0">
              <a:solidFill>
                <a:srgbClr val="030303"/>
              </a:solidFill>
              <a:latin typeface="Roboto"/>
              <a:hlinkClick r:id=""/>
            </a:endParaRPr>
          </a:p>
          <a:p>
            <a:r>
              <a:rPr lang="ru-RU" sz="1600" dirty="0" smtClean="0">
                <a:solidFill>
                  <a:srgbClr val="030303"/>
                </a:solidFill>
                <a:latin typeface="Roboto"/>
                <a:hlinkClick r:id=""/>
              </a:rPr>
              <a:t>По </a:t>
            </a:r>
            <a:r>
              <a:rPr lang="ru-RU" sz="1600" dirty="0">
                <a:solidFill>
                  <a:srgbClr val="030303"/>
                </a:solidFill>
                <a:latin typeface="Roboto"/>
                <a:hlinkClick r:id="rId14"/>
              </a:rPr>
              <a:t>страницам учебников Мерзляка и Ко</a:t>
            </a:r>
            <a:endParaRPr lang="ru-RU" sz="1600" dirty="0"/>
          </a:p>
        </p:txBody>
      </p:sp>
      <p:pic>
        <p:nvPicPr>
          <p:cNvPr id="56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60656" y="6136839"/>
            <a:ext cx="432048" cy="4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85445" y="4831577"/>
            <a:ext cx="696955" cy="4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 smtClean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2021</a:t>
            </a:r>
            <a:endParaRPr lang="ru-RU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26100" y="139635"/>
            <a:ext cx="706086" cy="365125"/>
          </a:xfrm>
        </p:spPr>
        <p:txBody>
          <a:bodyPr/>
          <a:lstStyle/>
          <a:p>
            <a:fld id="{4CB9B150-16F9-4654-A9FF-3F04349E5D0B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1758927" y="105562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3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Учебник – основной инструмент учителя</a:t>
            </a: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/>
          </p:nvPr>
        </p:nvGraphicFramePr>
        <p:xfrm>
          <a:off x="8593109" y="1044725"/>
          <a:ext cx="3370919" cy="4874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0919"/>
              </a:tblGrid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29479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</a:t>
                      </a:r>
                      <a:endParaRPr lang="ru-RU" sz="1800" b="1" i="0" u="none" strike="noStrike" dirty="0">
                        <a:solidFill>
                          <a:srgbClr val="29479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4" marR="8114" marT="8114" marB="0" anchor="ctr"/>
                </a:tc>
              </a:tr>
              <a:tr h="606563"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u="none" strike="noStrike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Математика. "Сферы" (5-6)	</a:t>
                      </a: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Математика. Дорофеев Г.В. и др. (5-6)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Математика. Никольский С.М. и др. (5-6)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Математика. Ткачёва М. В. </a:t>
                      </a:r>
                    </a:p>
                    <a:p>
                      <a:pPr algn="l" rtl="0" fontAlgn="ctr"/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(5-6)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УМК Дорофеева-</a:t>
                      </a:r>
                      <a:r>
                        <a:rPr lang="ru-RU" sz="1800" b="0" i="0" u="none" strike="noStrike" kern="1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Петерсон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(5-6)	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 Мерзляка. Математика (5-6)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Математика.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Истомина Н.Б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(5-6)</a:t>
                      </a:r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8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Математика.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i="0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Виленкин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Н.Я.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(5-6)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</a:tbl>
          </a:graphicData>
        </a:graphic>
      </p:graphicFrame>
      <p:pic>
        <p:nvPicPr>
          <p:cNvPr id="30" name="Picture 62" descr="P:\Планы и отчеты ЦИПР\0. МЕТОДИЧЕСКИЙ ОТДЕЛ\Зубкова Екатерина Дмитриевна\Пособия\5 - 6 класс\Сферы\(cover) Математика. Арифметика. Геометрия. 5 класс (Бунимович Е. А., Дорофеев Г. В., Суворова С. Б. и др.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9" y="955703"/>
            <a:ext cx="1634177" cy="220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Изображение Математика.  5 клас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63" y="955703"/>
            <a:ext cx="1633947" cy="220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Изображение Математика. 5 класс *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35" y="955703"/>
            <a:ext cx="1597816" cy="220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EZubkova\Downloads\(cover) Математика. 5 класс. (Ткачева М. В.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58" y="955703"/>
            <a:ext cx="1597427" cy="220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Математика. 5 класс: учебник в 2 ч. 1 ч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57" y="3583803"/>
            <a:ext cx="1664718" cy="216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Математика. 5 класс. Учебник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61" y="3583804"/>
            <a:ext cx="1664719" cy="216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49" y="3620880"/>
            <a:ext cx="1559133" cy="2127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49" y="3620880"/>
            <a:ext cx="1625071" cy="2127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5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5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53354" y="218819"/>
            <a:ext cx="10029387" cy="4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Структура измерительных материалов </a:t>
            </a:r>
            <a:r>
              <a:rPr lang="en-US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PISA</a:t>
            </a: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0" name="Прямоугольник 349"/>
          <p:cNvSpPr/>
          <p:nvPr/>
        </p:nvSpPr>
        <p:spPr>
          <a:xfrm>
            <a:off x="4111749" y="6453502"/>
            <a:ext cx="6817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спользованы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результаты РФ в международных сравнительных исследованиях, рук. Г.С. Ковалёва</a:t>
            </a: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691464"/>
              </p:ext>
            </p:extLst>
          </p:nvPr>
        </p:nvGraphicFramePr>
        <p:xfrm>
          <a:off x="1641272" y="912363"/>
          <a:ext cx="8201522" cy="543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3237240" y="1658895"/>
            <a:ext cx="2743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Креативное </a:t>
            </a:r>
          </a:p>
          <a:p>
            <a:pPr lvl="0"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Мышление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Разрешение  </a:t>
            </a:r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проблем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Глобальные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компетенции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909164" y="1987105"/>
            <a:ext cx="161133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Читательская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2009, 2018, 2027</a:t>
            </a:r>
          </a:p>
        </p:txBody>
      </p:sp>
      <p:sp>
        <p:nvSpPr>
          <p:cNvPr id="34" name="Стрелка: пятиугольник 27">
            <a:extLst>
              <a:ext uri="{FF2B5EF4-FFF2-40B4-BE49-F238E27FC236}">
                <a16:creationId xmlns="" xmlns:a16="http://schemas.microsoft.com/office/drawing/2014/main" id="{39050F66-3963-498A-9692-341E39573DA0}"/>
              </a:ext>
            </a:extLst>
          </p:cNvPr>
          <p:cNvSpPr/>
          <p:nvPr/>
        </p:nvSpPr>
        <p:spPr>
          <a:xfrm>
            <a:off x="943301" y="1282329"/>
            <a:ext cx="3110608" cy="943512"/>
          </a:xfrm>
          <a:prstGeom prst="homePlate">
            <a:avLst>
              <a:gd name="adj" fmla="val 28766"/>
            </a:avLst>
          </a:prstGeom>
          <a:solidFill>
            <a:srgbClr val="EFF5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 </a:t>
            </a:r>
            <a:r>
              <a:rPr lang="ru-RU" sz="1400" dirty="0" smtClean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2022 </a:t>
            </a:r>
            <a:r>
              <a:rPr lang="ru-RU" sz="1400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 </a:t>
            </a:r>
          </a:p>
        </p:txBody>
      </p:sp>
      <p:sp>
        <p:nvSpPr>
          <p:cNvPr id="35" name="Стрелка: пятиугольник 27">
            <a:extLst>
              <a:ext uri="{FF2B5EF4-FFF2-40B4-BE49-F238E27FC236}">
                <a16:creationId xmlns="" xmlns:a16="http://schemas.microsoft.com/office/drawing/2014/main" id="{39050F66-3963-498A-9692-341E39573DA0}"/>
              </a:ext>
            </a:extLst>
          </p:cNvPr>
          <p:cNvSpPr/>
          <p:nvPr/>
        </p:nvSpPr>
        <p:spPr>
          <a:xfrm>
            <a:off x="817846" y="3901267"/>
            <a:ext cx="2778752" cy="943512"/>
          </a:xfrm>
          <a:prstGeom prst="homePlate">
            <a:avLst>
              <a:gd name="adj" fmla="val 28766"/>
            </a:avLst>
          </a:prstGeom>
          <a:solidFill>
            <a:srgbClr val="EFF5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 </a:t>
            </a:r>
            <a:r>
              <a:rPr lang="ru-RU" sz="1400" dirty="0" smtClean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2025 </a:t>
            </a:r>
            <a:r>
              <a:rPr lang="ru-RU" sz="1400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Участвуют сегодняшние пятиклассники</a:t>
            </a:r>
          </a:p>
        </p:txBody>
      </p:sp>
      <p:sp>
        <p:nvSpPr>
          <p:cNvPr id="36" name="Стрелка: пятиугольник 27">
            <a:extLst>
              <a:ext uri="{FF2B5EF4-FFF2-40B4-BE49-F238E27FC236}">
                <a16:creationId xmlns="" xmlns:a16="http://schemas.microsoft.com/office/drawing/2014/main" id="{39050F66-3963-498A-9692-341E39573DA0}"/>
              </a:ext>
            </a:extLst>
          </p:cNvPr>
          <p:cNvSpPr/>
          <p:nvPr/>
        </p:nvSpPr>
        <p:spPr>
          <a:xfrm flipH="1">
            <a:off x="8044201" y="3452099"/>
            <a:ext cx="3335544" cy="943512"/>
          </a:xfrm>
          <a:prstGeom prst="homePlate">
            <a:avLst>
              <a:gd name="adj" fmla="val 28766"/>
            </a:avLst>
          </a:prstGeom>
          <a:solidFill>
            <a:srgbClr val="EFF5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 </a:t>
            </a:r>
            <a:r>
              <a:rPr lang="ru-RU" sz="1400" dirty="0" smtClean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2022 </a:t>
            </a:r>
            <a:r>
              <a:rPr lang="ru-RU" sz="1400" dirty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 Участвуют сегодняшние </a:t>
            </a:r>
            <a:r>
              <a:rPr lang="ru-RU" sz="1400" dirty="0" smtClean="0">
                <a:solidFill>
                  <a:srgbClr val="00206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семиклассники</a:t>
            </a:r>
            <a:endParaRPr lang="ru-RU" sz="1400" dirty="0">
              <a:solidFill>
                <a:srgbClr val="00206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17799" y="3587514"/>
            <a:ext cx="2718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Естественно–научная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2006, 2015, </a:t>
            </a:r>
            <a:r>
              <a:rPr lang="ru-RU" sz="1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2025</a:t>
            </a:r>
            <a:endParaRPr lang="ru-RU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286672" y="3554523"/>
            <a:ext cx="179746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Математическая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2003, 2012, </a:t>
            </a:r>
            <a:r>
              <a:rPr lang="ru-RU" sz="16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2022</a:t>
            </a:r>
            <a:endParaRPr lang="ru-RU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804156" y="4883205"/>
            <a:ext cx="2011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Финансовая</a:t>
            </a:r>
          </a:p>
          <a:p>
            <a:pPr lvl="0" algn="ctr"/>
            <a:r>
              <a:rPr lang="ru-RU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36270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 smtClean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2021</a:t>
            </a:r>
            <a:endParaRPr lang="ru-RU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26100" y="139635"/>
            <a:ext cx="706086" cy="365125"/>
          </a:xfrm>
        </p:spPr>
        <p:txBody>
          <a:bodyPr/>
          <a:lstStyle/>
          <a:p>
            <a:fld id="{4CB9B150-16F9-4654-A9FF-3F04349E5D0B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58927" y="105562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133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Учебник – основной инструмент учителя</a:t>
            </a:r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>
            <p:extLst/>
          </p:nvPr>
        </p:nvGraphicFramePr>
        <p:xfrm>
          <a:off x="2390779" y="3928866"/>
          <a:ext cx="6263816" cy="2637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1908"/>
                <a:gridCol w="3131908"/>
              </a:tblGrid>
              <a:tr h="41954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9479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</a:t>
                      </a:r>
                      <a:endParaRPr lang="ru-RU" sz="1400" b="1" i="0" u="none" strike="noStrike" dirty="0">
                        <a:solidFill>
                          <a:srgbClr val="29479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4" marR="8114" marT="81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9479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</a:t>
                      </a:r>
                      <a:endParaRPr lang="ru-RU" sz="1400" b="1" i="0" u="none" strike="noStrike" dirty="0">
                        <a:solidFill>
                          <a:srgbClr val="29479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4" marR="8114" marT="8114" marB="0" anchor="ctr"/>
                </a:tc>
              </a:tr>
              <a:tr h="606563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Алгебра. "Сферы" (7-9)	</a:t>
                      </a:r>
                    </a:p>
                  </a:txBody>
                  <a:tcPr marL="108000" marR="8114" marT="811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Алгебра. Колягин Ю.М. (7-9)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Алгебра. Никольский С.М. и др. </a:t>
                      </a:r>
                    </a:p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(7-9)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Алгебра. Макарычев Ю.Н. (7-9)</a:t>
                      </a: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 </a:t>
                      </a:r>
                      <a:r>
                        <a:rPr lang="ru-RU" sz="14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Петерсон</a:t>
                      </a: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Алгебра (7-9)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Алгебра. Макарычев Ю.Н.(7-9) (У)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 Мордковича. Алгебра (7-9) (Б) (Бином)</a:t>
                      </a:r>
                    </a:p>
                  </a:txBody>
                  <a:tcPr marL="108000" marR="8114" marT="811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 Мерзляка. Алгебра (7-9) (Б)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Алгебра. Дорофеев Г.В. и др. (7-9)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 Мерзляка. Алгебра (7-9) (У)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</a:tbl>
          </a:graphicData>
        </a:graphic>
      </p:graphicFrame>
      <p:pic>
        <p:nvPicPr>
          <p:cNvPr id="39" name="Picture 45" descr="P:\Планы и отчеты ЦИПР\0. МЕТОДИЧЕСКИЙ ОТДЕЛ\Зубкова Екатерина Дмитриевна\Пособия\7 - 9\7 -9 алгебра\сферы\(cover) Алгебра. 7 класс. (Дорофеев Г. В., Суворова С. Б., Бунимович Е. А. и др.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2" y="713540"/>
            <a:ext cx="1167056" cy="162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Изображение Алгебра. 7 клас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10" y="714275"/>
            <a:ext cx="1228723" cy="162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Алгебра. 7 класс: учебник в 3 ч. 1 ч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050" y="726986"/>
            <a:ext cx="1250192" cy="162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Алгебра 7 класс: учебни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998" y="733170"/>
            <a:ext cx="1276865" cy="161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Изображение Алгебра. 7 клас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99" y="726986"/>
            <a:ext cx="1196774" cy="162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1" descr="C:\Users\EZubkova\Downloads\(cover) Алгебра. 7 класс. (Колягин Ю. М., Ткачева М. В., Фёдорова Н.Е. и др.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40" y="2033322"/>
            <a:ext cx="1177991" cy="1632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Изображение Алгебра. 7 класс *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54" y="2014486"/>
            <a:ext cx="1218801" cy="164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Изображение Алгебра. 7 класс. Углублённый уровень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08" y="2014486"/>
            <a:ext cx="1224309" cy="162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Изображение Алгебра. 7 класс. Учебни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03" y="1994571"/>
            <a:ext cx="1269474" cy="166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Алгебра (углубленное изучение). 7 класс. Учебник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570" y="1971495"/>
            <a:ext cx="13335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9896806" y="3946092"/>
            <a:ext cx="1475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hlinkClick r:id="rId13"/>
              </a:rPr>
              <a:t>Математика </a:t>
            </a:r>
            <a:endParaRPr lang="ru-RU" b="1" dirty="0" smtClean="0">
              <a:solidFill>
                <a:srgbClr val="333333"/>
              </a:solidFill>
              <a:hlinkClick r:id=""/>
            </a:endParaRPr>
          </a:p>
          <a:p>
            <a:pPr algn="ctr"/>
            <a:r>
              <a:rPr lang="ru-RU" b="1" dirty="0" smtClean="0">
                <a:solidFill>
                  <a:srgbClr val="333333"/>
                </a:solidFill>
                <a:hlinkClick r:id=""/>
              </a:rPr>
              <a:t>и </a:t>
            </a:r>
            <a:r>
              <a:rPr lang="ru-RU" b="1" dirty="0">
                <a:solidFill>
                  <a:srgbClr val="333333"/>
                </a:solidFill>
                <a:hlinkClick r:id="rId13"/>
              </a:rPr>
              <a:t>Алгебра</a:t>
            </a:r>
            <a:endParaRPr lang="ru-RU" b="1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51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42224" y="4372168"/>
            <a:ext cx="432048" cy="4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9530293" y="4967345"/>
            <a:ext cx="2193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hlinkClick r:id="rId15"/>
              </a:rPr>
              <a:t>Математика </a:t>
            </a:r>
            <a:endParaRPr lang="ru-RU" b="1" dirty="0" smtClean="0">
              <a:solidFill>
                <a:srgbClr val="333333"/>
              </a:solidFill>
              <a:hlinkClick r:id=""/>
            </a:endParaRPr>
          </a:p>
          <a:p>
            <a:pPr algn="ctr"/>
            <a:r>
              <a:rPr lang="ru-RU" b="1" dirty="0" smtClean="0">
                <a:solidFill>
                  <a:srgbClr val="333333"/>
                </a:solidFill>
                <a:hlinkClick r:id=""/>
              </a:rPr>
              <a:t>для </a:t>
            </a:r>
            <a:r>
              <a:rPr lang="ru-RU" b="1" dirty="0">
                <a:solidFill>
                  <a:srgbClr val="333333"/>
                </a:solidFill>
                <a:hlinkClick r:id="rId15"/>
              </a:rPr>
              <a:t>5-11-го </a:t>
            </a:r>
            <a:r>
              <a:rPr lang="ru-RU" b="1" dirty="0" smtClean="0">
                <a:solidFill>
                  <a:srgbClr val="333333"/>
                </a:solidFill>
                <a:hlinkClick r:id="rId15"/>
              </a:rPr>
              <a:t>класса</a:t>
            </a:r>
            <a:endParaRPr lang="ru-RU" dirty="0"/>
          </a:p>
        </p:txBody>
      </p:sp>
      <p:pic>
        <p:nvPicPr>
          <p:cNvPr id="53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01681" y="5441184"/>
            <a:ext cx="432048" cy="4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hlinkClick r:id="rId16"/>
          </p:cNvPr>
          <p:cNvSpPr/>
          <p:nvPr/>
        </p:nvSpPr>
        <p:spPr>
          <a:xfrm>
            <a:off x="10028770" y="6020539"/>
            <a:ext cx="1422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hlinkClick r:id="rId16"/>
              </a:rPr>
              <a:t>Математика</a:t>
            </a:r>
            <a:endParaRPr lang="ru-RU" b="1" dirty="0">
              <a:solidFill>
                <a:srgbClr val="333333"/>
              </a:solidFill>
            </a:endParaRPr>
          </a:p>
        </p:txBody>
      </p:sp>
      <p:pic>
        <p:nvPicPr>
          <p:cNvPr id="55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48105" y="6217380"/>
            <a:ext cx="432048" cy="4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G:\2019\ПРОСВЕЩЕНИЕ\2020\август\августовка на переделку\Рисунок1.em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196" y="5012666"/>
            <a:ext cx="312933" cy="31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04633" y="6326708"/>
            <a:ext cx="821896" cy="40041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02874" y="4013353"/>
            <a:ext cx="4095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 smtClean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2021</a:t>
            </a:r>
            <a:endParaRPr lang="ru-RU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26100" y="139635"/>
            <a:ext cx="706086" cy="365125"/>
          </a:xfrm>
        </p:spPr>
        <p:txBody>
          <a:bodyPr/>
          <a:lstStyle/>
          <a:p>
            <a:fld id="{4CB9B150-16F9-4654-A9FF-3F04349E5D0B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58927" y="105562"/>
            <a:ext cx="10029387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3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Учебник – основной инструмент учителя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5331962" y="6068916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Georgia" panose="02040502050405020303" pitchFamily="18" charset="0"/>
                <a:hlinkClick r:id="rId3"/>
              </a:rPr>
              <a:t>Геометрия</a:t>
            </a:r>
            <a:endParaRPr lang="ru-RU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/>
          </p:nvPr>
        </p:nvGraphicFramePr>
        <p:xfrm>
          <a:off x="8333199" y="1076229"/>
          <a:ext cx="3370919" cy="41950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0919"/>
              </a:tblGrid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29479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</a:t>
                      </a:r>
                      <a:endParaRPr lang="ru-RU" sz="1800" b="1" i="0" u="none" strike="noStrike" dirty="0">
                        <a:solidFill>
                          <a:srgbClr val="29479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14" marR="8114" marT="8114" marB="0" anchor="ctr"/>
                </a:tc>
              </a:tr>
              <a:tr h="606563">
                <a:tc>
                  <a:txBody>
                    <a:bodyPr/>
                    <a:lstStyle/>
                    <a:p>
                      <a:pPr algn="l"/>
                      <a:r>
                        <a:rPr lang="ru-RU" sz="1700" b="0" i="0" u="none" strike="noStrike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Геометрия. </a:t>
                      </a:r>
                      <a:r>
                        <a:rPr lang="ru-RU" sz="1700" b="0" i="0" u="none" strike="noStrike" kern="1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Атанасян</a:t>
                      </a:r>
                      <a:r>
                        <a:rPr lang="ru-RU" sz="1700" b="0" i="0" u="none" strike="noStrike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Л.С. И др. (7-9)</a:t>
                      </a: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7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Геометрия. "Сферы" (7-9)</a:t>
                      </a:r>
                      <a:endParaRPr lang="ru-RU" sz="17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7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Геометрия. Бутузов В.Ф. и др. (7-9)</a:t>
                      </a:r>
                      <a:endParaRPr lang="ru-RU" sz="17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 Мерзляка. Геометрия (7-9) (Б)</a:t>
                      </a:r>
                      <a:endParaRPr lang="ru-RU" sz="17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 Мерзляка. Геометрия (7-9) (У)</a:t>
                      </a:r>
                      <a:endParaRPr lang="ru-RU" sz="17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Геометрия. Погорелов А.В. (7-9)</a:t>
                      </a:r>
                      <a:endParaRPr lang="ru-RU" sz="17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 </a:t>
                      </a:r>
                      <a:r>
                        <a:rPr lang="ru-RU" sz="1700" b="0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Шарыгина</a:t>
                      </a:r>
                      <a:r>
                        <a:rPr lang="ru-RU" sz="17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Геометрия (7-9)</a:t>
                      </a:r>
                      <a:endParaRPr lang="ru-RU" sz="17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7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УМК Смирнова. Геометрия (7-9) (Бином)</a:t>
                      </a:r>
                      <a:endParaRPr lang="ru-RU" sz="17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8114" marT="8114" marB="0" anchor="ctr"/>
                </a:tc>
              </a:tr>
            </a:tbl>
          </a:graphicData>
        </a:graphic>
      </p:graphicFrame>
      <p:pic>
        <p:nvPicPr>
          <p:cNvPr id="61" name="Picture 2" descr="Изображение Геометрия. 7-9 классы *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/>
          <a:stretch/>
        </p:blipFill>
        <p:spPr bwMode="auto">
          <a:xfrm>
            <a:off x="352172" y="877383"/>
            <a:ext cx="1609210" cy="212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P:\Планы и отчеты ЦИПР\0. МЕТОДИЧЕСКИЙ ОТДЕЛ\Зубкова Екатерина Дмитриевна\Пособия\7 - 9\7 - 9 геометрия\сферы\(cover) Геометрия. 8 класс. (Берсенев А.А., Сафонова Н.В.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83" y="877383"/>
            <a:ext cx="1553296" cy="212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Изображение Геометрия. 9 клас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16" y="877383"/>
            <a:ext cx="1547052" cy="212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Изображение Геометрия. 7 класс. Учебник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/>
          <a:stretch/>
        </p:blipFill>
        <p:spPr bwMode="auto">
          <a:xfrm>
            <a:off x="6056005" y="877383"/>
            <a:ext cx="1594931" cy="2151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Изображение Геометрия. 8 класс. Учебник (углубленный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2" y="3303453"/>
            <a:ext cx="1642589" cy="2151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Изображение Геометрия. 10-11 классы.  Базовый и профильный уровни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30" y="3303453"/>
            <a:ext cx="1603480" cy="2151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Изображение ПООП. Геометрия. 7-9 классы. Учебник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69" y="3207134"/>
            <a:ext cx="1563853" cy="2343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Геометрия 7 класс: учебни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65" y="3207134"/>
            <a:ext cx="1653946" cy="2343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5938" y="6260902"/>
            <a:ext cx="432048" cy="4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357718" y="1189421"/>
            <a:ext cx="9756164" cy="50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9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1" name="Прямая соединительная линия 60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ГК «Просвещение» </a:t>
            </a:r>
            <a:r>
              <a:rPr lang="ru-RU" b="1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–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партнёр для государства и бизнеса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21" y="1299492"/>
            <a:ext cx="8440903" cy="520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46" y="799085"/>
            <a:ext cx="3330575" cy="50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47" y="764813"/>
            <a:ext cx="39338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2078" y="958272"/>
            <a:ext cx="611698" cy="6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4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 smtClean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2021</a:t>
            </a:r>
            <a:endParaRPr lang="ru-RU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2106" y="224272"/>
            <a:ext cx="10509189" cy="409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Серия </a:t>
            </a:r>
            <a:r>
              <a:rPr lang="ru-RU" sz="2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«Задачник»</a:t>
            </a:r>
            <a:endParaRPr lang="ru-RU" sz="2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89" descr="C:\Users\EZubkova\Desktop\функциональная грамотность2\prosv_logo@4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6" y="0"/>
            <a:ext cx="2139869" cy="97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>
            <a:off x="296424" y="862366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26" name="Picture 2" descr="http://qrcoder.ru/code/?https%3A%2F%2Fshop.prosv.ru%2Fsearch%3Fq%3D%25D0%2597%25D0%25B0%25D0%25B4%25D0%25B0%25D1%2587%25D0%25BD%25D0%25B8%25D0%25BA%23%2Forderby%3D1%26q%3D%25D0%2597%25D0%25B0%25D0%25B4%25D0%25B0%25D1%2587%25D0%25BD%25D0%25B8%25D0%25BA%26sFilters%3D21%2156334%3B4%212304%3B2%211721%2C1732%3B13%212969%3B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74" y="4562200"/>
            <a:ext cx="1884479" cy="188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Изображение Сборник задач по алгебре. 8–9 классы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73" y="874816"/>
            <a:ext cx="2122916" cy="326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Изображение Задачи по геометрии. 7–11 классы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54" y="1424835"/>
            <a:ext cx="2111057" cy="326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4" name="Picture 10" descr="Изображение Тысяча и одна задача по математике. 5 — 7 классы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770" y="2242977"/>
            <a:ext cx="2342324" cy="326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7" name="Picture 13" descr="Изображение Геометрия. Задачи по планиметрии. 7-9 классы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82" y="971388"/>
            <a:ext cx="2464364" cy="327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catalog.prosv.ru/images/big/5d910e56-b724-11e8-b40a-0050569c7d1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4" y="1776335"/>
            <a:ext cx="2248558" cy="306862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7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1762431" y="1040349"/>
            <a:ext cx="10426518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873319" y="352674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Онлайн сообщество для учителей</a:t>
            </a:r>
            <a:r>
              <a:rPr lang="en-US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 -</a:t>
            </a:r>
            <a:r>
              <a:rPr lang="ru-RU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 Учитель.</a:t>
            </a:r>
            <a:r>
              <a:rPr lang="en-US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CLUB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Группа 52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4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9" name="Прямая соединительная линия 6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8818" y="1044378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10"/>
          <p:cNvSpPr>
            <a:spLocks noChangeArrowheads="1"/>
          </p:cNvSpPr>
          <p:nvPr/>
        </p:nvSpPr>
        <p:spPr bwMode="auto">
          <a:xfrm>
            <a:off x="3879534" y="3242094"/>
            <a:ext cx="8149336" cy="34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en-US" alt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2466" name="Picture 2" descr="https://uchitel.club/local/templates/uchitel.cifra-investitions2/img/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8" y="1420955"/>
            <a:ext cx="14001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866938" y="1199792"/>
            <a:ext cx="8452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АКТУАЛЬНЫЕ ОНЛАЙН-КОНФЕРЕНЦИИ. </a:t>
            </a:r>
          </a:p>
          <a:p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СОТРУДНИЧЕСТВО С ОБРАЗОВАТЕЛЬНЫМИ ОРГАНИЗАЦИЯМИ</a:t>
            </a:r>
            <a:endParaRPr lang="ru-RU" altLang="ru-RU" sz="16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3" name="Рисунок 2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3376" r="5407"/>
          <a:stretch/>
        </p:blipFill>
        <p:spPr>
          <a:xfrm>
            <a:off x="270459" y="2058460"/>
            <a:ext cx="5679583" cy="353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51" y="5490278"/>
            <a:ext cx="417983" cy="466321"/>
          </a:xfrm>
          <a:prstGeom prst="rect">
            <a:avLst/>
          </a:prstGeom>
        </p:spPr>
      </p:pic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7586"/>
          <a:stretch/>
        </p:blipFill>
        <p:spPr bwMode="auto">
          <a:xfrm>
            <a:off x="6181502" y="2058460"/>
            <a:ext cx="5721204" cy="203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3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31" y="4212070"/>
            <a:ext cx="5702775" cy="127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745" y="5355437"/>
            <a:ext cx="417983" cy="4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186182" y="2852936"/>
            <a:ext cx="11819633" cy="3360373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02455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9050910" y="202454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4" name="Freeform 32"/>
          <p:cNvSpPr>
            <a:spLocks noEditPoints="1"/>
          </p:cNvSpPr>
          <p:nvPr/>
        </p:nvSpPr>
        <p:spPr bwMode="auto">
          <a:xfrm>
            <a:off x="8017892" y="1855717"/>
            <a:ext cx="591581" cy="444227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610323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1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3" name="Freeform 41"/>
          <p:cNvSpPr>
            <a:spLocks/>
          </p:cNvSpPr>
          <p:nvPr/>
        </p:nvSpPr>
        <p:spPr bwMode="auto">
          <a:xfrm>
            <a:off x="9471322" y="1819702"/>
            <a:ext cx="591581" cy="516260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9501352" y="538285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6"/>
          <p:cNvSpPr>
            <a:spLocks noEditPoints="1"/>
          </p:cNvSpPr>
          <p:nvPr/>
        </p:nvSpPr>
        <p:spPr bwMode="auto">
          <a:xfrm>
            <a:off x="2195162" y="1780680"/>
            <a:ext cx="411407" cy="59430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8" y="524545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5" name="Freeform 53"/>
          <p:cNvSpPr>
            <a:spLocks noEditPoints="1"/>
          </p:cNvSpPr>
          <p:nvPr/>
        </p:nvSpPr>
        <p:spPr bwMode="auto">
          <a:xfrm>
            <a:off x="5050971" y="1810696"/>
            <a:ext cx="612604" cy="534269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5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8" y="532048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xmlns="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0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xmlns="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частного или публичного использования, без письменного разрешения владельца авторских прав. 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АО «Издательство «Просвещение», 2021 г.</a:t>
            </a:r>
            <a:endParaRPr lang="ru-RU" sz="933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8" name="Подзаголовок 2"/>
          <p:cNvSpPr txBox="1">
            <a:spLocks/>
          </p:cNvSpPr>
          <p:nvPr/>
        </p:nvSpPr>
        <p:spPr>
          <a:xfrm>
            <a:off x="1909444" y="4540131"/>
            <a:ext cx="4822282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г. Москва, ул. Краснопролетарская, д. 16, стр. 3, подъезд 8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бизнес-центр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«Новослободский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линия: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vopros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@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prosv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.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ru</a:t>
            </a:r>
            <a:endParaRPr lang="ru-RU" sz="1200" spc="-4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Rectangle 1"/>
          <p:cNvSpPr txBox="1">
            <a:spLocks/>
          </p:cNvSpPr>
          <p:nvPr/>
        </p:nvSpPr>
        <p:spPr>
          <a:xfrm>
            <a:off x="7503722" y="4255379"/>
            <a:ext cx="4502093" cy="1849329"/>
          </a:xfrm>
          <a:prstGeom prst="rect">
            <a:avLst/>
          </a:prstGeom>
        </p:spPr>
        <p:txBody>
          <a:bodyPr lIns="113998" tIns="56999" rIns="113998" bIns="56999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4377">
              <a:lnSpc>
                <a:spcPct val="120000"/>
              </a:lnSpc>
              <a:defRPr/>
            </a:pP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Ведущий методист</a:t>
            </a:r>
          </a:p>
          <a:p>
            <a:pPr defTabSz="914377">
              <a:lnSpc>
                <a:spcPct val="120000"/>
              </a:lnSpc>
              <a:defRPr/>
            </a:pP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Отдел 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методической поддержки педагогов и образовательных организаций </a:t>
            </a:r>
          </a:p>
          <a:p>
            <a:pPr defTabSz="914377">
              <a:lnSpc>
                <a:spcPct val="120000"/>
              </a:lnSpc>
              <a:defRPr/>
            </a:pP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Зубкова Екатерина Дмитриевна</a:t>
            </a:r>
          </a:p>
          <a:p>
            <a:pPr defTabSz="914377">
              <a:lnSpc>
                <a:spcPct val="120000"/>
              </a:lnSpc>
              <a:defRPr/>
            </a:pP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Тел: (495) 789-30-40 (</a:t>
            </a:r>
            <a:r>
              <a:rPr lang="ru-RU" sz="1200" spc="-4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внутр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42-03)</a:t>
            </a:r>
          </a:p>
          <a:p>
            <a:pPr defTabSz="914377">
              <a:lnSpc>
                <a:spcPct val="120000"/>
              </a:lnSpc>
              <a:defRPr/>
            </a:pP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Моб. телефон 8(919) 839-05-78</a:t>
            </a:r>
          </a:p>
          <a:p>
            <a:pPr defTabSz="914377">
              <a:lnSpc>
                <a:spcPct val="120000"/>
              </a:lnSpc>
              <a:defRPr/>
            </a:pPr>
            <a:r>
              <a:rPr lang="en-US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EZubkova@prosv.ru</a:t>
            </a:r>
            <a:endParaRPr lang="ru-RU" sz="1200" spc="-4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77">
              <a:lnSpc>
                <a:spcPct val="120000"/>
              </a:lnSpc>
              <a:defRPr/>
            </a:pPr>
            <a:r>
              <a:rPr lang="en-US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r>
              <a:rPr lang="en-US" sz="1200" spc="-4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life_and_math</a:t>
            </a:r>
            <a:endParaRPr lang="ru-RU" sz="1600" spc="62" dirty="0">
              <a:ln w="11430"/>
              <a:solidFill>
                <a:srgbClr val="002060"/>
              </a:solidFill>
              <a:latin typeface="Arial Narrow" panose="020B060602020203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0" name="Picture 5" descr="Картинки по запросу значок инстаграм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422" y="5648127"/>
            <a:ext cx="215511" cy="21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qrcoder.ru/code/?https%3A%2F%2Fshop.prosv.ru%2Fkatalog%23%2Forderby%3D6%26sFilters%3D21%2156334%3B13%212969%2C3000%2C67611%2C81288%3B&amp;4&amp;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4" y="4228089"/>
            <a:ext cx="1595977" cy="15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1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53355" y="124883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130" b="1" spc="-20" dirty="0" smtClean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Международная оценка качества образования</a:t>
            </a:r>
            <a:endParaRPr lang="ru-RU" sz="2130" b="1" spc="-20" dirty="0">
              <a:solidFill>
                <a:srgbClr val="2D2B8D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2900" y="980986"/>
            <a:ext cx="115917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Концепция направления «математическая грамотность» исследования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PISA-2022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 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PISA-2022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проверит математическую грамотность российских школьников.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33375" y="1891516"/>
            <a:ext cx="113900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рамках исследования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PISA-2022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будет использоваться следующее определение: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 – это способность человека мыслить математически, формулировать, применять и интерпретировать математику для решения задач в разнообразных практических контекстах. Она включает в себя понятия, процедуры и факты, а также инструменты для описания, объяснения и предсказания явлений. Она помогает людям понять роль математики в мире, высказывать хорошо обоснованные суждения и принимать решения, которые должны принимать конструктивные, активные и размышляющие граждане в 21 веке».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7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53355" y="124883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130" b="1" spc="-20" dirty="0" smtClean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Международная оценка качества образования</a:t>
            </a:r>
            <a:endParaRPr lang="ru-RU" sz="2130" b="1" spc="-20" dirty="0">
              <a:solidFill>
                <a:srgbClr val="2D2B8D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2900" y="990600"/>
            <a:ext cx="11591798" cy="1000125"/>
          </a:xfrm>
        </p:spPr>
        <p:txBody>
          <a:bodyPr>
            <a:norm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математической грамотности. 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/>
          <a:srcRect t="15981"/>
          <a:stretch/>
        </p:blipFill>
        <p:spPr>
          <a:xfrm>
            <a:off x="848015" y="2251880"/>
            <a:ext cx="10620783" cy="332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8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8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842500" y="108510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Математическая грамотность</a:t>
            </a:r>
          </a:p>
        </p:txBody>
      </p:sp>
      <p:sp>
        <p:nvSpPr>
          <p:cNvPr id="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1421" y="971388"/>
            <a:ext cx="3519416" cy="1000125"/>
          </a:xfrm>
        </p:spPr>
        <p:txBody>
          <a:bodyPr>
            <a:norm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Контексты/</a:t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ситуации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4592" y="2228335"/>
            <a:ext cx="3882258" cy="37797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личная жизнь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образование/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деятельность,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общественная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жизнь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научная деятельность.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2"/>
          <p:cNvSpPr txBox="1">
            <a:spLocks noRot="1" noChangeArrowheads="1"/>
          </p:cNvSpPr>
          <p:nvPr/>
        </p:nvSpPr>
        <p:spPr>
          <a:xfrm>
            <a:off x="4348483" y="971385"/>
            <a:ext cx="3653599" cy="1000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Математическое содержание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2"/>
          <p:cNvSpPr txBox="1">
            <a:spLocks noRot="1" noChangeArrowheads="1"/>
          </p:cNvSpPr>
          <p:nvPr/>
        </p:nvSpPr>
        <p:spPr>
          <a:xfrm>
            <a:off x="8461612" y="971388"/>
            <a:ext cx="3648157" cy="1000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Познавательная деятельность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179562" y="2218437"/>
            <a:ext cx="3882258" cy="37797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пространство и форма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изменение и зависимости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неопределенность и данные.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255150" y="2218438"/>
            <a:ext cx="3882258" cy="37797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anchor="ctr" anchorCtr="0">
            <a:spAutoFit/>
          </a:bodyPr>
          <a:lstStyle/>
          <a:p>
            <a:pPr algn="ctr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формулировать,</a:t>
            </a: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применять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интерпретировать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3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3052" y="988779"/>
            <a:ext cx="12188948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9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80514" y="170065"/>
            <a:ext cx="10029387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130" b="1" spc="-20" dirty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Формируем функциональную грамотность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 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370240" y="2163362"/>
            <a:ext cx="6089316" cy="34009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tabLst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2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ru-RU" sz="1600" dirty="0" smtClean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оздание </a:t>
            </a:r>
            <a:r>
              <a:rPr lang="ru-RU" sz="1600" dirty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учебных ситуаций, инициирующих  учебную деятельность  учащихся, мотивирующих их на учебную деятельность и  проясняющих смыслы этой деятельности</a:t>
            </a:r>
          </a:p>
          <a:p>
            <a:pPr marL="0" lvl="2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У</a:t>
            </a:r>
            <a:r>
              <a:rPr lang="ru-RU" sz="1600" dirty="0" smtClean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чение </a:t>
            </a:r>
            <a:r>
              <a:rPr lang="ru-RU" sz="1600" dirty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в общении, или учебное сотрудничество, задания на работу в парах и малых группах</a:t>
            </a:r>
          </a:p>
          <a:p>
            <a:pPr marL="0" lvl="2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</a:t>
            </a:r>
            <a:r>
              <a:rPr lang="ru-RU" sz="1600" dirty="0" smtClean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оисковая </a:t>
            </a:r>
            <a:r>
              <a:rPr lang="ru-RU" sz="1600" dirty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активность - задания поискового характера, учебные исследования, проекты</a:t>
            </a:r>
          </a:p>
          <a:p>
            <a:pPr marL="0" lvl="2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</a:t>
            </a:r>
            <a:r>
              <a:rPr lang="ru-RU" sz="1600" dirty="0" smtClean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ценочная </a:t>
            </a:r>
            <a:r>
              <a:rPr lang="ru-RU" sz="1600" dirty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самостоятельность школьников, задания на само- и </a:t>
            </a:r>
            <a:r>
              <a:rPr lang="ru-RU" sz="1600" dirty="0" err="1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взаимооценку</a:t>
            </a:r>
            <a:r>
              <a:rPr lang="ru-RU" sz="1600" dirty="0">
                <a:solidFill>
                  <a:srgbClr val="21252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приобретение опыта – кейсы, ролевые игры, диспуты, требующие разрешения проблем, принятия решений, позитивного поведения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1283" y="1020278"/>
            <a:ext cx="5934677" cy="728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Эффективные педагогические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практики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35" name="Picture 6" descr="https://d2ikzglg0h-flywheel.netdna-ssl.com/wp-content/uploads/2019/06/mision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30" y="3936119"/>
            <a:ext cx="3093244" cy="20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s://versiya.info/uploads/posts/2018-08/1533101005_y3wxit1ur8dc6xgyykmfmokbd6xgyykmfmok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9733" y="2737841"/>
            <a:ext cx="3093244" cy="213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tutor4life.com/wp-content/uploads/2014/09/bigstock-Teacher-Giving-Personal-Instru-3917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30" y="1153415"/>
            <a:ext cx="3093244" cy="20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L45Bs_49czdZE6X9rW1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9984</TotalTime>
  <Words>5778</Words>
  <Application>Microsoft Office PowerPoint</Application>
  <PresentationFormat>Широкоэкранный</PresentationFormat>
  <Paragraphs>624</Paragraphs>
  <Slides>55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73" baseType="lpstr">
      <vt:lpstr>Arial</vt:lpstr>
      <vt:lpstr>Arial Narrow</vt:lpstr>
      <vt:lpstr>Calibri</vt:lpstr>
      <vt:lpstr>Calibri Light</vt:lpstr>
      <vt:lpstr>Cambria Math</vt:lpstr>
      <vt:lpstr>Franklin Gothic Book</vt:lpstr>
      <vt:lpstr>Georgia</vt:lpstr>
      <vt:lpstr>Lato</vt:lpstr>
      <vt:lpstr>Open Sans</vt:lpstr>
      <vt:lpstr>Open Sans Condensed</vt:lpstr>
      <vt:lpstr>Open Sans Condensed Light</vt:lpstr>
      <vt:lpstr>Open Sans Extrabold</vt:lpstr>
      <vt:lpstr>Open Sans Light</vt:lpstr>
      <vt:lpstr>Roboto</vt:lpstr>
      <vt:lpstr>Tahoma</vt:lpstr>
      <vt:lpstr>Wingdings 2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математической грамотности. PISA</vt:lpstr>
      <vt:lpstr>Контексты/ ситуации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Екатерина</cp:lastModifiedBy>
  <cp:revision>948</cp:revision>
  <cp:lastPrinted>2019-08-02T09:06:22Z</cp:lastPrinted>
  <dcterms:created xsi:type="dcterms:W3CDTF">2018-07-24T05:59:49Z</dcterms:created>
  <dcterms:modified xsi:type="dcterms:W3CDTF">2021-02-25T05:42:05Z</dcterms:modified>
</cp:coreProperties>
</file>