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85"/>
  </p:notesMasterIdLst>
  <p:handoutMasterIdLst>
    <p:handoutMasterId r:id="rId86"/>
  </p:handoutMasterIdLst>
  <p:sldIdLst>
    <p:sldId id="534" r:id="rId2"/>
    <p:sldId id="537" r:id="rId3"/>
    <p:sldId id="538" r:id="rId4"/>
    <p:sldId id="619" r:id="rId5"/>
    <p:sldId id="540" r:id="rId6"/>
    <p:sldId id="541" r:id="rId7"/>
    <p:sldId id="542" r:id="rId8"/>
    <p:sldId id="547" r:id="rId9"/>
    <p:sldId id="548" r:id="rId10"/>
    <p:sldId id="609" r:id="rId11"/>
    <p:sldId id="610" r:id="rId12"/>
    <p:sldId id="549" r:id="rId13"/>
    <p:sldId id="550" r:id="rId14"/>
    <p:sldId id="546" r:id="rId15"/>
    <p:sldId id="553" r:id="rId16"/>
    <p:sldId id="555" r:id="rId17"/>
    <p:sldId id="556" r:id="rId18"/>
    <p:sldId id="557" r:id="rId19"/>
    <p:sldId id="558" r:id="rId20"/>
    <p:sldId id="559" r:id="rId21"/>
    <p:sldId id="554" r:id="rId22"/>
    <p:sldId id="560" r:id="rId23"/>
    <p:sldId id="561" r:id="rId24"/>
    <p:sldId id="562" r:id="rId25"/>
    <p:sldId id="563" r:id="rId26"/>
    <p:sldId id="617" r:id="rId27"/>
    <p:sldId id="565" r:id="rId28"/>
    <p:sldId id="564" r:id="rId29"/>
    <p:sldId id="569" r:id="rId30"/>
    <p:sldId id="568" r:id="rId31"/>
    <p:sldId id="570" r:id="rId32"/>
    <p:sldId id="572" r:id="rId33"/>
    <p:sldId id="573" r:id="rId34"/>
    <p:sldId id="571" r:id="rId35"/>
    <p:sldId id="576" r:id="rId36"/>
    <p:sldId id="612" r:id="rId37"/>
    <p:sldId id="611" r:id="rId38"/>
    <p:sldId id="578" r:id="rId39"/>
    <p:sldId id="579" r:id="rId40"/>
    <p:sldId id="580" r:id="rId41"/>
    <p:sldId id="628" r:id="rId42"/>
    <p:sldId id="581" r:id="rId43"/>
    <p:sldId id="582" r:id="rId44"/>
    <p:sldId id="627" r:id="rId45"/>
    <p:sldId id="583" r:id="rId46"/>
    <p:sldId id="588" r:id="rId47"/>
    <p:sldId id="589" r:id="rId48"/>
    <p:sldId id="590" r:id="rId49"/>
    <p:sldId id="591" r:id="rId50"/>
    <p:sldId id="592" r:id="rId51"/>
    <p:sldId id="593" r:id="rId52"/>
    <p:sldId id="594" r:id="rId53"/>
    <p:sldId id="626" r:id="rId54"/>
    <p:sldId id="595" r:id="rId55"/>
    <p:sldId id="596" r:id="rId56"/>
    <p:sldId id="597" r:id="rId57"/>
    <p:sldId id="625" r:id="rId58"/>
    <p:sldId id="598" r:id="rId59"/>
    <p:sldId id="599" r:id="rId60"/>
    <p:sldId id="600" r:id="rId61"/>
    <p:sldId id="601" r:id="rId62"/>
    <p:sldId id="602" r:id="rId63"/>
    <p:sldId id="603" r:id="rId64"/>
    <p:sldId id="624" r:id="rId65"/>
    <p:sldId id="604" r:id="rId66"/>
    <p:sldId id="605" r:id="rId67"/>
    <p:sldId id="622" r:id="rId68"/>
    <p:sldId id="623" r:id="rId69"/>
    <p:sldId id="606" r:id="rId70"/>
    <p:sldId id="621" r:id="rId71"/>
    <p:sldId id="607" r:id="rId72"/>
    <p:sldId id="620" r:id="rId73"/>
    <p:sldId id="608" r:id="rId74"/>
    <p:sldId id="618" r:id="rId75"/>
    <p:sldId id="613" r:id="rId76"/>
    <p:sldId id="575" r:id="rId77"/>
    <p:sldId id="614" r:id="rId78"/>
    <p:sldId id="615" r:id="rId79"/>
    <p:sldId id="616" r:id="rId80"/>
    <p:sldId id="545" r:id="rId81"/>
    <p:sldId id="629" r:id="rId82"/>
    <p:sldId id="535" r:id="rId83"/>
    <p:sldId id="536" r:id="rId84"/>
  </p:sldIdLst>
  <p:sldSz cx="12192000" cy="6858000"/>
  <p:notesSz cx="6805613" cy="9944100"/>
  <p:custDataLst>
    <p:tags r:id="rId8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orient="horz" pos="1525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5" pos="982" userDrawn="1">
          <p15:clr>
            <a:srgbClr val="A4A3A4"/>
          </p15:clr>
        </p15:guide>
        <p15:guide id="7" orient="horz" pos="255" userDrawn="1">
          <p15:clr>
            <a:srgbClr val="A4A3A4"/>
          </p15:clr>
        </p15:guide>
        <p15:guide id="8" orient="horz" pos="391" userDrawn="1">
          <p15:clr>
            <a:srgbClr val="A4A3A4"/>
          </p15:clr>
        </p15:guide>
        <p15:guide id="9" pos="54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EBEFF5"/>
    <a:srgbClr val="9DB1CF"/>
    <a:srgbClr val="4C6C9C"/>
    <a:srgbClr val="6F8DB9"/>
    <a:srgbClr val="294790"/>
    <a:srgbClr val="C30C3E"/>
    <a:srgbClr val="BFCCDF"/>
    <a:srgbClr val="4A9B82"/>
    <a:srgbClr val="465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3" autoAdjust="0"/>
    <p:restoredTop sz="95232" autoAdjust="0"/>
  </p:normalViewPr>
  <p:slideViewPr>
    <p:cSldViewPr>
      <p:cViewPr varScale="1">
        <p:scale>
          <a:sx n="110" d="100"/>
          <a:sy n="110" d="100"/>
        </p:scale>
        <p:origin x="756" y="96"/>
      </p:cViewPr>
      <p:guideLst>
        <p:guide orient="horz" pos="346"/>
        <p:guide orient="horz" pos="1525"/>
        <p:guide orient="horz" pos="210"/>
        <p:guide pos="982"/>
        <p:guide orient="horz" pos="255"/>
        <p:guide orient="horz" pos="391"/>
        <p:guide pos="5473"/>
      </p:guideLst>
    </p:cSldViewPr>
  </p:slideViewPr>
  <p:outlineViewPr>
    <p:cViewPr>
      <p:scale>
        <a:sx n="33" d="100"/>
        <a:sy n="33" d="100"/>
      </p:scale>
      <p:origin x="0" y="-17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7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9841" cy="498804"/>
          </a:xfrm>
          <a:prstGeom prst="rect">
            <a:avLst/>
          </a:prstGeom>
        </p:spPr>
        <p:txBody>
          <a:bodyPr vert="horz" lIns="91627" tIns="45814" rIns="91627" bIns="45814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189" y="1"/>
            <a:ext cx="2949841" cy="498804"/>
          </a:xfrm>
          <a:prstGeom prst="rect">
            <a:avLst/>
          </a:prstGeom>
        </p:spPr>
        <p:txBody>
          <a:bodyPr vert="horz" lIns="91627" tIns="45814" rIns="91627" bIns="45814" rtlCol="0"/>
          <a:lstStyle>
            <a:lvl1pPr algn="r">
              <a:defRPr sz="1100"/>
            </a:lvl1pPr>
          </a:lstStyle>
          <a:p>
            <a:fld id="{E1861F00-2111-439B-B6A4-2886F1B708E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45300"/>
            <a:ext cx="2949841" cy="498804"/>
          </a:xfrm>
          <a:prstGeom prst="rect">
            <a:avLst/>
          </a:prstGeom>
        </p:spPr>
        <p:txBody>
          <a:bodyPr vert="horz" lIns="91627" tIns="45814" rIns="91627" bIns="45814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189" y="9445300"/>
            <a:ext cx="2949841" cy="498804"/>
          </a:xfrm>
          <a:prstGeom prst="rect">
            <a:avLst/>
          </a:prstGeom>
        </p:spPr>
        <p:txBody>
          <a:bodyPr vert="horz" lIns="91627" tIns="45814" rIns="91627" bIns="45814" rtlCol="0" anchor="b"/>
          <a:lstStyle>
            <a:lvl1pPr algn="r">
              <a:defRPr sz="1100"/>
            </a:lvl1pPr>
          </a:lstStyle>
          <a:p>
            <a:fld id="{0E4A44FB-600E-4736-9864-2F9B8AA1E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06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9102" cy="497206"/>
          </a:xfrm>
          <a:prstGeom prst="rect">
            <a:avLst/>
          </a:prstGeom>
        </p:spPr>
        <p:txBody>
          <a:bodyPr vert="horz" lIns="93020" tIns="46509" rIns="93020" bIns="46509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5" y="3"/>
            <a:ext cx="2949102" cy="497206"/>
          </a:xfrm>
          <a:prstGeom prst="rect">
            <a:avLst/>
          </a:prstGeom>
        </p:spPr>
        <p:txBody>
          <a:bodyPr vert="horz" lIns="93020" tIns="46509" rIns="93020" bIns="46509" rtlCol="0"/>
          <a:lstStyle>
            <a:lvl1pPr algn="r">
              <a:defRPr sz="1100"/>
            </a:lvl1pPr>
          </a:lstStyle>
          <a:p>
            <a:fld id="{4D0E216C-3BF1-4714-851B-ADD0545D47CD}" type="datetimeFigureOut">
              <a:rPr lang="ru-RU" smtClean="0"/>
              <a:pPr/>
              <a:t>26.05.2021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7713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20" tIns="46509" rIns="93020" bIns="4650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5" y="4723453"/>
            <a:ext cx="5444490" cy="4474844"/>
          </a:xfrm>
          <a:prstGeom prst="rect">
            <a:avLst/>
          </a:prstGeom>
        </p:spPr>
        <p:txBody>
          <a:bodyPr vert="horz" lIns="93020" tIns="46509" rIns="93020" bIns="4650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5173"/>
            <a:ext cx="2949102" cy="497206"/>
          </a:xfrm>
          <a:prstGeom prst="rect">
            <a:avLst/>
          </a:prstGeom>
        </p:spPr>
        <p:txBody>
          <a:bodyPr vert="horz" lIns="93020" tIns="46509" rIns="93020" bIns="46509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5" y="9445173"/>
            <a:ext cx="2949102" cy="497206"/>
          </a:xfrm>
          <a:prstGeom prst="rect">
            <a:avLst/>
          </a:prstGeom>
        </p:spPr>
        <p:txBody>
          <a:bodyPr vert="horz" lIns="93020" tIns="46509" rIns="93020" bIns="46509" rtlCol="0" anchor="b"/>
          <a:lstStyle>
            <a:lvl1pPr algn="r">
              <a:defRPr sz="1100"/>
            </a:lvl1pPr>
          </a:lstStyle>
          <a:p>
            <a:fld id="{AD6589B5-5F50-4E8F-963F-8AB0E4CE608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95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091C3-3DFD-450D-A682-0DAF3FEA8FDA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8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091C3-3DFD-450D-A682-0DAF3FEA8FD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8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54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1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8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1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25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oleObject" Target="../embeddings/oleObject10.bin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27209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5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340768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294790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173176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1173176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646" y="4860081"/>
            <a:ext cx="2808312" cy="666646"/>
          </a:xfrm>
          <a:prstGeom prst="rect">
            <a:avLst/>
          </a:prstGeom>
        </p:spPr>
      </p:pic>
      <p:grpSp>
        <p:nvGrpSpPr>
          <p:cNvPr id="13" name="Группа 44"/>
          <p:cNvGrpSpPr>
            <a:grpSpLocks noChangeAspect="1"/>
          </p:cNvGrpSpPr>
          <p:nvPr/>
        </p:nvGrpSpPr>
        <p:grpSpPr>
          <a:xfrm>
            <a:off x="1333610" y="4851123"/>
            <a:ext cx="1979798" cy="684563"/>
            <a:chOff x="338369" y="163286"/>
            <a:chExt cx="1440066" cy="497938"/>
          </a:xfrm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3612296" y="5204814"/>
            <a:ext cx="72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/>
        </p:nvCxnSpPr>
        <p:spPr>
          <a:xfrm>
            <a:off x="3612296" y="5180898"/>
            <a:ext cx="72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30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61" y="4725560"/>
            <a:ext cx="2183271" cy="9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7752760" y="5204814"/>
            <a:ext cx="756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0" name="Прямая соединительная линия 39"/>
          <p:cNvCxnSpPr/>
          <p:nvPr/>
        </p:nvCxnSpPr>
        <p:spPr>
          <a:xfrm>
            <a:off x="7752760" y="5180898"/>
            <a:ext cx="756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41" name="TextBox 40"/>
          <p:cNvSpPr txBox="1"/>
          <p:nvPr/>
        </p:nvSpPr>
        <p:spPr>
          <a:xfrm>
            <a:off x="334963" y="6103158"/>
            <a:ext cx="6997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включая размещение в сети Интернет и в корпоративных сетях, а также запись в память ЭВМ, для частного или публичного использования,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без письменного разрешения владельца авторских прав.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"Просвещение"», 20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0" y="5193184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0" y="5178146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35611756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3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287978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99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3" y="1628800"/>
            <a:ext cx="3648000" cy="432043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/>
          </p:nvPr>
        </p:nvSpPr>
        <p:spPr>
          <a:xfrm>
            <a:off x="4272000" y="1619136"/>
            <a:ext cx="3648000" cy="4330095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8208000" y="1628800"/>
            <a:ext cx="3648000" cy="432043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800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272000" y="1268800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8208000" y="1259136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12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640071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23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Текст 12"/>
          <p:cNvSpPr>
            <a:spLocks noGrp="1"/>
          </p:cNvSpPr>
          <p:nvPr>
            <p:ph type="body" sz="quarter" idx="16"/>
          </p:nvPr>
        </p:nvSpPr>
        <p:spPr>
          <a:xfrm>
            <a:off x="407368" y="1494774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003677" y="1369025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22"/>
          </p:nvPr>
        </p:nvSpPr>
        <p:spPr>
          <a:xfrm>
            <a:off x="6168008" y="1494774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7764317" y="1369025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0" name="Текст 12"/>
          <p:cNvSpPr>
            <a:spLocks noGrp="1"/>
          </p:cNvSpPr>
          <p:nvPr>
            <p:ph type="body" sz="quarter" idx="24"/>
          </p:nvPr>
        </p:nvSpPr>
        <p:spPr>
          <a:xfrm>
            <a:off x="407368" y="3842781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2003677" y="3717032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6"/>
          </p:nvPr>
        </p:nvSpPr>
        <p:spPr>
          <a:xfrm>
            <a:off x="6168008" y="3842781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7" hasCustomPrompt="1"/>
          </p:nvPr>
        </p:nvSpPr>
        <p:spPr>
          <a:xfrm>
            <a:off x="7764317" y="3717032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430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237747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7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1800" b="0" i="0" baseline="0" dirty="0" err="1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334433" y="6309320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332086"/>
            <a:ext cx="11520000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898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59875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3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598935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4655840" y="4932770"/>
            <a:ext cx="756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4655840" y="4917732"/>
            <a:ext cx="756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grpSp>
        <p:nvGrpSpPr>
          <p:cNvPr id="7" name="Группа 6"/>
          <p:cNvGrpSpPr/>
          <p:nvPr userDrawn="1"/>
        </p:nvGrpSpPr>
        <p:grpSpPr>
          <a:xfrm>
            <a:off x="1487488" y="4642666"/>
            <a:ext cx="2808312" cy="1039958"/>
            <a:chOff x="1487488" y="4642666"/>
            <a:chExt cx="3528392" cy="130661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7488" y="4642666"/>
              <a:ext cx="3528392" cy="83758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767" y="5582108"/>
              <a:ext cx="993054" cy="367172"/>
            </a:xfrm>
            <a:prstGeom prst="rect">
              <a:avLst/>
            </a:prstGeom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4932770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4917732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3587985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722044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695" name="Слайд think-cell" r:id="rId4" imgW="416" imgH="416" progId="TCLayout.ActiveDocument.1">
                  <p:embed/>
                </p:oleObj>
              </mc:Choice>
              <mc:Fallback>
                <p:oleObj name="Слайд think-cell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7478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1"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7488" y="1591629"/>
            <a:ext cx="8712968" cy="360363"/>
          </a:xfrm>
          <a:noFill/>
          <a:ln>
            <a:noFill/>
          </a:ln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главы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87488" y="3140645"/>
            <a:ext cx="8712968" cy="360363"/>
          </a:xfrm>
          <a:noFill/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2135560" y="2097944"/>
            <a:ext cx="8064896" cy="864368"/>
          </a:xfrm>
        </p:spPr>
        <p:txBody>
          <a:bodyPr/>
          <a:lstStyle>
            <a:lvl1pPr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20" hasCustomPrompt="1"/>
          </p:nvPr>
        </p:nvSpPr>
        <p:spPr>
          <a:xfrm>
            <a:off x="2138852" y="3641656"/>
            <a:ext cx="8061604" cy="8643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/>
            </a:pPr>
            <a:r>
              <a:rPr lang="ru-RU" dirty="0"/>
              <a:t>Название слайда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 hasCustomPrompt="1"/>
          </p:nvPr>
        </p:nvSpPr>
        <p:spPr>
          <a:xfrm>
            <a:off x="10200456" y="1591629"/>
            <a:ext cx="603572" cy="36247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0200456" y="3139587"/>
            <a:ext cx="603572" cy="36247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10202386" y="2097943"/>
            <a:ext cx="601642" cy="864369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  <a:p>
            <a:pPr lvl="0"/>
            <a:endParaRPr lang="ru-RU" dirty="0"/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0200456" y="3641126"/>
            <a:ext cx="603572" cy="86542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52704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95"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7488" y="1591629"/>
            <a:ext cx="9316540" cy="360363"/>
          </a:xfrm>
          <a:noFill/>
          <a:ln>
            <a:noFill/>
          </a:ln>
        </p:spPr>
        <p:txBody>
          <a:bodyPr anchor="ctr"/>
          <a:lstStyle>
            <a:lvl1pPr algn="l"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главы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85173" y="2132856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 hasCustomPrompt="1"/>
          </p:nvPr>
        </p:nvSpPr>
        <p:spPr>
          <a:xfrm>
            <a:off x="10200456" y="1591629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0198141" y="2131798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85173" y="2671967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0198141" y="2670909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2" name="Текст 11"/>
          <p:cNvSpPr>
            <a:spLocks noGrp="1"/>
          </p:cNvSpPr>
          <p:nvPr>
            <p:ph type="body" sz="quarter" idx="25" hasCustomPrompt="1"/>
          </p:nvPr>
        </p:nvSpPr>
        <p:spPr>
          <a:xfrm>
            <a:off x="1485173" y="3210020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10198141" y="3208962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06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+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591248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63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4" y="1628800"/>
            <a:ext cx="5568951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6"/>
          </p:nvPr>
        </p:nvSpPr>
        <p:spPr>
          <a:xfrm>
            <a:off x="6288617" y="1628800"/>
            <a:ext cx="5568951" cy="172819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17"/>
          </p:nvPr>
        </p:nvSpPr>
        <p:spPr>
          <a:xfrm>
            <a:off x="6288617" y="4005064"/>
            <a:ext cx="5568951" cy="1944216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6285481" y="3645023"/>
            <a:ext cx="5568952" cy="360039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39405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43"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719853" y="1052736"/>
            <a:ext cx="6121400" cy="4896252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738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12000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67"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34433" y="1047150"/>
            <a:ext cx="6121400" cy="4896252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6736863" y="1047150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02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576678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028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4722044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029" name="Слайд think-cell" r:id="rId7" imgW="416" imgH="416" progId="TCLayout.ActiveDocument.1">
                  <p:embed/>
                </p:oleObj>
              </mc:Choice>
              <mc:Fallback>
                <p:oleObj name="Слайд think-cell" r:id="rId7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042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71959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91"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8"/>
          </p:nvPr>
        </p:nvSpPr>
        <p:spPr>
          <a:xfrm>
            <a:off x="5808663" y="1052513"/>
            <a:ext cx="6045200" cy="4897437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77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20846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15"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аблица 3"/>
          <p:cNvSpPr>
            <a:spLocks noGrp="1"/>
          </p:cNvSpPr>
          <p:nvPr>
            <p:ph type="tbl" sz="quarter" idx="18"/>
          </p:nvPr>
        </p:nvSpPr>
        <p:spPr>
          <a:xfrm>
            <a:off x="334433" y="1052513"/>
            <a:ext cx="11519999" cy="4897437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701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1274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39" name="Слайд think-cell" r:id="rId4" imgW="353" imgH="353" progId="TCLayout.ActiveDocument.1">
                  <p:embed/>
                </p:oleObj>
              </mc:Choice>
              <mc:Fallback>
                <p:oleObj name="Слайд think-cell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772816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ТЕКСТ</a:t>
            </a: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4655840" y="4932770"/>
            <a:ext cx="756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5" name="Прямая соединительная линия 4"/>
          <p:cNvCxnSpPr/>
          <p:nvPr userDrawn="1"/>
        </p:nvCxnSpPr>
        <p:spPr>
          <a:xfrm>
            <a:off x="4655840" y="4917732"/>
            <a:ext cx="756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grpSp>
        <p:nvGrpSpPr>
          <p:cNvPr id="6" name="Группа 5"/>
          <p:cNvGrpSpPr/>
          <p:nvPr userDrawn="1"/>
        </p:nvGrpSpPr>
        <p:grpSpPr>
          <a:xfrm>
            <a:off x="1487488" y="4642666"/>
            <a:ext cx="2808312" cy="1039958"/>
            <a:chOff x="1487488" y="4642666"/>
            <a:chExt cx="3528392" cy="130661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7488" y="4642666"/>
              <a:ext cx="3528392" cy="83758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767" y="5582108"/>
              <a:ext cx="993054" cy="367172"/>
            </a:xfrm>
            <a:prstGeom prst="rect">
              <a:avLst/>
            </a:prstGeom>
          </p:spPr>
        </p:pic>
      </p:grp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4932770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4917732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1219645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/>
          <a:p>
            <a:fld id="{9D3D69FB-EC69-4C05-89E7-CA01C4E29BF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/>
          <a:p>
            <a:fld id="{CE2C4E9F-65DC-4CEA-99AB-D34319F0786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6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199" cy="1362076"/>
          </a:xfrm>
          <a:prstGeom prst="rect">
            <a:avLst/>
          </a:prstGeo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7" y="2906714"/>
            <a:ext cx="10363199" cy="1500188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3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6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7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6"/>
          </a:xfrm>
          <a:prstGeom prst="rect">
            <a:avLst/>
          </a:prstGeom>
        </p:spPr>
        <p:txBody>
          <a:bodyPr/>
          <a:lstStyle/>
          <a:p>
            <a:fld id="{460BE020-E3D2-4B40-A05B-7CD782450F67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6"/>
          </a:xfrm>
          <a:prstGeom prst="rect">
            <a:avLst/>
          </a:prstGeom>
        </p:spPr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740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89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387845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7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4" y="1628800"/>
            <a:ext cx="5568951" cy="460851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18" y="1628800"/>
            <a:ext cx="5568951" cy="460851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13895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49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7057678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31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5" y="1628800"/>
            <a:ext cx="525751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6600058" y="1628800"/>
            <a:ext cx="5257511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AutoShape 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5400000">
            <a:off x="4059448" y="3665353"/>
            <a:ext cx="4176464" cy="391393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4" y="1268760"/>
            <a:ext cx="525751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596921" y="1268760"/>
            <a:ext cx="525751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34" name="AutoShape 8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 rot="5400000">
            <a:off x="4059448" y="3665353"/>
            <a:ext cx="4176464" cy="391393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2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517567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5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628800"/>
            <a:ext cx="748800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8208000" y="1628800"/>
            <a:ext cx="364800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2" y="1268760"/>
            <a:ext cx="7488000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8208000" y="1268760"/>
            <a:ext cx="3649570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0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88533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79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834235"/>
            <a:ext cx="2665224" cy="166677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3385223" y="1834235"/>
            <a:ext cx="8470777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8"/>
          </p:nvPr>
        </p:nvSpPr>
        <p:spPr>
          <a:xfrm>
            <a:off x="328211" y="3869808"/>
            <a:ext cx="2665224" cy="171943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9"/>
          </p:nvPr>
        </p:nvSpPr>
        <p:spPr>
          <a:xfrm>
            <a:off x="3383655" y="3869808"/>
            <a:ext cx="8470777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20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2659002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383655" y="1268760"/>
            <a:ext cx="8473915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36086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3412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48" name="Слайд think-cell" r:id="rId5" imgW="353" imgH="353" progId="TCLayout.ActiveDocument.1">
                  <p:embed/>
                </p:oleObj>
              </mc:Choice>
              <mc:Fallback>
                <p:oleObj name="Слайд think-cell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834235"/>
            <a:ext cx="2665224" cy="166677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5"/>
          </p:nvPr>
        </p:nvSpPr>
        <p:spPr>
          <a:xfrm>
            <a:off x="3385223" y="1834235"/>
            <a:ext cx="5447081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8"/>
          </p:nvPr>
        </p:nvSpPr>
        <p:spPr>
          <a:xfrm>
            <a:off x="328211" y="3869808"/>
            <a:ext cx="2665224" cy="171943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9"/>
          </p:nvPr>
        </p:nvSpPr>
        <p:spPr>
          <a:xfrm>
            <a:off x="3383655" y="3869808"/>
            <a:ext cx="5447081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16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2659002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383655" y="1268760"/>
            <a:ext cx="5449099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9193913" y="1834235"/>
            <a:ext cx="2660520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22"/>
          </p:nvPr>
        </p:nvSpPr>
        <p:spPr>
          <a:xfrm>
            <a:off x="9192345" y="3869808"/>
            <a:ext cx="2660520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9192345" y="1268760"/>
            <a:ext cx="2661506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2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38" name="Объект 37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30523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49" name="Слайд think-cell" r:id="rId7" imgW="353" imgH="353" progId="TCLayout.ActiveDocument.1">
                  <p:embed/>
                </p:oleObj>
              </mc:Choice>
              <mc:Fallback>
                <p:oleObj name="Слайд think-cell" r:id="rId7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Прямая соединительная линия 38"/>
          <p:cNvCxnSpPr/>
          <p:nvPr userDrawn="1"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36668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4701895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27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3" y="1814120"/>
            <a:ext cx="1441088" cy="745200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2"/>
          <p:cNvSpPr>
            <a:spLocks noGrp="1"/>
          </p:cNvSpPr>
          <p:nvPr>
            <p:ph type="body" sz="quarter" idx="21"/>
          </p:nvPr>
        </p:nvSpPr>
        <p:spPr>
          <a:xfrm>
            <a:off x="2069774" y="1816952"/>
            <a:ext cx="3839832" cy="745200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2"/>
          </p:nvPr>
        </p:nvSpPr>
        <p:spPr>
          <a:xfrm>
            <a:off x="6456040" y="1814120"/>
            <a:ext cx="1441088" cy="745200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2"/>
          <p:cNvSpPr>
            <a:spLocks noGrp="1"/>
          </p:cNvSpPr>
          <p:nvPr>
            <p:ph type="body" sz="quarter" idx="23"/>
          </p:nvPr>
        </p:nvSpPr>
        <p:spPr>
          <a:xfrm>
            <a:off x="8195530" y="1816952"/>
            <a:ext cx="3652679" cy="745200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2"/>
          <p:cNvSpPr>
            <a:spLocks noGrp="1"/>
          </p:cNvSpPr>
          <p:nvPr>
            <p:ph type="body" sz="quarter" idx="24"/>
          </p:nvPr>
        </p:nvSpPr>
        <p:spPr>
          <a:xfrm>
            <a:off x="328211" y="2895184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25"/>
          </p:nvPr>
        </p:nvSpPr>
        <p:spPr>
          <a:xfrm>
            <a:off x="2063552" y="2891836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26"/>
          </p:nvPr>
        </p:nvSpPr>
        <p:spPr>
          <a:xfrm>
            <a:off x="6449818" y="2895184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Текст 12"/>
          <p:cNvSpPr>
            <a:spLocks noGrp="1"/>
          </p:cNvSpPr>
          <p:nvPr>
            <p:ph type="body" sz="quarter" idx="27"/>
          </p:nvPr>
        </p:nvSpPr>
        <p:spPr>
          <a:xfrm>
            <a:off x="8189308" y="2891836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28"/>
          </p:nvPr>
        </p:nvSpPr>
        <p:spPr>
          <a:xfrm>
            <a:off x="323135" y="3974833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29"/>
          </p:nvPr>
        </p:nvSpPr>
        <p:spPr>
          <a:xfrm>
            <a:off x="2058476" y="3973158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30"/>
          </p:nvPr>
        </p:nvSpPr>
        <p:spPr>
          <a:xfrm>
            <a:off x="6444742" y="3974833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31"/>
          </p:nvPr>
        </p:nvSpPr>
        <p:spPr>
          <a:xfrm>
            <a:off x="8184232" y="3973158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12"/>
          <p:cNvSpPr>
            <a:spLocks noGrp="1"/>
          </p:cNvSpPr>
          <p:nvPr>
            <p:ph type="body" sz="quarter" idx="32"/>
          </p:nvPr>
        </p:nvSpPr>
        <p:spPr>
          <a:xfrm>
            <a:off x="321989" y="5054481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Текст 12"/>
          <p:cNvSpPr>
            <a:spLocks noGrp="1"/>
          </p:cNvSpPr>
          <p:nvPr>
            <p:ph type="body" sz="quarter" idx="33"/>
          </p:nvPr>
        </p:nvSpPr>
        <p:spPr>
          <a:xfrm>
            <a:off x="2057330" y="5054481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12"/>
          <p:cNvSpPr>
            <a:spLocks noGrp="1"/>
          </p:cNvSpPr>
          <p:nvPr>
            <p:ph type="body" sz="quarter" idx="34"/>
          </p:nvPr>
        </p:nvSpPr>
        <p:spPr>
          <a:xfrm>
            <a:off x="6443596" y="5054481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Текст 12"/>
          <p:cNvSpPr>
            <a:spLocks noGrp="1"/>
          </p:cNvSpPr>
          <p:nvPr>
            <p:ph type="body" sz="quarter" idx="35"/>
          </p:nvPr>
        </p:nvSpPr>
        <p:spPr>
          <a:xfrm>
            <a:off x="8183086" y="5054481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994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1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3864523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7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4" y="1628800"/>
            <a:ext cx="5568951" cy="176890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31" name="Текст 12"/>
          <p:cNvSpPr>
            <a:spLocks noGrp="1"/>
          </p:cNvSpPr>
          <p:nvPr>
            <p:ph type="body" sz="quarter" idx="16"/>
          </p:nvPr>
        </p:nvSpPr>
        <p:spPr>
          <a:xfrm>
            <a:off x="334434" y="4036764"/>
            <a:ext cx="5568951" cy="1840508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17"/>
          </p:nvPr>
        </p:nvSpPr>
        <p:spPr>
          <a:xfrm>
            <a:off x="6288617" y="1628800"/>
            <a:ext cx="5568951" cy="424847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334432" y="3650575"/>
            <a:ext cx="5568952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9447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orient="horz" pos="709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3765829607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35" name="Слайд think-cell" r:id="rId29" imgW="360" imgH="360" progId="TCLayout.ActiveDocument.1">
                  <p:embed/>
                </p:oleObj>
              </mc:Choice>
              <mc:Fallback>
                <p:oleObj name="Слайд think-cell" r:id="rId2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260001"/>
            <a:ext cx="11520000" cy="5040311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358344" y="6528475"/>
            <a:ext cx="896832" cy="21289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985181"/>
            <a:ext cx="12192000" cy="0"/>
          </a:xfrm>
          <a:prstGeom prst="line">
            <a:avLst/>
          </a:prstGeom>
          <a:solidFill>
            <a:srgbClr val="AE2C25"/>
          </a:solidFill>
          <a:ln w="12700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967762"/>
            <a:ext cx="12192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334433" y="260648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pSp>
        <p:nvGrpSpPr>
          <p:cNvPr id="9" name="Группа 44"/>
          <p:cNvGrpSpPr>
            <a:grpSpLocks noChangeAspect="1"/>
          </p:cNvGrpSpPr>
          <p:nvPr/>
        </p:nvGrpSpPr>
        <p:grpSpPr>
          <a:xfrm>
            <a:off x="9490022" y="6501839"/>
            <a:ext cx="648071" cy="224086"/>
            <a:chOff x="338369" y="163286"/>
            <a:chExt cx="1440066" cy="497938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28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8" y="6501839"/>
            <a:ext cx="566418" cy="24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 userDrawn="1"/>
        </p:nvSpPr>
        <p:spPr>
          <a:xfrm>
            <a:off x="6011077" y="6572091"/>
            <a:ext cx="166713" cy="169277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8333F-969B-4E2E-A6DA-00108481B495}" type="slidenum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>
            <a:off x="0" y="985181"/>
            <a:ext cx="12192000" cy="0"/>
          </a:xfrm>
          <a:prstGeom prst="line">
            <a:avLst/>
          </a:prstGeom>
          <a:solidFill>
            <a:srgbClr val="AE2C25"/>
          </a:solidFill>
          <a:ln w="12700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0" y="967762"/>
            <a:ext cx="12192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33" name="Заголовок 1"/>
          <p:cNvSpPr txBox="1">
            <a:spLocks/>
          </p:cNvSpPr>
          <p:nvPr userDrawn="1"/>
        </p:nvSpPr>
        <p:spPr>
          <a:xfrm>
            <a:off x="334433" y="260648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47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3" r:id="rId9"/>
    <p:sldLayoutId id="2147483714" r:id="rId10"/>
    <p:sldLayoutId id="2147483715" r:id="rId11"/>
    <p:sldLayoutId id="2147483716" r:id="rId12"/>
    <p:sldLayoutId id="2147483694" r:id="rId13"/>
    <p:sldLayoutId id="2147483663" r:id="rId14"/>
    <p:sldLayoutId id="2147483662" r:id="rId15"/>
    <p:sldLayoutId id="2147483693" r:id="rId16"/>
    <p:sldLayoutId id="2147483667" r:id="rId17"/>
    <p:sldLayoutId id="2147483681" r:id="rId18"/>
    <p:sldLayoutId id="2147483686" r:id="rId19"/>
    <p:sldLayoutId id="2147483683" r:id="rId20"/>
    <p:sldLayoutId id="2147483692" r:id="rId21"/>
    <p:sldLayoutId id="2147483698" r:id="rId22"/>
    <p:sldLayoutId id="2147483717" r:id="rId23"/>
    <p:sldLayoutId id="2147483718" r:id="rId24"/>
    <p:sldLayoutId id="2147483719" r:id="rId2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None/>
        <a:defRPr sz="1200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Wingdings" pitchFamily="2" charset="2"/>
        <a:buChar char="§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–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1.xml"/><Relationship Id="rId7" Type="http://schemas.openxmlformats.org/officeDocument/2006/relationships/image" Target="../media/image9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hyperlink" Target="http://www.apokidova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gif"/><Relationship Id="rId10" Type="http://schemas.openxmlformats.org/officeDocument/2006/relationships/image" Target="../media/image83.emf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7804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08" name="Слайд think-cell" r:id="rId5" imgW="353" imgH="353" progId="TCLayout.ActiveDocument.1">
                  <p:embed/>
                </p:oleObj>
              </mc:Choice>
              <mc:Fallback>
                <p:oleObj name="Слайд think-cell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9656" y="158775"/>
            <a:ext cx="8208912" cy="2694161"/>
          </a:xfrm>
        </p:spPr>
        <p:txBody>
          <a:bodyPr>
            <a:noAutofit/>
          </a:bodyPr>
          <a:lstStyle/>
          <a:p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использования метода "управляемых открытий" в рамках формирования и развития навыков 21 века при преподавании иностранного языка</a:t>
            </a: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4121" y="3247816"/>
            <a:ext cx="9505056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Покидова Анастасия Дмитриевна,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рабочих тетрадей к УМК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Up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методист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ДПО УМЦ Коломна, 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тренер «Школы профессионального мастерства» Московской области,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АЯ ВКК, эксперт ОГЭ, автор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тьютор ГК «Издательство «Просвещение», 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сценарных планов уроков по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 для РЭШ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cifra-school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2" t="44341" r="57659" b="20174"/>
          <a:stretch/>
        </p:blipFill>
        <p:spPr bwMode="auto">
          <a:xfrm>
            <a:off x="47328" y="44624"/>
            <a:ext cx="1304512" cy="175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11163" r="51181" b="24496"/>
          <a:stretch/>
        </p:blipFill>
        <p:spPr bwMode="auto">
          <a:xfrm>
            <a:off x="64471" y="3457638"/>
            <a:ext cx="1211746" cy="163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1" t="44341" r="42790" b="20174"/>
          <a:stretch/>
        </p:blipFill>
        <p:spPr bwMode="auto">
          <a:xfrm>
            <a:off x="1287428" y="620688"/>
            <a:ext cx="1211746" cy="1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8" t="22170" r="40611" b="31318"/>
          <a:stretch/>
        </p:blipFill>
        <p:spPr bwMode="auto">
          <a:xfrm>
            <a:off x="1287429" y="2204864"/>
            <a:ext cx="120445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t="22367" r="61134" b="31317"/>
          <a:stretch/>
        </p:blipFill>
        <p:spPr bwMode="auto">
          <a:xfrm>
            <a:off x="53260" y="1759579"/>
            <a:ext cx="1234168" cy="16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0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35360" y="188640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35360" y="188640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8216" r="2064" b="5427"/>
          <a:stretch/>
        </p:blipFill>
        <p:spPr bwMode="auto">
          <a:xfrm>
            <a:off x="247453" y="1772816"/>
            <a:ext cx="11695814" cy="455073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9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35360" y="188640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41705" r="54913" b="15659"/>
          <a:stretch/>
        </p:blipFill>
        <p:spPr bwMode="auto">
          <a:xfrm>
            <a:off x="3863752" y="1556792"/>
            <a:ext cx="773994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35360" y="188640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25271" r="34331" b="51628"/>
          <a:stretch/>
        </p:blipFill>
        <p:spPr bwMode="auto">
          <a:xfrm>
            <a:off x="119336" y="1052736"/>
            <a:ext cx="9026609" cy="237626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64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7" r="68692" b="75194"/>
          <a:stretch/>
        </p:blipFill>
        <p:spPr bwMode="auto">
          <a:xfrm>
            <a:off x="0" y="0"/>
            <a:ext cx="3817088" cy="9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16401" r="37383" b="36012"/>
          <a:stretch/>
        </p:blipFill>
        <p:spPr bwMode="auto">
          <a:xfrm>
            <a:off x="5447929" y="2567775"/>
            <a:ext cx="6731236" cy="383679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3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911423" y="1556792"/>
            <a:ext cx="10081121" cy="4392488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прием, который заключается в том, что учитель сначала дает ученикам примеры языковой структуры и помогает самостоятельно находить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344" y="44624"/>
            <a:ext cx="11520000" cy="648642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управляемых открытий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индуктивный подход)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Guided Discovery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15194" r="78459" b="75659"/>
          <a:stretch/>
        </p:blipFill>
        <p:spPr bwMode="auto">
          <a:xfrm>
            <a:off x="407368" y="2924944"/>
            <a:ext cx="2192213" cy="85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29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Rule-driven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правило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Тренируем посредством множества примеров</a:t>
            </a:r>
          </a:p>
          <a:p>
            <a:pPr marL="285750" indent="-285750">
              <a:buFontTx/>
              <a:buChar char="-"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общего к частному»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«Навязан»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Rule-discovery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не знают правило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Изучают примеры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суть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посредством упражнений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частного к общему»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«Более естественный путь познания»,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опыт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Дедуктивный подход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Индуктивный подход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79376" y="1340768"/>
            <a:ext cx="4685991" cy="324036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Glasser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“Schools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failure”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6418" name="Picture 2" descr="https://ds05.infourok.ru/uploads/ex/0af1/00050078-669e65a7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25946" r="5432" b="21456"/>
          <a:stretch/>
        </p:blipFill>
        <p:spPr bwMode="auto">
          <a:xfrm>
            <a:off x="5375920" y="1052736"/>
            <a:ext cx="6583288" cy="288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84480" y="116632"/>
            <a:ext cx="11774727" cy="648642"/>
          </a:xfrm>
        </p:spPr>
        <p:txBody>
          <a:bodyPr/>
          <a:lstStyle/>
          <a:p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 мне — и я забуду, покажи мне — и я запомню, 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 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сделать — и я пойму. (Конфуций)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336" y="4218867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«Доводы, до которых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додумывается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обычно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убеждают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его больше, нежели те, которые пришли в голову другим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.Паскаль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2562" name="Picture 2" descr="https://upload.wikimedia.org/wikipedia/commons/thumb/4/46/HistoireDesM%C3%A9t%C3%A9ores_-_p135.jpg/767px-HistoireDesM%C3%A9t%C3%A9ores_-_p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926624"/>
            <a:ext cx="2871062" cy="287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6423" name="Picture 7" descr="https://justcoolidea.ru/wp-content/uploads/2016/05/Learning-Pyramid-synap-2-1024x8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73130"/>
            <a:ext cx="72241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2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4432" y="1196752"/>
            <a:ext cx="11522207" cy="4752528"/>
          </a:xfrm>
        </p:spPr>
        <p:txBody>
          <a:bodyPr/>
          <a:lstStyle/>
          <a:p>
            <a:pPr algn="just" fontAlgn="base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Проблемно-ориентированный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Problem-Based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обучение в процессе решения проблемы. Ученики получают сложную, нестандартную задачу без готовых ответов, изучают информацию о проблеме, ищут источники получения недостающих знаний, вырабатывают собственное решение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Проектное обучение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Project-Based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этот подход похож на предыдущий, но решение задачи упаковывается в форму учебного проекта с четко обозначенными сроками и результатом в виде доклада, презентации, исследования, арт-проекта, видео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управляемых открытий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прохождение учениками упрощенного пути первооткрывателей законов. Они находят недостающую информацию, проводят опыты, взвешивают факты, устанавливают логические связи и приходят к выводам. Чтобы "открытие" произошло, учащиеся должны быть мотивированы, а учитель должен организовать учебную ситуацию, предоставляющую простор для исследования, эксперимента и открытия.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ндуктивное обучение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oemisto.ua/img/cache/event_huge/event/0004/14/1a50ce4da53640d779c2f260070c68bc4893df24.png?hash=2019-04-25-12-34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340950"/>
            <a:ext cx="4848537" cy="331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olitsa.me/wp-content/uploads/2019/08/0216c90c76e44490c756deffc0ac57ae-450x3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58" y="1610797"/>
            <a:ext cx="4687856" cy="30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7351" y="5067181"/>
            <a:ext cx="31293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 rot="5400000">
            <a:off x="5949963" y="3076980"/>
            <a:ext cx="720080" cy="3404339"/>
          </a:xfrm>
          <a:prstGeom prst="rightBrace">
            <a:avLst>
              <a:gd name="adj1" fmla="val 17789"/>
              <a:gd name="adj2" fmla="val 50000"/>
            </a:avLst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8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fontAlgn="base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прицельное формирование практических навыков.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продолжением опыта обучаемого, ложится на подготовленную почву из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 и ошибок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ребует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времени, нежели стандартные методики и большей самостоятельности от обучаемого.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Достоинство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/>
            <a:r>
              <a:rPr lang="ru-RU" dirty="0" smtClean="0"/>
              <a:t>Достоинством </a:t>
            </a:r>
            <a:r>
              <a:rPr lang="ru-RU" dirty="0"/>
              <a:t>индуктивного обучения является глубокое и прицельное формирование практических навыков. Теория становится продолжением опыта обучаемого, ложится на подготовленную почву из проб и ошибок.</a:t>
            </a:r>
          </a:p>
          <a:p>
            <a:pPr fontAlgn="base"/>
            <a:r>
              <a:rPr lang="ru-RU" dirty="0"/>
              <a:t>Недостаток индуктивного обучения в том, что оно требует больше времени, нежели стандартные методики и большей самостоятельности от обучаемого.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ндуктивное обучение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263352" y="2060848"/>
            <a:ext cx="11520000" cy="3672408"/>
          </a:xfrm>
        </p:spPr>
        <p:txBody>
          <a:bodyPr/>
          <a:lstStyle/>
          <a:p>
            <a:pPr marL="342900" indent="-342900" algn="ctr">
              <a:buAutoNum type="arabicParenR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has lived in Cape Town for ten years.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Andrew has been learning to drive for six months.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Wendy has lived in Edinburgh since 1995.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has been out of work since January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6532" y="1294370"/>
            <a:ext cx="11520000" cy="648642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these two sets of sentences: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3909" y="-2746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4433" y="2276872"/>
            <a:ext cx="11520000" cy="3672408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 has been married ______ seven years.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Jeff has been studying French ______ 1990.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6532" y="1294370"/>
            <a:ext cx="11520000" cy="648642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</a:t>
            </a:r>
            <a:r>
              <a:rPr lang="en-US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complete the sentences: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682" name="Picture 2" descr="https://i.ytimg.com/vi/jEImXKS2atA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572" y="2276872"/>
            <a:ext cx="396844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2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4433" y="2276872"/>
            <a:ext cx="11520000" cy="3672408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Chris and Jim have been together _____ a long time.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 have been living here ______ last summer.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They have been going out together _____ they met five weeks ago.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6532" y="1294370"/>
            <a:ext cx="11520000" cy="648642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</a:t>
            </a:r>
            <a:r>
              <a:rPr lang="en-US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complete the sentences: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8706" name="Picture 2" descr="https://2.bp.blogspot.com/-83mqUxVn3I0/W-DxtvNCI0I/AAAAAAAAKJE/G4i2wmkZYQkZliMyfJ6WMB3dZdMbdG0xgCLcBGAs/s1600/Screen%2BShot%2B2018-11-05%2Bat%2B6.29.08%2B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600809"/>
            <a:ext cx="1580744" cy="14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5360" y="1484784"/>
            <a:ext cx="11520000" cy="3672408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Ошибка 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обращение к модели 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“up-the-garden-path” procedure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того,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обучающиеся сделали ошибку в самом начале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осмыслили модель повторно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119336" y="332656"/>
            <a:ext cx="11520000" cy="3384376"/>
          </a:xfrm>
        </p:spPr>
        <p:txBody>
          <a:bodyPr/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выражение времени с числами и количеством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 years, six month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I have been living here ______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summer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They have been going out together _____ they met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weeks ago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9730" name="Picture 2" descr="https://img2.freepng.ru/20171220/aiq/question-mark-png-5a3a4e1e2ed2e9.46642771151377052619189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284984"/>
            <a:ext cx="283531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119336" y="332656"/>
            <a:ext cx="11520000" cy="3384376"/>
          </a:xfrm>
        </p:spPr>
        <p:txBody>
          <a:bodyPr/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выражение времени с числами и количеством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 years, six month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I have been living here ______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summer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They have been going out together _____ they met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weeks ago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9730" name="Picture 2" descr="https://img2.freepng.ru/20171220/aiq/question-mark-png-5a3a4e1e2ed2e9.46642771151377052619189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3573016"/>
            <a:ext cx="283531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07768" y="1916832"/>
            <a:ext cx="1008112" cy="432048"/>
          </a:xfrm>
          <a:prstGeom prst="rect">
            <a:avLst/>
          </a:prstGeom>
          <a:solidFill>
            <a:srgbClr val="FF7C8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for</a:t>
            </a:r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43278" y="2924944"/>
            <a:ext cx="1008112" cy="432048"/>
          </a:xfrm>
          <a:prstGeom prst="rect">
            <a:avLst/>
          </a:prstGeom>
          <a:solidFill>
            <a:srgbClr val="FF7C8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for</a:t>
            </a:r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Умножение 7"/>
          <p:cNvSpPr/>
          <p:nvPr/>
        </p:nvSpPr>
        <p:spPr>
          <a:xfrm>
            <a:off x="5267908" y="2204864"/>
            <a:ext cx="1512168" cy="1872208"/>
          </a:xfrm>
          <a:prstGeom prst="mathMultiply">
            <a:avLst/>
          </a:prstGeom>
          <a:solidFill>
            <a:srgbClr val="FF7C80">
              <a:alpha val="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>
            <a:off x="3755740" y="1196752"/>
            <a:ext cx="1512168" cy="1872208"/>
          </a:xfrm>
          <a:prstGeom prst="mathMultiply">
            <a:avLst/>
          </a:prstGeom>
          <a:solidFill>
            <a:srgbClr val="FF7C80">
              <a:alpha val="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119336" y="332656"/>
            <a:ext cx="11520000" cy="3384376"/>
          </a:xfrm>
        </p:spPr>
        <p:txBody>
          <a:bodyPr/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выражение времени с числами и количеством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 years, six month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I have been living here ______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summer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They have been going out together _____ they met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weeks ago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83632" y="3248695"/>
            <a:ext cx="9073008" cy="648642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не придерживаться 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очевидного факта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9732" name="Picture 4" descr="https://list-english.ru/img/frazy/2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312876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4" name="Picture 6" descr="https://gcccpray.com/wp-content/uploads/2020/05/DigDeeper-Tw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24" y="3933056"/>
            <a:ext cx="7687604" cy="25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66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1559495" y="1052736"/>
            <a:ext cx="10294937" cy="4896544"/>
          </a:xfrm>
        </p:spPr>
        <p:txBody>
          <a:bodyPr/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these sentences: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Joe and Jess, don’t you?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every day.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tourists, Jess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letters.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always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their travel agency.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agency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offers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 tours.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service there too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87689" y="116632"/>
            <a:ext cx="8566744" cy="712646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rule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7132" y="0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these sentences: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Joe and Jess, don’t you?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every day.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Joe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tourists, Jess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letters.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always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their travel agency.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agency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offers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 tours.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service there too.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79775" y="980728"/>
            <a:ext cx="7914231" cy="338437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final   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on the verb only with certain subjects. What are they?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endParaRPr lang="ru-RU" sz="24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7551" y="0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12024" y="980728"/>
            <a:ext cx="432048" cy="468052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5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 txBox="1">
            <a:spLocks/>
          </p:cNvSpPr>
          <p:nvPr/>
        </p:nvSpPr>
        <p:spPr bwMode="auto">
          <a:xfrm>
            <a:off x="300777" y="144016"/>
            <a:ext cx="8356636" cy="13407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08823" tIns="54411" rIns="108823" bIns="54411" anchor="b"/>
          <a:lstStyle/>
          <a:p>
            <a:pPr algn="ctr">
              <a:defRPr/>
            </a:pPr>
            <a:r>
              <a:rPr lang="ru-RU" altLang="ru-RU" sz="3600" kern="0" dirty="0">
                <a:solidFill>
                  <a:srgbClr val="3B5A79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lang="ru-RU" altLang="ru-RU" sz="3600" b="1" kern="0" dirty="0">
                <a:solidFill>
                  <a:srgbClr val="3B5A79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Модель оценки функциональной </a:t>
            </a:r>
            <a:r>
              <a:rPr lang="ru-RU" altLang="ru-RU" sz="3600" b="1" kern="0" dirty="0" smtClean="0">
                <a:solidFill>
                  <a:srgbClr val="3B5A79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грамотности </a:t>
            </a:r>
          </a:p>
        </p:txBody>
      </p:sp>
      <p:sp>
        <p:nvSpPr>
          <p:cNvPr id="21507" name="Овал 4"/>
          <p:cNvSpPr>
            <a:spLocks noChangeArrowheads="1"/>
          </p:cNvSpPr>
          <p:nvPr/>
        </p:nvSpPr>
        <p:spPr bwMode="auto">
          <a:xfrm>
            <a:off x="814919" y="1484314"/>
            <a:ext cx="4032249" cy="936625"/>
          </a:xfrm>
          <a:prstGeom prst="ellipse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Математическая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грамотность</a:t>
            </a:r>
          </a:p>
        </p:txBody>
      </p:sp>
      <p:sp>
        <p:nvSpPr>
          <p:cNvPr id="21508" name="Овал 6"/>
          <p:cNvSpPr>
            <a:spLocks noChangeArrowheads="1"/>
          </p:cNvSpPr>
          <p:nvPr/>
        </p:nvSpPr>
        <p:spPr bwMode="auto">
          <a:xfrm>
            <a:off x="7344835" y="1988319"/>
            <a:ext cx="4847167" cy="936625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Естественнонаучная </a:t>
            </a:r>
          </a:p>
          <a:p>
            <a:pPr algn="ctr"/>
            <a:r>
              <a:rPr lang="ru-RU" sz="2400" dirty="0"/>
              <a:t>грамотность</a:t>
            </a:r>
          </a:p>
        </p:txBody>
      </p:sp>
      <p:sp>
        <p:nvSpPr>
          <p:cNvPr id="21509" name="Овал 7"/>
          <p:cNvSpPr>
            <a:spLocks noChangeArrowheads="1"/>
          </p:cNvSpPr>
          <p:nvPr/>
        </p:nvSpPr>
        <p:spPr bwMode="auto">
          <a:xfrm>
            <a:off x="4176184" y="5157789"/>
            <a:ext cx="4512734" cy="935037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Глобальные </a:t>
            </a:r>
          </a:p>
          <a:p>
            <a:pPr algn="ctr"/>
            <a:r>
              <a:rPr lang="ru-RU" sz="2400" dirty="0"/>
              <a:t>компетенции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4176184" y="3068639"/>
            <a:ext cx="4512734" cy="12969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8823" tIns="54411" rIns="108823" bIns="54411" anchor="ctr"/>
          <a:lstStyle/>
          <a:p>
            <a:pPr algn="ctr">
              <a:defRPr/>
            </a:pPr>
            <a:r>
              <a:rPr lang="ru-RU" sz="3300" dirty="0"/>
              <a:t>Читательская</a:t>
            </a:r>
          </a:p>
          <a:p>
            <a:pPr algn="ctr">
              <a:defRPr/>
            </a:pPr>
            <a:r>
              <a:rPr lang="ru-RU" sz="3300" dirty="0"/>
              <a:t>грамотность</a:t>
            </a:r>
          </a:p>
        </p:txBody>
      </p:sp>
      <p:cxnSp>
        <p:nvCxnSpPr>
          <p:cNvPr id="11" name="Прямая соединительная линия 10"/>
          <p:cNvCxnSpPr>
            <a:endCxn id="21509" idx="6"/>
          </p:cNvCxnSpPr>
          <p:nvPr/>
        </p:nvCxnSpPr>
        <p:spPr bwMode="auto">
          <a:xfrm flipH="1">
            <a:off x="8688918" y="2924944"/>
            <a:ext cx="1727562" cy="270036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1871134" y="2349501"/>
            <a:ext cx="2400300" cy="316706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4479095" y="2252455"/>
            <a:ext cx="3129073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6288618" y="1989138"/>
            <a:ext cx="0" cy="10795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 flipH="1" flipV="1">
            <a:off x="8688917" y="3716339"/>
            <a:ext cx="863600" cy="5048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Прямая соединительная линия 35"/>
          <p:cNvCxnSpPr>
            <a:stCxn id="9" idx="2"/>
          </p:cNvCxnSpPr>
          <p:nvPr/>
        </p:nvCxnSpPr>
        <p:spPr bwMode="auto">
          <a:xfrm flipH="1">
            <a:off x="3312584" y="3716339"/>
            <a:ext cx="863600" cy="43338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Прямая соединительная линия 41"/>
          <p:cNvCxnSpPr/>
          <p:nvPr/>
        </p:nvCxnSpPr>
        <p:spPr bwMode="auto">
          <a:xfrm>
            <a:off x="3552263" y="2410012"/>
            <a:ext cx="1031569" cy="9469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Прямая соединительная линия 48"/>
          <p:cNvCxnSpPr>
            <a:stCxn id="9" idx="4"/>
            <a:endCxn id="21509" idx="0"/>
          </p:cNvCxnSpPr>
          <p:nvPr/>
        </p:nvCxnSpPr>
        <p:spPr bwMode="auto">
          <a:xfrm>
            <a:off x="6432551" y="4365625"/>
            <a:ext cx="0" cy="79216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20" name="TextBox 55"/>
          <p:cNvSpPr txBox="1">
            <a:spLocks noChangeArrowheads="1"/>
          </p:cNvSpPr>
          <p:nvPr/>
        </p:nvSpPr>
        <p:spPr bwMode="auto">
          <a:xfrm>
            <a:off x="2639485" y="3933825"/>
            <a:ext cx="960967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21521" name="TextBox 56"/>
          <p:cNvSpPr txBox="1">
            <a:spLocks noChangeArrowheads="1"/>
          </p:cNvSpPr>
          <p:nvPr/>
        </p:nvSpPr>
        <p:spPr bwMode="auto">
          <a:xfrm>
            <a:off x="5808134" y="1773238"/>
            <a:ext cx="960967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21522" name="TextBox 57"/>
          <p:cNvSpPr txBox="1">
            <a:spLocks noChangeArrowheads="1"/>
          </p:cNvSpPr>
          <p:nvPr/>
        </p:nvSpPr>
        <p:spPr bwMode="auto">
          <a:xfrm>
            <a:off x="9072034" y="4076700"/>
            <a:ext cx="960967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21523" name="TextBox 58"/>
          <p:cNvSpPr txBox="1">
            <a:spLocks noChangeArrowheads="1"/>
          </p:cNvSpPr>
          <p:nvPr/>
        </p:nvSpPr>
        <p:spPr bwMode="auto">
          <a:xfrm>
            <a:off x="3695700" y="2565401"/>
            <a:ext cx="1248833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33%</a:t>
            </a:r>
          </a:p>
        </p:txBody>
      </p:sp>
      <p:sp>
        <p:nvSpPr>
          <p:cNvPr id="21524" name="TextBox 59"/>
          <p:cNvSpPr txBox="1">
            <a:spLocks noChangeArrowheads="1"/>
          </p:cNvSpPr>
          <p:nvPr/>
        </p:nvSpPr>
        <p:spPr bwMode="auto">
          <a:xfrm>
            <a:off x="7513580" y="2779361"/>
            <a:ext cx="1246716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33%</a:t>
            </a:r>
          </a:p>
        </p:txBody>
      </p:sp>
      <p:sp>
        <p:nvSpPr>
          <p:cNvPr id="21525" name="TextBox 60"/>
          <p:cNvSpPr txBox="1">
            <a:spLocks noChangeArrowheads="1"/>
          </p:cNvSpPr>
          <p:nvPr/>
        </p:nvSpPr>
        <p:spPr bwMode="auto">
          <a:xfrm>
            <a:off x="5808135" y="4581525"/>
            <a:ext cx="1248833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22%</a:t>
            </a:r>
          </a:p>
        </p:txBody>
      </p:sp>
      <p:sp>
        <p:nvSpPr>
          <p:cNvPr id="21526" name="Овал 21"/>
          <p:cNvSpPr>
            <a:spLocks noChangeArrowheads="1"/>
          </p:cNvSpPr>
          <p:nvPr/>
        </p:nvSpPr>
        <p:spPr bwMode="auto">
          <a:xfrm>
            <a:off x="812800" y="5105400"/>
            <a:ext cx="2844800" cy="838200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" pitchFamily="18" charset="0"/>
              </a:rPr>
              <a:t>Финансовая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" pitchFamily="18" charset="0"/>
              </a:rPr>
              <a:t> грамотность</a:t>
            </a:r>
          </a:p>
        </p:txBody>
      </p:sp>
      <p:pic>
        <p:nvPicPr>
          <p:cNvPr id="23" name="Рисунок 22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199541" y="5841499"/>
            <a:ext cx="2759269" cy="79259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2281" y="6117213"/>
            <a:ext cx="1808621" cy="516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214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these sentences: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Joe and Jess, don’t you?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every day.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tourists, Jess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letters.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always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their travel agency.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agency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offers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 tours.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service there too.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11824" y="1033489"/>
            <a:ext cx="5177927" cy="23235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final    s     on the verb only with certain subjects. What are they?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endParaRPr lang="ru-RU" sz="14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4894" y="-11034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328" y="3429000"/>
            <a:ext cx="12025336" cy="28083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apply the rule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the right verb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/ sees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Jess every day.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often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/ calls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me.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and Joe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/ comes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my house on weekends.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Joe usually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 / tells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some funny stories.</a:t>
            </a:r>
            <a:endParaRPr lang="ru-RU" sz="28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79976" y="1196751"/>
            <a:ext cx="216024" cy="304789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0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344" y="116632"/>
            <a:ext cx="4608513" cy="1296144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«Погружение в языковую среду», активизация всех каналов восприятия информации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25116" r="28663" b="4186"/>
          <a:stretch/>
        </p:blipFill>
        <p:spPr bwMode="auto">
          <a:xfrm>
            <a:off x="5231903" y="42433"/>
            <a:ext cx="6924923" cy="680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28" name="Picture 4" descr="https://i.ebayimg.com/00/s/OTAwWDkwMA==/z/9Q8AAOSwAThcVBe2/$_57.JPG?set_id=8800005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87" y="17008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0" name="Picture 6" descr="https://cdn.pixabay.com/photo/2017/07/09/20/48/speaker-2488096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76" y="173681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9" t="45737" r="50149" b="40697"/>
          <a:stretch/>
        </p:blipFill>
        <p:spPr bwMode="auto">
          <a:xfrm>
            <a:off x="42690" y="2600908"/>
            <a:ext cx="4295144" cy="14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8" t="47009" r="28925" b="27131"/>
          <a:stretch/>
        </p:blipFill>
        <p:spPr bwMode="auto">
          <a:xfrm>
            <a:off x="689730" y="4477109"/>
            <a:ext cx="4542173" cy="236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t="22367" r="61134" b="31317"/>
          <a:stretch/>
        </p:blipFill>
        <p:spPr bwMode="auto">
          <a:xfrm>
            <a:off x="5138940" y="108360"/>
            <a:ext cx="95821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85" y="82484"/>
            <a:ext cx="976653" cy="131802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142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1559495" y="1052736"/>
            <a:ext cx="10294937" cy="4896544"/>
          </a:xfrm>
        </p:spPr>
        <p:txBody>
          <a:bodyPr/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325651" y="180636"/>
            <a:ext cx="8528781" cy="648642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rule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-27384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25116" r="39396" b="65196"/>
          <a:stretch/>
        </p:blipFill>
        <p:spPr bwMode="auto">
          <a:xfrm>
            <a:off x="263352" y="800708"/>
            <a:ext cx="4212955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67706" r="51629" b="27037"/>
          <a:stretch/>
        </p:blipFill>
        <p:spPr bwMode="auto">
          <a:xfrm>
            <a:off x="6338575" y="3010690"/>
            <a:ext cx="5619101" cy="105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t="33756" r="49342" b="62393"/>
          <a:stretch/>
        </p:blipFill>
        <p:spPr bwMode="auto">
          <a:xfrm>
            <a:off x="227375" y="2249012"/>
            <a:ext cx="7419334" cy="82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1379476" y="800708"/>
            <a:ext cx="972108" cy="756084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31576" y="2168860"/>
            <a:ext cx="972108" cy="756084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t="33825" r="34296" b="62198"/>
          <a:stretch/>
        </p:blipFill>
        <p:spPr bwMode="auto">
          <a:xfrm>
            <a:off x="312730" y="3551677"/>
            <a:ext cx="6025845" cy="103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8" t="61230" r="49129" b="35020"/>
          <a:stretch/>
        </p:blipFill>
        <p:spPr bwMode="auto">
          <a:xfrm>
            <a:off x="5087888" y="1059243"/>
            <a:ext cx="6409594" cy="99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/>
          <p:cNvSpPr/>
          <p:nvPr/>
        </p:nvSpPr>
        <p:spPr>
          <a:xfrm>
            <a:off x="8400256" y="908720"/>
            <a:ext cx="972108" cy="756084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055440" y="3371192"/>
            <a:ext cx="972108" cy="756084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970139" y="3371008"/>
            <a:ext cx="972108" cy="756084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667508" y="3933056"/>
            <a:ext cx="1080120" cy="756084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3" t="58848" r="29629" b="35809"/>
          <a:stretch/>
        </p:blipFill>
        <p:spPr bwMode="auto">
          <a:xfrm>
            <a:off x="6111838" y="4583035"/>
            <a:ext cx="5845838" cy="100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0" t="64401" r="29470" b="31811"/>
          <a:stretch/>
        </p:blipFill>
        <p:spPr bwMode="auto">
          <a:xfrm>
            <a:off x="453796" y="5805264"/>
            <a:ext cx="8045021" cy="79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Овал 24"/>
          <p:cNvSpPr/>
          <p:nvPr/>
        </p:nvSpPr>
        <p:spPr>
          <a:xfrm>
            <a:off x="7946592" y="3068960"/>
            <a:ext cx="692186" cy="434298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886200" y="3539023"/>
            <a:ext cx="692186" cy="466041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921827" y="4583035"/>
            <a:ext cx="692186" cy="614783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207568" y="5994188"/>
            <a:ext cx="692186" cy="614783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3352" y="1214754"/>
            <a:ext cx="3528392" cy="50945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final   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on the verb only with certain subjects. What are they?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9616" y="1682806"/>
            <a:ext cx="432048" cy="468052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07768" y="1214754"/>
            <a:ext cx="3600400" cy="50945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signal words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yesterday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weekdays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24192" y="1214754"/>
            <a:ext cx="4032448" cy="50945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is the final   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pronounced?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[z]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[s]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48528" y="1916832"/>
            <a:ext cx="432048" cy="468052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7688" y="180636"/>
            <a:ext cx="8423656" cy="648642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apply the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5612" y="0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5" t="20466" r="31124" b="34557"/>
          <a:stretch/>
        </p:blipFill>
        <p:spPr bwMode="auto">
          <a:xfrm>
            <a:off x="-15612" y="870955"/>
            <a:ext cx="6892683" cy="55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20781838">
            <a:off x="2094305" y="2134013"/>
            <a:ext cx="1440160" cy="5760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endParaRPr lang="ru-RU" sz="24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hsto.org/files/36c/d49/8d6/36cd498d6d0d4aa39a4e455d7f58ad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287949"/>
            <a:ext cx="4193655" cy="178885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9" name="Picture 5" descr="https://346130.selcdn.ru/storage1/include/site_727/section_4/thumbs/MnG16dopT86s_1200x0_AybP2us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953" y="1268760"/>
            <a:ext cx="1198120" cy="177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5720" y="180636"/>
            <a:ext cx="8135624" cy="648642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apply the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3812"/>
            <a:ext cx="3155974" cy="9807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  <a:endParaRPr lang="ru-RU" sz="2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4" t="20000" r="29012" b="3876"/>
          <a:stretch/>
        </p:blipFill>
        <p:spPr bwMode="auto">
          <a:xfrm>
            <a:off x="3326197" y="1000927"/>
            <a:ext cx="5709829" cy="569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364184">
            <a:off x="5461031" y="2821566"/>
            <a:ext cx="1440160" cy="5760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</a:t>
            </a:r>
            <a:endParaRPr lang="ru-RU" sz="24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8588979">
            <a:off x="2125423" y="2249447"/>
            <a:ext cx="1837181" cy="721217"/>
          </a:xfrm>
          <a:prstGeom prst="rightArrow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2" name="Picture 4" descr="https://hsto.org/files/36c/d49/8d6/36cd498d6d0d4aa39a4e455d7f58ad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1136087"/>
            <a:ext cx="2505558" cy="1068777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9" name="Picture 5" descr="https://346130.selcdn.ru/storage1/include/site_727/section_4/thumbs/MnG16dopT86s_1200x0_AybP2us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" y="2778899"/>
            <a:ext cx="1198120" cy="177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6418" name="Picture 2" descr="https://sun9-20.userapi.com/impg/THk_QcRNr8y8OGMSUlc7IudAVaZBvYIZlDNaBw/usM50BREBzI.jpg?size=1200x1600&amp;quality=96&amp;sign=3a426fd16f72d65356be9d8d9113c8a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7"/>
          <a:stretch/>
        </p:blipFill>
        <p:spPr bwMode="auto">
          <a:xfrm>
            <a:off x="0" y="0"/>
            <a:ext cx="692157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20.userapi.com/impg/THk_QcRNr8y8OGMSUlc7IudAVaZBvYIZlDNaBw/usM50BREBzI.jpg?size=1200x1600&amp;quality=96&amp;sign=3a426fd16f72d65356be9d8d9113c8a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6"/>
          <a:stretch/>
        </p:blipFill>
        <p:spPr bwMode="auto">
          <a:xfrm>
            <a:off x="6167284" y="1967230"/>
            <a:ext cx="6024716" cy="48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0" name="Picture 4" descr="https://edvisrb.ru/images/uploads/9f6ebf43-2bea-11e7-affc-0050569c7d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33" y="3861048"/>
            <a:ext cx="1510308" cy="20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7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568" y="2348880"/>
            <a:ext cx="7272808" cy="151216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Voice</a:t>
            </a:r>
            <a:endParaRPr lang="ru-RU" sz="48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8085" y="1044126"/>
            <a:ext cx="6096000" cy="53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18" tIns="76174" rIns="0" bIns="17774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/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529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8085" y="1623688"/>
            <a:ext cx="7328179" cy="381642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fontAlgn="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write a letter.</a:t>
            </a:r>
          </a:p>
          <a:p>
            <a:pPr fontAlgn="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invite us.</a:t>
            </a:r>
          </a:p>
          <a:p>
            <a:pPr fontAlgn="t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eat.</a:t>
            </a:r>
          </a:p>
          <a:p>
            <a:pPr fontAlgn="t"/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sleeps.</a:t>
            </a:r>
          </a:p>
          <a:p>
            <a:pPr fontAlgn="t"/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dance.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92011" y="1623688"/>
            <a:ext cx="5760640" cy="381642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fontAlgn="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letter is written.</a:t>
            </a:r>
          </a:p>
          <a:p>
            <a:pPr fontAlgn="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invited.</a:t>
            </a:r>
          </a:p>
          <a:p>
            <a:pPr fontAlgn="t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eaten. (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?)</a:t>
            </a:r>
          </a:p>
          <a:p>
            <a:pPr fontAlgn="t"/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</a:t>
            </a:r>
          </a:p>
          <a:p>
            <a:pPr fontAlgn="t"/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842520" y="2003416"/>
            <a:ext cx="1445501" cy="10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795908" y="2760128"/>
            <a:ext cx="1143008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891027" y="3535056"/>
            <a:ext cx="1809763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037471" y="4293096"/>
            <a:ext cx="1428760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1916" y="5061182"/>
            <a:ext cx="1333509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Лента лицом вверх 7"/>
          <p:cNvSpPr/>
          <p:nvPr/>
        </p:nvSpPr>
        <p:spPr>
          <a:xfrm>
            <a:off x="2845729" y="139803"/>
            <a:ext cx="4018356" cy="1272973"/>
          </a:xfrm>
          <a:prstGeom prst="ribbon2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68085" y="895366"/>
            <a:ext cx="6096000" cy="83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18" tIns="76174" rIns="0" bIns="17774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/>
            <a:r>
              <a:rPr lang="ru-RU" altLang="ru-RU" sz="3700" dirty="0">
                <a:solidFill>
                  <a:srgbClr val="2529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371" y="1892830"/>
            <a:ext cx="11329259" cy="373435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fontAlgn="t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совершения действия гораздо важнее, чем его исполнитель.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 typeface="Arial"/>
              <a:buChar char="•"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flowers are watered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знаем, кто совершил действие. 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 typeface="Arial"/>
              <a:buChar char="•"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is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мы не хотим говорить, кто именно это сделал.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 typeface="Arial"/>
              <a:buChar char="•"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 </a:t>
            </a:r>
            <a:r>
              <a:rPr lang="ru-RU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spoiled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63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321540" name="Picture 4" descr="http://qrcoder.ru/code/?https%3A%2F%2Fwww.youtube.com%2Fwatch%3Fv%3D7f4YNW8jjGQ&amp;6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116632"/>
            <a:ext cx="234315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9355" r="4158" b="10543"/>
          <a:stretch/>
        </p:blipFill>
        <p:spPr bwMode="auto">
          <a:xfrm>
            <a:off x="20408" y="2924944"/>
            <a:ext cx="8552217" cy="376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3" name="Picture 7" descr="http://qrcoder.ru/code/?https%3A%2F%2Fwww.youtube.com%2Fplaylist%3Flist%3DPLj-8k2O6Bgvyc0x3k1_f3VJIKnpr8l9fB&amp;6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286249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3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1" t="27316" r="44999" b="28954"/>
          <a:stretch/>
        </p:blipFill>
        <p:spPr bwMode="auto">
          <a:xfrm>
            <a:off x="4079776" y="7432"/>
            <a:ext cx="5738800" cy="313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0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633" y="1197365"/>
            <a:ext cx="11049077" cy="5940084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текст и подчеркни все случаи употребления </a:t>
            </a:r>
          </a:p>
          <a:p>
            <a:pPr lvl="0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Active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синим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цветом, </a:t>
            </a:r>
          </a:p>
          <a:p>
            <a:pPr lvl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Passive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зеленым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 returns home.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kids, Kate and Alex, are in the living room. They run around the table and shout.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 is asked to wait for Kate, but he does not wait.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Lucy is invited to join them.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Kate and Alex are joined by Lucy.</a:t>
            </a:r>
          </a:p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Прочитай. Какие действия делают Люси и ребята </a:t>
            </a: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А какие </a:t>
            </a:r>
            <a:r>
              <a:rPr lang="ru-RU" sz="2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Подчеркни.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9456" y="2852936"/>
            <a:ext cx="1208017" cy="53860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returns</a:t>
            </a:r>
            <a:endParaRPr lang="ru-RU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99870" y="3250435"/>
            <a:ext cx="755970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29312" y="3255560"/>
            <a:ext cx="786968" cy="53348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7368" y="3645024"/>
            <a:ext cx="996421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shout</a:t>
            </a:r>
            <a:endParaRPr lang="ru-RU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07555" y="4077072"/>
            <a:ext cx="1496557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7644" y="4077072"/>
            <a:ext cx="84253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</a:t>
            </a:r>
            <a:endParaRPr lang="ru-RU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52240" y="4093504"/>
            <a:ext cx="143884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asked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39045" y="4500208"/>
            <a:ext cx="161197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invited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27648" y="4906619"/>
            <a:ext cx="170815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joined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AutoShape 2" descr="https://images.squarespace-cdn.com/content/v1/5a0343018dd041b3c8748526/1515882694302-UGEMFYLR0UCIVTSR49XD/ke17ZwdGBToddI8pDm48kBpItR7JH2tuHgIHzt0mAwRZw-zPPgdn4jUwVcJE1ZvWQUxwkmyExglNqGp0IvTJZamWLI2zvYWH8K3-s_4yszcp2ryTI0HqTOaaUohrI8PIhUVVLWUPpGbOsfXaWY1MjDi8RW1WC-dOqI9_EHZj6BYKMshLAGzx4R3EDFOm1kBS/PRIC_HTBUWYP_LockScreeniphone6_750x1334_what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mages.squarespace-cdn.com/content/v1/5a0343018dd041b3c8748526/1515882694302-UGEMFYLR0UCIVTSR49XD/ke17ZwdGBToddI8pDm48kBpItR7JH2tuHgIHzt0mAwRZw-zPPgdn4jUwVcJE1ZvWQUxwkmyExglNqGp0IvTJZamWLI2zvYWH8K3-s_4yszcp2ryTI0HqTOaaUohrI8PIhUVVLWUPpGbOsfXaWY1MjDi8RW1WC-dOqI9_EHZj6BYKMshLAGzx4R3EDFOm1kBS/PRIC_HTBUWYP_LockScreeniphone6_750x1334_what.jpg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5858" r="38742" b="58396"/>
          <a:stretch/>
        </p:blipFill>
        <p:spPr bwMode="auto">
          <a:xfrm rot="304095">
            <a:off x="8145961" y="2153570"/>
            <a:ext cx="3132825" cy="90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633" y="1197365"/>
            <a:ext cx="11049077" cy="5940084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текст и подчеркни все случаи употребления </a:t>
            </a:r>
          </a:p>
          <a:p>
            <a:pPr lvl="0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Active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синим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цветом, </a:t>
            </a:r>
          </a:p>
          <a:p>
            <a:pPr lvl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Passive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зеленым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 returns home.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kids, Kate and Alex, are in the living room. They run around the table and shout.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 is asked to wait for Kate, but he does not wait.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Lucy is invited to join them.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Kate and Alex are joined by Lucy.</a:t>
            </a:r>
          </a:p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Прочитай. Какие действия делают Люси и ребята </a:t>
            </a: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А какие </a:t>
            </a:r>
            <a:r>
              <a:rPr lang="ru-RU" sz="2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Подчеркни.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9456" y="2852936"/>
            <a:ext cx="1208017" cy="53860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returns</a:t>
            </a:r>
            <a:endParaRPr lang="ru-RU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99870" y="3250435"/>
            <a:ext cx="755970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29312" y="3255560"/>
            <a:ext cx="786968" cy="53348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7368" y="3645024"/>
            <a:ext cx="996421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shout</a:t>
            </a:r>
            <a:endParaRPr lang="ru-RU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07555" y="4077072"/>
            <a:ext cx="1496557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7644" y="4077072"/>
            <a:ext cx="84253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</a:t>
            </a:r>
            <a:endParaRPr lang="ru-RU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52240" y="4093504"/>
            <a:ext cx="143884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asked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39045" y="4500208"/>
            <a:ext cx="161197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invited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27648" y="4906619"/>
            <a:ext cx="170815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joined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AutoShape 2" descr="https://images.squarespace-cdn.com/content/v1/5a0343018dd041b3c8748526/1515882694302-UGEMFYLR0UCIVTSR49XD/ke17ZwdGBToddI8pDm48kBpItR7JH2tuHgIHzt0mAwRZw-zPPgdn4jUwVcJE1ZvWQUxwkmyExglNqGp0IvTJZamWLI2zvYWH8K3-s_4yszcp2ryTI0HqTOaaUohrI8PIhUVVLWUPpGbOsfXaWY1MjDi8RW1WC-dOqI9_EHZj6BYKMshLAGzx4R3EDFOm1kBS/PRIC_HTBUWYP_LockScreeniphone6_750x1334_what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mages.squarespace-cdn.com/content/v1/5a0343018dd041b3c8748526/1515882694302-UGEMFYLR0UCIVTSR49XD/ke17ZwdGBToddI8pDm48kBpItR7JH2tuHgIHzt0mAwRZw-zPPgdn4jUwVcJE1ZvWQUxwkmyExglNqGp0IvTJZamWLI2zvYWH8K3-s_4yszcp2ryTI0HqTOaaUohrI8PIhUVVLWUPpGbOsfXaWY1MjDi8RW1WC-dOqI9_EHZj6BYKMshLAGzx4R3EDFOm1kBS/PRIC_HTBUWYP_LockScreeniphone6_750x1334_what.jpg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5858" r="38742" b="58396"/>
          <a:stretch/>
        </p:blipFill>
        <p:spPr bwMode="auto">
          <a:xfrm rot="304095">
            <a:off x="8145961" y="2153570"/>
            <a:ext cx="3132825" cy="90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4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9536" y="181669"/>
            <a:ext cx="3751381" cy="95410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61" y="1316765"/>
            <a:ext cx="1124668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TPR</a:t>
            </a:r>
            <a:endParaRPr lang="ru-RU" sz="37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1581" y="1665579"/>
            <a:ext cx="5458675" cy="1600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sentences.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Voice – clap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Voice – stamp your feet</a:t>
            </a:r>
          </a:p>
        </p:txBody>
      </p:sp>
      <p:pic>
        <p:nvPicPr>
          <p:cNvPr id="1026" name="Picture 2" descr="https://4.bp.blogspot.com/-BLCM1fLazRQ/XMUvZwoTVcI/AAAAAAAAExo/X-re5keFN_EMuiKajJ0CLXbC5OVlzGTNgCLcBGAs/s1600/alki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78" y="2852936"/>
            <a:ext cx="2624421" cy="262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3392" y="3946260"/>
            <a:ext cx="3648405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build a house.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house is built.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cooks dinner.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cake is baked.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9755" y="1028733"/>
            <a:ext cx="10273141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build a house.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house is built.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cooks dinner.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cake is baked.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404" y="4485118"/>
            <a:ext cx="10849205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примеров и самостоятельный вывод </a:t>
            </a:r>
          </a:p>
          <a:p>
            <a:pPr algn="ctr"/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 формулы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68" y="2075173"/>
            <a:ext cx="874592" cy="400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0363" y="1988840"/>
            <a:ext cx="1022069" cy="400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Passive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381488" y="1523987"/>
            <a:ext cx="857256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308595" y="1523987"/>
            <a:ext cx="857256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308595" y="1576904"/>
            <a:ext cx="857256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226183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534158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819910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105662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391414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502139" y="2012940"/>
            <a:ext cx="1619261" cy="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267451" y="2000241"/>
            <a:ext cx="1162059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238744" y="2559043"/>
            <a:ext cx="952507" cy="23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000749" y="3045880"/>
            <a:ext cx="142876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495800" y="2508238"/>
            <a:ext cx="666755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6265333" y="2053157"/>
            <a:ext cx="1162059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238744" y="2508247"/>
            <a:ext cx="952507" cy="23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6000749" y="2990851"/>
            <a:ext cx="142876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476748" y="2997192"/>
            <a:ext cx="142876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283331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591306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877058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7162810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0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9755" y="1028733"/>
            <a:ext cx="10273141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build a house.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house is built.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cooks dinner.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cake is baked.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404" y="4485118"/>
            <a:ext cx="10849205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примеров и самостоятельный вывод </a:t>
            </a:r>
          </a:p>
          <a:p>
            <a:pPr algn="ctr"/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 формулы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68" y="2075173"/>
            <a:ext cx="874592" cy="400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0363" y="1988840"/>
            <a:ext cx="1022069" cy="400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Passive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2543605" y="1428735"/>
            <a:ext cx="1837883" cy="733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>
            <a:off x="2543606" y="2321395"/>
            <a:ext cx="1933133" cy="59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524760" y="1904990"/>
            <a:ext cx="1739592" cy="257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7524760" y="2276872"/>
            <a:ext cx="1595576" cy="580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381488" y="1523987"/>
            <a:ext cx="857256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308595" y="1523987"/>
            <a:ext cx="857256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308595" y="1576904"/>
            <a:ext cx="857256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226183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534158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819910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105662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391414" y="152398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502139" y="2012940"/>
            <a:ext cx="1619261" cy="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267451" y="2000241"/>
            <a:ext cx="1162059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238744" y="2559043"/>
            <a:ext cx="952507" cy="23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000749" y="3045880"/>
            <a:ext cx="142876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495800" y="2508238"/>
            <a:ext cx="666755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6265333" y="2053157"/>
            <a:ext cx="1162059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238744" y="2508247"/>
            <a:ext cx="952507" cy="23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6000749" y="2990851"/>
            <a:ext cx="142876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476748" y="2997192"/>
            <a:ext cx="142876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283331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591306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877058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7162810" y="2514597"/>
            <a:ext cx="212724" cy="15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0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897065"/>
              </p:ext>
            </p:extLst>
          </p:nvPr>
        </p:nvGraphicFramePr>
        <p:xfrm>
          <a:off x="719403" y="1508787"/>
          <a:ext cx="10753195" cy="4206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8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5256">
                <a:tc>
                  <a:txBody>
                    <a:bodyPr/>
                    <a:lstStyle/>
                    <a:p>
                      <a:pPr algn="ctr"/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Активный (действительный) залог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Пассивный (страдательный) залог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3679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действие выполняет подлежащее (оно активно)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действие выполняется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подлежащим (само подлежащее пассивно)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295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Susan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waters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 flowers every Sunday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24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flowers</a:t>
                      </a:r>
                      <a:r>
                        <a:rPr lang="en-US" sz="24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are </a:t>
                      </a:r>
                      <a:r>
                        <a:rPr lang="en-US" sz="2400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watered</a:t>
                      </a:r>
                      <a:r>
                        <a:rPr lang="en-US" sz="24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every Sunday.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2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724119"/>
              </p:ext>
            </p:extLst>
          </p:nvPr>
        </p:nvGraphicFramePr>
        <p:xfrm>
          <a:off x="719403" y="1508787"/>
          <a:ext cx="10753195" cy="4206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8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5256">
                <a:tc>
                  <a:txBody>
                    <a:bodyPr/>
                    <a:lstStyle/>
                    <a:p>
                      <a:pPr algn="ctr"/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Активный (действительный) залог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Пассивный (страдательный) залог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3679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действие выполняет подлежащее (оно активно)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действие выполняется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подлежащим (само подлежащее пассивно)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295">
                <a:tc>
                  <a:txBody>
                    <a:bodyPr/>
                    <a:lstStyle/>
                    <a:p>
                      <a:pPr algn="ctr"/>
                      <a:r>
                        <a:rPr 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Susan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waters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 flowers every Sunday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flowers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are watered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every Sunday.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836803" y="5349214"/>
            <a:ext cx="6556960" cy="1415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требований -</a:t>
            </a:r>
            <a:r>
              <a:rPr lang="en-US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endParaRPr lang="ru-RU" sz="21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связи -</a:t>
            </a:r>
            <a:r>
              <a:rPr lang="en-US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endParaRPr lang="ru-RU" sz="21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-</a:t>
            </a:r>
            <a:r>
              <a:rPr lang="en-US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algn="ctr"/>
            <a:r>
              <a:rPr lang="en-US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endParaRPr lang="ru-RU" sz="21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057793"/>
              </p:ext>
            </p:extLst>
          </p:nvPr>
        </p:nvGraphicFramePr>
        <p:xfrm>
          <a:off x="431371" y="2564904"/>
          <a:ext cx="11233248" cy="3245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4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40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Present Simple (Active)</a:t>
                      </a:r>
                      <a:endParaRPr lang="ru-RU" sz="24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Present Simple (Passive)</a:t>
                      </a:r>
                      <a:endParaRPr lang="ru-RU" sz="24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2961">
                <a:tc>
                  <a:txBody>
                    <a:bodyPr/>
                    <a:lstStyle/>
                    <a:p>
                      <a:pPr marL="457200" indent="25209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_________ + </a:t>
                      </a:r>
                      <a:r>
                        <a:rPr lang="en-US" sz="2400" u="dbl" baseline="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u="dbl" baseline="-250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u="dbl" baseline="-25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/ s</a:t>
                      </a:r>
                      <a:endParaRPr lang="ru-RU" sz="2400" dirty="0"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25209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-250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___________+ </a:t>
                      </a:r>
                      <a:r>
                        <a:rPr lang="en-US" sz="24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am </a:t>
                      </a:r>
                      <a:r>
                        <a:rPr lang="en-US" sz="24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is / are + </a:t>
                      </a:r>
                      <a:r>
                        <a:rPr lang="en-US" sz="2400" u="dbl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baseline="-250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1371" y="1213064"/>
            <a:ext cx="11233248" cy="136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336542" algn="ctr" defTabSz="1219170"/>
            <a:r>
              <a:rPr lang="ru-RU" altLang="ru-RU" sz="27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Пассивный (страдательный) залог образуется с помощью вспомогательного глагола </a:t>
            </a:r>
            <a:r>
              <a:rPr lang="en-US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to be</a:t>
            </a:r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 смыслового глагола </a:t>
            </a:r>
          </a:p>
          <a:p>
            <a:pPr indent="336542" algn="ctr" defTabSz="1219170"/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 третьей форме</a:t>
            </a:r>
            <a:r>
              <a:rPr lang="ru-RU" altLang="ru-RU" sz="27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lang="ru-RU" alt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793116" y="181669"/>
            <a:ext cx="2015930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78219"/>
              </p:ext>
            </p:extLst>
          </p:nvPr>
        </p:nvGraphicFramePr>
        <p:xfrm>
          <a:off x="150243" y="1351559"/>
          <a:ext cx="5952660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jump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swim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think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buy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write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7" name="Овал 29"/>
          <p:cNvSpPr>
            <a:spLocks noChangeArrowheads="1"/>
          </p:cNvSpPr>
          <p:nvPr/>
        </p:nvSpPr>
        <p:spPr bwMode="auto">
          <a:xfrm>
            <a:off x="949314" y="2409559"/>
            <a:ext cx="604335" cy="576328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>
            <a:solidFill>
              <a:srgbClr val="F68C36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Овал 29"/>
          <p:cNvSpPr>
            <a:spLocks noChangeArrowheads="1"/>
          </p:cNvSpPr>
          <p:nvPr/>
        </p:nvSpPr>
        <p:spPr bwMode="auto">
          <a:xfrm>
            <a:off x="2791882" y="2451190"/>
            <a:ext cx="655575" cy="534697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>
            <a:solidFill>
              <a:srgbClr val="F68C36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705265" y="1412776"/>
            <a:ext cx="1092431" cy="960107"/>
          </a:xfrm>
          <a:prstGeom prst="mathMultiply">
            <a:avLst/>
          </a:prstGeom>
          <a:solidFill>
            <a:srgbClr val="373C59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" name="Умножение 10"/>
          <p:cNvSpPr/>
          <p:nvPr/>
        </p:nvSpPr>
        <p:spPr>
          <a:xfrm>
            <a:off x="4480835" y="1316765"/>
            <a:ext cx="1248139" cy="1031575"/>
          </a:xfrm>
          <a:prstGeom prst="mathMultiply">
            <a:avLst/>
          </a:prstGeom>
          <a:solidFill>
            <a:srgbClr val="373C59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" name="Умножение 11"/>
          <p:cNvSpPr/>
          <p:nvPr/>
        </p:nvSpPr>
        <p:spPr>
          <a:xfrm>
            <a:off x="2639616" y="1316766"/>
            <a:ext cx="960107" cy="1031575"/>
          </a:xfrm>
          <a:prstGeom prst="mathMultiply">
            <a:avLst/>
          </a:prstGeom>
          <a:solidFill>
            <a:srgbClr val="373C59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19114"/>
              </p:ext>
            </p:extLst>
          </p:nvPr>
        </p:nvGraphicFramePr>
        <p:xfrm>
          <a:off x="6288022" y="3909053"/>
          <a:ext cx="5729085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9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9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9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jump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swim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think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buy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write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</a:t>
                      </a:r>
                      <a:endParaRPr lang="ru-RU" sz="5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F1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384032" y="4005064"/>
            <a:ext cx="1728192" cy="6720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84032" y="5925277"/>
            <a:ext cx="1728192" cy="6720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384032" y="5006516"/>
            <a:ext cx="1728192" cy="6720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269664" y="5019196"/>
            <a:ext cx="1728192" cy="6720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224459" y="4977211"/>
            <a:ext cx="1728192" cy="75604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0224459" y="4005064"/>
            <a:ext cx="1728192" cy="74243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269664" y="4005064"/>
            <a:ext cx="1728192" cy="6720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224459" y="5910831"/>
            <a:ext cx="1728192" cy="6720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315424" y="5895244"/>
            <a:ext cx="1728192" cy="6720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646775" y="1220755"/>
            <a:ext cx="1546251" cy="174816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none" lIns="121917" tIns="60958" rIns="121917" bIns="6095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600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9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23392" y="1508786"/>
            <a:ext cx="2208245" cy="127424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100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ACTIVE</a:t>
            </a:r>
            <a:endParaRPr lang="ru-RU" sz="2100" dirty="0">
              <a:latin typeface="Century Gothic" pitchFamily="34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100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VOICE</a:t>
            </a:r>
            <a:endParaRPr lang="ru-RU" sz="2100" dirty="0">
              <a:latin typeface="Century Gothic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23659" y="1577365"/>
            <a:ext cx="2643683" cy="987537"/>
          </a:xfrm>
          <a:prstGeom prst="roundRect">
            <a:avLst/>
          </a:prstGeom>
          <a:solidFill>
            <a:srgbClr val="00FF9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700" u="sng" dirty="0">
                <a:latin typeface="Century Gothic" pitchFamily="34" charset="0"/>
                <a:ea typeface="Calibri"/>
                <a:cs typeface="Times New Roman"/>
              </a:rPr>
              <a:t>The girl</a:t>
            </a:r>
            <a:endParaRPr lang="ru-RU" sz="2700" dirty="0">
              <a:latin typeface="Century Gothic" pitchFamily="34" charset="0"/>
              <a:ea typeface="Calibri"/>
              <a:cs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93421" y="1577366"/>
            <a:ext cx="2643683" cy="9875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700" u="dbl" dirty="0">
                <a:latin typeface="Century Gothic" pitchFamily="34" charset="0"/>
                <a:ea typeface="Calibri"/>
                <a:cs typeface="Times New Roman"/>
              </a:rPr>
              <a:t>waters</a:t>
            </a:r>
            <a:endParaRPr lang="ru-RU" sz="2700" dirty="0">
              <a:latin typeface="Century Gothic" pitchFamily="34" charset="0"/>
              <a:ea typeface="Calibri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84299" y="1577366"/>
            <a:ext cx="2643683" cy="987537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700" u="dashLong" dirty="0">
                <a:latin typeface="Century Gothic" pitchFamily="34" charset="0"/>
                <a:ea typeface="Calibri"/>
                <a:cs typeface="Times New Roman"/>
              </a:rPr>
              <a:t>the flowers.</a:t>
            </a:r>
            <a:endParaRPr lang="ru-RU" sz="2700" u="dashLong" dirty="0">
              <a:latin typeface="Century Gothic" pitchFamily="34" charset="0"/>
              <a:ea typeface="Calibri"/>
              <a:cs typeface="Times New Roman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623392" y="3365923"/>
            <a:ext cx="2304256" cy="145504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100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PASSIVE</a:t>
            </a:r>
            <a:endParaRPr lang="ru-RU" sz="2100" dirty="0">
              <a:latin typeface="Century Gothic" pitchFamily="34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100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VOICE</a:t>
            </a:r>
            <a:endParaRPr lang="ru-RU" sz="2100" dirty="0">
              <a:latin typeface="Century Gothic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47979" y="3433595"/>
            <a:ext cx="2098675" cy="1127660"/>
          </a:xfrm>
          <a:prstGeom prst="roundRect">
            <a:avLst/>
          </a:prstGeom>
          <a:solidFill>
            <a:srgbClr val="00FF9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700" u="sng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The flowers</a:t>
            </a:r>
            <a:r>
              <a:rPr lang="en-US" sz="1600" dirty="0">
                <a:latin typeface="Century Gothic" pitchFamily="34" charset="0"/>
                <a:ea typeface="Calibri"/>
                <a:cs typeface="Times New Roman"/>
              </a:rPr>
              <a:t> </a:t>
            </a:r>
            <a:endParaRPr lang="ru-RU" sz="1500" dirty="0">
              <a:latin typeface="Century Gothic" pitchFamily="34" charset="0"/>
              <a:ea typeface="Calibri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52236" y="3433595"/>
            <a:ext cx="1870008" cy="1127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700" u="dbl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are watered</a:t>
            </a:r>
            <a:endParaRPr lang="ru-RU" sz="2700" dirty="0">
              <a:latin typeface="Century Gothic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67434" y="3433595"/>
            <a:ext cx="1729217" cy="112766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700" b="1" u="dashLong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by</a:t>
            </a:r>
            <a:endParaRPr lang="ru-RU" sz="2700" u="dashLong" dirty="0">
              <a:latin typeface="Century Gothic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7434" y="3429001"/>
            <a:ext cx="2163629" cy="1119193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US" sz="2700" u="dashLong" dirty="0">
                <a:latin typeface="Century Gothic" pitchFamily="34" charset="0"/>
                <a:ea typeface="Calibri"/>
                <a:cs typeface="Times New Roman" panose="02020603050405020304" pitchFamily="18" charset="0"/>
              </a:rPr>
              <a:t>the girl.</a:t>
            </a:r>
            <a:endParaRPr lang="ru-RU" sz="2700" u="dashLong" dirty="0">
              <a:latin typeface="Century Gothic" pitchFamily="34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1" name="Скругленная соединительная линия 10"/>
          <p:cNvCxnSpPr/>
          <p:nvPr/>
        </p:nvCxnSpPr>
        <p:spPr>
          <a:xfrm>
            <a:off x="4943872" y="2071133"/>
            <a:ext cx="4676403" cy="1834120"/>
          </a:xfrm>
          <a:prstGeom prst="curvedConnector3">
            <a:avLst>
              <a:gd name="adj1" fmla="val 51358"/>
            </a:avLst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/>
          <p:nvPr/>
        </p:nvCxnSpPr>
        <p:spPr>
          <a:xfrm rot="10800000" flipV="1">
            <a:off x="4667240" y="2095491"/>
            <a:ext cx="4381533" cy="1809763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/>
          <p:nvPr/>
        </p:nvCxnSpPr>
        <p:spPr>
          <a:xfrm rot="5400000">
            <a:off x="5048244" y="2666993"/>
            <a:ext cx="1905013" cy="762008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Стрелка вниз 27"/>
          <p:cNvSpPr/>
          <p:nvPr/>
        </p:nvSpPr>
        <p:spPr>
          <a:xfrm>
            <a:off x="7953721" y="4756547"/>
            <a:ext cx="482600" cy="59266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438188" y="5349214"/>
            <a:ext cx="3539067" cy="6519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ru-RU" sz="1600" dirty="0">
                <a:latin typeface="Century Gothic" pitchFamily="34" charset="0"/>
                <a:ea typeface="Calibri"/>
                <a:cs typeface="Times New Roman"/>
              </a:rPr>
              <a:t>Показывает исполнителя указанного действия</a:t>
            </a:r>
            <a:endParaRPr lang="ru-RU" sz="1500" dirty="0">
              <a:latin typeface="Century Gothic" pitchFamily="34" charset="0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11250" r="53477" b="26954"/>
          <a:stretch/>
        </p:blipFill>
        <p:spPr bwMode="auto">
          <a:xfrm>
            <a:off x="0" y="2236100"/>
            <a:ext cx="974424" cy="152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793116" y="181669"/>
            <a:ext cx="2015930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71664" y="1052736"/>
            <a:ext cx="8208912" cy="374441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ability to read and write in a language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inability to read or write is known as illiteracy.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refers to the ability to use reading and writing skills sufficiently well for the purposes and activities which normally require literacy in adult life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www.logobook.ru/make_nimage.php?uid=1113279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19115"/>
          <a:stretch/>
        </p:blipFill>
        <p:spPr bwMode="auto">
          <a:xfrm>
            <a:off x="306466" y="1196752"/>
            <a:ext cx="2641220" cy="31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83757"/>
              </p:ext>
            </p:extLst>
          </p:nvPr>
        </p:nvGraphicFramePr>
        <p:xfrm>
          <a:off x="190459" y="1527690"/>
          <a:ext cx="11666181" cy="1901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0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5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3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Present Simple (Active)</a:t>
                      </a:r>
                      <a:endParaRPr lang="ru-RU" sz="21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100" b="1" kern="1200" dirty="0">
                          <a:solidFill>
                            <a:schemeClr val="lt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Present Simple (Passive)</a:t>
                      </a:r>
                      <a:endParaRPr lang="ru-RU" sz="2100" b="1" kern="1200" dirty="0">
                        <a:solidFill>
                          <a:schemeClr val="lt1"/>
                        </a:solidFill>
                        <a:effectLst/>
                        <a:latin typeface="Century Gothic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5983">
                <a:tc>
                  <a:txBody>
                    <a:bodyPr/>
                    <a:lstStyle/>
                    <a:p>
                      <a:pPr marL="457200" indent="25209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2100" dirty="0" smtClean="0"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100" b="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ru-RU" sz="2100" b="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100" b="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100" b="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Does _________ </a:t>
                      </a:r>
                      <a:r>
                        <a:rPr lang="en-US" sz="2100" b="1" u="dbl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100" b="1" u="dbl" baseline="-250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100" b="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2100" b="0" dirty="0" smtClean="0"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25209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457200" indent="252095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100" b="0" kern="1200" dirty="0"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Am / Is / Are </a:t>
                      </a:r>
                      <a:r>
                        <a:rPr lang="ru-RU" sz="2100" b="0" kern="1200" dirty="0"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____________+ </a:t>
                      </a:r>
                      <a:r>
                        <a:rPr lang="en-US" sz="2100" b="1" u="dbl" kern="1200" dirty="0" smtClean="0"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100" b="1" u="dbl" kern="1200" baseline="-25000" dirty="0" smtClean="0"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1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ru-RU" sz="2100" b="0" kern="1200" dirty="0" smtClean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indent="252095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2100" b="0" kern="1200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0459" y="1061524"/>
            <a:ext cx="1008112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336542" defTabSz="1219170"/>
            <a:r>
              <a:rPr kumimoji="0" lang="ru-RU" alt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ВОПРОСИТЕЛЬНЫЕ ПРЕДЛОЖЕНИЯ (?):</a:t>
            </a:r>
            <a:endParaRPr lang="ru-RU" altLang="ru-RU" sz="3700" dirty="0">
              <a:latin typeface="Century Gothic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87108"/>
              </p:ext>
            </p:extLst>
          </p:nvPr>
        </p:nvGraphicFramePr>
        <p:xfrm>
          <a:off x="190459" y="4389107"/>
          <a:ext cx="11627454" cy="1653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91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6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304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_________ do / does not </a:t>
                      </a:r>
                      <a:r>
                        <a:rPr lang="en-US" sz="2100" u="dbl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100" u="dbl" baseline="-250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1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1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______</a:t>
                      </a:r>
                      <a:r>
                        <a:rPr lang="ru-RU" sz="21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__</a:t>
                      </a:r>
                      <a:r>
                        <a:rPr lang="en-US" sz="21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am </a:t>
                      </a:r>
                      <a:r>
                        <a:rPr lang="en-US" sz="21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/ is / are not +  </a:t>
                      </a:r>
                      <a:r>
                        <a:rPr lang="en-US" sz="2100" b="1" u="dbl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100" b="1" u="dbl" baseline="-250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1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1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7382" y="3846724"/>
            <a:ext cx="6528725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indent="33654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ОТРИЦАТЕЛЬНЫЕ ПРЕДЛОЖЕНИЯ (-):</a:t>
            </a:r>
            <a:endParaRPr lang="ru-RU" altLang="ru-RU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033157"/>
              </p:ext>
            </p:extLst>
          </p:nvPr>
        </p:nvGraphicFramePr>
        <p:xfrm>
          <a:off x="719404" y="2189498"/>
          <a:ext cx="11041225" cy="3716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6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4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964">
                <a:tc>
                  <a:txBody>
                    <a:bodyPr/>
                    <a:lstStyle/>
                    <a:p>
                      <a:pPr marL="457200" indent="25209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Present Simple</a:t>
                      </a:r>
                      <a:r>
                        <a:rPr lang="ru-RU" sz="19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200" dirty="0" smtClean="0">
                          <a:solidFill>
                            <a:schemeClr val="lt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Active</a:t>
                      </a:r>
                      <a:r>
                        <a:rPr lang="en-US" sz="19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9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lt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Present Simple</a:t>
                      </a:r>
                      <a:r>
                        <a:rPr lang="ru-RU" sz="1900" b="1" kern="1200" dirty="0">
                          <a:solidFill>
                            <a:schemeClr val="lt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b="1" kern="1200" dirty="0" smtClean="0">
                          <a:solidFill>
                            <a:schemeClr val="lt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dirty="0" smtClean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Passive</a:t>
                      </a:r>
                      <a:r>
                        <a:rPr lang="en-US" sz="1900" b="1" kern="1200" dirty="0" smtClean="0">
                          <a:solidFill>
                            <a:schemeClr val="lt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900" b="1" kern="1200" dirty="0">
                        <a:solidFill>
                          <a:schemeClr val="lt1"/>
                        </a:solidFill>
                        <a:effectLst/>
                        <a:latin typeface="Century Gothic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12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Утвердительное (+)</a:t>
                      </a:r>
                      <a:endParaRPr lang="ru-RU" sz="19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_________ +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u="dbl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u="dbl" baseline="-250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1 / s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-250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__________+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am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u="dbl" baseline="-250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u="dbl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96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Отрицательное (-)</a:t>
                      </a:r>
                      <a:endParaRPr lang="ru-RU" sz="19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_________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does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not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u="dbl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u="dbl" baseline="-250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_______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am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not + 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u="dbl" baseline="-250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96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Century Gothic" pitchFamily="34" charset="0"/>
                          <a:cs typeface="Times New Roman" panose="02020603050405020304" pitchFamily="18" charset="0"/>
                        </a:rPr>
                        <a:t>Вопросительное (?)</a:t>
                      </a:r>
                      <a:endParaRPr lang="ru-RU" sz="19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ru-RU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Does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_________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u="dbl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u="dbl" baseline="-250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?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Am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u="dbl" baseline="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_________+ </a:t>
                      </a:r>
                      <a:r>
                        <a:rPr lang="en-US" sz="2400" u="dbl" kern="1200" dirty="0" smtClean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u="dbl" baseline="-25000" dirty="0" smtClean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Century Gothic" pitchFamily="34" charset="0"/>
                          <a:ea typeface="Calibri"/>
                          <a:cs typeface="Times New Roman" panose="02020603050405020304" pitchFamily="18" charset="0"/>
                        </a:rPr>
                        <a:t>?</a:t>
                      </a:r>
                      <a:endParaRPr lang="ru-RU" sz="1600" dirty="0">
                        <a:effectLst/>
                        <a:latin typeface="Century Gothic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7381" y="1243090"/>
            <a:ext cx="7876509" cy="53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defTabSz="1219170"/>
            <a:r>
              <a:rPr lang="ru-RU" altLang="ru-RU" sz="27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Постарайся вспомнить формулы. Напиши:</a:t>
            </a:r>
            <a:endParaRPr lang="ru-RU" altLang="ru-RU" sz="2700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403" y="2660915"/>
            <a:ext cx="10996387" cy="258532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fontAlgn="base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or are?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Animals in the zoo _______ fed two times a day.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Dinner _______ always cooked by my mother.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Grammar rules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 learnt by heart.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24894" y="4643620"/>
            <a:ext cx="807316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4" name="Picture 4" descr="https://hsto.org/files/36c/d49/8d6/36cd498d6d0d4aa39a4e455d7f58ad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50" y="1124744"/>
            <a:ext cx="5591540" cy="23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403" y="2660915"/>
            <a:ext cx="10996387" cy="258532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fontAlgn="base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or are?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Animals in the zoo _______ fed two times a day.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Dinner _______ always cooked by my mother.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Grammar rules _______ always learnt by heart.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6178" y="3626342"/>
            <a:ext cx="807316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76475" y="4102596"/>
            <a:ext cx="519800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24894" y="4643620"/>
            <a:ext cx="807316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4" name="Picture 4" descr="https://hsto.org/files/36c/d49/8d6/36cd498d6d0d4aa39a4e455d7f58ad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50" y="1124744"/>
            <a:ext cx="5591540" cy="23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0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50576"/>
              </p:ext>
            </p:extLst>
          </p:nvPr>
        </p:nvGraphicFramePr>
        <p:xfrm>
          <a:off x="911424" y="1892830"/>
          <a:ext cx="10465164" cy="3936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6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4109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invite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know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call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0" name="Счетверенная стрелка 32"/>
          <p:cNvSpPr>
            <a:spLocks/>
          </p:cNvSpPr>
          <p:nvPr/>
        </p:nvSpPr>
        <p:spPr bwMode="auto">
          <a:xfrm>
            <a:off x="4476739" y="2952747"/>
            <a:ext cx="762005" cy="762005"/>
          </a:xfrm>
          <a:custGeom>
            <a:avLst/>
            <a:gdLst>
              <a:gd name="T0" fmla="*/ 0 w 276447"/>
              <a:gd name="T1" fmla="*/ 138223 h 276446"/>
              <a:gd name="T2" fmla="*/ 62200 w 276447"/>
              <a:gd name="T3" fmla="*/ 76023 h 276446"/>
              <a:gd name="T4" fmla="*/ 62200 w 276447"/>
              <a:gd name="T5" fmla="*/ 107123 h 276446"/>
              <a:gd name="T6" fmla="*/ 107123 w 276447"/>
              <a:gd name="T7" fmla="*/ 107123 h 276446"/>
              <a:gd name="T8" fmla="*/ 107123 w 276447"/>
              <a:gd name="T9" fmla="*/ 62200 h 276446"/>
              <a:gd name="T10" fmla="*/ 76023 w 276447"/>
              <a:gd name="T11" fmla="*/ 62200 h 276446"/>
              <a:gd name="T12" fmla="*/ 138224 w 276447"/>
              <a:gd name="T13" fmla="*/ 0 h 276446"/>
              <a:gd name="T14" fmla="*/ 200424 w 276447"/>
              <a:gd name="T15" fmla="*/ 62200 h 276446"/>
              <a:gd name="T16" fmla="*/ 169324 w 276447"/>
              <a:gd name="T17" fmla="*/ 62200 h 276446"/>
              <a:gd name="T18" fmla="*/ 169324 w 276447"/>
              <a:gd name="T19" fmla="*/ 107123 h 276446"/>
              <a:gd name="T20" fmla="*/ 214247 w 276447"/>
              <a:gd name="T21" fmla="*/ 107123 h 276446"/>
              <a:gd name="T22" fmla="*/ 214247 w 276447"/>
              <a:gd name="T23" fmla="*/ 76023 h 276446"/>
              <a:gd name="T24" fmla="*/ 276447 w 276447"/>
              <a:gd name="T25" fmla="*/ 138223 h 276446"/>
              <a:gd name="T26" fmla="*/ 214247 w 276447"/>
              <a:gd name="T27" fmla="*/ 200423 h 276446"/>
              <a:gd name="T28" fmla="*/ 214247 w 276447"/>
              <a:gd name="T29" fmla="*/ 169323 h 276446"/>
              <a:gd name="T30" fmla="*/ 169324 w 276447"/>
              <a:gd name="T31" fmla="*/ 169323 h 276446"/>
              <a:gd name="T32" fmla="*/ 169324 w 276447"/>
              <a:gd name="T33" fmla="*/ 214246 h 276446"/>
              <a:gd name="T34" fmla="*/ 200424 w 276447"/>
              <a:gd name="T35" fmla="*/ 214246 h 276446"/>
              <a:gd name="T36" fmla="*/ 138224 w 276447"/>
              <a:gd name="T37" fmla="*/ 276446 h 276446"/>
              <a:gd name="T38" fmla="*/ 76023 w 276447"/>
              <a:gd name="T39" fmla="*/ 214246 h 276446"/>
              <a:gd name="T40" fmla="*/ 107123 w 276447"/>
              <a:gd name="T41" fmla="*/ 214246 h 276446"/>
              <a:gd name="T42" fmla="*/ 107123 w 276447"/>
              <a:gd name="T43" fmla="*/ 169323 h 276446"/>
              <a:gd name="T44" fmla="*/ 62200 w 276447"/>
              <a:gd name="T45" fmla="*/ 169323 h 276446"/>
              <a:gd name="T46" fmla="*/ 62200 w 276447"/>
              <a:gd name="T47" fmla="*/ 200423 h 276446"/>
              <a:gd name="T48" fmla="*/ 0 w 276447"/>
              <a:gd name="T49" fmla="*/ 138223 h 2764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447" h="276446">
                <a:moveTo>
                  <a:pt x="0" y="138223"/>
                </a:moveTo>
                <a:lnTo>
                  <a:pt x="62200" y="76023"/>
                </a:lnTo>
                <a:lnTo>
                  <a:pt x="62200" y="107123"/>
                </a:lnTo>
                <a:lnTo>
                  <a:pt x="107123" y="107123"/>
                </a:lnTo>
                <a:lnTo>
                  <a:pt x="107123" y="62200"/>
                </a:lnTo>
                <a:lnTo>
                  <a:pt x="76023" y="62200"/>
                </a:lnTo>
                <a:lnTo>
                  <a:pt x="138224" y="0"/>
                </a:lnTo>
                <a:lnTo>
                  <a:pt x="200424" y="62200"/>
                </a:lnTo>
                <a:lnTo>
                  <a:pt x="169324" y="62200"/>
                </a:lnTo>
                <a:lnTo>
                  <a:pt x="169324" y="107123"/>
                </a:lnTo>
                <a:lnTo>
                  <a:pt x="214247" y="107123"/>
                </a:lnTo>
                <a:lnTo>
                  <a:pt x="214247" y="76023"/>
                </a:lnTo>
                <a:lnTo>
                  <a:pt x="276447" y="138223"/>
                </a:lnTo>
                <a:lnTo>
                  <a:pt x="214247" y="200423"/>
                </a:lnTo>
                <a:lnTo>
                  <a:pt x="214247" y="169323"/>
                </a:lnTo>
                <a:lnTo>
                  <a:pt x="169324" y="169323"/>
                </a:lnTo>
                <a:lnTo>
                  <a:pt x="169324" y="214246"/>
                </a:lnTo>
                <a:lnTo>
                  <a:pt x="200424" y="214246"/>
                </a:lnTo>
                <a:lnTo>
                  <a:pt x="138224" y="276446"/>
                </a:lnTo>
                <a:lnTo>
                  <a:pt x="76023" y="214246"/>
                </a:lnTo>
                <a:lnTo>
                  <a:pt x="107123" y="214246"/>
                </a:lnTo>
                <a:lnTo>
                  <a:pt x="107123" y="169323"/>
                </a:lnTo>
                <a:lnTo>
                  <a:pt x="62200" y="169323"/>
                </a:lnTo>
                <a:lnTo>
                  <a:pt x="62200" y="200423"/>
                </a:lnTo>
                <a:lnTo>
                  <a:pt x="0" y="138223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1" name="Овал 36"/>
          <p:cNvSpPr>
            <a:spLocks noChangeArrowheads="1"/>
          </p:cNvSpPr>
          <p:nvPr/>
        </p:nvSpPr>
        <p:spPr bwMode="auto">
          <a:xfrm>
            <a:off x="7143758" y="2962907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вал 36"/>
          <p:cNvSpPr>
            <a:spLocks noChangeArrowheads="1"/>
          </p:cNvSpPr>
          <p:nvPr/>
        </p:nvSpPr>
        <p:spPr bwMode="auto">
          <a:xfrm>
            <a:off x="7143758" y="4000504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вал 36"/>
          <p:cNvSpPr>
            <a:spLocks noChangeArrowheads="1"/>
          </p:cNvSpPr>
          <p:nvPr/>
        </p:nvSpPr>
        <p:spPr bwMode="auto">
          <a:xfrm>
            <a:off x="4476739" y="4000504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Овал 36"/>
          <p:cNvSpPr>
            <a:spLocks noChangeArrowheads="1"/>
          </p:cNvSpPr>
          <p:nvPr/>
        </p:nvSpPr>
        <p:spPr bwMode="auto">
          <a:xfrm>
            <a:off x="9715526" y="4000504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Овал 36"/>
          <p:cNvSpPr>
            <a:spLocks noChangeArrowheads="1"/>
          </p:cNvSpPr>
          <p:nvPr/>
        </p:nvSpPr>
        <p:spPr bwMode="auto">
          <a:xfrm>
            <a:off x="7143758" y="4953011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четверенная стрелка 32"/>
          <p:cNvSpPr>
            <a:spLocks/>
          </p:cNvSpPr>
          <p:nvPr/>
        </p:nvSpPr>
        <p:spPr bwMode="auto">
          <a:xfrm>
            <a:off x="9715526" y="2952747"/>
            <a:ext cx="762005" cy="762005"/>
          </a:xfrm>
          <a:custGeom>
            <a:avLst/>
            <a:gdLst>
              <a:gd name="T0" fmla="*/ 0 w 276447"/>
              <a:gd name="T1" fmla="*/ 138223 h 276446"/>
              <a:gd name="T2" fmla="*/ 62200 w 276447"/>
              <a:gd name="T3" fmla="*/ 76023 h 276446"/>
              <a:gd name="T4" fmla="*/ 62200 w 276447"/>
              <a:gd name="T5" fmla="*/ 107123 h 276446"/>
              <a:gd name="T6" fmla="*/ 107123 w 276447"/>
              <a:gd name="T7" fmla="*/ 107123 h 276446"/>
              <a:gd name="T8" fmla="*/ 107123 w 276447"/>
              <a:gd name="T9" fmla="*/ 62200 h 276446"/>
              <a:gd name="T10" fmla="*/ 76023 w 276447"/>
              <a:gd name="T11" fmla="*/ 62200 h 276446"/>
              <a:gd name="T12" fmla="*/ 138224 w 276447"/>
              <a:gd name="T13" fmla="*/ 0 h 276446"/>
              <a:gd name="T14" fmla="*/ 200424 w 276447"/>
              <a:gd name="T15" fmla="*/ 62200 h 276446"/>
              <a:gd name="T16" fmla="*/ 169324 w 276447"/>
              <a:gd name="T17" fmla="*/ 62200 h 276446"/>
              <a:gd name="T18" fmla="*/ 169324 w 276447"/>
              <a:gd name="T19" fmla="*/ 107123 h 276446"/>
              <a:gd name="T20" fmla="*/ 214247 w 276447"/>
              <a:gd name="T21" fmla="*/ 107123 h 276446"/>
              <a:gd name="T22" fmla="*/ 214247 w 276447"/>
              <a:gd name="T23" fmla="*/ 76023 h 276446"/>
              <a:gd name="T24" fmla="*/ 276447 w 276447"/>
              <a:gd name="T25" fmla="*/ 138223 h 276446"/>
              <a:gd name="T26" fmla="*/ 214247 w 276447"/>
              <a:gd name="T27" fmla="*/ 200423 h 276446"/>
              <a:gd name="T28" fmla="*/ 214247 w 276447"/>
              <a:gd name="T29" fmla="*/ 169323 h 276446"/>
              <a:gd name="T30" fmla="*/ 169324 w 276447"/>
              <a:gd name="T31" fmla="*/ 169323 h 276446"/>
              <a:gd name="T32" fmla="*/ 169324 w 276447"/>
              <a:gd name="T33" fmla="*/ 214246 h 276446"/>
              <a:gd name="T34" fmla="*/ 200424 w 276447"/>
              <a:gd name="T35" fmla="*/ 214246 h 276446"/>
              <a:gd name="T36" fmla="*/ 138224 w 276447"/>
              <a:gd name="T37" fmla="*/ 276446 h 276446"/>
              <a:gd name="T38" fmla="*/ 76023 w 276447"/>
              <a:gd name="T39" fmla="*/ 214246 h 276446"/>
              <a:gd name="T40" fmla="*/ 107123 w 276447"/>
              <a:gd name="T41" fmla="*/ 214246 h 276446"/>
              <a:gd name="T42" fmla="*/ 107123 w 276447"/>
              <a:gd name="T43" fmla="*/ 169323 h 276446"/>
              <a:gd name="T44" fmla="*/ 62200 w 276447"/>
              <a:gd name="T45" fmla="*/ 169323 h 276446"/>
              <a:gd name="T46" fmla="*/ 62200 w 276447"/>
              <a:gd name="T47" fmla="*/ 200423 h 276446"/>
              <a:gd name="T48" fmla="*/ 0 w 276447"/>
              <a:gd name="T49" fmla="*/ 138223 h 2764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447" h="276446">
                <a:moveTo>
                  <a:pt x="0" y="138223"/>
                </a:moveTo>
                <a:lnTo>
                  <a:pt x="62200" y="76023"/>
                </a:lnTo>
                <a:lnTo>
                  <a:pt x="62200" y="107123"/>
                </a:lnTo>
                <a:lnTo>
                  <a:pt x="107123" y="107123"/>
                </a:lnTo>
                <a:lnTo>
                  <a:pt x="107123" y="62200"/>
                </a:lnTo>
                <a:lnTo>
                  <a:pt x="76023" y="62200"/>
                </a:lnTo>
                <a:lnTo>
                  <a:pt x="138224" y="0"/>
                </a:lnTo>
                <a:lnTo>
                  <a:pt x="200424" y="62200"/>
                </a:lnTo>
                <a:lnTo>
                  <a:pt x="169324" y="62200"/>
                </a:lnTo>
                <a:lnTo>
                  <a:pt x="169324" y="107123"/>
                </a:lnTo>
                <a:lnTo>
                  <a:pt x="214247" y="107123"/>
                </a:lnTo>
                <a:lnTo>
                  <a:pt x="214247" y="76023"/>
                </a:lnTo>
                <a:lnTo>
                  <a:pt x="276447" y="138223"/>
                </a:lnTo>
                <a:lnTo>
                  <a:pt x="214247" y="200423"/>
                </a:lnTo>
                <a:lnTo>
                  <a:pt x="214247" y="169323"/>
                </a:lnTo>
                <a:lnTo>
                  <a:pt x="169324" y="169323"/>
                </a:lnTo>
                <a:lnTo>
                  <a:pt x="169324" y="214246"/>
                </a:lnTo>
                <a:lnTo>
                  <a:pt x="200424" y="214246"/>
                </a:lnTo>
                <a:lnTo>
                  <a:pt x="138224" y="276446"/>
                </a:lnTo>
                <a:lnTo>
                  <a:pt x="76023" y="214246"/>
                </a:lnTo>
                <a:lnTo>
                  <a:pt x="107123" y="214246"/>
                </a:lnTo>
                <a:lnTo>
                  <a:pt x="107123" y="169323"/>
                </a:lnTo>
                <a:lnTo>
                  <a:pt x="62200" y="169323"/>
                </a:lnTo>
                <a:lnTo>
                  <a:pt x="62200" y="200423"/>
                </a:lnTo>
                <a:lnTo>
                  <a:pt x="0" y="138223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четверенная стрелка 32"/>
          <p:cNvSpPr>
            <a:spLocks/>
          </p:cNvSpPr>
          <p:nvPr/>
        </p:nvSpPr>
        <p:spPr bwMode="auto">
          <a:xfrm>
            <a:off x="4476739" y="4953011"/>
            <a:ext cx="762005" cy="762005"/>
          </a:xfrm>
          <a:custGeom>
            <a:avLst/>
            <a:gdLst>
              <a:gd name="T0" fmla="*/ 0 w 276447"/>
              <a:gd name="T1" fmla="*/ 138223 h 276446"/>
              <a:gd name="T2" fmla="*/ 62200 w 276447"/>
              <a:gd name="T3" fmla="*/ 76023 h 276446"/>
              <a:gd name="T4" fmla="*/ 62200 w 276447"/>
              <a:gd name="T5" fmla="*/ 107123 h 276446"/>
              <a:gd name="T6" fmla="*/ 107123 w 276447"/>
              <a:gd name="T7" fmla="*/ 107123 h 276446"/>
              <a:gd name="T8" fmla="*/ 107123 w 276447"/>
              <a:gd name="T9" fmla="*/ 62200 h 276446"/>
              <a:gd name="T10" fmla="*/ 76023 w 276447"/>
              <a:gd name="T11" fmla="*/ 62200 h 276446"/>
              <a:gd name="T12" fmla="*/ 138224 w 276447"/>
              <a:gd name="T13" fmla="*/ 0 h 276446"/>
              <a:gd name="T14" fmla="*/ 200424 w 276447"/>
              <a:gd name="T15" fmla="*/ 62200 h 276446"/>
              <a:gd name="T16" fmla="*/ 169324 w 276447"/>
              <a:gd name="T17" fmla="*/ 62200 h 276446"/>
              <a:gd name="T18" fmla="*/ 169324 w 276447"/>
              <a:gd name="T19" fmla="*/ 107123 h 276446"/>
              <a:gd name="T20" fmla="*/ 214247 w 276447"/>
              <a:gd name="T21" fmla="*/ 107123 h 276446"/>
              <a:gd name="T22" fmla="*/ 214247 w 276447"/>
              <a:gd name="T23" fmla="*/ 76023 h 276446"/>
              <a:gd name="T24" fmla="*/ 276447 w 276447"/>
              <a:gd name="T25" fmla="*/ 138223 h 276446"/>
              <a:gd name="T26" fmla="*/ 214247 w 276447"/>
              <a:gd name="T27" fmla="*/ 200423 h 276446"/>
              <a:gd name="T28" fmla="*/ 214247 w 276447"/>
              <a:gd name="T29" fmla="*/ 169323 h 276446"/>
              <a:gd name="T30" fmla="*/ 169324 w 276447"/>
              <a:gd name="T31" fmla="*/ 169323 h 276446"/>
              <a:gd name="T32" fmla="*/ 169324 w 276447"/>
              <a:gd name="T33" fmla="*/ 214246 h 276446"/>
              <a:gd name="T34" fmla="*/ 200424 w 276447"/>
              <a:gd name="T35" fmla="*/ 214246 h 276446"/>
              <a:gd name="T36" fmla="*/ 138224 w 276447"/>
              <a:gd name="T37" fmla="*/ 276446 h 276446"/>
              <a:gd name="T38" fmla="*/ 76023 w 276447"/>
              <a:gd name="T39" fmla="*/ 214246 h 276446"/>
              <a:gd name="T40" fmla="*/ 107123 w 276447"/>
              <a:gd name="T41" fmla="*/ 214246 h 276446"/>
              <a:gd name="T42" fmla="*/ 107123 w 276447"/>
              <a:gd name="T43" fmla="*/ 169323 h 276446"/>
              <a:gd name="T44" fmla="*/ 62200 w 276447"/>
              <a:gd name="T45" fmla="*/ 169323 h 276446"/>
              <a:gd name="T46" fmla="*/ 62200 w 276447"/>
              <a:gd name="T47" fmla="*/ 200423 h 276446"/>
              <a:gd name="T48" fmla="*/ 0 w 276447"/>
              <a:gd name="T49" fmla="*/ 138223 h 2764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447" h="276446">
                <a:moveTo>
                  <a:pt x="0" y="138223"/>
                </a:moveTo>
                <a:lnTo>
                  <a:pt x="62200" y="76023"/>
                </a:lnTo>
                <a:lnTo>
                  <a:pt x="62200" y="107123"/>
                </a:lnTo>
                <a:lnTo>
                  <a:pt x="107123" y="107123"/>
                </a:lnTo>
                <a:lnTo>
                  <a:pt x="107123" y="62200"/>
                </a:lnTo>
                <a:lnTo>
                  <a:pt x="76023" y="62200"/>
                </a:lnTo>
                <a:lnTo>
                  <a:pt x="138224" y="0"/>
                </a:lnTo>
                <a:lnTo>
                  <a:pt x="200424" y="62200"/>
                </a:lnTo>
                <a:lnTo>
                  <a:pt x="169324" y="62200"/>
                </a:lnTo>
                <a:lnTo>
                  <a:pt x="169324" y="107123"/>
                </a:lnTo>
                <a:lnTo>
                  <a:pt x="214247" y="107123"/>
                </a:lnTo>
                <a:lnTo>
                  <a:pt x="214247" y="76023"/>
                </a:lnTo>
                <a:lnTo>
                  <a:pt x="276447" y="138223"/>
                </a:lnTo>
                <a:lnTo>
                  <a:pt x="214247" y="200423"/>
                </a:lnTo>
                <a:lnTo>
                  <a:pt x="214247" y="169323"/>
                </a:lnTo>
                <a:lnTo>
                  <a:pt x="169324" y="169323"/>
                </a:lnTo>
                <a:lnTo>
                  <a:pt x="169324" y="214246"/>
                </a:lnTo>
                <a:lnTo>
                  <a:pt x="200424" y="214246"/>
                </a:lnTo>
                <a:lnTo>
                  <a:pt x="138224" y="276446"/>
                </a:lnTo>
                <a:lnTo>
                  <a:pt x="76023" y="214246"/>
                </a:lnTo>
                <a:lnTo>
                  <a:pt x="107123" y="214246"/>
                </a:lnTo>
                <a:lnTo>
                  <a:pt x="107123" y="169323"/>
                </a:lnTo>
                <a:lnTo>
                  <a:pt x="62200" y="169323"/>
                </a:lnTo>
                <a:lnTo>
                  <a:pt x="62200" y="200423"/>
                </a:lnTo>
                <a:lnTo>
                  <a:pt x="0" y="138223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четверенная стрелка 32"/>
          <p:cNvSpPr>
            <a:spLocks/>
          </p:cNvSpPr>
          <p:nvPr/>
        </p:nvSpPr>
        <p:spPr bwMode="auto">
          <a:xfrm>
            <a:off x="9715526" y="4953011"/>
            <a:ext cx="762005" cy="762005"/>
          </a:xfrm>
          <a:custGeom>
            <a:avLst/>
            <a:gdLst>
              <a:gd name="T0" fmla="*/ 0 w 276447"/>
              <a:gd name="T1" fmla="*/ 138223 h 276446"/>
              <a:gd name="T2" fmla="*/ 62200 w 276447"/>
              <a:gd name="T3" fmla="*/ 76023 h 276446"/>
              <a:gd name="T4" fmla="*/ 62200 w 276447"/>
              <a:gd name="T5" fmla="*/ 107123 h 276446"/>
              <a:gd name="T6" fmla="*/ 107123 w 276447"/>
              <a:gd name="T7" fmla="*/ 107123 h 276446"/>
              <a:gd name="T8" fmla="*/ 107123 w 276447"/>
              <a:gd name="T9" fmla="*/ 62200 h 276446"/>
              <a:gd name="T10" fmla="*/ 76023 w 276447"/>
              <a:gd name="T11" fmla="*/ 62200 h 276446"/>
              <a:gd name="T12" fmla="*/ 138224 w 276447"/>
              <a:gd name="T13" fmla="*/ 0 h 276446"/>
              <a:gd name="T14" fmla="*/ 200424 w 276447"/>
              <a:gd name="T15" fmla="*/ 62200 h 276446"/>
              <a:gd name="T16" fmla="*/ 169324 w 276447"/>
              <a:gd name="T17" fmla="*/ 62200 h 276446"/>
              <a:gd name="T18" fmla="*/ 169324 w 276447"/>
              <a:gd name="T19" fmla="*/ 107123 h 276446"/>
              <a:gd name="T20" fmla="*/ 214247 w 276447"/>
              <a:gd name="T21" fmla="*/ 107123 h 276446"/>
              <a:gd name="T22" fmla="*/ 214247 w 276447"/>
              <a:gd name="T23" fmla="*/ 76023 h 276446"/>
              <a:gd name="T24" fmla="*/ 276447 w 276447"/>
              <a:gd name="T25" fmla="*/ 138223 h 276446"/>
              <a:gd name="T26" fmla="*/ 214247 w 276447"/>
              <a:gd name="T27" fmla="*/ 200423 h 276446"/>
              <a:gd name="T28" fmla="*/ 214247 w 276447"/>
              <a:gd name="T29" fmla="*/ 169323 h 276446"/>
              <a:gd name="T30" fmla="*/ 169324 w 276447"/>
              <a:gd name="T31" fmla="*/ 169323 h 276446"/>
              <a:gd name="T32" fmla="*/ 169324 w 276447"/>
              <a:gd name="T33" fmla="*/ 214246 h 276446"/>
              <a:gd name="T34" fmla="*/ 200424 w 276447"/>
              <a:gd name="T35" fmla="*/ 214246 h 276446"/>
              <a:gd name="T36" fmla="*/ 138224 w 276447"/>
              <a:gd name="T37" fmla="*/ 276446 h 276446"/>
              <a:gd name="T38" fmla="*/ 76023 w 276447"/>
              <a:gd name="T39" fmla="*/ 214246 h 276446"/>
              <a:gd name="T40" fmla="*/ 107123 w 276447"/>
              <a:gd name="T41" fmla="*/ 214246 h 276446"/>
              <a:gd name="T42" fmla="*/ 107123 w 276447"/>
              <a:gd name="T43" fmla="*/ 169323 h 276446"/>
              <a:gd name="T44" fmla="*/ 62200 w 276447"/>
              <a:gd name="T45" fmla="*/ 169323 h 276446"/>
              <a:gd name="T46" fmla="*/ 62200 w 276447"/>
              <a:gd name="T47" fmla="*/ 200423 h 276446"/>
              <a:gd name="T48" fmla="*/ 0 w 276447"/>
              <a:gd name="T49" fmla="*/ 138223 h 2764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447" h="276446">
                <a:moveTo>
                  <a:pt x="0" y="138223"/>
                </a:moveTo>
                <a:lnTo>
                  <a:pt x="62200" y="76023"/>
                </a:lnTo>
                <a:lnTo>
                  <a:pt x="62200" y="107123"/>
                </a:lnTo>
                <a:lnTo>
                  <a:pt x="107123" y="107123"/>
                </a:lnTo>
                <a:lnTo>
                  <a:pt x="107123" y="62200"/>
                </a:lnTo>
                <a:lnTo>
                  <a:pt x="76023" y="62200"/>
                </a:lnTo>
                <a:lnTo>
                  <a:pt x="138224" y="0"/>
                </a:lnTo>
                <a:lnTo>
                  <a:pt x="200424" y="62200"/>
                </a:lnTo>
                <a:lnTo>
                  <a:pt x="169324" y="62200"/>
                </a:lnTo>
                <a:lnTo>
                  <a:pt x="169324" y="107123"/>
                </a:lnTo>
                <a:lnTo>
                  <a:pt x="214247" y="107123"/>
                </a:lnTo>
                <a:lnTo>
                  <a:pt x="214247" y="76023"/>
                </a:lnTo>
                <a:lnTo>
                  <a:pt x="276447" y="138223"/>
                </a:lnTo>
                <a:lnTo>
                  <a:pt x="214247" y="200423"/>
                </a:lnTo>
                <a:lnTo>
                  <a:pt x="214247" y="169323"/>
                </a:lnTo>
                <a:lnTo>
                  <a:pt x="169324" y="169323"/>
                </a:lnTo>
                <a:lnTo>
                  <a:pt x="169324" y="214246"/>
                </a:lnTo>
                <a:lnTo>
                  <a:pt x="200424" y="214246"/>
                </a:lnTo>
                <a:lnTo>
                  <a:pt x="138224" y="276446"/>
                </a:lnTo>
                <a:lnTo>
                  <a:pt x="76023" y="214246"/>
                </a:lnTo>
                <a:lnTo>
                  <a:pt x="107123" y="214246"/>
                </a:lnTo>
                <a:lnTo>
                  <a:pt x="107123" y="169323"/>
                </a:lnTo>
                <a:lnTo>
                  <a:pt x="62200" y="169323"/>
                </a:lnTo>
                <a:lnTo>
                  <a:pt x="62200" y="200423"/>
                </a:lnTo>
                <a:lnTo>
                  <a:pt x="0" y="138223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93116" y="181669"/>
            <a:ext cx="2015930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58304"/>
              </p:ext>
            </p:extLst>
          </p:nvPr>
        </p:nvGraphicFramePr>
        <p:xfrm>
          <a:off x="911424" y="1892830"/>
          <a:ext cx="10465164" cy="3936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6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4109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invite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know?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call.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E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0" name="Счетверенная стрелка 32"/>
          <p:cNvSpPr>
            <a:spLocks/>
          </p:cNvSpPr>
          <p:nvPr/>
        </p:nvSpPr>
        <p:spPr bwMode="auto">
          <a:xfrm>
            <a:off x="4476739" y="2952747"/>
            <a:ext cx="762005" cy="762005"/>
          </a:xfrm>
          <a:custGeom>
            <a:avLst/>
            <a:gdLst>
              <a:gd name="T0" fmla="*/ 0 w 276447"/>
              <a:gd name="T1" fmla="*/ 138223 h 276446"/>
              <a:gd name="T2" fmla="*/ 62200 w 276447"/>
              <a:gd name="T3" fmla="*/ 76023 h 276446"/>
              <a:gd name="T4" fmla="*/ 62200 w 276447"/>
              <a:gd name="T5" fmla="*/ 107123 h 276446"/>
              <a:gd name="T6" fmla="*/ 107123 w 276447"/>
              <a:gd name="T7" fmla="*/ 107123 h 276446"/>
              <a:gd name="T8" fmla="*/ 107123 w 276447"/>
              <a:gd name="T9" fmla="*/ 62200 h 276446"/>
              <a:gd name="T10" fmla="*/ 76023 w 276447"/>
              <a:gd name="T11" fmla="*/ 62200 h 276446"/>
              <a:gd name="T12" fmla="*/ 138224 w 276447"/>
              <a:gd name="T13" fmla="*/ 0 h 276446"/>
              <a:gd name="T14" fmla="*/ 200424 w 276447"/>
              <a:gd name="T15" fmla="*/ 62200 h 276446"/>
              <a:gd name="T16" fmla="*/ 169324 w 276447"/>
              <a:gd name="T17" fmla="*/ 62200 h 276446"/>
              <a:gd name="T18" fmla="*/ 169324 w 276447"/>
              <a:gd name="T19" fmla="*/ 107123 h 276446"/>
              <a:gd name="T20" fmla="*/ 214247 w 276447"/>
              <a:gd name="T21" fmla="*/ 107123 h 276446"/>
              <a:gd name="T22" fmla="*/ 214247 w 276447"/>
              <a:gd name="T23" fmla="*/ 76023 h 276446"/>
              <a:gd name="T24" fmla="*/ 276447 w 276447"/>
              <a:gd name="T25" fmla="*/ 138223 h 276446"/>
              <a:gd name="T26" fmla="*/ 214247 w 276447"/>
              <a:gd name="T27" fmla="*/ 200423 h 276446"/>
              <a:gd name="T28" fmla="*/ 214247 w 276447"/>
              <a:gd name="T29" fmla="*/ 169323 h 276446"/>
              <a:gd name="T30" fmla="*/ 169324 w 276447"/>
              <a:gd name="T31" fmla="*/ 169323 h 276446"/>
              <a:gd name="T32" fmla="*/ 169324 w 276447"/>
              <a:gd name="T33" fmla="*/ 214246 h 276446"/>
              <a:gd name="T34" fmla="*/ 200424 w 276447"/>
              <a:gd name="T35" fmla="*/ 214246 h 276446"/>
              <a:gd name="T36" fmla="*/ 138224 w 276447"/>
              <a:gd name="T37" fmla="*/ 276446 h 276446"/>
              <a:gd name="T38" fmla="*/ 76023 w 276447"/>
              <a:gd name="T39" fmla="*/ 214246 h 276446"/>
              <a:gd name="T40" fmla="*/ 107123 w 276447"/>
              <a:gd name="T41" fmla="*/ 214246 h 276446"/>
              <a:gd name="T42" fmla="*/ 107123 w 276447"/>
              <a:gd name="T43" fmla="*/ 169323 h 276446"/>
              <a:gd name="T44" fmla="*/ 62200 w 276447"/>
              <a:gd name="T45" fmla="*/ 169323 h 276446"/>
              <a:gd name="T46" fmla="*/ 62200 w 276447"/>
              <a:gd name="T47" fmla="*/ 200423 h 276446"/>
              <a:gd name="T48" fmla="*/ 0 w 276447"/>
              <a:gd name="T49" fmla="*/ 138223 h 2764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447" h="276446">
                <a:moveTo>
                  <a:pt x="0" y="138223"/>
                </a:moveTo>
                <a:lnTo>
                  <a:pt x="62200" y="76023"/>
                </a:lnTo>
                <a:lnTo>
                  <a:pt x="62200" y="107123"/>
                </a:lnTo>
                <a:lnTo>
                  <a:pt x="107123" y="107123"/>
                </a:lnTo>
                <a:lnTo>
                  <a:pt x="107123" y="62200"/>
                </a:lnTo>
                <a:lnTo>
                  <a:pt x="76023" y="62200"/>
                </a:lnTo>
                <a:lnTo>
                  <a:pt x="138224" y="0"/>
                </a:lnTo>
                <a:lnTo>
                  <a:pt x="200424" y="62200"/>
                </a:lnTo>
                <a:lnTo>
                  <a:pt x="169324" y="62200"/>
                </a:lnTo>
                <a:lnTo>
                  <a:pt x="169324" y="107123"/>
                </a:lnTo>
                <a:lnTo>
                  <a:pt x="214247" y="107123"/>
                </a:lnTo>
                <a:lnTo>
                  <a:pt x="214247" y="76023"/>
                </a:lnTo>
                <a:lnTo>
                  <a:pt x="276447" y="138223"/>
                </a:lnTo>
                <a:lnTo>
                  <a:pt x="214247" y="200423"/>
                </a:lnTo>
                <a:lnTo>
                  <a:pt x="214247" y="169323"/>
                </a:lnTo>
                <a:lnTo>
                  <a:pt x="169324" y="169323"/>
                </a:lnTo>
                <a:lnTo>
                  <a:pt x="169324" y="214246"/>
                </a:lnTo>
                <a:lnTo>
                  <a:pt x="200424" y="214246"/>
                </a:lnTo>
                <a:lnTo>
                  <a:pt x="138224" y="276446"/>
                </a:lnTo>
                <a:lnTo>
                  <a:pt x="76023" y="214246"/>
                </a:lnTo>
                <a:lnTo>
                  <a:pt x="107123" y="214246"/>
                </a:lnTo>
                <a:lnTo>
                  <a:pt x="107123" y="169323"/>
                </a:lnTo>
                <a:lnTo>
                  <a:pt x="62200" y="169323"/>
                </a:lnTo>
                <a:lnTo>
                  <a:pt x="62200" y="200423"/>
                </a:lnTo>
                <a:lnTo>
                  <a:pt x="0" y="138223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1" name="Овал 36"/>
          <p:cNvSpPr>
            <a:spLocks noChangeArrowheads="1"/>
          </p:cNvSpPr>
          <p:nvPr/>
        </p:nvSpPr>
        <p:spPr bwMode="auto">
          <a:xfrm>
            <a:off x="7143758" y="2962907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вал 36"/>
          <p:cNvSpPr>
            <a:spLocks noChangeArrowheads="1"/>
          </p:cNvSpPr>
          <p:nvPr/>
        </p:nvSpPr>
        <p:spPr bwMode="auto">
          <a:xfrm>
            <a:off x="7143758" y="4000504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вал 36"/>
          <p:cNvSpPr>
            <a:spLocks noChangeArrowheads="1"/>
          </p:cNvSpPr>
          <p:nvPr/>
        </p:nvSpPr>
        <p:spPr bwMode="auto">
          <a:xfrm>
            <a:off x="4476739" y="4000504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Овал 36"/>
          <p:cNvSpPr>
            <a:spLocks noChangeArrowheads="1"/>
          </p:cNvSpPr>
          <p:nvPr/>
        </p:nvSpPr>
        <p:spPr bwMode="auto">
          <a:xfrm>
            <a:off x="9688311" y="4953011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Овал 36"/>
          <p:cNvSpPr>
            <a:spLocks noChangeArrowheads="1"/>
          </p:cNvSpPr>
          <p:nvPr/>
        </p:nvSpPr>
        <p:spPr bwMode="auto">
          <a:xfrm>
            <a:off x="7143758" y="4953011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четверенная стрелка 32"/>
          <p:cNvSpPr>
            <a:spLocks/>
          </p:cNvSpPr>
          <p:nvPr/>
        </p:nvSpPr>
        <p:spPr bwMode="auto">
          <a:xfrm>
            <a:off x="9662643" y="4000504"/>
            <a:ext cx="762005" cy="762005"/>
          </a:xfrm>
          <a:custGeom>
            <a:avLst/>
            <a:gdLst>
              <a:gd name="T0" fmla="*/ 0 w 276447"/>
              <a:gd name="T1" fmla="*/ 138223 h 276446"/>
              <a:gd name="T2" fmla="*/ 62200 w 276447"/>
              <a:gd name="T3" fmla="*/ 76023 h 276446"/>
              <a:gd name="T4" fmla="*/ 62200 w 276447"/>
              <a:gd name="T5" fmla="*/ 107123 h 276446"/>
              <a:gd name="T6" fmla="*/ 107123 w 276447"/>
              <a:gd name="T7" fmla="*/ 107123 h 276446"/>
              <a:gd name="T8" fmla="*/ 107123 w 276447"/>
              <a:gd name="T9" fmla="*/ 62200 h 276446"/>
              <a:gd name="T10" fmla="*/ 76023 w 276447"/>
              <a:gd name="T11" fmla="*/ 62200 h 276446"/>
              <a:gd name="T12" fmla="*/ 138224 w 276447"/>
              <a:gd name="T13" fmla="*/ 0 h 276446"/>
              <a:gd name="T14" fmla="*/ 200424 w 276447"/>
              <a:gd name="T15" fmla="*/ 62200 h 276446"/>
              <a:gd name="T16" fmla="*/ 169324 w 276447"/>
              <a:gd name="T17" fmla="*/ 62200 h 276446"/>
              <a:gd name="T18" fmla="*/ 169324 w 276447"/>
              <a:gd name="T19" fmla="*/ 107123 h 276446"/>
              <a:gd name="T20" fmla="*/ 214247 w 276447"/>
              <a:gd name="T21" fmla="*/ 107123 h 276446"/>
              <a:gd name="T22" fmla="*/ 214247 w 276447"/>
              <a:gd name="T23" fmla="*/ 76023 h 276446"/>
              <a:gd name="T24" fmla="*/ 276447 w 276447"/>
              <a:gd name="T25" fmla="*/ 138223 h 276446"/>
              <a:gd name="T26" fmla="*/ 214247 w 276447"/>
              <a:gd name="T27" fmla="*/ 200423 h 276446"/>
              <a:gd name="T28" fmla="*/ 214247 w 276447"/>
              <a:gd name="T29" fmla="*/ 169323 h 276446"/>
              <a:gd name="T30" fmla="*/ 169324 w 276447"/>
              <a:gd name="T31" fmla="*/ 169323 h 276446"/>
              <a:gd name="T32" fmla="*/ 169324 w 276447"/>
              <a:gd name="T33" fmla="*/ 214246 h 276446"/>
              <a:gd name="T34" fmla="*/ 200424 w 276447"/>
              <a:gd name="T35" fmla="*/ 214246 h 276446"/>
              <a:gd name="T36" fmla="*/ 138224 w 276447"/>
              <a:gd name="T37" fmla="*/ 276446 h 276446"/>
              <a:gd name="T38" fmla="*/ 76023 w 276447"/>
              <a:gd name="T39" fmla="*/ 214246 h 276446"/>
              <a:gd name="T40" fmla="*/ 107123 w 276447"/>
              <a:gd name="T41" fmla="*/ 214246 h 276446"/>
              <a:gd name="T42" fmla="*/ 107123 w 276447"/>
              <a:gd name="T43" fmla="*/ 169323 h 276446"/>
              <a:gd name="T44" fmla="*/ 62200 w 276447"/>
              <a:gd name="T45" fmla="*/ 169323 h 276446"/>
              <a:gd name="T46" fmla="*/ 62200 w 276447"/>
              <a:gd name="T47" fmla="*/ 200423 h 276446"/>
              <a:gd name="T48" fmla="*/ 0 w 276447"/>
              <a:gd name="T49" fmla="*/ 138223 h 2764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447" h="276446">
                <a:moveTo>
                  <a:pt x="0" y="138223"/>
                </a:moveTo>
                <a:lnTo>
                  <a:pt x="62200" y="76023"/>
                </a:lnTo>
                <a:lnTo>
                  <a:pt x="62200" y="107123"/>
                </a:lnTo>
                <a:lnTo>
                  <a:pt x="107123" y="107123"/>
                </a:lnTo>
                <a:lnTo>
                  <a:pt x="107123" y="62200"/>
                </a:lnTo>
                <a:lnTo>
                  <a:pt x="76023" y="62200"/>
                </a:lnTo>
                <a:lnTo>
                  <a:pt x="138224" y="0"/>
                </a:lnTo>
                <a:lnTo>
                  <a:pt x="200424" y="62200"/>
                </a:lnTo>
                <a:lnTo>
                  <a:pt x="169324" y="62200"/>
                </a:lnTo>
                <a:lnTo>
                  <a:pt x="169324" y="107123"/>
                </a:lnTo>
                <a:lnTo>
                  <a:pt x="214247" y="107123"/>
                </a:lnTo>
                <a:lnTo>
                  <a:pt x="214247" y="76023"/>
                </a:lnTo>
                <a:lnTo>
                  <a:pt x="276447" y="138223"/>
                </a:lnTo>
                <a:lnTo>
                  <a:pt x="214247" y="200423"/>
                </a:lnTo>
                <a:lnTo>
                  <a:pt x="214247" y="169323"/>
                </a:lnTo>
                <a:lnTo>
                  <a:pt x="169324" y="169323"/>
                </a:lnTo>
                <a:lnTo>
                  <a:pt x="169324" y="214246"/>
                </a:lnTo>
                <a:lnTo>
                  <a:pt x="200424" y="214246"/>
                </a:lnTo>
                <a:lnTo>
                  <a:pt x="138224" y="276446"/>
                </a:lnTo>
                <a:lnTo>
                  <a:pt x="76023" y="214246"/>
                </a:lnTo>
                <a:lnTo>
                  <a:pt x="107123" y="214246"/>
                </a:lnTo>
                <a:lnTo>
                  <a:pt x="107123" y="169323"/>
                </a:lnTo>
                <a:lnTo>
                  <a:pt x="62200" y="169323"/>
                </a:lnTo>
                <a:lnTo>
                  <a:pt x="62200" y="200423"/>
                </a:lnTo>
                <a:lnTo>
                  <a:pt x="0" y="138223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четверенная стрелка 32"/>
          <p:cNvSpPr>
            <a:spLocks/>
          </p:cNvSpPr>
          <p:nvPr/>
        </p:nvSpPr>
        <p:spPr bwMode="auto">
          <a:xfrm>
            <a:off x="4476739" y="4953011"/>
            <a:ext cx="762005" cy="762005"/>
          </a:xfrm>
          <a:custGeom>
            <a:avLst/>
            <a:gdLst>
              <a:gd name="T0" fmla="*/ 0 w 276447"/>
              <a:gd name="T1" fmla="*/ 138223 h 276446"/>
              <a:gd name="T2" fmla="*/ 62200 w 276447"/>
              <a:gd name="T3" fmla="*/ 76023 h 276446"/>
              <a:gd name="T4" fmla="*/ 62200 w 276447"/>
              <a:gd name="T5" fmla="*/ 107123 h 276446"/>
              <a:gd name="T6" fmla="*/ 107123 w 276447"/>
              <a:gd name="T7" fmla="*/ 107123 h 276446"/>
              <a:gd name="T8" fmla="*/ 107123 w 276447"/>
              <a:gd name="T9" fmla="*/ 62200 h 276446"/>
              <a:gd name="T10" fmla="*/ 76023 w 276447"/>
              <a:gd name="T11" fmla="*/ 62200 h 276446"/>
              <a:gd name="T12" fmla="*/ 138224 w 276447"/>
              <a:gd name="T13" fmla="*/ 0 h 276446"/>
              <a:gd name="T14" fmla="*/ 200424 w 276447"/>
              <a:gd name="T15" fmla="*/ 62200 h 276446"/>
              <a:gd name="T16" fmla="*/ 169324 w 276447"/>
              <a:gd name="T17" fmla="*/ 62200 h 276446"/>
              <a:gd name="T18" fmla="*/ 169324 w 276447"/>
              <a:gd name="T19" fmla="*/ 107123 h 276446"/>
              <a:gd name="T20" fmla="*/ 214247 w 276447"/>
              <a:gd name="T21" fmla="*/ 107123 h 276446"/>
              <a:gd name="T22" fmla="*/ 214247 w 276447"/>
              <a:gd name="T23" fmla="*/ 76023 h 276446"/>
              <a:gd name="T24" fmla="*/ 276447 w 276447"/>
              <a:gd name="T25" fmla="*/ 138223 h 276446"/>
              <a:gd name="T26" fmla="*/ 214247 w 276447"/>
              <a:gd name="T27" fmla="*/ 200423 h 276446"/>
              <a:gd name="T28" fmla="*/ 214247 w 276447"/>
              <a:gd name="T29" fmla="*/ 169323 h 276446"/>
              <a:gd name="T30" fmla="*/ 169324 w 276447"/>
              <a:gd name="T31" fmla="*/ 169323 h 276446"/>
              <a:gd name="T32" fmla="*/ 169324 w 276447"/>
              <a:gd name="T33" fmla="*/ 214246 h 276446"/>
              <a:gd name="T34" fmla="*/ 200424 w 276447"/>
              <a:gd name="T35" fmla="*/ 214246 h 276446"/>
              <a:gd name="T36" fmla="*/ 138224 w 276447"/>
              <a:gd name="T37" fmla="*/ 276446 h 276446"/>
              <a:gd name="T38" fmla="*/ 76023 w 276447"/>
              <a:gd name="T39" fmla="*/ 214246 h 276446"/>
              <a:gd name="T40" fmla="*/ 107123 w 276447"/>
              <a:gd name="T41" fmla="*/ 214246 h 276446"/>
              <a:gd name="T42" fmla="*/ 107123 w 276447"/>
              <a:gd name="T43" fmla="*/ 169323 h 276446"/>
              <a:gd name="T44" fmla="*/ 62200 w 276447"/>
              <a:gd name="T45" fmla="*/ 169323 h 276446"/>
              <a:gd name="T46" fmla="*/ 62200 w 276447"/>
              <a:gd name="T47" fmla="*/ 200423 h 276446"/>
              <a:gd name="T48" fmla="*/ 0 w 276447"/>
              <a:gd name="T49" fmla="*/ 138223 h 2764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447" h="276446">
                <a:moveTo>
                  <a:pt x="0" y="138223"/>
                </a:moveTo>
                <a:lnTo>
                  <a:pt x="62200" y="76023"/>
                </a:lnTo>
                <a:lnTo>
                  <a:pt x="62200" y="107123"/>
                </a:lnTo>
                <a:lnTo>
                  <a:pt x="107123" y="107123"/>
                </a:lnTo>
                <a:lnTo>
                  <a:pt x="107123" y="62200"/>
                </a:lnTo>
                <a:lnTo>
                  <a:pt x="76023" y="62200"/>
                </a:lnTo>
                <a:lnTo>
                  <a:pt x="138224" y="0"/>
                </a:lnTo>
                <a:lnTo>
                  <a:pt x="200424" y="62200"/>
                </a:lnTo>
                <a:lnTo>
                  <a:pt x="169324" y="62200"/>
                </a:lnTo>
                <a:lnTo>
                  <a:pt x="169324" y="107123"/>
                </a:lnTo>
                <a:lnTo>
                  <a:pt x="214247" y="107123"/>
                </a:lnTo>
                <a:lnTo>
                  <a:pt x="214247" y="76023"/>
                </a:lnTo>
                <a:lnTo>
                  <a:pt x="276447" y="138223"/>
                </a:lnTo>
                <a:lnTo>
                  <a:pt x="214247" y="200423"/>
                </a:lnTo>
                <a:lnTo>
                  <a:pt x="214247" y="169323"/>
                </a:lnTo>
                <a:lnTo>
                  <a:pt x="169324" y="169323"/>
                </a:lnTo>
                <a:lnTo>
                  <a:pt x="169324" y="214246"/>
                </a:lnTo>
                <a:lnTo>
                  <a:pt x="200424" y="214246"/>
                </a:lnTo>
                <a:lnTo>
                  <a:pt x="138224" y="276446"/>
                </a:lnTo>
                <a:lnTo>
                  <a:pt x="76023" y="214246"/>
                </a:lnTo>
                <a:lnTo>
                  <a:pt x="107123" y="214246"/>
                </a:lnTo>
                <a:lnTo>
                  <a:pt x="107123" y="169323"/>
                </a:lnTo>
                <a:lnTo>
                  <a:pt x="62200" y="169323"/>
                </a:lnTo>
                <a:lnTo>
                  <a:pt x="62200" y="200423"/>
                </a:lnTo>
                <a:lnTo>
                  <a:pt x="0" y="138223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Овал 36"/>
          <p:cNvSpPr>
            <a:spLocks noChangeArrowheads="1"/>
          </p:cNvSpPr>
          <p:nvPr/>
        </p:nvSpPr>
        <p:spPr bwMode="auto">
          <a:xfrm>
            <a:off x="9662643" y="2998835"/>
            <a:ext cx="789220" cy="76200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793116" y="181669"/>
            <a:ext cx="2015930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371" y="1796819"/>
            <a:ext cx="11233248" cy="34470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скобки, используя пассивный залог</a:t>
            </a:r>
          </a:p>
          <a:p>
            <a:pPr lvl="0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Oleg always (ask) at the lessons. - _____________________________________</a:t>
            </a:r>
          </a:p>
          <a:p>
            <a:pPr lvl="0" fontAlgn="base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trees (plant) every autumn. - ______________________________________</a:t>
            </a:r>
          </a:p>
          <a:p>
            <a:pPr lvl="0" fontAlgn="base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371" y="1796819"/>
            <a:ext cx="11233248" cy="34470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скобки, используя пассивный залог</a:t>
            </a:r>
          </a:p>
          <a:p>
            <a:pPr lvl="0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Oleg always (ask) at the lessons. - _____________________________________</a:t>
            </a:r>
          </a:p>
          <a:p>
            <a:pPr lvl="0" fontAlgn="base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trees (plant) every autumn. - ______________________________________</a:t>
            </a:r>
          </a:p>
          <a:p>
            <a:pPr lvl="0" fontAlgn="base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03912" y="2607093"/>
            <a:ext cx="5391855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Oleg is always asked at the lessons.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3912" y="3967605"/>
            <a:ext cx="5600501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trees are planted every autumn.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1" y="1796819"/>
            <a:ext cx="11329259" cy="25237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and explain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AutoNum type="arabicParenR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office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15,000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tickets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Juliet,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teenagers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rival families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/ are fallen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love.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Millions of video games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over the world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1" y="1796819"/>
            <a:ext cx="11329259" cy="25237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and explain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AutoNum type="arabicParenR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office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15,000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tickets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Juliet,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teenagers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rival families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/ are fallen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love.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Millions of video games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over the world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83432" y="1754480"/>
            <a:ext cx="10297144" cy="34747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Леонтьев: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«Функционально грамотный человек — это человек, который способен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постоянно приобретаемые в течение жизни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максимально широкого диапазона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различных сферах человеческой деятельности, общения и социальных отношений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7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1" y="1796819"/>
            <a:ext cx="11329259" cy="25237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and explain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AutoNum type="arabicParenR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office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15,000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tickets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Juliet,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teenagers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rival families </a:t>
            </a:r>
            <a:r>
              <a:rPr lang="en-US" sz="2000" b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are fallen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love.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Millions of video games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over the world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1" y="1796819"/>
            <a:ext cx="11329259" cy="25237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and explain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buAutoNum type="arabicParenR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 office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15,000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tickets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Juliet,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teenagers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rival families </a:t>
            </a:r>
            <a:r>
              <a:rPr lang="en-US" sz="2000" b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are fallen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love.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Millions of video games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sold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over the world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433" y="1220755"/>
            <a:ext cx="11233248" cy="406265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buAutoNum type="arabicParenR"/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указания того, кто выполнил действие,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buAutoNum type="arabicParenR"/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чем / с помощью чего выполнено действие,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 может быть пропущен, если тот, кто выполняет действие не указан, очевиден или неважен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someone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somebody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3446" y="5491387"/>
            <a:ext cx="1124668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TPR</a:t>
            </a:r>
            <a:endParaRPr lang="ru-RU" sz="37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1904" y="4965171"/>
            <a:ext cx="4008619" cy="1600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– clap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– stamp your feet</a:t>
            </a:r>
          </a:p>
        </p:txBody>
      </p:sp>
    </p:spTree>
    <p:extLst>
      <p:ext uri="{BB962C8B-B14F-4D97-AF65-F5344CB8AC3E}">
        <p14:creationId xmlns:p14="http://schemas.microsoft.com/office/powerpoint/2010/main" val="7109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1836062"/>
            <a:ext cx="11425269" cy="160043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Lyn is given top marks for her essay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teacher.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His desk is covered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papers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AutoShape 6" descr="https://us.123rf.com/450wm/dirkercken/dirkercken1507/dirkercken150700319/42958726-action-words-the-time-to-act-is-now-or-never-mister-big-mouth-last-stop-showing-off.jpg?ver=6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175787" y="3534189"/>
            <a:ext cx="4280859" cy="240026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3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видов деятельности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11123" r="45911" b="25179"/>
          <a:stretch/>
        </p:blipFill>
        <p:spPr bwMode="auto">
          <a:xfrm>
            <a:off x="9306030" y="2610899"/>
            <a:ext cx="2470205" cy="24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32248" r="40959" b="37519"/>
          <a:stretch/>
        </p:blipFill>
        <p:spPr bwMode="auto">
          <a:xfrm>
            <a:off x="207433" y="5397502"/>
            <a:ext cx="3333256" cy="12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4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1836062"/>
            <a:ext cx="11425269" cy="160043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Lyn is given top marks for her essay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teacher.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His desk is covered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papers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1686" y="1672650"/>
            <a:ext cx="1571221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08656" y="2663237"/>
            <a:ext cx="1536171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ru-RU" sz="3700" dirty="0">
              <a:solidFill>
                <a:srgbClr val="FF0000"/>
              </a:solidFill>
            </a:endParaRPr>
          </a:p>
        </p:txBody>
      </p:sp>
      <p:sp>
        <p:nvSpPr>
          <p:cNvPr id="4" name="AutoShape 6" descr="https://us.123rf.com/450wm/dirkercken/dirkercken1507/dirkercken150700319/42958726-action-words-the-time-to-act-is-now-or-never-mister-big-mouth-last-stop-showing-off.jpg?ver=6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175787" y="3534189"/>
            <a:ext cx="4280859" cy="240026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3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видов деятельности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11123" r="45911" b="25179"/>
          <a:stretch/>
        </p:blipFill>
        <p:spPr bwMode="auto">
          <a:xfrm>
            <a:off x="9306030" y="2610899"/>
            <a:ext cx="2470205" cy="24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32248" r="40959" b="37519"/>
          <a:stretch/>
        </p:blipFill>
        <p:spPr bwMode="auto">
          <a:xfrm>
            <a:off x="207433" y="5397502"/>
            <a:ext cx="3333256" cy="12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 descr="https://101pchela.ru/wp-content/uploads/2019/08/sushka_pylcy_bumag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9643" r="10723" b="8874"/>
          <a:stretch/>
        </p:blipFill>
        <p:spPr bwMode="auto">
          <a:xfrm>
            <a:off x="355752" y="3236979"/>
            <a:ext cx="3429827" cy="24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29352" r="52779" b="35324"/>
          <a:stretch/>
        </p:blipFill>
        <p:spPr bwMode="auto">
          <a:xfrm>
            <a:off x="4079776" y="2852936"/>
            <a:ext cx="3667003" cy="220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16848" r="39068" b="31182"/>
          <a:stretch/>
        </p:blipFill>
        <p:spPr bwMode="auto">
          <a:xfrm>
            <a:off x="8016213" y="3496452"/>
            <a:ext cx="3466771" cy="222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s://us.123rf.com/450wm/dirkercken/dirkercken1507/dirkercken150700319/42958726-action-words-the-time-to-act-is-now-or-never-mister-big-mouth-last-stop-showing-off.jpg?ver=6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1" t="12852" r="43927" b="64672"/>
          <a:stretch/>
        </p:blipFill>
        <p:spPr bwMode="auto">
          <a:xfrm rot="21258789">
            <a:off x="604068" y="1625744"/>
            <a:ext cx="2826123" cy="8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8323775" y="1028734"/>
            <a:ext cx="2976331" cy="2054543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видов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8323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2361849"/>
            <a:ext cx="11425269" cy="258532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This dish is made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types of cheese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Mickey Mouse is created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 Disney.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2361849"/>
            <a:ext cx="11425269" cy="258532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This dish is made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types of cheese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Mickey Mouse is created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 Disney.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9984" y="2169829"/>
            <a:ext cx="1536171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ru-RU" sz="3700" dirty="0">
              <a:solidFill>
                <a:srgbClr val="FF0000"/>
              </a:solidFill>
            </a:endParaRPr>
          </a:p>
        </p:txBody>
      </p:sp>
      <p:pic>
        <p:nvPicPr>
          <p:cNvPr id="8" name="Picture 2" descr="https://avatars.mds.yandex.net/get-zen_doc/1872852/pub_5de20268fbe6e700b04a40ea_5de2040d5ba2b500adf081d7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57" y="1803784"/>
            <a:ext cx="355239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2361849"/>
            <a:ext cx="11425269" cy="258532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This dish is made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types of cheese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Mickey Mouse is created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 Disney.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9984" y="2169829"/>
            <a:ext cx="1536171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ru-RU" sz="37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8123" y="4206373"/>
            <a:ext cx="1571221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</p:txBody>
      </p:sp>
      <p:pic>
        <p:nvPicPr>
          <p:cNvPr id="8" name="Picture 2" descr="https://avatars.mds.yandex.net/get-zen_doc/1872852/pub_5de20268fbe6e700b04a40ea_5de2040d5ba2b500adf081d7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57" y="1803784"/>
            <a:ext cx="355239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11308" r="36321" b="25397"/>
          <a:stretch/>
        </p:blipFill>
        <p:spPr bwMode="auto">
          <a:xfrm>
            <a:off x="6480043" y="3820008"/>
            <a:ext cx="2437823" cy="162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371" y="1892830"/>
            <a:ext cx="11233248" cy="17851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fontAlgn="base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скобки, используя активный или пассивный залог</a:t>
            </a:r>
          </a:p>
          <a:p>
            <a:pPr fontAlgn="base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(feed) the cat every morning. - __________________________</a:t>
            </a:r>
          </a:p>
          <a:p>
            <a:pPr lvl="0" fontAlgn="base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Hockey (play) in winter. - _______________________</a:t>
            </a:r>
          </a:p>
          <a:p>
            <a:pPr lvl="0"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animalmascota.com/wp-content/2018/01/gatos-nin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09" y="1796819"/>
            <a:ext cx="3243027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xn--80aaehcdett5alvfjj.xn--p1ai/uploads/posts/2016-02/1455270443_7c517571d65448c54b997a58e8631b7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75" y="3909054"/>
            <a:ext cx="3744415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9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9416" y="1196752"/>
            <a:ext cx="9852587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Зимняя: </a:t>
            </a:r>
          </a:p>
          <a:p>
            <a:pPr marL="4572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“Английский язык как бы беспредметен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cf.ppt-online.org/files1/slide/5/5kDJSa0ZlQfCdVHczE6LgR9qtswIrNGpuxWe4MoTv/slide-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5510" r="23205" b="9904"/>
          <a:stretch/>
        </p:blipFill>
        <p:spPr bwMode="auto">
          <a:xfrm>
            <a:off x="2828950" y="3068960"/>
            <a:ext cx="6977975" cy="35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371" y="1892830"/>
            <a:ext cx="11233248" cy="17851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fontAlgn="base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скобки, используя активный или пассивный залог</a:t>
            </a:r>
          </a:p>
          <a:p>
            <a:pPr fontAlgn="base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(feed) the cat every morning. - __________________________</a:t>
            </a:r>
          </a:p>
          <a:p>
            <a:pPr lvl="0" fontAlgn="base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Hockey (play) in winter. - _______________________</a:t>
            </a:r>
          </a:p>
          <a:p>
            <a:pPr lvl="0"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0145" y="2380823"/>
            <a:ext cx="3080324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feed the cat every morning.</a:t>
            </a:r>
            <a:endParaRPr lang="ru-RU" sz="21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0996" y="2963364"/>
            <a:ext cx="2898864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Hockey is played in winter.</a:t>
            </a:r>
            <a:endParaRPr lang="ru-RU" sz="21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https://animalmascota.com/wp-content/2018/01/gatos-nin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09" y="1796819"/>
            <a:ext cx="3243027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xn--80aaehcdett5alvfjj.xn--p1ai/uploads/posts/2016-02/1455270443_7c517571d65448c54b997a58e8631b7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75" y="3909054"/>
            <a:ext cx="3744415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559" y="1670605"/>
            <a:ext cx="11233248" cy="307776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director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otted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say her lines with more feeling.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Lots of people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otted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gallery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every year.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0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559" y="1670605"/>
            <a:ext cx="11233248" cy="406265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director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otted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say her lines with more feeling.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Jane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asked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say her lines with more feeling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Lots of people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dotted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gallery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every year.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gallery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visited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3200" i="1" u="dotted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thousands of people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every year.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5628" y="68627"/>
            <a:ext cx="76345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ysia.ru/wp-content/uploads/2020/02/god-i-vstrecha-110-19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11628" r="41657" b="26667"/>
          <a:stretch/>
        </p:blipFill>
        <p:spPr bwMode="auto">
          <a:xfrm>
            <a:off x="410633" y="1028733"/>
            <a:ext cx="3474056" cy="270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s://kto-chto-gde.ru/wp-content/uploads/2017/08/93dc747e6f0290f257696f4c56ac0a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3" y="3909053"/>
            <a:ext cx="4128459" cy="27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avatars.mds.yandex.net/get-zen_doc/3445317/pub_5f1200bb10edc71dbb9afe0f_5f12c57d7d3512170c207fd9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17" y="1124744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667300">
            <a:off x="472090" y="4613820"/>
            <a:ext cx="2709036" cy="13441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endParaRPr lang="ru-RU" sz="4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890203">
            <a:off x="8911234" y="4521524"/>
            <a:ext cx="2709036" cy="13441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</a:t>
            </a:r>
            <a:endParaRPr lang="ru-RU" sz="4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93116" y="181669"/>
            <a:ext cx="2015930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s://sun9-46.userapi.com/impg/Crzgh6lb54np3SIFlRw51up05lfcInMdDJG9Bg/eBqH3c0uLAc.jpg?size=1200x1600&amp;quality=96&amp;sign=7e6eee0c5ba90567a36a0c6acbc4888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5919" r="5364" b="29488"/>
          <a:stretch/>
        </p:blipFill>
        <p:spPr bwMode="auto">
          <a:xfrm>
            <a:off x="335360" y="422407"/>
            <a:ext cx="5976664" cy="603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6" name="Picture 4" descr="https://sun9-30.userapi.com/impg/1V5GvDbiJKsJnDxk0X85wk9kyYKToa2Q-6Qa8w/0bmx0qzR8qA.jpg?size=1600x1200&amp;quality=96&amp;sign=2d0e8f4d50b725968b903065bace10cf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32752" r="32716" b="26813"/>
          <a:stretch/>
        </p:blipFill>
        <p:spPr bwMode="auto">
          <a:xfrm>
            <a:off x="5330440" y="2564904"/>
            <a:ext cx="68615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edvisrb.ru/images/uploads/9f6ebf43-2bea-11e7-affc-0050569c7d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22407"/>
            <a:ext cx="1510308" cy="20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407368" y="2625402"/>
            <a:ext cx="11442833" cy="331828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Правило, которое вывел обучающийся самостоятельно, становится значимым, лучше запоминается.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становятся активными субъектами образовательного процесса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(не пассивными объектами)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«бросает вызов», развивает критическое и креативное мышление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групповой работе – развитие навыков говорения, работы в команде, формирование социально-значимых моделей поведения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обучающимся поверить в себя, развить самостоятельность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42" name="Picture 2" descr="https://miro.medium.com/max/1024/1*GwcqBdx_bjaXfVVASarFSg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8099"/>
          <a:stretch/>
        </p:blipFill>
        <p:spPr bwMode="auto">
          <a:xfrm>
            <a:off x="8256240" y="410420"/>
            <a:ext cx="3421889" cy="186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44" name="Picture 4" descr="https://forum.guns.ru/forums/icons/forum_pictures/020851/20851296_6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5" y="332657"/>
            <a:ext cx="242485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Время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Мнение, 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правил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изучения языка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лишь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запомнить не совсем верный вариант правила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планирования (для педагога)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сложности (для обучающегося)</a:t>
            </a:r>
          </a:p>
          <a:p>
            <a:pPr marL="285750" indent="-285750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9490" name="Picture 2" descr="https://wiki.mininuniver.ru/images/d/d6/Thinking-smil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260648"/>
            <a:ext cx="3004666" cy="30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4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Rule-driven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правило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Тренируем посредством множества примеров</a:t>
            </a:r>
          </a:p>
          <a:p>
            <a:pPr marL="285750" indent="-285750">
              <a:buFontTx/>
              <a:buChar char="-"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общего к частному»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«Навязан»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528048" y="1628800"/>
            <a:ext cx="5329521" cy="4608512"/>
          </a:xfr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Rule-discovery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не знают правило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Изучают примеры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суть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посредством упражнений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частного к общему»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«Более естественный путь познания», личный опыт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Дедуктивный подход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Индуктивный подход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люс 1"/>
          <p:cNvSpPr/>
          <p:nvPr/>
        </p:nvSpPr>
        <p:spPr>
          <a:xfrm>
            <a:off x="5507055" y="980728"/>
            <a:ext cx="1080120" cy="1080120"/>
          </a:xfrm>
          <a:prstGeom prst="mathPlus">
            <a:avLst/>
          </a:prstGeom>
          <a:solidFill>
            <a:srgbClr val="00B0F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334433" y="1340768"/>
            <a:ext cx="11520000" cy="4608512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 управляемых открытий»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прилагательных)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 действия)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(фраза из 4 слов, описывающая суть метода)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развития 4 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334433" y="1268760"/>
            <a:ext cx="11520000" cy="4680520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 управляемых открытий»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азвивающий, стимулирующий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найти, вывести, применить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правило значимым, запоминающимся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развития 4 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79510" y="4509121"/>
            <a:ext cx="9036423" cy="19715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«Учителю не должно быть скучно от самого себя»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17674" r="25000" b="43256"/>
          <a:stretch/>
        </p:blipFill>
        <p:spPr bwMode="auto">
          <a:xfrm>
            <a:off x="623392" y="692696"/>
            <a:ext cx="11435349" cy="350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9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C4E9F-65DC-4CEA-99AB-D34319F07867}" type="slidenum">
              <a:rPr lang="ru-RU" smtClean="0"/>
              <a:t>81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7054" r="1017" b="3410"/>
          <a:stretch/>
        </p:blipFill>
        <p:spPr bwMode="auto">
          <a:xfrm>
            <a:off x="0" y="0"/>
            <a:ext cx="1220135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0" name="Picture 4" descr="http://qrcoder.ru/code/?https%3A%2F%2Fwww.youtube.com%2Fchannel%2FUCyIChKgUShl5Yg-OAm7pw6Q%2Fplaylists&amp;6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04864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2" name="Picture 6" descr="https://a.d-cd.net/8wAAAgGszOA-19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31096" r="11942" b="29920"/>
          <a:stretch/>
        </p:blipFill>
        <p:spPr bwMode="auto">
          <a:xfrm>
            <a:off x="335361" y="116632"/>
            <a:ext cx="3600400" cy="18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675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31704" y="188640"/>
            <a:ext cx="8251226" cy="78581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5800" y="1196760"/>
            <a:ext cx="433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www.apokidova.com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5270" r="6338" b="13333"/>
          <a:stretch/>
        </p:blipFill>
        <p:spPr bwMode="auto">
          <a:xfrm>
            <a:off x="5187831" y="4372948"/>
            <a:ext cx="3844603" cy="2293482"/>
          </a:xfrm>
          <a:prstGeom prst="rect">
            <a:avLst/>
          </a:prstGeom>
          <a:noFill/>
          <a:ln w="28575">
            <a:solidFill>
              <a:schemeClr val="accent6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870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5582" r="5379" b="23566"/>
          <a:stretch/>
        </p:blipFill>
        <p:spPr bwMode="auto">
          <a:xfrm>
            <a:off x="131378" y="4380321"/>
            <a:ext cx="4896544" cy="2278737"/>
          </a:xfrm>
          <a:prstGeom prst="rect">
            <a:avLst/>
          </a:prstGeom>
          <a:noFill/>
          <a:ln w="28575">
            <a:solidFill>
              <a:schemeClr val="accent6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0754" name="Picture 2" descr="http://qrcoder.ru/code/?https%3A%2F%2Fwww.apokidova.com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3" y="1843091"/>
            <a:ext cx="2832395" cy="28323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034176-DE84-4E20-9531-F9C96AC19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28" y="2118266"/>
            <a:ext cx="1612691" cy="2174830"/>
          </a:xfrm>
          <a:prstGeom prst="rect">
            <a:avLst/>
          </a:prstGeom>
        </p:spPr>
      </p:pic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141746"/>
            <a:ext cx="1584176" cy="21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95" y="2141746"/>
            <a:ext cx="1587307" cy="21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sun9-33.userapi.com/impg/P1FOfi4vpwEzyBb_yY-jauaEqsrFVHYJB9r2dQ/FabCYnui5K4.jpg?size=1280x960&amp;quality=96&amp;sign=ff579a4aa548431c946d2732226d8478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8" y="116632"/>
            <a:ext cx="2552545" cy="19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344" y="2067118"/>
            <a:ext cx="12384096" cy="1937946"/>
          </a:xfrm>
          <a:effectLst/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28248" y="5445224"/>
            <a:ext cx="3812172" cy="836712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www.apokidova.com</a:t>
            </a:r>
            <a:endParaRPr lang="ru-RU" sz="2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3" t="37054" r="2151" b="16124"/>
          <a:stretch/>
        </p:blipFill>
        <p:spPr bwMode="auto">
          <a:xfrm>
            <a:off x="191344" y="2276872"/>
            <a:ext cx="1185127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1"/>
          <p:cNvSpPr txBox="1">
            <a:spLocks/>
          </p:cNvSpPr>
          <p:nvPr/>
        </p:nvSpPr>
        <p:spPr>
          <a:xfrm>
            <a:off x="486833" y="1205136"/>
            <a:ext cx="11520000" cy="4896544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29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13&quot;&gt;&lt;elem m_fUsage=&quot;4.51486513326615401809E+00&quot;&gt;&lt;m_msothmcolidx val=&quot;0&quot;/&gt;&lt;m_rgb r=&quot;24&quot; g=&quot;C1&quot; b=&quot;38&quot;/&gt;&lt;m_nBrightness endver=&quot;26206&quot; val=&quot;0&quot;/&gt;&lt;/elem&gt;&lt;elem m_fUsage=&quot;2.02827175404256809799E+00&quot;&gt;&lt;m_msothmcolidx val=&quot;0&quot;/&gt;&lt;m_rgb r=&quot;FE&quot; g=&quot;8D&quot; b=&quot;10&quot;/&gt;&lt;m_nBrightness endver=&quot;26206&quot; val=&quot;0&quot;/&gt;&lt;/elem&gt;&lt;elem m_fUsage=&quot;1.00000000000000000000E+00&quot;&gt;&lt;m_msothmcolidx val=&quot;0&quot;/&gt;&lt;m_rgb r=&quot;CC&quot; g=&quot;66&quot; b=&quot;00&quot;/&gt;&lt;m_nBrightness endver=&quot;26206&quot; val=&quot;0&quot;/&gt;&lt;/elem&gt;&lt;elem m_fUsage=&quot;9.00000000000000022204E-01&quot;&gt;&lt;m_msothmcolidx val=&quot;0&quot;/&gt;&lt;m_rgb r=&quot;E0&quot; g=&quot;A3&quot; b=&quot;66&quot;/&gt;&lt;m_nBrightness endver=&quot;26206&quot; val=&quot;0&quot;/&gt;&lt;/elem&gt;&lt;elem m_fUsage=&quot;8.10000000000000053291E-01&quot;&gt;&lt;m_msothmcolidx val=&quot;0&quot;/&gt;&lt;m_rgb r=&quot;DB&quot; g=&quot;94&quot; b=&quot;4D&quot;/&gt;&lt;m_nBrightness endver=&quot;26206&quot; val=&quot;0&quot;/&gt;&lt;/elem&gt;&lt;elem m_fUsage=&quot;5.48617477337473569143E-01&quot;&gt;&lt;m_msothmcolidx val=&quot;0&quot;/&gt;&lt;m_rgb r=&quot;C7&quot; g=&quot;07&quot; b=&quot;0D&quot;/&gt;&lt;m_nBrightness endver=&quot;26206&quot; val=&quot;0&quot;/&gt;&lt;/elem&gt;&lt;elem m_fUsage=&quot;1.48378714908227737901E-01&quot;&gt;&lt;m_msothmcolidx val=&quot;0&quot;/&gt;&lt;m_rgb r=&quot;20&quot; g=&quot;AA&quot; b=&quot;31&quot;/&gt;&lt;m_nBrightness endver=&quot;26206&quot; val=&quot;0&quot;/&gt;&lt;/elem&gt;&lt;elem m_fUsage=&quot;2.92009645302687970148E-02&quot;&gt;&lt;m_msothmcolidx val=&quot;0&quot;/&gt;&lt;m_rgb r=&quot;FE&quot; g=&quot;A0&quot; b=&quot;38&quot;/&gt;&lt;m_nBrightness endver=&quot;26206&quot; val=&quot;0&quot;/&gt;&lt;/elem&gt;&lt;elem m_fUsage=&quot;4.82819848642973472458E-03&quot;&gt;&lt;m_msothmcolidx val=&quot;0&quot;/&gt;&lt;m_rgb r=&quot;2D&quot; g=&quot;34&quot; b=&quot;94&quot;/&gt;&lt;m_nBrightness endver=&quot;26206&quot; val=&quot;0&quot;/&gt;&lt;/elem&gt;&lt;elem m_fUsage=&quot;3.04325272217045731185E-03&quot;&gt;&lt;m_msothmcolidx val=&quot;0&quot;/&gt;&lt;m_rgb r=&quot;FF&quot; g=&quot;F5&quot; b=&quot;40&quot;/&gt;&lt;m_nBrightness endver=&quot;26206&quot; val=&quot;0&quot;/&gt;&lt;/elem&gt;&lt;elem m_fUsage=&quot;2.21853123446226355511E-03&quot;&gt;&lt;m_msothmcolidx val=&quot;0&quot;/&gt;&lt;m_rgb r=&quot;E8&quot; g=&quot;E9&quot; b=&quot;EA&quot;/&gt;&lt;m_nBrightness endver=&quot;26206&quot; val=&quot;0&quot;/&gt;&lt;/elem&gt;&lt;elem m_fUsage=&quot;1.99667811101603706950E-03&quot;&gt;&lt;m_msothmcolidx val=&quot;0&quot;/&gt;&lt;m_rgb r=&quot;E2&quot; g=&quot;76&quot; b=&quot;79&quot;/&gt;&lt;m_nBrightness endver=&quot;26206&quot; val=&quot;0&quot;/&gt;&lt;/elem&gt;&lt;elem m_fUsage=&quot;1.61730926992299014339E-03&quot;&gt;&lt;m_msothmcolidx val=&quot;0&quot;/&gt;&lt;m_rgb r=&quot;A2&quot; g=&quot;BB&quot; b=&quot;DC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Xe8iSWsIzladtRhZMw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pqmRfjJbWgNnvR_5.9o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ИЦ Академия_краткий обзор_20200429</Template>
  <TotalTime>44752</TotalTime>
  <Words>2876</Words>
  <Application>Microsoft Office PowerPoint</Application>
  <PresentationFormat>Широкоэкранный</PresentationFormat>
  <Paragraphs>591</Paragraphs>
  <Slides>83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4" baseType="lpstr">
      <vt:lpstr>ＭＳ Ｐゴシック</vt:lpstr>
      <vt:lpstr>Arial</vt:lpstr>
      <vt:lpstr>Calibri</vt:lpstr>
      <vt:lpstr>Calibri Light</vt:lpstr>
      <vt:lpstr>Century Gothic</vt:lpstr>
      <vt:lpstr>Open Sans Light</vt:lpstr>
      <vt:lpstr>Times</vt:lpstr>
      <vt:lpstr>Times New Roman</vt:lpstr>
      <vt:lpstr>Wingdings</vt:lpstr>
      <vt:lpstr>Drofa</vt:lpstr>
      <vt:lpstr>Слайд think-cell</vt:lpstr>
      <vt:lpstr>"Потенциал использования метода "управляемых открытий" в рамках формирования и развития навыков 21 века при преподавании иностранного языка"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Ассоциации</vt:lpstr>
      <vt:lpstr>Ассоциации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управляемых открытий (индуктивный подход) (Guided Discovery)</vt:lpstr>
      <vt:lpstr>Обучение</vt:lpstr>
      <vt:lpstr>Скажи мне — и я забуду, покажи мне — и я запомню,  дай мне сделать — и я пойму. (Конфуций)</vt:lpstr>
      <vt:lpstr>Презентация PowerPoint</vt:lpstr>
      <vt:lpstr>Индуктивное обучение</vt:lpstr>
      <vt:lpstr>Индуктивное обучение</vt:lpstr>
      <vt:lpstr>Study these two sets of sentences:</vt:lpstr>
      <vt:lpstr>Choose for or since to complete the sentences:</vt:lpstr>
      <vt:lpstr>Choose for or since to complete the sentences:</vt:lpstr>
      <vt:lpstr>Презентация PowerPoint</vt:lpstr>
      <vt:lpstr>Презентация PowerPoint</vt:lpstr>
      <vt:lpstr>Презентация PowerPoint</vt:lpstr>
      <vt:lpstr>Учатся не придерживаться только очевидного факта </vt:lpstr>
      <vt:lpstr>Find the rule</vt:lpstr>
      <vt:lpstr>Презентация PowerPoint</vt:lpstr>
      <vt:lpstr>Презентация PowerPoint</vt:lpstr>
      <vt:lpstr>«Погружение в языковую среду», активизация всех каналов восприятия информации</vt:lpstr>
      <vt:lpstr>Find the rule</vt:lpstr>
      <vt:lpstr>Презентация PowerPoint</vt:lpstr>
      <vt:lpstr>Now apply the rule </vt:lpstr>
      <vt:lpstr>Now apply the rule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</vt:lpstr>
      <vt:lpstr>Синквейн</vt:lpstr>
      <vt:lpstr>Синквейн</vt:lpstr>
      <vt:lpstr>Презентация PowerPoint</vt:lpstr>
      <vt:lpstr>Презентация PowerPoint</vt:lpstr>
      <vt:lpstr>Обратная связь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Маркетинг</dc:creator>
  <cp:lastModifiedBy>Каташук Валентина Николаевна</cp:lastModifiedBy>
  <cp:revision>2602</cp:revision>
  <cp:lastPrinted>2020-03-17T12:28:23Z</cp:lastPrinted>
  <dcterms:created xsi:type="dcterms:W3CDTF">2011-07-04T10:53:52Z</dcterms:created>
  <dcterms:modified xsi:type="dcterms:W3CDTF">2021-05-26T09:05:32Z</dcterms:modified>
</cp:coreProperties>
</file>