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0"/>
  </p:notesMasterIdLst>
  <p:sldIdLst>
    <p:sldId id="277" r:id="rId2"/>
    <p:sldId id="283" r:id="rId3"/>
    <p:sldId id="284" r:id="rId4"/>
    <p:sldId id="285" r:id="rId5"/>
    <p:sldId id="286" r:id="rId6"/>
    <p:sldId id="287" r:id="rId7"/>
    <p:sldId id="288" r:id="rId8"/>
    <p:sldId id="289" r:id="rId9"/>
    <p:sldId id="290" r:id="rId10"/>
    <p:sldId id="291" r:id="rId11"/>
    <p:sldId id="292" r:id="rId12"/>
    <p:sldId id="293" r:id="rId13"/>
    <p:sldId id="294" r:id="rId14"/>
    <p:sldId id="295" r:id="rId15"/>
    <p:sldId id="296" r:id="rId16"/>
    <p:sldId id="297" r:id="rId17"/>
    <p:sldId id="298" r:id="rId18"/>
    <p:sldId id="299" r:id="rId19"/>
  </p:sldIdLst>
  <p:sldSz cx="9144000" cy="6858000" type="screen4x3"/>
  <p:notesSz cx="6888163" cy="100187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7eAS7OkJ7OVzCRmRYKlMQw==" hashData="my3E9U+uk9BaBDaqZwiE0CODUwk="/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B83"/>
    <a:srgbClr val="004D86"/>
    <a:srgbClr val="FFE4C9"/>
    <a:srgbClr val="FFFFCC"/>
    <a:srgbClr val="0071A4"/>
    <a:srgbClr val="0000FF"/>
    <a:srgbClr val="99CCFF"/>
    <a:srgbClr val="FFE89F"/>
    <a:srgbClr val="6633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824" autoAdjust="0"/>
    <p:restoredTop sz="84897" autoAdjust="0"/>
  </p:normalViewPr>
  <p:slideViewPr>
    <p:cSldViewPr>
      <p:cViewPr>
        <p:scale>
          <a:sx n="100" d="100"/>
          <a:sy n="100" d="100"/>
        </p:scale>
        <p:origin x="-194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4870" cy="500936"/>
          </a:xfrm>
          <a:prstGeom prst="rect">
            <a:avLst/>
          </a:prstGeom>
        </p:spPr>
        <p:txBody>
          <a:bodyPr vert="horz" lIns="92437" tIns="46218" rIns="92437" bIns="46218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01699" y="0"/>
            <a:ext cx="2984870" cy="500936"/>
          </a:xfrm>
          <a:prstGeom prst="rect">
            <a:avLst/>
          </a:prstGeom>
        </p:spPr>
        <p:txBody>
          <a:bodyPr vert="horz" lIns="92437" tIns="46218" rIns="92437" bIns="46218" rtlCol="0"/>
          <a:lstStyle>
            <a:lvl1pPr algn="r">
              <a:defRPr sz="1200"/>
            </a:lvl1pPr>
          </a:lstStyle>
          <a:p>
            <a:fld id="{E9999FB0-0F68-4D90-B7C3-B5304B7A80A5}" type="datetimeFigureOut">
              <a:rPr lang="ru-RU" smtClean="0"/>
              <a:pPr/>
              <a:t>25.02.2021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8213" y="750888"/>
            <a:ext cx="5011737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37" tIns="46218" rIns="92437" bIns="4621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817" y="4758889"/>
            <a:ext cx="5510530" cy="4508421"/>
          </a:xfrm>
          <a:prstGeom prst="rect">
            <a:avLst/>
          </a:prstGeom>
        </p:spPr>
        <p:txBody>
          <a:bodyPr vert="horz" lIns="92437" tIns="46218" rIns="92437" bIns="46218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516038"/>
            <a:ext cx="2984870" cy="500936"/>
          </a:xfrm>
          <a:prstGeom prst="rect">
            <a:avLst/>
          </a:prstGeom>
        </p:spPr>
        <p:txBody>
          <a:bodyPr vert="horz" lIns="92437" tIns="46218" rIns="92437" bIns="46218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01699" y="9516038"/>
            <a:ext cx="2984870" cy="500936"/>
          </a:xfrm>
          <a:prstGeom prst="rect">
            <a:avLst/>
          </a:prstGeom>
        </p:spPr>
        <p:txBody>
          <a:bodyPr vert="horz" lIns="92437" tIns="46218" rIns="92437" bIns="46218" rtlCol="0" anchor="b"/>
          <a:lstStyle>
            <a:lvl1pPr algn="r">
              <a:defRPr sz="1200"/>
            </a:lvl1pPr>
          </a:lstStyle>
          <a:p>
            <a:fld id="{A99722DF-7845-4D46-BAD7-10C05BF8356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27676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9722DF-7845-4D46-BAD7-10C05BF8356F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958036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9722DF-7845-4D46-BAD7-10C05BF8356F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95803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9722DF-7845-4D46-BAD7-10C05BF8356F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958036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9722DF-7845-4D46-BAD7-10C05BF8356F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958036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9722DF-7845-4D46-BAD7-10C05BF8356F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958036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9722DF-7845-4D46-BAD7-10C05BF8356F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958036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9722DF-7845-4D46-BAD7-10C05BF8356F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958036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9722DF-7845-4D46-BAD7-10C05BF8356F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958036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9722DF-7845-4D46-BAD7-10C05BF8356F}" type="slidenum">
              <a:rPr lang="ru-RU" smtClean="0"/>
              <a:pPr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958036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4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Одной из интересующей тем представителей науки и педагогов дошкольной образовательной организации является – поиск и поддержка одаренных детей. Необходимо отметить, что успешная работа в данном направлении возможна при управлении качеством взаимодействия участников педагогического процесса дошкольной образовательной организации в контексте действующего законодательства, в котором обозначены ключевые позиции государственной образовательной политики.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9722DF-7845-4D46-BAD7-10C05BF8356F}" type="slidenum">
              <a:rPr lang="ru-RU" smtClean="0"/>
              <a:pPr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95803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4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Одной из интересующей тем представителей науки и педагогов дошкольной образовательной организации является – поиск и поддержка одаренных детей. Необходимо отметить, что успешная работа в данном направлении возможна при управлении качеством взаимодействия участников педагогического процесса дошкольной образовательной организации в контексте действующего законодательства, в котором обозначены ключевые позиции государственной образовательной политики.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9722DF-7845-4D46-BAD7-10C05BF8356F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95803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4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Качество взаимодействия не может развиваться стихийно, достижение его характеристик зависит от управления. Анализ теоретических и практико-ориентированных разработок позволяет сделать что управление качеством в ДОО можно определить как скоординированную деятельность сотрудников, включающую планирование, обеспечение, мотивацию и контроль качества образования одаренных дошкольников и направленную на постоянное его улучшение во взаимодействии с воспитанниками и их родителями (законными представителями).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4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Рассмотрим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нормативно-правовой аспект развития одаренности воспитанников в контексте управления качеством взаимодействия участников педагогического процесса ДОО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в содержании трех федеральных законодательных актах.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400" kern="1200" dirty="0" smtClean="0">
              <a:solidFill>
                <a:schemeClr val="tx1"/>
              </a:solidFill>
              <a:effectLst/>
              <a:latin typeface="Times New Roman" pitchFamily="18" charset="0"/>
              <a:ea typeface="+mn-ea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9722DF-7845-4D46-BAD7-10C05BF8356F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95803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9722DF-7845-4D46-BAD7-10C05BF8356F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95803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9722DF-7845-4D46-BAD7-10C05BF8356F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95803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9722DF-7845-4D46-BAD7-10C05BF8356F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95803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9722DF-7845-4D46-BAD7-10C05BF8356F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95803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9722DF-7845-4D46-BAD7-10C05BF8356F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95803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9722DF-7845-4D46-BAD7-10C05BF8356F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95803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875F43A-C610-4C60-B1E6-0F88CF7DEB86}" type="datetimeFigureOut">
              <a:rPr lang="ru-RU" smtClean="0">
                <a:solidFill>
                  <a:srgbClr val="969696"/>
                </a:solidFill>
              </a:rPr>
              <a:pPr>
                <a:defRPr/>
              </a:pPr>
              <a:t>25.02.2021</a:t>
            </a:fld>
            <a:endParaRPr lang="ru-RU">
              <a:solidFill>
                <a:srgbClr val="96969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96969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CE46F2-A4BC-4827-B66D-07DF77C43B7F}" type="slidenum">
              <a:rPr lang="ru-RU" smtClean="0">
                <a:solidFill>
                  <a:srgbClr val="969696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969696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1907E7D-7534-4E22-A82E-D4EDFB240486}" type="datetimeFigureOut">
              <a:rPr lang="ru-RU" smtClean="0">
                <a:solidFill>
                  <a:srgbClr val="000000"/>
                </a:solidFill>
              </a:rPr>
              <a:pPr>
                <a:defRPr/>
              </a:pPr>
              <a:t>25.02.2021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C207B1-EC4A-48D1-8048-3A8D4DF20D38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931975F-F763-470E-9A9B-6E876279BE21}" type="datetimeFigureOut">
              <a:rPr lang="ru-RU" smtClean="0">
                <a:solidFill>
                  <a:srgbClr val="000000"/>
                </a:solidFill>
              </a:rPr>
              <a:pPr>
                <a:defRPr/>
              </a:pPr>
              <a:t>25.02.2021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FDB05A-3575-4829-BAEC-BCD71D046D40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E8AE677-0BCC-4F32-B448-118AFD541696}" type="datetimeFigureOut">
              <a:rPr lang="ru-RU" smtClean="0">
                <a:solidFill>
                  <a:srgbClr val="000000"/>
                </a:solidFill>
              </a:rPr>
              <a:pPr>
                <a:defRPr/>
              </a:pPr>
              <a:t>25.02.2021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1A6832-3E0B-43A6-9FFC-E41DC52A09ED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5EBCF04-61B5-4665-B2D5-83E952FAC78A}" type="datetimeFigureOut">
              <a:rPr lang="ru-RU" smtClean="0">
                <a:solidFill>
                  <a:srgbClr val="000000"/>
                </a:solidFill>
              </a:rPr>
              <a:pPr>
                <a:defRPr/>
              </a:pPr>
              <a:t>25.02.2021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4E905D-C6A5-42B9-B8E4-17DC0B676905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321AD54-855D-4A73-BE75-A735167F236D}" type="datetimeFigureOut">
              <a:rPr lang="ru-RU" smtClean="0">
                <a:solidFill>
                  <a:srgbClr val="000000"/>
                </a:solidFill>
              </a:rPr>
              <a:pPr>
                <a:defRPr/>
              </a:pPr>
              <a:t>25.02.2021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66A538-7D29-474C-90D7-8A6550A75C4D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80B0ED-59FC-430F-929D-0FCD2E67DC5C}" type="datetimeFigureOut">
              <a:rPr lang="ru-RU" smtClean="0">
                <a:solidFill>
                  <a:srgbClr val="000000"/>
                </a:solidFill>
              </a:rPr>
              <a:pPr>
                <a:defRPr/>
              </a:pPr>
              <a:t>25.02.2021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1EC8C8-80B7-4AF9-8F3E-D4BF31B2A2E6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E039D0C-BA9A-48FD-9611-CF6F7CB41CB4}" type="datetimeFigureOut">
              <a:rPr lang="ru-RU" smtClean="0">
                <a:solidFill>
                  <a:srgbClr val="000000"/>
                </a:solidFill>
              </a:rPr>
              <a:pPr>
                <a:defRPr/>
              </a:pPr>
              <a:t>25.02.2021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C47958-CA3A-4AE3-BB7B-A19FADDA86FC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3124887-7FA1-43A3-AA24-6B664935BE73}" type="datetimeFigureOut">
              <a:rPr lang="ru-RU" smtClean="0">
                <a:solidFill>
                  <a:srgbClr val="000000"/>
                </a:solidFill>
              </a:rPr>
              <a:pPr>
                <a:defRPr/>
              </a:pPr>
              <a:t>25.02.2021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4758B4-02E1-4767-9D3B-5C0C512A01FB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C57BBE8-7FA9-469C-A2DE-E05C366F3D03}" type="datetimeFigureOut">
              <a:rPr lang="ru-RU" smtClean="0">
                <a:solidFill>
                  <a:srgbClr val="000000"/>
                </a:solidFill>
              </a:rPr>
              <a:pPr>
                <a:defRPr/>
              </a:pPr>
              <a:t>25.02.2021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6F0B71-94FB-4103-953A-B91AFD7F6813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11325ED-A9E4-4823-B272-2D87F4414818}" type="datetimeFigureOut">
              <a:rPr lang="ru-RU" smtClean="0">
                <a:solidFill>
                  <a:srgbClr val="000000"/>
                </a:solidFill>
              </a:rPr>
              <a:pPr>
                <a:defRPr/>
              </a:pPr>
              <a:t>25.02.2021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5EAEB3-4D1D-4E28-A188-5F8D307AE027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DEEB8F-7506-452B-92F9-17B1668AEF4D}" type="datetimeFigureOut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25.02.2021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27699BF-ABA8-4091-B5C7-7A44186D8BD9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78517" y="1268760"/>
            <a:ext cx="7920880" cy="255454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Нормативно-правовой аспект развития одаренности воспитанников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в контексте управления качеством взаимодействия участников педагогического процесса ДОО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970605" y="5085184"/>
            <a:ext cx="386952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Подготовила:</a:t>
            </a:r>
          </a:p>
          <a:p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Быкова Оксана Александровна, </a:t>
            </a:r>
          </a:p>
          <a:p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старший воспитатель МКДОУ д/с № 42</a:t>
            </a:r>
            <a:endParaRPr lang="ru-RU" sz="1600" b="1" dirty="0"/>
          </a:p>
        </p:txBody>
      </p:sp>
      <p:pic>
        <p:nvPicPr>
          <p:cNvPr id="1034" name="Picture 10" descr="Главная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65125"/>
            <a:ext cx="2524125" cy="742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4669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4679" y="17984"/>
            <a:ext cx="885698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Федеральный закон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Об образовании в Российской Федерации»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от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29.12.2012 № 273-ФЗ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58602" y="1340768"/>
            <a:ext cx="8863061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Глава 1. Статья 77 п. 5. «В целях выявления и поддержки лиц, проявивших выдающиеся способности, а также лиц, добившихся успехов в учебной деятельности, научной (научно-исследовательской) деятельности, творческой деятельности и физкультурно-спортивной деятельности, в образовательных организациях создаются специализированные структурные подразделения, а также действуют образовательные организации, имеющие право реализации основных и дополнительных образовательных программ, не относящихся к типу таких образовательных организаций (далее - нетиповые образовательные организации). Порядок комплектования указанных специализированных структурных подразделений и указанных нетиповых образовательных организаций обучающимися устанавливается учредителями соответствующих образовательных организаций с учетом уровня и направленности реализуемых образовательными организациями образовательных программ, обеспечивающих развитие интеллектуальных, творческих и прикладных способностей обучающихся в образовательных организациях. Особенности организации и осуществления образовательной деятельности по основным и дополнительным образовательным программам для граждан, проявивших выдающиеся способности, а также граждан, добившихся успехов в учебной деятельности, научной (научно-исследовательской) деятельности, творческой деятельности и физкультурно-спортивной деятельности, осуществляемой образовательными организациями, имеющими указанные специализированные структурные подразделения, и нетиповыми образовательными организациями, определяются в соответствии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с частью 11 статьи 13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 настоящего Федерального закона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».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3132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4679" y="17984"/>
            <a:ext cx="885698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Федеральный закон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Об образовании в Российской Федерации»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от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29.12.2012 № 273-ФЗ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58602" y="1340768"/>
            <a:ext cx="8863061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u="sng" dirty="0">
                <a:latin typeface="Times New Roman" pitchFamily="18" charset="0"/>
                <a:cs typeface="Times New Roman" pitchFamily="18" charset="0"/>
              </a:rPr>
              <a:t>Комментарий.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Анализ статьи 77 «Организация получения образования лицами, проявившими выдающиеся способности» позволяет сделать следующие умозаключения:</a:t>
            </a:r>
          </a:p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* педагоги осуществляют наблюдение за проявляющимися способностями ребенка и подбор педагогических диагностических методик, и проведение диагностики;</a:t>
            </a:r>
          </a:p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* педагогические работники, организуя взаимодействие с родителями воспитанников оказывают содействие в развитии проявляющихся способностей;</a:t>
            </a:r>
          </a:p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* внутри ДОО организуются выставки детского творчества и совместного творчества взрослого (педагог, родитель) и ребенка; </a:t>
            </a:r>
          </a:p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* в ДОО проводятся образовательные мероприятия не только по поддержке творческих и физических способностей, но интеллектуальных, например: КВН;</a:t>
            </a:r>
          </a:p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* администрацией и педагогами ДОО, а также родителями создаются условия для участия дошкольников в творческих конкурсах, интеллектуальных турнирах на разных уровнях;</a:t>
            </a:r>
          </a:p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* осуществляя педагогическую работу с воспитанниками имеющих определенные способности, рекомендуют их родителям обратиться в специализированные дополнительные образовательные организации;</a:t>
            </a:r>
          </a:p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* педагоги, родители организуют подготовку к участию ребенка в конкурсных мероприятиях по итогу которых предполагается награждение дошкольника, например - дипломом, грамотой, ценным подарком и т.д.; </a:t>
            </a:r>
          </a:p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Также выделены и противоречивые моменты</a:t>
            </a:r>
          </a:p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* не упоминаются в данной статье безвозмездное (т.е. без взимания платы) участие дошкольников во всероссийских олимпиадах по итогам которых присуждаются премии;</a:t>
            </a:r>
          </a:p>
        </p:txBody>
      </p:sp>
    </p:spTree>
    <p:extLst>
      <p:ext uri="{BB962C8B-B14F-4D97-AF65-F5344CB8AC3E}">
        <p14:creationId xmlns:p14="http://schemas.microsoft.com/office/powerpoint/2010/main" val="3188205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4679" y="17984"/>
            <a:ext cx="8856984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«Федеральный государственный образовательный стандарт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дошкольного образования» </a:t>
            </a:r>
          </a:p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утв. Приказом Министерства образования и науки Российской Федерации </a:t>
            </a: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1155 от 17.210.2013г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2231" y="1341423"/>
            <a:ext cx="8863061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«1.4. Основные принципы дошкольного образования: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2) построение образовательной деятельности на основе индивидуальных особенностей каждого ребенка, при котором сам ребенок становится активным в выборе содержания своего образования, становится субъектом образования (далее — индивидуализация дошкольного образования);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3) содействие и сотрудничество детей и взрослых, признание ребенка полноценным участником (субъектом) образовательных отношений;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4) поддержка инициативы детей в различных видах деятельности;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5) сотрудничество Организации с семьей;»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29655" y="4293096"/>
            <a:ext cx="889200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u="sng" dirty="0">
                <a:latin typeface="Times New Roman" pitchFamily="18" charset="0"/>
                <a:cs typeface="Times New Roman" pitchFamily="18" charset="0"/>
              </a:rPr>
              <a:t>Комментарий.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Рассмотрение принципов, обозначенных в федеральном государственном образовательном стандарте дошкольного образования (далее – ФГОС ДО) в контексте представляемой темы позволяет отметить:</a:t>
            </a:r>
          </a:p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* администрация и педагогический коллектив ДОО осуществляют построение образовательной деятельности опираясь на индивидуальные особенности ребенка дошкольного возраста, в частности учитывая его способности и осуществляя поддержку в том виде деятельности к которой он проявляет интерес (инициативу);</a:t>
            </a:r>
          </a:p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* взрослые (педагоги, родители) осуществляют поддержку ребенка в проявлении способностей не только в определенной деятельности, но и во взаимодействии со сверстниками.</a:t>
            </a:r>
          </a:p>
        </p:txBody>
      </p:sp>
    </p:spTree>
    <p:extLst>
      <p:ext uri="{BB962C8B-B14F-4D97-AF65-F5344CB8AC3E}">
        <p14:creationId xmlns:p14="http://schemas.microsoft.com/office/powerpoint/2010/main" val="1590330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4679" y="17984"/>
            <a:ext cx="8856984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«Федеральный государственный образовательный стандарт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дошкольного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образования»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утв. Приказом Министерства образования и науки Российской Федерации </a:t>
            </a: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1155 от 17.210.2013г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6835" y="1170940"/>
            <a:ext cx="9037165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«1.6. Стандарт направлен на решение следующих задач: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4) создания благоприятных условий развития детей в соответствии с их возрастными и индивидуальными особенностями и склонностями, развития способностей и творческого потенциала каждого ребенка как субъекта отношений с самим собой, другими детьми, взрослыми и миром;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7) обеспечения вариативности и разнообразия содержания Программ и организационных форм дошкольного образования, возможности формирования Программ различной направленности с учетом образовательных потребностей, способностей и состояния здоровья детей;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8) формирования социокультурной среды, соответствующей возрастным, индивидуальным, психологическим и физиологическим особенностям детей;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9) обеспечения психолого-педагогической поддержки семьи и повышения компетентности родителей (законных представителей) в вопросах развития и образования, охраны и укрепления здоровья детей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».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6463" y="4489648"/>
            <a:ext cx="889200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u="sng" dirty="0">
                <a:latin typeface="Times New Roman" pitchFamily="18" charset="0"/>
                <a:cs typeface="Times New Roman" pitchFamily="18" charset="0"/>
              </a:rPr>
              <a:t>Комментарий.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Согласно основным задачам: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* деятельность администрации и педагогического коллектива ДОО прежде всего направлена на создание благоприятных условий, в контексте рассматриваемой темы развития и поддержки одаренности, с учетом индивидуальных особенностей и склонностей;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* ребенок-дошкольник получает вариативность образования с учетом способностей и склонностей к определенным видам деятельности;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* родители воспитанников с проявлением определенных способностей и интереса к определенному виду деятельности получают в разнообразных, в том числе и инновационных формах психолого-педагогическую поддержку по вопросам развития и воспитание ребенка.</a:t>
            </a:r>
          </a:p>
        </p:txBody>
      </p:sp>
    </p:spTree>
    <p:extLst>
      <p:ext uri="{BB962C8B-B14F-4D97-AF65-F5344CB8AC3E}">
        <p14:creationId xmlns:p14="http://schemas.microsoft.com/office/powerpoint/2010/main" val="2499410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4679" y="17984"/>
            <a:ext cx="8856984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«Федеральный государственный образовательный стандарт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дошкольного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образования»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утв. Приказом Министерства образования и науки Российской Федерации </a:t>
            </a: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1155 от 17.210.2013г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0074" y="1081425"/>
            <a:ext cx="9037165" cy="30931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500" i="1" dirty="0">
                <a:latin typeface="Times New Roman" pitchFamily="18" charset="0"/>
                <a:cs typeface="Times New Roman" pitchFamily="18" charset="0"/>
              </a:rPr>
              <a:t>«1.7. Стандарт является основой для:</a:t>
            </a:r>
            <a:endParaRPr lang="ru-RU" sz="15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500" i="1" dirty="0">
                <a:latin typeface="Times New Roman" pitchFamily="18" charset="0"/>
                <a:cs typeface="Times New Roman" pitchFamily="18" charset="0"/>
              </a:rPr>
              <a:t>1) разработки Программы;</a:t>
            </a:r>
            <a:endParaRPr lang="ru-RU" sz="15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500" i="1" dirty="0">
                <a:latin typeface="Times New Roman" pitchFamily="18" charset="0"/>
                <a:cs typeface="Times New Roman" pitchFamily="18" charset="0"/>
              </a:rPr>
              <a:t>2) разработки вариативных примерных образовательных программ дошкольного образования (далее — примерные программы);</a:t>
            </a:r>
            <a:endParaRPr lang="ru-RU" sz="15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500" i="1" dirty="0">
                <a:latin typeface="Times New Roman" pitchFamily="18" charset="0"/>
                <a:cs typeface="Times New Roman" pitchFamily="18" charset="0"/>
              </a:rPr>
              <a:t>3) разработки нормативов финансового обеспечения реализации Программы и нормативных затрат на оказание государственной (муниципальной) услуги в сфере дошкольного образования;</a:t>
            </a:r>
            <a:endParaRPr lang="ru-RU" sz="15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500" i="1" dirty="0">
                <a:latin typeface="Times New Roman" pitchFamily="18" charset="0"/>
                <a:cs typeface="Times New Roman" pitchFamily="18" charset="0"/>
              </a:rPr>
              <a:t>4) объективной оценки соответствия образовательной деятельности Организации требованиям Стандарта;</a:t>
            </a:r>
            <a:endParaRPr lang="ru-RU" sz="15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500" i="1" dirty="0">
                <a:latin typeface="Times New Roman" pitchFamily="18" charset="0"/>
                <a:cs typeface="Times New Roman" pitchFamily="18" charset="0"/>
              </a:rPr>
              <a:t>5) формирования содержания профессионального образования и дополнительного профессионального образования педагогических работников, а также проведения их аттестации;</a:t>
            </a:r>
            <a:endParaRPr lang="ru-RU" sz="15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500" i="1" dirty="0">
                <a:latin typeface="Times New Roman" pitchFamily="18" charset="0"/>
                <a:cs typeface="Times New Roman" pitchFamily="18" charset="0"/>
              </a:rPr>
              <a:t>6) оказания помощи родителям (законным представителям) в воспитании детей, охране и укреплении их физического и психического здоровья, в развитии индивидуальных способностей и необходимой коррекции нарушений их </a:t>
            </a:r>
            <a:r>
              <a:rPr lang="ru-RU" sz="1500" i="1" dirty="0" smtClean="0">
                <a:latin typeface="Times New Roman" pitchFamily="18" charset="0"/>
                <a:cs typeface="Times New Roman" pitchFamily="18" charset="0"/>
              </a:rPr>
              <a:t>развития.</a:t>
            </a:r>
            <a:endParaRPr lang="ru-RU" sz="15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9402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4679" y="17984"/>
            <a:ext cx="8856984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«Федеральный государственный образовательный стандарт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дошкольного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образования»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утв. Приказом Министерства образования и науки Российской Федерации </a:t>
            </a: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1155 от 17.210.2013г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6835" y="1170940"/>
            <a:ext cx="9037165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«II. Требования к структуре образовательной программы дошкольного образования и ее объему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2.1. Программа определяет содержание и организацию образовательной деятельности на уровне дошкольного образования.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2.4. Программа направлена на: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создание условий развития ребенка, открывающих возможности для его позитивной социализации, его личностного развития, развития инициативы и творческих способностей на основе сотрудничества со взрослыми и сверстниками и соответствующим возрасту видам деятельности;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на создание развивающей образовательной среды, которая представляет собой систему условий социализации и индивидуализации детей.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2.6. Содержание Программы должно обеспечивать развитие личности, мотивации и способностей детей в различных видах деятельности и охватывать следующие структурные единицы, представляющие определенные направления развития и образования детей (далее — образовательные области):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социально-коммуникативное развитие;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познавательное развитие;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речевое развитие;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художественно-эстетическое развитие;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физическое развитие.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2.11. Программа включает три основных раздела: целевой, содержательный и организационный, в каждом из которых отражается обязательная часть и часть, формируемая участниками образовательных отношений»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0178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4679" y="17984"/>
            <a:ext cx="8856984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«Федеральный государственный образовательный стандарт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дошкольного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образования»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утв. Приказом Министерства образования и науки Российской Федерации </a:t>
            </a: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1155 от 17.210.2013г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6835" y="1412776"/>
            <a:ext cx="9037165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u="sng" dirty="0">
                <a:latin typeface="Times New Roman" pitchFamily="18" charset="0"/>
                <a:cs typeface="Times New Roman" pitchFamily="18" charset="0"/>
              </a:rPr>
              <a:t>Комментарий.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Комментируя данные пункты ФГОС ДО хотелось бы отметить, что вариативная программа, направленная развитие определенных способностей, должна иметь структуру, которая представлена в данном документе. 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Программа направлена прежде всего на создание: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образовательных условий, которые отражают возможности развития способностей ребенка в разных видах деятельности (адекватные возрасты) при взаимодействии со взрослыми (педагоги, родители) и сверстниками;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а также на создание определенных развивающих предметно-пространственных условий.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По нашему мнению, возможно просматривать интеграцию образовательных областей.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Может быть включен раздел по развитию определенных способностей у дошкольников в основную образовательную программу дошкольного образования</a:t>
            </a:r>
          </a:p>
        </p:txBody>
      </p:sp>
    </p:spTree>
    <p:extLst>
      <p:ext uri="{BB962C8B-B14F-4D97-AF65-F5344CB8AC3E}">
        <p14:creationId xmlns:p14="http://schemas.microsoft.com/office/powerpoint/2010/main" val="657469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6835" y="37034"/>
            <a:ext cx="88569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«Концепция общенациональной системы выявления и развития молодых талантов» (утв. Президентом Российской Федерации 3 апреля 2012г.)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6835" y="1124744"/>
            <a:ext cx="9037165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u="sng" dirty="0">
                <a:latin typeface="Times New Roman" pitchFamily="18" charset="0"/>
                <a:cs typeface="Times New Roman" pitchFamily="18" charset="0"/>
              </a:rPr>
              <a:t>Комментарий.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Руководствуясь содержанием данного документа, а именно обозначенными базовыми принципами, задачами выявления и развития молодых талантов, а также основных направлений ее функционирования определили следующее:</a:t>
            </a:r>
          </a:p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* администрация ДОО: развитие и совершенствование локальных актов определяющие организацию работы и отражающие основные условия; создание условий для повышения профессионализма педагогов в организации педагогической работы по развитию способностей дошкольников; стимулирование (моральное, материальное) заинтересованности педагогов; совершенствование научно-методической и наглядно-дидактической базы организации направленной на развитие способностей дошкольников в определенной деятельности;</a:t>
            </a:r>
          </a:p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* педагоги: повышение профессиональной компетентности в организации педагогической работы по развитию одаренности; определение форм и средств взаимодействия с коллегами, воспитанниками, родителями в контексте темы; реализация системы мероприятий; создание условий через интеллектуальные, творческие и спортивные состязания для проявления способностей воспитанниками; распространение эффективного опыта педагогической работы;</a:t>
            </a:r>
          </a:p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* воспитанники: участие в образовательной деятельности с применением традиционных и инновационных практик развития способностей; участие в состязаниях и конкурсных мероприятиях;</a:t>
            </a:r>
          </a:p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* родители: активное сотрудничество с участниками образовательных отношений; принятие рекомендаций специалистов.</a:t>
            </a:r>
          </a:p>
        </p:txBody>
      </p:sp>
    </p:spTree>
    <p:extLst>
      <p:ext uri="{BB962C8B-B14F-4D97-AF65-F5344CB8AC3E}">
        <p14:creationId xmlns:p14="http://schemas.microsoft.com/office/powerpoint/2010/main" val="820100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116632"/>
            <a:ext cx="8928992" cy="65864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Федеральный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закон «Об образовании в Российской Федерации» от 29.12.2012 № 273-ФЗ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http://www.consultant.ru/document/cons_doc_LAW_140174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/)</a:t>
            </a:r>
          </a:p>
          <a:p>
            <a:pPr algn="just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Приказ Министерства образования и науки Российской Федерации (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России) от 17 октября 2013 г. N 1155 г. Москва «Об утверждении федерального государственного образовательного стандарта дошкольного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образования» (http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://www.consultant.ru/document/cons_doc_LAW_154637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/)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Приказ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министерства образования и науки РФ от 24 февраля 2016 года № 134 «Об утверждении Перечня подлежащих мониторингу сведений о развитии одаренных детей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(http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://www.consultant.ru/document/cons_doc_LAW_197195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/)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Национальная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программа Российской Федерации «Образование». Федеральный проект «Успех каждого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ребенка» (https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://edu.gov.ru/national-project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/)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Стратегии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развития и воспитания в Российской Федерации на период до 2025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года (http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://www.consultant.ru/document/cons_doc_LAW_180402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/)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«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Концепция общенациональной системы выявления и развития молодых талантов» (утв. Президентом Российской Федерации 3 апреля 2012г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.) (egalacts.ru/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doc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/kontseptsija-obshchenatsionalnoi-sistemy-vyjavlenija-i-razvitija-molodykh/)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Постановление Правительства Российской Федерации от 17.11.2015 № 1239 «Об утверждении Правил выявления детей, проявивших выдающиеся способности, и сопровождения их дальнейшего развития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» (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http://www.consultant.ru/document/cons_doc_LAW_189018/.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2306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116632"/>
            <a:ext cx="892899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Федеральный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закон «Об образовании в Российской Федерации» от 29.12.2012 №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273-ФЗ</a:t>
            </a:r>
          </a:p>
          <a:p>
            <a:pPr algn="just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Приказ Министерства образования и науки Российской Федерации (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России) от 17 октября 2013 г. N 1155 г. Москва «Об утверждении федерального государственного образовательного стандарта дошкольного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образования»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Приказ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министерства образования и науки РФ от 24 февраля 2016 года № 134 «Об утверждении Перечня подлежащих мониторингу сведений о развитии одаренных детей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algn="just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Национальная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программа Российской Федерации «Образование». Федеральный проект «Успех каждого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ребенка»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Стратегии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развития и воспитания в Российской Федерации на период до 2025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года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«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Концепция общенациональной системы выявления и развития молодых талантов» (утв. Президентом Российской Федерации 3 апреля 2012г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Постановление Правительства Российской Федерации от 17.11.2015 № 1239 «Об утверждении Правил выявления детей, проявивших выдающиеся способности, и сопровождения их дальнейшего </a:t>
            </a:r>
            <a:r>
              <a:rPr lang="ru-RU" sz="1600">
                <a:latin typeface="Times New Roman" pitchFamily="18" charset="0"/>
                <a:cs typeface="Times New Roman" pitchFamily="18" charset="0"/>
              </a:rPr>
              <a:t>развития</a:t>
            </a:r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3047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95536" y="1124744"/>
            <a:ext cx="849694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Качество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взаимодействия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это обеспечение повышения эффективности определенного процесса и условий, двух или нескольких объектов, согласованных общими действиями, направленных на конечный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результат.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945087" y="2282707"/>
            <a:ext cx="19473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Л. В.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Гильманова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5573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4679" y="141809"/>
            <a:ext cx="885698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Федеральный закон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Об образовании в Российской Федерации»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от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29.12.2012 № 273-ФЗ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1340768"/>
            <a:ext cx="877009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Глава 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1. статья 2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п. 31 «участники образовательных отношений - обучающиеся, родители (законные представители) несовершеннолетних обучающихся, педагогические работники и их представители, организации, осуществляющие образовательную деятельность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93799" y="2780928"/>
            <a:ext cx="882786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u="sng" dirty="0">
                <a:latin typeface="Times New Roman" pitchFamily="18" charset="0"/>
                <a:cs typeface="Times New Roman" pitchFamily="18" charset="0"/>
              </a:rPr>
              <a:t>Комментарий.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Каждый из участников в контексте обозначенной теме имеет свое представление о качестве взаимодействия:</a:t>
            </a:r>
          </a:p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* для администрации ДОО – высокая оценка образовательной деятельности, направленной на развитие и поддержку одаренных воспитанников со стороны родителей и вышестоящих организаций, профессионально грамотное взаимодействие педагогического коллектива с другими участниками;</a:t>
            </a:r>
          </a:p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* для педагогов – оценка их профессионального взаимодействия с другими участниками педагогического процесса; грамотное владение формами и содержанием взаимодействия направленного на развитие и поддержку одаренного воспитанника; результаты качественного взаимодействия в виде успешности участия в конкурном движении; оценка профессиональной компетентности педагогов;</a:t>
            </a:r>
          </a:p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* для воспитанников – организация образовательной деятельности в интересной, и адекватной форме согласно имеющихся способностей у дошкольника;</a:t>
            </a:r>
          </a:p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* для родителей – содержание и формы взаимодействия как с ними, так и с их детьми с учетом проявляющихся их способностей.</a:t>
            </a:r>
          </a:p>
        </p:txBody>
      </p:sp>
    </p:spTree>
    <p:extLst>
      <p:ext uri="{BB962C8B-B14F-4D97-AF65-F5344CB8AC3E}">
        <p14:creationId xmlns:p14="http://schemas.microsoft.com/office/powerpoint/2010/main" val="435560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4679" y="141809"/>
            <a:ext cx="885698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Федеральный закон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Об образовании в Российской Федерации»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от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29.12.2012 № 273-ФЗ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1340768"/>
            <a:ext cx="877009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Глава 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1. статья 3 п. 7 «свобода выбора получения образования согласно склонностям и потребностям человека, создание условий для самореализации каждого человека, свободное развитие его способностей, включая предоставление права выбора форм получения образования, форм обучения, организации, осуществляющей образовательную деятельность, направленности образования в пределах, предоставленных системой образования, а также предоставление педагогическим работникам свободы в выборе форм обучения, методов обучения и воспитания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01464" y="3717032"/>
            <a:ext cx="882786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u="sng" dirty="0">
                <a:latin typeface="Times New Roman" pitchFamily="18" charset="0"/>
                <a:cs typeface="Times New Roman" pitchFamily="18" charset="0"/>
              </a:rPr>
              <a:t>Комментарий.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Содержание данной пункта направлено на создание и реализацию эффективной системы образования с применением традиционных и инновационных форм взаимодействия, обеспечив в процессе взаимодействия условия для обучения, воспитания, развития способностей всех детей, предоставлении возможности их дальнейшей самореализации не зависимо от места жительства, социального положения и финансовых возможностей семей.</a:t>
            </a:r>
          </a:p>
        </p:txBody>
      </p:sp>
    </p:spTree>
    <p:extLst>
      <p:ext uri="{BB962C8B-B14F-4D97-AF65-F5344CB8AC3E}">
        <p14:creationId xmlns:p14="http://schemas.microsoft.com/office/powerpoint/2010/main" val="1191103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4679" y="141809"/>
            <a:ext cx="885698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Федеральный закон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Об образовании в Российской Федерации»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от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29.12.2012 № 273-ФЗ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64679" y="1700808"/>
            <a:ext cx="88569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Глава 1. статья 3 п. 8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«обеспечение права на образование в течение всей жизни в соответствии с потребностями личности, адаптивность системы образования к уровню подготовки, особенностям развития, способностям и интересам человека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64679" y="3717032"/>
            <a:ext cx="886464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u="sng" dirty="0">
                <a:latin typeface="Times New Roman" pitchFamily="18" charset="0"/>
                <a:cs typeface="Times New Roman" pitchFamily="18" charset="0"/>
              </a:rPr>
              <a:t>Комментарий.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В контексте нашей темы, можно отметить - поступая в ДОО и до момента выпуска в школу ребенок-дошкольник с имеющимися у него способностями (творческие, физические, интеллектуальные) имеет право на образование.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Педагогические работники при активном сотрудничестве создают условия на получение образования учитывая способности ребенка.</a:t>
            </a:r>
          </a:p>
        </p:txBody>
      </p:sp>
    </p:spTree>
    <p:extLst>
      <p:ext uri="{BB962C8B-B14F-4D97-AF65-F5344CB8AC3E}">
        <p14:creationId xmlns:p14="http://schemas.microsoft.com/office/powerpoint/2010/main" val="557435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4679" y="141809"/>
            <a:ext cx="885698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Федеральный закон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Об образовании в Российской Федерации»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от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29.12.2012 № 273-ФЗ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64679" y="1484784"/>
            <a:ext cx="885698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Глава 1. Статья 77 п. 1. «В Российской Федерации осуществляются выявление и поддержка лиц, проявивших выдающиеся способности, а также оказывается содействие в получении такими лицами образования»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[8]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Глава 1. Статья 77 п. 2. «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 целях выявления и поддержки лиц, проявивших выдающиеся способности, федеральными государственными органами, органами государственной власти субъектов Российской Федерации, органами местного самоуправления, общественными 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и иными организациями организуются и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проводятся олимпиады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 и иные интеллектуальные и (или) творческие конкурсы, физкультурные мероприятия и спортивные мероприятия (далее - конкурсы), направленные на выявление и развитие у обучающихся интеллектуальных и творческих способностей, способностей к занятиям физической культурой и спортом, интереса к научной (научно-исследовательской) деятельности, творческой деятельности, физкультурно-спортивной деятельности, на пропаганду научных знаний, творческих и спортивных достижений. Обучающиеся принимают участие в конкурсах на добровольной основе.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Взимание платы за участие во всероссийской олимпиаде школьников, в олимпиадах и иных конкурсах, по итогам которых присуждаются премии для поддержки талантливой молодежи, не допускается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».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7835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4679" y="17984"/>
            <a:ext cx="885698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Федеральный закон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Об образовании в Российской Федерации»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от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29.12.2012 № 273-ФЗ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58602" y="1027060"/>
            <a:ext cx="8985398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Глава 1. Статья 77 п. 3. «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 целях выявления и развития у обучающихся творческих способностей и интереса к научной (научно-исследовательской) деятельности, пропаганды научных знаний проводятся всероссийская олимпиада школьников и олимпиады школьников.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Федеральным органом исполнительной власти, осуществляющим функции по выработке и реализации государственной политики и нормативно-правовому регулированию в сфере общего образования, утверждаются порядок и сроки проведения всероссийской олимпиады школьников,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включая перечень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общеобразовательных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предметов, по которым она проводится, итоговые результаты всероссийской олимпиады школьников, образцы дипломов победителей и призеров всероссийской олимпиады школьников. Федеральным органом исполнительной власти, осуществляющим функции по выработке и реализации государственной политики и нормативно-правовому регулированию в сфере высшего образования, по согласованию с федеральным органом исполнительной власти, осуществляющим функции по выработке и реализации государственной политики и нормативно-правовому регулированию в сфере общего образования,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утверждаются порядок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  проведения олимпиад школьников,  перечень  и уровни олимпиад школьников, а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также критерии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 определения уровней указанных олимпиад школьников, образцы дипломов победителей и призеров указанных олимпиад. В целях обеспечения соблюдения порядка проведения всероссийской олимпиады школьников, а также порядка проведения олимпиад школьников гражданам, аккредитованным в качестве общественных наблюдателей в соответствии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 частью 15 статьи 59 настоящего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Федерального закона, предоставляется право присутствовать при проведении указанных олимпиад и направлять информацию о нарушениях, выявленных при их проведении, в федеральные органы исполнительной власти, органы исполнительной власти субъектов Российской Федерации, осуществляющие государственное управление в сфере образования, и органы местного самоуправления, осуществляющие управление в сфере образования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».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4757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4679" y="17984"/>
            <a:ext cx="885698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Федеральный закон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Об образовании в Российской Федерации»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от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29.12.2012 № 273-ФЗ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58602" y="1340768"/>
            <a:ext cx="8863061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Глава 1. Статья 77 п. 4. «Для лиц, проявивших выдающиеся способности, могут предусматриваться специальные денежные поощрения и иные меры стимулирования указанных лиц. Критерии и порядок отбора лиц, проявивших выдающиеся способности, порядок предоставления таких денежных поощрений за счет бюджетных ассигнований федерального бюджета, в том числе для получения указанными лицами образования, включая обучение за рубежом, определяются в порядке, установленном Правительством Российской Федерации. Органы государственной власти субъектов Российской Федерации, органы местного самоуправления, юридические лица и физические лица, их объединения вправе устанавливать специальные денежные поощрения для лиц, проявивших выдающиеся способности, и иные меры стимулирования указанных лиц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».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9282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4308</TotalTime>
  <Words>2383</Words>
  <Application>Microsoft Office PowerPoint</Application>
  <PresentationFormat>Экран (4:3)</PresentationFormat>
  <Paragraphs>174</Paragraphs>
  <Slides>18</Slides>
  <Notes>18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КудряшкаG</dc:creator>
  <cp:lastModifiedBy>Курбасова Татьяна Павловна</cp:lastModifiedBy>
  <cp:revision>318</cp:revision>
  <cp:lastPrinted>2021-02-16T08:48:21Z</cp:lastPrinted>
  <dcterms:created xsi:type="dcterms:W3CDTF">2012-03-04T11:57:40Z</dcterms:created>
  <dcterms:modified xsi:type="dcterms:W3CDTF">2021-02-25T04:03:50Z</dcterms:modified>
</cp:coreProperties>
</file>