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7" r:id="rId3"/>
    <p:sldId id="258" r:id="rId4"/>
    <p:sldId id="259" r:id="rId5"/>
    <p:sldId id="29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93" r:id="rId19"/>
    <p:sldId id="274" r:id="rId20"/>
    <p:sldId id="275" r:id="rId21"/>
    <p:sldId id="276" r:id="rId22"/>
    <p:sldId id="277" r:id="rId23"/>
    <p:sldId id="278" r:id="rId24"/>
    <p:sldId id="279" r:id="rId25"/>
    <p:sldId id="260" r:id="rId26"/>
    <p:sldId id="281" r:id="rId27"/>
    <p:sldId id="283" r:id="rId28"/>
    <p:sldId id="284" r:id="rId29"/>
    <p:sldId id="286" r:id="rId30"/>
    <p:sldId id="290" r:id="rId31"/>
    <p:sldId id="297" r:id="rId32"/>
    <p:sldId id="298" r:id="rId33"/>
    <p:sldId id="295" r:id="rId34"/>
    <p:sldId id="294" r:id="rId35"/>
    <p:sldId id="296" r:id="rId36"/>
    <p:sldId id="300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8B7V9TUAD9yT8Ar+TeNbgQ==" hashData="+wA2JZUGRIdPiDP1hp45NWK3nbU="/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9FE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17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846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3407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19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7064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172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219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63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96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22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39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87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5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990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810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26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2000">
              <a:srgbClr val="9FE6FF"/>
            </a:gs>
            <a:gs pos="0">
              <a:srgbClr val="9FE6FF"/>
            </a:gs>
            <a:gs pos="100000">
              <a:srgbClr val="9FE6FF"/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4324-3721-4467-ADB9-CA2A7403BB02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9DDA6CF-1D56-4880-9CFC-77C87C11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245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4%D0%BB%D1%8F" TargetMode="External"/><Relationship Id="rId3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F%D0%BE%D0%B1%D1%83%D0%B6%D0%B4%D0%B5%D0%BD%D0%B8%D0%B5" TargetMode="External"/><Relationship Id="rId7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2%D0%B7%D1%8F%D1%82%D1%8C" TargetMode="External"/><Relationship Id="rId2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F%D0%BE%D1%87%D0%B8%D0%BD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F%D0%BE" TargetMode="External"/><Relationship Id="rId5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F%D1%80%D0%BE%D1%8F%D0%B2%D0%B8%D1%82%D1%8C" TargetMode="External"/><Relationship Id="rId4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8" TargetMode="External"/><Relationship Id="rId9" Type="http://schemas.openxmlformats.org/officeDocument/2006/relationships/hyperlink" Target="http://www.&#1074;&#1086;&#1082;&#1072;&#1073;&#1091;&#1083;&#1072;.&#1088;&#1092;/%D1%81%D0%BB%D0%BE%D0%B2%D0%B0%D1%80%D0%B8/%D1%82%D0%BE%D0%BB%D0%BA%D0%BE%D0%B2%D1%8B%D0%B9-%D1%81%D0%BB%D0%BE%D0%B2%D0%B0%D1%80%D1%8C-%D0%BE%D0%B6%D0%B5%D0%B3%D0%BE%D0%B2%D0%B0/%D0%B2%D1%8B%D1%81%D1%82%D1%83%D0%BF%D0%B8%D1%82%D1%8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8760" y="3840480"/>
            <a:ext cx="9768215" cy="185963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Опыт реализации в ДОУ </a:t>
            </a:r>
            <a:b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федерального проекта </a:t>
            </a:r>
            <a:b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 каждого </a:t>
            </a:r>
            <a:r>
              <a:rPr lang="ru-RU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</a:t>
            </a:r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solidFill>
                  <a:srgbClr val="002060"/>
                </a:solidFill>
              </a:rPr>
              <a:t/>
            </a:r>
            <a:br>
              <a:rPr lang="ru-RU" sz="3600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7113" y="5425798"/>
            <a:ext cx="8915399" cy="1126283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Медведева Оксана Михайловна,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старший воспитатель МКДОУ д/с №74 «Непоседы»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52" y="173733"/>
            <a:ext cx="2580336" cy="295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008" y="296586"/>
            <a:ext cx="8686800" cy="10110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сферы детской инициативы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(по Н.А. Коротковой):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1\Desktop\фото садик\17-18\дети\IMG-20171018-WA00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8721" y="1472184"/>
            <a:ext cx="3878812" cy="517174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921661" y="1472184"/>
            <a:ext cx="4004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инициатива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94576" y="3287180"/>
            <a:ext cx="480590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включенность ребенка в сюжетную игру как основную творческую деятельность, где развиваются воображение, образное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мышление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инициатива\20180201_114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1624" y="1555037"/>
            <a:ext cx="6225560" cy="466917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81158" y="357166"/>
            <a:ext cx="8572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инициатива продуктивной деятельности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70064" y="2296189"/>
            <a:ext cx="4535424" cy="148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Рисование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лепка,    конструктивное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моделирование, </a:t>
            </a:r>
          </a:p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где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развиваются произвольность, планирующая функция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фото садик\17-18\дети\IMG-20171017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79210" y="1589327"/>
            <a:ext cx="6826742" cy="486570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38348" y="428605"/>
            <a:ext cx="735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   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коммуникативная инициатива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193024" y="2091195"/>
            <a:ext cx="3685032" cy="254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включенность ребенка во взаимодействие со сверстниками, где развиваются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эмпатия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коммуникативная функция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речи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3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5859" y="322358"/>
            <a:ext cx="8911687" cy="87549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познавательная инициатива 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C:\Users\1\Desktop\фото садик\17-18\дети\деловая игра\20180402_164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439" y="1362441"/>
            <a:ext cx="6929454" cy="51970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97164" y="1736413"/>
            <a:ext cx="4244899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Предполагает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любознательность, включенность в экспериментирование, простую познавательно-исследовательскую деятельность, где развиваются способности устанавливать пространственно-временные, причинно-следственные и родовидовые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отношения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117" y="532670"/>
            <a:ext cx="8911687" cy="93037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требования к педагогу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доброжелательное отношение к положительной инициативе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постоянное одобрение и развитие инициативности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предоставление ребенку возможности действовать самостоятельно, по-своему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создание условий для самоутверждения ребенка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530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837" y="49609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Приоритетные сферы деятельности развития инициативы: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13432" y="2225040"/>
            <a:ext cx="9200324" cy="3334512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В 3-4 года - продуктивная деятельность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В 4-5 лет - познавательная деятельность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В 5-6 лет - в общение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В 6-8 лет - образовательная деятельность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8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354376"/>
            <a:ext cx="8686800" cy="10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способы поддержки детского инициирования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28800" y="1955227"/>
            <a:ext cx="8686800" cy="3860357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 создание предметно-пространственной среды для проявления самостоятельности при выборе деятельности по интересам;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выбор ребенком сотоварищей (</a:t>
            </a:r>
            <a:r>
              <a:rPr lang="ru-RU" sz="2400" dirty="0" err="1" smtClean="0">
                <a:solidFill>
                  <a:srgbClr val="002060"/>
                </a:solidFill>
              </a:rPr>
              <a:t>сотворцов</a:t>
            </a:r>
            <a:r>
              <a:rPr lang="ru-RU" sz="2400" dirty="0" smtClean="0">
                <a:solidFill>
                  <a:srgbClr val="002060"/>
                </a:solidFill>
              </a:rPr>
              <a:t>);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 обращение ребенка к взрослым на основе собственного побуждения;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стремление ребенка выразить результат в продуктивных видах деятельности (рисунках, схемах, постройках и т.д.)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7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6356" y="212630"/>
            <a:ext cx="9530764" cy="128089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</a:rPr>
              <a:t>Педагогическая поддержка, помощь ребенку в процессе выдвижения им игровых познавательных задач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088" y="1426465"/>
            <a:ext cx="8686800" cy="5129150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rgbClr val="002060"/>
                </a:solidFill>
              </a:rPr>
              <a:t>Гипотезы, предложения, мнение, советы.</a:t>
            </a:r>
          </a:p>
          <a:p>
            <a:r>
              <a:rPr lang="ru-RU" dirty="0">
                <a:solidFill>
                  <a:srgbClr val="002060"/>
                </a:solidFill>
              </a:rPr>
              <a:t>Ассоциации, аналогии.</a:t>
            </a:r>
          </a:p>
          <a:p>
            <a:r>
              <a:rPr lang="ru-RU" dirty="0">
                <a:solidFill>
                  <a:srgbClr val="002060"/>
                </a:solidFill>
              </a:rPr>
              <a:t>Преобразование способов поиска, задач, результата.</a:t>
            </a:r>
          </a:p>
          <a:p>
            <a:r>
              <a:rPr lang="ru-RU" dirty="0">
                <a:solidFill>
                  <a:srgbClr val="002060"/>
                </a:solidFill>
              </a:rPr>
              <a:t>Метод «проб и ошибок», метод «мозгового штурма».</a:t>
            </a:r>
          </a:p>
          <a:p>
            <a:r>
              <a:rPr lang="ru-RU" dirty="0">
                <a:solidFill>
                  <a:srgbClr val="002060"/>
                </a:solidFill>
              </a:rPr>
              <a:t>Освоение игры по частям (фрагментном). Составление мини-ситуаций.</a:t>
            </a:r>
          </a:p>
          <a:p>
            <a:r>
              <a:rPr lang="ru-RU" dirty="0">
                <a:solidFill>
                  <a:srgbClr val="002060"/>
                </a:solidFill>
              </a:rPr>
              <a:t>Догадка (</a:t>
            </a:r>
            <a:r>
              <a:rPr lang="ru-RU" dirty="0" err="1">
                <a:solidFill>
                  <a:srgbClr val="002060"/>
                </a:solidFill>
              </a:rPr>
              <a:t>инсайт</a:t>
            </a:r>
            <a:r>
              <a:rPr lang="ru-RU" dirty="0">
                <a:solidFill>
                  <a:srgbClr val="002060"/>
                </a:solidFill>
              </a:rPr>
              <a:t>, озарение): О чем надо догадаться? Что отгадать?</a:t>
            </a:r>
          </a:p>
          <a:p>
            <a:r>
              <a:rPr lang="ru-RU" dirty="0">
                <a:solidFill>
                  <a:srgbClr val="002060"/>
                </a:solidFill>
              </a:rPr>
              <a:t>Поиск результата по алгоритмическому предписанию (тренинг).</a:t>
            </a:r>
          </a:p>
          <a:p>
            <a:r>
              <a:rPr lang="ru-RU" dirty="0">
                <a:solidFill>
                  <a:srgbClr val="002060"/>
                </a:solidFill>
              </a:rPr>
              <a:t>Приемы мнемотехники.</a:t>
            </a:r>
          </a:p>
          <a:p>
            <a:r>
              <a:rPr lang="ru-RU" dirty="0">
                <a:solidFill>
                  <a:srgbClr val="002060"/>
                </a:solidFill>
              </a:rPr>
              <a:t>Приемы творческой педагогики (на развитие воображения, творчества, актерских умений):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· </a:t>
            </a:r>
            <a:r>
              <a:rPr lang="ru-RU" dirty="0" smtClean="0">
                <a:solidFill>
                  <a:srgbClr val="002060"/>
                </a:solidFill>
              </a:rPr>
              <a:t>Приёмы ТРИЗ </a:t>
            </a:r>
            <a:endParaRPr lang="ru-RU" dirty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· Элементы режиссерской, ролевой игры.</a:t>
            </a:r>
          </a:p>
          <a:p>
            <a:pPr>
              <a:buNone/>
            </a:pPr>
            <a:r>
              <a:rPr lang="ru-RU" dirty="0">
                <a:solidFill>
                  <a:srgbClr val="002060"/>
                </a:solidFill>
              </a:rPr>
              <a:t>· Креативные приемы («существующее в жизни и нет», реклама, «Что для чего?», продолжение игры, придумывание начала к фрагменту и др.)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10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44568" y="512064"/>
            <a:ext cx="3145536" cy="1307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424928" y="1866609"/>
            <a:ext cx="868680" cy="9052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4050792" y="1887945"/>
            <a:ext cx="710184" cy="90922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44568" y="658028"/>
            <a:ext cx="314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Федеральный проект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«Успех каждого ребенка»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75104" y="2990088"/>
            <a:ext cx="3014473" cy="1536192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22592" y="2990087"/>
            <a:ext cx="3666744" cy="1938529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434072" y="3127249"/>
            <a:ext cx="27706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</a:t>
            </a:r>
            <a:endParaRPr lang="ru-RU" sz="24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ранней профориентации воспитанников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79320" y="3127249"/>
            <a:ext cx="2581656" cy="135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поддержке детской инициативы во всех её проявлениях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3" y="4663441"/>
            <a:ext cx="4793493" cy="15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661" y="185198"/>
            <a:ext cx="8911687" cy="81491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формы работы с детьми: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952596" y="1000108"/>
            <a:ext cx="9770012" cy="568415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беседы </a:t>
            </a:r>
            <a:r>
              <a:rPr lang="ru-RU" sz="2000" dirty="0">
                <a:solidFill>
                  <a:srgbClr val="002060"/>
                </a:solidFill>
              </a:rPr>
              <a:t>с детьми по </a:t>
            </a:r>
            <a:r>
              <a:rPr lang="ru-RU" sz="2000" dirty="0" smtClean="0">
                <a:solidFill>
                  <a:srgbClr val="002060"/>
                </a:solidFill>
              </a:rPr>
              <a:t>теме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рассматривание иллюстраций и картинок (фотографий) по данной </a:t>
            </a:r>
            <a:r>
              <a:rPr lang="ru-RU" sz="2000" dirty="0" smtClean="0">
                <a:solidFill>
                  <a:srgbClr val="002060"/>
                </a:solidFill>
              </a:rPr>
              <a:t>теме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просмотр </a:t>
            </a:r>
            <a:r>
              <a:rPr lang="ru-RU" sz="2000" dirty="0">
                <a:solidFill>
                  <a:srgbClr val="002060"/>
                </a:solidFill>
              </a:rPr>
              <a:t>видеоматериалов и </a:t>
            </a:r>
            <a:r>
              <a:rPr lang="ru-RU" sz="2000" dirty="0" smtClean="0">
                <a:solidFill>
                  <a:srgbClr val="002060"/>
                </a:solidFill>
              </a:rPr>
              <a:t>презентаций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чтение литературных произведений, стихов, </a:t>
            </a:r>
            <a:r>
              <a:rPr lang="ru-RU" sz="2000" dirty="0" smtClean="0">
                <a:solidFill>
                  <a:srgbClr val="002060"/>
                </a:solidFill>
              </a:rPr>
              <a:t>загадок</a:t>
            </a:r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разработка </a:t>
            </a:r>
            <a:r>
              <a:rPr lang="ru-RU" sz="2000" dirty="0">
                <a:solidFill>
                  <a:srgbClr val="002060"/>
                </a:solidFill>
              </a:rPr>
              <a:t>НОД познавательного характера, в том числе, с использованием интерактивной </a:t>
            </a:r>
            <a:r>
              <a:rPr lang="ru-RU" sz="2000" dirty="0" smtClean="0">
                <a:solidFill>
                  <a:srgbClr val="002060"/>
                </a:solidFill>
              </a:rPr>
              <a:t>доски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" name="Picture 2" descr="C:\Users\1\Downloads\20150422_091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3786190"/>
            <a:ext cx="4242475" cy="2786082"/>
          </a:xfrm>
          <a:prstGeom prst="rect">
            <a:avLst/>
          </a:prstGeom>
          <a:noFill/>
        </p:spPr>
      </p:pic>
      <p:pic>
        <p:nvPicPr>
          <p:cNvPr id="5" name="Picture 4" descr="F:\фото\14-15 год\психолог логопед\111_0505\IMGP7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2" y="3786190"/>
            <a:ext cx="4181474" cy="2787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48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2769" y="340646"/>
            <a:ext cx="9858692" cy="11498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Цель федерального проекта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«Успех каждого ребенка»: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3936" y="1572768"/>
            <a:ext cx="9794684" cy="4553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</a:rPr>
              <a:t>обеспечение к 2024 году для детей в возрасте от 5 до 18 лет доступных для каждого и качественных условий для воспитания гармонично развитой и социально ответственной личности путем увеличения охвата дополнительным образованием до 80% от общего числа детей, обновления содержания и методов дополнительного образования детей, развития кадрового потенциала и модернизации инфраструктуры системы дополнительного образования </a:t>
            </a:r>
            <a:r>
              <a:rPr lang="ru-RU" sz="2800" dirty="0" smtClean="0">
                <a:solidFill>
                  <a:srgbClr val="002060"/>
                </a:solidFill>
              </a:rPr>
              <a:t>детей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72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99616" y="642919"/>
            <a:ext cx="1004011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-проведение </a:t>
            </a:r>
            <a:r>
              <a:rPr lang="ru-RU" sz="2000" dirty="0" smtClean="0">
                <a:solidFill>
                  <a:srgbClr val="002060"/>
                </a:solidFill>
              </a:rPr>
              <a:t>развлечений и досугов 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ru-RU" sz="2000" dirty="0">
                <a:solidFill>
                  <a:srgbClr val="002060"/>
                </a:solidFill>
              </a:rPr>
              <a:t>сюжетно -ролевые игры "Пожарные", "Спасатели МЧС", "Больница", и т. д.,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  <a:p>
            <a:r>
              <a:rPr lang="ru-RU" sz="2000" dirty="0">
                <a:solidFill>
                  <a:srgbClr val="002060"/>
                </a:solidFill>
              </a:rPr>
              <a:t>- дидактические игры "Кому что нужно для работы", "Все профессии важны… " и т. д.,</a:t>
            </a:r>
          </a:p>
        </p:txBody>
      </p:sp>
      <p:pic>
        <p:nvPicPr>
          <p:cNvPr id="6" name="Picture 3" descr="F:\фото\5 группа\IMGP1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6948" y="1844821"/>
            <a:ext cx="3214710" cy="2135070"/>
          </a:xfrm>
          <a:prstGeom prst="rect">
            <a:avLst/>
          </a:prstGeom>
          <a:noFill/>
        </p:spPr>
      </p:pic>
      <p:pic>
        <p:nvPicPr>
          <p:cNvPr id="7" name="Picture 4" descr="G:\DCIM\101MSDCF\DSC00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5921" y="2033520"/>
            <a:ext cx="3850776" cy="2143140"/>
          </a:xfrm>
          <a:prstGeom prst="rect">
            <a:avLst/>
          </a:prstGeom>
          <a:noFill/>
        </p:spPr>
      </p:pic>
      <p:pic>
        <p:nvPicPr>
          <p:cNvPr id="8" name="Picture 3" descr="C:\Users\1\Pictures\безопасность\0df5177155-raboty-dlya-detej-pozharnyj-n5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5833" y="2462809"/>
            <a:ext cx="2357454" cy="3144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7353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157" y="362160"/>
            <a:ext cx="8911687" cy="961476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002060"/>
                </a:solidFill>
              </a:rPr>
              <a:t>Работу по ознакомлению детей с профессиями </a:t>
            </a:r>
            <a:r>
              <a:rPr lang="ru-RU" sz="2200" b="1" dirty="0" smtClean="0">
                <a:solidFill>
                  <a:srgbClr val="002060"/>
                </a:solidFill>
              </a:rPr>
              <a:t>проводим </a:t>
            </a:r>
            <a:r>
              <a:rPr lang="ru-RU" sz="2200" b="1" dirty="0">
                <a:solidFill>
                  <a:srgbClr val="002060"/>
                </a:solidFill>
              </a:rPr>
              <a:t>в тесном сотрудничестве с семьями воспитанников: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38283" y="1471784"/>
            <a:ext cx="9001156" cy="4724036"/>
          </a:xfrm>
        </p:spPr>
        <p:txBody>
          <a:bodyPr/>
          <a:lstStyle/>
          <a:p>
            <a:r>
              <a:rPr lang="ru-RU" sz="2000" dirty="0" smtClean="0">
                <a:solidFill>
                  <a:srgbClr val="002060"/>
                </a:solidFill>
              </a:rPr>
              <a:t>оформление </a:t>
            </a:r>
            <a:r>
              <a:rPr lang="ru-RU" sz="2000" dirty="0">
                <a:solidFill>
                  <a:srgbClr val="002060"/>
                </a:solidFill>
              </a:rPr>
              <a:t>выставки рисунков сотворчества детей и родителей "Такие нужные профессии"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2000" dirty="0" smtClean="0">
                <a:solidFill>
                  <a:srgbClr val="002060"/>
                </a:solidFill>
              </a:rPr>
              <a:t>оформление </a:t>
            </a:r>
            <a:r>
              <a:rPr lang="ru-RU" sz="2000" dirty="0">
                <a:solidFill>
                  <a:srgbClr val="002060"/>
                </a:solidFill>
              </a:rPr>
              <a:t>наглядной информации для родителей "Знакомство детей с профессиями: «Пожарный», «Спасатель», «Полицейский</a:t>
            </a:r>
            <a:r>
              <a:rPr lang="ru-RU" sz="2000" dirty="0" smtClean="0">
                <a:solidFill>
                  <a:srgbClr val="002060"/>
                </a:solidFill>
              </a:rPr>
              <a:t>»»</a:t>
            </a:r>
            <a:endParaRPr lang="ru-RU" sz="2000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5" descr="C:\Users\1\Pictures\446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931" y="2407922"/>
            <a:ext cx="3121025" cy="2239963"/>
          </a:xfrm>
          <a:prstGeom prst="rect">
            <a:avLst/>
          </a:prstGeom>
          <a:noFill/>
        </p:spPr>
      </p:pic>
      <p:pic>
        <p:nvPicPr>
          <p:cNvPr id="9" name="Picture 2" descr="C:\Users\1\Pictures\kamchat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6236" y="2428779"/>
            <a:ext cx="3397248" cy="2249752"/>
          </a:xfrm>
          <a:prstGeom prst="rect">
            <a:avLst/>
          </a:prstGeom>
          <a:noFill/>
        </p:spPr>
      </p:pic>
      <p:pic>
        <p:nvPicPr>
          <p:cNvPr id="10" name="Picture 3" descr="C:\Users\1\Pictures\4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61" y="2690487"/>
            <a:ext cx="2540000" cy="190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60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4034" y="571482"/>
            <a:ext cx="7572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- проведение </a:t>
            </a:r>
            <a:r>
              <a:rPr lang="ru-RU" sz="2000" dirty="0" smtClean="0">
                <a:solidFill>
                  <a:srgbClr val="002060"/>
                </a:solidFill>
              </a:rPr>
              <a:t>викторин </a:t>
            </a:r>
            <a:r>
              <a:rPr lang="ru-RU" sz="2000" dirty="0">
                <a:solidFill>
                  <a:srgbClr val="002060"/>
                </a:solidFill>
              </a:rPr>
              <a:t>с детьми и родителями "Все профессии нужны… "</a:t>
            </a:r>
          </a:p>
        </p:txBody>
      </p:sp>
      <p:pic>
        <p:nvPicPr>
          <p:cNvPr id="5" name="Picture 4" descr="F:\фото\сенсорика\DSCN1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1706" y="3056376"/>
            <a:ext cx="4324190" cy="3243142"/>
          </a:xfrm>
          <a:prstGeom prst="rect">
            <a:avLst/>
          </a:prstGeom>
          <a:noFill/>
        </p:spPr>
      </p:pic>
      <p:pic>
        <p:nvPicPr>
          <p:cNvPr id="6" name="Picture 3" descr="F:\фото\14-15 год\военная игра\IMGP6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0439" y="1635047"/>
            <a:ext cx="4583738" cy="3055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22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10314" y="500044"/>
            <a:ext cx="52202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- </a:t>
            </a:r>
            <a:r>
              <a:rPr lang="ru-RU" sz="2000" dirty="0" smtClean="0">
                <a:solidFill>
                  <a:srgbClr val="002060"/>
                </a:solidFill>
              </a:rPr>
              <a:t>беседы </a:t>
            </a:r>
            <a:r>
              <a:rPr lang="ru-RU" sz="2000" dirty="0">
                <a:solidFill>
                  <a:srgbClr val="002060"/>
                </a:solidFill>
              </a:rPr>
              <a:t>с родителями "Расскажите ребенку о своей профессиональной </a:t>
            </a:r>
            <a:r>
              <a:rPr lang="ru-RU" sz="2000" dirty="0" smtClean="0">
                <a:solidFill>
                  <a:srgbClr val="002060"/>
                </a:solidFill>
              </a:rPr>
              <a:t>деятельности»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" name="Picture 2" descr="F:\фото\день открытых дверей фото\DSC_5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7100" y="285728"/>
            <a:ext cx="4476336" cy="2637841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095472" y="3163521"/>
            <a:ext cx="54026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- НОД с родителями с использованием интерактивной доски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5" name="Picture 3" descr="G:\DCIM\101MSDCF\DSC0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2666" y="2703498"/>
            <a:ext cx="3996874" cy="2500329"/>
          </a:xfrm>
          <a:prstGeom prst="rect">
            <a:avLst/>
          </a:prstGeom>
          <a:noFill/>
        </p:spPr>
      </p:pic>
      <p:pic>
        <p:nvPicPr>
          <p:cNvPr id="6" name="Picture 5" descr="F:\фото\14-15 год\студенты, весна15\IMGP72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2544" y="4111360"/>
            <a:ext cx="4038596" cy="2692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90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 descr="F:\фото\МАСТЕР--КЛАСС\ЛИСТИКИ\P1390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168" y="454284"/>
            <a:ext cx="4115148" cy="2671806"/>
          </a:xfrm>
          <a:prstGeom prst="rect">
            <a:avLst/>
          </a:prstGeom>
          <a:noFill/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524000" y="-15389"/>
            <a:ext cx="76851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мастер-класс для </a:t>
            </a:r>
            <a:r>
              <a:rPr lang="ru-RU" sz="2000" dirty="0" smtClean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родителей </a:t>
            </a:r>
            <a:r>
              <a:rPr lang="ru-RU" sz="2000" dirty="0">
                <a:solidFill>
                  <a:srgbClr val="002060"/>
                </a:solidFill>
                <a:ea typeface="Times New Roman" pitchFamily="18" charset="0"/>
                <a:cs typeface="Arial" pitchFamily="34" charset="0"/>
              </a:rPr>
              <a:t>по изготовлению макетов</a:t>
            </a:r>
            <a:endParaRPr lang="ru-RU" sz="2000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10" name="Picture 2" descr="F:\фото\МАСТЕР--КЛАСС\ЗВЁЗДОЧКИ\P1390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1258" y="516705"/>
            <a:ext cx="4136915" cy="2678949"/>
          </a:xfrm>
          <a:prstGeom prst="rect">
            <a:avLst/>
          </a:prstGeom>
          <a:noFill/>
        </p:spPr>
      </p:pic>
      <p:pic>
        <p:nvPicPr>
          <p:cNvPr id="11" name="Picture 2" descr="C:\Users\1\Pictures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458" y="4320366"/>
            <a:ext cx="3645117" cy="2428892"/>
          </a:xfrm>
          <a:prstGeom prst="rect">
            <a:avLst/>
          </a:prstGeom>
          <a:noFill/>
        </p:spPr>
      </p:pic>
      <p:pic>
        <p:nvPicPr>
          <p:cNvPr id="12" name="Picture 4" descr="C:\Users\1\Pictures\92bd29a6e9724317f466789c85991314.jp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6956" y="4330903"/>
            <a:ext cx="3627532" cy="2418355"/>
          </a:xfrm>
          <a:prstGeom prst="rect">
            <a:avLst/>
          </a:prstGeom>
          <a:noFill/>
        </p:spPr>
      </p:pic>
      <p:pic>
        <p:nvPicPr>
          <p:cNvPr id="13" name="Picture 7" descr="C:\Users\1\Pictures\IMG_833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5634" y="3028841"/>
            <a:ext cx="4786306" cy="2233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044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:\карта_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815" y="82296"/>
            <a:ext cx="10088689" cy="6704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32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85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472" y="1229869"/>
            <a:ext cx="7104888" cy="53286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412480" y="2026843"/>
            <a:ext cx="33649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Помогаем детям увидеть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особенность каждого ремесла, его уникальность и исключительную важность для всех людей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85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446" y="1112544"/>
            <a:ext cx="7470106" cy="560258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101584" y="2226671"/>
            <a:ext cx="39410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наступлением теплого времени года территория </a:t>
            </a:r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нашего детского сада превращается в Город профессий, где каждая площадка представляет разные ремесленные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кварталы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3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фото садик\18-19\территория\20190627_085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96" y="1163572"/>
            <a:ext cx="7397496" cy="554812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028432" y="1849088"/>
            <a:ext cx="3739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 сделали так, чтобы помимо декоративных элементов на площадках в изобилии присутствовали: атрибуты для представленной профессии, предметы-заместители, дидактические игры и возможность для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экспериментирования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78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85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616" y="1289304"/>
            <a:ext cx="7205472" cy="540410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71816" y="2389924"/>
            <a:ext cx="4169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 город стал уютным и интересным; таким, что за одну прогулку дети каждой группы могут поиграть в несколько сюжетов, переходя из «квартала» в «квартал» по карте города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798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541" y="52352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Задачи, актуальные для дошкольного образования:</a:t>
            </a: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6541" y="1804416"/>
            <a:ext cx="9698071" cy="4340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1.Раскрытие и развитие способностей и талантов у подрастающего </a:t>
            </a:r>
            <a:r>
              <a:rPr lang="ru-RU" sz="2400" dirty="0" smtClean="0">
                <a:solidFill>
                  <a:srgbClr val="002060"/>
                </a:solidFill>
              </a:rPr>
              <a:t>поколения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2. Предоставление каждому ребенку права выбора и формирования своей образовательной траектории </a:t>
            </a:r>
            <a:r>
              <a:rPr lang="ru-RU" sz="2400" dirty="0" smtClean="0">
                <a:solidFill>
                  <a:srgbClr val="002060"/>
                </a:solidFill>
              </a:rPr>
              <a:t>развития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3. Применение современных образовательных </a:t>
            </a:r>
            <a:r>
              <a:rPr lang="ru-RU" sz="2400" dirty="0" smtClean="0">
                <a:solidFill>
                  <a:srgbClr val="002060"/>
                </a:solidFill>
              </a:rPr>
              <a:t>технологий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4. Обеспечение качественного сопровождения реализации обновленных образовательных </a:t>
            </a:r>
            <a:r>
              <a:rPr lang="ru-RU" sz="2400" dirty="0" smtClean="0">
                <a:solidFill>
                  <a:srgbClr val="002060"/>
                </a:solidFill>
              </a:rPr>
              <a:t>программ</a:t>
            </a: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5. Создание условий для самоопределения в выборе будущего профессионального </a:t>
            </a:r>
            <a:r>
              <a:rPr lang="ru-RU" sz="2400" dirty="0" smtClean="0">
                <a:solidFill>
                  <a:srgbClr val="002060"/>
                </a:solidFill>
              </a:rPr>
              <a:t>пути</a:t>
            </a:r>
            <a:endParaRPr lang="ru-RU" sz="24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37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фото садик\18-19\территория\20190627_0917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8376" y="114300"/>
            <a:ext cx="8796528" cy="6597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30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851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156" y="1259846"/>
            <a:ext cx="7263796" cy="544784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936992" y="2044777"/>
            <a:ext cx="4126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Нами создано пространство, где дети примеряют на себя роль фермера, ухаживающего за кроликами и коровами, заготавливающего для животных корм на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зиму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2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1\Desktop\фото садик\18-19\территория\20190627_085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306" y="1208982"/>
            <a:ext cx="7311230" cy="548342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092440" y="2703499"/>
            <a:ext cx="3858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роль садовода, выращивающего различные виды растений и цветов, бережно ухаживающего за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ними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91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2968" y="178308"/>
            <a:ext cx="8686800" cy="6515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720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85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8960" y="192024"/>
            <a:ext cx="8741664" cy="6556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23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856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184" y="1250442"/>
            <a:ext cx="7306056" cy="54795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27264" y="2604254"/>
            <a:ext cx="390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роль лесника, отважного пожарного, умелого </a:t>
            </a:r>
            <a:r>
              <a:rPr lang="ru-RU" sz="2000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автомеханика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ото садик\18-19\территория\20190627_085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92" y="1252728"/>
            <a:ext cx="7315200" cy="5486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4696" y="1433040"/>
            <a:ext cx="3803904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образом,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нашем детском саду происходит формирование эффективной системы выявления, поддержки и развития способностей и талантов у детей, основанной на принципах справедливости, всеобщности и направленной на самоопределение и профессиональную ориентацию всех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38282" y="1571612"/>
            <a:ext cx="8929718" cy="2786082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>
                <a:latin typeface="Calibri" pitchFamily="34" charset="0"/>
              </a:rPr>
              <a:t>СПАСИБО ЗА ВНИМАНИЕ!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69" y="2964653"/>
            <a:ext cx="2883343" cy="330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544568" y="512064"/>
            <a:ext cx="3145536" cy="13075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424928" y="1866609"/>
            <a:ext cx="868680" cy="9052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4050792" y="1887945"/>
            <a:ext cx="710184" cy="90922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544568" y="658028"/>
            <a:ext cx="3145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Федеральный проект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«Успех каждого ребенка»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22120" y="2924288"/>
            <a:ext cx="3496056" cy="1935481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424928" y="2990087"/>
            <a:ext cx="2934414" cy="1848131"/>
          </a:xfrm>
          <a:prstGeom prst="rect">
            <a:avLst/>
          </a:prstGeom>
          <a:solidFill>
            <a:srgbClr val="CCFF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434072" y="3032567"/>
            <a:ext cx="27400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условий </a:t>
            </a:r>
            <a:endParaRPr lang="ru-RU" sz="2000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ранней профориентации воспитанников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79320" y="3127249"/>
            <a:ext cx="25816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содействие поддержке детской инициативы во всех </a:t>
            </a:r>
            <a:r>
              <a:rPr lang="ru-RU" sz="22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ее </a:t>
            </a:r>
            <a:r>
              <a:rPr lang="ru-RU" sz="2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проявлениях</a:t>
            </a:r>
            <a:endParaRPr lang="ru-RU" sz="2200" dirty="0">
              <a:solidFill>
                <a:srgbClr val="00206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3" y="4663441"/>
            <a:ext cx="4793493" cy="15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7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22845" y="492047"/>
            <a:ext cx="92226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</a:rPr>
              <a:t>Ни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</a:rPr>
              <a:t>одно великое открытие не было сделано без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</a:rPr>
              <a:t>инициативы.</a:t>
            </a:r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endParaRPr lang="ru-RU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r"/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            Р. 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Эмерсон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2" descr="C:\Users\1\Desktop\инициатива\20171020_11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0952" y="2735444"/>
            <a:ext cx="4949953" cy="3712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90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8751" y="503306"/>
            <a:ext cx="8911687" cy="99686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Инициатива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21992" y="1500174"/>
            <a:ext cx="85084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400" dirty="0">
                <a:solidFill>
                  <a:srgbClr val="002060"/>
                </a:solidFill>
              </a:rPr>
              <a:t>1. </a:t>
            </a:r>
            <a:r>
              <a:rPr lang="ru-RU" sz="2400" dirty="0">
                <a:solidFill>
                  <a:srgbClr val="002060"/>
                </a:solidFill>
                <a:hlinkClick r:id="rId2"/>
              </a:rPr>
              <a:t>Почин</a:t>
            </a:r>
            <a:r>
              <a:rPr lang="ru-RU" sz="2400" dirty="0">
                <a:solidFill>
                  <a:srgbClr val="002060"/>
                </a:solidFill>
              </a:rPr>
              <a:t>, внутреннее </a:t>
            </a:r>
            <a:r>
              <a:rPr lang="ru-RU" sz="2400" dirty="0">
                <a:solidFill>
                  <a:srgbClr val="002060"/>
                </a:solidFill>
                <a:hlinkClick r:id="rId3"/>
              </a:rPr>
              <a:t>побуждение</a:t>
            </a:r>
            <a:r>
              <a:rPr lang="ru-RU" sz="2400" dirty="0">
                <a:solidFill>
                  <a:srgbClr val="002060"/>
                </a:solidFill>
              </a:rPr>
              <a:t> к новым формам деятельности, предприимчивость. Творческая </a:t>
            </a:r>
            <a:r>
              <a:rPr lang="ru-RU" sz="2400" dirty="0" smtClean="0">
                <a:solidFill>
                  <a:srgbClr val="002060"/>
                </a:solidFill>
                <a:hlinkClick r:id="rId4"/>
              </a:rPr>
              <a:t>и</a:t>
            </a:r>
            <a:r>
              <a:rPr lang="ru-RU" sz="2400" dirty="0" smtClean="0">
                <a:solidFill>
                  <a:srgbClr val="002060"/>
                </a:solidFill>
              </a:rPr>
              <a:t>нициатива.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ru-RU" sz="2400" dirty="0">
                <a:solidFill>
                  <a:srgbClr val="002060"/>
                </a:solidFill>
                <a:hlinkClick r:id="rId5"/>
              </a:rPr>
              <a:t>Проявить</a:t>
            </a:r>
            <a:r>
              <a:rPr lang="ru-RU" sz="2400" dirty="0">
                <a:solidFill>
                  <a:srgbClr val="002060"/>
                </a:solidFill>
              </a:rPr>
              <a:t> инициативу. </a:t>
            </a:r>
            <a:endParaRPr lang="ru-RU" sz="2400" dirty="0" smtClean="0">
              <a:solidFill>
                <a:srgbClr val="002060"/>
              </a:solidFill>
            </a:endParaRPr>
          </a:p>
          <a:p>
            <a:pPr fontAlgn="t"/>
            <a:r>
              <a:rPr lang="ru-RU" sz="2400" dirty="0" smtClean="0">
                <a:solidFill>
                  <a:srgbClr val="002060"/>
                </a:solidFill>
                <a:hlinkClick r:id="rId6"/>
              </a:rPr>
              <a:t>По</a:t>
            </a:r>
            <a:r>
              <a:rPr lang="ru-RU" sz="2400" dirty="0">
                <a:solidFill>
                  <a:srgbClr val="002060"/>
                </a:solidFill>
              </a:rPr>
              <a:t> собственной инициативе.</a:t>
            </a:r>
          </a:p>
          <a:p>
            <a:pPr fontAlgn="t"/>
            <a:r>
              <a:rPr lang="ru-RU" sz="2400" dirty="0">
                <a:solidFill>
                  <a:srgbClr val="002060"/>
                </a:solidFill>
              </a:rPr>
              <a:t>2. Руководящая роль в </a:t>
            </a:r>
            <a:r>
              <a:rPr lang="ru-RU" sz="2400" dirty="0" smtClean="0">
                <a:solidFill>
                  <a:srgbClr val="002060"/>
                </a:solidFill>
              </a:rPr>
              <a:t>каких-нибудь </a:t>
            </a:r>
            <a:r>
              <a:rPr lang="ru-RU" sz="2400" dirty="0">
                <a:solidFill>
                  <a:srgbClr val="002060"/>
                </a:solidFill>
              </a:rPr>
              <a:t>действиях. </a:t>
            </a:r>
            <a:r>
              <a:rPr lang="ru-RU" sz="2400" dirty="0">
                <a:solidFill>
                  <a:srgbClr val="002060"/>
                </a:solidFill>
                <a:hlinkClick r:id="rId7"/>
              </a:rPr>
              <a:t>Взять</a:t>
            </a:r>
            <a:r>
              <a:rPr lang="ru-RU" sz="2400" dirty="0">
                <a:solidFill>
                  <a:srgbClr val="002060"/>
                </a:solidFill>
              </a:rPr>
              <a:t> инициативу в свои руки.</a:t>
            </a:r>
          </a:p>
          <a:p>
            <a:pPr fontAlgn="t"/>
            <a:r>
              <a:rPr lang="ru-RU" sz="2400" dirty="0">
                <a:solidFill>
                  <a:srgbClr val="002060"/>
                </a:solidFill>
              </a:rPr>
              <a:t>3. обычно мн. Предложение, выдвинутое </a:t>
            </a:r>
            <a:r>
              <a:rPr lang="ru-RU" sz="2400" dirty="0">
                <a:solidFill>
                  <a:srgbClr val="002060"/>
                </a:solidFill>
                <a:hlinkClick r:id="rId8"/>
              </a:rPr>
              <a:t>для</a:t>
            </a:r>
            <a:r>
              <a:rPr lang="ru-RU" sz="2400" dirty="0">
                <a:solidFill>
                  <a:srgbClr val="002060"/>
                </a:solidFill>
              </a:rPr>
              <a:t> обсуждения (офиц.). Мирные инициативы. </a:t>
            </a:r>
            <a:r>
              <a:rPr lang="ru-RU" sz="2400" dirty="0">
                <a:solidFill>
                  <a:srgbClr val="002060"/>
                </a:solidFill>
                <a:hlinkClick r:id="rId9"/>
              </a:rPr>
              <a:t>Выступить</a:t>
            </a:r>
            <a:r>
              <a:rPr lang="ru-RU" sz="2400" dirty="0">
                <a:solidFill>
                  <a:srgbClr val="002060"/>
                </a:solidFill>
              </a:rPr>
              <a:t> с важными инициативами.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374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инициатива\IMG-20180130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3094" y="2089959"/>
            <a:ext cx="3571900" cy="4409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1\Desktop\инициатива\IMG-20171123-WA0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73333" y="3929042"/>
            <a:ext cx="5214279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1\Desktop\инициатива\20180131_111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638" y="97132"/>
            <a:ext cx="5214974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593692" y="271539"/>
            <a:ext cx="487070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Инициативность проявляется больше всего в общении, опытно-экспериментальной деятельности, игре, художественном творчестве.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397" y="157766"/>
            <a:ext cx="8911687" cy="1104106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ИНИЦИАТИВНАЯ ЛИЧНОСТЬ: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29968" y="1472184"/>
            <a:ext cx="9328340" cy="437997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произвольность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поведения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самостоятельность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развитая эмоционально волевая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сфера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инициатива в различных видах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стремление к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самореализации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общительность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творческий подход  к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высокий уровень умственных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способностей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познавательная </a:t>
            </a:r>
            <a:r>
              <a:rPr lang="ru-RU" sz="33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endParaRPr lang="ru-RU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71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4312" y="232578"/>
            <a:ext cx="8686800" cy="9835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Принципы поддержки детской инициативы: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65375" y="1527859"/>
            <a:ext cx="9616711" cy="48265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построение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образовательной деятельности на основе индивидуальных особенностей каждого ребенка, при котором ребенок сам выбирает содержание своего образования (становится субъектом образования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сотрудничество всех участников образовательных отношений в различных видах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условий для свободного выбора детьми того или иного вида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условий для принятия детьми решений,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свободного   выражения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чувств и мыслей,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недирективная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детям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021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451</TotalTime>
  <Words>982</Words>
  <Application>Microsoft Office PowerPoint</Application>
  <PresentationFormat>Произвольный</PresentationFormat>
  <Paragraphs>132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Легкий дым</vt:lpstr>
      <vt:lpstr>Опыт реализации в ДОУ  федерального проекта  «Успех каждого ребенка» </vt:lpstr>
      <vt:lpstr>Цель федерального проекта  «Успех каждого ребенка»:</vt:lpstr>
      <vt:lpstr>Задачи, актуальные для дошкольного образования: </vt:lpstr>
      <vt:lpstr>Презентация PowerPoint</vt:lpstr>
      <vt:lpstr>Презентация PowerPoint</vt:lpstr>
      <vt:lpstr>Инициатива </vt:lpstr>
      <vt:lpstr>Презентация PowerPoint</vt:lpstr>
      <vt:lpstr>ИНИЦИАТИВНАЯ ЛИЧНОСТЬ:</vt:lpstr>
      <vt:lpstr>Принципы поддержки детской инициативы:</vt:lpstr>
      <vt:lpstr>сферы детской инициативы  (по Н.А. Коротковой):</vt:lpstr>
      <vt:lpstr>Презентация PowerPoint</vt:lpstr>
      <vt:lpstr>Презентация PowerPoint</vt:lpstr>
      <vt:lpstr>познавательная инициатива  </vt:lpstr>
      <vt:lpstr>требования к педагогу</vt:lpstr>
      <vt:lpstr>Приоритетные сферы деятельности развития инициативы: </vt:lpstr>
      <vt:lpstr>способы поддержки детского инициирования</vt:lpstr>
      <vt:lpstr>Педагогическая поддержка, помощь ребенку в процессе выдвижения им игровых познавательных задач </vt:lpstr>
      <vt:lpstr>Презентация PowerPoint</vt:lpstr>
      <vt:lpstr>формы работы с детьми: </vt:lpstr>
      <vt:lpstr>Презентация PowerPoint</vt:lpstr>
      <vt:lpstr>Работу по ознакомлению детей с профессиями проводим в тесном сотрудничестве с семьями воспитанников: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Оценка профессионального мастерства педагогов  в профессиональных конкурсах</dc:title>
  <dc:creator>K074</dc:creator>
  <cp:lastModifiedBy>Курбасова Татьяна Павловна</cp:lastModifiedBy>
  <cp:revision>22</cp:revision>
  <dcterms:created xsi:type="dcterms:W3CDTF">2020-11-09T16:09:34Z</dcterms:created>
  <dcterms:modified xsi:type="dcterms:W3CDTF">2021-02-25T04:03:03Z</dcterms:modified>
</cp:coreProperties>
</file>