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7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E644-F104-4AF2-9050-4E1D0C85F471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83A6-6FA0-40B3-A165-B9AB0C829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8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E644-F104-4AF2-9050-4E1D0C85F471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83A6-6FA0-40B3-A165-B9AB0C829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49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E644-F104-4AF2-9050-4E1D0C85F471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83A6-6FA0-40B3-A165-B9AB0C829E7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0866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E644-F104-4AF2-9050-4E1D0C85F471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83A6-6FA0-40B3-A165-B9AB0C829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480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E644-F104-4AF2-9050-4E1D0C85F471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83A6-6FA0-40B3-A165-B9AB0C829E7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3703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E644-F104-4AF2-9050-4E1D0C85F471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83A6-6FA0-40B3-A165-B9AB0C829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864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E644-F104-4AF2-9050-4E1D0C85F471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83A6-6FA0-40B3-A165-B9AB0C829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711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E644-F104-4AF2-9050-4E1D0C85F471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83A6-6FA0-40B3-A165-B9AB0C829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382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32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E644-F104-4AF2-9050-4E1D0C85F471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83A6-6FA0-40B3-A165-B9AB0C829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28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E644-F104-4AF2-9050-4E1D0C85F471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83A6-6FA0-40B3-A165-B9AB0C829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42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E644-F104-4AF2-9050-4E1D0C85F471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83A6-6FA0-40B3-A165-B9AB0C829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81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E644-F104-4AF2-9050-4E1D0C85F471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83A6-6FA0-40B3-A165-B9AB0C829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51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E644-F104-4AF2-9050-4E1D0C85F471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83A6-6FA0-40B3-A165-B9AB0C829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16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E644-F104-4AF2-9050-4E1D0C85F471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83A6-6FA0-40B3-A165-B9AB0C829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943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E644-F104-4AF2-9050-4E1D0C85F471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83A6-6FA0-40B3-A165-B9AB0C829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02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E644-F104-4AF2-9050-4E1D0C85F471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83A6-6FA0-40B3-A165-B9AB0C829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8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0E644-F104-4AF2-9050-4E1D0C85F471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81C83A6-6FA0-40B3-A165-B9AB0C829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83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472" y="148046"/>
            <a:ext cx="10905066" cy="940526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Муниципальное автономное дошкольное образовательное учреждение города Новосибирска «Детский сад № 81 «Дошкольная академия»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0954" y="1736047"/>
            <a:ext cx="8596668" cy="29687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C00000"/>
                </a:solidFill>
              </a:rPr>
              <a:t>Работа с детьми 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в </a:t>
            </a:r>
            <a:r>
              <a:rPr lang="ru-RU" sz="4000" b="1" dirty="0">
                <a:solidFill>
                  <a:srgbClr val="C00000"/>
                </a:solidFill>
              </a:rPr>
              <a:t>группе комбинированной направленности 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через </a:t>
            </a:r>
            <a:r>
              <a:rPr lang="ru-RU" sz="4000" b="1" dirty="0">
                <a:solidFill>
                  <a:srgbClr val="C00000"/>
                </a:solidFill>
              </a:rPr>
              <a:t>технологию лэпбук.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29647" y="4704806"/>
            <a:ext cx="5826688" cy="1253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В</a:t>
            </a:r>
            <a:r>
              <a:rPr lang="ru-RU" sz="2400" dirty="0" smtClean="0"/>
              <a:t>оспитатель  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I квалификационной категории </a:t>
            </a:r>
            <a:endParaRPr lang="ru-RU" sz="2400" dirty="0"/>
          </a:p>
          <a:p>
            <a:pPr marL="0" indent="0">
              <a:buNone/>
            </a:pPr>
            <a:r>
              <a:rPr lang="ru-RU" sz="2400" dirty="0" err="1" smtClean="0"/>
              <a:t>Блавацкая</a:t>
            </a:r>
            <a:r>
              <a:rPr lang="ru-RU" sz="2400" dirty="0" smtClean="0"/>
              <a:t> </a:t>
            </a:r>
            <a:r>
              <a:rPr lang="ru-RU" sz="2400" dirty="0"/>
              <a:t>Марина Александровна</a:t>
            </a:r>
          </a:p>
        </p:txBody>
      </p:sp>
      <p:pic>
        <p:nvPicPr>
          <p:cNvPr id="5" name="Picture 2" descr="http://ds81nsk.edusite.ru/images/p1_risuno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t="11283" r="72281" b="16744"/>
          <a:stretch/>
        </p:blipFill>
        <p:spPr bwMode="auto">
          <a:xfrm>
            <a:off x="294968" y="471949"/>
            <a:ext cx="1387783" cy="18877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45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0FAF52-B831-45E0-A633-133199C22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44905"/>
            <a:ext cx="8596668" cy="1069298"/>
          </a:xfrm>
        </p:spPr>
        <p:txBody>
          <a:bodyPr>
            <a:normAutofit/>
          </a:bodyPr>
          <a:lstStyle/>
          <a:p>
            <a:pPr algn="ctr"/>
            <a:r>
              <a:rPr kumimoji="0" lang="ru-RU" b="1" i="0" u="none" strike="noStrike" kern="1200" cap="none" spc="-100" normalizeH="0" baseline="0" noProof="0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j-ea"/>
                <a:cs typeface="+mj-cs"/>
              </a:rPr>
              <a:t>Коррекционное занятие </a:t>
            </a:r>
            <a:endParaRPr lang="ru-RU" b="1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xmlns="" id="{644B416F-A3A8-42B6-A179-455678072818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/>
          <a:stretch/>
        </p:blipFill>
        <p:spPr>
          <a:xfrm>
            <a:off x="1755393" y="738594"/>
            <a:ext cx="4185566" cy="59551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BBF90F0-8AAC-4D5E-AF38-403EDBC7FB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385" y="754800"/>
            <a:ext cx="4442058" cy="592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68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>
            <a:extLst>
              <a:ext uri="{FF2B5EF4-FFF2-40B4-BE49-F238E27FC236}">
                <a16:creationId xmlns:a16="http://schemas.microsoft.com/office/drawing/2014/main" xmlns="" id="{DB8D2BF3-244A-43BB-AA65-50DCB8CDEBD4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1075" y="1081309"/>
            <a:ext cx="4742772" cy="63236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9C66098-6D9C-4D8D-AEBF-75003BAF32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422" y="182496"/>
            <a:ext cx="5364088" cy="402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92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3BD6EBA-95CC-49FD-98CF-D4462807F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4853"/>
            <a:ext cx="8596668" cy="5816510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Использование лэпбука формирует у дошкольника: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•	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уверенность в собственных силах;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•	любознательность;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•	способность к волевым усилиям;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•	самостоятельность;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•	инициативность.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250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294" y="272578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</a:rPr>
              <a:t>Спасибо за внимание!</a:t>
            </a:r>
          </a:p>
        </p:txBody>
      </p:sp>
      <p:pic>
        <p:nvPicPr>
          <p:cNvPr id="3" name="Picture 2" descr="http://ds81nsk.edusite.ru/images/p1_risuno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t="11283" r="72281" b="16744"/>
          <a:stretch/>
        </p:blipFill>
        <p:spPr bwMode="auto">
          <a:xfrm>
            <a:off x="294968" y="471949"/>
            <a:ext cx="1387783" cy="18877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882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ds81nsk.edusite.ru/images/p1_risuno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t="11283" r="72281" b="16744"/>
          <a:stretch/>
        </p:blipFill>
        <p:spPr bwMode="auto">
          <a:xfrm>
            <a:off x="294967" y="103240"/>
            <a:ext cx="1387783" cy="18877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723E8A-D97F-4AE0-865D-DB7043207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951" y="670233"/>
            <a:ext cx="8596668" cy="1320800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же такое  Лэпбук  (</a:t>
            </a:r>
            <a:r>
              <a:rPr 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lapbook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?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A84AA4B-B76F-435D-B40F-3EFAA087A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195241"/>
          </a:xfrm>
        </p:spPr>
        <p:txBody>
          <a:bodyPr>
            <a:normAutofit/>
          </a:bodyPr>
          <a:lstStyle/>
          <a:p>
            <a:pPr marL="514350" marR="0" lvl="0" indent="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дословном переводе с английского языка лэпбук  означает «книга на коленях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Тематическая папка или коллекция маленьких книжек с кармашками и окошечками, которые дают возможность размещать информацию в виде рисунков, небольших текстов в любой форме и на любую тему.  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22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D37974-ED3D-4DE1-B3BF-3D649F598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241" y="95794"/>
            <a:ext cx="8596668" cy="1320800"/>
          </a:xfrm>
        </p:spPr>
        <p:txBody>
          <a:bodyPr/>
          <a:lstStyle/>
          <a:p>
            <a:pPr algn="ctr"/>
            <a:r>
              <a:rPr kumimoji="0" lang="ru-RU" b="1" i="0" u="none" strike="noStrike" kern="1200" cap="none" spc="-100" normalizeH="0" baseline="0" noProof="0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j-ea"/>
                <a:cs typeface="+mj-cs"/>
              </a:rPr>
              <a:t>Тематические</a:t>
            </a:r>
            <a:r>
              <a:rPr kumimoji="0" lang="ru-RU" sz="4200" b="0" i="0" u="none" strike="noStrike" kern="1200" cap="none" spc="-100" normalizeH="0" baseline="0" noProof="0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j-ea"/>
                <a:cs typeface="+mj-cs"/>
              </a:rPr>
              <a:t> </a:t>
            </a:r>
            <a:r>
              <a:rPr kumimoji="0" lang="ru-RU" sz="4200" b="1" i="0" u="none" strike="noStrike" kern="1200" cap="none" spc="-100" normalizeH="0" baseline="0" noProof="0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j-ea"/>
                <a:cs typeface="+mj-cs"/>
              </a:rPr>
              <a:t>лэпбуки</a:t>
            </a:r>
            <a:endParaRPr lang="ru-RU" b="1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35C61742-B351-473B-AD33-11DAEA70A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9235" y="1074723"/>
            <a:ext cx="6875869" cy="516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14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448F08BD-B36D-4A49-A2F1-91AD4C43A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723" y="606031"/>
            <a:ext cx="9616365" cy="561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48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F692B3A-6610-4F6E-92C2-E6270C0832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77" y="672906"/>
            <a:ext cx="3839690" cy="5119588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FA1102E-FE66-409C-9652-B6E235B4C1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400" y="931710"/>
            <a:ext cx="6135973" cy="46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4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759EDA-EFC9-4E9F-B372-F69822141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ru-RU" b="1" i="0" u="none" strike="noStrike" kern="1200" cap="none" spc="-100" normalizeH="0" baseline="0" noProof="0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j-ea"/>
                <a:cs typeface="+mj-cs"/>
              </a:rPr>
              <a:t>Зачем нужен </a:t>
            </a:r>
            <a:r>
              <a:rPr kumimoji="0" lang="ru-RU" b="1" i="0" u="none" strike="noStrike" kern="1200" cap="none" spc="-100" normalizeH="0" baseline="0" noProof="0" dirty="0" err="1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j-ea"/>
                <a:cs typeface="+mj-cs"/>
              </a:rPr>
              <a:t>лэпбук</a:t>
            </a:r>
            <a:r>
              <a:rPr kumimoji="0" lang="ru-RU" b="1" i="0" u="none" strike="noStrike" kern="1200" cap="none" spc="-100" normalizeH="0" baseline="0" noProof="0" dirty="0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j-ea"/>
                <a:cs typeface="+mj-cs"/>
              </a:rPr>
              <a:t>?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38784B-917D-48F1-A216-BD38A07C3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8706509" cy="4087811"/>
          </a:xfrm>
        </p:spPr>
        <p:txBody>
          <a:bodyPr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•	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Он помогает ребенку по своему желанию организовать информацию по изучаемой теме и лучше понять и запомнить материал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•	Это отличный способ для повторения пройденного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•	Поможет закрепить и систематизировать изученный материал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•	Ребенок научится самостоятельно собирать и организовывать информацию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310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920C95-E064-4DB7-B0B3-611A0373B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15" y="120957"/>
            <a:ext cx="9081262" cy="1320800"/>
          </a:xfrm>
        </p:spPr>
        <p:txBody>
          <a:bodyPr>
            <a:noAutofit/>
          </a:bodyPr>
          <a:lstStyle/>
          <a:p>
            <a:pPr algn="ctr"/>
            <a:r>
              <a:rPr kumimoji="0" lang="ru-RU" b="1" i="0" u="none" strike="noStrike" kern="1200" cap="none" spc="-100" normalizeH="0" baseline="0" noProof="0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Лэпбук- дидактическая </a:t>
            </a:r>
            <a:r>
              <a:rPr kumimoji="0" lang="ru-RU" b="1" i="0" u="none" strike="noStrike" kern="1200" cap="none" spc="-100" normalizeH="0" baseline="0" noProof="0" dirty="0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игра</a:t>
            </a:r>
            <a:r>
              <a:rPr kumimoji="0" lang="ru-RU" b="1" i="0" u="none" strike="noStrike" kern="1200" cap="none" spc="-100" normalizeH="0" noProof="0" dirty="0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b="1" i="0" u="none" strike="noStrike" kern="1200" cap="none" spc="-100" normalizeH="0" baseline="0" noProof="0" dirty="0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 </a:t>
            </a:r>
            <a:r>
              <a:rPr kumimoji="0" lang="ru-RU" b="1" i="0" u="none" strike="noStrike" kern="1200" cap="none" spc="-100" normalizeH="0" baseline="0" noProof="0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самостоятельная игровая деятельность</a:t>
            </a:r>
            <a:r>
              <a:rPr kumimoji="0" lang="ru-RU" sz="4200" i="0" u="none" strike="noStrike" kern="1200" cap="none" spc="-100" normalizeH="0" baseline="0" noProof="0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ru-RU" sz="4200" dirty="0"/>
          </a:p>
        </p:txBody>
      </p:sp>
      <p:pic>
        <p:nvPicPr>
          <p:cNvPr id="4" name="Содержимое 4">
            <a:extLst>
              <a:ext uri="{FF2B5EF4-FFF2-40B4-BE49-F238E27FC236}">
                <a16:creationId xmlns:a16="http://schemas.microsoft.com/office/drawing/2014/main" xmlns="" id="{B2A06E4C-5C12-4892-B0C0-1CCA7F3A1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255" b="9353"/>
          <a:stretch/>
        </p:blipFill>
        <p:spPr>
          <a:xfrm>
            <a:off x="3250218" y="1441757"/>
            <a:ext cx="5031818" cy="505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88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>
            <a:extLst>
              <a:ext uri="{FF2B5EF4-FFF2-40B4-BE49-F238E27FC236}">
                <a16:creationId xmlns:a16="http://schemas.microsoft.com/office/drawing/2014/main" xmlns="" id="{1C6F1387-07EA-4547-BB4A-B67F184ADBF0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1" y="192873"/>
            <a:ext cx="4170639" cy="5560851"/>
          </a:xfrm>
          <a:prstGeom prst="rect">
            <a:avLst/>
          </a:prstGeom>
        </p:spPr>
      </p:pic>
      <p:pic>
        <p:nvPicPr>
          <p:cNvPr id="5" name="Содержимое 5">
            <a:extLst>
              <a:ext uri="{FF2B5EF4-FFF2-40B4-BE49-F238E27FC236}">
                <a16:creationId xmlns:a16="http://schemas.microsoft.com/office/drawing/2014/main" xmlns="" id="{E18C0667-1623-45E1-A6DD-C4E8FCC23D2B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063378" y="887979"/>
            <a:ext cx="5560850" cy="4170639"/>
          </a:xfrm>
          <a:prstGeom prst="rect">
            <a:avLst/>
          </a:prstGeo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xmlns="" id="{7C9A36EA-5099-4AF7-A097-E4BED209FA41}"/>
              </a:ext>
            </a:extLst>
          </p:cNvPr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028" y="1192519"/>
            <a:ext cx="410445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10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9E555B-8C55-4C5F-9F14-6FF5A8492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04931"/>
            <a:ext cx="8976332" cy="704538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b="1" i="0" u="none" strike="noStrike" kern="1200" cap="none" spc="-100" normalizeH="0" baseline="0" noProof="0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j-ea"/>
                <a:cs typeface="+mj-cs"/>
              </a:rPr>
              <a:t>В пособии отражены следующие разделы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156C3ED-1D8A-4290-A8FC-8C126F109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809468"/>
            <a:ext cx="9650890" cy="6550701"/>
          </a:xfr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F3A447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ru-RU" sz="33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 (артикуляционные упражнения, символы гласных звуков, характеристика согласных звуков);</a:t>
            </a: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F3A447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ru-RU" sz="33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гимнастика;</a:t>
            </a: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F3A447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ru-RU" sz="33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гимнастика;</a:t>
            </a: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F3A447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ru-RU" sz="33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фонематического слуха и звуко-буквенного анализа слова «Игры со словами» т.д.;</a:t>
            </a: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F3A447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ru-RU" sz="33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автоматизация звуков (чистоговорки, скороговорки);</a:t>
            </a: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F3A447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ru-RU" sz="33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грамматический строй «Предлоги»;</a:t>
            </a: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F3A447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ru-RU" sz="33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связной речи («Составь рассказ по серии картинок»);</a:t>
            </a: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F3A447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ru-RU" sz="33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мелкая моторика («Тактильные дорожки», «Игры с палочками», «Шнуровка», «Сделай букву», «Смастери букву»);</a:t>
            </a: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F3A447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ru-RU" sz="33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зрительное восприятие («Собери картинку», «Увлекательные лабиринты»).</a:t>
            </a: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03549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117</TotalTime>
  <Words>167</Words>
  <Application>Microsoft Office PowerPoint</Application>
  <PresentationFormat>Широкоэкранный</PresentationFormat>
  <Paragraphs>37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Constantia</vt:lpstr>
      <vt:lpstr>Symbol</vt:lpstr>
      <vt:lpstr>Times New Roman</vt:lpstr>
      <vt:lpstr>Trebuchet MS</vt:lpstr>
      <vt:lpstr>Wingdings 2</vt:lpstr>
      <vt:lpstr>Wingdings 3</vt:lpstr>
      <vt:lpstr>Грань</vt:lpstr>
      <vt:lpstr>Муниципальное автономное дошкольное образовательное учреждение города Новосибирска «Детский сад № 81 «Дошкольная академия»</vt:lpstr>
      <vt:lpstr>Что же такое  Лэпбук  (lapbook) ? </vt:lpstr>
      <vt:lpstr>Тематические лэпбуки</vt:lpstr>
      <vt:lpstr>Презентация PowerPoint</vt:lpstr>
      <vt:lpstr>Презентация PowerPoint</vt:lpstr>
      <vt:lpstr>Зачем нужен лэпбук?</vt:lpstr>
      <vt:lpstr>Лэпбук- дидактическая игра как самостоятельная игровая деятельность.</vt:lpstr>
      <vt:lpstr>Презентация PowerPoint</vt:lpstr>
      <vt:lpstr>В пособии отражены следующие разделы</vt:lpstr>
      <vt:lpstr>Коррекционное занятие 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города Новосибирска «Детский сад № 81 «Дошкольная академия»</dc:title>
  <dc:creator>Галина Ивановна</dc:creator>
  <cp:lastModifiedBy>Галина Ивановна</cp:lastModifiedBy>
  <cp:revision>15</cp:revision>
  <dcterms:created xsi:type="dcterms:W3CDTF">2019-08-29T04:09:40Z</dcterms:created>
  <dcterms:modified xsi:type="dcterms:W3CDTF">2020-10-23T01:36:11Z</dcterms:modified>
</cp:coreProperties>
</file>