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89" r:id="rId3"/>
    <p:sldId id="302" r:id="rId4"/>
    <p:sldId id="291" r:id="rId5"/>
    <p:sldId id="300" r:id="rId6"/>
    <p:sldId id="292" r:id="rId7"/>
    <p:sldId id="299" r:id="rId8"/>
    <p:sldId id="293" r:id="rId9"/>
    <p:sldId id="294" r:id="rId10"/>
    <p:sldId id="260" r:id="rId11"/>
    <p:sldId id="264" r:id="rId12"/>
    <p:sldId id="304" r:id="rId13"/>
    <p:sldId id="297" r:id="rId14"/>
    <p:sldId id="305" r:id="rId15"/>
    <p:sldId id="30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B288-2EBF-43A9-A37A-832308EB87A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5F1D-E03C-4CCD-A2AE-FFA047F27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B288-2EBF-43A9-A37A-832308EB87A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5F1D-E03C-4CCD-A2AE-FFA047F27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B288-2EBF-43A9-A37A-832308EB87A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5F1D-E03C-4CCD-A2AE-FFA047F27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B288-2EBF-43A9-A37A-832308EB87A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5F1D-E03C-4CCD-A2AE-FFA047F27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B288-2EBF-43A9-A37A-832308EB87A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5F1D-E03C-4CCD-A2AE-FFA047F27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B288-2EBF-43A9-A37A-832308EB87A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5F1D-E03C-4CCD-A2AE-FFA047F27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B288-2EBF-43A9-A37A-832308EB87A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5F1D-E03C-4CCD-A2AE-FFA047F27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B288-2EBF-43A9-A37A-832308EB87A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5F1D-E03C-4CCD-A2AE-FFA047F27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B288-2EBF-43A9-A37A-832308EB87A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5F1D-E03C-4CCD-A2AE-FFA047F27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B288-2EBF-43A9-A37A-832308EB87A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5F1D-E03C-4CCD-A2AE-FFA047F27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B288-2EBF-43A9-A37A-832308EB87A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5F1D-E03C-4CCD-A2AE-FFA047F27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B288-2EBF-43A9-A37A-832308EB87A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5F1D-E03C-4CCD-A2AE-FFA047F27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 проектов  в художественно-литературном  развитии детей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44" y="485776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Рыжова Евгения Олеговна,  воспитатель первой квалификационной категории МКДОУ № 12 Центральный округ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9"/>
          <p:cNvSpPr txBox="1">
            <a:spLocks/>
          </p:cNvSpPr>
          <p:nvPr/>
        </p:nvSpPr>
        <p:spPr>
          <a:xfrm>
            <a:off x="714348" y="2143116"/>
            <a:ext cx="6072230" cy="23574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Художественная книга для ребенка - это могучее средство всестороннего воспитания: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она способствует развитию у детей  любви к Родине, к родной  природе, воспитывает любовь к родному языку, будит детское воображение, вызывает детскую игру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9"/>
          <p:cNvSpPr txBox="1">
            <a:spLocks/>
          </p:cNvSpPr>
          <p:nvPr/>
        </p:nvSpPr>
        <p:spPr>
          <a:xfrm>
            <a:off x="214282" y="285728"/>
            <a:ext cx="3214678" cy="12858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9058" y="274638"/>
            <a:ext cx="4757742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Конкурс семейной рукописной книги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857752" y="2332037"/>
            <a:ext cx="4038600" cy="4525963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ru-RU" sz="3400" b="1" dirty="0" smtClean="0"/>
              <a:t>Самодельная книга</a:t>
            </a:r>
            <a:r>
              <a:rPr lang="ru-RU" sz="3400" dirty="0" smtClean="0"/>
              <a:t> – это пособие для развивающей работы с детьми, созданное точно в соответствии с поставленными задачами.</a:t>
            </a:r>
          </a:p>
          <a:p>
            <a:r>
              <a:rPr lang="ru-RU" sz="3400" dirty="0" smtClean="0"/>
              <a:t>     </a:t>
            </a:r>
            <a:r>
              <a:rPr lang="ru-RU" sz="3400" b="1" dirty="0" smtClean="0"/>
              <a:t>Самодельная книга</a:t>
            </a:r>
            <a:r>
              <a:rPr lang="ru-RU" sz="3400" dirty="0" smtClean="0"/>
              <a:t> – это продукт творческих усилий ребенка, призванный воспитывать уважение к своему и чужому творчеству.</a:t>
            </a:r>
          </a:p>
          <a:p>
            <a:r>
              <a:rPr lang="ru-RU" sz="3400" dirty="0" smtClean="0"/>
              <a:t>     </a:t>
            </a:r>
            <a:r>
              <a:rPr lang="ru-RU" sz="3400" b="1" dirty="0" smtClean="0"/>
              <a:t>Самодельная книга</a:t>
            </a:r>
            <a:r>
              <a:rPr lang="ru-RU" sz="3400" dirty="0" smtClean="0"/>
              <a:t> – это прекрасный повод для детей и взрослых сделать что – то вместе, что-то принадлежащее к области умного, красивого и значительного.</a:t>
            </a:r>
          </a:p>
          <a:p>
            <a:r>
              <a:rPr lang="ru-RU" sz="3400" dirty="0" smtClean="0"/>
              <a:t>     </a:t>
            </a:r>
            <a:r>
              <a:rPr lang="ru-RU" sz="3400" b="1" dirty="0" smtClean="0"/>
              <a:t>Самодельная книга</a:t>
            </a:r>
            <a:r>
              <a:rPr lang="ru-RU" sz="3400" dirty="0" smtClean="0"/>
              <a:t> работает на самооценку маленького автора, приучает к мысли о роли книги вообще и о значимости книжного мира как сосредоточия человеческой мысли воображения.</a:t>
            </a:r>
          </a:p>
          <a:p>
            <a:r>
              <a:rPr lang="ru-RU" sz="3400" b="1" dirty="0" smtClean="0"/>
              <a:t>Самодельная книга</a:t>
            </a:r>
            <a:r>
              <a:rPr lang="ru-RU" sz="3400" dirty="0" smtClean="0"/>
              <a:t> позволяет расширить и обогатить словарный запас детей, активизируя их речевое общение.</a:t>
            </a:r>
          </a:p>
          <a:p>
            <a:r>
              <a:rPr lang="ru-RU" sz="3400" dirty="0" smtClean="0"/>
              <a:t>     </a:t>
            </a:r>
            <a:r>
              <a:rPr lang="ru-RU" sz="3400" b="1" dirty="0" smtClean="0"/>
              <a:t>Самодельная книга</a:t>
            </a:r>
            <a:r>
              <a:rPr lang="ru-RU" sz="3400" dirty="0" smtClean="0"/>
              <a:t>  стимулирует мелкую моторику, логическое мышление и фантазию ребенка.</a:t>
            </a:r>
          </a:p>
          <a:p>
            <a:r>
              <a:rPr lang="ru-RU" sz="3400" b="1" dirty="0" smtClean="0"/>
              <a:t>Самодельная книга</a:t>
            </a:r>
            <a:r>
              <a:rPr lang="ru-RU" sz="3400" dirty="0" smtClean="0"/>
              <a:t> воспитывает усидчивость, внимание; формирует положительные эмоции у детей от сотрудничества  со  взрослыми (родителями и педагогами).</a:t>
            </a:r>
          </a:p>
          <a:p>
            <a:r>
              <a:rPr lang="ru-RU" sz="3400" b="1" dirty="0" smtClean="0"/>
              <a:t>Как сделать книжку – малышку?</a:t>
            </a:r>
            <a:r>
              <a:rPr lang="ru-RU" sz="3400" dirty="0" smtClean="0"/>
              <a:t> Для этого необходимо придерживаться следующих правил:</a:t>
            </a:r>
          </a:p>
          <a:p>
            <a:r>
              <a:rPr lang="ru-RU" sz="3400" dirty="0" smtClean="0"/>
              <a:t>1.      Продумайте тему и примерное содержание книги.</a:t>
            </a:r>
          </a:p>
          <a:p>
            <a:r>
              <a:rPr lang="ru-RU" sz="3400" dirty="0" smtClean="0"/>
              <a:t>2.      Определите, сколько страниц будет в книжке (в зависимости от возраста детей).</a:t>
            </a:r>
          </a:p>
          <a:p>
            <a:r>
              <a:rPr lang="ru-RU" sz="3400" dirty="0" smtClean="0"/>
              <a:t>3.      Размер книжки вы выбираете сами.</a:t>
            </a:r>
          </a:p>
          <a:p>
            <a:r>
              <a:rPr lang="ru-RU" sz="3400" dirty="0" smtClean="0"/>
              <a:t>4.      Обложка книжки должна быть яркой, привлекающей внимание детей.</a:t>
            </a:r>
          </a:p>
          <a:p>
            <a:r>
              <a:rPr lang="ru-RU" sz="3400" dirty="0" smtClean="0"/>
              <a:t>5.      Текст и рисунок должны подходить по смыслу.</a:t>
            </a:r>
          </a:p>
          <a:p>
            <a:r>
              <a:rPr lang="ru-RU" sz="3400" dirty="0" smtClean="0"/>
              <a:t>6.      Слова в книге должны быть знакомы ребенку.</a:t>
            </a:r>
          </a:p>
          <a:p>
            <a:r>
              <a:rPr lang="ru-RU" sz="3400" b="1" dirty="0" smtClean="0"/>
              <a:t>Книжки – малышки могут быть разными:</a:t>
            </a:r>
            <a:endParaRPr lang="ru-RU" sz="3400" dirty="0" smtClean="0"/>
          </a:p>
          <a:p>
            <a:r>
              <a:rPr lang="ru-RU" sz="3400" b="1" dirty="0" smtClean="0"/>
              <a:t>     По форме</a:t>
            </a:r>
            <a:r>
              <a:rPr lang="ru-RU" sz="3400" dirty="0" smtClean="0"/>
              <a:t> – стандартная, книга-блокнот, книга – гармошка. В форме животного, растения и т.д.</a:t>
            </a:r>
          </a:p>
          <a:p>
            <a:r>
              <a:rPr lang="ru-RU" sz="3400" b="1" dirty="0" smtClean="0"/>
              <a:t>По тематике</a:t>
            </a:r>
            <a:r>
              <a:rPr lang="ru-RU" sz="3400" dirty="0" smtClean="0"/>
              <a:t>  –  праздники, зоопарк, театр, игрушки, кулинарные рецепты, загадки, комиксы, увлечения, стихи и т.д.</a:t>
            </a:r>
          </a:p>
          <a:p>
            <a:r>
              <a:rPr lang="ru-RU" sz="3400" dirty="0" smtClean="0"/>
              <a:t>Такие книжки ребенок будет читать с удовольствием. Ведь в таких книжках главный герой – сам малыш и его творчество!!!</a:t>
            </a:r>
          </a:p>
          <a:p>
            <a:r>
              <a:rPr lang="ru-RU" sz="3400" b="1" dirty="0" smtClean="0"/>
              <a:t>Желаем удачи!!!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 smtClean="0"/>
          </a:p>
          <a:p>
            <a:endParaRPr lang="ru-RU" sz="1200" b="1" u="sng" dirty="0" smtClean="0">
              <a:solidFill>
                <a:schemeClr val="dk1"/>
              </a:solidFill>
            </a:endParaRPr>
          </a:p>
        </p:txBody>
      </p:sp>
      <p:sp>
        <p:nvSpPr>
          <p:cNvPr id="17409" name="WordArt 1"/>
          <p:cNvSpPr>
            <a:spLocks noChangeArrowheads="1" noChangeShapeType="1" noTextEdit="1"/>
          </p:cNvSpPr>
          <p:nvPr/>
        </p:nvSpPr>
        <p:spPr bwMode="auto">
          <a:xfrm>
            <a:off x="500034" y="500042"/>
            <a:ext cx="2247900" cy="781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ПОЛОЖЕНИЕ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 конкурсе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" name="Содержимое 6"/>
          <p:cNvSpPr>
            <a:spLocks noGrp="1"/>
          </p:cNvSpPr>
          <p:nvPr>
            <p:ph sz="half" idx="2"/>
          </p:nvPr>
        </p:nvSpPr>
        <p:spPr>
          <a:xfrm>
            <a:off x="357158" y="1643050"/>
            <a:ext cx="4500594" cy="4929222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ru-RU" sz="4800" b="1" u="sng" dirty="0" smtClean="0"/>
              <a:t>1. Цель:</a:t>
            </a:r>
            <a:endParaRPr lang="ru-RU" sz="4800" dirty="0" smtClean="0"/>
          </a:p>
          <a:p>
            <a:pPr lvl="0"/>
            <a:r>
              <a:rPr lang="ru-RU" sz="4800" dirty="0" smtClean="0"/>
              <a:t>Развитие творческой активности, словотворчества детей, родителей, сотворчества детей и родителей.</a:t>
            </a:r>
          </a:p>
          <a:p>
            <a:pPr lvl="0"/>
            <a:r>
              <a:rPr lang="ru-RU" sz="4800" dirty="0" smtClean="0"/>
              <a:t>Развитие технических навыков, необходимых для  изготовления самодельных книжек – малышек.</a:t>
            </a:r>
          </a:p>
          <a:p>
            <a:r>
              <a:rPr lang="ru-RU" sz="4800" b="1" u="sng" dirty="0" smtClean="0"/>
              <a:t>2. Планирование:</a:t>
            </a:r>
            <a:endParaRPr lang="ru-RU" sz="4800" dirty="0" smtClean="0"/>
          </a:p>
          <a:p>
            <a:r>
              <a:rPr lang="ru-RU" sz="4800" b="1" i="1" dirty="0" smtClean="0"/>
              <a:t>Что?</a:t>
            </a:r>
            <a:r>
              <a:rPr lang="ru-RU" sz="4800" dirty="0" smtClean="0"/>
              <a:t> – создание самодельной книжки-малышки, сочинение литературного произведения (сказки, рассказа, </a:t>
            </a:r>
            <a:r>
              <a:rPr lang="ru-RU" sz="4800" dirty="0" err="1" smtClean="0"/>
              <a:t>потешки</a:t>
            </a:r>
            <a:r>
              <a:rPr lang="ru-RU" sz="4800" dirty="0" smtClean="0"/>
              <a:t>, стихотворения) для детей, дизайн-проект  книжки-малышки (оформление книги, сопроводительные иллюстрации и т.д.)</a:t>
            </a:r>
          </a:p>
          <a:p>
            <a:r>
              <a:rPr lang="ru-RU" sz="4800" b="1" i="1" dirty="0" smtClean="0"/>
              <a:t>Кем?</a:t>
            </a:r>
            <a:r>
              <a:rPr lang="ru-RU" sz="4800" dirty="0" smtClean="0"/>
              <a:t> - родителями, детьми.</a:t>
            </a:r>
          </a:p>
          <a:p>
            <a:r>
              <a:rPr lang="ru-RU" sz="4800" b="1" u="sng" dirty="0" smtClean="0"/>
              <a:t>3. Исследование</a:t>
            </a:r>
            <a:r>
              <a:rPr lang="ru-RU" sz="4800" b="1" dirty="0" smtClean="0"/>
              <a:t> </a:t>
            </a:r>
            <a:r>
              <a:rPr lang="ru-RU" sz="4800" dirty="0" smtClean="0"/>
              <a:t>педагогов и родителей –поиск вариантов оформления детских книжек-малышек, дизайн – проект оформления книжки - малышки.</a:t>
            </a:r>
          </a:p>
          <a:p>
            <a:r>
              <a:rPr lang="ru-RU" sz="4800" b="1" u="sng" dirty="0" smtClean="0"/>
              <a:t>4. Сочинение</a:t>
            </a:r>
            <a:r>
              <a:rPr lang="ru-RU" sz="4800" b="1" dirty="0" smtClean="0"/>
              <a:t> детского произведения </a:t>
            </a:r>
            <a:r>
              <a:rPr lang="ru-RU" sz="4800" dirty="0" smtClean="0"/>
              <a:t>(сказки, рассказа, стишка, </a:t>
            </a:r>
            <a:r>
              <a:rPr lang="ru-RU" sz="4800" dirty="0" err="1" smtClean="0"/>
              <a:t>потешек</a:t>
            </a:r>
            <a:r>
              <a:rPr lang="ru-RU" sz="4800" dirty="0" smtClean="0"/>
              <a:t> и т.д.), </a:t>
            </a:r>
            <a:r>
              <a:rPr lang="ru-RU" sz="4800" u="sng" dirty="0" smtClean="0"/>
              <a:t>оформление</a:t>
            </a:r>
            <a:r>
              <a:rPr lang="ru-RU" sz="4800" dirty="0" smtClean="0"/>
              <a:t> книжки – малышки.</a:t>
            </a:r>
          </a:p>
          <a:p>
            <a:r>
              <a:rPr lang="ru-RU" sz="4800" b="1" u="sng" dirty="0" smtClean="0"/>
              <a:t>5. Презентация книжек-малышек</a:t>
            </a:r>
            <a:r>
              <a:rPr lang="ru-RU" sz="4800" b="1" dirty="0" smtClean="0"/>
              <a:t>. </a:t>
            </a:r>
            <a:r>
              <a:rPr lang="ru-RU" sz="4800" dirty="0" smtClean="0"/>
              <a:t>Анализ изданий, составление рецензий, рекомендаций родителями. Поощрение участников проекта.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b="1" dirty="0" smtClean="0"/>
              <a:t>Требование к оформлению:</a:t>
            </a:r>
            <a:endParaRPr lang="ru-RU" sz="4800" dirty="0" smtClean="0"/>
          </a:p>
          <a:p>
            <a:r>
              <a:rPr lang="ru-RU" sz="4800" dirty="0" smtClean="0"/>
              <a:t>Формат, техника оформления книжки - малышки, материал  - на выбор автора.</a:t>
            </a:r>
          </a:p>
          <a:p>
            <a:r>
              <a:rPr lang="ru-RU" sz="4800" dirty="0" smtClean="0"/>
              <a:t>Книжка должна иметь законченный вид (с обложкой, должна быть  прошита, скреплена иным способом; с указанием автора, с  текстом, рисунками,  и т.д.</a:t>
            </a:r>
          </a:p>
          <a:p>
            <a:r>
              <a:rPr lang="ru-RU" sz="4800" b="1" dirty="0" smtClean="0"/>
              <a:t>Желаем творческих успехов!</a:t>
            </a:r>
            <a:endParaRPr lang="ru-RU" sz="4800" dirty="0" smtClean="0"/>
          </a:p>
          <a:p>
            <a:endParaRPr lang="ru-RU" sz="1700" b="1" i="1" dirty="0" smtClean="0">
              <a:solidFill>
                <a:schemeClr val="dk1"/>
              </a:solidFill>
            </a:endParaRPr>
          </a:p>
        </p:txBody>
      </p:sp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4929190" y="1500174"/>
            <a:ext cx="392909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Самодельная книга – это хорошо!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 build="p" animBg="1"/>
      <p:bldP spid="17409" grpId="0"/>
      <p:bldP spid="11" grpId="0" build="p" animBg="1"/>
      <p:bldP spid="17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Gala\Desktop\рабочий стол\аттестация\12 детский сад 1\евгения олеговна\Сказка\DSC027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715851" cy="3240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4" name="Picture 2" descr="C:\Users\Gala\Desktop\рабочий стол\аттестация\12 детский сад 1\евгения олеговна\Сказка\DSC027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7166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C:\Documents and Settings\Наташа\Мои документы\Аттестация\12 детский сад\евгения олеговна\Сказка\DSC02794.JPG"/>
          <p:cNvPicPr/>
          <p:nvPr/>
        </p:nvPicPr>
        <p:blipFill>
          <a:blip r:embed="rId5" cstate="print"/>
          <a:srcRect l="47931" b="10219"/>
          <a:stretch>
            <a:fillRect/>
          </a:stretch>
        </p:blipFill>
        <p:spPr bwMode="auto">
          <a:xfrm>
            <a:off x="500034" y="3571876"/>
            <a:ext cx="2327391" cy="27847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Рисунок 12" descr="C:\Documents and Settings\Наташа\Local Settings\Temporary Internet Files\Content.Word\DSC02793.jpg"/>
          <p:cNvPicPr/>
          <p:nvPr/>
        </p:nvPicPr>
        <p:blipFill>
          <a:blip r:embed="rId6" cstate="print"/>
          <a:srcRect l="47509"/>
          <a:stretch>
            <a:fillRect/>
          </a:stretch>
        </p:blipFill>
        <p:spPr bwMode="auto">
          <a:xfrm>
            <a:off x="7072330" y="0"/>
            <a:ext cx="1619943" cy="22236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" name="Рисунок 13" descr="C:\Documents and Settings\Наташа\Local Settings\Temporary Internet Files\Content.Word\Dsc0279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929066"/>
            <a:ext cx="2022475" cy="2566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Рисунок 14" descr="C:\Documents and Settings\Наташа\Local Settings\Temporary Internet Files\Content.Word\Dsc0279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2071678"/>
            <a:ext cx="2148148" cy="29925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6" name="Рисунок 15" descr="C:\Documents and Settings\Наташа\Мои документы\Аттестация\12 детский сад\евгения олеговна\Сказка\Dsc0279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3643314"/>
            <a:ext cx="2081179" cy="29523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:\DCIM\101MSDCF\DSC061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556" y="2214554"/>
            <a:ext cx="4953034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642918"/>
            <a:ext cx="67151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«Сказки нашим малышам»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6" name="Содержимое 6" descr="DSC_0271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6286512" y="3394485"/>
            <a:ext cx="2000264" cy="3011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Содержимое 5" descr="DSC061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285728"/>
            <a:ext cx="3276595" cy="2457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Содержимое 9"/>
          <p:cNvSpPr txBox="1">
            <a:spLocks/>
          </p:cNvSpPr>
          <p:nvPr/>
        </p:nvSpPr>
        <p:spPr>
          <a:xfrm>
            <a:off x="642910" y="2000240"/>
            <a:ext cx="4572032" cy="15001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рамках проекта «Сказки нашим малышам» проходят постановки спектаклей,  которые демонстрируются малышам нашего детского сада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9"/>
          <p:cNvSpPr txBox="1">
            <a:spLocks/>
          </p:cNvSpPr>
          <p:nvPr/>
        </p:nvSpPr>
        <p:spPr>
          <a:xfrm>
            <a:off x="214282" y="296818"/>
            <a:ext cx="3214678" cy="12858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09" name="WordArt 1"/>
          <p:cNvSpPr>
            <a:spLocks noChangeArrowheads="1" noChangeShapeType="1" noTextEdit="1"/>
          </p:cNvSpPr>
          <p:nvPr/>
        </p:nvSpPr>
        <p:spPr bwMode="auto">
          <a:xfrm>
            <a:off x="500034" y="511132"/>
            <a:ext cx="2247900" cy="781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Всемирный день библиотек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" name="Содержимое 6"/>
          <p:cNvSpPr>
            <a:spLocks noGrp="1"/>
          </p:cNvSpPr>
          <p:nvPr>
            <p:ph sz="half" idx="2"/>
          </p:nvPr>
        </p:nvSpPr>
        <p:spPr>
          <a:xfrm>
            <a:off x="357158" y="1714488"/>
            <a:ext cx="5786478" cy="4929222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ru-RU" sz="1700" b="1" i="1" dirty="0" smtClean="0">
              <a:solidFill>
                <a:schemeClr val="dk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9058" y="285728"/>
            <a:ext cx="4757742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Сотрудничество с библиотекой имени Карла Маркса</a:t>
            </a: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>
          <a:xfrm>
            <a:off x="642910" y="2082768"/>
            <a:ext cx="5060966" cy="379505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5786446" y="3929066"/>
            <a:ext cx="3143272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Знакомство с </a:t>
            </a:r>
          </a:p>
          <a:p>
            <a:pPr algn="ctr" rtl="0"/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творчеством Ершова</a:t>
            </a:r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409" grpId="0"/>
      <p:bldP spid="11" grpId="0" build="p" animBg="1"/>
      <p:bldP spid="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2714644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sz="2000" dirty="0" smtClean="0"/>
              <a:t>Дети и их родители принимают активное участие в проектах нашей группы. Результаты реализации проектов свидетельствуют об эффективности выбранной стратегии работы. Благодаря сотрудничеству и сотворчеству воспитателей, детей и родителей, происходит активное развитие и совершенствование способностей детей к восприятию литературных произведений, формирование интереса и любви к книге, то есть дети успешно формируются как читатели.</a:t>
            </a:r>
          </a:p>
          <a:p>
            <a:endParaRPr lang="ru-RU" sz="1200" b="1" u="sng" dirty="0" smtClean="0">
              <a:solidFill>
                <a:schemeClr val="dk1"/>
              </a:solidFill>
            </a:endParaRPr>
          </a:p>
        </p:txBody>
      </p:sp>
      <p:pic>
        <p:nvPicPr>
          <p:cNvPr id="3" name="Содержимое 5" descr="DSCN2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000504"/>
            <a:ext cx="2874432" cy="2155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Содержимое 7" descr="DSCN1802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 l="6199" t="18309" r="22773" b="2771"/>
          <a:stretch>
            <a:fillRect/>
          </a:stretch>
        </p:blipFill>
        <p:spPr>
          <a:xfrm>
            <a:off x="3071802" y="4214818"/>
            <a:ext cx="282894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3" descr="C:\Users\Gala\Desktop\рабочий стол\аттестация\12 детский сад 1\евгения олеговна\фото литературный центр\SAM_05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57106">
            <a:off x="6098655" y="3849531"/>
            <a:ext cx="2705091" cy="2028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WordArt 1"/>
          <p:cNvSpPr>
            <a:spLocks noChangeArrowheads="1" noChangeShapeType="1" noTextEdit="1"/>
          </p:cNvSpPr>
          <p:nvPr/>
        </p:nvSpPr>
        <p:spPr bwMode="auto">
          <a:xfrm>
            <a:off x="642910" y="142852"/>
            <a:ext cx="8072494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СПАСИБО </a:t>
            </a:r>
          </a:p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ЗА ВНИМАНИЕ!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23" name="Содержимое 9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038600" cy="4900634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Для достижения позитивных результатов в литературно-художественном развитии дошкольников целесообразным считаю использование метода проектов. На сегодняшний день он получает все более широкое применение в педагогической практике нашего учреждения. Метод проектов – это обучение и воспитание ребенка через деятельность, а в работе с семьей – через совместную деятельность детей и родителей. Метод проектов является эффективным средством сплочения детей, родителей, педагогов.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Gala\Desktop\мастерклассы\мастеркласс\DSCN17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0017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одержимое 9"/>
          <p:cNvSpPr>
            <a:spLocks noGrp="1"/>
          </p:cNvSpPr>
          <p:nvPr>
            <p:ph sz="half" idx="1"/>
          </p:nvPr>
        </p:nvSpPr>
        <p:spPr>
          <a:xfrm>
            <a:off x="357158" y="785794"/>
            <a:ext cx="4038600" cy="4900634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Различные темы проектной деятельности могут быть объединены вокруг крупных идей, например:</a:t>
            </a:r>
          </a:p>
          <a:p>
            <a:r>
              <a:rPr lang="ru-RU" sz="3600" b="1" i="1" dirty="0" smtClean="0"/>
              <a:t> «Детское книгоиздательство»</a:t>
            </a:r>
            <a:r>
              <a:rPr lang="ru-RU" sz="3600" dirty="0" smtClean="0"/>
              <a:t> — изготовление книжек-самоделок с рисунками и рассказами о произведениях, пересказами и творческими рассказами по аналогии со знакомыми текстами; создание тематических журналов и детских энциклопедий на основе знакомства с литературными произведениями («Сказка — ложь, да в ней намек», «Как писатель мне помог понять...», «Что узнали мы из книг» и прочее).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4" name="Содержимое 9" descr="SAM_05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571480"/>
            <a:ext cx="3205157" cy="2403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Содержимое 8" descr="SAM_05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429000"/>
            <a:ext cx="3467128" cy="2600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одержимое 9"/>
          <p:cNvSpPr>
            <a:spLocks noGrp="1"/>
          </p:cNvSpPr>
          <p:nvPr>
            <p:ph sz="half" idx="1"/>
          </p:nvPr>
        </p:nvSpPr>
        <p:spPr>
          <a:xfrm>
            <a:off x="500034" y="428604"/>
            <a:ext cx="3571900" cy="6000792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3400" b="1" i="1" dirty="0" smtClean="0"/>
              <a:t>«Детская библиотека»</a:t>
            </a:r>
            <a:r>
              <a:rPr lang="ru-RU" sz="3400" dirty="0" smtClean="0"/>
              <a:t> - организация библиотеки из самодельных книжек, а также оформление и систематизация книг детской библиотеки в группе;</a:t>
            </a:r>
          </a:p>
          <a:p>
            <a:r>
              <a:rPr lang="ru-RU" sz="3400" b="1" i="1" dirty="0" smtClean="0"/>
              <a:t>«Выставки книг»</a:t>
            </a:r>
            <a:r>
              <a:rPr lang="ru-RU" sz="3400" dirty="0" smtClean="0"/>
              <a:t> — подготовка тематических выставок для детей разных возрастных групп («Сказки нашего детства», «Любимые литературные герои», «Поэты и художники о природе» и т. п.).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SAM_00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57818" y="357166"/>
            <a:ext cx="3395658" cy="2546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Содержимое 5" descr="SAM_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357562"/>
            <a:ext cx="2302928" cy="1727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SAM_0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559217">
            <a:off x="6382708" y="3433809"/>
            <a:ext cx="2552425" cy="1914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9"/>
          <p:cNvSpPr>
            <a:spLocks noGrp="1"/>
          </p:cNvSpPr>
          <p:nvPr>
            <p:ph sz="half" idx="2"/>
          </p:nvPr>
        </p:nvSpPr>
        <p:spPr>
          <a:xfrm>
            <a:off x="3500430" y="428604"/>
            <a:ext cx="4824418" cy="3686188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Тематические выставки</a:t>
            </a:r>
            <a:r>
              <a:rPr lang="ru-RU" dirty="0" smtClean="0"/>
              <a:t> в литературном центре и центре художественно-творческой деятельности. Их темы могут определяться, например: знаменательными темами «календаря праздников» и памятными датами жизни писателей и поэтов.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5" name="Picture 3" descr="C:\Users\Gala\Desktop\рабочий стол\кружки\115NIKON\DSCN1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608" y="4210543"/>
            <a:ext cx="3087687" cy="2315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3" descr="C:\Users\Gala\Desktop\мастеркласс куклы\DSCN25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52"/>
            <a:ext cx="3087687" cy="2315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3" descr="C:\Users\Gala\Desktop\мастеркласс куклы\DSCN2584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1742246">
            <a:off x="3685362" y="4635515"/>
            <a:ext cx="2151311" cy="1613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 descr="C:\Users\Gala\Desktop\мастеркласс куклы\DSCN25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77610">
            <a:off x="1091938" y="2136342"/>
            <a:ext cx="1494085" cy="1992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2" descr="C:\Users\Gala\Desktop\диплом анжела\ложки\DSCN90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071942"/>
            <a:ext cx="3303061" cy="2477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одержимое 9"/>
          <p:cNvSpPr>
            <a:spLocks noGrp="1"/>
          </p:cNvSpPr>
          <p:nvPr>
            <p:ph sz="half" idx="1"/>
          </p:nvPr>
        </p:nvSpPr>
        <p:spPr>
          <a:xfrm>
            <a:off x="357158" y="500042"/>
            <a:ext cx="4038600" cy="2928958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Вечера</a:t>
            </a:r>
            <a:r>
              <a:rPr lang="ru-RU" dirty="0" smtClean="0"/>
              <a:t> литературных развлечений, литературные </a:t>
            </a:r>
            <a:r>
              <a:rPr lang="ru-RU" b="1" i="1" dirty="0" smtClean="0"/>
              <a:t>праздники, фестивали </a:t>
            </a:r>
            <a:r>
              <a:rPr lang="ru-RU" dirty="0" smtClean="0"/>
              <a:t>и театрализованные </a:t>
            </a:r>
            <a:r>
              <a:rPr lang="ru-RU" b="1" i="1" dirty="0" smtClean="0"/>
              <a:t>представления</a:t>
            </a:r>
            <a:r>
              <a:rPr lang="ru-RU" dirty="0" smtClean="0"/>
              <a:t>.  Тематика таких мероприятий зависит от специфики читательских интересов детей и педагогов. При их планировании можно учитывать даты «календаря праздников».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4818" name="Picture 2" descr="C:\Users\Gala\Desktop\женя\конкурс\DSCN27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" descr="C:\Users\Gala\Desktop\женя\конкурс\DSCN2800.JPG"/>
          <p:cNvPicPr>
            <a:picLocks noChangeAspect="1" noChangeArrowheads="1"/>
          </p:cNvPicPr>
          <p:nvPr/>
        </p:nvPicPr>
        <p:blipFill>
          <a:blip r:embed="rId5" cstate="print"/>
          <a:srcRect l="25825" t="2647" r="26415"/>
          <a:stretch>
            <a:fillRect/>
          </a:stretch>
        </p:blipFill>
        <p:spPr bwMode="auto">
          <a:xfrm>
            <a:off x="7143768" y="1071546"/>
            <a:ext cx="1775655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Содержимое 9" descr="DSCN90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786058"/>
            <a:ext cx="8229600" cy="38718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8432" t="7690" r="12251" b="22415"/>
          <a:stretch>
            <a:fillRect/>
          </a:stretch>
        </p:blipFill>
        <p:spPr bwMode="auto">
          <a:xfrm>
            <a:off x="0" y="4325815"/>
            <a:ext cx="3831304" cy="253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l="14131" t="10830" r="12023" b="19275"/>
          <a:stretch>
            <a:fillRect/>
          </a:stretch>
        </p:blipFill>
        <p:spPr bwMode="auto">
          <a:xfrm>
            <a:off x="5190978" y="379827"/>
            <a:ext cx="3765248" cy="267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 l="11978" t="13179" r="10568" b="15138"/>
          <a:stretch>
            <a:fillRect/>
          </a:stretch>
        </p:blipFill>
        <p:spPr>
          <a:xfrm>
            <a:off x="393700" y="450850"/>
            <a:ext cx="4094163" cy="2841625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l="10155" t="12571" r="11936" b="16354"/>
          <a:stretch>
            <a:fillRect/>
          </a:stretch>
        </p:blipFill>
        <p:spPr bwMode="auto">
          <a:xfrm>
            <a:off x="5894363" y="4634564"/>
            <a:ext cx="3249637" cy="222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18767" t="16414" r="16537" b="27698"/>
          <a:stretch>
            <a:fillRect/>
          </a:stretch>
        </p:blipFill>
        <p:spPr bwMode="auto">
          <a:xfrm rot="16200000">
            <a:off x="6998744" y="2788207"/>
            <a:ext cx="2041039" cy="132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9"/>
          <p:cNvSpPr txBox="1">
            <a:spLocks/>
          </p:cNvSpPr>
          <p:nvPr/>
        </p:nvSpPr>
        <p:spPr>
          <a:xfrm>
            <a:off x="714348" y="3214686"/>
            <a:ext cx="6429356" cy="107157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Литературно-художественная композиция «Журавли»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F:\для Г.В\благод.письм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>
            <a:lum bright="-20000" contrast="30000"/>
          </a:blip>
          <a:srcRect/>
          <a:stretch>
            <a:fillRect/>
          </a:stretch>
        </p:blipFill>
        <p:spPr>
          <a:xfrm>
            <a:off x="4071934" y="4429132"/>
            <a:ext cx="1520822" cy="215058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Тематические проекты.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038600" cy="2643206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lvl="0"/>
            <a:r>
              <a:rPr lang="ru-RU" sz="2400" b="1" i="1" dirty="0" smtClean="0">
                <a:solidFill>
                  <a:schemeClr val="dk1"/>
                </a:solidFill>
              </a:rPr>
              <a:t>Откуда книга к нам пришла.</a:t>
            </a:r>
          </a:p>
          <a:p>
            <a:pPr lvl="0"/>
            <a:r>
              <a:rPr lang="ru-RU" sz="2400" b="1" i="1" dirty="0" smtClean="0">
                <a:solidFill>
                  <a:schemeClr val="dk1"/>
                </a:solidFill>
              </a:rPr>
              <a:t>Искусство создания книги.</a:t>
            </a:r>
          </a:p>
          <a:p>
            <a:pPr lvl="0"/>
            <a:r>
              <a:rPr lang="ru-RU" sz="2400" b="1" i="1" dirty="0" smtClean="0">
                <a:solidFill>
                  <a:schemeClr val="dk1"/>
                </a:solidFill>
              </a:rPr>
              <a:t>Путешествие в книжный мир.</a:t>
            </a:r>
          </a:p>
          <a:p>
            <a:pPr lvl="0"/>
            <a:r>
              <a:rPr lang="ru-RU" sz="2400" b="1" i="1" dirty="0" smtClean="0">
                <a:solidFill>
                  <a:schemeClr val="dk1"/>
                </a:solidFill>
              </a:rPr>
              <a:t>Вместе с книгой мы растём.</a:t>
            </a:r>
          </a:p>
          <a:p>
            <a:pPr lvl="0"/>
            <a:r>
              <a:rPr lang="ru-RU" sz="2400" b="1" i="1" dirty="0" smtClean="0">
                <a:solidFill>
                  <a:schemeClr val="dk1"/>
                </a:solidFill>
              </a:rPr>
              <a:t>Литературная гостиная.</a:t>
            </a:r>
          </a:p>
          <a:p>
            <a:pPr lvl="0"/>
            <a:r>
              <a:rPr lang="ru-RU" sz="2400" b="1" i="1" dirty="0" smtClean="0">
                <a:solidFill>
                  <a:schemeClr val="dk1"/>
                </a:solidFill>
              </a:rPr>
              <a:t>Авторская неделя (Пушкинская, Чуковского, Носова).</a:t>
            </a:r>
          </a:p>
          <a:p>
            <a:pPr lvl="0"/>
            <a:r>
              <a:rPr lang="ru-RU" sz="2400" b="1" i="1" dirty="0" smtClean="0">
                <a:solidFill>
                  <a:schemeClr val="dk1"/>
                </a:solidFill>
              </a:rPr>
              <a:t>Сказка детскими руками (театр перчаток).</a:t>
            </a:r>
          </a:p>
          <a:p>
            <a:pPr lvl="0"/>
            <a:r>
              <a:rPr lang="ru-RU" sz="2400" b="1" i="1" dirty="0" smtClean="0">
                <a:solidFill>
                  <a:schemeClr val="dk1"/>
                </a:solidFill>
              </a:rPr>
              <a:t>Сочиняем сказку.</a:t>
            </a:r>
          </a:p>
          <a:p>
            <a:endParaRPr lang="ru-RU" sz="2400" b="1" i="1" dirty="0" smtClean="0">
              <a:solidFill>
                <a:schemeClr val="dk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6314" y="3857628"/>
            <a:ext cx="4038600" cy="2714644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87347" lon="21594000" rev="174516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lvl="0"/>
            <a:r>
              <a:rPr lang="ru-RU" sz="2200" b="1" i="1" dirty="0" smtClean="0">
                <a:solidFill>
                  <a:schemeClr val="dk1"/>
                </a:solidFill>
              </a:rPr>
              <a:t>Библиотека детской авторской книжки.</a:t>
            </a:r>
          </a:p>
          <a:p>
            <a:pPr lvl="0"/>
            <a:r>
              <a:rPr lang="ru-RU" sz="2200" b="1" i="1" dirty="0" smtClean="0">
                <a:solidFill>
                  <a:schemeClr val="dk1"/>
                </a:solidFill>
              </a:rPr>
              <a:t>Сказка ложь - да в ней намёк.</a:t>
            </a:r>
          </a:p>
          <a:p>
            <a:pPr lvl="0"/>
            <a:r>
              <a:rPr lang="ru-RU" sz="2200" b="1" i="1" dirty="0" smtClean="0">
                <a:solidFill>
                  <a:schemeClr val="dk1"/>
                </a:solidFill>
              </a:rPr>
              <a:t>Секреты волшебных сказок.</a:t>
            </a:r>
          </a:p>
          <a:p>
            <a:pPr lvl="0"/>
            <a:r>
              <a:rPr lang="ru-RU" sz="2200" b="1" i="1" dirty="0" smtClean="0">
                <a:solidFill>
                  <a:schemeClr val="dk1"/>
                </a:solidFill>
              </a:rPr>
              <a:t>Русские богатыри.</a:t>
            </a:r>
          </a:p>
          <a:p>
            <a:pPr lvl="0"/>
            <a:r>
              <a:rPr lang="ru-RU" sz="2200" b="1" i="1" dirty="0" smtClean="0">
                <a:solidFill>
                  <a:schemeClr val="dk1"/>
                </a:solidFill>
              </a:rPr>
              <a:t>Тайны загадок.</a:t>
            </a:r>
          </a:p>
          <a:p>
            <a:pPr lvl="0"/>
            <a:r>
              <a:rPr lang="ru-RU" sz="2200" b="1" i="1" dirty="0" smtClean="0">
                <a:solidFill>
                  <a:schemeClr val="dk1"/>
                </a:solidFill>
              </a:rPr>
              <a:t>Сказочные имена.</a:t>
            </a:r>
          </a:p>
          <a:p>
            <a:pPr lvl="0"/>
            <a:r>
              <a:rPr lang="ru-RU" sz="2200" b="1" i="1" dirty="0" smtClean="0">
                <a:solidFill>
                  <a:schemeClr val="dk1"/>
                </a:solidFill>
              </a:rPr>
              <a:t>Что за Бабушка Яга.</a:t>
            </a:r>
          </a:p>
          <a:p>
            <a:pPr lvl="0"/>
            <a:r>
              <a:rPr lang="ru-RU" sz="2200" b="1" i="1" dirty="0" smtClean="0">
                <a:solidFill>
                  <a:schemeClr val="dk1"/>
                </a:solidFill>
              </a:rPr>
              <a:t>Создание иллюстраций для книги.</a:t>
            </a:r>
          </a:p>
          <a:p>
            <a:pPr lvl="0"/>
            <a:r>
              <a:rPr lang="ru-RU" sz="2200" b="1" i="1" dirty="0" smtClean="0">
                <a:solidFill>
                  <a:schemeClr val="dk1"/>
                </a:solidFill>
              </a:rPr>
              <a:t>Детское издательство «Солнышко».</a:t>
            </a:r>
          </a:p>
          <a:p>
            <a:pPr lvl="0"/>
            <a:r>
              <a:rPr lang="ru-RU" sz="2200" b="1" i="1" dirty="0" smtClean="0">
                <a:solidFill>
                  <a:schemeClr val="dk1"/>
                </a:solidFill>
              </a:rPr>
              <a:t>Клуб юного читателя.</a:t>
            </a:r>
          </a:p>
          <a:p>
            <a:endParaRPr lang="ru-RU" sz="1700" b="1" i="1" dirty="0" smtClean="0">
              <a:solidFill>
                <a:schemeClr val="dk1"/>
              </a:solidFill>
            </a:endParaRPr>
          </a:p>
        </p:txBody>
      </p:sp>
      <p:pic>
        <p:nvPicPr>
          <p:cNvPr id="8" name="Содержимое 9" descr="SAM_06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000108"/>
            <a:ext cx="3302794" cy="2477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Содержимое 9" descr="P1030344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5015" t="23044" r="26324" b="1192"/>
          <a:stretch>
            <a:fillRect/>
          </a:stretch>
        </p:blipFill>
        <p:spPr>
          <a:xfrm>
            <a:off x="1214414" y="4071942"/>
            <a:ext cx="2786082" cy="2305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3100" b="1" i="1" dirty="0" smtClean="0"/>
              <a:t>«Традиция группы «Литературное дерево» </a:t>
            </a:r>
            <a:br>
              <a:rPr lang="ru-RU" sz="3100" b="1" i="1" dirty="0" smtClean="0"/>
            </a:br>
            <a:r>
              <a:rPr lang="ru-RU" sz="2700" i="1" dirty="0" smtClean="0"/>
              <a:t>(идея </a:t>
            </a:r>
            <a:r>
              <a:rPr lang="ru-RU" sz="2700" i="1" dirty="0" err="1" smtClean="0"/>
              <a:t>Шайхлисламовой</a:t>
            </a:r>
            <a:r>
              <a:rPr lang="ru-RU" sz="2700" i="1" dirty="0" smtClean="0"/>
              <a:t> Лианы </a:t>
            </a:r>
            <a:r>
              <a:rPr lang="ru-RU" sz="2700" i="1" dirty="0" err="1" smtClean="0"/>
              <a:t>Римовны</a:t>
            </a:r>
            <a:r>
              <a:rPr lang="ru-RU" sz="2700" i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14" descr="DSC058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1285860"/>
            <a:ext cx="5072066" cy="3804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Содержимое 11" descr="SAM_059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14282" y="3214686"/>
            <a:ext cx="390527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Содержимое 14" descr="DSC0584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214810" y="4786322"/>
            <a:ext cx="2312456" cy="1734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Содержимое 17" descr="DSC05844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1857356" y="1428736"/>
            <a:ext cx="2312456" cy="1734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496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Метод проектов  в художественно-литературном  развитии детей</vt:lpstr>
      <vt:lpstr> </vt:lpstr>
      <vt:lpstr>Слайд 3</vt:lpstr>
      <vt:lpstr>Слайд 4</vt:lpstr>
      <vt:lpstr>Слайд 5</vt:lpstr>
      <vt:lpstr>Слайд 6</vt:lpstr>
      <vt:lpstr>Слайд 7</vt:lpstr>
      <vt:lpstr>Тематические проекты. </vt:lpstr>
      <vt:lpstr>   «Традиция группы «Литературное дерево»  (идея Шайхлисламовой Лианы Римовны)  </vt:lpstr>
      <vt:lpstr>Конкурс семейной рукописной книги</vt:lpstr>
      <vt:lpstr>Слайд 11</vt:lpstr>
      <vt:lpstr>Слайд 12</vt:lpstr>
      <vt:lpstr>Сотрудничество с библиотекой имени Карла Маркса</vt:lpstr>
      <vt:lpstr>Слайд 14</vt:lpstr>
      <vt:lpstr>Слайд 15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Nataha</dc:creator>
  <cp:lastModifiedBy>Nataha</cp:lastModifiedBy>
  <cp:revision>101</cp:revision>
  <dcterms:created xsi:type="dcterms:W3CDTF">2015-12-14T02:34:13Z</dcterms:created>
  <dcterms:modified xsi:type="dcterms:W3CDTF">2018-01-15T06:38:44Z</dcterms:modified>
</cp:coreProperties>
</file>