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337" r:id="rId3"/>
    <p:sldId id="323" r:id="rId4"/>
    <p:sldId id="309" r:id="rId5"/>
    <p:sldId id="338" r:id="rId6"/>
    <p:sldId id="339" r:id="rId7"/>
    <p:sldId id="346" r:id="rId8"/>
    <p:sldId id="340" r:id="rId9"/>
    <p:sldId id="345" r:id="rId10"/>
    <p:sldId id="341" r:id="rId11"/>
    <p:sldId id="334" r:id="rId12"/>
    <p:sldId id="342" r:id="rId13"/>
    <p:sldId id="328" r:id="rId14"/>
    <p:sldId id="335" r:id="rId15"/>
    <p:sldId id="330" r:id="rId16"/>
    <p:sldId id="332" r:id="rId17"/>
    <p:sldId id="325" r:id="rId18"/>
    <p:sldId id="324" r:id="rId19"/>
    <p:sldId id="316" r:id="rId20"/>
    <p:sldId id="343" r:id="rId21"/>
    <p:sldId id="34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76" d="100"/>
          <a:sy n="76" d="100"/>
        </p:scale>
        <p:origin x="-34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9C3EB-A289-46E1-9EF6-75A67CDAFD0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0D0A-6F13-4772-947B-945530D58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1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0501D9-2F17-488C-BB27-D662EA5D2D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EEC606-C83A-4FE5-9D32-D3F8931D4EE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05278D-BB81-4438-B89F-83842931CEBE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840619-1674-41EA-B1B9-144DCCBC741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E5C72-AD83-4516-87C0-D8F50965B81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F5EF12-6F81-47FC-ABDF-72E34541439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4DF4E2-4B66-4C4E-9DAD-91A3787D66B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942D6-B20D-4FAB-AB1F-6614C974AF0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D8A046-9FFF-4078-9862-C32DBA904A0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9DC22E-6D74-405C-85ED-6C2484C6AAA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B05970-4460-4345-8044-5D33EE15CE6A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0CB43-E24D-41A5-94D2-39311349BA3F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18375-33F3-43C6-8C9A-00EE42BD612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04C5-D746-44A5-926B-0885DB2A447D}" type="datetime8">
              <a:rPr lang="ru-RU"/>
              <a:pPr>
                <a:defRPr/>
              </a:pPr>
              <a:t>18.09.2017 8:33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5D5B84-02D4-45AE-8E8E-AA43616C1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23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5DD6-05C6-4B88-B688-2555A6BC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6332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016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9D9A30E-3332-4D2F-A8EE-0BA6F79CB8F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18.09.2017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F6A9D82-56B3-454B-B82B-BC110BDACE4A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5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75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6363" y="3606800"/>
            <a:ext cx="7772400" cy="914400"/>
          </a:xfrm>
        </p:spPr>
        <p:txBody>
          <a:bodyPr/>
          <a:lstStyle/>
          <a:p>
            <a:endParaRPr lang="ru-RU" altLang="ru-RU" sz="2800" b="1" dirty="0">
              <a:solidFill>
                <a:srgbClr val="EBEBEB">
                  <a:lumMod val="25000"/>
                </a:srgbClr>
              </a:solidFill>
              <a:latin typeface="Arial Black" panose="020B0A04020102020204" pitchFamily="34" charset="0"/>
            </a:endParaRPr>
          </a:p>
          <a:p>
            <a:endParaRPr lang="ru-RU" altLang="ru-RU" dirty="0" smtClean="0"/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547936" y="129312"/>
            <a:ext cx="7200974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Повышение профессиональной компетенции учителя математики через организацию методической и управленческой деятельности структурного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подразделения</a:t>
            </a:r>
          </a:p>
        </p:txBody>
      </p:sp>
      <p:pic>
        <p:nvPicPr>
          <p:cNvPr id="3080" name="Picture 15" descr="P1104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61" y="1874435"/>
            <a:ext cx="4060723" cy="22780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4" descr="Копия Самый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9312"/>
            <a:ext cx="13684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133" y="4869160"/>
            <a:ext cx="370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Андросова Юлия Анатольевна,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заместитель директора по научно-методической работе  МАОУ Вторая гимназия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\\server-1\folders1\Андросова\2017-2018\Фото для презентации по математике\_DSC6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03" y="1874435"/>
            <a:ext cx="3439311" cy="22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6268670"/>
            <a:ext cx="22522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19 сентября 2017 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3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Особенности работы с инженерными классами в области содержания образования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5616624" cy="478112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Углублённое изучение предметов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Научные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квесты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Предметные погружения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Интегрированные занятия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Обучение в формате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балльно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-рейтинговой системы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Обучение в формате перевёрнутого класса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749315" cy="27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Основной целью методической работы во Второй Новосибирской гимназии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857375"/>
            <a:ext cx="8280400" cy="48244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является подготовка педагогического коллектива к оказанию качественных образовательных услуг на основе эффективного взаимодействия субъектов образовательной деятельности, с учетом потребностей заказчика и тенденций развития сферы образования.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0500"/>
            <a:ext cx="9144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6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4713287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57188"/>
            <a:ext cx="4325937" cy="6076950"/>
          </a:xfrm>
        </p:spPr>
      </p:pic>
    </p:spTree>
    <p:extLst>
      <p:ext uri="{BB962C8B-B14F-4D97-AF65-F5344CB8AC3E}">
        <p14:creationId xmlns:p14="http://schemas.microsoft.com/office/powerpoint/2010/main" val="117588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642938" y="1500188"/>
            <a:ext cx="822960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kumimoji="1" lang="ru-RU" sz="2800">
              <a:latin typeface="Arial" charset="0"/>
            </a:endParaRPr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95288" y="214313"/>
            <a:ext cx="8497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ru-RU" sz="3200" b="1">
                <a:solidFill>
                  <a:schemeClr val="tx2"/>
                </a:solidFill>
                <a:latin typeface="Arial" charset="0"/>
              </a:rPr>
              <a:t>Характеристика внутренней системы оценки качества образования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 rot="-1059803">
            <a:off x="130175" y="1390650"/>
            <a:ext cx="3744913" cy="1439863"/>
          </a:xfrm>
          <a:prstGeom prst="ellipse">
            <a:avLst/>
          </a:prstGeom>
          <a:solidFill>
            <a:srgbClr val="C1FF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Направления работы </a:t>
            </a:r>
          </a:p>
          <a:p>
            <a:pPr algn="ctr"/>
            <a:r>
              <a:rPr lang="ru-RU"/>
              <a:t>по оценке </a:t>
            </a:r>
          </a:p>
          <a:p>
            <a:pPr algn="ctr"/>
            <a:r>
              <a:rPr lang="ru-RU"/>
              <a:t>качества образования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076825" y="4452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685800" algn="l"/>
              </a:tabLst>
            </a:pPr>
            <a:endParaRPr lang="ru-RU"/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142875" y="2643188"/>
            <a:ext cx="8643938" cy="3455987"/>
          </a:xfrm>
          <a:prstGeom prst="ellipse">
            <a:avLst/>
          </a:prstGeom>
          <a:solidFill>
            <a:srgbClr val="D1FFDA"/>
          </a:solidFill>
          <a:ln w="9525">
            <a:solidFill>
              <a:srgbClr val="C1FFC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Оценка качества нормативной правовой базы гимназии</a:t>
            </a:r>
          </a:p>
          <a:p>
            <a:pPr algn="ctr"/>
            <a:r>
              <a:rPr lang="ru-RU" sz="2000"/>
              <a:t>Оценка качества образовательных программ гимназии</a:t>
            </a:r>
            <a:endParaRPr lang="en-US" sz="2000"/>
          </a:p>
          <a:p>
            <a:pPr algn="ctr"/>
            <a:r>
              <a:rPr lang="ru-RU" sz="2000"/>
              <a:t>О</a:t>
            </a:r>
            <a:r>
              <a:rPr lang="en-US" sz="2000"/>
              <a:t>ценка качества </a:t>
            </a:r>
            <a:r>
              <a:rPr lang="ru-RU" sz="2000"/>
              <a:t>личностных, предметных, метапредметных </a:t>
            </a:r>
          </a:p>
          <a:p>
            <a:pPr algn="ctr"/>
            <a:r>
              <a:rPr lang="en-US" sz="2000"/>
              <a:t>знаний обучающихся</a:t>
            </a:r>
            <a:endParaRPr lang="ru-RU" sz="2000"/>
          </a:p>
          <a:p>
            <a:pPr algn="ctr"/>
            <a:r>
              <a:rPr lang="ru-RU" sz="2000"/>
              <a:t>Оценка индивидуальных достижений обучающихся во внеурочной деятельности</a:t>
            </a:r>
            <a:endParaRPr lang="en-US" sz="2000"/>
          </a:p>
          <a:p>
            <a:pPr algn="ctr"/>
            <a:r>
              <a:rPr lang="ru-RU" sz="2000"/>
              <a:t>О</a:t>
            </a:r>
            <a:r>
              <a:rPr lang="en-US" sz="2000"/>
              <a:t>ценка качества образовательных услуг</a:t>
            </a:r>
            <a:endParaRPr lang="ru-RU" sz="2000"/>
          </a:p>
          <a:p>
            <a:pPr algn="ctr"/>
            <a:r>
              <a:rPr lang="ru-RU" sz="2000"/>
              <a:t>Оценка качества условий для осуществления образовательного процесса</a:t>
            </a:r>
          </a:p>
          <a:p>
            <a:pPr algn="ctr"/>
            <a:r>
              <a:rPr lang="ru-RU" sz="2000"/>
              <a:t>Оценка качества работы педагогических работников</a:t>
            </a: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 rot="1010629">
            <a:off x="3243263" y="2363788"/>
            <a:ext cx="1079500" cy="360362"/>
          </a:xfrm>
          <a:prstGeom prst="notchedRightArrow">
            <a:avLst>
              <a:gd name="adj1" fmla="val 50000"/>
              <a:gd name="adj2" fmla="val 74890"/>
            </a:avLst>
          </a:prstGeom>
          <a:solidFill>
            <a:srgbClr val="C1FF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14438"/>
            <a:ext cx="25717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Скругленный прямоугольник 9"/>
          <p:cNvSpPr>
            <a:spLocks noChangeArrowheads="1"/>
          </p:cNvSpPr>
          <p:nvPr/>
        </p:nvSpPr>
        <p:spPr bwMode="auto">
          <a:xfrm>
            <a:off x="857250" y="5786438"/>
            <a:ext cx="228600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ru-RU" sz="2000"/>
              <a:t>Перспективы </a:t>
            </a:r>
          </a:p>
          <a:p>
            <a:pPr algn="ctr"/>
            <a:r>
              <a:rPr lang="ru-RU" sz="2000"/>
              <a:t>работы по ОКО</a:t>
            </a:r>
          </a:p>
        </p:txBody>
      </p:sp>
      <p:sp>
        <p:nvSpPr>
          <p:cNvPr id="35849" name="AutoShape 7"/>
          <p:cNvSpPr>
            <a:spLocks noChangeArrowheads="1"/>
          </p:cNvSpPr>
          <p:nvPr/>
        </p:nvSpPr>
        <p:spPr bwMode="auto">
          <a:xfrm>
            <a:off x="3100388" y="6149975"/>
            <a:ext cx="1079500" cy="360363"/>
          </a:xfrm>
          <a:prstGeom prst="notchedRightArrow">
            <a:avLst>
              <a:gd name="adj1" fmla="val 50000"/>
              <a:gd name="adj2" fmla="val 7489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Скругленный прямоугольник 11"/>
          <p:cNvSpPr>
            <a:spLocks noChangeArrowheads="1"/>
          </p:cNvSpPr>
          <p:nvPr/>
        </p:nvSpPr>
        <p:spPr bwMode="auto">
          <a:xfrm>
            <a:off x="4286250" y="5786438"/>
            <a:ext cx="42862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ru-RU" sz="2000"/>
              <a:t>Создание формы электронного </a:t>
            </a:r>
          </a:p>
          <a:p>
            <a:pPr algn="ctr"/>
            <a:r>
              <a:rPr lang="ru-RU" sz="2000"/>
              <a:t>портфолио учителя и ученика ВНГ</a:t>
            </a:r>
          </a:p>
        </p:txBody>
      </p:sp>
    </p:spTree>
    <p:extLst>
      <p:ext uri="{BB962C8B-B14F-4D97-AF65-F5344CB8AC3E}">
        <p14:creationId xmlns:p14="http://schemas.microsoft.com/office/powerpoint/2010/main" val="270012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143875" cy="4824413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325" y="2482850"/>
            <a:ext cx="71786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8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Трехслойная индивидуальная образовательная программа ученика</a:t>
            </a:r>
          </a:p>
        </p:txBody>
      </p:sp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250825" y="1989138"/>
            <a:ext cx="3960813" cy="2951162"/>
          </a:xfrm>
          <a:prstGeom prst="ellipse">
            <a:avLst/>
          </a:prstGeom>
          <a:solidFill>
            <a:srgbClr val="D1FF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787900" y="1557338"/>
            <a:ext cx="3600450" cy="1584325"/>
          </a:xfrm>
          <a:prstGeom prst="ellipse">
            <a:avLst/>
          </a:prstGeom>
          <a:solidFill>
            <a:srgbClr val="C1FF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787900" y="2924175"/>
            <a:ext cx="3600450" cy="1584325"/>
          </a:xfrm>
          <a:prstGeom prst="ellipse">
            <a:avLst/>
          </a:prstGeom>
          <a:solidFill>
            <a:srgbClr val="C1FF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Выбор спецкурсов</a:t>
            </a:r>
          </a:p>
          <a:p>
            <a:pPr algn="ctr"/>
            <a:r>
              <a:rPr lang="ru-RU" sz="2000"/>
              <a:t> и факультативов</a:t>
            </a: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4643438" y="4365625"/>
            <a:ext cx="3889375" cy="1800225"/>
          </a:xfrm>
          <a:prstGeom prst="ellipse">
            <a:avLst/>
          </a:prstGeom>
          <a:solidFill>
            <a:srgbClr val="C1FF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Выбор </a:t>
            </a:r>
          </a:p>
          <a:p>
            <a:pPr algn="ctr"/>
            <a:r>
              <a:rPr lang="ru-RU" sz="2000"/>
              <a:t>творческих коллективов, </a:t>
            </a:r>
          </a:p>
          <a:p>
            <a:pPr algn="ctr"/>
            <a:r>
              <a:rPr lang="ru-RU" sz="2000"/>
              <a:t>социальных практик, </a:t>
            </a:r>
          </a:p>
          <a:p>
            <a:pPr algn="ctr"/>
            <a:r>
              <a:rPr lang="ru-RU" sz="2000"/>
              <a:t>интеллектуальных конкурсов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 rot="-826501">
            <a:off x="3348038" y="2349500"/>
            <a:ext cx="1368425" cy="504825"/>
          </a:xfrm>
          <a:prstGeom prst="notched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rgbClr val="D1FF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3492500" y="3141663"/>
            <a:ext cx="1368425" cy="504825"/>
          </a:xfrm>
          <a:prstGeom prst="notched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rgbClr val="D1FF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11"/>
          <p:cNvSpPr>
            <a:spLocks noChangeArrowheads="1"/>
          </p:cNvSpPr>
          <p:nvPr/>
        </p:nvSpPr>
        <p:spPr bwMode="auto">
          <a:xfrm rot="1888777">
            <a:off x="3203575" y="4221163"/>
            <a:ext cx="1368425" cy="504825"/>
          </a:xfrm>
          <a:prstGeom prst="notched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rgbClr val="D1FF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755650" y="2420938"/>
            <a:ext cx="2808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Трехслойная</a:t>
            </a:r>
          </a:p>
          <a:p>
            <a:r>
              <a:rPr lang="ru-RU"/>
              <a:t>индивидуальная </a:t>
            </a:r>
          </a:p>
          <a:p>
            <a:r>
              <a:rPr lang="ru-RU"/>
              <a:t>образовательная </a:t>
            </a:r>
          </a:p>
          <a:p>
            <a:r>
              <a:rPr lang="ru-RU"/>
              <a:t>программа</a:t>
            </a:r>
          </a:p>
          <a:p>
            <a:r>
              <a:rPr lang="ru-RU"/>
              <a:t>каждого гимназиста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5364163" y="1844675"/>
            <a:ext cx="2727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Выбор направления </a:t>
            </a:r>
          </a:p>
          <a:p>
            <a:pPr algn="ctr"/>
            <a:r>
              <a:rPr lang="ru-RU" sz="2000"/>
              <a:t>и предметов для</a:t>
            </a:r>
          </a:p>
          <a:p>
            <a:pPr algn="ctr"/>
            <a:r>
              <a:rPr lang="ru-RU" sz="2000"/>
              <a:t>углублённого изучения</a:t>
            </a:r>
          </a:p>
        </p:txBody>
      </p:sp>
    </p:spTree>
    <p:extLst>
      <p:ext uri="{BB962C8B-B14F-4D97-AF65-F5344CB8AC3E}">
        <p14:creationId xmlns:p14="http://schemas.microsoft.com/office/powerpoint/2010/main" val="2088743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6021288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Счастье ощутимо не столько при достижении желаемого, сколько в процессе достижения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0" y="-27384"/>
            <a:ext cx="74295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Индивидуализация в обучении обеспечивает возможность учесть интересы детей, оказать им помощь в реализации своих запросов, избежать учебных перегрузок, оказать своевременную поддержку</a:t>
            </a:r>
          </a:p>
        </p:txBody>
      </p:sp>
      <p:pic>
        <p:nvPicPr>
          <p:cNvPr id="10" name="Рисунок 9" descr="ЛОГОТИП цветной_большо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3" y="73243"/>
            <a:ext cx="1577319" cy="9983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588224" y="4005064"/>
            <a:ext cx="2447001" cy="1872754"/>
            <a:chOff x="5072065" y="3143248"/>
            <a:chExt cx="3669299" cy="2736544"/>
          </a:xfrm>
        </p:grpSpPr>
        <p:pic>
          <p:nvPicPr>
            <p:cNvPr id="39946" name="Picture 2" descr="\\server-1\folders1\Андросова\фото с мастер класса\P1050388.JPG"/>
            <p:cNvPicPr>
              <a:picLocks noChangeAspect="1" noChangeArrowheads="1"/>
            </p:cNvPicPr>
            <p:nvPr/>
          </p:nvPicPr>
          <p:blipFill>
            <a:blip r:embed="rId4" cstate="print"/>
            <a:srcRect l="17317" t="20782" r="3023"/>
            <a:stretch>
              <a:fillRect/>
            </a:stretch>
          </p:blipFill>
          <p:spPr bwMode="auto">
            <a:xfrm>
              <a:off x="5072065" y="3143248"/>
              <a:ext cx="3669299" cy="273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5143513" y="3214678"/>
              <a:ext cx="3500998" cy="2571462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107504" y="1628800"/>
            <a:ext cx="2147888" cy="1878269"/>
            <a:chOff x="214282" y="2428868"/>
            <a:chExt cx="3010218" cy="2631967"/>
          </a:xfrm>
        </p:grpSpPr>
        <p:pic>
          <p:nvPicPr>
            <p:cNvPr id="39944" name="Рисунок 14" descr="DSC_3132.JPG"/>
            <p:cNvPicPr>
              <a:picLocks noChangeAspect="1"/>
            </p:cNvPicPr>
            <p:nvPr/>
          </p:nvPicPr>
          <p:blipFill>
            <a:blip r:embed="rId5" cstate="print">
              <a:lum bright="10000"/>
            </a:blip>
            <a:srcRect l="23438"/>
            <a:stretch>
              <a:fillRect/>
            </a:stretch>
          </p:blipFill>
          <p:spPr bwMode="auto">
            <a:xfrm>
              <a:off x="214282" y="2428868"/>
              <a:ext cx="3010218" cy="263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285728" y="2500303"/>
              <a:ext cx="2857802" cy="250020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3" name="Picture 2" descr="\\server-1\folders1\Андросова\Входящие\Дни науки\4 дек_ОК\_DSC1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51" y="4182216"/>
            <a:ext cx="2530097" cy="16852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2" descr="\\server-1\folders1\Андросова\Входящие\14-15 ноября 2013\_DSC06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1" y="2060848"/>
            <a:ext cx="2230076" cy="14763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Picture 2" descr="\\server-1\folders1\Андросова\Входящие\Дни науки\4 дек_ОК\_DSC14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3535" y="2323503"/>
            <a:ext cx="3263478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7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smtClean="0"/>
              <a:t>Победители </a:t>
            </a:r>
            <a:br>
              <a:rPr lang="ru-RU" sz="3200" smtClean="0"/>
            </a:br>
            <a:r>
              <a:rPr lang="ru-RU" sz="3200" smtClean="0"/>
              <a:t>конкурсов</a:t>
            </a:r>
          </a:p>
        </p:txBody>
      </p:sp>
      <p:sp>
        <p:nvSpPr>
          <p:cNvPr id="40964" name="Text Box 7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7992573" cy="2985433"/>
          </a:xfrm>
        </p:spPr>
        <p:txBody>
          <a:bodyPr wrap="none">
            <a:spAutoFit/>
          </a:bodyPr>
          <a:lstStyle/>
          <a:p>
            <a:r>
              <a:rPr lang="ru-RU" sz="1600" dirty="0" smtClean="0"/>
              <a:t>Дипломант</a:t>
            </a:r>
            <a:r>
              <a:rPr lang="ru-RU" sz="1600" dirty="0" smtClean="0"/>
              <a:t> </a:t>
            </a:r>
            <a:r>
              <a:rPr lang="ru-RU" sz="1600" dirty="0" smtClean="0"/>
              <a:t>всероссийского </a:t>
            </a:r>
            <a:r>
              <a:rPr lang="ru-RU" sz="1600" dirty="0" smtClean="0"/>
              <a:t>конкурса «</a:t>
            </a:r>
            <a:r>
              <a:rPr lang="en-US" sz="1600" dirty="0" smtClean="0"/>
              <a:t>I </a:t>
            </a:r>
            <a:r>
              <a:rPr lang="ru-RU" sz="1600" dirty="0" smtClean="0"/>
              <a:t>Учитель» </a:t>
            </a:r>
            <a:r>
              <a:rPr lang="ru-RU" sz="1600" dirty="0" smtClean="0"/>
              <a:t>- 1 чел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Победитель первого регионального конкурса профессионального мастерства</a:t>
            </a:r>
          </a:p>
          <a:p>
            <a:pPr marL="82550" indent="0">
              <a:buNone/>
            </a:pPr>
            <a:r>
              <a:rPr lang="ru-RU" sz="1600" dirty="0" smtClean="0"/>
              <a:t> учителей математики – 1 человек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 smtClean="0"/>
              <a:t>Лучшие учителя России» - </a:t>
            </a:r>
            <a:r>
              <a:rPr lang="ru-RU" sz="1600" dirty="0" smtClean="0"/>
              <a:t>5</a:t>
            </a:r>
            <a:endParaRPr lang="ru-RU" sz="1600" dirty="0" smtClean="0"/>
          </a:p>
          <a:p>
            <a:r>
              <a:rPr lang="ru-RU" sz="1600" dirty="0" smtClean="0"/>
              <a:t>«Образцовый учитель </a:t>
            </a:r>
            <a:r>
              <a:rPr lang="en-US" sz="1600" dirty="0" smtClean="0"/>
              <a:t>SMART</a:t>
            </a:r>
            <a:r>
              <a:rPr lang="ru-RU" sz="1600" dirty="0" smtClean="0"/>
              <a:t>» - </a:t>
            </a:r>
            <a:r>
              <a:rPr lang="ru-RU" sz="1600" dirty="0" smtClean="0"/>
              <a:t>2</a:t>
            </a:r>
            <a:endParaRPr lang="ru-RU" sz="1600" dirty="0" smtClean="0"/>
          </a:p>
          <a:p>
            <a:r>
              <a:rPr lang="ru-RU" sz="1600" dirty="0" smtClean="0"/>
              <a:t>Лучший </a:t>
            </a:r>
            <a:r>
              <a:rPr lang="ru-RU" sz="1600" dirty="0" smtClean="0"/>
              <a:t>педагогический работник НСО – 1 чел.</a:t>
            </a:r>
          </a:p>
          <a:p>
            <a:r>
              <a:rPr lang="ru-RU" sz="1600" dirty="0" smtClean="0"/>
              <a:t>Победители городского конкурса на получение бюджетного сертификата – </a:t>
            </a:r>
            <a:r>
              <a:rPr lang="ru-RU" sz="1600" dirty="0" smtClean="0"/>
              <a:t>5</a:t>
            </a:r>
            <a:endParaRPr lang="ru-RU" sz="1600" dirty="0" smtClean="0"/>
          </a:p>
          <a:p>
            <a:r>
              <a:rPr lang="ru-RU" sz="1600" dirty="0" smtClean="0"/>
              <a:t>Лауреаты всероссийских, городских, районных методических конкурсов - </a:t>
            </a:r>
            <a:r>
              <a:rPr lang="ru-RU" sz="1600" dirty="0" smtClean="0"/>
              <a:t>5</a:t>
            </a:r>
            <a:endParaRPr lang="ru-RU" sz="16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51500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Список компетентностей учителя</a:t>
            </a: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785813" y="1412875"/>
            <a:ext cx="78581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600" dirty="0">
                <a:solidFill>
                  <a:srgbClr val="1D4337"/>
                </a:solidFill>
                <a:latin typeface="Verdana" pitchFamily="34" charset="0"/>
                <a:cs typeface="Times New Roman" pitchFamily="18" charset="0"/>
              </a:rPr>
              <a:t>1)Коммуникативная – умение включать в деятельность разные группы детей, взаимодействовать с коллегами, родителями</a:t>
            </a:r>
            <a:endParaRPr lang="ru-RU" sz="2600" dirty="0">
              <a:solidFill>
                <a:srgbClr val="1D4337"/>
              </a:solidFill>
            </a:endParaRPr>
          </a:p>
          <a:p>
            <a:pPr eaLnBrk="0" hangingPunct="0"/>
            <a:r>
              <a:rPr lang="ru-RU" sz="2600" dirty="0">
                <a:solidFill>
                  <a:srgbClr val="1D4337"/>
                </a:solidFill>
                <a:latin typeface="Verdana" pitchFamily="34" charset="0"/>
                <a:cs typeface="Times New Roman" pitchFamily="18" charset="0"/>
              </a:rPr>
              <a:t>2)Глубокое знание механизмов психологии</a:t>
            </a:r>
            <a:endParaRPr lang="ru-RU" sz="2600" dirty="0">
              <a:solidFill>
                <a:srgbClr val="1D4337"/>
              </a:solidFill>
            </a:endParaRPr>
          </a:p>
          <a:p>
            <a:pPr eaLnBrk="0" hangingPunct="0"/>
            <a:r>
              <a:rPr lang="ru-RU" sz="2600" dirty="0">
                <a:solidFill>
                  <a:srgbClr val="1D4337"/>
                </a:solidFill>
                <a:latin typeface="Verdana" pitchFamily="34" charset="0"/>
                <a:cs typeface="Times New Roman" pitchFamily="18" charset="0"/>
              </a:rPr>
              <a:t>3)Владение методом проектов, включение детей в проектную деятельность</a:t>
            </a:r>
            <a:endParaRPr lang="ru-RU" sz="2600" dirty="0">
              <a:solidFill>
                <a:srgbClr val="1D4337"/>
              </a:solidFill>
            </a:endParaRPr>
          </a:p>
          <a:p>
            <a:pPr eaLnBrk="0" hangingPunct="0"/>
            <a:r>
              <a:rPr lang="ru-RU" sz="2600" dirty="0">
                <a:solidFill>
                  <a:srgbClr val="1D4337"/>
                </a:solidFill>
                <a:latin typeface="Verdana" pitchFamily="34" charset="0"/>
                <a:cs typeface="Times New Roman" pitchFamily="18" charset="0"/>
              </a:rPr>
              <a:t>4)Воспитание у детей потребности в непрерывном саморазвитии, самовоспитании</a:t>
            </a:r>
            <a:endParaRPr lang="ru-RU" sz="2600" dirty="0">
              <a:solidFill>
                <a:srgbClr val="1D4337"/>
              </a:solidFill>
            </a:endParaRPr>
          </a:p>
          <a:p>
            <a:pPr eaLnBrk="0" hangingPunct="0"/>
            <a:r>
              <a:rPr lang="ru-RU" sz="2600" dirty="0">
                <a:solidFill>
                  <a:srgbClr val="1D4337"/>
                </a:solidFill>
                <a:latin typeface="Verdana" pitchFamily="34" charset="0"/>
                <a:cs typeface="Times New Roman" pitchFamily="18" charset="0"/>
              </a:rPr>
              <a:t>5)Стремление учителя к непрерывному образованию</a:t>
            </a:r>
            <a:endParaRPr lang="ru-RU" sz="2600" dirty="0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74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125" y="-149990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Технопредпринимательство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620688"/>
            <a:ext cx="49368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Активности учащихся гимназии  по вопросам </a:t>
            </a:r>
            <a:r>
              <a:rPr lang="ru-RU" dirty="0" err="1" smtClean="0"/>
              <a:t>технопредпринимательства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Предпринимательские игры Казанского открытого Университета талантов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Воркшоп</a:t>
            </a:r>
            <a:r>
              <a:rPr lang="ru-RU" dirty="0" smtClean="0"/>
              <a:t> и </a:t>
            </a:r>
            <a:r>
              <a:rPr lang="ru-RU" dirty="0" err="1" smtClean="0"/>
              <a:t>нетворкинг</a:t>
            </a:r>
            <a:r>
              <a:rPr lang="ru-RU" dirty="0" smtClean="0"/>
              <a:t> сообщества ЮНИТЕХ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Предпринимательская игра «Железный предприниматель»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Интерактивный научный предпринимательский форум «Управляй будущим»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Международная программа «Время действовать» РЫБАКОВ ФОНДА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VIII  </a:t>
            </a:r>
            <a:r>
              <a:rPr lang="ru-RU" dirty="0" smtClean="0"/>
              <a:t>Международная ярмарка школьных предпринимательских компаний, Берлин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Региональный этап международного конкурса </a:t>
            </a:r>
            <a:r>
              <a:rPr lang="en-US" dirty="0" smtClean="0"/>
              <a:t>SAGE </a:t>
            </a:r>
            <a:r>
              <a:rPr lang="ru-RU" dirty="0" smtClean="0"/>
              <a:t>«Школьники за продвижение глобального предпринимательства»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Сибириада</a:t>
            </a:r>
            <a:r>
              <a:rPr lang="ru-RU" dirty="0" smtClean="0"/>
              <a:t>  - шаг в мечту»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Открытый осенний областной турнир по экономической теории</a:t>
            </a:r>
            <a:endParaRPr lang="ru-RU" dirty="0"/>
          </a:p>
        </p:txBody>
      </p:sp>
      <p:pic>
        <p:nvPicPr>
          <p:cNvPr id="6147" name="Picture 3" descr="C:\Users\1\Documents\учсиб2017\Фото Проектная деятельность\_DSC84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6582"/>
            <a:ext cx="3775325" cy="25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_dsc0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50" y="1124744"/>
            <a:ext cx="3800175" cy="25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28600"/>
            <a:ext cx="7866456" cy="608112"/>
          </a:xfrm>
        </p:spPr>
        <p:txBody>
          <a:bodyPr/>
          <a:lstStyle/>
          <a:p>
            <a:pPr algn="ctr"/>
            <a:r>
              <a:rPr lang="ru-RU" sz="2400" dirty="0" smtClean="0"/>
              <a:t>Направления деятельности кафедры математики</a:t>
            </a:r>
            <a:endParaRPr lang="ru-RU" sz="2400" dirty="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785225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smtClean="0"/>
              <a:t>Методическое сопровождение процесса обучения математике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Изучение и апробация современных УМК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Организация и научное сопровождение олимпиадного, научно-исследовательского, конкурсного движения учащихся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Организация проектной деятельности учащихся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Освоение современных подходов к использованию </a:t>
            </a:r>
            <a:r>
              <a:rPr lang="ru-RU" sz="2200" dirty="0" err="1" smtClean="0"/>
              <a:t>деятельностного</a:t>
            </a:r>
            <a:r>
              <a:rPr lang="ru-RU" sz="2200" dirty="0" smtClean="0"/>
              <a:t> подхода </a:t>
            </a:r>
            <a:endParaRPr lang="ru-RU" sz="2200" dirty="0"/>
          </a:p>
          <a:p>
            <a:pPr>
              <a:lnSpc>
                <a:spcPct val="80000"/>
              </a:lnSpc>
            </a:pPr>
            <a:r>
              <a:rPr lang="ru-RU" sz="2200" dirty="0" smtClean="0"/>
              <a:t>Осуществление </a:t>
            </a:r>
            <a:r>
              <a:rPr lang="ru-RU" sz="2200" dirty="0" err="1" smtClean="0"/>
              <a:t>межпредметных</a:t>
            </a:r>
            <a:r>
              <a:rPr lang="ru-RU" sz="2200" dirty="0" smtClean="0"/>
              <a:t> связей, интеграции с другими предметами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Осуществление </a:t>
            </a:r>
            <a:r>
              <a:rPr lang="ru-RU" sz="2200" dirty="0" err="1" smtClean="0"/>
              <a:t>профориентационной</a:t>
            </a:r>
            <a:r>
              <a:rPr lang="ru-RU" sz="2200" dirty="0" smtClean="0"/>
              <a:t> работы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Привлечение педагогов к участию в профессиональных  конкурсах</a:t>
            </a: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dirty="0" smtClean="0"/>
              <a:t>Проведение методических семинаров по решению задач повышенного уровня </a:t>
            </a:r>
            <a:r>
              <a:rPr lang="ru-RU" sz="2200" dirty="0" smtClean="0"/>
              <a:t>трудности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Составление </a:t>
            </a:r>
            <a:r>
              <a:rPr lang="ru-RU" sz="2200" dirty="0" smtClean="0"/>
              <a:t>«сквозных» рабочих программ по </a:t>
            </a:r>
            <a:r>
              <a:rPr lang="ru-RU" sz="2200" dirty="0" smtClean="0"/>
              <a:t>математике, обеспечивающих </a:t>
            </a:r>
            <a:r>
              <a:rPr lang="ru-RU" sz="2200" dirty="0" smtClean="0"/>
              <a:t>преемственность обучения между образовательными уровнями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Реализация требований, соответствующих ФГОС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Контрольно-аналитическая деятельность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3303213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80400" cy="874713"/>
          </a:xfrm>
        </p:spPr>
        <p:txBody>
          <a:bodyPr/>
          <a:lstStyle/>
          <a:p>
            <a:pPr algn="ctr"/>
            <a:r>
              <a:rPr lang="ru-RU" sz="2400" dirty="0" smtClean="0"/>
              <a:t>Положительная оценка качества образования во Второй Новосибирской гимназии независимыми экспертами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 smtClean="0"/>
              <a:t>Орган по сертификации систем менеджмента качества ООО «Новосибирский ЦСМ»</a:t>
            </a:r>
            <a:r>
              <a:rPr lang="ru-RU" sz="1800" dirty="0" smtClean="0"/>
              <a:t> - </a:t>
            </a:r>
            <a:r>
              <a:rPr lang="ru-RU" sz="1800" i="1" dirty="0" smtClean="0"/>
              <a:t>выдача сертификата качества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/>
              <a:t>РИА «Новости» и Московский институт непрерывного математического образования</a:t>
            </a:r>
            <a:r>
              <a:rPr lang="ru-RU" sz="1800" dirty="0" smtClean="0"/>
              <a:t>  - </a:t>
            </a:r>
            <a:r>
              <a:rPr lang="ru-RU" sz="1800" i="1" dirty="0" smtClean="0"/>
              <a:t>Вторая Новосибирская гимназия в числе 500 лучших школ России</a:t>
            </a:r>
            <a:r>
              <a:rPr lang="ru-RU" sz="1800" dirty="0" smtClean="0"/>
              <a:t> 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/>
              <a:t>Московского института общего образования (МИОО)</a:t>
            </a:r>
            <a:r>
              <a:rPr lang="ru-RU" sz="1800" dirty="0" smtClean="0"/>
              <a:t> – </a:t>
            </a:r>
            <a:r>
              <a:rPr lang="ru-RU" sz="1800" i="1" dirty="0" smtClean="0"/>
              <a:t>высокие результаты тестирования выпускников 9, 11 классов по всем предметам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/>
              <a:t>Международный институт продуктивного образования, тестирование «Кенгуру – выпускникам»</a:t>
            </a:r>
            <a:r>
              <a:rPr lang="ru-RU" sz="1800" i="1" dirty="0" smtClean="0"/>
              <a:t> - высокие результаты тестирования выпускников 4, 9, 11 классов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/>
              <a:t>Новосибирский областной центр мониторинга образования </a:t>
            </a:r>
            <a:r>
              <a:rPr lang="ru-RU" sz="1800" b="1" dirty="0" err="1" smtClean="0"/>
              <a:t>Минобрнауки</a:t>
            </a:r>
            <a:r>
              <a:rPr lang="ru-RU" sz="1800" b="1" dirty="0" smtClean="0"/>
              <a:t> и инновационной политики Новосибирской области </a:t>
            </a:r>
            <a:r>
              <a:rPr lang="ru-RU" sz="1800" dirty="0" smtClean="0"/>
              <a:t>– </a:t>
            </a:r>
            <a:r>
              <a:rPr lang="ru-RU" sz="1800" i="1" dirty="0" smtClean="0"/>
              <a:t>высокие показатели знаний учащихся 4, 6, 8,1 0 классов по </a:t>
            </a:r>
            <a:r>
              <a:rPr lang="ru-RU" sz="1800" i="1" dirty="0" smtClean="0"/>
              <a:t>математике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/>
              <a:t>Результаты </a:t>
            </a:r>
            <a:r>
              <a:rPr lang="ru-RU" sz="1800" b="1" dirty="0" smtClean="0"/>
              <a:t>ЕГЭ</a:t>
            </a:r>
            <a:r>
              <a:rPr lang="ru-RU" sz="1800" dirty="0" smtClean="0"/>
              <a:t> </a:t>
            </a:r>
            <a:r>
              <a:rPr lang="ru-RU" sz="1800" dirty="0" smtClean="0"/>
              <a:t>– </a:t>
            </a:r>
            <a:r>
              <a:rPr lang="ru-RU" sz="1800" i="1" dirty="0" smtClean="0"/>
              <a:t>Вторая  Новосибирская гимназия в числе </a:t>
            </a:r>
            <a:r>
              <a:rPr lang="ru-RU" sz="1800" i="1" dirty="0" smtClean="0"/>
              <a:t>лучших </a:t>
            </a:r>
            <a:r>
              <a:rPr lang="ru-RU" sz="1800" i="1" dirty="0" smtClean="0"/>
              <a:t>школ Новосибирской области</a:t>
            </a:r>
            <a:endParaRPr lang="ru-RU" sz="1800" b="1" dirty="0" smtClean="0"/>
          </a:p>
          <a:p>
            <a:pPr>
              <a:lnSpc>
                <a:spcPct val="80000"/>
              </a:lnSpc>
            </a:pPr>
            <a:r>
              <a:rPr lang="ru-RU" sz="1800" b="1" dirty="0" smtClean="0"/>
              <a:t>Национальная образовательная программа «Интеллектуально-творческий потенциал России</a:t>
            </a:r>
            <a:r>
              <a:rPr lang="ru-RU" sz="1800" dirty="0" smtClean="0"/>
              <a:t> – </a:t>
            </a:r>
            <a:r>
              <a:rPr lang="ru-RU" sz="1800" i="1" dirty="0" smtClean="0"/>
              <a:t>присвоение статуса «Лучшее учреждение инновационного образования субъекта РФ»</a:t>
            </a:r>
          </a:p>
        </p:txBody>
      </p:sp>
    </p:spTree>
    <p:extLst>
      <p:ext uri="{BB962C8B-B14F-4D97-AF65-F5344CB8AC3E}">
        <p14:creationId xmlns:p14="http://schemas.microsoft.com/office/powerpoint/2010/main" val="273049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 smtClean="0"/>
              <a:t>                   www.gym2.nsk.ru</a:t>
            </a:r>
            <a:endParaRPr lang="ru-RU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214563" y="2708920"/>
            <a:ext cx="4572000" cy="3078162"/>
            <a:chOff x="2214546" y="3571876"/>
            <a:chExt cx="4572032" cy="3078923"/>
          </a:xfrm>
        </p:grpSpPr>
        <p:pic>
          <p:nvPicPr>
            <p:cNvPr id="5" name="Picture 2" descr="\\server-1\folders1\Андросова\ИНТЕРРА_фото\DSC_9382.JPG"/>
            <p:cNvPicPr>
              <a:picLocks noChangeAspect="1" noChangeArrowheads="1"/>
            </p:cNvPicPr>
            <p:nvPr/>
          </p:nvPicPr>
          <p:blipFill>
            <a:blip r:embed="rId2" cstate="print"/>
            <a:srcRect l="584"/>
            <a:stretch>
              <a:fillRect/>
            </a:stretch>
          </p:blipFill>
          <p:spPr bwMode="auto">
            <a:xfrm>
              <a:off x="2214546" y="3571876"/>
              <a:ext cx="4572032" cy="307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285983" y="3643331"/>
              <a:ext cx="4429156" cy="292966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14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09" y="332656"/>
            <a:ext cx="8712968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Метазадачи коллектива гимназии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по формированию инженерного мышления</a:t>
            </a:r>
            <a:endParaRPr lang="ru-RU" sz="28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6018" name="Содержимое 2"/>
          <p:cNvSpPr>
            <a:spLocks noGrp="1"/>
          </p:cNvSpPr>
          <p:nvPr>
            <p:ph sz="quarter" idx="1"/>
          </p:nvPr>
        </p:nvSpPr>
        <p:spPr>
          <a:xfrm>
            <a:off x="171843" y="3292535"/>
            <a:ext cx="2221207" cy="3270856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практического 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инженерно-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технических задач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8132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50" y="3292535"/>
            <a:ext cx="3827465" cy="25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5365" y="3501008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навыков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с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высокотехнологичной техникой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Мотивирование учащихся на изучение предметов,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профильных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инженерным специальностям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87901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Включение школьников в проектную, исследовательскую, конструкционную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 школьников представления о престижности инженерии как сферы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профессиональной деятельности</a:t>
            </a:r>
          </a:p>
          <a:p>
            <a:pPr marL="3429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18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2D2E">
                    <a:lumMod val="50000"/>
                  </a:srgbClr>
                </a:solidFill>
              </a:rPr>
              <a:t>Условия</a:t>
            </a:r>
          </a:p>
          <a:p>
            <a:pPr algn="ctr"/>
            <a:r>
              <a:rPr lang="ru-RU" sz="2400" b="1" dirty="0">
                <a:solidFill>
                  <a:srgbClr val="C32D2E">
                    <a:lumMod val="50000"/>
                  </a:srgbClr>
                </a:solidFill>
              </a:rPr>
              <a:t>д</a:t>
            </a:r>
            <a:r>
              <a:rPr lang="ru-RU" sz="2400" b="1" dirty="0" smtClean="0">
                <a:solidFill>
                  <a:srgbClr val="C32D2E">
                    <a:lumMod val="50000"/>
                  </a:srgbClr>
                </a:solidFill>
              </a:rPr>
              <a:t>ля формирования инженерного мышления</a:t>
            </a:r>
            <a:endParaRPr lang="ru-RU" sz="2400" b="1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72" y="989588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Работа должна осуществляться не отдельными мероприятиями, а целостно, целенаправленно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Должны быть созданы условия: организационные, материально-технические, методические, программные, кадровые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Урок должен проводиться в новом формате  учебного занятия, включающего в себя наряду с учебной работой проектную, исследовательскую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деятельность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Содержание образования должно быть насыщено нестандартными задачами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Развивать  навыки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Soft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skills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 умение ориентироваться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 сложных ситуациях, занимать лидерские позиции, умение работать в команде,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умение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переключаться с одного вида деятельности на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другой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rgbClr val="C32D2E">
                  <a:lumMod val="50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824535" cy="296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Олимпиада НТИ – новая форма реализации инженерного образования</a:t>
            </a:r>
            <a:endParaRPr lang="ru-RU" sz="2400" dirty="0"/>
          </a:p>
        </p:txBody>
      </p:sp>
      <p:pic>
        <p:nvPicPr>
          <p:cNvPr id="4099" name="Picture 3" descr="C:\Users\1\Documents\учсиб2017\Фото Проектная деятельность\2 этап олимпиады НТ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07" y="861939"/>
            <a:ext cx="3804703" cy="21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46614"/>
            <a:ext cx="3813994" cy="28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3147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Курсы на </a:t>
            </a:r>
            <a:r>
              <a:rPr lang="en-US" dirty="0" smtClean="0"/>
              <a:t>Stepik.org</a:t>
            </a:r>
          </a:p>
          <a:p>
            <a:r>
              <a:rPr lang="ru-RU" dirty="0" err="1" smtClean="0"/>
              <a:t>Хакатоны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122058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Ядерные технологии</a:t>
            </a:r>
          </a:p>
          <a:p>
            <a:r>
              <a:rPr lang="ru-RU" dirty="0" smtClean="0"/>
              <a:t>Автономные транспортные системы</a:t>
            </a:r>
          </a:p>
          <a:p>
            <a:r>
              <a:rPr lang="ru-RU" dirty="0" smtClean="0"/>
              <a:t>Инженерные биологические системы</a:t>
            </a:r>
          </a:p>
          <a:p>
            <a:r>
              <a:rPr lang="ru-RU" dirty="0" smtClean="0"/>
              <a:t>Электронная инженерия</a:t>
            </a:r>
          </a:p>
          <a:p>
            <a:r>
              <a:rPr lang="ru-RU" dirty="0" smtClean="0"/>
              <a:t>Большие данные и машинное обучение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1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4488" cy="7535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Фестивали инженерных компетенций</a:t>
            </a:r>
            <a:endParaRPr lang="ru-RU" sz="3600" dirty="0"/>
          </a:p>
        </p:txBody>
      </p:sp>
      <p:pic>
        <p:nvPicPr>
          <p:cNvPr id="1027" name="Picture 3" descr="\\server-1\folders1\Андросова\Инженерные классы Мои документы\Фотофестиваль\20151222_103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0464"/>
            <a:ext cx="4094111" cy="23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1\folders1\Андросова\Инженерные классы Мои документы\02\DPP561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861233" cy="25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-1\folders1\Андросова\Инженерные классы Мои документы\02\DPP561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27" y="3933056"/>
            <a:ext cx="3711187" cy="24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erver-1\folders1\Андросова\Инженерные классы Мои документы\02\DPP561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26" y="995864"/>
            <a:ext cx="3319336" cy="22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1\folders1\Андросова\Инженерные классы Мои документы\Фотофестиваль\20151222_1032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92" y="2099176"/>
            <a:ext cx="3410542" cy="191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1776"/>
            <a:ext cx="8964488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Научные </a:t>
            </a:r>
            <a:r>
              <a:rPr lang="ru-RU" sz="2400" dirty="0" err="1" smtClean="0"/>
              <a:t>квесты</a:t>
            </a:r>
            <a:r>
              <a:rPr lang="ru-RU" sz="2400" dirty="0" smtClean="0"/>
              <a:t> – возможность </a:t>
            </a:r>
            <a:r>
              <a:rPr lang="ru-RU" sz="2400" dirty="0" err="1" smtClean="0"/>
              <a:t>межпредметной</a:t>
            </a:r>
            <a:r>
              <a:rPr lang="ru-RU" sz="2400" dirty="0" smtClean="0"/>
              <a:t>  интеграции и проектной деятельности</a:t>
            </a:r>
            <a:endParaRPr lang="ru-RU" sz="2400" dirty="0"/>
          </a:p>
        </p:txBody>
      </p:sp>
      <p:pic>
        <p:nvPicPr>
          <p:cNvPr id="2050" name="Picture 2" descr="Фото Влада Латыпо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" y="908720"/>
            <a:ext cx="6324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Фото Юлии Андросовой.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63" y="3284984"/>
            <a:ext cx="5974937" cy="3243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2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ocuments\учсиб2017\Фото Проектная деятельность\_DSC7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6762"/>
            <a:ext cx="4751018" cy="3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ocuments\учсиб2017\Фото Проектная деятельность\_DSC79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4625369" cy="30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cuments\учсиб2017\Фото Проектная деятельность\_DSC8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32" y="3645024"/>
            <a:ext cx="4633968" cy="30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Конференц-зал – территория для проведения профильных смен, проектных погружений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Примеры математических конкурсов </a:t>
            </a:r>
            <a:br>
              <a:rPr lang="ru-RU" sz="2800" dirty="0" smtClean="0"/>
            </a:br>
            <a:r>
              <a:rPr lang="ru-RU" sz="2800" dirty="0" smtClean="0"/>
              <a:t>2016-2017 </a:t>
            </a:r>
            <a:r>
              <a:rPr lang="ru-RU" sz="2800" dirty="0"/>
              <a:t>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14528" cy="4495800"/>
          </a:xfrm>
        </p:spPr>
        <p:txBody>
          <a:bodyPr/>
          <a:lstStyle/>
          <a:p>
            <a:r>
              <a:rPr lang="ru-RU" sz="2800" dirty="0" smtClean="0"/>
              <a:t>Всероссийская олимпиада школьников</a:t>
            </a:r>
          </a:p>
          <a:p>
            <a:r>
              <a:rPr lang="ru-RU" sz="2800" dirty="0" smtClean="0"/>
              <a:t>Региональный этап олимпиады им. Эйлера</a:t>
            </a:r>
          </a:p>
          <a:p>
            <a:r>
              <a:rPr lang="ru-RU" sz="2800" dirty="0" smtClean="0"/>
              <a:t>Региональная устная олимпиада, математические бои</a:t>
            </a:r>
          </a:p>
          <a:p>
            <a:r>
              <a:rPr lang="ru-RU" sz="2800" dirty="0" err="1" smtClean="0"/>
              <a:t>Всесибирская</a:t>
            </a:r>
            <a:r>
              <a:rPr lang="ru-RU" sz="2800" dirty="0" smtClean="0"/>
              <a:t> олимпиада</a:t>
            </a:r>
          </a:p>
          <a:p>
            <a:r>
              <a:rPr lang="ru-RU" sz="2800" dirty="0" smtClean="0"/>
              <a:t>Олимпиада по математике и криптографии</a:t>
            </a:r>
          </a:p>
          <a:p>
            <a:r>
              <a:rPr lang="ru-RU" sz="2800" dirty="0" smtClean="0"/>
              <a:t>Турнир городов журнала «Квант»</a:t>
            </a:r>
          </a:p>
          <a:p>
            <a:r>
              <a:rPr lang="ru-RU" sz="2800" dirty="0" smtClean="0"/>
              <a:t>Московская математическая олимпиада</a:t>
            </a:r>
          </a:p>
          <a:p>
            <a:r>
              <a:rPr lang="ru-RU" sz="2800" dirty="0" smtClean="0"/>
              <a:t>Математический марафон</a:t>
            </a:r>
          </a:p>
          <a:p>
            <a:r>
              <a:rPr lang="ru-RU" sz="2800" dirty="0" smtClean="0"/>
              <a:t>Международная онлайн-олимпиада «</a:t>
            </a:r>
            <a:r>
              <a:rPr lang="ru-RU" sz="2800" dirty="0" err="1" smtClean="0"/>
              <a:t>Фоксфорд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52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863</Words>
  <Application>Microsoft Office PowerPoint</Application>
  <PresentationFormat>Экран (4:3)</PresentationFormat>
  <Paragraphs>137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Презентация PowerPoint</vt:lpstr>
      <vt:lpstr>Направления деятельности кафедры математики</vt:lpstr>
      <vt:lpstr>Метазадачи коллектива гимназии по формированию инженерного мышления</vt:lpstr>
      <vt:lpstr>Презентация PowerPoint</vt:lpstr>
      <vt:lpstr>Олимпиада НТИ – новая форма реализации инженерного образования</vt:lpstr>
      <vt:lpstr>Фестивали инженерных компетенций</vt:lpstr>
      <vt:lpstr>Научные квесты – возможность межпредметной  интеграции и проектной деятельности</vt:lpstr>
      <vt:lpstr>Презентация PowerPoint</vt:lpstr>
      <vt:lpstr>Примеры математических конкурсов  2016-2017 учебного года</vt:lpstr>
      <vt:lpstr>Особенности работы с инженерными классами в области содержания образования</vt:lpstr>
      <vt:lpstr>Основной целью методической работы во Второй Новосибирской гимназии</vt:lpstr>
      <vt:lpstr>Презентация PowerPoint</vt:lpstr>
      <vt:lpstr>Презентация PowerPoint</vt:lpstr>
      <vt:lpstr>Презентация PowerPoint</vt:lpstr>
      <vt:lpstr>Трехслойная индивидуальная образовательная программа ученика</vt:lpstr>
      <vt:lpstr>Презентация PowerPoint</vt:lpstr>
      <vt:lpstr>Победители  конкурсов</vt:lpstr>
      <vt:lpstr>Список компетентностей учителя</vt:lpstr>
      <vt:lpstr>Технопредпринимательство</vt:lpstr>
      <vt:lpstr>Положительная оценка качества образования во Второй Новосибирской гимназии независимыми экспертами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образовательной и инновационной деятельности Второй Новосибирской гимназии</dc:title>
  <dc:creator>Андросова Юлия Анатольевна</dc:creator>
  <cp:lastModifiedBy>Андросова Юлия Анатольевна</cp:lastModifiedBy>
  <cp:revision>99</cp:revision>
  <dcterms:created xsi:type="dcterms:W3CDTF">2016-12-05T01:49:29Z</dcterms:created>
  <dcterms:modified xsi:type="dcterms:W3CDTF">2017-09-18T07:39:12Z</dcterms:modified>
</cp:coreProperties>
</file>