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8"/>
  </p:notesMasterIdLst>
  <p:sldIdLst>
    <p:sldId id="256" r:id="rId3"/>
    <p:sldId id="257" r:id="rId4"/>
    <p:sldId id="328" r:id="rId5"/>
    <p:sldId id="258" r:id="rId6"/>
    <p:sldId id="312" r:id="rId7"/>
    <p:sldId id="291" r:id="rId8"/>
    <p:sldId id="299" r:id="rId9"/>
    <p:sldId id="292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13" r:id="rId19"/>
    <p:sldId id="323" r:id="rId20"/>
    <p:sldId id="324" r:id="rId21"/>
    <p:sldId id="314" r:id="rId22"/>
    <p:sldId id="325" r:id="rId23"/>
    <p:sldId id="288" r:id="rId24"/>
    <p:sldId id="272" r:id="rId25"/>
    <p:sldId id="273" r:id="rId26"/>
    <p:sldId id="307" r:id="rId27"/>
    <p:sldId id="294" r:id="rId28"/>
    <p:sldId id="310" r:id="rId29"/>
    <p:sldId id="274" r:id="rId30"/>
    <p:sldId id="289" r:id="rId31"/>
    <p:sldId id="301" r:id="rId32"/>
    <p:sldId id="311" r:id="rId33"/>
    <p:sldId id="306" r:id="rId34"/>
    <p:sldId id="302" r:id="rId35"/>
    <p:sldId id="303" r:id="rId36"/>
    <p:sldId id="305" r:id="rId37"/>
    <p:sldId id="277" r:id="rId38"/>
    <p:sldId id="278" r:id="rId39"/>
    <p:sldId id="327" r:id="rId40"/>
    <p:sldId id="297" r:id="rId41"/>
    <p:sldId id="282" r:id="rId42"/>
    <p:sldId id="298" r:id="rId43"/>
    <p:sldId id="308" r:id="rId44"/>
    <p:sldId id="279" r:id="rId45"/>
    <p:sldId id="280" r:id="rId46"/>
    <p:sldId id="281" r:id="rId4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04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788FF114-3240-4B76-B2F5-90FF70E6B14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82CD043C-0C1D-41BC-9DFF-9F6E71E117E0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C0E588C-A73B-49A9-9690-736F35D5D14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C827B2B7-C113-45B2-A75F-077A3569F37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C0E588C-A73B-49A9-9690-736F35D5D14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0C20D4F9-0FBB-4F4F-A914-B64E7C84EDA9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AF1470F0-3B3E-446C-B27C-CF1B6F44592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AF1470F0-3B3E-446C-B27C-CF1B6F44592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C7295B05-4E8D-448A-AB10-A7A0CA7411FF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C3EE08BF-A8EC-4113-B41B-6B3CAD79217F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4AFD512-BF87-4351-B95C-1E35273F5992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45000"/>
                <a:buFont typeface="Wingdings" charset="2"/>
                <a:buNone/>
              </a:pPr>
              <a:t>38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4A82B7BC-415D-4C53-9C69-B9307091704A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4AFD512-BF87-4351-B95C-1E35273F5992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33FD6C5F-C5A4-4C20-9E0D-E87113445E4B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82CD043C-0C1D-41BC-9DFF-9F6E71E117E0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10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5.png"/><Relationship Id="rId10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Что нужно сделать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основными образовательными программами летом 2017 года (советы управленцам и методистам)</a:t>
            </a:r>
            <a:endParaRPr lang="ru-RU" altLang="ru-RU" sz="4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15963" y="6335713"/>
            <a:ext cx="918368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Михайлович, руководитель научно-методической службы издательства, </a:t>
            </a:r>
            <a:r>
              <a:rPr lang="ru-RU" altLang="ru-RU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к.п.н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., доцент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17588"/>
            <a:chOff x="556" y="123"/>
            <a:chExt cx="4668" cy="641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74688" y="411163"/>
            <a:ext cx="940593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Утвержденные на сегодняшний день Концепции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преподавания учебных предметов: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Развития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математического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образования (2013)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Нового учебно-методического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комплекса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 отечественной истории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(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2013)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Преподавания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русского языка и литературы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(2016)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_____________________________________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Развития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дополнительного образования детей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(2014)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08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54629" y="179437"/>
            <a:ext cx="9405937" cy="113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Подготовлены к утверждению следующие Концепции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преподавания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следующих учебных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предметов: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Обществознания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Предметной области «Искусство»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(музыка и ИЗО)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Физической культуры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Технологического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образования (технология)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Географического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образования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России планирует разработку и утверждение Концепцией преподавания </a:t>
            </a:r>
            <a:r>
              <a:rPr lang="ru-RU" altLang="ru-RU" sz="2400" smtClean="0">
                <a:latin typeface="Segoe UI" pitchFamily="34" charset="0"/>
                <a:cs typeface="Segoe UI" pitchFamily="34" charset="0"/>
              </a:rPr>
              <a:t>всех учебных предметов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96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74688" y="411163"/>
            <a:ext cx="940593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Концепция развития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математического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образования в РФ (утв. </a:t>
            </a:r>
            <a:r>
              <a:rPr lang="ru-RU" altLang="ru-RU" sz="2800" b="1" dirty="0" err="1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расп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 Пр-ва  РФ от 24.12.13 № 2506)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 algn="just"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Начальное общее образование предусматривает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развитие математической активности обучающихся на уроках и во внеурочной деятельности (решение логических и арифметических задач, построение алгоритмов в визуальной и игровой среде)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Основное общее образование обеспечивает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достижение каждым обучающимся уровня математических знаний, необходимого для дальнейшей успешной жизни в обществе. </a:t>
            </a:r>
            <a:r>
              <a:rPr lang="ru-RU" altLang="ru-RU" sz="2400" i="1" dirty="0" smtClean="0">
                <a:latin typeface="Segoe UI" pitchFamily="34" charset="0"/>
                <a:cs typeface="Segoe UI" pitchFamily="34" charset="0"/>
              </a:rPr>
              <a:t>Предлагается: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индивидуализация обучения, использование электронного обучения и дистанционных технологий.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0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74688" y="411163"/>
            <a:ext cx="940593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Концепция нового УМК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 отечественной истории (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утв.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РИО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30.10.2013)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 Задачи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учебно-методического комплекса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:</a:t>
            </a:r>
          </a:p>
          <a:p>
            <a:pPr>
              <a:lnSpc>
                <a:spcPct val="90000"/>
              </a:lnSpc>
              <a:buClr>
                <a:srgbClr val="514843"/>
              </a:buClr>
              <a:buFont typeface="Wingdings" charset="2"/>
              <a:buNone/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создать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условия для получения выпускниками прочных знаний по истории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России</a:t>
            </a: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сформировать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представление об основных этапах развития многонационального российского государства и 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преемственности</a:t>
            </a: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раскрыть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суть исторического процесса как совокупности усилий многих поколений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россиян</a:t>
            </a: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представить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историю России как неотъемлемую часть мирового исторического процесса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65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674688" y="411163"/>
            <a:ext cx="940593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Концепция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преподавания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русского языка и литературы (утв.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расп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 Пр-ва  РФ от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09.04.16 №637)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2400" b="1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Целью Концепции  является:</a:t>
            </a: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10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обеспечение 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высокого качества изучения и преподавания  русского  языка  и  литературы  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соответствии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меняющимися запросами населения и перспективными задачами развития российского общества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680331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93713" y="411163"/>
            <a:ext cx="9586912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Концепция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развития дополнительного образования детей (утв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расп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 Пр-ва  РФ от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04.09.14 № 1726)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Целями Концепции  являются:</a:t>
            </a: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endParaRPr lang="ru-RU" altLang="ru-RU" sz="10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обеспечение прав ребенка на развитие, личностное самоопределение и самореализацию</a:t>
            </a: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асширение возможностей для удовлетворения интересов детей в сфере образования</a:t>
            </a: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514843"/>
              </a:buClr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азвитие инновационного потенциала общества</a:t>
            </a:r>
          </a:p>
          <a:p>
            <a:pPr marL="0" indent="0">
              <a:lnSpc>
                <a:spcPct val="90000"/>
              </a:lnSpc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946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0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91249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Какие разделы ООП подлежат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коррекции, исходя из анализа последних федеральных требований?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66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35552" y="88990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Целесообразно обратить внимание на все три раздела ООП: целевой, содержательный и организационный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Кроме того, согласно ФЗ «Об образовании», имеется возможность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включения в ООП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«иных компонентов, а также оценочных и методических материалов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»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Какие материалы вы считаете необходимым включить в ООП летом 2017 года?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24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0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88" y="-79834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91249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Что корректируется в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целевом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разделе ООП?</a:t>
            </a:r>
          </a:p>
        </p:txBody>
      </p:sp>
    </p:spTree>
    <p:extLst>
      <p:ext uri="{BB962C8B-B14F-4D97-AF65-F5344CB8AC3E}">
        <p14:creationId xmlns:p14="http://schemas.microsoft.com/office/powerpoint/2010/main" val="2128239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23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224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9225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9226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9227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9228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29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 целевом разделе следует обратить внимание: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03808" y="1900080"/>
            <a:ext cx="9405937" cy="411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 цели, задачи, принципы и подходы к формированию программы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 планируемые результаты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 систему оценки достижения планируемых результатов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Следовательно, корректироваться могут все содержательные блоки целевого раздела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49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Летом 2017 г. следует провести коррекцию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имеющихся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ООП (при необходимости, разработать новые)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31800" y="1907629"/>
            <a:ext cx="940593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Почему необходима коррекция ООП?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Причина в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изменениях,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которые произошли 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федеральной нормативно-правовой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базе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(концепции преподавания отдельных предметов), ФЗ «Об образовании», последние приказы «о внесении изменений в ФГОС», об утверждении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ФГОС для детей с ОВЗ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др.)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Возможно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существенные изменения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произошли и 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деятельности образовательной организации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а также в регионе (муниципалитете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). Это также следует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учесть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коррекции ООП. 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Решаются «текущие» вопросы жизни школы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(учебные планы, рабочие программы учебных предметов, курсов…)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31825" y="18891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Какие материалы использовать для коррекции целевого раздела?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25812" y="1547589"/>
            <a:ext cx="940593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программу развития школы, Концепции преподавания отдельных предметов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, идеи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используемых систем учебников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(завершенных предметных линий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 – в начальной, и особенно - в основной школе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Разработки, связанные с созданием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оценки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достижений обучающихся при освоении ООП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8" t="20738" r="25351" b="20458"/>
          <a:stretch/>
        </p:blipFill>
        <p:spPr bwMode="auto">
          <a:xfrm>
            <a:off x="3791193" y="3893531"/>
            <a:ext cx="1572613" cy="22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0339" t="31062" r="38439" b="48497"/>
          <a:stretch/>
        </p:blipFill>
        <p:spPr bwMode="auto">
          <a:xfrm>
            <a:off x="5472360" y="4929704"/>
            <a:ext cx="929654" cy="1304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942" t="16834" r="28979" b="9017"/>
          <a:stretch/>
        </p:blipFill>
        <p:spPr bwMode="auto">
          <a:xfrm>
            <a:off x="6716123" y="3969458"/>
            <a:ext cx="1552600" cy="223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50525" t="60980" r="38586" b="19056"/>
          <a:stretch/>
        </p:blipFill>
        <p:spPr bwMode="auto">
          <a:xfrm>
            <a:off x="8455834" y="4887468"/>
            <a:ext cx="936104" cy="1373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924674"/>
            <a:ext cx="1611883" cy="227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1"/>
          <a:srcRect l="50499" t="38477" r="38599" b="41684"/>
          <a:stretch/>
        </p:blipFill>
        <p:spPr bwMode="auto">
          <a:xfrm>
            <a:off x="2448024" y="4875669"/>
            <a:ext cx="906199" cy="1313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93" y="2699717"/>
            <a:ext cx="1255056" cy="17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479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0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88" y="-79834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91249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На что нужно обратить внимание в содержательном разделе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ООП?</a:t>
            </a:r>
          </a:p>
        </p:txBody>
      </p:sp>
    </p:spTree>
    <p:extLst>
      <p:ext uri="{BB962C8B-B14F-4D97-AF65-F5344CB8AC3E}">
        <p14:creationId xmlns:p14="http://schemas.microsoft.com/office/powerpoint/2010/main" val="980644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Коррекция содержательного раздела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ООП: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486626"/>
            <a:ext cx="9405937" cy="36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В программе формирования (развития)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УУД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— возможно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уточнение системы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типовых задач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 основного механизма достижения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результатов: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При изменении (коррекции)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УМК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– показать новые, дополнительные  механизмы развития УУД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Более основательное изучение, анализ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используемых УМК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(особенно в основной школе) для развития УУД</a:t>
            </a: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323" t="20641" r="23850" b="16233"/>
          <a:stretch/>
        </p:blipFill>
        <p:spPr bwMode="auto">
          <a:xfrm>
            <a:off x="489266" y="4328864"/>
            <a:ext cx="1080120" cy="155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5" descr="C:\Documents and Settings\ednachmet\Рабочий стол\Для конференции\Обложки\Методика\programbook-math-[1-4]-0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" y="4787949"/>
            <a:ext cx="1252050" cy="16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2003" t="20641" r="23850" b="17034"/>
          <a:stretch/>
        </p:blipFill>
        <p:spPr bwMode="auto">
          <a:xfrm>
            <a:off x="4801590" y="4388800"/>
            <a:ext cx="1166178" cy="1652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42163" t="20842" r="23690" b="16633"/>
          <a:stretch/>
        </p:blipFill>
        <p:spPr bwMode="auto">
          <a:xfrm>
            <a:off x="6444487" y="4280268"/>
            <a:ext cx="1159189" cy="163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4" descr="C:\Documents and Settings\ednachmet\Рабочий стол\Для конференции\Обложки\Методика\programbook-it-[2-4]-0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5165310"/>
            <a:ext cx="1226655" cy="16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41842" t="20240" r="23850" b="17034"/>
          <a:stretch/>
        </p:blipFill>
        <p:spPr bwMode="auto">
          <a:xfrm>
            <a:off x="8244215" y="4368060"/>
            <a:ext cx="1160200" cy="1652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 descr="C:\Documents and Settings\ednachmet\Рабочий стол\Для конференции\Обложки\Методика\programbook-music-[1-4]-0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28" y="5194119"/>
            <a:ext cx="1174318" cy="15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3"/>
          <a:srcRect l="44282" t="24501" r="21163" b="14700"/>
          <a:stretch/>
        </p:blipFill>
        <p:spPr bwMode="auto">
          <a:xfrm>
            <a:off x="2232000" y="4415562"/>
            <a:ext cx="1168875" cy="163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44282" t="23956" r="21454" b="13611"/>
          <a:stretch/>
        </p:blipFill>
        <p:spPr bwMode="auto">
          <a:xfrm>
            <a:off x="3569255" y="5075971"/>
            <a:ext cx="1168875" cy="1627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7026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485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048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049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49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Коррекция содержательного раздела ООП: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программах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воспитания, экологической культуры и ЗОЖ, коррекционной работы следует обратить внимание: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- на разработку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планов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мероприятий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на следующий учебный год</a:t>
            </a:r>
            <a:r>
              <a:rPr lang="ru-RU" altLang="ru-RU" sz="24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указанием: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Сроков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Этапов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Форм занятий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Ответственных исполнителей.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1512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21513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151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515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21516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Коррекция содержательного раздела ООП: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43769" y="1439863"/>
            <a:ext cx="9755882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Коррекция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(с учетом локального акта школы)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структуры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рабочих программ учебных предметов, курсов.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391659"/>
              </p:ext>
            </p:extLst>
          </p:nvPr>
        </p:nvGraphicFramePr>
        <p:xfrm>
          <a:off x="143769" y="2267669"/>
          <a:ext cx="9682096" cy="4150360"/>
        </p:xfrm>
        <a:graphic>
          <a:graphicData uri="http://schemas.openxmlformats.org/drawingml/2006/table">
            <a:tbl>
              <a:tblPr firstRow="1" bandRow="1"/>
              <a:tblGrid>
                <a:gridCol w="5026752"/>
                <a:gridCol w="4655344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1 («должны содержать»)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2 («должны содержать»)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Пояснительная записка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Общая характеристика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Место в учебном плане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Ценностные ориентиры содержания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Личностные,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метапредметные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и предметные результаты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Планируемые результаты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учебного предмета, курса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учебного предмета, курса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Тематическое планирование с определением основных видов учебной деятельности обучающихся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Тем. планирование с указанием количества часов, отводимых на освоение каждой темы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Материально-техническое обеспечение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1512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21513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151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515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21516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Содержательный раздел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ООП: рабочие программы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43769" y="1439863"/>
            <a:ext cx="9755882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новом пособии нашего издательства раскрываются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актуальные вопросы проектирования рабочих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: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Какой должна быть рабочая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программа				 учебного предмета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курса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чем заключаются особенности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разработки					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 курсов внеурочной деятельности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?»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Какие требования нужно учитывать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				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создании рабочих программ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дополнительного			         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дошкольного образования?».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54829" t="10821" r="1725" b="5611"/>
          <a:stretch/>
        </p:blipFill>
        <p:spPr bwMode="auto">
          <a:xfrm>
            <a:off x="7963625" y="2195661"/>
            <a:ext cx="1831752" cy="2732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50820" t="50501" r="38439" b="28858"/>
          <a:stretch/>
        </p:blipFill>
        <p:spPr bwMode="auto">
          <a:xfrm>
            <a:off x="7128544" y="4571925"/>
            <a:ext cx="1339169" cy="2058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5457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33412" y="10953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учебных предметов, курсов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на сайте издательства (печатный вариант):</a:t>
            </a:r>
            <a:r>
              <a:rPr lang="en-US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en-US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akademkniga.ru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22275" y="1547589"/>
            <a:ext cx="94059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ts val="288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5" name="Рисунок 24"/>
          <p:cNvPicPr/>
          <p:nvPr/>
        </p:nvPicPr>
        <p:blipFill rotWithShape="1">
          <a:blip r:embed="rId6"/>
          <a:srcRect l="7215" r="1565" b="4008"/>
          <a:stretch/>
        </p:blipFill>
        <p:spPr bwMode="auto">
          <a:xfrm>
            <a:off x="1615074" y="1461810"/>
            <a:ext cx="6521582" cy="5126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9258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33412" y="10953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учебных предметов, курсов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на сайте издательства (электронный вариант)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22275" y="1547589"/>
            <a:ext cx="94059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ts val="288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6"/>
          <a:stretch>
            <a:fillRect/>
          </a:stretch>
        </p:blipFill>
        <p:spPr>
          <a:xfrm>
            <a:off x="1439816" y="1403985"/>
            <a:ext cx="6570391" cy="52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1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35363" y="-154316"/>
            <a:ext cx="10118725" cy="7558088"/>
            <a:chOff x="0" y="0"/>
            <a:chExt cx="6374" cy="4761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533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2534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35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2536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2537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253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2540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1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82296" y="251445"/>
            <a:ext cx="940593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Содержательный раздел ООП: внеурочная деятельность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Коррекция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структуры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рабочих программ курсов внеурочной деятельности.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88093"/>
              </p:ext>
            </p:extLst>
          </p:nvPr>
        </p:nvGraphicFramePr>
        <p:xfrm>
          <a:off x="314132" y="2267669"/>
          <a:ext cx="9549952" cy="4221480"/>
        </p:xfrm>
        <a:graphic>
          <a:graphicData uri="http://schemas.openxmlformats.org/drawingml/2006/table">
            <a:tbl>
              <a:tblPr firstRow="1" bandRow="1"/>
              <a:tblGrid>
                <a:gridCol w="4795583"/>
                <a:gridCol w="475436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1 («должны содержать»)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Вариант 2 («должны содержать»)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Пояснительная записка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Общая характеристика курса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Личностные и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метапредметные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результаты освоения курса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Результаты освоения курса внеурочной деятельности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курса внеурочной деятельности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Содержание курса внеурочной деятельности с указанием форм организации и видов деятельности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Тематическое планирование с определением основных видов внеурочной деятельности обучающихся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Тематическое планирование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Учебно-методическое и материально-техническое обеспечение курса </a:t>
                      </a:r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31800" y="188914"/>
            <a:ext cx="957523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Рабочие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курсов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 издательства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6"/>
            <a:ext cx="9405937" cy="36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975" t="18769" r="23065" b="21244"/>
          <a:stretch/>
        </p:blipFill>
        <p:spPr bwMode="auto">
          <a:xfrm>
            <a:off x="7646616" y="2195661"/>
            <a:ext cx="1872208" cy="2744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0583" t="62923" r="38586" b="16462"/>
          <a:stretch/>
        </p:blipFill>
        <p:spPr bwMode="auto">
          <a:xfrm>
            <a:off x="6840512" y="4372346"/>
            <a:ext cx="1464127" cy="2121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603675" y="1857299"/>
            <a:ext cx="1684720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2592040" y="3491072"/>
            <a:ext cx="1695070" cy="25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4608264" y="2051645"/>
            <a:ext cx="1688674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566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 каком случае необходимы новые ООП?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31800" y="1907629"/>
            <a:ext cx="940593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введении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ФГОС в 10 классе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 следующего учебного года.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 полной смене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УМК (системы учебников) конкретного уровня образования.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получении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лицензии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на дошкольное и (или) дополнительное образование.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случае обучения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детей с ОВЗ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 2017/18 учебного года.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других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значительных изменениях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жизни школы, когда только коррекции ООП недостаточно (переход в статус гимназии, лицея, инновационной площадки и т.д.)</a:t>
            </a:r>
          </a:p>
        </p:txBody>
      </p:sp>
    </p:spTree>
    <p:extLst>
      <p:ext uri="{BB962C8B-B14F-4D97-AF65-F5344CB8AC3E}">
        <p14:creationId xmlns:p14="http://schemas.microsoft.com/office/powerpoint/2010/main" val="1519074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Программа курса внеурочной деятельности «Музей в твоем классе (печатный и электронный вариант)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3480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11222" t="22645" r="76433" b="55912"/>
          <a:stretch/>
        </p:blipFill>
        <p:spPr bwMode="auto">
          <a:xfrm>
            <a:off x="3641205" y="4226301"/>
            <a:ext cx="1734864" cy="2410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7"/>
          <a:srcRect l="25714" t="25481" r="24809" b="29966"/>
          <a:stretch/>
        </p:blipFill>
        <p:spPr bwMode="auto">
          <a:xfrm>
            <a:off x="5544368" y="3275781"/>
            <a:ext cx="4104456" cy="3348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1613872"/>
            <a:ext cx="3889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893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Программа курса внеурочной деятельности «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Учусь оценивать свои успехи»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 (1-4 </a:t>
            </a:r>
            <a:r>
              <a:rPr lang="ru-RU" altLang="ru-RU" sz="2800" b="1" dirty="0" err="1" smtClean="0">
                <a:solidFill>
                  <a:srgbClr val="255997"/>
                </a:solidFill>
                <a:latin typeface="Segoe UI Semibold" pitchFamily="32" charset="0"/>
              </a:rPr>
              <a:t>кл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.)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3480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3446" t="19840" r="23368" b="21844"/>
          <a:stretch/>
        </p:blipFill>
        <p:spPr bwMode="auto">
          <a:xfrm>
            <a:off x="417484" y="1835621"/>
            <a:ext cx="198991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1378" t="21416" r="23487" b="17967"/>
          <a:stretch/>
        </p:blipFill>
        <p:spPr bwMode="auto">
          <a:xfrm>
            <a:off x="1643587" y="3750573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1669" t="22141" r="23487" b="17604"/>
          <a:stretch/>
        </p:blipFill>
        <p:spPr bwMode="auto">
          <a:xfrm>
            <a:off x="3816176" y="3131765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/>
          <a:srcRect l="52993" t="17060" r="8678" b="9800"/>
          <a:stretch/>
        </p:blipFill>
        <p:spPr bwMode="auto">
          <a:xfrm>
            <a:off x="5376069" y="1979637"/>
            <a:ext cx="198991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0"/>
          <a:srcRect l="51686" t="23593" r="14630" b="17422"/>
          <a:stretch/>
        </p:blipFill>
        <p:spPr bwMode="auto">
          <a:xfrm>
            <a:off x="7632600" y="3716980"/>
            <a:ext cx="2003701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4155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8944" y="1636373"/>
            <a:ext cx="9896874" cy="47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2" charset="0"/>
              </a:rPr>
              <a:t>Серия «Внеурочная деятельность»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800" dirty="0">
              <a:latin typeface="Segoe UI Light" pitchFamily="32" charset="0"/>
            </a:endParaRPr>
          </a:p>
        </p:txBody>
      </p:sp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43768" y="157482"/>
            <a:ext cx="991491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курса внеурочной деятельности 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«Мы раскрасим целый свет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» (1-4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кл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.)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32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5384" t="24680" r="21411" b="14902"/>
          <a:stretch/>
        </p:blipFill>
        <p:spPr bwMode="auto">
          <a:xfrm>
            <a:off x="239476" y="1783862"/>
            <a:ext cx="2057872" cy="2990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5128" t="25321" r="20897" b="14742"/>
          <a:stretch/>
        </p:blipFill>
        <p:spPr bwMode="auto">
          <a:xfrm>
            <a:off x="2736056" y="3203773"/>
            <a:ext cx="2001511" cy="2908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3121" t="22686" r="23341" b="17605"/>
          <a:stretch/>
        </p:blipFill>
        <p:spPr bwMode="auto">
          <a:xfrm>
            <a:off x="5101223" y="3203773"/>
            <a:ext cx="2016224" cy="2871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/>
          <a:srcRect l="37675" t="25050" r="29779" b="16030"/>
          <a:stretch/>
        </p:blipFill>
        <p:spPr bwMode="auto">
          <a:xfrm>
            <a:off x="7272560" y="1979637"/>
            <a:ext cx="2105025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7044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курса 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деятельности «За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страницами учебника математики»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(2-4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кл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.)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685" t="22686" r="23631" b="17968"/>
          <a:stretch/>
        </p:blipFill>
        <p:spPr bwMode="auto">
          <a:xfrm>
            <a:off x="3941880" y="2241309"/>
            <a:ext cx="2115902" cy="3007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658" t="32866" r="48218" b="27856"/>
          <a:stretch/>
        </p:blipFill>
        <p:spPr bwMode="auto">
          <a:xfrm>
            <a:off x="1511920" y="2264773"/>
            <a:ext cx="2115902" cy="3028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139" t="33267" r="48218" b="28056"/>
          <a:stretch/>
        </p:blipFill>
        <p:spPr bwMode="auto">
          <a:xfrm>
            <a:off x="6408464" y="2294179"/>
            <a:ext cx="2115902" cy="3010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6532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1"/>
            <a:ext cx="9121388" cy="1319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Программа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курса внеурочной деятельности «Школьная олимпиада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» (русский язык, математика, окружающий мир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)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(2-4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кл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.)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59792" y="1685365"/>
            <a:ext cx="9477945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530" t="21443" r="22086" b="19038"/>
          <a:stretch/>
        </p:blipFill>
        <p:spPr bwMode="auto">
          <a:xfrm>
            <a:off x="589607" y="1831875"/>
            <a:ext cx="1440160" cy="2010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3734" t="25681" r="25138" b="23541"/>
          <a:stretch/>
        </p:blipFill>
        <p:spPr bwMode="auto">
          <a:xfrm>
            <a:off x="1787088" y="3719593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2532628"/>
            <a:ext cx="1585269" cy="211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" y="4383411"/>
            <a:ext cx="1560111" cy="208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52" y="4866184"/>
            <a:ext cx="1479008" cy="19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1"/>
          <a:srcRect l="42953" t="24460" r="24802" b="22001"/>
          <a:stretch/>
        </p:blipFill>
        <p:spPr bwMode="auto">
          <a:xfrm>
            <a:off x="4999831" y="2538666"/>
            <a:ext cx="1585269" cy="210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2"/>
          <a:srcRect l="54521" t="20308" r="4372" b="11538"/>
          <a:stretch/>
        </p:blipFill>
        <p:spPr bwMode="auto">
          <a:xfrm>
            <a:off x="6268565" y="1845092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3"/>
          <a:srcRect l="42583" t="23999" r="23940" b="19385"/>
          <a:stretch/>
        </p:blipFill>
        <p:spPr bwMode="auto">
          <a:xfrm>
            <a:off x="7577631" y="1283366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4"/>
          <a:srcRect l="51783" t="16633" r="6215" b="12825"/>
          <a:stretch/>
        </p:blipFill>
        <p:spPr bwMode="auto">
          <a:xfrm>
            <a:off x="8587709" y="4067869"/>
            <a:ext cx="1419555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5"/>
          <a:srcRect l="45049" t="22645" r="23208" b="21844"/>
          <a:stretch/>
        </p:blipFill>
        <p:spPr bwMode="auto">
          <a:xfrm>
            <a:off x="7272560" y="4474906"/>
            <a:ext cx="1440160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6598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курса внеурочной деятельности «Изучение природы родного края» (1-4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кл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.)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4743" t="24680" r="21026" b="14741"/>
          <a:stretch/>
        </p:blipFill>
        <p:spPr bwMode="auto">
          <a:xfrm>
            <a:off x="7560592" y="3749836"/>
            <a:ext cx="1990725" cy="2705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3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4" t="14519" r="2725" b="4173"/>
          <a:stretch>
            <a:fillRect/>
          </a:stretch>
        </p:blipFill>
        <p:spPr bwMode="auto">
          <a:xfrm>
            <a:off x="280987" y="1622465"/>
            <a:ext cx="2057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2" t="15063" r="2870" b="3993"/>
          <a:stretch>
            <a:fillRect/>
          </a:stretch>
        </p:blipFill>
        <p:spPr bwMode="auto">
          <a:xfrm>
            <a:off x="1246187" y="3425130"/>
            <a:ext cx="21050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3611" r="2870" b="4720"/>
          <a:stretch>
            <a:fillRect/>
          </a:stretch>
        </p:blipFill>
        <p:spPr bwMode="auto">
          <a:xfrm>
            <a:off x="3600152" y="3491805"/>
            <a:ext cx="19907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329565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1341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" name="Рисунок 24"/>
          <p:cNvPicPr/>
          <p:nvPr/>
        </p:nvPicPr>
        <p:blipFill rotWithShape="1">
          <a:blip r:embed="rId10"/>
          <a:srcRect l="37514" t="24850" r="30422" b="16232"/>
          <a:stretch/>
        </p:blipFill>
        <p:spPr bwMode="auto">
          <a:xfrm>
            <a:off x="5342635" y="1595478"/>
            <a:ext cx="1990725" cy="2705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5429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0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91249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Что корректируется в организационном разделе ООП?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6629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6630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6633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663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635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6636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7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Организационный раздел ООП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Учебный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план: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нужно указать отдельные предметные области: «Русский язык и литературное чтение», «Иностранный язык»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Следует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указать возможность использования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индивидуальных учебных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планов ( или разместить  уже имеющиеся ИУП). 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31972" t="70600" r="57183" b="9328"/>
          <a:stretch/>
        </p:blipFill>
        <p:spPr bwMode="auto">
          <a:xfrm>
            <a:off x="7632600" y="4481095"/>
            <a:ext cx="1335862" cy="2014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54347" t="17034" r="4932" b="6212"/>
          <a:stretch/>
        </p:blipFill>
        <p:spPr bwMode="auto">
          <a:xfrm>
            <a:off x="5404459" y="3571924"/>
            <a:ext cx="2010048" cy="291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4430" t="21077" r="23694" b="16154"/>
          <a:stretch/>
        </p:blipFill>
        <p:spPr bwMode="auto">
          <a:xfrm>
            <a:off x="863848" y="3491805"/>
            <a:ext cx="2016224" cy="291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/>
          <a:srcRect l="50660" t="30260" r="38439" b="50100"/>
          <a:stretch/>
        </p:blipFill>
        <p:spPr bwMode="auto">
          <a:xfrm>
            <a:off x="3096096" y="4492272"/>
            <a:ext cx="1335862" cy="1866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ru-R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ru-R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107429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Модель плана 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 (система «Перспективная начальная школа»)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defTabSz="91440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14843"/>
              </a:buClr>
              <a:buSzTx/>
              <a:buFontTx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61295"/>
              </p:ext>
            </p:extLst>
          </p:nvPr>
        </p:nvGraphicFramePr>
        <p:xfrm>
          <a:off x="143770" y="1570618"/>
          <a:ext cx="9693967" cy="5176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6015"/>
                <a:gridCol w="1714092"/>
                <a:gridCol w="1003172"/>
                <a:gridCol w="1003172"/>
                <a:gridCol w="860586"/>
                <a:gridCol w="1003172"/>
                <a:gridCol w="1003172"/>
                <a:gridCol w="860586"/>
              </a:tblGrid>
              <a:tr h="3440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Курсы внеурочной деятельности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Формы организации внеурочной деятельности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Направления развития школьника, в том числе приоритетные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Часов в неделю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40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Спорт.-</a:t>
                      </a:r>
                      <a:r>
                        <a:rPr lang="ru-RU" sz="10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оздоровит.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Духов.-</a:t>
                      </a:r>
                      <a:r>
                        <a:rPr lang="ru-RU" sz="10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нравственное.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Социальное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Обще-интеллект.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Общекульт</a:t>
                      </a: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Музей в твоем классе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Ключ и Заря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научный</a:t>
                      </a: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клуб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Мы раскрасим целый свет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практические занятия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Учусь оценивать свои успехи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совместная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Готовлюсь к школьной олимпиаде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курс,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Расчетно-конструкторское бюро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факультатив 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За страницами учебника математики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1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Путешествие в Компьютерную долину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Изучение природы родного края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9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Мы и окружающий мир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научный клуб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Путешествие в мир экологии</a:t>
                      </a:r>
                      <a:endParaRPr lang="ru-RU" sz="14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практические занятия</a:t>
                      </a:r>
                      <a:endParaRPr lang="ru-RU" sz="14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Город мастеров</a:t>
                      </a:r>
                      <a:endParaRPr lang="ru-RU" sz="14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творческая мастерская</a:t>
                      </a:r>
                      <a:endParaRPr lang="ru-RU" sz="14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66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0" y="1587"/>
            <a:ext cx="1005867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Следует указать возможности использования электронных образовательных ресурсов при реализации ООП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619597"/>
            <a:ext cx="9824866" cy="518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ЭФУ, диктанты, подготовка к итоговой работе, ВПР, методички, тетради для самостоятельной работы, тренажеры, интерактивные учебные пособия</a:t>
            </a: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074" name="Picture 2" descr="C:\Documents and Settings\ednachmet\Рабочий стол\обложки ЭФУ\Обложки\Диктанты\dictation-rus-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2" y="4767248"/>
            <a:ext cx="144016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ednachmet\Рабочий стол\обложки ЭФУ\Обложки\Итоговые работы\ipad_lit_cover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23" y="2951632"/>
            <a:ext cx="1291435" cy="19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ednachmet\Рабочий стол\обложки ЭФУ\Обложки\Учебники\book-azbuka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" y="2947629"/>
            <a:ext cx="1436722" cy="19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ednachmet\Рабочий стол\обложки ЭФУ\Обложки\ВПР\dictation-math-4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73" y="4924548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ednachmet\Рабочий стол\обложки ЭФУ\Обложки\Методика\teacherbook-rus-30-0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3013591"/>
            <a:ext cx="1405493" cy="187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ednachmet\Рабочий стол\обложки ЭФУ\Обложки\Тетради\workbook-world-4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3023127"/>
            <a:ext cx="1398340" cy="18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ednachmet\Рабочий стол\обложки ЭФУ\Обложки\Тренажеры\testbook-eng-2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16" y="3047450"/>
            <a:ext cx="1407919" cy="18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3"/>
          <a:srcRect l="29178" t="66534" r="19842" b="7214"/>
          <a:stretch/>
        </p:blipFill>
        <p:spPr bwMode="auto">
          <a:xfrm>
            <a:off x="5832400" y="5003973"/>
            <a:ext cx="3861881" cy="1683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0363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149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6150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1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152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6153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615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55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6156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7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33350" y="179388"/>
            <a:ext cx="9945688" cy="12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Разработки и рекомендации издательства «Академкнига/Учебник» по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проектированию 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коррекции ООП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-58065" y="1773214"/>
            <a:ext cx="9985375" cy="492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10" y="1895926"/>
            <a:ext cx="1633426" cy="229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65" y="1846613"/>
            <a:ext cx="1617303" cy="231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107" y="3346024"/>
            <a:ext cx="1674140" cy="24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04" y="1892111"/>
            <a:ext cx="1589754" cy="23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96" y="4264000"/>
            <a:ext cx="1362872" cy="203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4649954"/>
            <a:ext cx="1412223" cy="204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3120668"/>
            <a:ext cx="1661319" cy="228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3"/>
          <a:srcRect l="50820" t="51102" r="38759" b="29258"/>
          <a:stretch/>
        </p:blipFill>
        <p:spPr bwMode="auto">
          <a:xfrm>
            <a:off x="287784" y="4783555"/>
            <a:ext cx="1302195" cy="1963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31262" t="49098" r="57997" b="30862"/>
          <a:stretch/>
        </p:blipFill>
        <p:spPr bwMode="auto">
          <a:xfrm>
            <a:off x="8136656" y="3923853"/>
            <a:ext cx="1388302" cy="1994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79" y="1846613"/>
            <a:ext cx="1616565" cy="22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6"/>
          <a:srcRect l="11222" t="63126" r="77556" b="16633"/>
          <a:stretch/>
        </p:blipFill>
        <p:spPr bwMode="auto">
          <a:xfrm>
            <a:off x="1949103" y="4511244"/>
            <a:ext cx="1443699" cy="211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6629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6630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6633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663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635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6636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7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Организационный раздел ООП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Целесообразно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показать готовность стать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инновационной площадкой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(при необходимости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), базовой школой, участником сетевого взаимодействия. 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8 инновационных проектов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издательства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уровнях:</a:t>
            </a:r>
          </a:p>
          <a:p>
            <a:pPr marL="342900" indent="-342900">
              <a:lnSpc>
                <a:spcPct val="90000"/>
              </a:lnSpc>
              <a:buClrTx/>
              <a:buSzTx/>
              <a:buFontTx/>
              <a:buChar char="-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ошкольного</a:t>
            </a:r>
          </a:p>
          <a:p>
            <a:pPr marL="342900" indent="-342900">
              <a:lnSpc>
                <a:spcPct val="90000"/>
              </a:lnSpc>
              <a:buClrTx/>
              <a:buSzTx/>
              <a:buFontTx/>
              <a:buChar char="-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ачального</a:t>
            </a:r>
          </a:p>
          <a:p>
            <a:pPr marL="342900" indent="-342900">
              <a:lnSpc>
                <a:spcPct val="90000"/>
              </a:lnSpc>
              <a:buClrTx/>
              <a:buSzTx/>
              <a:buFontTx/>
              <a:buChar char="-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сновного общего образования</a:t>
            </a:r>
          </a:p>
          <a:p>
            <a:pPr marL="342900" indent="-342900">
              <a:lnSpc>
                <a:spcPct val="90000"/>
              </a:lnSpc>
              <a:buClrTx/>
              <a:buSzTx/>
              <a:buFontTx/>
              <a:buChar char="-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правления школой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50704" t="46128" r="38732" b="33801"/>
          <a:stretch/>
        </p:blipFill>
        <p:spPr bwMode="auto">
          <a:xfrm>
            <a:off x="8845376" y="2171480"/>
            <a:ext cx="1054274" cy="1604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46479" t="24473" r="21408" b="14434"/>
          <a:stretch/>
        </p:blipFill>
        <p:spPr bwMode="auto">
          <a:xfrm>
            <a:off x="7776616" y="2834832"/>
            <a:ext cx="1720756" cy="2618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2" y="4194993"/>
            <a:ext cx="1786284" cy="251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Documents and Settings\ednachmet\Рабочий стол\обложки ЭФУ\Обложки\Методика\scientific-manager-01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4075906"/>
            <a:ext cx="1383957" cy="18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94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87579" y="4687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«Переподготовка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 повышение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квалификации» - кадровый потенциал реализации ООП – 7 пособий в печатной и электронной форме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430983"/>
            <a:ext cx="1899717" cy="264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2163" t="23247" r="26094" b="17435"/>
          <a:stretch/>
        </p:blipFill>
        <p:spPr bwMode="auto">
          <a:xfrm>
            <a:off x="575046" y="3804008"/>
            <a:ext cx="1845853" cy="266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1682" t="23447" r="25453" b="17235"/>
          <a:stretch/>
        </p:blipFill>
        <p:spPr bwMode="auto">
          <a:xfrm>
            <a:off x="2664048" y="1452144"/>
            <a:ext cx="1845853" cy="266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11543" t="55511" r="77556" b="24048"/>
          <a:stretch/>
        </p:blipFill>
        <p:spPr bwMode="auto">
          <a:xfrm>
            <a:off x="7704608" y="1425551"/>
            <a:ext cx="1142920" cy="1835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l="50339" t="55110" r="38599" b="24248"/>
          <a:stretch/>
        </p:blipFill>
        <p:spPr bwMode="auto">
          <a:xfrm>
            <a:off x="4390458" y="4697335"/>
            <a:ext cx="1218746" cy="1939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26292" t="13427" r="27857" b="8617"/>
          <a:stretch/>
        </p:blipFill>
        <p:spPr bwMode="auto">
          <a:xfrm>
            <a:off x="3050443" y="3260862"/>
            <a:ext cx="1845853" cy="26458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1"/>
          <a:srcRect l="29338" t="33467" r="48057" b="27855"/>
          <a:stretch/>
        </p:blipFill>
        <p:spPr bwMode="auto">
          <a:xfrm>
            <a:off x="5472360" y="1442568"/>
            <a:ext cx="1841363" cy="2657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53" y="3059757"/>
            <a:ext cx="1811884" cy="260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3"/>
          <a:srcRect l="28056" t="10621" r="27697" b="12425"/>
          <a:stretch/>
        </p:blipFill>
        <p:spPr bwMode="auto">
          <a:xfrm>
            <a:off x="5904408" y="3820069"/>
            <a:ext cx="1894687" cy="2636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6402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«Перспективная начальная школа – родителям» - 5 пособий в печатной и электронной форме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459559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3247" r="26414" b="18236"/>
          <a:stretch/>
        </p:blipFill>
        <p:spPr bwMode="auto">
          <a:xfrm>
            <a:off x="483806" y="3779044"/>
            <a:ext cx="1524762" cy="2104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16" y="1835621"/>
            <a:ext cx="1616578" cy="209757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9" name="Рисунок 2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 t="23648" r="15353" b="18437"/>
          <a:stretch/>
        </p:blipFill>
        <p:spPr bwMode="auto">
          <a:xfrm>
            <a:off x="4207216" y="3812310"/>
            <a:ext cx="1487142" cy="2097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21846" r="23694" b="17539"/>
          <a:stretch/>
        </p:blipFill>
        <p:spPr bwMode="auto">
          <a:xfrm>
            <a:off x="5760391" y="1774647"/>
            <a:ext cx="1379871" cy="203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6" t="23593" r="14630" b="17422"/>
          <a:stretch/>
        </p:blipFill>
        <p:spPr bwMode="auto">
          <a:xfrm>
            <a:off x="7405825" y="3753290"/>
            <a:ext cx="1440160" cy="2018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43288" r="38438" b="36072"/>
          <a:stretch>
            <a:fillRect/>
          </a:stretch>
        </p:blipFill>
        <p:spPr bwMode="auto">
          <a:xfrm>
            <a:off x="3983056" y="1774647"/>
            <a:ext cx="792088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3488" r="77075" b="35670"/>
          <a:stretch>
            <a:fillRect/>
          </a:stretch>
        </p:blipFill>
        <p:spPr bwMode="auto">
          <a:xfrm>
            <a:off x="2141911" y="4341159"/>
            <a:ext cx="883994" cy="1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65131" r="38438" b="14027"/>
          <a:stretch>
            <a:fillRect/>
          </a:stretch>
        </p:blipFill>
        <p:spPr bwMode="auto">
          <a:xfrm>
            <a:off x="8993419" y="4341084"/>
            <a:ext cx="814264" cy="12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65331" r="77075" b="14027"/>
          <a:stretch>
            <a:fillRect/>
          </a:stretch>
        </p:blipFill>
        <p:spPr bwMode="auto">
          <a:xfrm>
            <a:off x="7224282" y="1745794"/>
            <a:ext cx="803567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81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7654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5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7656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7657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765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7659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7660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1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Организационный раздел ООП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60363" y="1800224"/>
            <a:ext cx="9539287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Учебно-методическое и информационное обеспечение реализации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ООП: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111000"/>
              </a:lnSpc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не менее одного учебника</a:t>
            </a:r>
          </a:p>
          <a:p>
            <a:pPr algn="just">
              <a:lnSpc>
                <a:spcPct val="111000"/>
              </a:lnSpc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в печатной и (или)</a:t>
            </a:r>
          </a:p>
          <a:p>
            <a:pPr algn="just">
              <a:lnSpc>
                <a:spcPct val="111000"/>
              </a:lnSpc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электронной форме,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</a:p>
          <a:p>
            <a:pPr algn="just">
              <a:lnSpc>
                <a:spcPct val="111000"/>
              </a:lnSpc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достаточного для освоения</a:t>
            </a:r>
          </a:p>
          <a:p>
            <a:pPr algn="just">
              <a:lnSpc>
                <a:spcPct val="111000"/>
              </a:lnSpc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программы </a:t>
            </a:r>
          </a:p>
          <a:p>
            <a:pPr algn="just">
              <a:lnSpc>
                <a:spcPct val="111000"/>
              </a:lnSpc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учебного предмета, курса.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shop-akbooks.ru</a:t>
            </a:r>
            <a:r>
              <a:rPr lang="ru-RU" altLang="ru-RU" sz="2400" dirty="0">
                <a:latin typeface="Segoe UI Light" pitchFamily="32" charset="0"/>
              </a:rPr>
              <a:t>  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5376069" y="2255239"/>
            <a:ext cx="4344763" cy="4332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Вопросы и предложения по коррекции ООП</a:t>
            </a: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619250"/>
            <a:ext cx="68405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akademkniga.ru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-28575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Какие федеральные рекомендации необходимо учесть при коррекции ООП этим летом?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0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20104" y="8143"/>
            <a:ext cx="9719246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Необходимо указать применяемые формы получения образования и формы обучения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471668"/>
            <a:ext cx="9405937" cy="518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Формы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получения образования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(согласно ФЗ «Об образовании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образовательных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организациях (с использованием следующих форм обучения):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очной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очно-заочной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заочной форме обучения (возможно сочетание форм)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Вариативность форм связана с индивидуальными учебными планами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Вне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образовательных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организаций: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форме семейного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образования; в форме самообразования 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18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46296" y="18891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Обратить внимание на сроки получения образования (следовательно, освоения ООП):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6"/>
            <a:ext cx="9405937" cy="36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Начальная школа – 4 года.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детей с ОВЗ срок может быть увеличен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более чем на 2 года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(при обучении по адаптированным ООП).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Основная школа -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5 лет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детей с ОВЗ срок может быть увеличен н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е более чем на 1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год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обучении по адаптированным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Средняя школа – 2 года.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детей с ОВЗ срок может быть увеличен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более чем на 1 год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при обучении по адаптированным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ООП.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93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Возможна углубленная и профильная подготовка (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согласно ФЗ «Об образовании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»):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973338"/>
            <a:ext cx="9405937" cy="36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начальная школа - углубленное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изучение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отдельных учебных предметов, предметных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областей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основная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средняя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школа - дифференциация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содержания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учетом потребностей и интересов обучающихся,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обеспечивающих углубленное (профильное)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изучение предметов, предметных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областей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06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0" y="0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91249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 влияют на ООП концепции преподавания отдельных предметов?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88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1688</Words>
  <Application>Microsoft Office PowerPoint</Application>
  <PresentationFormat>Произвольный</PresentationFormat>
  <Paragraphs>381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ednachmet</dc:creator>
  <cp:lastModifiedBy>ednachmet</cp:lastModifiedBy>
  <cp:revision>83</cp:revision>
  <cp:lastPrinted>1601-01-01T00:00:00Z</cp:lastPrinted>
  <dcterms:created xsi:type="dcterms:W3CDTF">2009-04-16T07:32:32Z</dcterms:created>
  <dcterms:modified xsi:type="dcterms:W3CDTF">2017-05-16T07:16:29Z</dcterms:modified>
</cp:coreProperties>
</file>