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87" r:id="rId4"/>
    <p:sldId id="284" r:id="rId5"/>
    <p:sldId id="290" r:id="rId6"/>
    <p:sldId id="291" r:id="rId7"/>
    <p:sldId id="289" r:id="rId8"/>
    <p:sldId id="292" r:id="rId9"/>
    <p:sldId id="281" r:id="rId10"/>
  </p:sldIdLst>
  <p:sldSz cx="9144000" cy="6858000" type="screen4x3"/>
  <p:notesSz cx="6888163" cy="10021888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6458B"/>
    <a:srgbClr val="8C44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FC6AA8-DFB6-488F-824C-C8B3C869B9DD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Microsoft_Office_PowerPoint4.sldx"/><Relationship Id="rId3" Type="http://schemas.openxmlformats.org/officeDocument/2006/relationships/image" Target="../media/image8.png"/><Relationship Id="rId7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2.sldx"/><Relationship Id="rId5" Type="http://schemas.openxmlformats.org/officeDocument/2006/relationships/package" Target="../embeddings/______Microsoft_Office_PowerPoint1.sldx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Microsoft_Office_PowerPoint8.sldx"/><Relationship Id="rId5" Type="http://schemas.openxmlformats.org/officeDocument/2006/relationships/package" Target="../embeddings/______Microsoft_Office_PowerPoint7.sldx"/><Relationship Id="rId4" Type="http://schemas.openxmlformats.org/officeDocument/2006/relationships/package" Target="../embeddings/______Microsoft_Office_PowerPoint6.sld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64288" y="332656"/>
            <a:ext cx="1979712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052736"/>
            <a:ext cx="2664296" cy="86409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Сказка.</a:t>
            </a:r>
            <a:endParaRPr lang="ru-RU" b="1" dirty="0">
              <a:solidFill>
                <a:srgbClr val="FFC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653136"/>
            <a:ext cx="2552328" cy="936104"/>
          </a:xfrm>
        </p:spPr>
        <p:txBody>
          <a:bodyPr>
            <a:normAutofit fontScale="92500"/>
          </a:bodyPr>
          <a:lstStyle/>
          <a:p>
            <a:pPr algn="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Макеева Марина Михайловна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4046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МК ДОУ «</a:t>
            </a:r>
            <a:r>
              <a:rPr lang="ru-RU" sz="1200" dirty="0" err="1" smtClean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Дельфинчик</a:t>
            </a:r>
            <a:r>
              <a:rPr lang="ru-RU" sz="1200" dirty="0" smtClean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д</a:t>
            </a:r>
            <a:r>
              <a:rPr lang="ru-RU" sz="1200" dirty="0" smtClean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/с № 485 </a:t>
            </a:r>
            <a:endParaRPr lang="ru-RU" sz="1200" dirty="0">
              <a:solidFill>
                <a:schemeClr val="bg1"/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58772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Новосибирск, 2021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5968" y="20692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Times New Roman" pitchFamily="18" charset="0"/>
              </a:rPr>
              <a:t>О правовом воспитании в ДОУ как компоненте формирования гражданственности.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https://ds04.infourok.ru/uploads/ex/0ce1/000e8bd0-02ab5604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01008"/>
            <a:ext cx="2808312" cy="231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yt3.ggpht.com/a/AATXAJxrjDHI1f3iERF2H2Bs3c-qT4vrGHS7nBmwig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8800" cy="16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85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61256"/>
            <a:ext cx="8013576" cy="61947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Segoe Print" pitchFamily="2" charset="0"/>
              </a:rPr>
              <a:t>О чем эта сказка</a:t>
            </a:r>
            <a:endParaRPr lang="ru-RU" sz="1600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52736"/>
            <a:ext cx="7776864" cy="5184576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altLang="ru-RU" dirty="0" smtClean="0"/>
              <a:t>Дорогие слушатели!</a:t>
            </a:r>
          </a:p>
          <a:p>
            <a:pPr marL="0" indent="0">
              <a:buFont typeface="Arial" charset="0"/>
              <a:buNone/>
            </a:pPr>
            <a:r>
              <a:rPr lang="ru-RU" altLang="ru-RU" dirty="0" smtClean="0"/>
              <a:t> Расскажу </a:t>
            </a:r>
            <a:r>
              <a:rPr lang="ru-RU" altLang="ru-RU" dirty="0" smtClean="0"/>
              <a:t>Вам о том, как проходило мое развитие в системе работы, </a:t>
            </a:r>
            <a:r>
              <a:rPr lang="ru-RU" dirty="0" smtClean="0"/>
              <a:t>направленной на повышение правовой культуры и правосознания. </a:t>
            </a:r>
          </a:p>
          <a:p>
            <a:pPr marL="0" indent="0">
              <a:buFont typeface="Arial" charset="0"/>
              <a:buNone/>
            </a:pPr>
            <a:r>
              <a:rPr lang="ru-RU" dirty="0" smtClean="0"/>
              <a:t> </a:t>
            </a:r>
            <a:r>
              <a:rPr lang="ru-RU" dirty="0" smtClean="0"/>
              <a:t> Я </a:t>
            </a:r>
            <a:r>
              <a:rPr lang="ru-RU" dirty="0" smtClean="0"/>
              <a:t>ознакомилась с Конвенцией о правах ребенка и о том, какие права есть у детей, живущих в нашей стране. </a:t>
            </a:r>
          </a:p>
          <a:p>
            <a:pPr marL="0" indent="0">
              <a:buFont typeface="Arial" charset="0"/>
              <a:buNone/>
            </a:pPr>
            <a:r>
              <a:rPr lang="ru-RU" dirty="0" smtClean="0"/>
              <a:t> На </a:t>
            </a:r>
            <a:r>
              <a:rPr lang="ru-RU" dirty="0" smtClean="0"/>
              <a:t>основе чего были разработаны методические пособия и проведено образовательное мероприятие.</a:t>
            </a:r>
          </a:p>
          <a:p>
            <a:pPr marL="0" indent="0">
              <a:buFont typeface="Arial" charset="0"/>
              <a:buNone/>
            </a:pPr>
            <a:r>
              <a:rPr lang="ru-RU" dirty="0" smtClean="0"/>
              <a:t> Хочу </a:t>
            </a:r>
            <a:r>
              <a:rPr lang="ru-RU" dirty="0" smtClean="0"/>
              <a:t>поделиться результатами, проведенной мною и моими детьми, работы.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32856"/>
            <a:ext cx="7200800" cy="8549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Картотека подвижных игр.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24944"/>
            <a:ext cx="2376263" cy="18002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924944"/>
            <a:ext cx="2381250" cy="18002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444208" y="2924944"/>
          <a:ext cx="2400267" cy="1800200"/>
        </p:xfrm>
        <a:graphic>
          <a:graphicData uri="http://schemas.openxmlformats.org/presentationml/2006/ole">
            <p:oleObj spid="_x0000_s15363" name="Слайд" r:id="rId5" imgW="4572194" imgH="3429274" progId="PowerPoint.Slide.12">
              <p:embed/>
            </p:oleObj>
          </a:graphicData>
        </a:graphic>
      </p:graphicFrame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1187624" y="4797152"/>
          <a:ext cx="2397646" cy="1800200"/>
        </p:xfrm>
        <a:graphic>
          <a:graphicData uri="http://schemas.openxmlformats.org/presentationml/2006/ole">
            <p:oleObj spid="_x0000_s15371" name="Слайд" r:id="rId6" imgW="4572194" imgH="3429274" progId="PowerPoint.Slide.12">
              <p:embed/>
            </p:oleObj>
          </a:graphicData>
        </a:graphic>
      </p:graphicFrame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3851920" y="4797152"/>
          <a:ext cx="2409825" cy="1809750"/>
        </p:xfrm>
        <a:graphic>
          <a:graphicData uri="http://schemas.openxmlformats.org/presentationml/2006/ole">
            <p:oleObj spid="_x0000_s15373" name="Слайд" r:id="rId7" imgW="4572194" imgH="3429274" progId="PowerPoint.Slide.12">
              <p:embed/>
            </p:oleObj>
          </a:graphicData>
        </a:graphic>
      </p:graphicFrame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6444208" y="4797152"/>
          <a:ext cx="2402910" cy="1800200"/>
        </p:xfrm>
        <a:graphic>
          <a:graphicData uri="http://schemas.openxmlformats.org/presentationml/2006/ole">
            <p:oleObj spid="_x0000_s15375" name="Слайд" r:id="rId8" imgW="4572194" imgH="3429274" progId="PowerPoint.Slide.12">
              <p:embed/>
            </p:oleObj>
          </a:graphicData>
        </a:graphic>
      </p:graphicFrame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43608" y="361256"/>
            <a:ext cx="7941568" cy="61947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Физминутка</a:t>
            </a: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 «Давайте поиграем»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1187624" y="1052736"/>
            <a:ext cx="7632848" cy="64807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Цель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погрузиться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атмосферу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игры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повторить изученные правовые понятия.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34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188640"/>
            <a:ext cx="7602048" cy="7920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Физминутка</a:t>
            </a: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 «Давайте поиграем»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869160"/>
            <a:ext cx="7920880" cy="18722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Эти игры были проведены с детьми в очень веселой игровой форме. Дети узнали и обыграли множество ситуаций, которые могут оказаться в их жизни или в которых они уже оказывались, но не имели понятие как из этих ситуаций найти выход.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Эти игры действительно помогают ребенку осваиваться в обществе и становиться грамотной и социально ответственной личностью. </a:t>
            </a:r>
          </a:p>
          <a:p>
            <a:pPr marL="0" indent="0">
              <a:buNone/>
            </a:pPr>
            <a:r>
              <a:rPr lang="ru-RU" dirty="0" smtClean="0"/>
              <a:t>Иры могут проводиться как в помещении так и на улице.</a:t>
            </a:r>
            <a:endParaRPr lang="ru-RU" dirty="0"/>
          </a:p>
          <a:p>
            <a:endParaRPr lang="ru-RU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3635896" y="2996952"/>
          <a:ext cx="2428875" cy="1819275"/>
        </p:xfrm>
        <a:graphic>
          <a:graphicData uri="http://schemas.openxmlformats.org/presentationml/2006/ole">
            <p:oleObj spid="_x0000_s14337" name="Слайд" r:id="rId3" imgW="4572194" imgH="3429274" progId="PowerPoint.Slide.12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043608" y="1052736"/>
          <a:ext cx="2376487" cy="1784350"/>
        </p:xfrm>
        <a:graphic>
          <a:graphicData uri="http://schemas.openxmlformats.org/presentationml/2006/ole">
            <p:oleObj spid="_x0000_s14339" name="Слайд" r:id="rId4" imgW="4572194" imgH="3429274" progId="PowerPoint.Slide.12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635896" y="1052736"/>
          <a:ext cx="2403475" cy="1800225"/>
        </p:xfrm>
        <a:graphic>
          <a:graphicData uri="http://schemas.openxmlformats.org/presentationml/2006/ole">
            <p:oleObj spid="_x0000_s14340" name="Слайд" r:id="rId5" imgW="4572194" imgH="3429274" progId="PowerPoint.Slide.12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6300192" y="1052736"/>
          <a:ext cx="2397125" cy="1800225"/>
        </p:xfrm>
        <a:graphic>
          <a:graphicData uri="http://schemas.openxmlformats.org/presentationml/2006/ole">
            <p:oleObj spid="_x0000_s14341" name="Слайд" r:id="rId6" imgW="4572194" imgH="3429274" progId="PowerPoint.Slide.12">
              <p:embed/>
            </p:oleObj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52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59632" y="274638"/>
            <a:ext cx="7674056" cy="70609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Наши достижения «Мы имеем право…»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Уважаемый </a:t>
            </a:r>
            <a:r>
              <a:rPr lang="ru-RU" dirty="0" smtClean="0"/>
              <a:t>слушатель, а вот и мероприятие которое я смогла подготовить при помощи полученной информации. </a:t>
            </a:r>
          </a:p>
          <a:p>
            <a:pPr>
              <a:buNone/>
            </a:pPr>
            <a:r>
              <a:rPr lang="ru-RU" dirty="0" smtClean="0"/>
              <a:t>      По </a:t>
            </a:r>
            <a:r>
              <a:rPr lang="ru-RU" dirty="0" smtClean="0"/>
              <a:t>задумке дети покоряли неизведанный космос, под названием «Конвенция». Я предложила стать космонавтами и исследовать открытые планеты: </a:t>
            </a:r>
          </a:p>
          <a:p>
            <a:r>
              <a:rPr lang="ru-RU" dirty="0" smtClean="0"/>
              <a:t>«Право на имя»</a:t>
            </a:r>
          </a:p>
          <a:p>
            <a:r>
              <a:rPr lang="ru-RU" dirty="0" smtClean="0"/>
              <a:t>«Право на медицинский уход»</a:t>
            </a:r>
          </a:p>
          <a:p>
            <a:r>
              <a:rPr lang="ru-RU" dirty="0" smtClean="0"/>
              <a:t>«Право на бесплатное образование»</a:t>
            </a:r>
          </a:p>
          <a:p>
            <a:r>
              <a:rPr lang="ru-RU" dirty="0" smtClean="0"/>
              <a:t>«Право на жизнь и воспитание в семейном окружении»</a:t>
            </a:r>
          </a:p>
          <a:p>
            <a:r>
              <a:rPr lang="ru-RU" dirty="0" smtClean="0"/>
              <a:t>«Право на отдых и досуг»</a:t>
            </a:r>
          </a:p>
          <a:p>
            <a:pPr>
              <a:buNone/>
            </a:pPr>
            <a:r>
              <a:rPr lang="ru-RU" dirty="0" smtClean="0"/>
              <a:t>      В </a:t>
            </a:r>
            <a:r>
              <a:rPr lang="ru-RU" dirty="0" smtClean="0"/>
              <a:t>процессе путешествия, дети получили дополнительную информацию и поучаствовали в спортивных соревнованиях. Почему именно космос? Так вышло что в этом году празднуется юбилей полета в космос «60 лет». Мы решили объединить эти два события и провести спортивно-познавательное мероприятие.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Предлогаю</a:t>
            </a:r>
            <a:r>
              <a:rPr lang="ru-RU" dirty="0" smtClean="0"/>
              <a:t> </a:t>
            </a:r>
            <a:r>
              <a:rPr lang="ru-RU" dirty="0" smtClean="0"/>
              <a:t>просмотреть фото. Начало мероприятия проходило в группе, т.к. там находится монитор, а соревнования провели в спортивном зале.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59632" y="274638"/>
            <a:ext cx="7674056" cy="70609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Наши достижения «Мы имеем право…»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44824"/>
            <a:ext cx="7890080" cy="48245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Интеграция видов деятельности: </a:t>
            </a:r>
            <a:r>
              <a:rPr lang="ru-RU" dirty="0" smtClean="0"/>
              <a:t>игровая, познавательная, коммуникативная, двигательная.</a:t>
            </a:r>
          </a:p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Развивать правовое мировоззрение и нравственные представления. Формировать представление о собственных правах.</a:t>
            </a:r>
          </a:p>
          <a:p>
            <a:pPr>
              <a:buNone/>
            </a:pPr>
            <a:r>
              <a:rPr lang="ru-RU" b="1" dirty="0" smtClean="0"/>
              <a:t> Задачи:</a:t>
            </a:r>
            <a:endParaRPr lang="ru-RU" dirty="0" smtClean="0"/>
          </a:p>
          <a:p>
            <a:pPr lvl="0"/>
            <a:r>
              <a:rPr lang="ru-RU" dirty="0" smtClean="0"/>
              <a:t>Закрепить знания детей о Конвенции ООН о правах ребенка, об основных правах, перечисленных в ней.</a:t>
            </a:r>
            <a:br>
              <a:rPr lang="ru-RU" dirty="0" smtClean="0"/>
            </a:br>
            <a:r>
              <a:rPr lang="ru-RU" dirty="0" smtClean="0"/>
              <a:t>Формировать гражданско-патриотические чувства.</a:t>
            </a:r>
          </a:p>
          <a:p>
            <a:pPr lvl="0"/>
            <a:r>
              <a:rPr lang="ru-RU" dirty="0" smtClean="0"/>
              <a:t>Способствовать формированию основ здорового образа жизни;</a:t>
            </a:r>
          </a:p>
          <a:p>
            <a:pPr lvl="0"/>
            <a:r>
              <a:rPr lang="ru-RU" dirty="0" smtClean="0"/>
              <a:t>Совершенствовать изученные навыки основных движений в игровой деятельности;</a:t>
            </a:r>
          </a:p>
          <a:p>
            <a:pPr lvl="0"/>
            <a:r>
              <a:rPr lang="ru-RU" dirty="0" smtClean="0"/>
              <a:t>Развивать ловкость, быстроту реакции, выносливость;</a:t>
            </a:r>
          </a:p>
          <a:p>
            <a:pPr lvl="0"/>
            <a:r>
              <a:rPr lang="ru-RU" dirty="0" smtClean="0"/>
              <a:t>Учить детей взаимодействию со сверстниками, способствовать сплочению детского коллектива.</a:t>
            </a:r>
          </a:p>
          <a:p>
            <a:pPr>
              <a:buNone/>
            </a:pPr>
            <a:r>
              <a:rPr lang="ru-RU" b="1" dirty="0" smtClean="0"/>
              <a:t>Планируемый результат: </a:t>
            </a:r>
            <a:r>
              <a:rPr lang="ru-RU" dirty="0" smtClean="0"/>
              <a:t>предпосылки УУД (универсальные учебные действия): умение вести диалог, отвечать на поставленные вопросы, проявление готовности к помощи, соблюдение очередности, умение слушать, оценивать свои и чужие действия, знания своих прав. </a:t>
            </a:r>
          </a:p>
          <a:p>
            <a:pPr>
              <a:buNone/>
            </a:pPr>
            <a:r>
              <a:rPr lang="ru-RU" b="1" dirty="0" smtClean="0"/>
              <a:t>Средства, оборудование, материалы:</a:t>
            </a:r>
            <a:r>
              <a:rPr lang="ru-RU" dirty="0" smtClean="0"/>
              <a:t> </a:t>
            </a:r>
          </a:p>
          <a:p>
            <a:r>
              <a:rPr lang="ru-RU" u="sng" dirty="0" smtClean="0"/>
              <a:t>наглядные</a:t>
            </a:r>
            <a:r>
              <a:rPr lang="ru-RU" dirty="0" smtClean="0"/>
              <a:t>: </a:t>
            </a:r>
            <a:r>
              <a:rPr lang="ru-RU" dirty="0" err="1" smtClean="0"/>
              <a:t>призентация</a:t>
            </a:r>
            <a:r>
              <a:rPr lang="ru-RU" dirty="0" smtClean="0"/>
              <a:t> «Конвенция о правах ребенка».</a:t>
            </a:r>
          </a:p>
          <a:p>
            <a:r>
              <a:rPr lang="ru-RU" u="sng" dirty="0" smtClean="0"/>
              <a:t>технические средства обучения и цифровые образовательные ресурсы: </a:t>
            </a:r>
            <a:r>
              <a:rPr lang="ru-RU" dirty="0" smtClean="0"/>
              <a:t>ноутбук, </a:t>
            </a:r>
            <a:r>
              <a:rPr lang="ru-RU" dirty="0" err="1" smtClean="0"/>
              <a:t>мультимедийная</a:t>
            </a:r>
            <a:r>
              <a:rPr lang="ru-RU" dirty="0" smtClean="0"/>
              <a:t> доска, спорт инвентарь.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052736"/>
            <a:ext cx="7200800" cy="85496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Спортивно-познавательный досуг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14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возростная</a:t>
            </a:r>
            <a:r>
              <a:rPr lang="ru-RU" sz="1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группа старшая 5-6 лет)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274638"/>
            <a:ext cx="7890080" cy="70609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Наши достижения «Мы имеем право…»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C:\Users\dron2\Downloads\WhatsApp Image 2021-03-14 at 17.14.33 (1).jpeg"/>
          <p:cNvPicPr/>
          <p:nvPr/>
        </p:nvPicPr>
        <p:blipFill>
          <a:blip r:embed="rId2" cstate="print"/>
          <a:srcRect r="15164" b="40437"/>
          <a:stretch>
            <a:fillRect/>
          </a:stretch>
        </p:blipFill>
        <p:spPr bwMode="auto">
          <a:xfrm>
            <a:off x="1115617" y="1052736"/>
            <a:ext cx="259228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ron2\Downloads\WhatsApp Image 2021-03-14 at 17.14.33.jpeg"/>
          <p:cNvPicPr/>
          <p:nvPr/>
        </p:nvPicPr>
        <p:blipFill>
          <a:blip r:embed="rId3" cstate="print"/>
          <a:srcRect t="20000" b="31233"/>
          <a:stretch>
            <a:fillRect/>
          </a:stretch>
        </p:blipFill>
        <p:spPr bwMode="auto">
          <a:xfrm>
            <a:off x="3851920" y="1052737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lh3.googleusercontent.com/pw/ACtC-3fyt8fELfRk4L9p5G3yZyIddiduUdpsVsLdu0F4DyPTGSswu-c_UmRqtHDHXRz6zvqVO9jjxnwTusUjKY1bcFXFWHH21bBKPJhj3tcSbO2-ciRRBFxvntlEQPtHouvxPonv6cpBh_CB2KPAYbIBwBDkGA=w1453-h969-n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052736"/>
            <a:ext cx="23042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lh3.googleusercontent.com/pw/ACtC-3ezo3BcKfOSXfC2ZZD0ybUl8274B6bjIaeivSt7EijfuOqCw_gQ0bfckyq0w6_kQ9xzEP0GqWTVCoOfnwKsklLaI7ixqN9VcgnFkIslh3EZauwa5_0Pl7O-HXQOcRYlRSONFcvqrjx6WxXaBQpk3Zg2Uw=w1453-h969-n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492896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lh3.googleusercontent.com/pw/ACtC-3eO1SDRWjNKEnNnJ_jeLrL_Cj7-eA_HDkpeYc_dvB7nZf8cw1TEwTY1XMhKQpJrbAFqtaeMZjN0wWaJbeJgM8IFr3NZKW_ueuDE9oDl7zwcf5meSZ8mMGP0Jq7iTFGAqQGzr4BdDxPMAm8C343o8yYbFQ=w1453-h969-n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492896"/>
            <a:ext cx="295232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lh3.googleusercontent.com/pw/ACtC-3dvL8nEx8jhYjCtvWMoqUw4n7P_jAWfyPeednUJ9KGJt8QaAeRCg3WLywD_FxdKGkUSdIqw0CTWvp-oXyEMTteWRAAzZzUNSbEPm1hOvx7Q3smFAKc4JHBzFnScLjXCqhV8Fi3fonoHbRfhO-05tUqAMg=w1453-h969-n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581128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lh3.googleusercontent.com/pw/ACtC-3flAEP4Y5xNGsxrTeSrPiaG0CcyIR_ejT4LYMw9088eQWwwkht_0LfluEash92tcjd0WSFxuxCfrjsdUEV_LFRU223iGspjA8tAKXu83q-kEoQYlpmtmHmsjno53JTc36BfyM9KqgtQhIRf_Y4Mk7Dv4w=w1453-h969-no"/>
          <p:cNvPicPr/>
          <p:nvPr/>
        </p:nvPicPr>
        <p:blipFill>
          <a:blip r:embed="rId8" cstate="print"/>
          <a:srcRect l="59978" t="3395" b="2160"/>
          <a:stretch>
            <a:fillRect/>
          </a:stretch>
        </p:blipFill>
        <p:spPr bwMode="auto">
          <a:xfrm>
            <a:off x="4211960" y="4581128"/>
            <a:ext cx="1368152" cy="196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lh3.googleusercontent.com/pw/ACtC-3fwLtijgrmXXLYY35djjqB_Wt88d3ZPhFc6hi_lXbyA0awk1_CVIIP7WxbJHCQLP8tWJtt17GecNEiC8Wsq2z3rkib-yPU30Vmce97DwwRFdVGPFQhBNLxs58oGdKj8gXtLBohhF8X_DaIs4wOJkDij-A=w1453-h969-no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653136"/>
            <a:ext cx="2880320" cy="189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274638"/>
            <a:ext cx="7890080" cy="70609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Наши достижения «Мы имеем право…»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s://lh3.googleusercontent.com/pw/ACtC-3fV-oCXEjl0UNN0fk2Q86sYYCVouXCzKm8b1-HAopmCIOmDV9M-l0Xm6ob4cRG6rC-EkgalwLvsbOQqdhDvW_rpZxSh5EvuUds0r_WYozvcV2U_iQYPGZKXd7v1izYVRQmDMiCRGGScprLgYAw49Ue19Q=w1453-h969-no"/>
          <p:cNvPicPr/>
          <p:nvPr/>
        </p:nvPicPr>
        <p:blipFill>
          <a:blip r:embed="rId2" cstate="print"/>
          <a:srcRect l="44681" t="772" r="4461" b="4321"/>
          <a:stretch>
            <a:fillRect/>
          </a:stretch>
        </p:blipFill>
        <p:spPr bwMode="auto">
          <a:xfrm>
            <a:off x="1187624" y="1196752"/>
            <a:ext cx="1781175" cy="221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lh3.googleusercontent.com/pw/ACtC-3euq63ZGBC9RhX3qAmzlsJn5Cwu5MdFSB0Xs8SRFu4NLcvttgpFPRRfFcoEDDwRjRtvVaOadCvmxHmndF3dFWmcLRreYiYzETjhGkAg2wkjSFWdwfke3a5sA1dh2jzUH06yzRzoxCdTDa_moi0PL_NAPw=w1453-h969-n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96752"/>
            <a:ext cx="3096344" cy="220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lh3.googleusercontent.com/pw/ACtC-3eLxOMe9mb4lK7DlFZ0Tj2wH4UGvkCBrDZ_qekH-SpCyBwrbuKkb9LZR-HrTgWZsCuGV_GPc7E2hjUM6Adv7JdvzpHoRJ_GeYLq7tc7CWPf3GOtuE4PVfD3hR7FvwtpAk8l-hxRQuqbHMvgKEVqwGkYeA=w1453-h969-no"/>
          <p:cNvPicPr/>
          <p:nvPr/>
        </p:nvPicPr>
        <p:blipFill>
          <a:blip r:embed="rId4" cstate="print"/>
          <a:srcRect l="14825" b="1080"/>
          <a:stretch>
            <a:fillRect/>
          </a:stretch>
        </p:blipFill>
        <p:spPr bwMode="auto">
          <a:xfrm>
            <a:off x="6156176" y="1196752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lh3.googleusercontent.com/pw/ACtC-3cCJyY6298eWj29mVgA0efwcl7Qdv5zxljzMwsLb6L7cmJdO_RbumtwoKxuy3Fna5pkVDhFj_ex6oQ0_gdbqbG9VYfNW-MtZ7yZXyfyo1gnl8RK3uolWwjx08o_XWtx9mIbQ4IRlOHAKU2x3FVlHb9WqQ=w1453-h969-no"/>
          <p:cNvPicPr/>
          <p:nvPr/>
        </p:nvPicPr>
        <p:blipFill>
          <a:blip r:embed="rId5" cstate="print"/>
          <a:srcRect r="6746"/>
          <a:stretch>
            <a:fillRect/>
          </a:stretch>
        </p:blipFill>
        <p:spPr bwMode="auto">
          <a:xfrm>
            <a:off x="755576" y="3645024"/>
            <a:ext cx="3096344" cy="221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923928" y="3645024"/>
            <a:ext cx="4824536" cy="2232248"/>
          </a:xfrm>
          <a:ln w="25400">
            <a:solidFill>
              <a:schemeClr val="accent1"/>
            </a:solidFill>
          </a:ln>
          <a:effectLst>
            <a:outerShdw dist="50800" sx="1000" sy="1000" algn="ctr" rotWithShape="0">
              <a:srgbClr val="000000">
                <a:alpha val="43137"/>
              </a:srgbClr>
            </a:outerShdw>
          </a:effectLst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</a:rPr>
              <a:t>Хочу выразить огромную благодарность </a:t>
            </a:r>
            <a:r>
              <a:rPr lang="ru-RU" sz="2800" b="1" dirty="0" err="1" smtClean="0">
                <a:latin typeface="Monotype Corsiva" pitchFamily="66" charset="0"/>
              </a:rPr>
              <a:t>Томышевой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smtClean="0">
                <a:latin typeface="Monotype Corsiva" pitchFamily="66" charset="0"/>
              </a:rPr>
              <a:t>Олесе Александровне </a:t>
            </a:r>
            <a:r>
              <a:rPr lang="ru-RU" sz="2800" dirty="0" smtClean="0">
                <a:latin typeface="Monotype Corsiva" pitchFamily="66" charset="0"/>
              </a:rPr>
              <a:t>и </a:t>
            </a:r>
            <a:r>
              <a:rPr lang="ru-RU" dirty="0" smtClean="0">
                <a:latin typeface="Monotype Corsiva" pitchFamily="66" charset="0"/>
              </a:rPr>
              <a:t>организаторам </a:t>
            </a:r>
            <a:r>
              <a:rPr lang="ru-RU" dirty="0" smtClean="0">
                <a:latin typeface="Monotype Corsiva" pitchFamily="66" charset="0"/>
              </a:rPr>
              <a:t>семинара. Изучение данной темы вызвало у меня огромный интерес и творческое воодушевление. Здесь рассматривалось много практических примеров и теории. Я считаю, что данная тема очень актуальна и своевременна.</a:t>
            </a:r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7848872" cy="2232248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6600" dirty="0" smtClean="0">
                <a:latin typeface="Myriad Pro" pitchFamily="34" charset="0"/>
              </a:rPr>
              <a:t>СПАСИБО ЗА ВНИМАНИЕ !!!</a:t>
            </a:r>
            <a:endParaRPr lang="ru-RU" sz="6600" dirty="0">
              <a:latin typeface="Myriad Pro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274638"/>
            <a:ext cx="7890080" cy="70609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Вот и сказочки конец. Кто участвовал молодец!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ebb726562c8ca1163faa8bc2aa3fe398332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1382</TotalTime>
  <Words>484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Поток</vt:lpstr>
      <vt:lpstr>Слайд</vt:lpstr>
      <vt:lpstr>Сказка.</vt:lpstr>
      <vt:lpstr>О чем эта сказка</vt:lpstr>
      <vt:lpstr>Картотека подвижных игр.</vt:lpstr>
      <vt:lpstr>Физминутка «Давайте поиграем»</vt:lpstr>
      <vt:lpstr>Наши достижения «Мы имеем право…»</vt:lpstr>
      <vt:lpstr>Наши достижения «Мы имеем право…»</vt:lpstr>
      <vt:lpstr>Наши достижения «Мы имеем право…»</vt:lpstr>
      <vt:lpstr>Наши достижения «Мы имеем право…»</vt:lpstr>
      <vt:lpstr>Вот и сказочки конец. Кто участвовал молодец!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Желто-синие завихрения</dc:title>
  <dc:creator>obstinate</dc:creator>
  <dc:description>Шаблон презентации с сайта http://presentation-creation.ru/</dc:description>
  <cp:lastModifiedBy>Андрей Колядин</cp:lastModifiedBy>
  <cp:revision>130</cp:revision>
  <cp:lastPrinted>2020-05-25T20:37:04Z</cp:lastPrinted>
  <dcterms:created xsi:type="dcterms:W3CDTF">2017-10-03T08:49:35Z</dcterms:created>
  <dcterms:modified xsi:type="dcterms:W3CDTF">2021-05-05T14:14:40Z</dcterms:modified>
</cp:coreProperties>
</file>