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9" r:id="rId2"/>
  </p:sldMasterIdLst>
  <p:notesMasterIdLst>
    <p:notesMasterId r:id="rId33"/>
  </p:notesMasterIdLst>
  <p:sldIdLst>
    <p:sldId id="585" r:id="rId3"/>
    <p:sldId id="913" r:id="rId4"/>
    <p:sldId id="912" r:id="rId5"/>
    <p:sldId id="771" r:id="rId6"/>
    <p:sldId id="893" r:id="rId7"/>
    <p:sldId id="895" r:id="rId8"/>
    <p:sldId id="894" r:id="rId9"/>
    <p:sldId id="880" r:id="rId10"/>
    <p:sldId id="881" r:id="rId11"/>
    <p:sldId id="882" r:id="rId12"/>
    <p:sldId id="883" r:id="rId13"/>
    <p:sldId id="849" r:id="rId14"/>
    <p:sldId id="850" r:id="rId15"/>
    <p:sldId id="851" r:id="rId16"/>
    <p:sldId id="852" r:id="rId17"/>
    <p:sldId id="854" r:id="rId18"/>
    <p:sldId id="858" r:id="rId19"/>
    <p:sldId id="856" r:id="rId20"/>
    <p:sldId id="855" r:id="rId21"/>
    <p:sldId id="859" r:id="rId22"/>
    <p:sldId id="864" r:id="rId23"/>
    <p:sldId id="865" r:id="rId24"/>
    <p:sldId id="844" r:id="rId25"/>
    <p:sldId id="845" r:id="rId26"/>
    <p:sldId id="846" r:id="rId27"/>
    <p:sldId id="847" r:id="rId28"/>
    <p:sldId id="848" r:id="rId29"/>
    <p:sldId id="896" r:id="rId30"/>
    <p:sldId id="897" r:id="rId31"/>
    <p:sldId id="815" r:id="rId32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12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66838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2450" indent="6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0EA"/>
    <a:srgbClr val="81AFB5"/>
    <a:srgbClr val="003300"/>
    <a:srgbClr val="416A6F"/>
    <a:srgbClr val="016565"/>
    <a:srgbClr val="C9FFFF"/>
    <a:srgbClr val="F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3" autoAdjust="0"/>
    <p:restoredTop sz="94660"/>
  </p:normalViewPr>
  <p:slideViewPr>
    <p:cSldViewPr>
      <p:cViewPr varScale="1">
        <p:scale>
          <a:sx n="130" d="100"/>
          <a:sy n="130" d="100"/>
        </p:scale>
        <p:origin x="696" y="12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A1A40A-69A8-4935-A40D-E8FFC6E85844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97A3F7-804F-4BA6-930F-8DCA85E85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86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008" algn="l" defTabSz="9116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812" algn="l" defTabSz="9116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614" algn="l" defTabSz="9116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415" algn="l" defTabSz="9116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CustomShape 1"/>
          <p:cNvSpPr/>
          <p:nvPr/>
        </p:nvSpPr>
        <p:spPr>
          <a:xfrm>
            <a:off x="685509" y="4342225"/>
            <a:ext cx="5479709" cy="41081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385" tIns="44920" rIns="86385" bIns="44920"/>
          <a:lstStyle/>
          <a:p>
            <a:pPr defTabSz="877669"/>
            <a:r>
              <a:rPr lang="ru-RU" sz="1100">
                <a:solidFill>
                  <a:srgbClr val="000000"/>
                </a:solidFill>
                <a:latin typeface="Times New Roman"/>
              </a:rPr>
              <a:t> </a:t>
            </a:r>
            <a:endParaRPr sz="1700">
              <a:solidFill>
                <a:prstClr val="black"/>
              </a:solidFill>
            </a:endParaRPr>
          </a:p>
        </p:txBody>
      </p:sp>
      <p:sp>
        <p:nvSpPr>
          <p:cNvPr id="867" name="CustomShape 2"/>
          <p:cNvSpPr/>
          <p:nvPr/>
        </p:nvSpPr>
        <p:spPr>
          <a:xfrm>
            <a:off x="3884912" y="8685451"/>
            <a:ext cx="2964362" cy="4490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385" tIns="44920" rIns="86385" bIns="44920" anchor="b"/>
          <a:lstStyle/>
          <a:p>
            <a:pPr algn="r" defTabSz="877669"/>
            <a:fld id="{25EF9998-5383-41FA-9D62-C6FDCBE28BAA}" type="slidenum">
              <a:rPr lang="ru-RU" sz="1100">
                <a:solidFill>
                  <a:srgbClr val="000000"/>
                </a:solidFill>
                <a:latin typeface="Times New Roman"/>
                <a:ea typeface="Microsoft YaHei"/>
              </a:rPr>
              <a:pPr algn="r" defTabSz="877669"/>
              <a:t>3</a:t>
            </a:fld>
            <a:endParaRPr sz="17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97A3F7-804F-4BA6-930F-8DCA85E853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8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 flipV="1">
            <a:off x="0" y="-166834"/>
            <a:ext cx="9144000" cy="2088232"/>
          </a:xfrm>
          <a:prstGeom prst="rect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71550" y="36513"/>
            <a:ext cx="7200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8" tIns="45574" rIns="91158" bIns="45574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200" b="1" smtClean="0">
                <a:solidFill>
                  <a:schemeClr val="bg1"/>
                </a:solidFill>
                <a:latin typeface="Tahoma" pitchFamily="34" charset="0"/>
              </a:rPr>
              <a:t>Федеральная служба по надзору в сфере образования и науки Российской Федерации</a:t>
            </a:r>
          </a:p>
          <a:p>
            <a:pPr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  <a:t>Федеральное государственное бюджетное научное учреждение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400" b="1" smtClean="0">
                <a:solidFill>
                  <a:srgbClr val="003300"/>
                </a:solidFill>
                <a:latin typeface="Tahoma" pitchFamily="34" charset="0"/>
              </a:rPr>
              <a:t>ФЕДЕРАЛЬНЫЙ ИНСТИТУТ ПЕДАГОГИЧЕСКИХ ИЗМЕРЕНИЙ</a:t>
            </a:r>
            <a: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  <a:t/>
            </a:r>
            <a:b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</a:br>
            <a:endParaRPr lang="ru-RU" altLang="ru-RU" sz="1200" b="1" smtClean="0">
              <a:solidFill>
                <a:srgbClr val="003300"/>
              </a:solidFill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985838"/>
            <a:ext cx="9144000" cy="4445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985838"/>
            <a:ext cx="900113" cy="287337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849313" cy="1201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8172450" y="-166688"/>
            <a:ext cx="97155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172450" y="696913"/>
            <a:ext cx="9715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Рисунок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-95250"/>
            <a:ext cx="9715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0" y="5305772"/>
            <a:ext cx="9144000" cy="409228"/>
          </a:xfrm>
          <a:prstGeom prst="rect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7425"/>
            <a:ext cx="7772400" cy="1225021"/>
          </a:xfrm>
        </p:spPr>
        <p:txBody>
          <a:bodyPr>
            <a:normAutofit/>
          </a:bodyPr>
          <a:lstStyle>
            <a:lvl1pPr>
              <a:defRPr sz="5400">
                <a:gradFill>
                  <a:gsLst>
                    <a:gs pos="0">
                      <a:srgbClr val="003300"/>
                    </a:gs>
                    <a:gs pos="17000">
                      <a:srgbClr val="003300"/>
                    </a:gs>
                    <a:gs pos="41000">
                      <a:srgbClr val="016565"/>
                    </a:gs>
                    <a:gs pos="61000">
                      <a:srgbClr val="016565">
                        <a:alpha val="99000"/>
                      </a:srgbClr>
                    </a:gs>
                    <a:gs pos="100000">
                      <a:srgbClr val="003300"/>
                    </a:gs>
                  </a:gsLst>
                  <a:lin ang="7200000" scaled="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153646"/>
            <a:ext cx="6400800" cy="74042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/>
          </p:nvPr>
        </p:nvSpPr>
        <p:spPr>
          <a:xfrm>
            <a:off x="4499992" y="5017740"/>
            <a:ext cx="792734" cy="6001348"/>
          </a:xfrm>
        </p:spPr>
        <p:txBody>
          <a:bodyPr>
            <a:spAutoFit/>
          </a:bodyPr>
          <a:lstStyle>
            <a:lvl1pPr>
              <a:buNone/>
              <a:defRPr/>
            </a:lvl1pPr>
            <a:lvl2pPr>
              <a:buNone/>
              <a:defRPr/>
            </a:lvl2pPr>
            <a:lvl5pPr marL="712190" indent="-712190" algn="ctr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3"/>
          </p:nvPr>
        </p:nvSpPr>
        <p:spPr>
          <a:xfrm>
            <a:off x="1187625" y="1129308"/>
            <a:ext cx="7200800" cy="288032"/>
          </a:xfrm>
        </p:spPr>
        <p:txBody>
          <a:bodyPr lIns="35889" tIns="35889" rIns="35889" bIns="35889" anchor="ctr"/>
          <a:lstStyle>
            <a:lvl1pPr marL="0" marR="0" indent="0" algn="ctr" defTabSz="911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6BA1-770D-4296-906C-25EF649074C4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9483-85C4-42AE-9933-DFE9500B9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461B-98AB-45D2-91A0-59B012CD770A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1EEB3-4E19-4110-B1AC-465F73AC2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+разъясн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131763" y="4924425"/>
            <a:ext cx="571500" cy="6334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7837488" y="-20638"/>
            <a:ext cx="1123950" cy="995363"/>
            <a:chOff x="0" y="0"/>
            <a:chExt cx="2995484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2327" y="0"/>
              <a:ext cx="1810829" cy="2113856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 fontAlgn="auto">
                <a:spcBef>
                  <a:spcPts val="273"/>
                </a:spcBef>
                <a:spcAft>
                  <a:spcPts val="0"/>
                </a:spcAft>
                <a:defRPr/>
              </a:pPr>
              <a:endParaRPr lang="ru-RU" altLang="ru-RU" sz="11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/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302610" y="1482437"/>
            <a:ext cx="8419656" cy="37219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Текст 7"/>
          <p:cNvSpPr>
            <a:spLocks noGrp="1"/>
          </p:cNvSpPr>
          <p:nvPr>
            <p:ph type="body" sz="quarter" idx="13"/>
          </p:nvPr>
        </p:nvSpPr>
        <p:spPr>
          <a:xfrm>
            <a:off x="293643" y="887988"/>
            <a:ext cx="7545512" cy="4747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293643" y="283249"/>
            <a:ext cx="6207294" cy="5792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00F28F-8B8A-4512-8E9B-91DAC8D68E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 flipV="1">
            <a:off x="0" y="-166834"/>
            <a:ext cx="9144000" cy="2088232"/>
          </a:xfrm>
          <a:prstGeom prst="rect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71550" y="36513"/>
            <a:ext cx="7200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8" tIns="45574" rIns="91158" bIns="45574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200" b="1" smtClean="0">
                <a:solidFill>
                  <a:prstClr val="white"/>
                </a:solidFill>
                <a:latin typeface="Tahoma" pitchFamily="34" charset="0"/>
              </a:rPr>
              <a:t>Федеральная служба по надзору в сфере образования и науки Российской Федерации</a:t>
            </a:r>
          </a:p>
          <a:p>
            <a:pPr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  <a:t>Федеральное государственное бюджетное научное учреждение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400" b="1" smtClean="0">
                <a:solidFill>
                  <a:srgbClr val="003300"/>
                </a:solidFill>
                <a:latin typeface="Tahoma" pitchFamily="34" charset="0"/>
              </a:rPr>
              <a:t>ФЕДЕРАЛЬНЫЙ ИНСТИТУТ ПЕДАГОГИЧЕСКИХ ИЗМЕРЕНИЙ</a:t>
            </a:r>
            <a: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  <a:t/>
            </a:r>
            <a:b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</a:br>
            <a:endParaRPr lang="ru-RU" altLang="ru-RU" sz="1200" b="1" smtClean="0">
              <a:solidFill>
                <a:srgbClr val="003300"/>
              </a:solidFill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985838"/>
            <a:ext cx="9144000" cy="4445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985838"/>
            <a:ext cx="900113" cy="287337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10" descr="logo fi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8" t="8397" r="27011" b="27168"/>
          <a:stretch>
            <a:fillRect/>
          </a:stretch>
        </p:blipFill>
        <p:spPr bwMode="auto">
          <a:xfrm>
            <a:off x="0" y="0"/>
            <a:ext cx="849313" cy="1201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8172450" y="-166688"/>
            <a:ext cx="97155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172450" y="696913"/>
            <a:ext cx="9715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-95250"/>
            <a:ext cx="9715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0" y="5305772"/>
            <a:ext cx="9144000" cy="409228"/>
          </a:xfrm>
          <a:prstGeom prst="rect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7426"/>
            <a:ext cx="7772400" cy="1225021"/>
          </a:xfrm>
        </p:spPr>
        <p:txBody>
          <a:bodyPr>
            <a:normAutofit/>
          </a:bodyPr>
          <a:lstStyle>
            <a:lvl1pPr>
              <a:defRPr sz="5400">
                <a:gradFill>
                  <a:gsLst>
                    <a:gs pos="0">
                      <a:srgbClr val="003300"/>
                    </a:gs>
                    <a:gs pos="17000">
                      <a:srgbClr val="003300"/>
                    </a:gs>
                    <a:gs pos="41000">
                      <a:srgbClr val="016565"/>
                    </a:gs>
                    <a:gs pos="61000">
                      <a:srgbClr val="016565">
                        <a:alpha val="99000"/>
                      </a:srgbClr>
                    </a:gs>
                    <a:gs pos="100000">
                      <a:srgbClr val="003300"/>
                    </a:gs>
                  </a:gsLst>
                  <a:lin ang="7200000" scaled="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153646"/>
            <a:ext cx="6400800" cy="74042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/>
          </p:nvPr>
        </p:nvSpPr>
        <p:spPr>
          <a:xfrm>
            <a:off x="4499992" y="5017740"/>
            <a:ext cx="792734" cy="6001348"/>
          </a:xfrm>
        </p:spPr>
        <p:txBody>
          <a:bodyPr>
            <a:spAutoFit/>
          </a:bodyPr>
          <a:lstStyle>
            <a:lvl1pPr>
              <a:buNone/>
              <a:defRPr/>
            </a:lvl1pPr>
            <a:lvl2pPr>
              <a:buNone/>
              <a:defRPr/>
            </a:lvl2pPr>
            <a:lvl5pPr marL="712190" indent="-712190" algn="ctr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3"/>
          </p:nvPr>
        </p:nvSpPr>
        <p:spPr>
          <a:xfrm>
            <a:off x="1187625" y="1129308"/>
            <a:ext cx="7200800" cy="288032"/>
          </a:xfrm>
        </p:spPr>
        <p:txBody>
          <a:bodyPr lIns="35889" tIns="35889" rIns="35889" bIns="35889" anchor="ctr"/>
          <a:lstStyle>
            <a:lvl1pPr marL="0" marR="0" indent="0" algn="ctr" defTabSz="911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3815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 flipH="1">
            <a:off x="8021538" y="-137170"/>
            <a:ext cx="985292" cy="1259632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7235825" y="5340350"/>
            <a:ext cx="1770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8" tIns="45574" rIns="91158" bIns="455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81AFB5"/>
                </a:solidFill>
                <a:latin typeface="Tahoma" pitchFamily="34" charset="0"/>
              </a:rPr>
              <a:t>© все права защищены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841375"/>
            <a:ext cx="9144000" cy="46038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841375"/>
            <a:ext cx="827088" cy="21590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10" descr="logo fi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8" t="8397" r="27011" b="27168"/>
          <a:stretch>
            <a:fillRect/>
          </a:stretch>
        </p:blipFill>
        <p:spPr bwMode="auto">
          <a:xfrm>
            <a:off x="0" y="0"/>
            <a:ext cx="7556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ый треугольник 8"/>
          <p:cNvSpPr/>
          <p:nvPr userDrawn="1"/>
        </p:nvSpPr>
        <p:spPr>
          <a:xfrm rot="5400000" flipH="1">
            <a:off x="766989" y="-11410"/>
            <a:ext cx="841275" cy="864096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90"/>
            <a:ext cx="8363272" cy="61241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6" y="1273325"/>
            <a:ext cx="8229600" cy="3771636"/>
          </a:xfrm>
        </p:spPr>
        <p:txBody>
          <a:bodyPr>
            <a:normAutofit/>
          </a:bodyPr>
          <a:lstStyle>
            <a:lvl1pPr marL="341850" marR="0" indent="341850" algn="just" defTabSz="911605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37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0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5C6D-F502-4046-BBF5-A490CC64CD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1098-A338-4F88-9B4E-9E5A0B9ABE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5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20C1-A01E-47F4-9126-BD450F4EB2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6768-E2DE-45EE-9B29-C531694A96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37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97" indent="0">
              <a:buNone/>
              <a:defRPr sz="2000" b="1"/>
            </a:lvl2pPr>
            <a:lvl3pPr marL="911605" indent="0">
              <a:buNone/>
              <a:defRPr sz="1800" b="1"/>
            </a:lvl3pPr>
            <a:lvl4pPr marL="1367409" indent="0">
              <a:buNone/>
              <a:defRPr sz="1600" b="1"/>
            </a:lvl4pPr>
            <a:lvl5pPr marL="1823212" indent="0">
              <a:buNone/>
              <a:defRPr sz="1600" b="1"/>
            </a:lvl5pPr>
            <a:lvl6pPr marL="2279008" indent="0">
              <a:buNone/>
              <a:defRPr sz="1600" b="1"/>
            </a:lvl6pPr>
            <a:lvl7pPr marL="2734812" indent="0">
              <a:buNone/>
              <a:defRPr sz="1600" b="1"/>
            </a:lvl7pPr>
            <a:lvl8pPr marL="3190614" indent="0">
              <a:buNone/>
              <a:defRPr sz="1600" b="1"/>
            </a:lvl8pPr>
            <a:lvl9pPr marL="36464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97" indent="0">
              <a:buNone/>
              <a:defRPr sz="2000" b="1"/>
            </a:lvl2pPr>
            <a:lvl3pPr marL="911605" indent="0">
              <a:buNone/>
              <a:defRPr sz="1800" b="1"/>
            </a:lvl3pPr>
            <a:lvl4pPr marL="1367409" indent="0">
              <a:buNone/>
              <a:defRPr sz="1600" b="1"/>
            </a:lvl4pPr>
            <a:lvl5pPr marL="1823212" indent="0">
              <a:buNone/>
              <a:defRPr sz="1600" b="1"/>
            </a:lvl5pPr>
            <a:lvl6pPr marL="2279008" indent="0">
              <a:buNone/>
              <a:defRPr sz="1600" b="1"/>
            </a:lvl6pPr>
            <a:lvl7pPr marL="2734812" indent="0">
              <a:buNone/>
              <a:defRPr sz="1600" b="1"/>
            </a:lvl7pPr>
            <a:lvl8pPr marL="3190614" indent="0">
              <a:buNone/>
              <a:defRPr sz="1600" b="1"/>
            </a:lvl8pPr>
            <a:lvl9pPr marL="36464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A297-E0FE-4FFA-9130-9E5D2B9074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EE565-E42F-4305-A71D-5CB7766C33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8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7E6C-9264-46F3-BA71-DB3513B3AB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518D-9B78-4260-B640-878627D111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AB5D-7615-4140-B158-567B735DC1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EB73-3178-415B-80C5-FD9AC9C3DC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3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 flipH="1">
            <a:off x="8021538" y="-137170"/>
            <a:ext cx="985292" cy="1259632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7235825" y="5340350"/>
            <a:ext cx="1770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8" tIns="45574" rIns="91158" bIns="455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81AFB5"/>
                </a:solidFill>
                <a:latin typeface="Tahoma" pitchFamily="34" charset="0"/>
              </a:rPr>
              <a:t>© все права защищены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841375"/>
            <a:ext cx="9144000" cy="46038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841375"/>
            <a:ext cx="827088" cy="21590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7556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ый треугольник 8"/>
          <p:cNvSpPr/>
          <p:nvPr userDrawn="1"/>
        </p:nvSpPr>
        <p:spPr>
          <a:xfrm rot="5400000" flipH="1">
            <a:off x="766988" y="-11410"/>
            <a:ext cx="841275" cy="864096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89"/>
            <a:ext cx="8363272" cy="61241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6" y="1273325"/>
            <a:ext cx="8229600" cy="3771636"/>
          </a:xfrm>
        </p:spPr>
        <p:txBody>
          <a:bodyPr>
            <a:normAutofit/>
          </a:bodyPr>
          <a:lstStyle>
            <a:lvl1pPr marL="341850" marR="0" indent="341850" algn="just" defTabSz="911605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27544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195944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5797" indent="0">
              <a:buNone/>
              <a:defRPr sz="1200"/>
            </a:lvl2pPr>
            <a:lvl3pPr marL="911605" indent="0">
              <a:buNone/>
              <a:defRPr sz="1000"/>
            </a:lvl3pPr>
            <a:lvl4pPr marL="1367409" indent="0">
              <a:buNone/>
              <a:defRPr sz="900"/>
            </a:lvl4pPr>
            <a:lvl5pPr marL="1823212" indent="0">
              <a:buNone/>
              <a:defRPr sz="900"/>
            </a:lvl5pPr>
            <a:lvl6pPr marL="2279008" indent="0">
              <a:buNone/>
              <a:defRPr sz="900"/>
            </a:lvl6pPr>
            <a:lvl7pPr marL="2734812" indent="0">
              <a:buNone/>
              <a:defRPr sz="900"/>
            </a:lvl7pPr>
            <a:lvl8pPr marL="3190614" indent="0">
              <a:buNone/>
              <a:defRPr sz="900"/>
            </a:lvl8pPr>
            <a:lvl9pPr marL="36464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AA396-4F48-4BF6-BA1E-B858A74D5B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3E84-6B42-43E7-BCCE-F9E113E43F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44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797" indent="0">
              <a:buNone/>
              <a:defRPr sz="2800"/>
            </a:lvl2pPr>
            <a:lvl3pPr marL="911605" indent="0">
              <a:buNone/>
              <a:defRPr sz="2400"/>
            </a:lvl3pPr>
            <a:lvl4pPr marL="1367409" indent="0">
              <a:buNone/>
              <a:defRPr sz="2000"/>
            </a:lvl4pPr>
            <a:lvl5pPr marL="1823212" indent="0">
              <a:buNone/>
              <a:defRPr sz="2000"/>
            </a:lvl5pPr>
            <a:lvl6pPr marL="2279008" indent="0">
              <a:buNone/>
              <a:defRPr sz="2000"/>
            </a:lvl6pPr>
            <a:lvl7pPr marL="2734812" indent="0">
              <a:buNone/>
              <a:defRPr sz="2000"/>
            </a:lvl7pPr>
            <a:lvl8pPr marL="3190614" indent="0">
              <a:buNone/>
              <a:defRPr sz="2000"/>
            </a:lvl8pPr>
            <a:lvl9pPr marL="3646415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5797" indent="0">
              <a:buNone/>
              <a:defRPr sz="1200"/>
            </a:lvl2pPr>
            <a:lvl3pPr marL="911605" indent="0">
              <a:buNone/>
              <a:defRPr sz="1000"/>
            </a:lvl3pPr>
            <a:lvl4pPr marL="1367409" indent="0">
              <a:buNone/>
              <a:defRPr sz="900"/>
            </a:lvl4pPr>
            <a:lvl5pPr marL="1823212" indent="0">
              <a:buNone/>
              <a:defRPr sz="900"/>
            </a:lvl5pPr>
            <a:lvl6pPr marL="2279008" indent="0">
              <a:buNone/>
              <a:defRPr sz="900"/>
            </a:lvl6pPr>
            <a:lvl7pPr marL="2734812" indent="0">
              <a:buNone/>
              <a:defRPr sz="900"/>
            </a:lvl7pPr>
            <a:lvl8pPr marL="3190614" indent="0">
              <a:buNone/>
              <a:defRPr sz="900"/>
            </a:lvl8pPr>
            <a:lvl9pPr marL="36464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F5EF-F401-49DA-B5A7-66DC7C5509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5A6B-D5A7-4DD9-AE04-662ADD659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5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53D6-4187-4C2D-B3EE-E4312584E0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35A3-B548-486F-98C0-7D7E8430D1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13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9819-5F25-45C6-8BE2-B6853DC02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B5BE-EE84-44D3-AA38-969D74505D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70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+разъясн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131763" y="4924425"/>
            <a:ext cx="571500" cy="6334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7837488" y="-20638"/>
            <a:ext cx="1123950" cy="995363"/>
            <a:chOff x="0" y="0"/>
            <a:chExt cx="2995484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2327" y="0"/>
              <a:ext cx="1810829" cy="2113856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 fontAlgn="auto">
                <a:spcBef>
                  <a:spcPts val="273"/>
                </a:spcBef>
                <a:spcAft>
                  <a:spcPts val="0"/>
                </a:spcAft>
                <a:defRPr/>
              </a:pPr>
              <a:endParaRPr lang="ru-RU" altLang="ru-RU" sz="11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302610" y="1482437"/>
            <a:ext cx="8419656" cy="37219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Текст 7"/>
          <p:cNvSpPr>
            <a:spLocks noGrp="1"/>
          </p:cNvSpPr>
          <p:nvPr>
            <p:ph type="body" sz="quarter" idx="13"/>
          </p:nvPr>
        </p:nvSpPr>
        <p:spPr>
          <a:xfrm>
            <a:off x="293643" y="887989"/>
            <a:ext cx="7545512" cy="4747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293643" y="283249"/>
            <a:ext cx="6207294" cy="5792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90B179-5924-41D9-8C9D-2AEE9BDF11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231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0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0EFB-01B1-409D-9A43-D2271BB930BA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3465-2C27-4759-88B7-E7838779B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333504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4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8C9E-DD68-49A8-A1C8-F44232EEAF8B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05B6-7DD7-44C7-9BB4-68F03F850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97" indent="0">
              <a:buNone/>
              <a:defRPr sz="2000" b="1"/>
            </a:lvl2pPr>
            <a:lvl3pPr marL="911605" indent="0">
              <a:buNone/>
              <a:defRPr sz="1800" b="1"/>
            </a:lvl3pPr>
            <a:lvl4pPr marL="1367409" indent="0">
              <a:buNone/>
              <a:defRPr sz="1600" b="1"/>
            </a:lvl4pPr>
            <a:lvl5pPr marL="1823212" indent="0">
              <a:buNone/>
              <a:defRPr sz="1600" b="1"/>
            </a:lvl5pPr>
            <a:lvl6pPr marL="2279008" indent="0">
              <a:buNone/>
              <a:defRPr sz="1600" b="1"/>
            </a:lvl6pPr>
            <a:lvl7pPr marL="2734812" indent="0">
              <a:buNone/>
              <a:defRPr sz="1600" b="1"/>
            </a:lvl7pPr>
            <a:lvl8pPr marL="3190614" indent="0">
              <a:buNone/>
              <a:defRPr sz="1600" b="1"/>
            </a:lvl8pPr>
            <a:lvl9pPr marL="36464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97" indent="0">
              <a:buNone/>
              <a:defRPr sz="2000" b="1"/>
            </a:lvl2pPr>
            <a:lvl3pPr marL="911605" indent="0">
              <a:buNone/>
              <a:defRPr sz="1800" b="1"/>
            </a:lvl3pPr>
            <a:lvl4pPr marL="1367409" indent="0">
              <a:buNone/>
              <a:defRPr sz="1600" b="1"/>
            </a:lvl4pPr>
            <a:lvl5pPr marL="1823212" indent="0">
              <a:buNone/>
              <a:defRPr sz="1600" b="1"/>
            </a:lvl5pPr>
            <a:lvl6pPr marL="2279008" indent="0">
              <a:buNone/>
              <a:defRPr sz="1600" b="1"/>
            </a:lvl6pPr>
            <a:lvl7pPr marL="2734812" indent="0">
              <a:buNone/>
              <a:defRPr sz="1600" b="1"/>
            </a:lvl7pPr>
            <a:lvl8pPr marL="3190614" indent="0">
              <a:buNone/>
              <a:defRPr sz="1600" b="1"/>
            </a:lvl8pPr>
            <a:lvl9pPr marL="36464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F4C0-5751-4D97-969C-70573CD05A13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659E-8646-4E16-999C-6092342E9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CB30-AD3F-4160-85CD-1D08A0EE6F0E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6A1CF-0D09-4892-8950-411F175A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67E6-C2CB-486E-8598-6C539B4CA53E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1A0DC-2AAA-4478-88E0-221D18A9D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4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43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5797" indent="0">
              <a:buNone/>
              <a:defRPr sz="1200"/>
            </a:lvl2pPr>
            <a:lvl3pPr marL="911605" indent="0">
              <a:buNone/>
              <a:defRPr sz="1000"/>
            </a:lvl3pPr>
            <a:lvl4pPr marL="1367409" indent="0">
              <a:buNone/>
              <a:defRPr sz="900"/>
            </a:lvl4pPr>
            <a:lvl5pPr marL="1823212" indent="0">
              <a:buNone/>
              <a:defRPr sz="900"/>
            </a:lvl5pPr>
            <a:lvl6pPr marL="2279008" indent="0">
              <a:buNone/>
              <a:defRPr sz="900"/>
            </a:lvl6pPr>
            <a:lvl7pPr marL="2734812" indent="0">
              <a:buNone/>
              <a:defRPr sz="900"/>
            </a:lvl7pPr>
            <a:lvl8pPr marL="3190614" indent="0">
              <a:buNone/>
              <a:defRPr sz="900"/>
            </a:lvl8pPr>
            <a:lvl9pPr marL="36464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96BD-8239-45D3-9135-F0AB78478E0A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EEA8-AC59-4536-9460-441AE6E57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797" indent="0">
              <a:buNone/>
              <a:defRPr sz="2800"/>
            </a:lvl2pPr>
            <a:lvl3pPr marL="911605" indent="0">
              <a:buNone/>
              <a:defRPr sz="2400"/>
            </a:lvl3pPr>
            <a:lvl4pPr marL="1367409" indent="0">
              <a:buNone/>
              <a:defRPr sz="2000"/>
            </a:lvl4pPr>
            <a:lvl5pPr marL="1823212" indent="0">
              <a:buNone/>
              <a:defRPr sz="2000"/>
            </a:lvl5pPr>
            <a:lvl6pPr marL="2279008" indent="0">
              <a:buNone/>
              <a:defRPr sz="2000"/>
            </a:lvl6pPr>
            <a:lvl7pPr marL="2734812" indent="0">
              <a:buNone/>
              <a:defRPr sz="2000"/>
            </a:lvl7pPr>
            <a:lvl8pPr marL="3190614" indent="0">
              <a:buNone/>
              <a:defRPr sz="2000"/>
            </a:lvl8pPr>
            <a:lvl9pPr marL="3646415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5797" indent="0">
              <a:buNone/>
              <a:defRPr sz="1200"/>
            </a:lvl2pPr>
            <a:lvl3pPr marL="911605" indent="0">
              <a:buNone/>
              <a:defRPr sz="1000"/>
            </a:lvl3pPr>
            <a:lvl4pPr marL="1367409" indent="0">
              <a:buNone/>
              <a:defRPr sz="900"/>
            </a:lvl4pPr>
            <a:lvl5pPr marL="1823212" indent="0">
              <a:buNone/>
              <a:defRPr sz="900"/>
            </a:lvl5pPr>
            <a:lvl6pPr marL="2279008" indent="0">
              <a:buNone/>
              <a:defRPr sz="900"/>
            </a:lvl6pPr>
            <a:lvl7pPr marL="2734812" indent="0">
              <a:buNone/>
              <a:defRPr sz="900"/>
            </a:lvl7pPr>
            <a:lvl8pPr marL="3190614" indent="0">
              <a:buNone/>
              <a:defRPr sz="900"/>
            </a:lvl8pPr>
            <a:lvl9pPr marL="36464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AC1E4-BADA-41F3-ACFE-3BB73D9FE4B7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40A6-36EC-4710-9395-5590A105F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8" tIns="45574" rIns="91158" bIns="455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8" tIns="45574" rIns="91158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BE94F3-AB03-4792-853D-8FA23C2F552D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9A4D7B-3513-4398-8692-AF6F1BA1A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57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16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674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32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911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09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514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317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97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05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09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12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08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812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614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415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8" tIns="45574" rIns="91158" bIns="455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8" tIns="45574" rIns="91158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82F17E-C0F6-4680-A7CD-8AB0A1383A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76C62D-C4EB-46BB-9478-CF04CDF939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57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16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674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32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911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09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514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317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97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05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09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12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08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812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614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415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2065412"/>
            <a:ext cx="8204448" cy="151216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Направления совершенствования инструментария для оценки учебных достижений по физике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657725"/>
            <a:ext cx="6551612" cy="863600"/>
          </a:xfrm>
        </p:spPr>
        <p:txBody>
          <a:bodyPr rtlCol="0"/>
          <a:lstStyle/>
          <a:p>
            <a:pPr lvl="2" algn="r" eaLnBrk="1" fontAlgn="auto" hangingPunct="1"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Демидова М.Ю., </a:t>
            </a:r>
            <a:r>
              <a:rPr lang="ru-RU" sz="1500" b="1" i="1" dirty="0" err="1" smtClean="0">
                <a:solidFill>
                  <a:schemeClr val="accent1">
                    <a:lumMod val="50000"/>
                  </a:schemeClr>
                </a:solidFill>
              </a:rPr>
              <a:t>д.п.н</a:t>
            </a: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., руководитель </a:t>
            </a:r>
          </a:p>
          <a:p>
            <a:pPr lvl="2" algn="r" eaLnBrk="1" fontAlgn="auto" hangingPunct="1"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комиссии по разработке КИМ для ГИА по физике</a:t>
            </a:r>
            <a:endParaRPr lang="ru-RU" sz="1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014318"/>
            <a:ext cx="8352926" cy="1728193"/>
          </a:xfrm>
        </p:spPr>
        <p:txBody>
          <a:bodyPr/>
          <a:lstStyle/>
          <a:p>
            <a:pPr indent="0">
              <a:buNone/>
            </a:pPr>
            <a:r>
              <a:rPr lang="ru-RU" sz="2000" dirty="0" smtClean="0"/>
              <a:t>Планирование опыта по заданной гипотезе на базе </a:t>
            </a:r>
            <a:br>
              <a:rPr lang="ru-RU" sz="2000" dirty="0" smtClean="0"/>
            </a:br>
            <a:r>
              <a:rPr lang="ru-RU" sz="2000" dirty="0" smtClean="0"/>
              <a:t>избыточного набора оборудования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9303"/>
            <a:ext cx="3766170" cy="3445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42511"/>
            <a:ext cx="4178052" cy="257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6666">
                    <a:lumMod val="50000"/>
                  </a:srgbClr>
                </a:solidFill>
              </a:rPr>
              <a:t>Перспективная модель. </a:t>
            </a:r>
            <a:r>
              <a:rPr lang="ru-RU" sz="2400" b="1" dirty="0" smtClean="0"/>
              <a:t>Блок «Методология»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518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014318"/>
            <a:ext cx="4032447" cy="1728193"/>
          </a:xfrm>
        </p:spPr>
        <p:txBody>
          <a:bodyPr/>
          <a:lstStyle/>
          <a:p>
            <a:pPr indent="0">
              <a:buNone/>
            </a:pPr>
            <a:r>
              <a:rPr lang="ru-RU" sz="2000" dirty="0" smtClean="0"/>
              <a:t>Экспериментальные задания </a:t>
            </a:r>
          </a:p>
          <a:p>
            <a:pPr indent="0">
              <a:buNone/>
            </a:pPr>
            <a:r>
              <a:rPr lang="ru-RU" sz="2000" dirty="0" smtClean="0"/>
              <a:t>(на реальном оборудовании)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5292"/>
            <a:ext cx="3817074" cy="4664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6666">
                    <a:lumMod val="50000"/>
                  </a:srgbClr>
                </a:solidFill>
              </a:rPr>
              <a:t>Перспективная модель. </a:t>
            </a:r>
            <a:r>
              <a:rPr lang="ru-RU" sz="2400" b="1" dirty="0" smtClean="0"/>
              <a:t>Блок «Методология»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497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96900" y="193675"/>
            <a:ext cx="8362950" cy="611188"/>
          </a:xfrm>
        </p:spPr>
        <p:txBody>
          <a:bodyPr/>
          <a:lstStyle/>
          <a:p>
            <a:r>
              <a:rPr lang="ru-RU" altLang="ru-RU" sz="2800" b="1" dirty="0" smtClean="0"/>
              <a:t>ОГЭ-2020. Задания 1 и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985838"/>
            <a:ext cx="8229600" cy="10080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 smtClean="0"/>
              <a:t>№1 – величины, их единицы, приборы, примеры явлений, величин и единиц величин</a:t>
            </a:r>
          </a:p>
          <a:p>
            <a:pPr>
              <a:defRPr/>
            </a:pPr>
            <a:r>
              <a:rPr lang="ru-RU" dirty="0" smtClean="0"/>
              <a:t>№2 – формулы по всему курсу (КОДИФИКАТОР)</a:t>
            </a:r>
            <a:endParaRPr lang="ru-RU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93900"/>
            <a:ext cx="4752975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165475"/>
            <a:ext cx="5067300" cy="2332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619625" cy="612775"/>
          </a:xfrm>
        </p:spPr>
        <p:txBody>
          <a:bodyPr/>
          <a:lstStyle/>
          <a:p>
            <a:r>
              <a:rPr lang="ru-RU" altLang="ru-RU" sz="2400" b="1" dirty="0" smtClean="0"/>
              <a:t>ОГЭ-2020. Задания 3 и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985838"/>
            <a:ext cx="3887787" cy="2087562"/>
          </a:xfrm>
        </p:spPr>
        <p:txBody>
          <a:bodyPr>
            <a:normAutofit fontScale="85000" lnSpcReduction="10000"/>
          </a:bodyPr>
          <a:lstStyle/>
          <a:p>
            <a:pPr algn="l">
              <a:defRPr/>
            </a:pPr>
            <a:r>
              <a:rPr lang="ru-RU" dirty="0" smtClean="0"/>
              <a:t>№3 – узнавание явлений, свойства явлений</a:t>
            </a:r>
          </a:p>
          <a:p>
            <a:pPr algn="l">
              <a:defRPr/>
            </a:pPr>
            <a:r>
              <a:rPr lang="ru-RU" dirty="0" smtClean="0"/>
              <a:t>№4 – описание явлений с использованием соответствующих терминов</a:t>
            </a:r>
            <a:endParaRPr lang="ru-RU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86113"/>
            <a:ext cx="3749675" cy="2243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2875"/>
            <a:ext cx="4283075" cy="530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50888" y="193675"/>
            <a:ext cx="8362950" cy="611188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prstClr val="black"/>
                </a:solidFill>
              </a:rPr>
              <a:t>ОГЭ-2020. </a:t>
            </a:r>
            <a:r>
              <a:rPr lang="ru-RU" altLang="ru-RU" sz="2400" b="1" dirty="0" smtClean="0"/>
              <a:t>Задания 5-10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985838"/>
            <a:ext cx="8229600" cy="7191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№5 и№6 –механика, №7 – тепловые явления, №8 и №9 – электромагнитные явления, №10 – квантовые явления</a:t>
            </a:r>
            <a:endParaRPr lang="ru-RU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33538"/>
            <a:ext cx="67437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888" y="193675"/>
            <a:ext cx="8362950" cy="611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400" b="1" dirty="0">
                <a:solidFill>
                  <a:prstClr val="black"/>
                </a:solidFill>
              </a:rPr>
              <a:t>ОГЭ-2020. </a:t>
            </a:r>
            <a:r>
              <a:rPr lang="ru-RU" sz="2400" b="1" dirty="0" smtClean="0"/>
              <a:t>Задания 11-14</a:t>
            </a:r>
            <a:br>
              <a:rPr lang="ru-RU" sz="2400" b="1" dirty="0" smtClean="0"/>
            </a:br>
            <a:r>
              <a:rPr lang="ru-RU" sz="2400" b="1" dirty="0" smtClean="0"/>
              <a:t>(без обновления)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99506"/>
            <a:ext cx="4392488" cy="2650081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dirty="0" smtClean="0"/>
              <a:t>№11 - механические </a:t>
            </a:r>
            <a:br>
              <a:rPr lang="ru-RU" dirty="0" smtClean="0"/>
            </a:br>
            <a:r>
              <a:rPr lang="ru-RU" dirty="0" smtClean="0"/>
              <a:t>и тепловые явления, </a:t>
            </a:r>
          </a:p>
          <a:p>
            <a:pPr>
              <a:defRPr/>
            </a:pPr>
            <a:r>
              <a:rPr lang="ru-RU" dirty="0" smtClean="0"/>
              <a:t>№12 – электромагнитные </a:t>
            </a:r>
            <a:br>
              <a:rPr lang="ru-RU" dirty="0" smtClean="0"/>
            </a:br>
            <a:r>
              <a:rPr lang="ru-RU" dirty="0" smtClean="0"/>
              <a:t>и квантовые явления</a:t>
            </a:r>
          </a:p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Tahoma"/>
                <a:ea typeface="+mj-ea"/>
                <a:cs typeface="+mj-cs"/>
              </a:rPr>
              <a:t>№</a:t>
            </a:r>
            <a:r>
              <a:rPr lang="ru-RU" dirty="0">
                <a:solidFill>
                  <a:prstClr val="black"/>
                </a:solidFill>
                <a:latin typeface="Tahoma"/>
                <a:ea typeface="+mj-ea"/>
                <a:cs typeface="+mj-cs"/>
              </a:rPr>
              <a:t>13 – задания по графикам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ahoma"/>
                <a:ea typeface="+mj-ea"/>
                <a:cs typeface="+mj-cs"/>
              </a:rPr>
              <a:t>№14 - задания по таблицам и схемам</a:t>
            </a: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3" y="3848544"/>
            <a:ext cx="4176464" cy="1633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4716016" y="985292"/>
            <a:ext cx="4320480" cy="143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8" tIns="45574" rIns="91158" bIns="45574" numCol="1" anchor="t" anchorCtr="0" compatLnSpc="1">
            <a:prstTxWarp prst="textNoShape">
              <a:avLst/>
            </a:prstTxWarp>
            <a:normAutofit/>
          </a:bodyPr>
          <a:lstStyle>
            <a:lvl1pPr marL="341850" marR="0" indent="341850" algn="just" defTabSz="911605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2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8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0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6911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709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514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317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00" y="1273324"/>
            <a:ext cx="3875712" cy="4143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50888" y="193675"/>
            <a:ext cx="8362950" cy="611188"/>
          </a:xfrm>
        </p:spPr>
        <p:txBody>
          <a:bodyPr/>
          <a:lstStyle/>
          <a:p>
            <a:r>
              <a:rPr lang="ru-RU" altLang="ru-RU" sz="2400" b="1" smtClean="0"/>
              <a:t>Задания 15 и 16 – методология (без обновления)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149350"/>
            <a:ext cx="3735388" cy="417512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5600"/>
            <a:ext cx="3600450" cy="369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ОГЭ-2020. Задание 17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Используются </a:t>
            </a:r>
            <a:r>
              <a:rPr lang="ru-RU" b="1" dirty="0" smtClean="0"/>
              <a:t>ТОЛЬКО задания на косвенные измерения</a:t>
            </a:r>
          </a:p>
          <a:p>
            <a:r>
              <a:rPr lang="ru-RU" dirty="0" smtClean="0"/>
              <a:t>Необходимо 5 комплектов оборудования: новая комплектация, но допускает использование традиционной номенклатуры приборов и оборудования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3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7585" y="193204"/>
            <a:ext cx="3744416" cy="611188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/>
              <a:t>Обновление комплектов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1995"/>
            <a:ext cx="4266183" cy="2123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560888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888" y="193675"/>
            <a:ext cx="7637536" cy="611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/>
              <a:t>Задание 17- экспериментальное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284" y="1146271"/>
            <a:ext cx="8532180" cy="106315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Изменение требований (запись показаний с учетом абсолютной погрешности)</a:t>
            </a:r>
          </a:p>
          <a:p>
            <a:pPr>
              <a:defRPr/>
            </a:pPr>
            <a:r>
              <a:rPr lang="ru-RU" dirty="0" smtClean="0"/>
              <a:t>Изменение критериев оценивания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69468"/>
            <a:ext cx="4824796" cy="2887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972" y="3012496"/>
            <a:ext cx="4085073" cy="24254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72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5212"/>
            <a:ext cx="8363272" cy="50406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6666">
                    <a:lumMod val="50000"/>
                  </a:srgbClr>
                </a:solidFill>
                <a:ea typeface="+mn-ea"/>
                <a:cs typeface="+mn-cs"/>
              </a:rPr>
              <a:t>Переход экзаменационных моделей </a:t>
            </a:r>
            <a:r>
              <a:rPr lang="ru-RU" sz="2400" b="1" dirty="0" smtClean="0">
                <a:solidFill>
                  <a:srgbClr val="006666">
                    <a:lumMod val="50000"/>
                  </a:srgbClr>
                </a:solidFill>
                <a:ea typeface="+mn-ea"/>
                <a:cs typeface="+mn-cs"/>
              </a:rPr>
              <a:t>на ФГОС</a:t>
            </a:r>
            <a:endParaRPr lang="ru-RU" sz="2400" dirty="0"/>
          </a:p>
        </p:txBody>
      </p:sp>
      <p:sp>
        <p:nvSpPr>
          <p:cNvPr id="5" name="CustomShape 2"/>
          <p:cNvSpPr/>
          <p:nvPr/>
        </p:nvSpPr>
        <p:spPr>
          <a:xfrm>
            <a:off x="468313" y="1201316"/>
            <a:ext cx="8442325" cy="3995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ea typeface="Microsoft YaHei" pitchFamily="34" charset="-122"/>
                <a:cs typeface="Times New Roman" pitchFamily="18" charset="0"/>
              </a:rPr>
              <a:t>Реализация </a:t>
            </a:r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  <a:ea typeface="Microsoft YaHei" pitchFamily="34" charset="-122"/>
                <a:cs typeface="Times New Roman" pitchFamily="18" charset="0"/>
              </a:rPr>
              <a:t>деятельностного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ea typeface="Microsoft YaHei" pitchFamily="34" charset="-122"/>
                <a:cs typeface="Times New Roman" pitchFamily="18" charset="0"/>
              </a:rPr>
              <a:t> подхода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ea typeface="Microsoft YaHei" pitchFamily="34" charset="-122"/>
                <a:cs typeface="Times New Roman" pitchFamily="18" charset="0"/>
              </a:rPr>
              <a:t>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chemeClr val="tx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prstClr val="black"/>
                </a:solidFill>
                <a:ea typeface="Microsoft YaHei" pitchFamily="34" charset="-122"/>
                <a:cs typeface="Times New Roman" pitchFamily="18" charset="0"/>
              </a:rPr>
              <a:t>Оценка </a:t>
            </a:r>
            <a:r>
              <a:rPr lang="ru-RU" altLang="ru-RU" dirty="0" err="1" smtClean="0">
                <a:solidFill>
                  <a:prstClr val="black"/>
                </a:solidFill>
                <a:ea typeface="Microsoft YaHei" pitchFamily="34" charset="-122"/>
                <a:cs typeface="Times New Roman" pitchFamily="18" charset="0"/>
              </a:rPr>
              <a:t>сформированности</a:t>
            </a:r>
            <a:r>
              <a:rPr lang="ru-RU" altLang="ru-RU" dirty="0" smtClean="0">
                <a:solidFill>
                  <a:prstClr val="black"/>
                </a:solidFill>
                <a:ea typeface="Microsoft YaHei" pitchFamily="34" charset="-122"/>
                <a:cs typeface="Times New Roman" pitchFamily="18" charset="0"/>
              </a:rPr>
              <a:t> комплекса учебных действий. </a:t>
            </a:r>
            <a:r>
              <a:rPr lang="ru-RU" altLang="ru-RU" dirty="0" err="1">
                <a:solidFill>
                  <a:prstClr val="black"/>
                </a:solidFill>
                <a:ea typeface="Microsoft YaHei" pitchFamily="34" charset="-122"/>
                <a:cs typeface="Times New Roman" pitchFamily="18" charset="0"/>
              </a:rPr>
              <a:t>В</a:t>
            </a:r>
            <a:r>
              <a:rPr lang="ru-RU" altLang="ru-RU" dirty="0" err="1" smtClean="0">
                <a:solidFill>
                  <a:prstClr val="black"/>
                </a:solidFill>
                <a:ea typeface="Microsoft YaHei" pitchFamily="34" charset="-122"/>
                <a:cs typeface="Times New Roman" pitchFamily="18" charset="0"/>
              </a:rPr>
              <a:t>алидность</a:t>
            </a:r>
            <a:r>
              <a:rPr lang="ru-RU" altLang="ru-RU" dirty="0" smtClean="0">
                <a:solidFill>
                  <a:prstClr val="black"/>
                </a:solidFill>
                <a:ea typeface="Microsoft YaHei" pitchFamily="34" charset="-122"/>
                <a:cs typeface="Times New Roman" pitchFamily="18" charset="0"/>
              </a:rPr>
              <a:t> по отношению к предметным результатам (спектру умений и способов действий, формируемых в рамках предмета 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dirty="0" smtClean="0">
              <a:solidFill>
                <a:prstClr val="black"/>
              </a:solidFill>
              <a:ea typeface="Microsoft YaHei" pitchFamily="34" charset="-122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prstClr val="black"/>
                </a:solidFill>
                <a:ea typeface="Microsoft YaHei" pitchFamily="34" charset="-122"/>
                <a:cs typeface="Times New Roman" pitchFamily="18" charset="0"/>
              </a:rPr>
              <a:t>Изменение структуры кодификатора. Часть 1 - перечень предметных </a:t>
            </a:r>
            <a:r>
              <a:rPr lang="ru-RU" altLang="ru-RU" dirty="0" err="1" smtClean="0">
                <a:solidFill>
                  <a:prstClr val="black"/>
                </a:solidFill>
                <a:ea typeface="Microsoft YaHei" pitchFamily="34" charset="-122"/>
                <a:cs typeface="Times New Roman" pitchFamily="18" charset="0"/>
              </a:rPr>
              <a:t>операционализированных</a:t>
            </a:r>
            <a:r>
              <a:rPr lang="ru-RU" altLang="ru-RU" dirty="0" smtClean="0">
                <a:solidFill>
                  <a:prstClr val="black"/>
                </a:solidFill>
                <a:ea typeface="Microsoft YaHei" pitchFamily="34" charset="-122"/>
                <a:cs typeface="Times New Roman" pitchFamily="18" charset="0"/>
              </a:rPr>
              <a:t> результатов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dirty="0" smtClean="0">
              <a:solidFill>
                <a:prstClr val="black"/>
              </a:solidFill>
              <a:ea typeface="Microsoft YaHei" pitchFamily="34" charset="-122"/>
              <a:cs typeface="Times New Roman" pitchFamily="18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prstClr val="black"/>
                </a:solidFill>
                <a:ea typeface="Microsoft YaHei" pitchFamily="34" charset="-122"/>
                <a:cs typeface="Times New Roman" pitchFamily="18" charset="0"/>
              </a:rPr>
              <a:t>Задания КИМ  - круг учебно-познавательных и учебно-практических задач, овладение которыми принципиально необходимо для успешного продолжения обучения и социализации. Акцент на  практико-ориентированные задания, позволяющие оценить способности использовать полученные знания в повседневной жизни. </a:t>
            </a:r>
            <a:endParaRPr lang="ru-RU" altLang="ru-RU" dirty="0" smtClean="0">
              <a:solidFill>
                <a:prstClr val="black"/>
              </a:solidFill>
              <a:ea typeface="Microsoft YaHei" pitchFamily="34" charset="-122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endParaRPr lang="ru-RU" altLang="ru-RU" sz="2000" b="1" dirty="0" smtClean="0">
              <a:solidFill>
                <a:srgbClr val="000000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endParaRPr lang="ru-RU" altLang="ru-RU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319" y="121196"/>
            <a:ext cx="8064896" cy="779376"/>
          </a:xfrm>
        </p:spPr>
        <p:txBody>
          <a:bodyPr>
            <a:normAutofit/>
          </a:bodyPr>
          <a:lstStyle/>
          <a:p>
            <a:r>
              <a:rPr lang="ru-RU" sz="1800" b="1" dirty="0"/>
              <a:t>Схема оценивания экспериментального задания на проверку умения проводить косвенные измерения физических величин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9" y="1123373"/>
            <a:ext cx="3916725" cy="2519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30" y="1123373"/>
            <a:ext cx="4783585" cy="42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50888" y="193675"/>
            <a:ext cx="8362950" cy="611188"/>
          </a:xfrm>
        </p:spPr>
        <p:txBody>
          <a:bodyPr/>
          <a:lstStyle/>
          <a:p>
            <a:r>
              <a:rPr lang="ru-RU" altLang="ru-RU" sz="2400" b="1" dirty="0"/>
              <a:t>ОГЭ-2020. Задание </a:t>
            </a:r>
            <a:r>
              <a:rPr lang="ru-RU" altLang="ru-RU" sz="2400" b="1" dirty="0" smtClean="0"/>
              <a:t>18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985838"/>
            <a:ext cx="8229600" cy="115093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Физические явления, лежащие в основе принципа действия технических устройств</a:t>
            </a:r>
          </a:p>
          <a:p>
            <a:pPr>
              <a:defRPr/>
            </a:pPr>
            <a:r>
              <a:rPr lang="ru-RU" dirty="0" smtClean="0"/>
              <a:t>Ученые и их открытия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5250"/>
            <a:ext cx="4464050" cy="230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362325"/>
            <a:ext cx="43624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50888" y="193675"/>
            <a:ext cx="8362950" cy="611188"/>
          </a:xfrm>
        </p:spPr>
        <p:txBody>
          <a:bodyPr/>
          <a:lstStyle/>
          <a:p>
            <a:r>
              <a:rPr lang="ru-RU" altLang="ru-RU" sz="2800" b="1" dirty="0">
                <a:solidFill>
                  <a:prstClr val="black"/>
                </a:solidFill>
              </a:rPr>
              <a:t>ОГЭ-2020. </a:t>
            </a:r>
            <a:r>
              <a:rPr lang="ru-RU" altLang="ru-RU" sz="2400" b="1" dirty="0" smtClean="0"/>
              <a:t>Задания 19-25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38" y="1201738"/>
            <a:ext cx="5194300" cy="201612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dirty="0" smtClean="0"/>
              <a:t>№19-21 – задания по тексту (без обновления)</a:t>
            </a:r>
          </a:p>
          <a:p>
            <a:pPr>
              <a:defRPr/>
            </a:pPr>
            <a:r>
              <a:rPr lang="ru-RU" dirty="0" smtClean="0"/>
              <a:t>№22 – качественная задача (без обновления)</a:t>
            </a:r>
          </a:p>
          <a:p>
            <a:pPr>
              <a:defRPr/>
            </a:pPr>
            <a:r>
              <a:rPr lang="ru-RU" dirty="0" smtClean="0"/>
              <a:t>№23 – расчетная задача повышенного уровня сложности</a:t>
            </a:r>
          </a:p>
          <a:p>
            <a:pPr>
              <a:defRPr/>
            </a:pPr>
            <a:r>
              <a:rPr lang="ru-RU" dirty="0" smtClean="0"/>
              <a:t>№24 и 25 – расчетные задачи </a:t>
            </a:r>
          </a:p>
          <a:p>
            <a:pPr indent="0">
              <a:buFont typeface="Wingdings" pitchFamily="2" charset="2"/>
              <a:buNone/>
              <a:defRPr/>
            </a:pPr>
            <a:r>
              <a:rPr lang="ru-RU" dirty="0" smtClean="0"/>
              <a:t>        высокого уровня сложности (без обновления</a:t>
            </a:r>
            <a:r>
              <a:rPr lang="ru-RU" dirty="0"/>
              <a:t>)</a:t>
            </a:r>
            <a:endParaRPr lang="ru-RU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05200"/>
            <a:ext cx="4652962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9075"/>
            <a:ext cx="3498850" cy="393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65113"/>
            <a:ext cx="8362950" cy="61277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Перспективная модель КИМ ЕГЭ-2022 по физике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288" y="1417340"/>
            <a:ext cx="8569325" cy="3888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000" dirty="0" smtClean="0"/>
              <a:t>Проверка всех групп предметных результатов с учетом ограничений массовой письменной проверки и использования бумажных КИМ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000" dirty="0" smtClean="0"/>
              <a:t>Четыре блока заданий, проверяющих четыре группы предметных результатов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000" dirty="0" smtClean="0"/>
              <a:t>Для каждой группы задания не менее двух уровней сложности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000" dirty="0" smtClean="0"/>
              <a:t>Число заданий для проверки предметных результатов коррелирует с их значимостью в подготовке по физике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ru-RU" sz="2000" dirty="0" smtClean="0"/>
              <a:t>Формы заданий: КО – 22 (13 с самостоятельной записью ответа, </a:t>
            </a:r>
            <a:br>
              <a:rPr lang="ru-RU" sz="2000" dirty="0" smtClean="0"/>
            </a:br>
            <a:r>
              <a:rPr lang="ru-RU" sz="2000" dirty="0" smtClean="0"/>
              <a:t>     9 на соответствие и множественный выбор), РО - 8</a:t>
            </a:r>
          </a:p>
        </p:txBody>
      </p:sp>
    </p:spTree>
    <p:extLst>
      <p:ext uri="{BB962C8B-B14F-4D97-AF65-F5344CB8AC3E}">
        <p14:creationId xmlns:p14="http://schemas.microsoft.com/office/powerpoint/2010/main" val="757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65113"/>
            <a:ext cx="8362950" cy="61277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Перспективная модель КИМ ЕГЭ по физике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58750" y="1057275"/>
            <a:ext cx="8877300" cy="1587500"/>
          </a:xfrm>
        </p:spPr>
        <p:txBody>
          <a:bodyPr/>
          <a:lstStyle/>
          <a:p>
            <a:pPr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Блок «Освоение понятийного аппарата» 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Проверка на уровне применения знаний, число заданий сокращено до 11 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Введены задания интегрированного характера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954338"/>
            <a:ext cx="4349750" cy="264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278063"/>
            <a:ext cx="4189412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65113"/>
            <a:ext cx="8362950" cy="61277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Перспективная модель КИМ ЕГЭ по физике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389" y="1344613"/>
            <a:ext cx="3744540" cy="3892550"/>
          </a:xfrm>
        </p:spPr>
        <p:txBody>
          <a:bodyPr/>
          <a:lstStyle/>
          <a:p>
            <a:pPr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Блок «Анализ физических процессов»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Три группы заданий разной формы: изменение величин в физических процессах, использование законов и формул для анализа пр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цессов, интегрированный анализ физических пр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цессов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Изменена форма заданий на множественный выбор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72485"/>
            <a:ext cx="4874084" cy="2969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265113"/>
            <a:ext cx="8362950" cy="61277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Перспективная модель КИМ ЕГЭ по физике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7475" y="1270000"/>
            <a:ext cx="8672513" cy="1587500"/>
          </a:xfrm>
        </p:spPr>
        <p:txBody>
          <a:bodyPr/>
          <a:lstStyle/>
          <a:p>
            <a:pPr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Блок «Методологические умения» 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Число заданий увеличено до 3, включая задание с РО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Умения: обоснование выбора оборудования для опытов, обработка результатов, интерпретация данных опытов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2924175"/>
            <a:ext cx="4302125" cy="241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362325"/>
            <a:ext cx="4184650" cy="197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193675"/>
            <a:ext cx="8362950" cy="612775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Перспективная модель КИМ ЕГЭ по физ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057275"/>
            <a:ext cx="4105275" cy="3916363"/>
          </a:xfrm>
        </p:spPr>
        <p:txBody>
          <a:bodyPr/>
          <a:lstStyle/>
          <a:p>
            <a:pPr indent="0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Блок «Решение задач»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Качественные и расчетные задачи, число заданий увеличено до 7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Расширена типология задач: 2 качественные, 5 расчетных разного уровня  сложности (2, 3 и 4 балла, включая обоснование выбора физической модели)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85838"/>
            <a:ext cx="38703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25925"/>
            <a:ext cx="4391025" cy="133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62950" cy="612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КИМ ЕГЭ-2020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23850" y="1778000"/>
            <a:ext cx="4464050" cy="3671888"/>
          </a:xfrm>
        </p:spPr>
        <p:txBody>
          <a:bodyPr/>
          <a:lstStyle/>
          <a:p>
            <a:pPr marL="341313" indent="341313" algn="l" defTabSz="911225" fontAlgn="base">
              <a:lnSpc>
                <a:spcPct val="104000"/>
              </a:lnSpc>
              <a:spcAft>
                <a:spcPct val="0"/>
              </a:spcAft>
            </a:pPr>
            <a:r>
              <a:rPr lang="ru-RU" altLang="ru-RU" sz="2000" smtClean="0">
                <a:cs typeface="Times New Roman" pitchFamily="18" charset="0"/>
              </a:rPr>
              <a:t>2 или 3 верных ответа. Выбор ВСЕХ верных утверждений</a:t>
            </a:r>
          </a:p>
          <a:p>
            <a:pPr marL="341313" indent="341313" algn="l" defTabSz="911225" fontAlgn="base">
              <a:lnSpc>
                <a:spcPct val="104000"/>
              </a:lnSpc>
              <a:spcAft>
                <a:spcPct val="0"/>
              </a:spcAft>
            </a:pPr>
            <a:r>
              <a:rPr lang="ru-RU" altLang="ru-RU" sz="2000" smtClean="0">
                <a:cs typeface="Times New Roman" pitchFamily="18" charset="0"/>
              </a:rPr>
              <a:t>Максимальный балл – 2</a:t>
            </a:r>
          </a:p>
          <a:p>
            <a:pPr marL="341313" indent="341313" algn="l" defTabSz="911225" fontAlgn="base">
              <a:lnSpc>
                <a:spcPct val="104000"/>
              </a:lnSpc>
              <a:spcAft>
                <a:spcPct val="0"/>
              </a:spcAft>
            </a:pPr>
            <a:r>
              <a:rPr lang="ru-RU" altLang="ru-RU" sz="2000" smtClean="0">
                <a:cs typeface="Times New Roman" pitchFamily="18" charset="0"/>
              </a:rPr>
              <a:t>1 балл, если допущена одна</a:t>
            </a:r>
            <a:br>
              <a:rPr lang="ru-RU" altLang="ru-RU" sz="2000" smtClean="0">
                <a:cs typeface="Times New Roman" pitchFamily="18" charset="0"/>
              </a:rPr>
            </a:br>
            <a:r>
              <a:rPr lang="ru-RU" altLang="ru-RU" sz="2000" smtClean="0">
                <a:cs typeface="Times New Roman" pitchFamily="18" charset="0"/>
              </a:rPr>
              <a:t> ошибка </a:t>
            </a:r>
            <a:r>
              <a:rPr lang="ru-RU" altLang="ru-RU" sz="1600" smtClean="0">
                <a:cs typeface="Times New Roman" pitchFamily="18" charset="0"/>
              </a:rPr>
              <a:t>(в том числе указана одна лишняя цифра наряду со всеми верными элементами или не записан один элемент ответа)</a:t>
            </a:r>
          </a:p>
          <a:p>
            <a:pPr marL="341313" indent="341313" algn="l" defTabSz="911225" fontAlgn="base">
              <a:lnSpc>
                <a:spcPct val="104000"/>
              </a:lnSpc>
              <a:spcAft>
                <a:spcPct val="0"/>
              </a:spcAft>
            </a:pPr>
            <a:r>
              <a:rPr lang="ru-RU" altLang="ru-RU" sz="2000" smtClean="0">
                <a:cs typeface="Times New Roman" pitchFamily="18" charset="0"/>
              </a:rPr>
              <a:t>0 баллов, если допущено две ошибки. </a:t>
            </a:r>
            <a:endParaRPr lang="ru-RU" altLang="ru-RU" sz="2000" smtClean="0"/>
          </a:p>
          <a:p>
            <a:pPr marL="341313" indent="341313" algn="l" defTabSz="911225" fontAlgn="base">
              <a:lnSpc>
                <a:spcPct val="104000"/>
              </a:lnSpc>
              <a:spcAft>
                <a:spcPct val="0"/>
              </a:spcAft>
              <a:buFont typeface="Wingdings" pitchFamily="2" charset="2"/>
              <a:buNone/>
            </a:pPr>
            <a:endParaRPr lang="ru-RU" altLang="ru-RU" sz="200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920875"/>
            <a:ext cx="4103687" cy="344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088" y="1057275"/>
            <a:ext cx="77771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6666">
                    <a:lumMod val="75000"/>
                  </a:srgbClr>
                </a:solidFill>
                <a:latin typeface="Arial"/>
              </a:rPr>
              <a:t>Внесены изменения в форму задания 24</a:t>
            </a:r>
          </a:p>
        </p:txBody>
      </p:sp>
    </p:spTree>
    <p:extLst>
      <p:ext uri="{BB962C8B-B14F-4D97-AF65-F5344CB8AC3E}">
        <p14:creationId xmlns:p14="http://schemas.microsoft.com/office/powerpoint/2010/main" val="33438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62950" cy="612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КИМ ЕГЭ-2020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62209" y="985292"/>
            <a:ext cx="8435726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8" tIns="45574" rIns="91158" bIns="45574">
            <a:normAutofit/>
          </a:bodyPr>
          <a:lstStyle>
            <a:lvl1pPr marL="341313" defTabSz="91122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39775" indent="-284163" defTabSz="9112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7013" defTabSz="9112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3850" indent="-227013" defTabSz="9112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1050" indent="-227013" defTabSz="9112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7013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7013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7013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7013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ea typeface="Times New Roman" pitchFamily="18" charset="0"/>
              </a:rPr>
              <a:t>Задание 28</a:t>
            </a:r>
          </a:p>
          <a:p>
            <a:pPr marL="684213" indent="-342900" eaLnBrk="1" hangingPunct="1">
              <a:lnSpc>
                <a:spcPct val="114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2000" dirty="0" smtClean="0">
                <a:solidFill>
                  <a:prstClr val="black"/>
                </a:solidFill>
                <a:ea typeface="Times New Roman" pitchFamily="18" charset="0"/>
              </a:rPr>
              <a:t>«Механика» или «МКТ и термодинамика»</a:t>
            </a:r>
          </a:p>
          <a:p>
            <a:pPr marL="684213" indent="-342900" eaLnBrk="1" hangingPunct="1">
              <a:lnSpc>
                <a:spcPct val="114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2000" dirty="0" smtClean="0">
                <a:solidFill>
                  <a:prstClr val="black"/>
                </a:solidFill>
                <a:ea typeface="Times New Roman" pitchFamily="18" charset="0"/>
              </a:rPr>
              <a:t>Максимальный балл – 2</a:t>
            </a:r>
          </a:p>
          <a:p>
            <a:pPr marL="684213" indent="-342900" eaLnBrk="1" hangingPunct="1">
              <a:lnSpc>
                <a:spcPct val="114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2000" dirty="0" smtClean="0">
                <a:solidFill>
                  <a:prstClr val="black"/>
                </a:solidFill>
                <a:ea typeface="Times New Roman" pitchFamily="18" charset="0"/>
              </a:rPr>
              <a:t>Сюжеты стандартные 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ru-RU" altLang="ru-RU" sz="2000" dirty="0" smtClean="0">
              <a:solidFill>
                <a:prstClr val="black"/>
              </a:solidFill>
              <a:ea typeface="Times New Roman" pitchFamily="18" charset="0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ru-RU" altLang="ru-RU" sz="2000" dirty="0" smtClean="0">
              <a:solidFill>
                <a:prstClr val="black"/>
              </a:solidFill>
              <a:ea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9" y="2715229"/>
            <a:ext cx="4973887" cy="2682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342" y="1925839"/>
            <a:ext cx="3434396" cy="3472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1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"/>
          <p:cNvSpPr/>
          <p:nvPr/>
        </p:nvSpPr>
        <p:spPr>
          <a:xfrm>
            <a:off x="1100160" y="277800"/>
            <a:ext cx="7811280" cy="635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/>
              </a:rPr>
              <a:t>Переход экзаменационных моделей на ФГОС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4" name="CustomShape 2"/>
          <p:cNvSpPr/>
          <p:nvPr/>
        </p:nvSpPr>
        <p:spPr>
          <a:xfrm>
            <a:off x="468000" y="1129308"/>
            <a:ext cx="8443080" cy="38995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Системно-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деятельностный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подход: насколько ученик овладел теми способами действий, которые закреплены в предметных и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метапредметных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результатах обучения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валидность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 отношению к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предметным результатам)</a:t>
            </a:r>
          </a:p>
          <a:p>
            <a:pPr lvl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1800" dirty="0">
              <a:solidFill>
                <a:prstClr val="black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2020 год – начало введения КИМ ОГЭ, соответствующих ФГОС ООО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2022 год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начало введения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КИМ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ЕГЭ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соответствующих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ФГОС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" y="2874971"/>
            <a:ext cx="3952587" cy="2618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73" y="2882760"/>
            <a:ext cx="4319108" cy="26027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2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570163"/>
            <a:ext cx="7772400" cy="11350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внимание!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7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920558" cy="612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Перспективная модель КИМ ОГЭ по физике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9308"/>
            <a:ext cx="8229600" cy="4320479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  <a:defRPr/>
            </a:pPr>
            <a:r>
              <a:rPr lang="ru-RU" sz="2300" b="1" dirty="0" smtClean="0"/>
              <a:t>Постепенный ввод  модели в течение 2020-2022 гг. </a:t>
            </a:r>
          </a:p>
          <a:p>
            <a:pPr indent="0">
              <a:buFont typeface="Wingdings" pitchFamily="2" charset="2"/>
              <a:buNone/>
              <a:defRPr/>
            </a:pPr>
            <a:r>
              <a:rPr lang="ru-RU" sz="2300" b="1" dirty="0" smtClean="0"/>
              <a:t>В 2020 году:</a:t>
            </a:r>
          </a:p>
          <a:p>
            <a:pPr>
              <a:defRPr/>
            </a:pPr>
            <a:r>
              <a:rPr lang="ru-RU" sz="2300" dirty="0"/>
              <a:t>И</a:t>
            </a:r>
            <a:r>
              <a:rPr lang="ru-RU" sz="2300" dirty="0" smtClean="0"/>
              <a:t>зменение структуры</a:t>
            </a:r>
          </a:p>
          <a:p>
            <a:pPr>
              <a:defRPr/>
            </a:pPr>
            <a:r>
              <a:rPr lang="ru-RU" sz="2300" dirty="0"/>
              <a:t>Н</a:t>
            </a:r>
            <a:r>
              <a:rPr lang="ru-RU" sz="2300" dirty="0" smtClean="0"/>
              <a:t>овые и обновленные линии заданий 4, 5-10, 17 и 23</a:t>
            </a:r>
          </a:p>
          <a:p>
            <a:pPr indent="0">
              <a:buNone/>
              <a:defRPr/>
            </a:pPr>
            <a:r>
              <a:rPr lang="ru-RU" sz="2300" b="1" dirty="0" smtClean="0"/>
              <a:t>В 2021 году:</a:t>
            </a:r>
          </a:p>
          <a:p>
            <a:r>
              <a:rPr lang="ru-RU" sz="2300" dirty="0">
                <a:solidFill>
                  <a:prstClr val="black"/>
                </a:solidFill>
              </a:rPr>
              <a:t>Добавление заданий 17 на проведение </a:t>
            </a:r>
            <a:r>
              <a:rPr lang="ru-RU" sz="2300" dirty="0" smtClean="0">
                <a:solidFill>
                  <a:prstClr val="black"/>
                </a:solidFill>
              </a:rPr>
              <a:t>исследований и</a:t>
            </a:r>
            <a:br>
              <a:rPr lang="ru-RU" sz="2300" dirty="0" smtClean="0">
                <a:solidFill>
                  <a:prstClr val="black"/>
                </a:solidFill>
              </a:rPr>
            </a:br>
            <a:r>
              <a:rPr lang="ru-RU" sz="2300" dirty="0" smtClean="0">
                <a:solidFill>
                  <a:prstClr val="black"/>
                </a:solidFill>
              </a:rPr>
              <a:t>     второй </a:t>
            </a:r>
            <a:r>
              <a:rPr lang="ru-RU" sz="2300" dirty="0">
                <a:solidFill>
                  <a:prstClr val="black"/>
                </a:solidFill>
              </a:rPr>
              <a:t>качественной задачи </a:t>
            </a:r>
          </a:p>
          <a:p>
            <a:pPr lvl="0"/>
            <a:r>
              <a:rPr lang="ru-RU" sz="2300" dirty="0">
                <a:solidFill>
                  <a:prstClr val="black"/>
                </a:solidFill>
              </a:rPr>
              <a:t>Изменение заданий к </a:t>
            </a:r>
            <a:r>
              <a:rPr lang="ru-RU" sz="2300" dirty="0" smtClean="0">
                <a:solidFill>
                  <a:prstClr val="black"/>
                </a:solidFill>
              </a:rPr>
              <a:t>тексту</a:t>
            </a:r>
          </a:p>
          <a:p>
            <a:pPr lvl="0" indent="0">
              <a:buNone/>
            </a:pPr>
            <a:r>
              <a:rPr lang="ru-RU" sz="2300" b="1" dirty="0" smtClean="0">
                <a:solidFill>
                  <a:prstClr val="black"/>
                </a:solidFill>
              </a:rPr>
              <a:t>В 2022 году: </a:t>
            </a:r>
          </a:p>
          <a:p>
            <a:pPr lvl="0"/>
            <a:r>
              <a:rPr lang="ru-RU" sz="2300" dirty="0">
                <a:solidFill>
                  <a:prstClr val="black"/>
                </a:solidFill>
              </a:rPr>
              <a:t>Добавление заданий 17 на проверку предположений</a:t>
            </a:r>
          </a:p>
          <a:p>
            <a:pPr lvl="0"/>
            <a:r>
              <a:rPr lang="ru-RU" sz="2300" dirty="0">
                <a:solidFill>
                  <a:prstClr val="black"/>
                </a:solidFill>
              </a:rPr>
              <a:t>Введение задания на планирование </a:t>
            </a:r>
            <a:r>
              <a:rPr lang="ru-RU" sz="2300" dirty="0" smtClean="0">
                <a:solidFill>
                  <a:prstClr val="black"/>
                </a:solidFill>
              </a:rPr>
              <a:t>опытов</a:t>
            </a:r>
          </a:p>
          <a:p>
            <a:pPr lvl="0" indent="0">
              <a:buNone/>
            </a:pPr>
            <a:endParaRPr lang="ru-RU" sz="2300" dirty="0">
              <a:solidFill>
                <a:prstClr val="black"/>
              </a:solidFill>
            </a:endParaRPr>
          </a:p>
          <a:p>
            <a:pPr indent="0"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Перспективная модель. Блок «Явления»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9" y="1129308"/>
            <a:ext cx="4268305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1476"/>
            <a:ext cx="4320480" cy="1329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3645"/>
            <a:ext cx="4320480" cy="1342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65125"/>
            <a:ext cx="3820939" cy="4440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6666">
                    <a:lumMod val="50000"/>
                  </a:srgbClr>
                </a:solidFill>
              </a:rPr>
              <a:t>Перспективная модель. </a:t>
            </a:r>
            <a:r>
              <a:rPr lang="ru-RU" sz="2400" b="1" dirty="0" smtClean="0">
                <a:solidFill>
                  <a:srgbClr val="006666">
                    <a:lumMod val="50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006666">
                    <a:lumMod val="50000"/>
                  </a:srgb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Блок «качественные задачи»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79122"/>
            <a:ext cx="3024334" cy="360039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dirty="0" smtClean="0"/>
              <a:t>Учебная ситуация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9388"/>
            <a:ext cx="4032448" cy="1045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86" y="1858323"/>
            <a:ext cx="4204300" cy="783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8988"/>
            <a:ext cx="4032448" cy="782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85" y="3169547"/>
            <a:ext cx="4261409" cy="874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13684"/>
            <a:ext cx="4210655" cy="440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6" y="4478734"/>
            <a:ext cx="4032448" cy="523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4674984" y="1057300"/>
            <a:ext cx="4153104" cy="60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8" tIns="45574" rIns="91158" bIns="45574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1850" marR="0" indent="341850" algn="just" defTabSz="911605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2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8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0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6911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709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514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317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r>
              <a:rPr lang="ru-RU" dirty="0" smtClean="0"/>
              <a:t>Практико-ориентированная  ситуация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7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86" y="193204"/>
            <a:ext cx="8363272" cy="61241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6666">
                    <a:lumMod val="50000"/>
                  </a:srgbClr>
                </a:solidFill>
              </a:rPr>
              <a:t>Перспективная модель.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Блок «Работа с текстом»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5332"/>
            <a:ext cx="5552311" cy="3415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962500"/>
            <a:ext cx="35337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73324"/>
            <a:ext cx="2785446" cy="353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37" y="121196"/>
            <a:ext cx="8363272" cy="61241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6666">
                    <a:lumMod val="50000"/>
                  </a:srgbClr>
                </a:solidFill>
              </a:rPr>
              <a:t>Перспективная модель. </a:t>
            </a:r>
            <a:r>
              <a:rPr lang="ru-RU" sz="2400" b="1" dirty="0" smtClean="0"/>
              <a:t>Блок «Методология»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833" y="1261088"/>
            <a:ext cx="8352926" cy="172819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000" dirty="0" smtClean="0"/>
              <a:t>Снятие показание измерительных приборов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 smtClean="0"/>
              <a:t>Определение среднего значения для нескольких показаний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3" y="3001516"/>
            <a:ext cx="4968552" cy="2316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57519"/>
            <a:ext cx="3439790" cy="306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153644"/>
            <a:ext cx="3816423" cy="1152129"/>
          </a:xfrm>
        </p:spPr>
        <p:txBody>
          <a:bodyPr/>
          <a:lstStyle/>
          <a:p>
            <a:pPr indent="0">
              <a:buNone/>
            </a:pPr>
            <a:r>
              <a:rPr lang="ru-RU" sz="2000" dirty="0" smtClean="0"/>
              <a:t>Выводы на основе данных описанного опыта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291"/>
            <a:ext cx="3695494" cy="4650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6666">
                    <a:lumMod val="50000"/>
                  </a:srgbClr>
                </a:solidFill>
              </a:rPr>
              <a:t>Перспективная модель. </a:t>
            </a:r>
            <a:r>
              <a:rPr lang="ru-RU" sz="2400" b="1" dirty="0" smtClean="0"/>
              <a:t>Блок «Методология»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553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ПИ">
      <a:dk1>
        <a:sysClr val="windowText" lastClr="000000"/>
      </a:dk1>
      <a:lt1>
        <a:sysClr val="window" lastClr="FFFFFF"/>
      </a:lt1>
      <a:dk2>
        <a:srgbClr val="006666"/>
      </a:dk2>
      <a:lt2>
        <a:srgbClr val="FFFFFF"/>
      </a:lt2>
      <a:accent1>
        <a:srgbClr val="006666"/>
      </a:accent1>
      <a:accent2>
        <a:srgbClr val="C00000"/>
      </a:accent2>
      <a:accent3>
        <a:srgbClr val="A2C4A6"/>
      </a:accent3>
      <a:accent4>
        <a:srgbClr val="8064A2"/>
      </a:accent4>
      <a:accent5>
        <a:srgbClr val="E36C09"/>
      </a:accent5>
      <a:accent6>
        <a:srgbClr val="548DD4"/>
      </a:accent6>
      <a:hlink>
        <a:srgbClr val="1F248D"/>
      </a:hlink>
      <a:folHlink>
        <a:srgbClr val="1F248D"/>
      </a:folHlink>
    </a:clrScheme>
    <a:fontScheme name="ФИПИ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ФИПИ">
      <a:dk1>
        <a:sysClr val="windowText" lastClr="000000"/>
      </a:dk1>
      <a:lt1>
        <a:sysClr val="window" lastClr="FFFFFF"/>
      </a:lt1>
      <a:dk2>
        <a:srgbClr val="006666"/>
      </a:dk2>
      <a:lt2>
        <a:srgbClr val="FFFFFF"/>
      </a:lt2>
      <a:accent1>
        <a:srgbClr val="006666"/>
      </a:accent1>
      <a:accent2>
        <a:srgbClr val="C00000"/>
      </a:accent2>
      <a:accent3>
        <a:srgbClr val="A2C4A6"/>
      </a:accent3>
      <a:accent4>
        <a:srgbClr val="8064A2"/>
      </a:accent4>
      <a:accent5>
        <a:srgbClr val="E36C09"/>
      </a:accent5>
      <a:accent6>
        <a:srgbClr val="548DD4"/>
      </a:accent6>
      <a:hlink>
        <a:srgbClr val="1F248D"/>
      </a:hlink>
      <a:folHlink>
        <a:srgbClr val="1F248D"/>
      </a:folHlink>
    </a:clrScheme>
    <a:fontScheme name="ФИПИ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774</Words>
  <Application>Microsoft Office PowerPoint</Application>
  <PresentationFormat>Экран (16:10)</PresentationFormat>
  <Paragraphs>113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Microsoft YaHei</vt:lpstr>
      <vt:lpstr>Arial</vt:lpstr>
      <vt:lpstr>Calibri</vt:lpstr>
      <vt:lpstr>Courier New</vt:lpstr>
      <vt:lpstr>Garamond</vt:lpstr>
      <vt:lpstr>Helvetica Neue Medium</vt:lpstr>
      <vt:lpstr>Tahoma</vt:lpstr>
      <vt:lpstr>Times New Roman</vt:lpstr>
      <vt:lpstr>Wingdings</vt:lpstr>
      <vt:lpstr>Тема Office</vt:lpstr>
      <vt:lpstr>1_Тема Office</vt:lpstr>
      <vt:lpstr>Направления совершенствования инструментария для оценки учебных достижений по физике</vt:lpstr>
      <vt:lpstr>Переход экзаменационных моделей на ФГОС</vt:lpstr>
      <vt:lpstr>Презентация PowerPoint</vt:lpstr>
      <vt:lpstr>Перспективная модель КИМ ОГЭ по физике</vt:lpstr>
      <vt:lpstr>Перспективная модель. Блок «Явления»</vt:lpstr>
      <vt:lpstr>Перспективная модель.  Блок «качественные задачи»</vt:lpstr>
      <vt:lpstr>Перспективная модель. Блок «Работа с текстом»</vt:lpstr>
      <vt:lpstr>Перспективная модель. Блок «Методология»</vt:lpstr>
      <vt:lpstr>Перспективная модель. Блок «Методология»</vt:lpstr>
      <vt:lpstr>Перспективная модель. Блок «Методология»</vt:lpstr>
      <vt:lpstr>Перспективная модель. Блок «Методология»</vt:lpstr>
      <vt:lpstr>ОГЭ-2020. Задания 1 и 2</vt:lpstr>
      <vt:lpstr>ОГЭ-2020. Задания 3 и 4</vt:lpstr>
      <vt:lpstr>ОГЭ-2020. Задания 5-10</vt:lpstr>
      <vt:lpstr>ОГЭ-2020. Задания 11-14 (без обновления)</vt:lpstr>
      <vt:lpstr>Задания 15 и 16 – методология (без обновления)</vt:lpstr>
      <vt:lpstr>ОГЭ-2020. Задание 17</vt:lpstr>
      <vt:lpstr>Обновление комплектов</vt:lpstr>
      <vt:lpstr>Задание 17- экспериментальное</vt:lpstr>
      <vt:lpstr>Схема оценивания экспериментального задания на проверку умения проводить косвенные измерения физических величин</vt:lpstr>
      <vt:lpstr>ОГЭ-2020. Задание 18</vt:lpstr>
      <vt:lpstr>ОГЭ-2020. Задания 19-25 </vt:lpstr>
      <vt:lpstr>Перспективная модель КИМ ЕГЭ-2022 по физике</vt:lpstr>
      <vt:lpstr>Перспективная модель КИМ ЕГЭ по физике</vt:lpstr>
      <vt:lpstr>Перспективная модель КИМ ЕГЭ по физике</vt:lpstr>
      <vt:lpstr>Перспективная модель КИМ ЕГЭ по физике</vt:lpstr>
      <vt:lpstr>Перспективная модель КИМ ЕГЭ по физике</vt:lpstr>
      <vt:lpstr>КИМ ЕГЭ-2020 </vt:lpstr>
      <vt:lpstr>КИМ ЕГЭ-2020 </vt:lpstr>
      <vt:lpstr>Спасибо  за внимание!  </vt:lpstr>
    </vt:vector>
  </TitlesOfParts>
  <Company>FIPI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</dc:creator>
  <cp:lastModifiedBy>Snezhana</cp:lastModifiedBy>
  <cp:revision>177</cp:revision>
  <dcterms:created xsi:type="dcterms:W3CDTF">2018-10-23T16:07:51Z</dcterms:created>
  <dcterms:modified xsi:type="dcterms:W3CDTF">2020-05-15T13:12:45Z</dcterms:modified>
</cp:coreProperties>
</file>