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07" r:id="rId2"/>
    <p:sldId id="406" r:id="rId3"/>
    <p:sldId id="414" r:id="rId4"/>
    <p:sldId id="415" r:id="rId5"/>
    <p:sldId id="416" r:id="rId6"/>
    <p:sldId id="404" r:id="rId7"/>
    <p:sldId id="405" r:id="rId8"/>
    <p:sldId id="408" r:id="rId9"/>
    <p:sldId id="412" r:id="rId10"/>
    <p:sldId id="411" r:id="rId11"/>
    <p:sldId id="413" r:id="rId12"/>
    <p:sldId id="417" r:id="rId13"/>
    <p:sldId id="410" r:id="rId14"/>
    <p:sldId id="418" r:id="rId15"/>
    <p:sldId id="419" r:id="rId16"/>
    <p:sldId id="422" r:id="rId17"/>
    <p:sldId id="421" r:id="rId18"/>
    <p:sldId id="428" r:id="rId19"/>
    <p:sldId id="430" r:id="rId20"/>
    <p:sldId id="432" r:id="rId21"/>
    <p:sldId id="433" r:id="rId22"/>
    <p:sldId id="434" r:id="rId23"/>
    <p:sldId id="436" r:id="rId24"/>
    <p:sldId id="437" r:id="rId25"/>
    <p:sldId id="439" r:id="rId26"/>
    <p:sldId id="435" r:id="rId27"/>
    <p:sldId id="438" r:id="rId28"/>
    <p:sldId id="440" r:id="rId29"/>
    <p:sldId id="441" r:id="rId30"/>
    <p:sldId id="424" r:id="rId31"/>
    <p:sldId id="425" r:id="rId32"/>
    <p:sldId id="426" r:id="rId33"/>
    <p:sldId id="427" r:id="rId34"/>
    <p:sldId id="409" r:id="rId35"/>
    <p:sldId id="420" r:id="rId36"/>
    <p:sldId id="350" r:id="rId37"/>
    <p:sldId id="321" r:id="rId38"/>
    <p:sldId id="347" r:id="rId39"/>
    <p:sldId id="322" r:id="rId40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C"/>
    <a:srgbClr val="000000"/>
    <a:srgbClr val="A50021"/>
    <a:srgbClr val="FDC529"/>
    <a:srgbClr val="002570"/>
    <a:srgbClr val="003295"/>
    <a:srgbClr val="002F8D"/>
    <a:srgbClr val="72A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6332" autoAdjust="0"/>
  </p:normalViewPr>
  <p:slideViewPr>
    <p:cSldViewPr>
      <p:cViewPr>
        <p:scale>
          <a:sx n="50" d="100"/>
          <a:sy n="50" d="100"/>
        </p:scale>
        <p:origin x="-158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8776C1-0577-49AC-911B-D5915068E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9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9C9EF8-2FAD-40E6-8A73-CA17733BF856}" type="datetimeFigureOut">
              <a:rPr lang="ru-RU"/>
              <a:pPr/>
              <a:t>24.08.2016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BE2E58-00F8-4338-8AF7-5E8E772E58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4" name="Image" r:id="rId3" imgW="10387302" imgH="1205924" progId="">
                  <p:embed/>
                </p:oleObj>
              </mc:Choice>
              <mc:Fallback>
                <p:oleObj name="Image" r:id="rId3" imgW="10387302" imgH="1205924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52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B1E2F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66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6" name="Object 87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5" name="Image" r:id="rId5" imgW="10438095" imgH="5980952" progId="">
                  <p:embed/>
                </p:oleObj>
              </mc:Choice>
              <mc:Fallback>
                <p:oleObj name="Image" r:id="rId5" imgW="10438095" imgH="5980952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71725"/>
                        <a:ext cx="9144000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5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3EBE3-9BB9-4F07-B709-54727FAAF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E7DCF-2881-4EDE-9F1D-1939624087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EFF49-7758-4135-A2DA-7C5765ABE7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77127-3FBF-4AAA-A16A-4AD66D15D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6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207EE-22D8-40B8-BD29-5D38E1B38C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74B9E-18DC-47C0-8D23-99156E3C16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04490E-A6F7-4BDE-A80A-3ADAF0511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2EF8C-E494-4F4B-8485-3C4789B181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FD784-07D2-4DFF-B86F-FA26E94A53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00BBF-E17A-496C-8446-597C3CD332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93C0D4-21D0-4D94-BE50-56ADA16CE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3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Image" r:id="rId15" imgW="10387302" imgH="1205924" progId="">
                  <p:embed/>
                </p:oleObj>
              </mc:Choice>
              <mc:Fallback>
                <p:oleObj name="Image" r:id="rId15" imgW="10387302" imgH="1205924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52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B1E2F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66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70B48A-2696-4F78-962C-53DB051BBB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pritchi.ru/id_768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dirty="0"/>
              <a:t>XIV </a:t>
            </a:r>
            <a:r>
              <a:rPr lang="ru-RU" dirty="0"/>
              <a:t>городская конференция 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развития </a:t>
            </a:r>
            <a:endParaRPr lang="ru-RU" sz="4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</a:t>
            </a:r>
            <a:endParaRPr lang="ru-RU" sz="4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</a:t>
            </a:r>
            <a:r>
              <a:rPr lang="ru-RU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buNone/>
            </a:pPr>
            <a:endParaRPr 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2016</a:t>
            </a:r>
            <a:endParaRPr lang="ru-RU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5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A7C"/>
                </a:solidFill>
              </a:rPr>
              <a:t>Ольга Юрьевна Васильева:</a:t>
            </a:r>
          </a:p>
          <a:p>
            <a:pPr>
              <a:buNone/>
            </a:pPr>
            <a:endParaRPr lang="ru-RU" dirty="0" smtClean="0">
              <a:solidFill>
                <a:srgbClr val="002A7C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«Исторически у нас был очень высокий уровень образования, как школьного, так и вузовского. У нас была связь между начальной школой, средней и высшей школой. И это абсолютно исторический факт, который никто не может опровергнуть. Думаю, лучшее зерно, которое было — оно осталось»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A7C"/>
                </a:solidFill>
              </a:rPr>
              <a:t>Ольга Юрьевна Васильева:</a:t>
            </a:r>
          </a:p>
          <a:p>
            <a:pPr>
              <a:buNone/>
            </a:pPr>
            <a:endParaRPr lang="ru-RU" dirty="0" smtClean="0">
              <a:solidFill>
                <a:srgbClr val="002A7C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«Профессия учителя — это не профессия в полном смысле этого слова. Это все-таки служение (…), это миссия. (…) И от того, как живет учитель, что он думает, чувствует, как он растет, какие у него социальные гарантии труда, отдыха, здоровья, от этого очень </a:t>
            </a:r>
            <a:r>
              <a:rPr lang="ru-RU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многое зависит»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71600"/>
            <a:ext cx="8892480" cy="5248275"/>
          </a:xfrm>
        </p:spPr>
        <p:txBody>
          <a:bodyPr/>
          <a:lstStyle/>
          <a:p>
            <a:pPr algn="ctr">
              <a:buNone/>
            </a:pPr>
            <a:r>
              <a:rPr lang="ru-RU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</a:t>
            </a:r>
            <a:endParaRPr lang="ru-RU" sz="3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36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12.03.2016 N 423-р </a:t>
            </a:r>
            <a:endParaRPr lang="ru-RU" sz="36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плана мероприятий по реализации в 2016-2020 годах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воспитания в Российской Федерации на период до 2025 года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утв. распоряжением Правительства РФ от 29.05.2015 N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996-р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4800" b="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35280" cy="5248275"/>
          </a:xfrm>
        </p:spPr>
        <p:txBody>
          <a:bodyPr/>
          <a:lstStyle/>
          <a:p>
            <a:pPr>
              <a:buNone/>
            </a:pPr>
            <a:r>
              <a:rPr lang="ru-RU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Стратегии </a:t>
            </a:r>
            <a:r>
              <a:rPr lang="ru-RU" sz="48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определение приоритетов государственной политики в области воспитания и социализации детей, основных направлений и механизмов развития институтов </a:t>
            </a:r>
            <a:r>
              <a:rPr lang="ru-RU" sz="4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воспитания</a:t>
            </a:r>
          </a:p>
        </p:txBody>
      </p:sp>
      <p:pic>
        <p:nvPicPr>
          <p:cNvPr id="5" name="Рисунок 4" descr="Урок в школ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800200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35280" cy="5248275"/>
          </a:xfrm>
        </p:spPr>
        <p:txBody>
          <a:bodyPr/>
          <a:lstStyle/>
          <a:p>
            <a:pPr>
              <a:buNone/>
            </a:pPr>
            <a:r>
              <a:rPr lang="ru-RU" sz="4800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Стратегии </a:t>
            </a:r>
            <a:r>
              <a:rPr lang="ru-RU" sz="48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40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общественно-государственной системы воспитания детей в России с учётом интересов детей, актуальных потребностей общества и государства, глобальных вызовов и условий развития страны в мировом </a:t>
            </a:r>
            <a:r>
              <a:rPr lang="ru-RU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контексте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157192"/>
            <a:ext cx="18002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7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на 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 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(март 2016)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«Приведение </a:t>
            </a:r>
            <a:r>
              <a:rPr lang="ru-RU" i="1" dirty="0">
                <a:solidFill>
                  <a:schemeClr val="bg1"/>
                </a:solidFill>
              </a:rPr>
              <a:t>примерных основных образовательных программ начального общего и основного общего образования в соответствие со Стратегией в части воспитания и социализации обучающихся. </a:t>
            </a:r>
            <a:r>
              <a:rPr lang="ru-RU" i="1" dirty="0" smtClean="0">
                <a:solidFill>
                  <a:schemeClr val="bg1"/>
                </a:solidFill>
              </a:rPr>
              <a:t>      </a:t>
            </a:r>
            <a:r>
              <a:rPr lang="ru-RU" sz="2400" i="1" dirty="0" smtClean="0">
                <a:solidFill>
                  <a:schemeClr val="bg1"/>
                </a:solidFill>
              </a:rPr>
              <a:t>Срок </a:t>
            </a:r>
            <a:r>
              <a:rPr lang="ru-RU" sz="2400" i="1" dirty="0">
                <a:solidFill>
                  <a:schemeClr val="bg1"/>
                </a:solidFill>
              </a:rPr>
              <a:t>реализации – I квартал 2017 </a:t>
            </a:r>
            <a:r>
              <a:rPr lang="ru-RU" sz="2400" i="1" dirty="0" smtClean="0">
                <a:solidFill>
                  <a:schemeClr val="bg1"/>
                </a:solidFill>
              </a:rPr>
              <a:t>года»</a:t>
            </a:r>
            <a:r>
              <a:rPr lang="ru-RU" i="1" dirty="0" smtClean="0">
                <a:solidFill>
                  <a:schemeClr val="bg1"/>
                </a:solidFill>
              </a:rPr>
              <a:t>,</a:t>
            </a:r>
            <a:r>
              <a:rPr lang="ru-RU" i="1" dirty="0">
                <a:solidFill>
                  <a:schemeClr val="bg1"/>
                </a:solidFill>
              </a:rPr>
              <a:t> — говорится в документе.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на 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 </a:t>
            </a: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(март 2016)</a:t>
            </a:r>
          </a:p>
          <a:p>
            <a:pPr marL="0" indent="0" algn="ctr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Концепции преподавания русского языка и литературы в общеобразовательных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23654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09.04.2016 N </a:t>
            </a:r>
            <a:r>
              <a:rPr lang="ru-RU" sz="4400" b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637-р</a:t>
            </a:r>
          </a:p>
          <a:p>
            <a:pPr marL="0" indent="0" algn="ctr">
              <a:buNone/>
            </a:pPr>
            <a:r>
              <a:rPr lang="ru-RU" sz="4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&lt;Об утверждении Концепции преподавания русского языка и литературы в Российской Федерации&gt;</a:t>
            </a:r>
          </a:p>
        </p:txBody>
      </p:sp>
    </p:spTree>
    <p:extLst>
      <p:ext uri="{BB962C8B-B14F-4D97-AF65-F5344CB8AC3E}">
        <p14:creationId xmlns:p14="http://schemas.microsoft.com/office/powerpoint/2010/main" val="8133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Общество </a:t>
            </a:r>
            <a:r>
              <a:rPr lang="ru-RU" sz="2800" dirty="0"/>
              <a:t>русской словесности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первый съезд и первые итоги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марта 2016 года создано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русской словесности</a:t>
            </a:r>
          </a:p>
          <a:p>
            <a:pPr marL="0" indent="0" algn="ctr">
              <a:buNone/>
            </a:pP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25-26 мая 2016 года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  этой организации,  которая призвана объединить профессионалов и экспертов, учителей и родителей, деятелей культуры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ru-RU" sz="2800" dirty="0" smtClean="0"/>
              <a:t>Общество </a:t>
            </a:r>
            <a:r>
              <a:rPr lang="ru-RU" sz="2800" dirty="0"/>
              <a:t>русской словесности:</a:t>
            </a:r>
            <a:br>
              <a:rPr lang="ru-RU" sz="2800" dirty="0"/>
            </a:br>
            <a:r>
              <a:rPr lang="ru-RU" sz="2800" dirty="0"/>
              <a:t> первый съезд и первые </a:t>
            </a:r>
            <a:r>
              <a:rPr lang="ru-RU" sz="2800" dirty="0" smtClean="0"/>
              <a:t>итоги</a:t>
            </a:r>
          </a:p>
        </p:txBody>
      </p:sp>
      <p:pic>
        <p:nvPicPr>
          <p:cNvPr id="23555" name="Picture 7" descr="pu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84784"/>
            <a:ext cx="2232248" cy="1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79107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“…сбережение русского языка, литературы и нашей культуры – это вопросы национальной безопасности, сохранения своей идентичности в глобальном мире ”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219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dirty="0"/>
              <a:t>XIV </a:t>
            </a:r>
            <a:r>
              <a:rPr lang="ru-RU" dirty="0"/>
              <a:t>городская конференция работников 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dirty="0" smtClean="0">
              <a:solidFill>
                <a:srgbClr val="002673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</a:rPr>
              <a:t>Дискуссионная площадка</a:t>
            </a:r>
          </a:p>
          <a:p>
            <a:pPr algn="ctr">
              <a:buNone/>
            </a:pPr>
            <a:endParaRPr lang="ru-RU" sz="44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buNone/>
            </a:pPr>
            <a:r>
              <a:rPr lang="ru-RU" sz="4400" i="1" dirty="0" smtClean="0">
                <a:solidFill>
                  <a:srgbClr val="002673"/>
                </a:solidFill>
                <a:latin typeface="Times New Roman" pitchFamily="18" charset="0"/>
              </a:rPr>
              <a:t>Актуальность реализации Концепции преподавания русского языка и литературы в Российской Федерации  </a:t>
            </a:r>
          </a:p>
          <a:p>
            <a:pPr algn="r">
              <a:spcBef>
                <a:spcPts val="0"/>
              </a:spcBef>
              <a:buNone/>
            </a:pPr>
            <a:endParaRPr lang="ru-RU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C:\Users\IBogomolov\AppData\Local\Microsoft\Windows\Temporary Internet Files\Content.Word\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99" y="1268760"/>
            <a:ext cx="1256581" cy="1052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6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8045896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8-9 июня 2016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Форум Всероссийской политической партии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«Единая Россия»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«Образование и наука – будущее России»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Новосибирск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minobr.nso.ru/sites/minobr.nso.ru/wodby_files/files/styles/image_without_gallery/public/news/2016/06/41d5d6107f7881ae00a1.jpeg?itok=0esCYIV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2088232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8-9 июня 2016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Форум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«</a:t>
            </a:r>
            <a:r>
              <a:rPr lang="ru-RU" sz="3200" dirty="0">
                <a:solidFill>
                  <a:schemeClr val="bg1"/>
                </a:solidFill>
              </a:rPr>
              <a:t>Образование и наука – будущее России» </a:t>
            </a:r>
            <a:endParaRPr lang="ru-RU" sz="32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Дискуссионная площадка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и общенациональная задача»</a:t>
            </a:r>
          </a:p>
          <a:p>
            <a:pPr marL="0" indent="0" algn="ctr">
              <a:buNone/>
            </a:pP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проблемы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33287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15.06.2016 № 715</a:t>
            </a:r>
          </a:p>
          <a:p>
            <a:pPr marL="0" indent="0" algn="ctr">
              <a:buNone/>
            </a:pP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 утверждении Концепции развития школьных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информационно-библиотечных центров»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new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57192"/>
            <a:ext cx="2088232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94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июня 2016 года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заседание Комитета Государственной Думы РФ по образованию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приоритетных задачах и направлениях деятельности по дальнейшему развитию образовательного законодательства»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Государственной Думы РФ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</a:t>
            </a:r>
          </a:p>
          <a:p>
            <a:pPr marL="0" indent="0" algn="ctr">
              <a:buNone/>
            </a:pPr>
            <a:endParaRPr lang="ru-RU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23.06.2016                                         Протокол № 95-3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приоритетных задачах и направлениях деятельности по дальнейшему развитию образовательного законодательства»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435280" cy="52482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Государственной Думы РФ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</a:t>
            </a:r>
          </a:p>
          <a:p>
            <a:pPr marL="0" indent="0" algn="ctr">
              <a:buNone/>
            </a:pPr>
            <a:endParaRPr lang="ru-RU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23.06.2016                                           Протокол № 95-3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общего образования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правовой статус концепций изучения отдельных учебных предметов в процедуре формирования содержания образования, порядок их обновления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до 29 июля 2016 года</a:t>
            </a:r>
          </a:p>
          <a:p>
            <a:pPr marL="0" indent="0" algn="ctr">
              <a:buNone/>
            </a:pPr>
            <a:endParaRPr lang="ru-RU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политики в сфере общего образования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принимал предложения и замечания по проекту Плана мероприятий по реализации Концепции преподавания русского языка и литературы в Российской Федерации 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22-23 августа 2016 года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 работников образования НСО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образовательная политика Новосибирской области: открытость, устойчивость, развитие»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 № 3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реализации Концепции преподавания русского языка и литературы в Российской Федерации» 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3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pPr algn="ctr"/>
            <a:r>
              <a:rPr lang="ru-RU" sz="2800" dirty="0" smtClean="0"/>
              <a:t>Актуальность реализации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Заседание Совета по русскому языку при Правительстве РФ</a:t>
            </a:r>
          </a:p>
          <a:p>
            <a:pPr algn="ctr">
              <a:buNone/>
            </a:pPr>
            <a:r>
              <a:rPr lang="ru-RU" sz="2400" b="0" dirty="0" smtClean="0">
                <a:solidFill>
                  <a:schemeClr val="bg1"/>
                </a:solidFill>
              </a:rPr>
              <a:t>(создан 5 ноября 2013 года)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Заместитель председателя Правительства РФ О. </a:t>
            </a:r>
            <a:r>
              <a:rPr lang="ru-RU" dirty="0" err="1" smtClean="0">
                <a:solidFill>
                  <a:schemeClr val="bg1"/>
                </a:solidFill>
              </a:rPr>
              <a:t>Голодец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«… в стране насчитывается 125 тысяч преподавателей-русистов, ещё 100 тысяч преподают русский язык за рубежом…»</a:t>
            </a: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pPr algn="ctr"/>
            <a:r>
              <a:rPr lang="ru-RU" sz="2800" dirty="0" smtClean="0"/>
              <a:t>Актуальность реализации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2312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 относиться к недавно разработанному документу – Концепции преподавания русского языка и литературы?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Возможны три варианта: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Этот документ – данность, которую надо принять.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Расценивать этот документ </a:t>
            </a:r>
            <a:r>
              <a:rPr lang="ru-RU" sz="2400" smtClean="0">
                <a:solidFill>
                  <a:schemeClr val="bg1"/>
                </a:solidFill>
              </a:rPr>
              <a:t>как рамочный</a:t>
            </a:r>
            <a:r>
              <a:rPr lang="ru-RU" sz="2400" dirty="0" smtClean="0">
                <a:solidFill>
                  <a:schemeClr val="bg1"/>
                </a:solidFill>
              </a:rPr>
              <a:t>, в который педагоги вправе вносить изменения по своему усмотрению. 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Этот документ не окажет существенного влияния на жизнь школы, его можно игнорировать в своей повседневной деятельности.</a:t>
            </a:r>
          </a:p>
          <a:p>
            <a:pPr algn="ctr">
              <a:buNone/>
            </a:pPr>
            <a:endParaRPr lang="ru-RU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71600"/>
            <a:ext cx="8568952" cy="5248275"/>
          </a:xfrm>
        </p:spPr>
        <p:txBody>
          <a:bodyPr/>
          <a:lstStyle/>
          <a:p>
            <a:pPr marL="0" indent="0">
              <a:buNone/>
            </a:pPr>
            <a:r>
              <a:rPr lang="ru-RU" sz="36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дискуссионной площадки:</a:t>
            </a:r>
          </a:p>
          <a:p>
            <a:pPr marL="0" indent="0">
              <a:buNone/>
            </a:pPr>
            <a:endParaRPr lang="ru-RU" sz="4000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задач и определить условия реализации «Концепции преподавания  русского языка и литературы в Российской Федерации» в городе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Новосибирске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4800" b="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pPr algn="ctr"/>
            <a:r>
              <a:rPr lang="ru-RU" sz="2800" dirty="0" smtClean="0"/>
              <a:t>Актуальность реализации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Цель </a:t>
            </a:r>
            <a:r>
              <a:rPr lang="ru-RU" dirty="0">
                <a:solidFill>
                  <a:srgbClr val="C00000"/>
                </a:solidFill>
              </a:rPr>
              <a:t>настоящей </a:t>
            </a:r>
            <a:r>
              <a:rPr lang="ru-RU" dirty="0" smtClean="0">
                <a:solidFill>
                  <a:srgbClr val="C00000"/>
                </a:solidFill>
              </a:rPr>
              <a:t>Концепции </a:t>
            </a:r>
            <a:r>
              <a:rPr lang="ru-RU" dirty="0" smtClean="0">
                <a:solidFill>
                  <a:schemeClr val="bg1"/>
                </a:solidFill>
              </a:rPr>
              <a:t>–  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обеспечение </a:t>
            </a:r>
            <a:r>
              <a:rPr lang="ru-RU" dirty="0">
                <a:solidFill>
                  <a:schemeClr val="bg1"/>
                </a:solidFill>
              </a:rPr>
              <a:t>высокого качества изучения и преподавания русского языка и литературы в образовательных организациях в соответствии с меняющимися запросами населения и перспективными задачами развития российского общества и </a:t>
            </a:r>
            <a:r>
              <a:rPr lang="ru-RU" dirty="0" smtClean="0">
                <a:solidFill>
                  <a:schemeClr val="bg1"/>
                </a:solidFill>
              </a:rPr>
              <a:t>экономики</a:t>
            </a: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pPr algn="ctr"/>
            <a:r>
              <a:rPr lang="ru-RU" sz="2800" dirty="0" smtClean="0"/>
              <a:t>Актуальность реализации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35280" cy="5248275"/>
          </a:xfrm>
        </p:spPr>
        <p:txBody>
          <a:bodyPr/>
          <a:lstStyle/>
          <a:p>
            <a:pPr marL="0" indent="0">
              <a:buNone/>
            </a:pPr>
            <a:r>
              <a:rPr lang="ru-RU" b="0" u="sng" dirty="0" smtClean="0">
                <a:solidFill>
                  <a:srgbClr val="C00000"/>
                </a:solidFill>
              </a:rPr>
              <a:t>Задачи </a:t>
            </a:r>
            <a:r>
              <a:rPr lang="ru-RU" b="0" u="sng" dirty="0">
                <a:solidFill>
                  <a:srgbClr val="C00000"/>
                </a:solidFill>
              </a:rPr>
              <a:t>развития системы изучения и преподавания </a:t>
            </a:r>
            <a:r>
              <a:rPr lang="ru-RU" b="0" dirty="0">
                <a:solidFill>
                  <a:srgbClr val="C00000"/>
                </a:solidFill>
              </a:rPr>
              <a:t>русского языка и литературы в образовательных организациях в Российской </a:t>
            </a:r>
            <a:r>
              <a:rPr lang="ru-RU" b="0" dirty="0" smtClean="0">
                <a:solidFill>
                  <a:srgbClr val="C00000"/>
                </a:solidFill>
              </a:rPr>
              <a:t>Федерации:</a:t>
            </a:r>
            <a:endParaRPr lang="ru-RU" b="0" dirty="0">
              <a:solidFill>
                <a:srgbClr val="C00000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модернизация </a:t>
            </a:r>
            <a:r>
              <a:rPr lang="ru-RU" sz="2400" dirty="0">
                <a:solidFill>
                  <a:schemeClr val="bg1"/>
                </a:solidFill>
              </a:rPr>
              <a:t>содержания образовательных программ русского языка и литературы на всех уровнях общего образования (с обеспечением их преемственности), соответствующих учебных изданий, а также технологий и методик преподавания русского языка и литературы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pPr algn="ctr"/>
            <a:r>
              <a:rPr lang="ru-RU" sz="2800" dirty="0" smtClean="0"/>
              <a:t>Актуальность реализации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35280" cy="5248275"/>
          </a:xfrm>
        </p:spPr>
        <p:txBody>
          <a:bodyPr/>
          <a:lstStyle/>
          <a:p>
            <a:pPr marL="0" indent="0">
              <a:buNone/>
            </a:pPr>
            <a:r>
              <a:rPr lang="ru-RU" b="0" u="sng" dirty="0" smtClean="0">
                <a:solidFill>
                  <a:srgbClr val="C00000"/>
                </a:solidFill>
              </a:rPr>
              <a:t>Задачи </a:t>
            </a:r>
            <a:r>
              <a:rPr lang="ru-RU" b="0" u="sng" dirty="0">
                <a:solidFill>
                  <a:srgbClr val="C00000"/>
                </a:solidFill>
              </a:rPr>
              <a:t>развития системы изучения и преподавания </a:t>
            </a:r>
            <a:r>
              <a:rPr lang="ru-RU" b="0" dirty="0">
                <a:solidFill>
                  <a:srgbClr val="C00000"/>
                </a:solidFill>
              </a:rPr>
              <a:t>русского языка и литературы в образовательных организациях в Российской </a:t>
            </a:r>
            <a:r>
              <a:rPr lang="ru-RU" b="0" dirty="0" smtClean="0">
                <a:solidFill>
                  <a:srgbClr val="C00000"/>
                </a:solidFill>
              </a:rPr>
              <a:t>Федерации:</a:t>
            </a:r>
            <a:endParaRPr lang="ru-RU" b="0" dirty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повышение </a:t>
            </a:r>
            <a:r>
              <a:rPr lang="ru-RU" sz="2400" dirty="0">
                <a:solidFill>
                  <a:schemeClr val="bg1"/>
                </a:solidFill>
              </a:rPr>
              <a:t>качества работы преподавателей русского языка и литературы;</a:t>
            </a:r>
          </a:p>
          <a:p>
            <a:r>
              <a:rPr lang="ru-RU" sz="2400" dirty="0">
                <a:solidFill>
                  <a:schemeClr val="bg1"/>
                </a:solidFill>
              </a:rPr>
              <a:t>развитие общедоступных информационных ресурсов, необходимых для реализации образовательных программ, в том числе для электронного обучения, инструментов деятельности обучающихся и педагогических работников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pPr algn="ctr"/>
            <a:r>
              <a:rPr lang="ru-RU" sz="2800" dirty="0" smtClean="0"/>
              <a:t>Актуальность реализации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35280" cy="5248275"/>
          </a:xfrm>
        </p:spPr>
        <p:txBody>
          <a:bodyPr/>
          <a:lstStyle/>
          <a:p>
            <a:pPr marL="0" indent="0">
              <a:buNone/>
            </a:pPr>
            <a:endParaRPr lang="ru-RU" b="0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0" u="sng" dirty="0" smtClean="0">
                <a:solidFill>
                  <a:srgbClr val="C00000"/>
                </a:solidFill>
              </a:rPr>
              <a:t>Задачи </a:t>
            </a:r>
            <a:r>
              <a:rPr lang="ru-RU" b="0" u="sng" dirty="0">
                <a:solidFill>
                  <a:srgbClr val="C00000"/>
                </a:solidFill>
              </a:rPr>
              <a:t>развития системы изучения и преподавания </a:t>
            </a:r>
            <a:r>
              <a:rPr lang="ru-RU" b="0" dirty="0">
                <a:solidFill>
                  <a:srgbClr val="C00000"/>
                </a:solidFill>
              </a:rPr>
              <a:t>русского языка и литературы в образовательных организациях в Российской </a:t>
            </a:r>
            <a:r>
              <a:rPr lang="ru-RU" b="0" dirty="0" smtClean="0">
                <a:solidFill>
                  <a:srgbClr val="C00000"/>
                </a:solidFill>
              </a:rPr>
              <a:t>Федерации:</a:t>
            </a:r>
            <a:endParaRPr lang="ru-RU" b="0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популяризация </a:t>
            </a:r>
            <a:r>
              <a:rPr lang="ru-RU" dirty="0">
                <a:solidFill>
                  <a:schemeClr val="bg1"/>
                </a:solidFill>
              </a:rPr>
              <a:t>русского языка и литературы</a:t>
            </a:r>
            <a:endParaRPr lang="ru-RU" b="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pPr algn="ctr"/>
            <a:r>
              <a:rPr lang="ru-RU" sz="2800" dirty="0" smtClean="0"/>
              <a:t>Актуальность реализации Концепции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содержит анализ основных проблем изучения русского языка и литературы, которые объединены в четыре основные группы – мотивационного, содержательного, методического характера и кадровые 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endParaRPr lang="ru-RU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01880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br>
              <a:rPr lang="ru-RU" sz="2800" dirty="0"/>
            </a:br>
            <a:r>
              <a:rPr lang="ru-RU" sz="2800" dirty="0"/>
              <a:t>работников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71600"/>
            <a:ext cx="8712968" cy="5248275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 резолюцию:</a:t>
            </a:r>
          </a:p>
          <a:p>
            <a:endParaRPr lang="ru-RU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Обсудить на уровне районных МО учителей русского языка и литературы План мероприятий по реализации Концепции 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на уровне муниципалитета проект (план, «дорожную карту») «Реализация Концепции преподавания русского языка и литературы в общеобразовательных учреждениях г. Новосибирска»  </a:t>
            </a:r>
            <a:endParaRPr lang="ru-RU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человеческой деятельности всегда были две неизменно трудные вещи: </a:t>
            </a:r>
          </a:p>
          <a:p>
            <a:pPr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детей и управление взрослыми людьми</a:t>
            </a:r>
          </a:p>
          <a:p>
            <a:pPr algn="r">
              <a:buNone/>
            </a:pPr>
            <a:r>
              <a:rPr lang="ru-RU" sz="4400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И. Кант</a:t>
            </a:r>
            <a:r>
              <a:rPr lang="ru-RU" b="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  <a:endParaRPr lang="ru-RU" sz="2800" dirty="0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35280" cy="5248275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…Если хочешь посадить человеку дерево, посади плодовое деревцо.</a:t>
            </a:r>
            <a:br>
              <a:rPr lang="ru-RU" sz="3200" dirty="0" smtClean="0">
                <a:solidFill>
                  <a:srgbClr val="000000"/>
                </a:solidFill>
              </a:rPr>
            </a:br>
            <a:r>
              <a:rPr lang="ru-RU" sz="3200" dirty="0" smtClean="0">
                <a:solidFill>
                  <a:srgbClr val="000000"/>
                </a:solidFill>
              </a:rPr>
              <a:t>Если хочешь подарить человеку лошадь, дари лучшего скакуна.</a:t>
            </a:r>
            <a:br>
              <a:rPr lang="ru-RU" sz="3200" dirty="0" smtClean="0">
                <a:solidFill>
                  <a:srgbClr val="000000"/>
                </a:solidFill>
              </a:rPr>
            </a:br>
            <a:endParaRPr lang="ru-RU" sz="32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</a:rPr>
              <a:t>Но если доверили тебе ребенка на воспитание, то верни его крылатым…</a:t>
            </a:r>
          </a:p>
          <a:p>
            <a:pPr>
              <a:buNone/>
            </a:pPr>
            <a:r>
              <a:rPr lang="ru-RU" sz="1600" dirty="0" smtClean="0"/>
              <a:t>Источник: </a:t>
            </a:r>
            <a:r>
              <a:rPr lang="ru-RU" sz="1600" u="sng" dirty="0" smtClean="0">
                <a:hlinkClick r:id="rId2"/>
              </a:rPr>
              <a:t>http://pritchi.ru/id_7689</a:t>
            </a:r>
            <a:r>
              <a:rPr lang="ru-RU" sz="1600" u="sng" dirty="0"/>
              <a:t> </a:t>
            </a:r>
            <a:r>
              <a:rPr lang="ru-RU" sz="1600" dirty="0"/>
              <a:t> </a:t>
            </a:r>
            <a:r>
              <a:rPr lang="ru-RU" sz="1600" dirty="0" smtClean="0"/>
              <a:t>       </a:t>
            </a:r>
            <a:r>
              <a:rPr lang="ru-RU" sz="3200" b="0" i="1" dirty="0" smtClean="0">
                <a:solidFill>
                  <a:srgbClr val="C00000"/>
                </a:solidFill>
              </a:rPr>
              <a:t>Ш. </a:t>
            </a:r>
            <a:r>
              <a:rPr lang="ru-RU" sz="3200" b="0" i="1" dirty="0" err="1" smtClean="0">
                <a:solidFill>
                  <a:srgbClr val="C00000"/>
                </a:solidFill>
              </a:rPr>
              <a:t>Амонашвили</a:t>
            </a:r>
            <a:endParaRPr lang="ru-RU" b="0" i="1" dirty="0" smtClean="0">
              <a:solidFill>
                <a:srgbClr val="C00000"/>
              </a:solidFill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0" y="74711"/>
            <a:ext cx="5757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342900"/>
            <a:r>
              <a:rPr lang="ru-RU" sz="1400" b="1" i="1" dirty="0" smtClean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397824" cy="563562"/>
          </a:xfrm>
        </p:spPr>
        <p:txBody>
          <a:bodyPr/>
          <a:lstStyle/>
          <a:p>
            <a:pPr algn="ctr"/>
            <a:r>
              <a:rPr lang="en-US" dirty="0"/>
              <a:t>XIV </a:t>
            </a:r>
            <a:r>
              <a:rPr lang="ru-RU" dirty="0"/>
              <a:t>городская </a:t>
            </a:r>
            <a:r>
              <a:rPr lang="ru-RU" dirty="0" smtClean="0"/>
              <a:t>конференция </a:t>
            </a:r>
            <a:r>
              <a:rPr lang="ru-RU" dirty="0"/>
              <a:t>работников образования</a:t>
            </a:r>
          </a:p>
        </p:txBody>
      </p:sp>
      <p:pic>
        <p:nvPicPr>
          <p:cNvPr id="4" name="Содержимое 3" descr="http://nsportal.ru/sites/default/files/styles/large/public/lebedi_2.jpg?itok=1Q8RwoTh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72728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325816" cy="563562"/>
          </a:xfrm>
        </p:spPr>
        <p:txBody>
          <a:bodyPr/>
          <a:lstStyle/>
          <a:p>
            <a:pPr algn="ctr"/>
            <a:r>
              <a:rPr lang="en-US" dirty="0"/>
              <a:t>XIV </a:t>
            </a:r>
            <a:r>
              <a:rPr lang="ru-RU" dirty="0"/>
              <a:t>городская конференция работников образования</a:t>
            </a:r>
            <a:endParaRPr lang="ru-RU" dirty="0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sz="4000" dirty="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Спасибо за работу!</a:t>
            </a:r>
          </a:p>
          <a:p>
            <a:pPr algn="ctr">
              <a:buFont typeface="Wingdings" pitchFamily="2" charset="2"/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lvl="1"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Муниципальное казенное учреждение</a:t>
            </a:r>
          </a:p>
          <a:p>
            <a:pPr lvl="1"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дополнительного профессионального образования </a:t>
            </a:r>
          </a:p>
          <a:p>
            <a:pPr lvl="1"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«Городской центр развития образования»</a:t>
            </a:r>
          </a:p>
          <a:p>
            <a:pPr lvl="1" algn="ctr">
              <a:buFont typeface="Wingdings" pitchFamily="2" charset="2"/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lvl="1" algn="ctr">
              <a:buFont typeface="Wingdings" pitchFamily="2" charset="2"/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lvl="1" algn="ctr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A7C"/>
                </a:solidFill>
              </a:rPr>
              <a:t>2016</a:t>
            </a:r>
          </a:p>
          <a:p>
            <a:pPr algn="ctr">
              <a:buFont typeface="Wingdings" pitchFamily="2" charset="2"/>
              <a:buNone/>
            </a:pPr>
            <a:endParaRPr lang="ru-RU" sz="2000" b="0" dirty="0" smtClean="0">
              <a:solidFill>
                <a:srgbClr val="C00000"/>
              </a:solidFill>
            </a:endParaRPr>
          </a:p>
        </p:txBody>
      </p:sp>
      <p:pic>
        <p:nvPicPr>
          <p:cNvPr id="4" name="Рисунок 3" descr="\\414000000-013\общая папка\Богомолов Иван Сергеевич\ok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36976"/>
            <a:ext cx="1368152" cy="131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35280" cy="5248275"/>
          </a:xfrm>
        </p:spPr>
        <p:txBody>
          <a:bodyPr/>
          <a:lstStyle/>
          <a:p>
            <a:pPr marL="0" indent="0">
              <a:buNone/>
            </a:pPr>
            <a:r>
              <a:rPr lang="ru-RU" sz="4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плана, рабочих программ по русскому языку и литературе с учетом филологической направленности образовательной программы ОУ</a:t>
            </a:r>
          </a:p>
          <a:p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одаренными детьми</a:t>
            </a:r>
          </a:p>
          <a:p>
            <a:pPr algn="ctr">
              <a:buNone/>
            </a:pPr>
            <a:endParaRPr lang="ru-RU" sz="4800" b="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обсуждения: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компетентности учителей  русского языка и литературы</a:t>
            </a:r>
          </a:p>
          <a:p>
            <a:endParaRPr lang="ru-RU" sz="4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как неродному</a:t>
            </a:r>
          </a:p>
          <a:p>
            <a:pPr algn="ctr">
              <a:buNone/>
            </a:pPr>
            <a:endParaRPr lang="ru-RU" sz="4800" b="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1124744"/>
            <a:ext cx="83210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дети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Их будущее</a:t>
            </a:r>
          </a:p>
          <a:p>
            <a:pPr algn="just"/>
            <a:endParaRPr lang="ru-RU" sz="48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«Обновление мира начинается в школе»</a:t>
            </a:r>
          </a:p>
          <a:p>
            <a:pPr algn="r"/>
            <a:r>
              <a:rPr lang="ru-RU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 Менделеев</a:t>
            </a:r>
            <a:endParaRPr lang="ru-RU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zonters.com/image/2013/04/high_speed_train-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71660"/>
            <a:ext cx="9144000" cy="84296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2910" y="4572008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Успешность страны на мировой арене зависит от скорости реализации новых педагогических решений</a:t>
            </a: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 системе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131438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800" b="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</a:p>
          <a:p>
            <a:pPr algn="ctr">
              <a:buNone/>
            </a:pPr>
            <a:r>
              <a:rPr lang="ru-RU" sz="6000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хроника событий</a:t>
            </a:r>
            <a:endParaRPr lang="ru-RU" sz="6000" i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973888" cy="563562"/>
          </a:xfrm>
        </p:spPr>
        <p:txBody>
          <a:bodyPr/>
          <a:lstStyle/>
          <a:p>
            <a:r>
              <a:rPr lang="en-US" sz="2800" dirty="0"/>
              <a:t>XIV </a:t>
            </a:r>
            <a:r>
              <a:rPr lang="ru-RU" sz="2800" dirty="0"/>
              <a:t>городская конференция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работников </a:t>
            </a:r>
            <a:r>
              <a:rPr lang="ru-RU" sz="2800" dirty="0"/>
              <a:t>образования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 августа 2016 года назначен новый министр образования и науки</a:t>
            </a:r>
          </a:p>
          <a:p>
            <a:pPr algn="ctr">
              <a:buNone/>
            </a:pPr>
            <a:r>
              <a:rPr lang="ru-RU" sz="4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>
              <a:buNone/>
            </a:pPr>
            <a:endParaRPr lang="ru-RU" sz="40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овый министр образования: хороша или плоха кандидатура?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302433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1g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2576</TotalTime>
  <Words>1038</Words>
  <Application>Microsoft Office PowerPoint</Application>
  <PresentationFormat>Экран (4:3)</PresentationFormat>
  <Paragraphs>199</Paragraphs>
  <Slides>39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cdb2004141gd</vt:lpstr>
      <vt:lpstr>Image</vt:lpstr>
      <vt:lpstr>XIV городская конференция работников образования</vt:lpstr>
      <vt:lpstr>XIV городская конференция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Презентация PowerPoint</vt:lpstr>
      <vt:lpstr>Презентация PowerPoint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 Общество русской словесности:  первый съезд и первые итоги </vt:lpstr>
      <vt:lpstr>Общество русской словесности:  первый съезд и первые итоги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Актуальность реализации Концепции</vt:lpstr>
      <vt:lpstr>Актуальность реализации Концепции</vt:lpstr>
      <vt:lpstr>Актуальность реализации Концепции</vt:lpstr>
      <vt:lpstr>Актуальность реализации Концепции</vt:lpstr>
      <vt:lpstr>Актуальность реализации Концепции</vt:lpstr>
      <vt:lpstr>Актуальность реализации Концепции</vt:lpstr>
      <vt:lpstr>Актуальность реализации Концепции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 работников образования</vt:lpstr>
      <vt:lpstr>XIV городская конференция работников образования</vt:lpstr>
      <vt:lpstr>XIV городская конференция работников образования</vt:lpstr>
    </vt:vector>
  </TitlesOfParts>
  <Company>uomur.org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Компетентностные  диагностики МСОКО как инструмент  управления образовательным результатом  М.В.Кравец, начальник  Управления образования г.Муравленко</dc:title>
  <dc:creator>user</dc:creator>
  <cp:lastModifiedBy>гцро</cp:lastModifiedBy>
  <cp:revision>331</cp:revision>
  <dcterms:created xsi:type="dcterms:W3CDTF">2012-05-21T05:06:49Z</dcterms:created>
  <dcterms:modified xsi:type="dcterms:W3CDTF">2016-08-24T07:01:23Z</dcterms:modified>
</cp:coreProperties>
</file>