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301" r:id="rId2"/>
    <p:sldId id="411" r:id="rId3"/>
    <p:sldId id="412" r:id="rId4"/>
    <p:sldId id="475" r:id="rId5"/>
    <p:sldId id="413" r:id="rId6"/>
    <p:sldId id="414" r:id="rId7"/>
    <p:sldId id="415" r:id="rId8"/>
    <p:sldId id="416" r:id="rId9"/>
    <p:sldId id="434" r:id="rId10"/>
    <p:sldId id="418" r:id="rId11"/>
    <p:sldId id="435" r:id="rId12"/>
    <p:sldId id="436" r:id="rId13"/>
    <p:sldId id="437" r:id="rId14"/>
    <p:sldId id="438" r:id="rId15"/>
    <p:sldId id="300" r:id="rId16"/>
    <p:sldId id="419" r:id="rId17"/>
    <p:sldId id="439" r:id="rId18"/>
    <p:sldId id="420" r:id="rId19"/>
    <p:sldId id="422" r:id="rId20"/>
    <p:sldId id="421" r:id="rId21"/>
    <p:sldId id="440" r:id="rId22"/>
    <p:sldId id="423" r:id="rId23"/>
    <p:sldId id="424" r:id="rId24"/>
    <p:sldId id="425" r:id="rId25"/>
    <p:sldId id="442" r:id="rId26"/>
    <p:sldId id="426" r:id="rId27"/>
    <p:sldId id="427" r:id="rId28"/>
    <p:sldId id="431" r:id="rId29"/>
    <p:sldId id="432" r:id="rId30"/>
    <p:sldId id="428" r:id="rId31"/>
    <p:sldId id="433" r:id="rId32"/>
    <p:sldId id="429" r:id="rId33"/>
    <p:sldId id="430" r:id="rId34"/>
    <p:sldId id="444" r:id="rId35"/>
    <p:sldId id="448" r:id="rId36"/>
    <p:sldId id="449" r:id="rId37"/>
    <p:sldId id="450" r:id="rId38"/>
    <p:sldId id="452" r:id="rId39"/>
    <p:sldId id="451" r:id="rId40"/>
    <p:sldId id="454" r:id="rId41"/>
    <p:sldId id="455" r:id="rId42"/>
    <p:sldId id="453" r:id="rId43"/>
    <p:sldId id="456" r:id="rId44"/>
    <p:sldId id="458" r:id="rId45"/>
    <p:sldId id="457" r:id="rId46"/>
    <p:sldId id="459" r:id="rId47"/>
    <p:sldId id="461" r:id="rId48"/>
    <p:sldId id="460" r:id="rId49"/>
    <p:sldId id="463" r:id="rId50"/>
    <p:sldId id="462" r:id="rId51"/>
    <p:sldId id="465" r:id="rId52"/>
    <p:sldId id="466" r:id="rId53"/>
    <p:sldId id="464" r:id="rId54"/>
    <p:sldId id="467" r:id="rId55"/>
    <p:sldId id="469" r:id="rId56"/>
    <p:sldId id="468" r:id="rId57"/>
    <p:sldId id="470" r:id="rId58"/>
    <p:sldId id="471" r:id="rId59"/>
    <p:sldId id="472" r:id="rId60"/>
    <p:sldId id="474" r:id="rId61"/>
    <p:sldId id="406" r:id="rId62"/>
  </p:sldIdLst>
  <p:sldSz cx="10080625" cy="7559675"/>
  <p:notesSz cx="6797675" cy="9926638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8" y="-24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compatLnSpc="0"/>
          <a:lstStyle/>
          <a:p>
            <a:pPr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compatLnSpc="0"/>
          <a:lstStyle/>
          <a:p>
            <a:pPr algn="r"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="b" compatLnSpc="0"/>
          <a:lstStyle/>
          <a:p>
            <a:pPr hangingPunct="0">
              <a:defRPr sz="1400"/>
            </a:pPr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vert="horz" wrap="none" lIns="82467" tIns="41234" rIns="82467" bIns="41234" anchor="b" compatLnSpc="0"/>
          <a:lstStyle/>
          <a:p>
            <a:pPr algn="r" hangingPunct="0">
              <a:defRPr sz="1400"/>
            </a:pPr>
            <a:fld id="{E910FB6B-2566-4DE7-B44F-F807B2441CC6}" type="slidenum">
              <a:pPr algn="r" hangingPunct="0">
                <a:defRPr sz="1400"/>
              </a:pPr>
              <a:t>‹#›</a:t>
            </a:fld>
            <a:endParaRPr lang="de-DE" sz="1300"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21921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679797" y="4715068"/>
            <a:ext cx="5438050" cy="44667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47649" y="0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847649" y="9430471"/>
            <a:ext cx="2949994" cy="4960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3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C87B999F-4E2B-4853-9E0A-97E0FEFDD97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855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48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49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51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52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53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54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55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56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57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58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59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60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1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225" y="1241425"/>
            <a:ext cx="4465638" cy="3349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82" y="4776872"/>
            <a:ext cx="5438711" cy="39087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49923" y="9428464"/>
            <a:ext cx="2946325" cy="4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67" tIns="42883" rIns="82467" bIns="42883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1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0DA7A0-0DB1-46A5-9ADC-4DA40B4D0F6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31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E8EF5D-1822-42A9-87A9-8AB854ADFF9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08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8CCE12-999F-4F33-8EC3-2E37FFCB1D9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20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744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F524A4-D129-435E-A78E-5B8AFFAA543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50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797721-2B3A-4228-A8AF-9E733BE89A9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33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D022BB-DCF7-4A2A-BE07-F6A32ED54FE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15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42714E-4A75-4872-8F37-1701BE144A82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07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D54522-91E3-450A-AA43-86814D19D7F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5494DE-C6EF-48EB-803D-FAA32B206CB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5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76CED3-4A76-4AA0-9200-6B9043F18D4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1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2A4D23-D202-47A6-A12E-3D5F01DB5FA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8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65595A98-75C5-4A20-9A65-854C780CAD98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15777" y="2244725"/>
            <a:ext cx="9855324" cy="458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</a:t>
            </a:r>
            <a:r>
              <a:rPr lang="ru-RU" altLang="ru-RU" sz="4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 профессионального развития учителя: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6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материалы для национальной системы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36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учительского роста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endParaRPr lang="ru-RU" altLang="ru-RU" sz="44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ru-RU" altLang="ru-RU" sz="44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31801" y="6335713"/>
            <a:ext cx="94678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Соломатин 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Александр Михайлович, </a:t>
            </a:r>
            <a:endParaRPr lang="ru-RU" altLang="ru-RU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руководитель 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научно-методической службы издательства, </a:t>
            </a:r>
            <a:r>
              <a:rPr lang="ru-RU" altLang="ru-RU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к.п.н</a:t>
            </a:r>
            <a:r>
              <a:rPr lang="ru-RU" altLang="ru-RU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., </a:t>
            </a: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доцент, Почетный работник общего образования РФ</a:t>
            </a:r>
            <a:endParaRPr lang="ru-RU" altLang="ru-RU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17588"/>
            <a:chOff x="556" y="123"/>
            <a:chExt cx="4668" cy="641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4370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2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. Обратите внимание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вопросы и задания, которые необходимо выполнить в ходе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работы.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Заслуживаю внимание также разделы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в которых могут быть отражены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индивидуальные предпочтения: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обоснование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собственной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точки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зрения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наблюдений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высказывание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мнений и суждений,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продумывание перспектив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22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3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. Определите время,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которое Вы планируете отвести на работу 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дневником.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зависимости от конкретной ситуации и решаемых задач профессионального развития, это время может находиться в интервале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от нескольких месяцев до нескольких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лет.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50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4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. Приступайте к заполнению дневника,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отвечая на вопросы той части материалов, которую считаете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актуальной и значимой в данный момент,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любое удобное для Вас время (с учетом определенных приоритетов и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временнЫх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рамок).</a:t>
            </a:r>
          </a:p>
        </p:txBody>
      </p:sp>
    </p:spTree>
    <p:extLst>
      <p:ext uri="{BB962C8B-B14F-4D97-AF65-F5344CB8AC3E}">
        <p14:creationId xmlns:p14="http://schemas.microsoft.com/office/powerpoint/2010/main" val="837608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5.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Если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возникнет необходимость, вернитесь к заполненным страницам,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внесите коррективы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Ваши ответы.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Целесообразно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те части дневника, которые,  по Вашему мнению,  требуют дальнейшего уточнения, заполнять карандашом.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Возможно, у Вас появится желание обратиться и к тем разделам дневника, которые на начальном этапе работы показались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актуальными и не заполнялись.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457200" indent="-4572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AutoNum type="arabicPeriod" startAt="5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563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6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. После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завершения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работы с дневником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 желании можно обсудить полученные результаты в профессиональном объединении педагогов  и подтвердить значимость Вашего  непрерывного профессионального образования для Вас и для вашей образовательно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595829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75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514350" indent="-514350">
              <a:buAutoNum type="arabicPeriod"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развития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школы</a:t>
            </a:r>
          </a:p>
          <a:p>
            <a:endParaRPr lang="ru-RU" altLang="ru-RU" sz="34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Информационный блок (представлен в начале каждого раздела дневника):</a:t>
            </a:r>
          </a:p>
          <a:p>
            <a:endParaRPr lang="ru-RU" altLang="ru-RU" sz="28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«В </a:t>
            </a: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соответствии с законом «Об образовании в РФ» (ст. 28), к  компетенции образовательной организации относится разработка и утверждение по согласованию с учредителем программы развития. Это значит, что </a:t>
            </a:r>
            <a:r>
              <a:rPr lang="ru-RU" altLang="ru-RU" sz="2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она становится </a:t>
            </a:r>
            <a:r>
              <a:rPr lang="ru-RU" altLang="ru-RU" sz="2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обязательной в работе каждой школы, определяя стратегические ориентиры позитивных преобразований на ближайшую перспективу. Каждый педагогический работник имеет возможность участия в разработке и реализации программы развития </a:t>
            </a:r>
            <a:r>
              <a:rPr lang="ru-RU" altLang="ru-RU" sz="2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школы»</a:t>
            </a:r>
            <a:endParaRPr lang="ru-RU" altLang="ru-RU" sz="2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355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развития школы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Я отметил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(а) знаком √ верные утверждения: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Для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разработки программы развития проведен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проблемно-ориентированный анализ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Я хочу обозначить наиболее важные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проблемы,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которые нашей начальной школе предстоит решить в ходе реализации документа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________________________________________________________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программе развития имеются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концептуальные основы и теоретические положения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Эти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основы и положения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включают </a:t>
            </a:r>
            <a:r>
              <a:rPr lang="ru-RU" altLang="ru-RU" sz="2400" dirty="0" smtClean="0">
                <a:latin typeface="Segoe UI Light" pitchFamily="32" charset="0"/>
              </a:rPr>
              <a:t>________________________</a:t>
            </a: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955" y="2536420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7048" y="485126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73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Другие вопросы самооценки в разделе «Программа развития школы»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Отражение идей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программы развития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рабочих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программах, курсах 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Успешность плана мероприятий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 реализации программы  развития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Эффективность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диагностических материалов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 оценке эффективности программы развития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Взаимосвязь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программы развития и ООП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25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развития школы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Изучение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методических пособий для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самообразования </a:t>
            </a:r>
            <a:r>
              <a:rPr lang="ru-RU" altLang="ru-RU" sz="2400" i="1" dirty="0" smtClean="0">
                <a:latin typeface="Segoe UI" pitchFamily="34" charset="0"/>
                <a:cs typeface="Segoe UI" pitchFamily="34" charset="0"/>
              </a:rPr>
              <a:t>(это задание завершает каждый раздел дневника, в нем представлены ресурсы издательства)</a:t>
            </a:r>
            <a:endParaRPr lang="ru-RU" altLang="ru-RU" sz="2400" i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«Программа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развития и основная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                              образовательная программа»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«Базовые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признаки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эффективного				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управления в условиях реализации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ФГОС»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Другие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пособия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:_________________________________________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Наиболее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важные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идеи, положения,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сформулированные в этих пособиях, имеют для меня следующую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практическую значимость: </a:t>
            </a:r>
            <a:r>
              <a:rPr lang="ru-RU" altLang="ru-RU" sz="2400" dirty="0" smtClean="0">
                <a:latin typeface="Segoe UI Light" pitchFamily="32" charset="0"/>
              </a:rPr>
              <a:t>________________________________________________________</a:t>
            </a: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674" y="3142138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9221" y="402010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14" y="2742836"/>
            <a:ext cx="909829" cy="12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11222" t="63126" r="77556" b="16633"/>
          <a:stretch/>
        </p:blipFill>
        <p:spPr bwMode="auto">
          <a:xfrm>
            <a:off x="6931685" y="2506314"/>
            <a:ext cx="936105" cy="1277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8"/>
          <a:srcRect l="51461" t="14028" r="8299" b="9218"/>
          <a:stretch/>
        </p:blipFill>
        <p:spPr bwMode="auto">
          <a:xfrm>
            <a:off x="8208664" y="3669501"/>
            <a:ext cx="900936" cy="1277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4" descr="C:\Documents and Settings\ednachmet\Рабочий стол\обложки ЭФУ\Обложки\Методика\scientific-manager-0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00" y="3142138"/>
            <a:ext cx="958190" cy="12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17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2. Основная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образовательная программа</a:t>
            </a:r>
          </a:p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начального общего образования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  <a:endParaRPr lang="ru-RU" altLang="ru-RU" sz="28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Информационный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блок</a:t>
            </a: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«Согласно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закону «Об образовании в РФ» и профессиональному стандарту педагога, основная образовательная программа (ООП)  –  это основополагающий  документ, регламентирующий  деятельность всех участников образовательных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отношений»...</a:t>
            </a:r>
          </a:p>
        </p:txBody>
      </p:sp>
    </p:spTree>
    <p:extLst>
      <p:ext uri="{BB962C8B-B14F-4D97-AF65-F5344CB8AC3E}">
        <p14:creationId xmlns:p14="http://schemas.microsoft.com/office/powerpoint/2010/main" val="105064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издательства «Переподготовка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 повышение квалификации работников образования»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8" y="1412122"/>
            <a:ext cx="1899717" cy="264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2163" t="23247" r="26094" b="17435"/>
          <a:stretch/>
        </p:blipFill>
        <p:spPr bwMode="auto">
          <a:xfrm>
            <a:off x="863848" y="3779044"/>
            <a:ext cx="1845853" cy="266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1682" t="23447" r="25453" b="17235"/>
          <a:stretch/>
        </p:blipFill>
        <p:spPr bwMode="auto">
          <a:xfrm>
            <a:off x="2952080" y="1526473"/>
            <a:ext cx="1845853" cy="266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11543" t="55511" r="77556" b="24048"/>
          <a:stretch/>
        </p:blipFill>
        <p:spPr bwMode="auto">
          <a:xfrm>
            <a:off x="8570296" y="1488662"/>
            <a:ext cx="1142920" cy="1835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l="50339" t="55110" r="38599" b="24248"/>
          <a:stretch/>
        </p:blipFill>
        <p:spPr bwMode="auto">
          <a:xfrm>
            <a:off x="5145543" y="2753932"/>
            <a:ext cx="1218746" cy="1939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26292" t="13427" r="27857" b="8617"/>
          <a:stretch/>
        </p:blipFill>
        <p:spPr bwMode="auto">
          <a:xfrm>
            <a:off x="3909063" y="3962624"/>
            <a:ext cx="1845853" cy="26458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1"/>
          <a:srcRect l="29338" t="33467" r="48057" b="27855"/>
          <a:stretch/>
        </p:blipFill>
        <p:spPr bwMode="auto">
          <a:xfrm>
            <a:off x="6583897" y="2051645"/>
            <a:ext cx="1841363" cy="2657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48" y="3834550"/>
            <a:ext cx="1811884" cy="260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35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Основная образовательная программа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Группа, которая проектировала (корректирует) ООП НОО, поручила мне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подбор материала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для разработки следующих разделов ООП: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 целевого           содержательного             организационного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Для части, формируемой участниками образовательных отношений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были предложены: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вариативные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цели и задачи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рабочие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учебных предметов, курсов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программы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внеурочной 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идеи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программы духовно-нравственного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развития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6016" y="3210391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3768" y="317633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863307" y="3200665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6328" y="464393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08607" y="528808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4372" y="580043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4372" y="6265842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914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Другие вопросы самооценки в разделе «Основная образовательная программа»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475580"/>
            <a:ext cx="9693969" cy="53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Эффективность соотношения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обязательной и «вариативной» части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Реализация программ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духовно-нравственного развития, воспитания обучающихся,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здоровье-сбережения и ЗОЖ, коррекционной работы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Успешность программы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формирования УУД младших школьников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Результативность реализации ООП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(ВПР, промежуточная аттестация, участие школьников в олимпиадах и конкурсах…)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9" y="5303986"/>
            <a:ext cx="1069090" cy="145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 descr="C:\Documents and Settings\ednachmet\Рабочий стол\обложки ЭФУ\Обложки\Методика\scientific-manager-0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32" y="5255276"/>
            <a:ext cx="1147036" cy="152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140" t="32265" r="48538" b="27254"/>
          <a:stretch/>
        </p:blipFill>
        <p:spPr bwMode="auto">
          <a:xfrm>
            <a:off x="4153693" y="5285079"/>
            <a:ext cx="1044632" cy="140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29658" t="32866" r="48218" b="27655"/>
          <a:stretch/>
        </p:blipFill>
        <p:spPr bwMode="auto">
          <a:xfrm>
            <a:off x="6696496" y="5246526"/>
            <a:ext cx="1044116" cy="140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31262" t="49098" r="57997" b="30862"/>
          <a:stretch/>
        </p:blipFill>
        <p:spPr bwMode="auto">
          <a:xfrm>
            <a:off x="7920632" y="5203616"/>
            <a:ext cx="1037081" cy="1490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1067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3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Использование  рабочих программ учебных предметов, курсов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Информационный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блок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«Трудно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переценить значение программ учебных предметов, курсов в деятельности каждого педагога. Традиционно они выступают приоритетным содержательным и организационным механизмом реализации системы уроков в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школе»…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81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Рабочие программы учебных предметов, курсов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7" y="1301088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Используемые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мной рабочие программы рассчитаны: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освоение обучающимися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базового уровня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содержания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достижение школьниками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повышенного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(углубленного)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уровня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некоторым предметам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работу с детьми, имеющими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ограниченные возможности здоровья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соответствии с федеральными требованиями и локальным актом школы используется следующая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структура программы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_____________________________________________________</a:t>
            </a: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2989" y="3127188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9616" y="2489916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54998" y="4005606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56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Рабочие программы учебных предметов, курсов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6" y="1327030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совершенствования рабочих программ и их реализации считаю необходимым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повышение квалификации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посредством: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дистанционного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обучения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курсовой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подготовки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изучения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существующих вариантов примерных и авторских программ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-других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форм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___________________________________________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781" y="3436793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6328" y="286525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7235" y="4016757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079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Изучение методических пособий для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самообразования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98588"/>
            <a:ext cx="9693969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«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 разработать программу учебного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			предмета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курса»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«Программы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учебным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предметам. Примерный учебный план: 1-4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.: 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3 ч. / Сост. Р.Г.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Чуракова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«Примерные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рабочие программы по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			учебному предмету»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Другие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пособия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:__________________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Наиболее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важные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идеи, положения,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сформулированные в этих пособиях, имеют для меня следующую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практическую значимость: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________________________________________________________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328" y="1525171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187552" y="1780579"/>
            <a:ext cx="203897" cy="184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11781" y="2354793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54829" t="10821" r="1725" b="5611"/>
          <a:stretch/>
        </p:blipFill>
        <p:spPr bwMode="auto">
          <a:xfrm>
            <a:off x="7416576" y="987986"/>
            <a:ext cx="936104" cy="1334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50820" t="50501" r="38439" b="28858"/>
          <a:stretch/>
        </p:blipFill>
        <p:spPr bwMode="auto">
          <a:xfrm>
            <a:off x="8496696" y="599669"/>
            <a:ext cx="936104" cy="1439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40260" y="3203773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/>
          <p:nvPr/>
        </p:nvPicPr>
        <p:blipFill rotWithShape="1">
          <a:blip r:embed="rId8"/>
          <a:srcRect l="42323" t="20641" r="23850" b="16233"/>
          <a:stretch/>
        </p:blipFill>
        <p:spPr bwMode="auto">
          <a:xfrm>
            <a:off x="7416576" y="3104074"/>
            <a:ext cx="936104" cy="1343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5" descr="C:\Documents and Settings\ednachmet\Рабочий стол\Для конференции\Обложки\Методика\programbook-math-[1-4]-0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96" y="2732068"/>
            <a:ext cx="992698" cy="132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81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424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4.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Проектирование</a:t>
            </a:r>
          </a:p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программ курсов внеурочной деятельности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Внеурочная деятельность, осуществляемая в формах, отличных от урочной,  предназначена для выявления и развития индивидуальных потребностей обучающихся, их личностных и </a:t>
            </a:r>
            <a:r>
              <a:rPr lang="ru-RU" altLang="ru-RU" sz="2800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умений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3672160" y="5219997"/>
            <a:ext cx="1626716" cy="2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5771768" y="4859957"/>
            <a:ext cx="1584176" cy="23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7603132" y="4616211"/>
            <a:ext cx="1552649" cy="23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43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Проектирование программ курсов внеурочной деятельности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3" y="1543052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организации внеурочной деятельности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используются: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имеющиеся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примерные и авторские программы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собственный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вариант программ курсов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Направления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внеурочной деятельности,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реализуемые в этих программах: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духовно-нравственное           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спортивно-оздоровительное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социальное                              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общеинтеллектуальное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   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общекультурное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используемые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формы внеурочной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 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структура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программ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курсов 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5645" y="2721242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0191" y="223818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66283" y="4283870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11799" y="4782512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02715" y="4233070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66283" y="531874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6283" y="4769050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09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Результативность внеурочной деятельности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3" y="1543052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Растет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число участников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внеурочной 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Увеличивается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число учеников, которые достигли базовый уровень освоения ООП  по следующим предметам ___________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Возрастает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количество обучающихся,  показавших повышенный уровень освоения ООП по таким предметам, как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Повышается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эффективность взаимодействия детского и родительского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коллектива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Например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_____________________________________________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Возрастает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число детей, желающих принять участие в олимпиадах и конкурсах, выявляющих их успешность по таким предметам (курсам)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как __________________________________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2782" y="156707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82782" y="395985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18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64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5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Урок – основная форма реализации  программных требований воспитания и образования обучающихся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Одной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 основных форм организации учебного занятия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является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урок, на котором решаются задачи образования, воспитания и развития обучающихся, формирования УУД.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Особенностями современного урока с позиции ученика можно считать возможность высказывать свою точку зрения, участвовать в организации и анализе урока, действовать на уроке как самостоятельно, так и в парах,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группах…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6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Новое пособие серии: «Дневник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учителя» 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8056" t="10621" r="27697" b="12425"/>
          <a:stretch/>
        </p:blipFill>
        <p:spPr bwMode="auto">
          <a:xfrm>
            <a:off x="2880072" y="1452920"/>
            <a:ext cx="3861321" cy="5372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9159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При подготовке к проведению урока происходит: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5" y="1492252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изучение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соответствующих разделов содержания и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тематич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 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планирования рабочих программ учебных предметов, курсов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анализ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содержания параграфов учебников в печатной и электронной форме  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изучение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соответствующих страниц  пособий для учителя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анализ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страниц пособий для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учеников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знакомство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рекомендациями для родителей, разработанными авторами системы учебников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изучение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электронных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пособий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подготовка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конспекта (плана) проведения урока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Кроме того, при подготовке к урокам мне помогает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4441" y="2483693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94441" y="153159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6453" y="335139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8932" y="5306111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47977" y="4516938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7977" y="3935817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8932" y="5918079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19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87579" y="74307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Использование на уроках электронных ресурсов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1760" y="1492252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уроках    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систематически       периодически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  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используются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электронные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формы учебников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тетради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самост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работы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 электронной форме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электронные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диктанты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тренажеры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электронные тесты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электронные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ресурсы для подготовки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 итоговой работе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электронные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издания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для подготовки к ВПР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информационные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источники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интерактивной доски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Другие материалы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электронной форме,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например 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55936" y="159964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03074" y="158891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5380" y="3059757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0616" y="408905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45380" y="3611974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45380" y="2456337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0616" y="4710765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80357" y="5219997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6790" y="5796061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7" descr="C:\Documents and Settings\ednachmet\Рабочий стол\Для конференции\Обложки\Учебники\j_rus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405" y="1548034"/>
            <a:ext cx="791728" cy="11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Documents and Settings\ednachmet\Рабочий стол\Для конференции\Обложки\Итоговые работы\ipad_rus_cover_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35" y="4207766"/>
            <a:ext cx="791728" cy="11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Documents and Settings\ednachmet\Рабочий стол\Для конференции\Обложки\Тетради\workbook-lit-1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35" y="2791142"/>
            <a:ext cx="861939" cy="11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Documents and Settings\ednachmet\Рабочий стол\Для конференции\Обложки\ВПР\dictation-math-4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35" y="5543021"/>
            <a:ext cx="952612" cy="12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20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Рабочие программы учебных предметов, курсов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6" y="1475581"/>
            <a:ext cx="9693969" cy="533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Заполнив таблицу,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я проанализировал(а), типы каких уроков освоены  хорошо (+),  каких  – удов.  (±), а методики проведения каких уроков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требуют совершенствования (√)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86964"/>
              </p:ext>
            </p:extLst>
          </p:nvPr>
        </p:nvGraphicFramePr>
        <p:xfrm>
          <a:off x="278498" y="2483693"/>
          <a:ext cx="9424504" cy="448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8080"/>
                <a:gridCol w="720080"/>
                <a:gridCol w="1872208"/>
                <a:gridCol w="122413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               Тип урока 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Само-</a:t>
                      </a:r>
                    </a:p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оценка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Оценка </a:t>
                      </a:r>
                      <a:r>
                        <a:rPr lang="ru-RU" sz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урока внешними экспертами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Тема </a:t>
                      </a:r>
                      <a:r>
                        <a:rPr lang="ru-RU" sz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урока, дата 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первичного предъявления новых знаний и УУД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формирования  мотива учения, предметных навыков, овладения УУД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применения познавательных учебных действий и предметных знаний, умений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17265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обобщения и систематизации  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повторения 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31227">
                <a:tc>
                  <a:txBody>
                    <a:bodyPr/>
                    <a:lstStyle/>
                    <a:p>
                      <a:pPr algn="just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контроля и коррекции знаний учащихся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1156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Комбинированный </a:t>
                      </a:r>
                      <a:r>
                        <a:rPr lang="ru-RU" sz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</a:t>
                      </a:r>
                      <a:endParaRPr lang="ru-RU" sz="1200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86643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Экскурсия, выход на пришкольный участок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44158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решения практических </a:t>
                      </a:r>
                      <a:r>
                        <a:rPr lang="ru-RU" sz="120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задач</a:t>
                      </a: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в компьютерном классе, урок с использованием индивидуальных устройств доступа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Лабораторный практикум с использованием простейшего оборудования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Заседание научного клуба как форма частичной передачи учащимся функции по проведению урока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Урок с использованием электронного учебника в условиях индивидуального обучения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117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Анализ урока (самоанализ)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Мной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выбран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следующий аспект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(основание) для анализа урока своих коллег (для самоанализа) с учетом интересов дальнейшего самообразования: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дидактическая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задача урока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общей системе уроков по определенной теме       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предметное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содержание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урока и его усвоение разными группами обучающихся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методы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приемы, средства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обучения          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формы обучения             структура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урока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организация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самостоятельной деятельности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обучающихся       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результативность урока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852" y="2843733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9686" y="461671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2971" y="3648811"/>
            <a:ext cx="28803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2936" y="517874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62936" y="576544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150357" y="517874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55082" y="626486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/>
          <p:nvPr/>
        </p:nvPicPr>
        <p:blipFill rotWithShape="1">
          <a:blip r:embed="rId6"/>
          <a:srcRect l="44430" t="21077" r="23694" b="16154"/>
          <a:stretch/>
        </p:blipFill>
        <p:spPr bwMode="auto">
          <a:xfrm>
            <a:off x="7507808" y="4148471"/>
            <a:ext cx="1044116" cy="1505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7"/>
          <a:srcRect l="50660" t="30260" r="38439" b="50100"/>
          <a:stretch/>
        </p:blipFill>
        <p:spPr bwMode="auto">
          <a:xfrm>
            <a:off x="8790077" y="4148471"/>
            <a:ext cx="1044116" cy="1505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5217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6. Индивидуализация образования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школьников</a:t>
            </a: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Одной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 важных задач системы образования является создание условий для того, чтобы каждый обучающийся получил максимальное развитие, был способен адаптироваться к жизни в обществе, к непрерывному самообразованию.</a:t>
            </a:r>
          </a:p>
        </p:txBody>
      </p:sp>
    </p:spTree>
    <p:extLst>
      <p:ext uri="{BB962C8B-B14F-4D97-AF65-F5344CB8AC3E}">
        <p14:creationId xmlns:p14="http://schemas.microsoft.com/office/powerpoint/2010/main" val="1528181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Индивидуализация  образования</a:t>
            </a:r>
          </a:p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школьников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классе имеется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группа  учеников, нуждающаяся в индивидуальном подходе,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цель которого –  формирование универсальных и предметных способов действий на повышенном уровне достижения планируемых результатов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Например _____________________________________________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Организовать индивидуальную работу с группой детей, способных усвоить УУД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 повышенном уровне трудности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мне помогают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учебники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тетради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справочники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дневники достижений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9588" y="461550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83106" y="1545996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5322" y="637212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5835" y="574888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9588" y="516475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/>
          <p:nvPr/>
        </p:nvPicPr>
        <p:blipFill rotWithShape="1">
          <a:blip r:embed="rId6"/>
          <a:srcRect l="43446" t="19840" r="23368" b="21844"/>
          <a:stretch/>
        </p:blipFill>
        <p:spPr bwMode="auto">
          <a:xfrm>
            <a:off x="7668370" y="5151169"/>
            <a:ext cx="1008112" cy="1383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7"/>
          <a:srcRect l="52905" t="15030" r="5894" b="10621"/>
          <a:stretch/>
        </p:blipFill>
        <p:spPr bwMode="auto">
          <a:xfrm>
            <a:off x="4320232" y="4610274"/>
            <a:ext cx="1008112" cy="14357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8"/>
          <a:srcRect l="53225" t="19439" r="3490" b="9619"/>
          <a:stretch/>
        </p:blipFill>
        <p:spPr bwMode="auto">
          <a:xfrm>
            <a:off x="6336456" y="4598726"/>
            <a:ext cx="1008112" cy="1458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36" y="5280910"/>
            <a:ext cx="1006719" cy="137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10"/>
          <a:srcRect l="45049" t="22645" r="23208" b="21844"/>
          <a:stretch/>
        </p:blipFill>
        <p:spPr bwMode="auto">
          <a:xfrm>
            <a:off x="8685733" y="4495374"/>
            <a:ext cx="1008112" cy="1347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773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Индивидуализация  образования</a:t>
            </a:r>
          </a:p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школьников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52846" y="1509038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Использование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печатных и электронных средств обучения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позволяют на уроке обеспечить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сочетание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различных методов и форм обучения с учетом индивидуальных особенностей детей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качестве примера, показывающего возможности индивидуализации самоконтроля обучающимися своих достижений при помощи электронных средств обучения, можно провести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фрагмент (ы) урока (</a:t>
            </a:r>
            <a:r>
              <a:rPr lang="ru-RU" altLang="ru-RU" sz="2400" b="1" dirty="0" err="1">
                <a:latin typeface="Segoe UI" pitchFamily="34" charset="0"/>
                <a:cs typeface="Segoe UI" pitchFamily="34" charset="0"/>
              </a:rPr>
              <a:t>ов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_______________________________________________________</a:t>
            </a: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6328" y="212365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3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Индивидуализация  образования</a:t>
            </a:r>
          </a:p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школьников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52846" y="1509038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Использование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печатных и электронных средств обучения позволяют на уроке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обеспечить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сочетание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различных методов и форм обучения с учетом индивидуальных особенностей детей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2940" y="161959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271604"/>
              </p:ext>
            </p:extLst>
          </p:nvPr>
        </p:nvGraphicFramePr>
        <p:xfrm>
          <a:off x="296327" y="2801231"/>
          <a:ext cx="9092043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5627"/>
                <a:gridCol w="299641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Мероприятие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Дата проведения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(участия)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Заседания научного клуба младших школьников (как тип урока)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Сообщение детей о результатах их деятельности в научном клубе младших школьников на родительских собраниях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Выступление детей на праздничных мероприятиях (художественная самодеятельность)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Экскурсии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462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Выставки работ детей, освещающих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их проектную и экспериментальную деятельность, выставки «Дневников достижений» детей  и др.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Конкурсы, олимпиады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35175" y="2525713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58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97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7.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Организация самостоятельной деятельности школьников – актуальное требование ФГОС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 соответствии с ФГОС, при получении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НОО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осуществляется формирование основ умения учиться и способности к организации своей деятельности - умение принимать, сохранять цели и следовать им в учебной деятельности, планировать свою деятельность, осуществлять ее контроль и оценку, взаимодействовать с педагогом и сверстниками в учебной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47247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Организация самостоятельной деятельности школьников – актуальное требование ФГОС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Обучающиеся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начиная с 1 класса, последовательно 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обучаются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работать с источниками информации,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основным из которых является учебник в печатной и электронной форме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Я гарантирую,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что обучающиеся моего класса овладели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навигационной системой учебников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всех дополняющих его учебных пособий. Они: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понимают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условные обозначения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умеют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работать с оглавлением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находят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стр.,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где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расположены справочники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овладели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приемами парной работы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самостоятельно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выполняют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домашние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задания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5123" y="633096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9741" y="157624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3491" y="577725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75123" y="517393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1144" y="460579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34757" y="402629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/>
          <p:nvPr/>
        </p:nvPicPr>
        <p:blipFill rotWithShape="1">
          <a:blip r:embed="rId6"/>
          <a:srcRect l="30299" t="24965" r="29140" b="24188"/>
          <a:stretch/>
        </p:blipFill>
        <p:spPr bwMode="auto">
          <a:xfrm>
            <a:off x="7630647" y="3473383"/>
            <a:ext cx="2117056" cy="2754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0967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 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Материалы направлены: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самооценку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достижений, профессиональных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деловых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качеств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осмысление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проблем и способов их решения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учителями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начальной школы в </a:t>
            </a:r>
            <a:r>
              <a:rPr lang="ru-RU" altLang="ru-RU" sz="2400">
                <a:latin typeface="Segoe UI" pitchFamily="34" charset="0"/>
                <a:cs typeface="Segoe UI" pitchFamily="34" charset="0"/>
              </a:rPr>
              <a:t>условиях </a:t>
            </a:r>
            <a:r>
              <a:rPr lang="ru-RU" altLang="ru-RU" sz="2400" smtClean="0">
                <a:latin typeface="Segoe UI" pitchFamily="34" charset="0"/>
                <a:cs typeface="Segoe UI" pitchFamily="34" charset="0"/>
              </a:rPr>
              <a:t>внедрения национальной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системы учительского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роста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фиксацию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результатов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непрерывного профессионального образования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-на разработку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планов, определение перспектив собственного развития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656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Другие вопросы самооценки 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данном разделе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Навыки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использования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детьми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простейшего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школьного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оборудования</a:t>
            </a:r>
          </a:p>
          <a:p>
            <a:pPr marL="0" indent="0"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обучающихся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работать со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словарями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(орфографический, грамматический, орфоэпический,  слово-образовательный…)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Использование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электронных форм учебников,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т.ч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. умения: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оценить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результаты своих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достижений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использовать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тренажеры в электронной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форме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применять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закладки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заметки,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аудиофрагменты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видеоролики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использовать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изображения,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снабженные интерактивными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инструментами…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endParaRPr lang="ru-RU" altLang="ru-RU" sz="2400" dirty="0" smtClean="0">
              <a:latin typeface="Segoe UI Light" pitchFamily="32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01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60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8.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Индивидуальный подход к детям, имеющим склонности к определенным видам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Поддержка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ребенка, имеющего признаки одаренности – требование должностных обязанностей и профессионального стандарта «Педагог».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 силу личностных особенностей, по отношению к таким детям необходимы особое внимание, дополнительные усилия для развития потенциала, адаптации к окружающему миру, взаимодействия со сверстниками и взрослыми. </a:t>
            </a:r>
          </a:p>
        </p:txBody>
      </p:sp>
    </p:spTree>
    <p:extLst>
      <p:ext uri="{BB962C8B-B14F-4D97-AF65-F5344CB8AC3E}">
        <p14:creationId xmlns:p14="http://schemas.microsoft.com/office/powerpoint/2010/main" val="3601448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Индивидуальный подход к детям, имеющим склонности к определенным видам деятельности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Следует согласиться, что основное условие, позволяющее выявить детей с признаками одаренности в школе, связано с возможностью 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постоянного наблюдения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 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деятельностью: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наблюдение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 поведением детей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 уроках и переменах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изучение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деятельности в условиях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внеурочных мероприятий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мнений родителей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рассмотрение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заключений специалистов школы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а также внешкольных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учреждений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моем классе учатся дети, которые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посещают УДОД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Имена и фамилии этих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детей 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2214" y="579606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2214" y="481678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7711" y="424564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4473" y="335826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96328" y="284373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34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Индивидуальный подход к детям, имеющим склонности к определенным видам деятельности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52846" y="160773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моем классе учатся дети,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имеющие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способности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конструированию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Среди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учеников моего класса есть дети, которые уверенно выходят в интернет, используя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различные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электронные устройства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Выявлена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группа детей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 способностями к спортивным видам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классе учатся дети, которые проявляют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повышенный  интерес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выраженные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склонности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 изучению  отдельных предметов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9198" y="255570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96328" y="168064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1045" y="377136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9198" y="469063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998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67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9.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Поддержка детей с ограниченными возможностями здоровья </a:t>
            </a: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Согласно закона «Об образовании в РФ», обучающийся с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ОВЗ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- физическое лицо, имеющее недостатки в физическом и (или) психологическом развитии, подтвержденные ПМПК и препятствующие получению образования без создания специальных условий.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Группа  детей  с ОВЗ чрезвычайно разнообразна. Это определяется тем, что в неё входят дети с разными нарушениями развития: слуха, зрения, речи, опорно-двигательного аппарата, с выраженными расстройствами эмоционально-волевой сферы, с задержкой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развития…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14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Поддержка детей с ограниченными возможностями здоровья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7099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В моем классе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обучаются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дети с ОВЗ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Имена и фамилии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этих детей, а также наиболее типичные индивидуальные ограничения ____________________________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Для детей с ОВЗ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создаются специальные условия,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чтобы они  получали образование совместно с другими обучающимися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Разработана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адаптированная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ООП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Используются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индивидуальные учебные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планы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Используются разработанные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для таких детей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пособия 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Используются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специальные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компьютерные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технологии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Подбираются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особые приемы и средства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обучения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6024" y="305975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61530" y="161959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6024" y="3931789"/>
            <a:ext cx="327745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30426" y="4494732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7425" y="509201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74297" y="615150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66631" y="560581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99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Поддержка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детей с ограниченными возможностями здоровья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Результативность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индивидуального подхода к детям с ОВЗ можно охарактеризовать следующими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достижениями: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повысился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уровень самостоятельности и умственной работоспособности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сформированы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навыки: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послогового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чтения                  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целыми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словами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предложениями           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словосочетаниями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улучшились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отношения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одноклассниками (нет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конфликтов на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уроках и переменах),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сформирован навык парной работы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все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дети с ОВЗ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переведены в следующий класс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будут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обучаться в классе с остальными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детьми по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ИУП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4473" y="252241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999831" y="449991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3139" y="449991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999831" y="400700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3139" y="402629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3139" y="500397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3139" y="594007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33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683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10. Воспитание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младших школьников </a:t>
            </a:r>
          </a:p>
          <a:p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 профессионально-педагогическая задача</a:t>
            </a: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 соответствии с ФГОС, при получении начального общего образования осуществляется: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- становление основ гражданской идентичности и мировоззрения обучающихся;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-  духовно-нравственное развитие и воспитание обучающихся, предусматривающее принятие ими моральных норм, нравственных установок, национальных ценностей;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- укрепление физического и духовного здоровья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обучающихся…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69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Воспитание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младших школьников </a:t>
            </a:r>
          </a:p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как профессионально-педагогическая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задача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52846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Достижение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указанных задач становится возможным при условии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использования всех содержательных и организационных ресурсов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каждом уроке и внеурочном мероприятии с первого по четвертый класс при изучении всех без исключения предметов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освоении курсов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Например ____________________________________________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4674" y="212365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269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71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Система оценки достижений обучающихся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Известно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, что ФГОС устанавливает три группы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результатов 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(личностные, </a:t>
            </a:r>
            <a:r>
              <a:rPr lang="ru-RU" altLang="ru-RU" sz="2800" b="1" dirty="0" err="1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метапредметные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, предметные), ответственность за достижение которых несет главным образом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школа.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Система оценки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включает</a:t>
            </a:r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: основные направления и цели оценочной деятельности; критерии, процедуры и состав инструментария оценивания;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механизмы достижения планируемых результатов и комплексный подход к их оценке, включая оценку динамики учебных достижений </a:t>
            </a:r>
            <a:r>
              <a:rPr lang="ru-RU" altLang="ru-RU" sz="28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обучающихся...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250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 и профессионального развития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учителя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Содержательную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основу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составляют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должностные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обязанности учителя, соответствующие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ЕКС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требования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профессионального стандарта «Педагог».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1000" b="1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может быть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предъявлен: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прохождении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аттестации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участии в профессиональных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конкурсах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ходе  получения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грантов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Tx/>
              <a:buChar char="-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ходе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анализа эффективности реализации ООП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73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 наиболее значимым требованиям к системе оценивания относятся: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индивидуальный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характер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оценивания не только личностных, но и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метапредметных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 предметных результатов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вовлеченность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оценочную деятельность  не только педагогов, но  и самих обучающихся и их родителей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систематичность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регулярность  оценки и самооценки обучающихся на всех этапах обучения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	использование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накопительной системы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оценивания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результатов самооценки,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зафиксированной в дневниках достижений (портфолио)  учеников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наблюдений родителей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 поведением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детей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предоставление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возможности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ученикам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повысить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баллы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2088" y="251031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1234" y="334778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2088" y="156699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2356" y="4259976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2356" y="489973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42773" y="576003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1234" y="6321148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55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Результативность общих подходов к системе оценивания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Обучающиеся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научились: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контролировать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оценивать результаты своей 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преобразовывать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практическую задачу в познавательную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осуществлять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информационный поиск в различных источниках информации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использовать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знаково-символические средства учебника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сотрудничать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учителем и сверстниками при  решении учебных проблем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9011" y="275564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9012" y="219566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1341" y="471594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61342" y="418026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9010" y="327578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60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631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12.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Работа с родителями</a:t>
            </a:r>
          </a:p>
          <a:p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(законными представителями) обучающихся </a:t>
            </a:r>
          </a:p>
          <a:p>
            <a:endParaRPr lang="ru-RU" altLang="ru-RU" sz="2800" b="1" dirty="0">
              <a:solidFill>
                <a:srgbClr val="FFFFFF"/>
              </a:solidFill>
              <a:latin typeface="Calibri" pitchFamily="32" charset="0"/>
            </a:endParaRPr>
          </a:p>
          <a:p>
            <a:endParaRPr lang="ru-RU" altLang="ru-RU" sz="2800" b="1" dirty="0" smtClean="0">
              <a:solidFill>
                <a:srgbClr val="FFFFFF"/>
              </a:solidFill>
              <a:latin typeface="Calibri" pitchFamily="32" charset="0"/>
            </a:endParaRPr>
          </a:p>
          <a:p>
            <a:r>
              <a:rPr lang="ru-RU" altLang="ru-RU" sz="2800" b="1" dirty="0" smtClean="0">
                <a:solidFill>
                  <a:srgbClr val="FFFFFF"/>
                </a:solidFill>
                <a:latin typeface="Calibri" pitchFamily="32" charset="0"/>
              </a:rPr>
              <a:t>Успешное </a:t>
            </a:r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решение задач воспитания, обучения и развития школьников возможно только при условии взаимодействия семьи и школы. Этот процесс должен быть нацелен на активное включение родителей в жизнь образовательной организации.</a:t>
            </a:r>
          </a:p>
          <a:p>
            <a:r>
              <a:rPr lang="ru-RU" altLang="ru-RU" sz="2800" b="1" dirty="0">
                <a:solidFill>
                  <a:srgbClr val="FFFFFF"/>
                </a:solidFill>
                <a:latin typeface="Calibri" pitchFamily="32" charset="0"/>
              </a:rPr>
              <a:t>Только в этом случае можно рассчитывать на двухстороннее  влияние на ребенка в окружающем его социуме в направлениях духовно-нравственного развития, укрепления здоровья, решения индивидуальных проблем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165161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Традиционные мероприятия по работе с родителями в нашем классе дополняются: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участием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родителей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проведении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открытых уроков, например, в форме заседания научного клуба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школьников 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участием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проведении уроков, цель которых -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ознакомление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детей с профессиями родителей (выступление родителей)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совместной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деятельностью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подготовке и проведению внеурочных мероприятий (выход на природу,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экскурсии на предприятия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взаимодействием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родителями детей с ОВЗ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разработке и реализации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ИУП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привлечением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родителей  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дистанционному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образованию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325" y="579606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6671" y="373826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6328" y="255570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4473" y="165813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6671" y="489611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20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Результативность работы, проводимой с родителями, подтверждается: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6270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мнением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родителей,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которые называют наше взаимодействие полезным и эффективным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желанием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родителей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участвовать в мероприятиях урочной и  внеурочной деятельности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снижающейся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активностью родителей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 проведении родительских собраний (посещаемость, участие в организации и проведении собраний)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отсутствием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правонарушений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 стороны детей как из благополучных, так и неблагополучных семей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1756" y="457192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1757" y="334778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1758" y="255570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9009" y="1677986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/>
          <p:nvPr/>
        </p:nvPicPr>
        <p:blipFill rotWithShape="1">
          <a:blip r:embed="rId6"/>
          <a:srcRect l="43445" t="21846" r="23694" b="17539"/>
          <a:stretch/>
        </p:blipFill>
        <p:spPr bwMode="auto">
          <a:xfrm>
            <a:off x="7061200" y="5292005"/>
            <a:ext cx="976838" cy="1441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7"/>
          <a:srcRect l="51686" t="23593" r="14630" b="17422"/>
          <a:stretch/>
        </p:blipFill>
        <p:spPr bwMode="auto">
          <a:xfrm>
            <a:off x="8333283" y="5292005"/>
            <a:ext cx="1028990" cy="1441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8"/>
          <a:srcRect l="42324" t="23247" r="26414" b="18236"/>
          <a:stretch/>
        </p:blipFill>
        <p:spPr bwMode="auto">
          <a:xfrm>
            <a:off x="5832400" y="5313602"/>
            <a:ext cx="947196" cy="1398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5327606"/>
            <a:ext cx="967814" cy="140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4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2" y="366713"/>
            <a:ext cx="9053511" cy="588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13.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Педагог – экспериментатор и исследователь</a:t>
            </a:r>
            <a:endParaRPr lang="ru-RU" altLang="ru-RU" sz="28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endParaRPr lang="ru-RU" altLang="ru-RU" sz="28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Общей тенденцией становится придание инновационного характера развитию национальной системы образования, повышение ее открытости и привлекательности. Значит, «запуская» в образовательной организации экспериментальные, исследовательские процессы, педагогический коллектив реализует стратегические приоритеты общественно-экономического развития нашей страны и ее системы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468467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Педагог – экспериментатор и исследователь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Я принимаю участие в работе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инновационной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       стажерской площадки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теме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:______________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-  участник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сетевого взаимодействия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проблеме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: 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Администрация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учитывает и поощряет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                         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мое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участие в деятельности: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муниципального МО учителей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начальных классов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школьном методическом объединении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дистанционном повышении квалификации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Другие формы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моей исследовательской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деятельности_________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–  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участник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профессиональных конкурсов, программ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грантов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473" y="454278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4473" y="393841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14473" y="507398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8801" y="6142645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/>
          <p:nvPr/>
        </p:nvPicPr>
        <p:blipFill rotWithShape="1">
          <a:blip r:embed="rId6"/>
          <a:srcRect l="43770" t="21418" r="23832" b="17054"/>
          <a:stretch/>
        </p:blipFill>
        <p:spPr bwMode="auto">
          <a:xfrm>
            <a:off x="8701547" y="1552996"/>
            <a:ext cx="1141992" cy="1605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7" y="3795848"/>
            <a:ext cx="1165112" cy="16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9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Результаты моей исследовательской деятельности: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наблюдается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динамика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роста численности группы детей, демонстрирующих более высокий (по сравнению с базовым) уровень достижений в обучении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открытые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уроки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(внеурочные мероприятия) были высоко оценены коллегами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результаты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моей экспериментальной, исследовательской деятельности отмечены в публикациях научного руководителя, авторов учебников, на конференциях   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имеются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собственные публикации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сборниках соответствующих изданий (список работ представлен ниже)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4473" y="4969700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96328" y="370923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6327" y="285852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6328" y="1619597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13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Перспективы своего профессионального развития я вижу: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области разработки,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создания и внедрения новых педагогических технологий, форм,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связанных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ЭФУ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развитии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учебно-методических и учебно-лабораторных комплексов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разработке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ООП,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проектов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программ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развития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разработке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методик повышения квалификации педагогов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поиске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новых механизмов, форм и методов управления образованием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развитии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институтов общественного участия в управлении образованием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	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новых механизмах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сетевого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взаимодействия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7461" y="3975794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37239" y="1575421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6328" y="248369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0341" y="335151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7461" y="4518359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37238" y="536401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24365" y="6299383"/>
            <a:ext cx="31893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171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Лист самооценки профессиональных и деловых качеств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После окончания работы с дневником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я хочу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оценить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свои профессиональные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качества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82383"/>
              </p:ext>
            </p:extLst>
          </p:nvPr>
        </p:nvGraphicFramePr>
        <p:xfrm>
          <a:off x="296328" y="2267669"/>
          <a:ext cx="8920442" cy="4332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0043"/>
                <a:gridCol w="360040"/>
                <a:gridCol w="360040"/>
                <a:gridCol w="360040"/>
                <a:gridCol w="432048"/>
                <a:gridCol w="360040"/>
                <a:gridCol w="360040"/>
                <a:gridCol w="360040"/>
                <a:gridCol w="360040"/>
                <a:gridCol w="360040"/>
                <a:gridCol w="288031"/>
              </a:tblGrid>
              <a:tr h="1247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Мои профессиональные качества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Баллы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2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4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5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6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7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8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9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10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498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осуществлять обучение и воспитание обучающихся с учетом их психолого-физиологических особенностей и специфики предмета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623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проводить занятия на основе достижений в области педагогической и психологической наук, возрастной психологии и школьной гигиены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374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использовать  разнообразные формы, приемы, методы и средства обучения 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498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планировать и осуществлять деятельность в соответствии с ООП, разрабатывать рабочие программы предмета, курса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4989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Способность организовывать  самостоятельную и исследовательскую деятельность школьников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249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Способность обеспечить связь обучения с практикой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374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осуществлять оценку образовательных достижений младших школьников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249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Успешность проведения открытых уроков, мастер-классов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2494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Активность поддержки работы сайта школы и электронной почты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  <a:tr h="249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Успешность участия в конкурсах профессионального мастерства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46777" marR="467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457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7423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Содержание Дневника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2062" y="1373306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1. Персональная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страница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педагога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2. Алгоритм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заполнения дневника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3. Самооценка достижений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 профессионального развития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педагога по направлениям: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развития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школы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ООП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начального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общего образования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Рабочие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учебных предметов,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курсов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Программы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курсов внеурочной деятельности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Урок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– основная форма реализации  программных требований воспитания и образования обучающихся</a:t>
            </a:r>
            <a:r>
              <a:rPr lang="ru-RU" altLang="ru-RU" sz="2400" dirty="0">
                <a:latin typeface="Segoe UI Light" pitchFamily="32" charset="0"/>
              </a:rPr>
              <a:t>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778472" y="6372125"/>
            <a:ext cx="1347515" cy="218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28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Лист самооценки профессиональных и деловых качеств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539773"/>
            <a:ext cx="9693969" cy="52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оцениваю свои деловые качества,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соответствии с должностными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обязанностями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188793"/>
              </p:ext>
            </p:extLst>
          </p:nvPr>
        </p:nvGraphicFramePr>
        <p:xfrm>
          <a:off x="359792" y="2483693"/>
          <a:ext cx="9064463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1570"/>
                <a:gridCol w="538483"/>
                <a:gridCol w="538483"/>
                <a:gridCol w="538483"/>
                <a:gridCol w="538483"/>
                <a:gridCol w="538483"/>
                <a:gridCol w="538483"/>
                <a:gridCol w="538483"/>
                <a:gridCol w="538483"/>
                <a:gridCol w="474243"/>
                <a:gridCol w="430786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Мои деловые качества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Баллы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2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3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4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5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6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7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8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9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10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Гибкость мышления  </a:t>
                      </a:r>
                      <a:endParaRPr lang="ru-RU" sz="1200" kern="50" dirty="0" smtClean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Активность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 smtClean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Готовность создавать, оценивать и решать ситуации общения 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Доброжелательность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Вежливость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 smtClean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Тактичность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 smtClean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Эмоциональная </a:t>
                      </a: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устойчивость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 smtClean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Расположенность к </a:t>
                      </a: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детям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Наблюдательность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Владение методами убеждения, аргументации своей позиции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Самостоятельность </a:t>
                      </a:r>
                      <a:r>
                        <a:rPr lang="ru-RU" sz="1200" kern="50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мышления</a:t>
                      </a: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Соблюдение требований профессиональной этики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200" kern="50" dirty="0">
                        <a:effectLst/>
                        <a:latin typeface="Segoe UI" pitchFamily="34" charset="0"/>
                        <a:ea typeface="Lucida Sans Unicode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646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31350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Содержание Дневника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72690" y="1319213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Индивидуализация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образования школьников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Организация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самостоятельной деятельности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школьников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Индивидуальный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подход к детям, имеющим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склонности к определенным видам деятельности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Поддержка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детей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ограниченными возможностями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здоровья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Воспитание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младших школьников как профессионально-педагогическая задача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оценки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достижений обучающихся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Работа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родителями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обучающихся 	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– экспериментатор 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исследователь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26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Персональная страница педагога включает следующие сведения: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ФИО, занимаемая должность, наименование организации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Сроки реализации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Результаты профессионального развития обсуждены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(на заседании педсовета, НМС, ШМО учителей начальных классов и т.д.)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Подтверждение (оценка успешности) профессионального развития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учителя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(проводится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произвольной форме руководителем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образовательной организации или его заместителем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56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Алгоритм заполнения дневника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319214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1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. Просмотрите все разделы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дневника.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Вероятно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Вы примите решение оценивать собственные достижения не по всем разделам. И это не должно  беспокоить  ни Вас, ни тех, кому Вы доверите ознакомиться с полученными результатами. 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Материалы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носят избыточный, вариативный характер.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Поэтому нужно определить, какая информация является для Вас наиболее значимой и представляет приоритетную ценность для Вашего профессионального развития.</a:t>
            </a:r>
          </a:p>
          <a:p>
            <a:pPr marL="457200" indent="-45720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AutoNum type="arabicPeriod" startAt="5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7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a695443a14c6d865422c4f4a6c0d2795576b28"/>
</p:tagLst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2488</Words>
  <Application>Microsoft Office PowerPoint</Application>
  <PresentationFormat>Произвольный</PresentationFormat>
  <Paragraphs>829</Paragraphs>
  <Slides>61</Slides>
  <Notes>61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Galuga</dc:creator>
  <cp:lastModifiedBy>galuga</cp:lastModifiedBy>
  <cp:revision>176</cp:revision>
  <cp:lastPrinted>2017-02-20T12:59:56Z</cp:lastPrinted>
  <dcterms:created xsi:type="dcterms:W3CDTF">2009-04-16T11:32:32Z</dcterms:created>
  <dcterms:modified xsi:type="dcterms:W3CDTF">2017-03-30T12:26:49Z</dcterms:modified>
</cp:coreProperties>
</file>