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54"/>
  </p:notesMasterIdLst>
  <p:sldIdLst>
    <p:sldId id="256" r:id="rId3"/>
    <p:sldId id="259" r:id="rId4"/>
    <p:sldId id="330" r:id="rId5"/>
    <p:sldId id="300" r:id="rId6"/>
    <p:sldId id="297" r:id="rId7"/>
    <p:sldId id="332" r:id="rId8"/>
    <p:sldId id="338" r:id="rId9"/>
    <p:sldId id="337" r:id="rId10"/>
    <p:sldId id="341" r:id="rId11"/>
    <p:sldId id="340" r:id="rId12"/>
    <p:sldId id="333" r:id="rId13"/>
    <p:sldId id="351" r:id="rId14"/>
    <p:sldId id="352" r:id="rId15"/>
    <p:sldId id="353" r:id="rId16"/>
    <p:sldId id="354" r:id="rId17"/>
    <p:sldId id="355" r:id="rId18"/>
    <p:sldId id="342" r:id="rId19"/>
    <p:sldId id="331" r:id="rId20"/>
    <p:sldId id="343" r:id="rId21"/>
    <p:sldId id="339" r:id="rId22"/>
    <p:sldId id="334" r:id="rId23"/>
    <p:sldId id="335" r:id="rId24"/>
    <p:sldId id="346" r:id="rId25"/>
    <p:sldId id="345" r:id="rId26"/>
    <p:sldId id="344" r:id="rId27"/>
    <p:sldId id="336" r:id="rId28"/>
    <p:sldId id="350" r:id="rId29"/>
    <p:sldId id="349" r:id="rId30"/>
    <p:sldId id="348" r:id="rId31"/>
    <p:sldId id="356" r:id="rId32"/>
    <p:sldId id="347" r:id="rId33"/>
    <p:sldId id="357" r:id="rId34"/>
    <p:sldId id="359" r:id="rId35"/>
    <p:sldId id="358" r:id="rId36"/>
    <p:sldId id="360" r:id="rId37"/>
    <p:sldId id="361" r:id="rId38"/>
    <p:sldId id="362" r:id="rId39"/>
    <p:sldId id="363" r:id="rId40"/>
    <p:sldId id="364" r:id="rId41"/>
    <p:sldId id="365" r:id="rId42"/>
    <p:sldId id="377" r:id="rId43"/>
    <p:sldId id="366" r:id="rId44"/>
    <p:sldId id="367" r:id="rId45"/>
    <p:sldId id="368" r:id="rId46"/>
    <p:sldId id="369" r:id="rId47"/>
    <p:sldId id="372" r:id="rId48"/>
    <p:sldId id="373" r:id="rId49"/>
    <p:sldId id="374" r:id="rId50"/>
    <p:sldId id="375" r:id="rId51"/>
    <p:sldId id="376" r:id="rId52"/>
    <p:sldId id="281" r:id="rId53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98" y="-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248849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154AB244-624D-4B3E-9E35-AB9C7357A5D1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18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19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29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39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41</a:t>
            </a:fld>
            <a:endParaRPr lang="ru-RU" altLang="ru-RU" sz="1200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49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7E2287C-E578-4231-98A3-DEC1B507E237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51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7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ED494920-A0FD-45AB-9F8D-14D19B20588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8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4775" y="1336675"/>
            <a:ext cx="4808538" cy="3608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145088"/>
            <a:ext cx="6048375" cy="42100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281488" y="10155238"/>
            <a:ext cx="327660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r" hangingPunct="1">
              <a:lnSpc>
                <a:spcPct val="100000"/>
              </a:lnSpc>
              <a:buSzPct val="45000"/>
              <a:buFont typeface="Wingdings" charset="2"/>
              <a:buNone/>
            </a:pPr>
            <a:fld id="{594FEE1B-EB0E-4A3E-B89D-F8697D7AFA9D}" type="slidenum">
              <a:rPr lang="ru-RU" altLang="ru-RU" sz="1200"/>
              <a:pPr algn="r" hangingPunct="1">
                <a:lnSpc>
                  <a:spcPct val="100000"/>
                </a:lnSpc>
                <a:buSzPct val="45000"/>
                <a:buFont typeface="Wingdings" charset="2"/>
                <a:buNone/>
              </a:pPr>
              <a:t>9</a:t>
            </a:fld>
            <a:endParaRPr lang="ru-RU" altLang="ru-RU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9A4887-E872-481F-B698-DDD5E839F5E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9390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018E90-228B-4FA5-85D0-B29DD2DF082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7499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8CCE5FE-80DD-4B19-9F39-20E16F6D387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005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8BC704-B762-4CF6-9E4D-332B5B3A6677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51160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E783A8-4EE1-4465-9D3E-3A2B5F318F0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675056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BD30AB-DA05-4567-A1DD-89F438FB93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48886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ACE626-8203-46FB-9A4A-9A15136550B8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628352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28726E8-8C87-4F40-90F9-67FA179A787D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92445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F34B62-68AE-4D24-AE8E-2404942F1D46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612807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801CB-7D0E-42C6-8843-A963A831D48C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3451348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0A669D-1821-411C-BC81-F183F88E938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801631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A81E9B-688F-4387-AB88-A805DD9680C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2407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ADF555-21DD-4480-81F1-CF2DFA245329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043740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8FBE03-3A08-46EC-B531-25A532E6129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28494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C04FDA-7556-45B1-98DB-600E5C56348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2844322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446463" y="6886575"/>
            <a:ext cx="3192462" cy="519113"/>
          </a:xfrm>
        </p:spPr>
        <p:txBody>
          <a:bodyPr/>
          <a:lstStyle>
            <a:lvl1pPr>
              <a:defRPr/>
            </a:lvl1pPr>
          </a:lstStyle>
          <a:p>
            <a:endParaRPr lang="de-DE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304CC09D-4A1F-4BB2-8692-1DA206DBDA45}" type="slidenum">
              <a:rPr lang="de-DE" altLang="ru-RU"/>
              <a:pPr/>
              <a:t>‹#›</a:t>
            </a:fld>
            <a:endParaRPr lang="de-DE" altLang="ru-RU"/>
          </a:p>
        </p:txBody>
      </p:sp>
    </p:spTree>
    <p:extLst>
      <p:ext uri="{BB962C8B-B14F-4D97-AF65-F5344CB8AC3E}">
        <p14:creationId xmlns:p14="http://schemas.microsoft.com/office/powerpoint/2010/main" val="160408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DC3EE4A-ADCF-4D35-94BB-0A960E1973A6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2994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989FAC-36F8-4533-9B40-EDCAC3F5A0C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4512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63DA80E-5003-414A-992E-0B84C69CA991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6128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9354BAA-0713-4032-BEFD-10534415D26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8639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A631D5D-5FDB-4075-846F-13010E3E046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98974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20DB4E-EE75-4300-8030-A785B076A82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513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DFAA0F4-C873-4CAF-A1AE-DBBA8841352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239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9460FD2C-3CE3-494B-9D3D-2F53D7C861D6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0791484C-AB1A-473B-AB35-649F28F75FD3}" type="slidenum">
              <a:rPr lang="de-DE" altLang="ru-RU"/>
              <a:pPr/>
              <a:t>‹#›</a:t>
            </a:fld>
            <a:endParaRPr lang="de-DE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900">
          <a:solidFill>
            <a:srgbClr val="000000"/>
          </a:solidFill>
          <a:latin typeface="Calibri" pitchFamily="32" charset="0"/>
          <a:ea typeface="Microsoft YaHei" charset="0"/>
          <a:cs typeface="Microsoft YaHei" charset="0"/>
        </a:defRPr>
      </a:lvl9pPr>
    </p:titleStyle>
    <p:bodyStyle>
      <a:lvl1pPr marL="342900" indent="-342900" algn="l" defTabSz="449263" rtl="0" eaLnBrk="0" fontAlgn="base" hangingPunct="0">
        <a:spcBef>
          <a:spcPts val="8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5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100">
          <a:solidFill>
            <a:srgbClr val="000000"/>
          </a:solidFill>
          <a:latin typeface="+mn-lt"/>
          <a:cs typeface="Arial Unicode MS" charset="0"/>
        </a:defRPr>
      </a:lvl2pPr>
      <a:lvl3pPr marL="1143000" indent="-228600" algn="l" defTabSz="449263" rtl="0" eaLnBrk="0" fontAlgn="base" hangingPunct="0">
        <a:spcBef>
          <a:spcPts val="663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700">
          <a:solidFill>
            <a:srgbClr val="000000"/>
          </a:solidFill>
          <a:latin typeface="+mn-lt"/>
          <a:cs typeface="Arial Unicode MS" charset="0"/>
        </a:defRPr>
      </a:lvl3pPr>
      <a:lvl4pPr marL="1600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4pPr>
      <a:lvl5pPr marL="20574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5pPr>
      <a:lvl6pPr marL="25146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6pPr>
      <a:lvl7pPr marL="29718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7pPr>
      <a:lvl8pPr marL="34290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8pPr>
      <a:lvl9pPr marL="3886200" indent="-228600" algn="l" defTabSz="449263" rtl="0" eaLnBrk="0" fontAlgn="base" hangingPunct="0">
        <a:spcBef>
          <a:spcPts val="5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Arial Unicode MS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/>
          <p:cNvGrpSpPr>
            <a:grpSpLocks/>
          </p:cNvGrpSpPr>
          <p:nvPr/>
        </p:nvGrpSpPr>
        <p:grpSpPr bwMode="auto">
          <a:xfrm>
            <a:off x="0" y="0"/>
            <a:ext cx="10080625" cy="7558088"/>
            <a:chOff x="0" y="0"/>
            <a:chExt cx="6350" cy="4761"/>
          </a:xfrm>
        </p:grpSpPr>
        <p:sp>
          <p:nvSpPr>
            <p:cNvPr id="4098" name="Rectangle 2"/>
            <p:cNvSpPr>
              <a:spLocks noChangeArrowheads="1"/>
            </p:cNvSpPr>
            <p:nvPr/>
          </p:nvSpPr>
          <p:spPr bwMode="auto">
            <a:xfrm>
              <a:off x="2" y="0"/>
              <a:ext cx="6347" cy="4761"/>
            </a:xfrm>
            <a:prstGeom prst="rect">
              <a:avLst/>
            </a:prstGeom>
            <a:solidFill>
              <a:srgbClr val="255997"/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8" t="37506" r="8888" b="10745"/>
            <a:stretch>
              <a:fillRect/>
            </a:stretch>
          </p:blipFill>
          <p:spPr bwMode="auto">
            <a:xfrm>
              <a:off x="5" y="1131"/>
              <a:ext cx="6339" cy="2649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888" t="37506" r="8888" b="1074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0" y="1131"/>
              <a:ext cx="6349" cy="2649"/>
            </a:xfrm>
            <a:prstGeom prst="rect">
              <a:avLst/>
            </a:prstGeom>
            <a:solidFill>
              <a:srgbClr val="FFFFFF">
                <a:alpha val="4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60363" y="2244725"/>
            <a:ext cx="9539287" cy="243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4400" b="1" dirty="0" smtClean="0">
                <a:solidFill>
                  <a:srgbClr val="255997"/>
                </a:solidFill>
                <a:latin typeface="Segoe UI Semibold" pitchFamily="32" charset="0"/>
              </a:rPr>
              <a:t>Электронные формы учебников:</a:t>
            </a:r>
            <a:endParaRPr lang="ru-RU" altLang="ru-RU" sz="4400" b="1" dirty="0">
              <a:solidFill>
                <a:srgbClr val="255997"/>
              </a:solidFill>
              <a:latin typeface="Segoe UI Semibold" pitchFamily="32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ru-RU" altLang="ru-RU" sz="3200" b="1" i="1" dirty="0" smtClean="0">
                <a:solidFill>
                  <a:srgbClr val="255997"/>
                </a:solidFill>
                <a:latin typeface="Segoe UI Semibold" pitchFamily="32" charset="0"/>
              </a:rPr>
              <a:t>предложения издательства «Академкнига/Учебник»</a:t>
            </a:r>
            <a:endParaRPr lang="ru-RU" altLang="ru-RU" sz="3200" b="1" i="1" dirty="0">
              <a:solidFill>
                <a:srgbClr val="255997"/>
              </a:solidFill>
              <a:latin typeface="Segoe UI Semibold" pitchFamily="32" charset="0"/>
            </a:endParaRPr>
          </a:p>
          <a:p>
            <a:pPr algn="ctr">
              <a:lnSpc>
                <a:spcPct val="100000"/>
              </a:lnSpc>
              <a:buClrTx/>
              <a:buFontTx/>
              <a:buNone/>
            </a:pPr>
            <a:endParaRPr lang="ru-RU" altLang="ru-RU" sz="4400" b="1" dirty="0" smtClean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15963" y="6335713"/>
            <a:ext cx="9183687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>
              <a:solidFill>
                <a:srgbClr val="FFFFFF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b="1">
                <a:solidFill>
                  <a:srgbClr val="FFFFFF"/>
                </a:solidFill>
                <a:latin typeface="Segoe UI Light" pitchFamily="32" charset="0"/>
              </a:rPr>
              <a:t>Соломатин Александр Михайлович, руководитель научно-методической службы издательства, к.п.н., доцент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b="1">
              <a:solidFill>
                <a:srgbClr val="FFFFFF"/>
              </a:solidFill>
              <a:latin typeface="Segoe UI Light" pitchFamily="32" charset="0"/>
            </a:endParaRPr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882650" y="195263"/>
            <a:ext cx="7410450" cy="1006475"/>
            <a:chOff x="556" y="123"/>
            <a:chExt cx="4668" cy="634"/>
          </a:xfrm>
        </p:grpSpPr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1559" y="123"/>
              <a:ext cx="3665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</a:tabLst>
                <a:defRPr>
                  <a:solidFill>
                    <a:srgbClr val="000000"/>
                  </a:solidFill>
                  <a:latin typeface="Arial" charset="0"/>
                  <a:cs typeface="Arial Unicode MS" charset="0"/>
                </a:defRPr>
              </a:lvl9pPr>
            </a:lstStyle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Российская  Академия наук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Издательский комплекс «Наука»</a:t>
              </a:r>
            </a:p>
            <a:p>
              <a:pPr hangingPunct="1">
                <a:lnSpc>
                  <a:spcPct val="100000"/>
                </a:lnSpc>
                <a:buClrTx/>
                <a:buFontTx/>
                <a:buNone/>
              </a:pPr>
              <a:r>
                <a:rPr lang="ru-RU" altLang="ru-RU" sz="2000" b="1">
                  <a:solidFill>
                    <a:srgbClr val="FFFFFF"/>
                  </a:solidFill>
                  <a:latin typeface="Segoe UI Light" pitchFamily="32" charset="0"/>
                </a:rPr>
                <a:t>Издательство «Академкнига/Учебник»</a:t>
              </a:r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" y="206"/>
              <a:ext cx="941" cy="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Приказ </a:t>
            </a: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Минобрнауки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05.09.13 №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1047 «Об утверждении Порядка формирования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ФПУ...»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59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п.3</a:t>
            </a:r>
            <a:r>
              <a:rPr lang="ru-RU" altLang="ru-RU" sz="2400" dirty="0">
                <a:latin typeface="Segoe UI Light" pitchFamily="32" charset="0"/>
              </a:rPr>
              <a:t>. ЭФУ представляет собой </a:t>
            </a:r>
            <a:r>
              <a:rPr lang="ru-RU" altLang="ru-RU" sz="2400" b="1" dirty="0">
                <a:latin typeface="Segoe UI Light" pitchFamily="32" charset="0"/>
              </a:rPr>
              <a:t>электронное издание, </a:t>
            </a:r>
            <a:r>
              <a:rPr lang="ru-RU" altLang="ru-RU" sz="2400" dirty="0">
                <a:latin typeface="Segoe UI Light" pitchFamily="32" charset="0"/>
              </a:rPr>
              <a:t>соответствующее по структуре, содержанию и художественному оформлению печатной форме учебника, содержащей мультимедийные элементы и интерактивные ссылки, расширяющие и дополняющие содержание учебника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000" b="1" dirty="0" smtClean="0">
                <a:latin typeface="Segoe UI Light" pitchFamily="32" charset="0"/>
              </a:rPr>
              <a:t>Примечание</a:t>
            </a:r>
            <a:r>
              <a:rPr lang="ru-RU" altLang="ru-RU" sz="2000" b="1" dirty="0">
                <a:latin typeface="Segoe UI Light" pitchFamily="32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000" dirty="0">
                <a:latin typeface="Segoe UI Light" pitchFamily="32" charset="0"/>
              </a:rPr>
              <a:t>Мультимедийные элементы – галереи изображений, текст, аудио, видео, анимация, презентации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000" dirty="0">
                <a:latin typeface="Segoe UI Light" pitchFamily="32" charset="0"/>
              </a:rPr>
              <a:t>Интерактивные ссылки обеспечивают возможность оперативного взаимодействия с содержанием ЭФУ, получая обратную связь (интерактивные карты, задания с возможностью оценки результатов, тесты, тренажеры, лабораторные работы, эксперименты)</a:t>
            </a:r>
          </a:p>
        </p:txBody>
      </p:sp>
    </p:spTree>
    <p:extLst>
      <p:ext uri="{BB962C8B-B14F-4D97-AF65-F5344CB8AC3E}">
        <p14:creationId xmlns:p14="http://schemas.microsoft.com/office/powerpoint/2010/main" val="2906373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Приказ </a:t>
            </a: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Минобрнауки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 России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от 05.09.13 № 1047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43768" y="1701801"/>
            <a:ext cx="9693969" cy="49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п.17.3</a:t>
            </a:r>
            <a:r>
              <a:rPr lang="ru-RU" altLang="ru-RU" sz="2400" dirty="0">
                <a:latin typeface="Segoe UI Light" pitchFamily="32" charset="0"/>
              </a:rPr>
              <a:t>. </a:t>
            </a:r>
            <a:r>
              <a:rPr lang="ru-RU" altLang="ru-RU" sz="2400" b="1" dirty="0">
                <a:latin typeface="Segoe UI Light" pitchFamily="32" charset="0"/>
              </a:rPr>
              <a:t>Свойства ЭФУ: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представлены </a:t>
            </a:r>
            <a:r>
              <a:rPr lang="ru-RU" altLang="ru-RU" sz="2400" dirty="0">
                <a:latin typeface="Segoe UI Light" pitchFamily="32" charset="0"/>
              </a:rPr>
              <a:t>в общедоступных форматах</a:t>
            </a:r>
            <a:r>
              <a:rPr lang="ru-RU" altLang="ru-RU" sz="2400" dirty="0" smtClean="0">
                <a:latin typeface="Segoe UI Light" pitchFamily="32" charset="0"/>
              </a:rPr>
              <a:t>,  				   не </a:t>
            </a:r>
            <a:r>
              <a:rPr lang="ru-RU" altLang="ru-RU" sz="2400" dirty="0">
                <a:latin typeface="Segoe UI Light" pitchFamily="32" charset="0"/>
              </a:rPr>
              <a:t>имеющих лицензионных ограничений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воспроизводятся </a:t>
            </a:r>
            <a:r>
              <a:rPr lang="ru-RU" altLang="ru-RU" sz="2400" dirty="0">
                <a:latin typeface="Segoe UI Light" pitchFamily="32" charset="0"/>
              </a:rPr>
              <a:t>на 3-х или </a:t>
            </a:r>
            <a:r>
              <a:rPr lang="ru-RU" altLang="ru-RU" sz="2400" dirty="0" smtClean="0">
                <a:latin typeface="Segoe UI Light" pitchFamily="32" charset="0"/>
              </a:rPr>
              <a:t>более операционных </a:t>
            </a:r>
            <a:r>
              <a:rPr lang="ru-RU" altLang="ru-RU" sz="2400" dirty="0">
                <a:latin typeface="Segoe UI Light" pitchFamily="32" charset="0"/>
              </a:rPr>
              <a:t>системах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функционируют </a:t>
            </a:r>
            <a:r>
              <a:rPr lang="ru-RU" altLang="ru-RU" sz="2400" dirty="0">
                <a:latin typeface="Segoe UI Light" pitchFamily="32" charset="0"/>
              </a:rPr>
              <a:t>без подключения к сети «Интернет</a:t>
            </a:r>
            <a:r>
              <a:rPr lang="ru-RU" altLang="ru-RU" sz="2400" dirty="0" smtClean="0">
                <a:latin typeface="Segoe UI Light" pitchFamily="32" charset="0"/>
              </a:rPr>
              <a:t>»</a:t>
            </a:r>
            <a:endParaRPr lang="ru-RU" altLang="ru-RU" sz="2400" dirty="0">
              <a:latin typeface="Segoe UI Light" pitchFamily="32" charset="0"/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>
            <a:off x="4153693" y="4427909"/>
            <a:ext cx="1678707" cy="288032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effectLst/>
              <a:latin typeface="Arial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43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Приказ </a:t>
            </a: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Минобрнауки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 России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от 05.09.13 № 1047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43768" y="1701801"/>
            <a:ext cx="9693969" cy="49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п.17.3</a:t>
            </a:r>
            <a:r>
              <a:rPr lang="ru-RU" altLang="ru-RU" sz="2400" dirty="0">
                <a:latin typeface="Segoe UI Light" pitchFamily="32" charset="0"/>
              </a:rPr>
              <a:t>. </a:t>
            </a:r>
            <a:r>
              <a:rPr lang="ru-RU" altLang="ru-RU" sz="2400" b="1" dirty="0">
                <a:latin typeface="Segoe UI Light" pitchFamily="32" charset="0"/>
              </a:rPr>
              <a:t>Свойства ЭФУ: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воспроизводятся </a:t>
            </a:r>
            <a:r>
              <a:rPr lang="ru-RU" altLang="ru-RU" sz="2400" dirty="0">
                <a:latin typeface="Segoe UI Light" pitchFamily="32" charset="0"/>
              </a:rPr>
              <a:t>на не менее чем 2-х </a:t>
            </a:r>
            <a:r>
              <a:rPr lang="ru-RU" altLang="ru-RU" sz="2400" dirty="0" smtClean="0">
                <a:latin typeface="Segoe UI Light" pitchFamily="32" charset="0"/>
              </a:rPr>
              <a:t>видах электронных устройств</a:t>
            </a: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3" descr="C:\Documents and Settings\ednachmet\Рабочий стол\Для конференции\Скрины\2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76" y="2915741"/>
            <a:ext cx="4373717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857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Приказ </a:t>
            </a: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Минобрнауки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 России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от 05.09.13 № 1047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43768" y="1533128"/>
            <a:ext cx="9693969" cy="49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п.17.3</a:t>
            </a:r>
            <a:r>
              <a:rPr lang="ru-RU" altLang="ru-RU" sz="2400" dirty="0">
                <a:latin typeface="Segoe UI Light" pitchFamily="32" charset="0"/>
              </a:rPr>
              <a:t>. </a:t>
            </a:r>
            <a:r>
              <a:rPr lang="ru-RU" altLang="ru-RU" sz="2400" b="1" dirty="0">
                <a:latin typeface="Segoe UI Light" pitchFamily="32" charset="0"/>
              </a:rPr>
              <a:t>Свойства ЭФУ: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включают </a:t>
            </a:r>
            <a:r>
              <a:rPr lang="ru-RU" altLang="ru-RU" sz="2400" dirty="0">
                <a:latin typeface="Segoe UI Light" pitchFamily="32" charset="0"/>
              </a:rPr>
              <a:t>оперативно и корректно действующую навигацию</a:t>
            </a:r>
          </a:p>
        </p:txBody>
      </p:sp>
      <p:pic>
        <p:nvPicPr>
          <p:cNvPr id="18" name="Picture 2" descr="C:\Documents and Settings\ednachmet\Рабочий стол\Для конференции\Скрины\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56" y="2555701"/>
            <a:ext cx="4610288" cy="411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836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Условные обозначения: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43768" y="1533128"/>
            <a:ext cx="9693969" cy="49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 </a:t>
            </a:r>
          </a:p>
          <a:p>
            <a:r>
              <a:rPr lang="ru-RU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                   </a:t>
            </a:r>
            <a:r>
              <a:rPr lang="ru-RU" sz="24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интерактивные схемы                  аудиозаписи</a:t>
            </a:r>
            <a:endParaRPr lang="ru-RU" sz="2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sz="2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 </a:t>
            </a:r>
            <a:r>
              <a:rPr lang="ru-RU" sz="24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слайды                                            словари</a:t>
            </a:r>
            <a:endParaRPr lang="ru-RU" sz="2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</a:t>
            </a:r>
          </a:p>
          <a:p>
            <a:pPr algn="just"/>
            <a:r>
              <a:rPr lang="ru-RU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                                      </a:t>
            </a:r>
            <a:endParaRPr lang="ru-RU" sz="2400" b="1" dirty="0" smtClean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тесты                                                видеозаписи</a:t>
            </a:r>
            <a:endParaRPr lang="ru-RU" sz="2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endParaRPr lang="ru-RU" sz="2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 </a:t>
            </a:r>
            <a:r>
              <a:rPr lang="ru-RU" sz="24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гиперссылки                                   закладки </a:t>
            </a:r>
            <a:endParaRPr lang="ru-RU" sz="2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ru-RU" sz="24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 </a:t>
            </a:r>
            <a:r>
              <a:rPr lang="ru-RU" sz="24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поиск                                                интерактивное                       </a:t>
            </a:r>
          </a:p>
          <a:p>
            <a:pPr algn="just"/>
            <a:r>
              <a:rPr lang="ru-RU" sz="24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4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                                                          содержание </a:t>
            </a:r>
            <a:endParaRPr lang="ru-RU" alt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7" t="19037" r="58643" b="74149"/>
          <a:stretch/>
        </p:blipFill>
        <p:spPr bwMode="auto">
          <a:xfrm>
            <a:off x="791840" y="1691605"/>
            <a:ext cx="702407" cy="719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5" t="19038" r="28025" b="74549"/>
          <a:stretch/>
        </p:blipFill>
        <p:spPr bwMode="auto">
          <a:xfrm>
            <a:off x="5454285" y="1727608"/>
            <a:ext cx="702407" cy="683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39278" r="89420" b="53908"/>
          <a:stretch/>
        </p:blipFill>
        <p:spPr bwMode="auto">
          <a:xfrm>
            <a:off x="791839" y="2570765"/>
            <a:ext cx="702407" cy="6671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8" t="39278" r="58482" b="53908"/>
          <a:stretch/>
        </p:blipFill>
        <p:spPr bwMode="auto">
          <a:xfrm>
            <a:off x="5475226" y="2570765"/>
            <a:ext cx="690810" cy="6671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5" t="39479" r="28025" b="53908"/>
          <a:stretch/>
        </p:blipFill>
        <p:spPr bwMode="auto">
          <a:xfrm>
            <a:off x="791840" y="3347789"/>
            <a:ext cx="702406" cy="664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t="59719" r="89581" b="33467"/>
          <a:stretch/>
        </p:blipFill>
        <p:spPr bwMode="auto">
          <a:xfrm>
            <a:off x="5475226" y="4216118"/>
            <a:ext cx="690810" cy="6645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8" t="59720" r="58322" b="33266"/>
          <a:stretch/>
        </p:blipFill>
        <p:spPr bwMode="auto">
          <a:xfrm>
            <a:off x="791840" y="4931965"/>
            <a:ext cx="681466" cy="664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45" t="59719" r="28186" b="33267"/>
          <a:stretch/>
        </p:blipFill>
        <p:spPr bwMode="auto">
          <a:xfrm>
            <a:off x="5475226" y="3453650"/>
            <a:ext cx="681466" cy="644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77956" r="89579" b="15431"/>
          <a:stretch/>
        </p:blipFill>
        <p:spPr bwMode="auto">
          <a:xfrm>
            <a:off x="791839" y="4141394"/>
            <a:ext cx="697425" cy="719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2" t="68137" r="28018" b="25050"/>
          <a:stretch/>
        </p:blipFill>
        <p:spPr bwMode="auto">
          <a:xfrm>
            <a:off x="5475226" y="5075981"/>
            <a:ext cx="690810" cy="719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1926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Электронные формы учебников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43768" y="1533128"/>
            <a:ext cx="9693969" cy="49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имеют </a:t>
            </a:r>
            <a:r>
              <a:rPr lang="ru-RU" altLang="ru-RU" sz="2400" dirty="0">
                <a:latin typeface="Segoe UI Light" pitchFamily="32" charset="0"/>
              </a:rPr>
              <a:t>возможность возврата с любой страницы к предыдущим и </a:t>
            </a:r>
            <a:r>
              <a:rPr lang="ru-RU" altLang="ru-RU" sz="2400" dirty="0" smtClean="0">
                <a:latin typeface="Segoe UI Light" pitchFamily="32" charset="0"/>
              </a:rPr>
              <a:t> </a:t>
            </a:r>
            <a:r>
              <a:rPr lang="ru-RU" altLang="ru-RU" sz="2400" b="1" dirty="0" smtClean="0">
                <a:latin typeface="Segoe UI Light" pitchFamily="32" charset="0"/>
              </a:rPr>
              <a:t>оглавлению</a:t>
            </a:r>
            <a:r>
              <a:rPr lang="ru-RU" altLang="ru-RU" sz="2400" dirty="0" smtClean="0">
                <a:latin typeface="Segoe UI Light" pitchFamily="32" charset="0"/>
              </a:rPr>
              <a:t>, делать </a:t>
            </a:r>
            <a:r>
              <a:rPr lang="ru-RU" altLang="ru-RU" sz="2400" b="1" dirty="0">
                <a:latin typeface="Segoe UI Light" pitchFamily="32" charset="0"/>
              </a:rPr>
              <a:t>заметки</a:t>
            </a:r>
          </a:p>
        </p:txBody>
      </p:sp>
      <p:pic>
        <p:nvPicPr>
          <p:cNvPr id="17" name="Picture 2" descr="C:\Documents and Settings\ednachmet\Рабочий стол\Для конференции\Скрины\2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8082"/>
            <a:ext cx="2772568" cy="43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Documents and Settings\ednachmet\Рабочий стол\Для конференции\Скрины\2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23" y="2278082"/>
            <a:ext cx="2772568" cy="43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607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Электронные формы учебников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43768" y="1533128"/>
            <a:ext cx="9693969" cy="495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предоставляют </a:t>
            </a:r>
            <a:r>
              <a:rPr lang="ru-RU" altLang="ru-RU" sz="2400" dirty="0">
                <a:latin typeface="Segoe UI Light" pitchFamily="32" charset="0"/>
              </a:rPr>
              <a:t>возможность делать закладки</a:t>
            </a:r>
          </a:p>
        </p:txBody>
      </p:sp>
      <p:pic>
        <p:nvPicPr>
          <p:cNvPr id="19" name="Picture 2" descr="C:\Documents and Settings\ednachmet\Рабочий стол\Для конференции\Скрины\6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77" y="2051645"/>
            <a:ext cx="3248373" cy="44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Documents and Settings\ednachmet\Рабочий стол\Для конференции\Скрины\8_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323" y="2051645"/>
            <a:ext cx="3248373" cy="44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007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95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Приказ </a:t>
            </a: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Минобрнауки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России от 05.09.13 № 1047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799" y="1475581"/>
            <a:ext cx="9405937" cy="5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 Light" pitchFamily="32" charset="0"/>
              </a:rPr>
              <a:t>Электронные </a:t>
            </a:r>
            <a:r>
              <a:rPr lang="ru-RU" altLang="ru-RU" sz="2400" b="1" dirty="0">
                <a:latin typeface="Segoe UI Light" pitchFamily="32" charset="0"/>
              </a:rPr>
              <a:t>формы </a:t>
            </a:r>
            <a:r>
              <a:rPr lang="ru-RU" altLang="ru-RU" sz="2400" b="1" dirty="0" smtClean="0">
                <a:latin typeface="Segoe UI Light" pitchFamily="32" charset="0"/>
              </a:rPr>
              <a:t>учебников должны:</a:t>
            </a:r>
            <a:endParaRPr lang="ru-RU" altLang="ru-RU" sz="2400" b="1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принадлежать </a:t>
            </a:r>
            <a:r>
              <a:rPr lang="ru-RU" altLang="ru-RU" sz="2400" dirty="0">
                <a:latin typeface="Segoe UI Light" pitchFamily="32" charset="0"/>
              </a:rPr>
              <a:t>к завершенным предметным линиям учебников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обеспечивать </a:t>
            </a:r>
            <a:r>
              <a:rPr lang="ru-RU" altLang="ru-RU" sz="2400" dirty="0">
                <a:latin typeface="Segoe UI Light" pitchFamily="32" charset="0"/>
              </a:rPr>
              <a:t>формирование навыков самооценки и самоанализа учащихся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р</a:t>
            </a:r>
            <a:r>
              <a:rPr lang="ru-RU" altLang="ru-RU" sz="2400" dirty="0" smtClean="0">
                <a:latin typeface="Segoe UI Light" pitchFamily="32" charset="0"/>
              </a:rPr>
              <a:t>азвивать мотивации </a:t>
            </a:r>
            <a:r>
              <a:rPr lang="ru-RU" altLang="ru-RU" sz="2400" dirty="0">
                <a:latin typeface="Segoe UI Light" pitchFamily="32" charset="0"/>
              </a:rPr>
              <a:t>к учению; </a:t>
            </a:r>
            <a:r>
              <a:rPr lang="ru-RU" altLang="ru-RU" sz="2400" dirty="0" smtClean="0">
                <a:latin typeface="Segoe UI Light" pitchFamily="32" charset="0"/>
              </a:rPr>
              <a:t>интеллектуальную </a:t>
            </a:r>
            <a:r>
              <a:rPr lang="ru-RU" altLang="ru-RU" sz="2400" dirty="0">
                <a:latin typeface="Segoe UI Light" pitchFamily="32" charset="0"/>
              </a:rPr>
              <a:t>и </a:t>
            </a:r>
            <a:r>
              <a:rPr lang="ru-RU" altLang="ru-RU" sz="2400" dirty="0" smtClean="0">
                <a:latin typeface="Segoe UI Light" pitchFamily="32" charset="0"/>
              </a:rPr>
              <a:t>творческую деятельность </a:t>
            </a:r>
            <a:r>
              <a:rPr lang="ru-RU" altLang="ru-RU" sz="2400" dirty="0">
                <a:latin typeface="Segoe UI Light" pitchFamily="32" charset="0"/>
              </a:rPr>
              <a:t>учащихся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б</a:t>
            </a:r>
            <a:r>
              <a:rPr lang="ru-RU" altLang="ru-RU" sz="2400" dirty="0" smtClean="0">
                <a:latin typeface="Segoe UI Light" pitchFamily="32" charset="0"/>
              </a:rPr>
              <a:t>ыть доступными </a:t>
            </a:r>
            <a:r>
              <a:rPr lang="ru-RU" altLang="ru-RU" sz="2400" dirty="0">
                <a:latin typeface="Segoe UI Light" pitchFamily="32" charset="0"/>
              </a:rPr>
              <a:t>и </a:t>
            </a:r>
            <a:r>
              <a:rPr lang="ru-RU" altLang="ru-RU" sz="2400" dirty="0" smtClean="0">
                <a:latin typeface="Segoe UI Light" pitchFamily="32" charset="0"/>
              </a:rPr>
              <a:t>понятными </a:t>
            </a:r>
            <a:r>
              <a:rPr lang="ru-RU" altLang="ru-RU" sz="2400" dirty="0">
                <a:latin typeface="Segoe UI Light" pitchFamily="32" charset="0"/>
              </a:rPr>
              <a:t>учащимся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содержать </a:t>
            </a:r>
            <a:r>
              <a:rPr lang="ru-RU" altLang="ru-RU" sz="2400" dirty="0">
                <a:latin typeface="Segoe UI Light" pitchFamily="32" charset="0"/>
              </a:rPr>
              <a:t>задания для организации учебно-исследовательской и проектной деятельности </a:t>
            </a:r>
            <a:endParaRPr lang="ru-RU" altLang="ru-RU" sz="2400" dirty="0" smtClean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предоставлять </a:t>
            </a:r>
            <a:r>
              <a:rPr lang="ru-RU" altLang="ru-RU" sz="2400" dirty="0">
                <a:latin typeface="Segoe UI Light" pitchFamily="32" charset="0"/>
              </a:rPr>
              <a:t>возможность «расширения» информационного поля</a:t>
            </a:r>
          </a:p>
        </p:txBody>
      </p:sp>
    </p:spTree>
    <p:extLst>
      <p:ext uri="{BB962C8B-B14F-4D97-AF65-F5344CB8AC3E}">
        <p14:creationId xmlns:p14="http://schemas.microsoft.com/office/powerpoint/2010/main" val="35172463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295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Электронные образовательные 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ресурсы (включая ЭФУ) </a:t>
            </a: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издательства «Академкнига/Учебник</a:t>
            </a: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»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1600" b="1" dirty="0">
              <a:solidFill>
                <a:srgbClr val="FFFFFF"/>
              </a:solidFill>
              <a:latin typeface="Calibri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(</a:t>
            </a: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сайт </a:t>
            </a:r>
            <a:r>
              <a:rPr lang="en-US" altLang="ru-RU" sz="3400" b="1" dirty="0">
                <a:solidFill>
                  <a:srgbClr val="FFFFFF"/>
                </a:solidFill>
                <a:latin typeface="Calibri" pitchFamily="32" charset="0"/>
              </a:rPr>
              <a:t>http://pnh.eokom.ru)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8859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Электронные образовательные ресурсы издательства «Академкнига/Учебник»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 Light" pitchFamily="32" charset="0"/>
              </a:rPr>
              <a:t>Включают</a:t>
            </a:r>
            <a:r>
              <a:rPr lang="ru-RU" altLang="ru-RU" sz="2400" b="1" dirty="0">
                <a:latin typeface="Segoe UI Light" pitchFamily="32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ЭФУ </a:t>
            </a:r>
            <a:r>
              <a:rPr lang="ru-RU" altLang="ru-RU" sz="2400" dirty="0">
                <a:latin typeface="Segoe UI Light" pitchFamily="32" charset="0"/>
              </a:rPr>
              <a:t>по </a:t>
            </a:r>
            <a:r>
              <a:rPr lang="ru-RU" altLang="ru-RU" sz="2400" dirty="0" smtClean="0">
                <a:latin typeface="Segoe UI Light" pitchFamily="32" charset="0"/>
              </a:rPr>
              <a:t>предметным </a:t>
            </a:r>
            <a:r>
              <a:rPr lang="ru-RU" altLang="ru-RU" sz="2400" dirty="0">
                <a:latin typeface="Segoe UI Light" pitchFamily="32" charset="0"/>
              </a:rPr>
              <a:t>линиям учебного плана (начальная и основная школа) и хрестоматии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тетради </a:t>
            </a:r>
            <a:r>
              <a:rPr lang="ru-RU" altLang="ru-RU" sz="2400" dirty="0">
                <a:latin typeface="Segoe UI Light" pitchFamily="32" charset="0"/>
              </a:rPr>
              <a:t>для самостоятельной работы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тренажеры</a:t>
            </a:r>
            <a:r>
              <a:rPr lang="ru-RU" altLang="ru-RU" sz="2400" dirty="0">
                <a:latin typeface="Segoe UI Light" pitchFamily="32" charset="0"/>
              </a:rPr>
              <a:t>, диктанты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материалы </a:t>
            </a:r>
            <a:r>
              <a:rPr lang="ru-RU" altLang="ru-RU" sz="2400" dirty="0">
                <a:latin typeface="Segoe UI Light" pitchFamily="32" charset="0"/>
              </a:rPr>
              <a:t>для подготовки к </a:t>
            </a:r>
            <a:r>
              <a:rPr lang="ru-RU" altLang="ru-RU" sz="2400" dirty="0" smtClean="0">
                <a:latin typeface="Segoe UI Light" pitchFamily="32" charset="0"/>
              </a:rPr>
              <a:t>ВПР (начальная школа)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методические </a:t>
            </a:r>
            <a:r>
              <a:rPr lang="ru-RU" altLang="ru-RU" sz="2400" dirty="0">
                <a:latin typeface="Segoe UI Light" pitchFamily="32" charset="0"/>
              </a:rPr>
              <a:t>пособия для педагогов и управленцев</a:t>
            </a:r>
          </a:p>
        </p:txBody>
      </p:sp>
    </p:spTree>
    <p:extLst>
      <p:ext uri="{BB962C8B-B14F-4D97-AF65-F5344CB8AC3E}">
        <p14:creationId xmlns:p14="http://schemas.microsoft.com/office/powerpoint/2010/main" val="1514526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Рассматриваемые вопросы: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74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Используемые нормативно-правовые документы по заявленной </a:t>
            </a:r>
            <a:r>
              <a:rPr lang="ru-RU" altLang="ru-RU" sz="2400" dirty="0" smtClean="0">
                <a:latin typeface="Segoe UI Light" pitchFamily="32" charset="0"/>
              </a:rPr>
              <a:t>проблематике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Сущность электронной формы </a:t>
            </a:r>
            <a:r>
              <a:rPr lang="ru-RU" altLang="ru-RU" sz="2400" dirty="0" smtClean="0">
                <a:latin typeface="Segoe UI Light" pitchFamily="32" charset="0"/>
              </a:rPr>
              <a:t>учебника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Электронные образовательные ресурсы (включая ЭФУ) издательства «Академкнига/Учебник</a:t>
            </a:r>
            <a:r>
              <a:rPr lang="ru-RU" altLang="ru-RU" sz="2400" dirty="0" smtClean="0">
                <a:latin typeface="Segoe UI Light" pitchFamily="32" charset="0"/>
              </a:rPr>
              <a:t>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Особенности </a:t>
            </a:r>
            <a:r>
              <a:rPr lang="ru-RU" altLang="ru-RU" sz="2400" dirty="0">
                <a:latin typeface="Segoe UI Light" pitchFamily="32" charset="0"/>
              </a:rPr>
              <a:t>приобретения электронных образовательных ресурсов издательства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Электронные формы учебников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(начальная школа)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7" descr="C:\Documents and Settings\ednachmet\Рабочий стол\Для конференции\Обложки\Учебники\j_rus3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08" y="1967255"/>
            <a:ext cx="1583457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Documents and Settings\ednachmet\Рабочий стол\Для конференции\Обложки\Учебники\book-world-3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802" y="1502953"/>
            <a:ext cx="1674185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ednachmet\Рабочий стол\Для конференции\Обложки\Учебники\book-art-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12" y="1533433"/>
            <a:ext cx="1732058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Documents and Settings\ednachmet\Рабочий стол\Для конференции\Обложки\Учебники\book-math-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910" y="1835621"/>
            <a:ext cx="1732058" cy="23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Documents and Settings\ednachmet\Рабочий стол\Для конференции\Обложки\Учебники\j_lit4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09" y="4541663"/>
            <a:ext cx="1439441" cy="209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C:\Documents and Settings\ednachmet\Рабочий стол\Для конференции\Обложки\Учебники\j_teh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4" y="3549014"/>
            <a:ext cx="1479937" cy="215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Documents and Settings\ednachmet\Рабочий стол\Для конференции\Обложки\Учебники\j_muz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105" y="4436642"/>
            <a:ext cx="1511449" cy="22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Documents and Settings\ednachmet\Рабочий стол\Для конференции\Обложки\Учебники\book-eng-2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36" y="3717032"/>
            <a:ext cx="1717803" cy="22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833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0" y="1587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Электронные формы учебников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(основная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школа)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Обложки\Учебники\book-eng-8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76" y="1655763"/>
            <a:ext cx="1809080" cy="241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Documents and Settings\ednachmet\Рабочий стол\Для конференции\Обложки\Учебники\book-biology-6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395" y="1628056"/>
            <a:ext cx="1852674" cy="241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Documents and Settings\ednachmet\Рабочий стол\Для конференции\Обложки\Учебники\book-social-9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04" y="1676862"/>
            <a:ext cx="1852674" cy="236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Documents and Settings\ednachmet\Рабочий стол\Для конференции\Обложки\Учебники\book-eng-7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28" y="3758922"/>
            <a:ext cx="1788300" cy="238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Documents and Settings\ednachmet\Рабочий стол\Для конференции\Обложки\Учебники\book-biology-7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72" y="3758922"/>
            <a:ext cx="1809080" cy="241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Documents and Settings\ednachmet\Рабочий стол\Для конференции\Обложки\Учебники\book-social-70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605" y="3758922"/>
            <a:ext cx="1800200" cy="240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745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Тетради для самостоятельной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работы в электронной форме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6" descr="C:\Documents and Settings\ednachmet\Рабочий стол\Для конференции\Обложки\Тетради\workbook-azb-3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" y="1491213"/>
            <a:ext cx="2186419" cy="291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ednachmet\Рабочий стол\Для конференции\Обложки\Тетради\workbook-eng-2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60867"/>
            <a:ext cx="21062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Documents and Settings\ednachmet\Рабочий стол\Для конференции\Обложки\Тетради\workbook-world-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2106234" cy="28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Documents and Settings\ednachmet\Рабочий стол\Для конференции\Обложки\Тетради\workbook-math-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13262"/>
            <a:ext cx="2097725" cy="279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Documents and Settings\ednachmet\Рабочий стол\Для конференции\Обложки\Тетради\workbook-lit-1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484784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7869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Электронные формы примерных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рабочих программ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учебных предметов, курсов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Обложки\Методика\programbook-art-[1-4]-0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65" y="1634312"/>
            <a:ext cx="189021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Documents and Settings\ednachmet\Рабочий стол\Для конференции\Обложки\Методика\programbook-culture-40-0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88" y="1595578"/>
            <a:ext cx="189021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Documents and Settings\ednachmet\Рабочий стол\Для конференции\Обложки\Методика\programbook-math-[1-4]-0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01" y="1595578"/>
            <a:ext cx="1875930" cy="250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Documents and Settings\ednachmet\Рабочий стол\Для конференции\Обложки\Методика\programbook-it-[2-4]-00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70" y="4273495"/>
            <a:ext cx="189021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Documents and Settings\ednachmet\Рабочий стол\Для конференции\Обложки\Методика\programbook-music-[1-4]-0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56" y="4263614"/>
            <a:ext cx="1875930" cy="250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Documents and Settings\ednachmet\Рабочий стол\Для конференции\Обложки\Методика\programbook-tech-[1-4]-00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28" y="4273494"/>
            <a:ext cx="1888184" cy="251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600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Электронные формы методических пособий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6" descr="C:\Documents and Settings\ednachmet\Рабочий стол\Для конференции\Обложки\Методика\teacherbook-math-41-0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6" y="1655763"/>
            <a:ext cx="1936569" cy="25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Documents and Settings\ednachmet\Рабочий стол\Для конференции\Обложки\Методика\teacherbook-math-21-00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7" y="3491805"/>
            <a:ext cx="1945336" cy="259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ocuments and Settings\ednachmet\Рабочий стол\Для конференции\Обложки\Методика\teacherbook-math-20-00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869" y="1475581"/>
            <a:ext cx="1945335" cy="25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Documents and Settings\ednachmet\Рабочий стол\Для конференции\Обложки\Методика\teacherbook-world-40-00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12" y="1475581"/>
            <a:ext cx="1945335" cy="25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Documents and Settings\ednachmet\Рабочий стол\Для конференции\Обложки\Методика\teacherbook-culture-[1-4]-00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02" y="1475581"/>
            <a:ext cx="1945335" cy="259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11"/>
          <a:srcRect l="11703" t="19239" r="77716" b="61122"/>
          <a:stretch/>
        </p:blipFill>
        <p:spPr bwMode="auto">
          <a:xfrm>
            <a:off x="4434873" y="4139132"/>
            <a:ext cx="1750661" cy="2593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/>
          <p:nvPr/>
        </p:nvPicPr>
        <p:blipFill rotWithShape="1">
          <a:blip r:embed="rId11"/>
          <a:srcRect l="50660" t="62726" r="38919" b="17234"/>
          <a:stretch/>
        </p:blipFill>
        <p:spPr bwMode="auto">
          <a:xfrm>
            <a:off x="6768504" y="4153265"/>
            <a:ext cx="1764874" cy="2521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1973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Диктанты (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тренировочные и контрольные)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Обложки\Диктанты\dictation-rus-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621382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Documents and Settings\ednachmet\Рабочий стол\Для конференции\Обложки\Диктанты\dictation-rus-3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286" y="2883505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Documents and Settings\ednachmet\Рабочий стол\Для конференции\Обложки\Диктанты\dictation-rus-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96" y="1611147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82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Тренажеры (электронные тесты)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Обложки\Тренажеры\testbook-eng-2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27" y="1481637"/>
            <a:ext cx="1872208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Documents and Settings\ednachmet\Рабочий стол\Для конференции\Обложки\Тренажеры\testbook-lit-2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32" y="1475477"/>
            <a:ext cx="1858248" cy="247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Documents and Settings\ednachmet\Рабочий стол\Для конференции\Обложки\Тренажеры\testbook-math-3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475477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Documents and Settings\ednachmet\Рабочий стол\Для конференции\Обложки\Тренажеры\testbook-world-40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064" y="4178577"/>
            <a:ext cx="1872208" cy="249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Documents and Settings\ednachmet\Рабочий стол\Для конференции\Обложки\Тренажеры\testbook-rus-30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76" y="4197190"/>
            <a:ext cx="1858248" cy="247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011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Электронные ресурсы для подготовки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 итоговой работе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Обложки\Итоговые работы\ipad_lit_cover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48" y="1556792"/>
            <a:ext cx="1849388" cy="27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Documents and Settings\ednachmet\Рабочий стол\Для конференции\Обложки\Итоговые работы\ipad_math_cover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99" y="1556792"/>
            <a:ext cx="1849388" cy="27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Documents and Settings\ednachmet\Рабочий стол\Для конференции\Обложки\Итоговые работы\ipad_world_cover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72" y="3545388"/>
            <a:ext cx="1921396" cy="285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Documents and Settings\ednachmet\Рабочий стол\Для конференции\Обложки\Итоговые работы\ipad_rus_cover_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3419797"/>
            <a:ext cx="1849388" cy="274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689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Подготовка  к всероссийской проверочной работе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Обложки\ВПР\dictation-math-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1" y="1907628"/>
            <a:ext cx="2642815" cy="352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Documents and Settings\ednachmet\Рабочий стол\Для конференции\Обложки\ВПР\verification-rus-4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423" y="1907628"/>
            <a:ext cx="2642816" cy="35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Documents and Settings\ednachmet\Рабочий стол\Для конференции\Обложки\ВПР\dictation-world-4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488" y="1907628"/>
            <a:ext cx="2656996" cy="354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6409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ЭФУ издательства «Академкнига/Учебник» включают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мульти-медиа-навигацию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Скрины\3_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9" r="10057"/>
          <a:stretch/>
        </p:blipFill>
        <p:spPr bwMode="auto">
          <a:xfrm>
            <a:off x="1511921" y="1474238"/>
            <a:ext cx="3109718" cy="527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Documents and Settings\ednachmet\Рабочий стол\Для конференции\Скрины\4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86" y="1474238"/>
            <a:ext cx="3601801" cy="529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275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>
                <a:solidFill>
                  <a:srgbClr val="FFFFFF"/>
                </a:solidFill>
                <a:latin typeface="Calibri" pitchFamily="32" charset="0"/>
              </a:rPr>
              <a:t>Используемые нормативно-правовые документы по заявленной проблематике</a:t>
            </a:r>
          </a:p>
        </p:txBody>
      </p:sp>
    </p:spTree>
    <p:extLst>
      <p:ext uri="{BB962C8B-B14F-4D97-AF65-F5344CB8AC3E}">
        <p14:creationId xmlns:p14="http://schemas.microsoft.com/office/powerpoint/2010/main" val="2795130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ЭФУ издательства «Академкнига/Учебник»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включают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аудио-фрагменты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и видеоролики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814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0" name="Picture 2" descr="C:\Documents and Settings\ednachmet\Рабочий стол\Для конференции\Скрины\!pnh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84" y="2123653"/>
            <a:ext cx="2805952" cy="412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Documents and Settings\ednachmet\Рабочий стол\Для конференции\Скрины\bio_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2123653"/>
            <a:ext cx="2805950" cy="412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6415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526468"/>
            <a:ext cx="4144962" cy="608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1194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Интерактивные галереи изображений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формируют </a:t>
            </a:r>
            <a:r>
              <a:rPr lang="ru-RU" altLang="ru-RU" sz="2400" dirty="0">
                <a:latin typeface="Segoe UI Light" pitchFamily="32" charset="0"/>
              </a:rPr>
              <a:t>коллекции зрительных образов, являющихся наглядным способом познания </a:t>
            </a:r>
          </a:p>
        </p:txBody>
      </p:sp>
      <p:pic>
        <p:nvPicPr>
          <p:cNvPr id="17" name="Picture 2" descr="C:\Documents and Settings\ednachmet\Рабочий стол\Для конференции\Скрины\!pnh_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68" y="2555701"/>
            <a:ext cx="2709373" cy="397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Documents and Settings\ednachmet\Рабочий стол\Для конференции\Скрины\4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2539250"/>
            <a:ext cx="2703287" cy="397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005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Интерактивные галереи изображений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20" name="Picture 2" descr="C:\Documents and Settings\ednachmet\Рабочий стол\Для конференции\Скрины\4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97" y="1532539"/>
            <a:ext cx="3383783" cy="512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Documents and Settings\ednachmet\Рабочий стол\Для конференции\Скрины\5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" r="9428"/>
          <a:stretch/>
        </p:blipFill>
        <p:spPr bwMode="auto">
          <a:xfrm>
            <a:off x="5006607" y="1532539"/>
            <a:ext cx="4222998" cy="512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553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Интерактивные схемы, графики,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диаграммы 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помогают </a:t>
            </a:r>
            <a:r>
              <a:rPr lang="ru-RU" altLang="ru-RU" sz="2400" dirty="0">
                <a:latin typeface="Segoe UI Light" pitchFamily="32" charset="0"/>
              </a:rPr>
              <a:t>осваивать разные способы изображения и наглядного представления данных</a:t>
            </a:r>
          </a:p>
        </p:txBody>
      </p:sp>
      <p:pic>
        <p:nvPicPr>
          <p:cNvPr id="17" name="Picture 2" descr="C:\Documents and Settings\ednachmet\Рабочий стол\Для конференции\Скрины\!pnh_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24708"/>
            <a:ext cx="2475818" cy="36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Documents and Settings\ednachmet\Рабочий стол\Для конференции\Скрины\bio_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25" y="2624708"/>
            <a:ext cx="2403810" cy="36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157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Интерактивные  карты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5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выступают способом </a:t>
            </a:r>
            <a:r>
              <a:rPr lang="ru-RU" altLang="ru-RU" sz="2400" dirty="0">
                <a:latin typeface="Segoe UI Light" pitchFamily="32" charset="0"/>
              </a:rPr>
              <a:t>интерпретации природных и общественных явлений</a:t>
            </a:r>
          </a:p>
        </p:txBody>
      </p:sp>
      <p:pic>
        <p:nvPicPr>
          <p:cNvPr id="17" name="Picture 2" descr="C:\Documents and Settings\ednachmet\Рабочий стол\Для конференции\Скрины\!pnh_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4" y="2555701"/>
            <a:ext cx="2784134" cy="40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Documents and Settings\ednachmet\Рабочий стол\Для конференции\Скрины\soc_10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48" y="2555701"/>
            <a:ext cx="2784135" cy="408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039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Технологичность содержания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5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Предлагаются  пошаговые, </a:t>
            </a:r>
            <a:r>
              <a:rPr lang="ru-RU" altLang="ru-RU" sz="2400" dirty="0" smtClean="0">
                <a:latin typeface="Segoe UI Light" pitchFamily="32" charset="0"/>
              </a:rPr>
              <a:t>пооперационные решения при </a:t>
            </a:r>
            <a:r>
              <a:rPr lang="ru-RU" altLang="ru-RU" sz="2400" dirty="0">
                <a:latin typeface="Segoe UI Light" pitchFamily="32" charset="0"/>
              </a:rPr>
              <a:t>освоении различных предметов</a:t>
            </a:r>
          </a:p>
        </p:txBody>
      </p:sp>
      <p:pic>
        <p:nvPicPr>
          <p:cNvPr id="17" name="Picture 2" descr="C:\Documents and Settings\ednachmet\Рабочий стол\Для конференции\Скрины\!pnh_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76" y="2135295"/>
            <a:ext cx="3089101" cy="453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4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Интерактивные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словари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398589"/>
            <a:ext cx="9405937" cy="540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Скрины\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17" y="1475581"/>
            <a:ext cx="3596152" cy="528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Documents and Settings\ednachmet\Рабочий стол\Для конференции\Скрины\4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75581"/>
            <a:ext cx="3509281" cy="525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191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Предлагается дополнительный материал, имеется справочная информация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Скрины\4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32" y="1398589"/>
            <a:ext cx="3825747" cy="56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202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ЭФУ предоставляют возможность оценки 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достижений (промежуточных и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итоговых)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Picture 2" descr="C:\Documents and Settings\ednachmet\Рабочий стол\Для конференции\Скрины\soc_9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504" y="1895767"/>
            <a:ext cx="2992362" cy="43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Documents and Settings\ednachmet\Рабочий стол\Для конференции\Скрины\soc_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066" y="1895767"/>
            <a:ext cx="2968944" cy="44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ocuments and Settings\ednachmet\Рабочий стол\Для конференции\Скрины\49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24" y="1907629"/>
            <a:ext cx="2960953" cy="43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136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Нормативно-правовые документы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143768" y="1479886"/>
            <a:ext cx="9674497" cy="532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 smtClean="0">
                <a:latin typeface="Segoe UI Light" pitchFamily="32" charset="0"/>
              </a:rPr>
              <a:t>ФЗ </a:t>
            </a:r>
            <a:r>
              <a:rPr lang="ru-RU" altLang="ru-RU" sz="2400" b="1" dirty="0">
                <a:latin typeface="Segoe UI Light" pitchFamily="32" charset="0"/>
              </a:rPr>
              <a:t>от 29.12.12 № 273-ФЗ «Об образовании в Российской Федерации»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 Light" pitchFamily="32" charset="0"/>
              </a:rPr>
              <a:t>Приказы </a:t>
            </a:r>
            <a:r>
              <a:rPr lang="ru-RU" altLang="ru-RU" sz="2400" b="1" dirty="0" err="1">
                <a:latin typeface="Segoe UI Light" pitchFamily="32" charset="0"/>
              </a:rPr>
              <a:t>Минобрнауки</a:t>
            </a:r>
            <a:r>
              <a:rPr lang="ru-RU" altLang="ru-RU" sz="2400" b="1" dirty="0">
                <a:latin typeface="Segoe UI Light" pitchFamily="32" charset="0"/>
              </a:rPr>
              <a:t> России: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«</a:t>
            </a:r>
            <a:r>
              <a:rPr lang="ru-RU" altLang="ru-RU" sz="2400" dirty="0">
                <a:latin typeface="Segoe UI Light" pitchFamily="32" charset="0"/>
              </a:rPr>
              <a:t>Об утверждении </a:t>
            </a:r>
            <a:r>
              <a:rPr lang="ru-RU" altLang="ru-RU" sz="2400" dirty="0" smtClean="0">
                <a:latin typeface="Segoe UI Light" pitchFamily="32" charset="0"/>
              </a:rPr>
              <a:t>ФГОС начального, основного, среднего общего образования»</a:t>
            </a: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«</a:t>
            </a:r>
            <a:r>
              <a:rPr lang="ru-RU" altLang="ru-RU" sz="2400" dirty="0">
                <a:latin typeface="Segoe UI Light" pitchFamily="32" charset="0"/>
              </a:rPr>
              <a:t>Об утверждении Порядка формирования федерального перечня учебников...»</a:t>
            </a: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b="1" dirty="0">
                <a:latin typeface="Segoe UI Light" pitchFamily="32" charset="0"/>
              </a:rPr>
              <a:t>Письма </a:t>
            </a:r>
            <a:r>
              <a:rPr lang="ru-RU" altLang="ru-RU" sz="2400" b="1" dirty="0" err="1">
                <a:latin typeface="Segoe UI Light" pitchFamily="32" charset="0"/>
              </a:rPr>
              <a:t>Минобнауки</a:t>
            </a:r>
            <a:r>
              <a:rPr lang="ru-RU" altLang="ru-RU" sz="2400" b="1" dirty="0">
                <a:latin typeface="Segoe UI Light" pitchFamily="32" charset="0"/>
              </a:rPr>
              <a:t> России: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от </a:t>
            </a:r>
            <a:r>
              <a:rPr lang="ru-RU" altLang="ru-RU" sz="2400" dirty="0">
                <a:latin typeface="Segoe UI Light" pitchFamily="32" charset="0"/>
              </a:rPr>
              <a:t>02.02.15 № НТ–136/08 «О федеральном перечне учебников»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от 18.03.16 № НТ–393/08 «Об обеспечении учебными изданиями»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052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Варианты использования электронных форм учебников: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Только учителем для демонстрации всему классу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Учителем </a:t>
            </a:r>
            <a:r>
              <a:rPr lang="ru-RU" altLang="ru-RU" sz="2400" dirty="0">
                <a:latin typeface="Segoe UI Light" pitchFamily="32" charset="0"/>
              </a:rPr>
              <a:t>и небольшой группой школьников (фронтально или самостоятельно)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Учителем </a:t>
            </a:r>
            <a:r>
              <a:rPr lang="ru-RU" altLang="ru-RU" sz="2400" dirty="0">
                <a:latin typeface="Segoe UI Light" pitchFamily="32" charset="0"/>
              </a:rPr>
              <a:t>и всеми учащимися класса на компьютерах, планшетах</a:t>
            </a:r>
          </a:p>
        </p:txBody>
      </p:sp>
    </p:spTree>
    <p:extLst>
      <p:ext uri="{BB962C8B-B14F-4D97-AF65-F5344CB8AC3E}">
        <p14:creationId xmlns:p14="http://schemas.microsoft.com/office/powerpoint/2010/main" val="3318730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166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Особенности приобретения электронных образовательных ресурсов издательства</a:t>
            </a:r>
            <a:endParaRPr lang="ru-RU" altLang="ru-RU" sz="1600" b="1" dirty="0">
              <a:solidFill>
                <a:srgbClr val="FFFFFF"/>
              </a:solidFill>
              <a:latin typeface="Calibri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883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143768" y="323453"/>
            <a:ext cx="989399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Как приобрести ЭФУ издательства «Академкнига/Учебник»?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- сайт </a:t>
            </a:r>
            <a:r>
              <a:rPr lang="en-US" altLang="ru-RU" sz="2800" b="1" dirty="0">
                <a:solidFill>
                  <a:srgbClr val="255997"/>
                </a:solidFill>
                <a:latin typeface="Segoe UI Semibold" pitchFamily="32" charset="0"/>
              </a:rPr>
              <a:t>https://shop-akbooks.ru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2544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6"/>
          <a:srcRect l="769" t="2885" r="1025" b="3841"/>
          <a:stretch/>
        </p:blipFill>
        <p:spPr bwMode="auto">
          <a:xfrm>
            <a:off x="2015976" y="1524317"/>
            <a:ext cx="5904656" cy="50492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62788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1. Выберите книги, пособия в Каталоге магазина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и нажмите на кнопку «В корзину»: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10513" t="8814" r="11154" b="-2"/>
          <a:stretch/>
        </p:blipFill>
        <p:spPr bwMode="auto">
          <a:xfrm>
            <a:off x="2736056" y="1701802"/>
            <a:ext cx="4824536" cy="49583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02697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2. После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этого необходимо оформить заказ.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r>
              <a:rPr lang="ru-RU" altLang="ru-RU" sz="2400" dirty="0" smtClean="0">
                <a:latin typeface="Segoe UI Light" pitchFamily="32" charset="0"/>
              </a:rPr>
              <a:t>Для </a:t>
            </a:r>
            <a:r>
              <a:rPr lang="ru-RU" altLang="ru-RU" sz="2400" dirty="0">
                <a:latin typeface="Segoe UI Light" pitchFamily="32" charset="0"/>
              </a:rPr>
              <a:t>этого зайдите в «Корзину», укажите нужное количество книг и нажмите на кнопку «Оформить заказ»: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23956" t="38294" r="18551" b="25953"/>
          <a:stretch/>
        </p:blipFill>
        <p:spPr bwMode="auto">
          <a:xfrm>
            <a:off x="1331640" y="2483693"/>
            <a:ext cx="7200800" cy="4089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6903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3. Далее для оформления заказа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введите </a:t>
            </a:r>
            <a:r>
              <a:rPr lang="ru-RU" altLang="ru-RU" sz="2400" dirty="0">
                <a:latin typeface="Segoe UI Light" pitchFamily="32" charset="0"/>
              </a:rPr>
              <a:t>имеющийся у Вас логин и пароль или (если у Вас еще нет логина и пароля), пройдите регистрацию, нажав кнопку "Зарегистрируйтесь"..</a:t>
            </a: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19166" t="39928" r="16953" b="19601"/>
          <a:stretch/>
        </p:blipFill>
        <p:spPr bwMode="auto">
          <a:xfrm>
            <a:off x="1966416" y="2771725"/>
            <a:ext cx="6170240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8721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4. Выберите способ оплаты и произведите оплату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50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23" y="1667198"/>
            <a:ext cx="6148303" cy="4607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098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31" y="301674"/>
            <a:ext cx="4535488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3646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19455" t="22323" r="18115" b="4718"/>
          <a:stretch/>
        </p:blipFill>
        <p:spPr bwMode="auto">
          <a:xfrm>
            <a:off x="2227523" y="323453"/>
            <a:ext cx="5544616" cy="568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12305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31825" y="323453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6"/>
          <a:srcRect l="19745" t="31034" r="17243" b="14701"/>
          <a:stretch/>
        </p:blipFill>
        <p:spPr bwMode="auto">
          <a:xfrm>
            <a:off x="1525315" y="928290"/>
            <a:ext cx="6949032" cy="5409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6104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ФЗ «Об образовании в РФ»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- об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электронном обучении 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67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ст</a:t>
            </a:r>
            <a:r>
              <a:rPr lang="ru-RU" altLang="ru-RU" sz="2400" dirty="0">
                <a:latin typeface="Segoe UI Light" pitchFamily="32" charset="0"/>
              </a:rPr>
              <a:t>. 2. Средства обучения и воспитания - … компьютеры, информационно-телекоммуникационные сети, печатные и </a:t>
            </a:r>
            <a:r>
              <a:rPr lang="ru-RU" altLang="ru-RU" sz="2400" b="1" dirty="0">
                <a:latin typeface="Segoe UI Light" pitchFamily="32" charset="0"/>
              </a:rPr>
              <a:t>электронные</a:t>
            </a:r>
            <a:r>
              <a:rPr lang="ru-RU" altLang="ru-RU" sz="2400" dirty="0">
                <a:latin typeface="Segoe UI Light" pitchFamily="32" charset="0"/>
              </a:rPr>
              <a:t> образовательные и информационные ресурсы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ст.16</a:t>
            </a:r>
            <a:r>
              <a:rPr lang="ru-RU" altLang="ru-RU" sz="2400" dirty="0">
                <a:latin typeface="Segoe UI Light" pitchFamily="32" charset="0"/>
              </a:rPr>
              <a:t>. Образовательные программы реализуются с применением </a:t>
            </a:r>
            <a:r>
              <a:rPr lang="ru-RU" altLang="ru-RU" sz="2400" b="1" dirty="0">
                <a:latin typeface="Segoe UI Light" pitchFamily="32" charset="0"/>
              </a:rPr>
              <a:t>электронного обучения </a:t>
            </a:r>
            <a:r>
              <a:rPr lang="ru-RU" altLang="ru-RU" sz="2400" dirty="0">
                <a:latin typeface="Segoe UI Light" pitchFamily="32" charset="0"/>
              </a:rPr>
              <a:t>и дистанционных образовательных технологий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Ст.17</a:t>
            </a:r>
            <a:r>
              <a:rPr lang="ru-RU" altLang="ru-RU" sz="2400" dirty="0">
                <a:latin typeface="Segoe UI Light" pitchFamily="32" charset="0"/>
              </a:rPr>
              <a:t>. Формы получения образования: в организациях (очно, очно-заочно или заочно) и </a:t>
            </a:r>
            <a:r>
              <a:rPr lang="ru-RU" altLang="ru-RU" sz="2400" b="1" dirty="0">
                <a:latin typeface="Segoe UI Light" pitchFamily="32" charset="0"/>
              </a:rPr>
              <a:t>вне организаций </a:t>
            </a:r>
            <a:r>
              <a:rPr lang="ru-RU" altLang="ru-RU" sz="2400" dirty="0">
                <a:latin typeface="Segoe UI Light" pitchFamily="32" charset="0"/>
              </a:rPr>
              <a:t>(в форме семейного образования и самообразования)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Ст.18</a:t>
            </a:r>
            <a:r>
              <a:rPr lang="ru-RU" altLang="ru-RU" sz="2400" dirty="0">
                <a:latin typeface="Segoe UI Light" pitchFamily="32" charset="0"/>
              </a:rPr>
              <a:t>. Библиотечный фонд должен быть укомплектован печатными </a:t>
            </a:r>
            <a:r>
              <a:rPr lang="ru-RU" altLang="ru-RU" sz="2400" b="1" dirty="0">
                <a:latin typeface="Segoe UI Light" pitchFamily="32" charset="0"/>
              </a:rPr>
              <a:t>и (или) электронными учебными изданиями</a:t>
            </a:r>
          </a:p>
        </p:txBody>
      </p:sp>
    </p:spTree>
    <p:extLst>
      <p:ext uri="{BB962C8B-B14F-4D97-AF65-F5344CB8AC3E}">
        <p14:creationId xmlns:p14="http://schemas.microsoft.com/office/powerpoint/2010/main" val="3858255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13137" y="95252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Сайт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shop-akbooks.ru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оказывает методическую и информационную поддержку по использованию ЭФУ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</a:pPr>
            <a:endParaRPr lang="ru-RU" altLang="ru-RU" sz="2400" dirty="0">
              <a:latin typeface="Segoe UI Light" pitchFamily="32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9" t="9945" r="10225" b="41104"/>
          <a:stretch/>
        </p:blipFill>
        <p:spPr bwMode="auto">
          <a:xfrm>
            <a:off x="1189689" y="1547589"/>
            <a:ext cx="7890157" cy="494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627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1"/>
          <p:cNvGrpSpPr>
            <a:grpSpLocks/>
          </p:cNvGrpSpPr>
          <p:nvPr/>
        </p:nvGrpSpPr>
        <p:grpSpPr bwMode="auto">
          <a:xfrm>
            <a:off x="0" y="-28575"/>
            <a:ext cx="10079038" cy="7639050"/>
            <a:chOff x="0" y="-18"/>
            <a:chExt cx="6349" cy="4812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7" r="5518" b="8849"/>
            <a:stretch>
              <a:fillRect/>
            </a:stretch>
          </p:blipFill>
          <p:spPr bwMode="auto">
            <a:xfrm>
              <a:off x="0" y="-18"/>
              <a:ext cx="6349" cy="4812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127" r="5518" b="88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9699" name="Rectangle 3"/>
            <p:cNvSpPr>
              <a:spLocks noChangeArrowheads="1"/>
            </p:cNvSpPr>
            <p:nvPr/>
          </p:nvSpPr>
          <p:spPr bwMode="auto">
            <a:xfrm>
              <a:off x="1" y="-18"/>
              <a:ext cx="6348" cy="4812"/>
            </a:xfrm>
            <a:prstGeom prst="rect">
              <a:avLst/>
            </a:prstGeom>
            <a:solidFill>
              <a:srgbClr val="FFFFFF">
                <a:alpha val="51999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1" y="-18"/>
              <a:ext cx="6348" cy="1749"/>
            </a:xfrm>
            <a:prstGeom prst="rect">
              <a:avLst/>
            </a:prstGeom>
            <a:solidFill>
              <a:srgbClr val="255997">
                <a:alpha val="64000"/>
              </a:srgbClr>
            </a:solidFill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9701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" y="381"/>
              <a:ext cx="772" cy="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38138" y="427038"/>
            <a:ext cx="94043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Издательство «Академкнига/Учебник»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117342, г. Москва, ул. Бутлерова, 17б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1200" dirty="0">
              <a:solidFill>
                <a:srgbClr val="FFFFFF"/>
              </a:solidFill>
              <a:latin typeface="Segoe UI Semi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Тел.: (499) 968-92-29					 </a:t>
            </a:r>
            <a:r>
              <a:rPr lang="en-US" altLang="ru-RU" sz="2400" dirty="0">
                <a:solidFill>
                  <a:srgbClr val="FFFFFF"/>
                </a:solidFill>
                <a:latin typeface="Segoe UI Semilight" pitchFamily="32" charset="0"/>
              </a:rPr>
              <a:t>akademkniga.ru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dirty="0">
                <a:solidFill>
                  <a:srgbClr val="FFFFFF"/>
                </a:solidFill>
                <a:latin typeface="Segoe UI Semilight" pitchFamily="32" charset="0"/>
              </a:rPr>
              <a:t>Факс: (499) 234-63-58				</a:t>
            </a:r>
            <a:r>
              <a:rPr lang="ru-RU" altLang="ru-RU" sz="2400" dirty="0" smtClean="0">
                <a:solidFill>
                  <a:srgbClr val="FFFFFF"/>
                </a:solidFill>
                <a:latin typeface="Segoe UI Semilight" pitchFamily="32" charset="0"/>
              </a:rPr>
              <a:t>         </a:t>
            </a:r>
            <a:r>
              <a:rPr lang="en-US" altLang="ru-RU" sz="2400" dirty="0" smtClean="0">
                <a:solidFill>
                  <a:srgbClr val="FFFFFF"/>
                </a:solidFill>
                <a:latin typeface="Segoe UI Semilight" pitchFamily="32" charset="0"/>
              </a:rPr>
              <a:t>shop-akbooks.ru</a:t>
            </a:r>
            <a:endParaRPr lang="en-US" altLang="ru-RU" sz="2400" dirty="0">
              <a:solidFill>
                <a:srgbClr val="FFFFFF"/>
              </a:solidFill>
              <a:latin typeface="Segoe UI Semilight" pitchFamily="32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320675" y="6081713"/>
            <a:ext cx="678338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>
              <a:solidFill>
                <a:srgbClr val="255997"/>
              </a:solidFill>
              <a:latin typeface="Segoe UI Light" pitchFamily="32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>
                <a:solidFill>
                  <a:srgbClr val="255997"/>
                </a:solidFill>
                <a:latin typeface="Segoe UI Light" pitchFamily="32" charset="0"/>
              </a:rPr>
              <a:t>Соломатин Александр Михайлович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400" b="1">
                <a:solidFill>
                  <a:srgbClr val="255997"/>
                </a:solidFill>
                <a:latin typeface="Segoe UI Light" pitchFamily="32" charset="0"/>
              </a:rPr>
              <a:t>a.solomatin@akademkniga.ru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ru-RU" altLang="ru-RU" sz="2400">
              <a:solidFill>
                <a:srgbClr val="255997"/>
              </a:solidFill>
              <a:latin typeface="Segoe UI Light" pitchFamily="32" charset="0"/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0" y="4079875"/>
            <a:ext cx="100806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4800" b="1">
                <a:solidFill>
                  <a:srgbClr val="255997"/>
                </a:solidFill>
                <a:latin typeface="Segoe UI Semilight" pitchFamily="32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ФГОС</a:t>
            </a:r>
            <a:endParaRPr lang="ru-RU" altLang="ru-RU" sz="2800" b="1" dirty="0">
              <a:solidFill>
                <a:srgbClr val="255997"/>
              </a:solidFill>
              <a:latin typeface="Segoe UI Semibold" pitchFamily="32" charset="0"/>
            </a:endParaRP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ст.27</a:t>
            </a:r>
            <a:r>
              <a:rPr lang="ru-RU" altLang="ru-RU" sz="2400" dirty="0">
                <a:latin typeface="Segoe UI Light" pitchFamily="32" charset="0"/>
              </a:rPr>
              <a:t>. Учебно-методическое и информационное обеспечение реализации </a:t>
            </a:r>
            <a:r>
              <a:rPr lang="ru-RU" altLang="ru-RU" sz="2400" dirty="0" smtClean="0">
                <a:latin typeface="Segoe UI Light" pitchFamily="32" charset="0"/>
              </a:rPr>
              <a:t>ООП: </a:t>
            </a:r>
            <a:r>
              <a:rPr lang="ru-RU" altLang="ru-RU" sz="2400" b="1" dirty="0">
                <a:latin typeface="Segoe UI Light" pitchFamily="32" charset="0"/>
              </a:rPr>
              <a:t>не менее одного учебника в печатной и (или) электронной форме, </a:t>
            </a:r>
            <a:r>
              <a:rPr lang="ru-RU" altLang="ru-RU" sz="2400" dirty="0">
                <a:latin typeface="Segoe UI Light" pitchFamily="32" charset="0"/>
              </a:rPr>
              <a:t>достаточного для освоения программы учебного предмета, курса.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Организация </a:t>
            </a:r>
            <a:r>
              <a:rPr lang="ru-RU" altLang="ru-RU" sz="2400" dirty="0">
                <a:latin typeface="Segoe UI Light" pitchFamily="32" charset="0"/>
              </a:rPr>
              <a:t>должна иметь </a:t>
            </a:r>
            <a:r>
              <a:rPr lang="ru-RU" altLang="ru-RU" sz="2400" b="1" dirty="0">
                <a:latin typeface="Segoe UI Light" pitchFamily="32" charset="0"/>
              </a:rPr>
              <a:t>доступ к печатным и электронным образовательным ресурсам </a:t>
            </a:r>
            <a:r>
              <a:rPr lang="ru-RU" altLang="ru-RU" sz="2400" dirty="0">
                <a:latin typeface="Segoe UI Light" pitchFamily="32" charset="0"/>
              </a:rPr>
              <a:t>(ЭОР), в том числе размещенным в федеральных и региональных базах.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Библиотека </a:t>
            </a:r>
            <a:r>
              <a:rPr lang="ru-RU" altLang="ru-RU" sz="2400" dirty="0">
                <a:latin typeface="Segoe UI Light" pitchFamily="32" charset="0"/>
              </a:rPr>
              <a:t>организации должна быть </a:t>
            </a:r>
            <a:r>
              <a:rPr lang="ru-RU" altLang="ru-RU" sz="2400" b="1" dirty="0">
                <a:latin typeface="Segoe UI Light" pitchFamily="32" charset="0"/>
              </a:rPr>
              <a:t>укомплектована ЭОР </a:t>
            </a:r>
            <a:r>
              <a:rPr lang="ru-RU" altLang="ru-RU" sz="2400" dirty="0">
                <a:latin typeface="Segoe UI Light" pitchFamily="32" charset="0"/>
              </a:rPr>
              <a:t>по всем учебным предметам учебного плана.</a:t>
            </a:r>
          </a:p>
        </p:txBody>
      </p:sp>
    </p:spTree>
    <p:extLst>
      <p:ext uri="{BB962C8B-B14F-4D97-AF65-F5344CB8AC3E}">
        <p14:creationId xmlns:p14="http://schemas.microsoft.com/office/powerpoint/2010/main" val="4018412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73100" y="446088"/>
            <a:ext cx="9405938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«О федеральном перечне учебников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» (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письмо </a:t>
            </a: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Минобнауки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от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02.02.15 № НТ – 136/08)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1"/>
            <a:ext cx="9405937" cy="474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Необходимо </a:t>
            </a:r>
            <a:r>
              <a:rPr lang="ru-RU" altLang="ru-RU" sz="2400" dirty="0">
                <a:latin typeface="Segoe UI Light" pitchFamily="32" charset="0"/>
              </a:rPr>
              <a:t>предусмотреть </a:t>
            </a:r>
            <a:r>
              <a:rPr lang="ru-RU" altLang="ru-RU" sz="2400" b="1" dirty="0">
                <a:latin typeface="Segoe UI Light" pitchFamily="32" charset="0"/>
              </a:rPr>
              <a:t>обучение методам использования ЭФУ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Необходимо </a:t>
            </a:r>
            <a:r>
              <a:rPr lang="ru-RU" altLang="ru-RU" sz="2400" dirty="0">
                <a:latin typeface="Segoe UI Light" pitchFamily="32" charset="0"/>
              </a:rPr>
              <a:t>организовать и провести </a:t>
            </a:r>
            <a:r>
              <a:rPr lang="ru-RU" altLang="ru-RU" sz="2400" b="1" dirty="0">
                <a:latin typeface="Segoe UI Light" pitchFamily="32" charset="0"/>
              </a:rPr>
              <a:t>социологический опрос </a:t>
            </a:r>
            <a:r>
              <a:rPr lang="ru-RU" altLang="ru-RU" sz="2400" dirty="0">
                <a:latin typeface="Segoe UI Light" pitchFamily="32" charset="0"/>
              </a:rPr>
              <a:t>среди обучающихся и их родителей о наиболее предпочтительной форме учебника (печатная, электронная, печатная и электронная).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Использование </a:t>
            </a:r>
            <a:r>
              <a:rPr lang="ru-RU" altLang="ru-RU" sz="2400" dirty="0">
                <a:latin typeface="Segoe UI Light" pitchFamily="32" charset="0"/>
              </a:rPr>
              <a:t>ЭФУ является </a:t>
            </a:r>
            <a:r>
              <a:rPr lang="ru-RU" altLang="ru-RU" sz="2400" b="1" dirty="0">
                <a:latin typeface="Segoe UI Light" pitchFamily="32" charset="0"/>
              </a:rPr>
              <a:t>правом, а не обязанностью </a:t>
            </a:r>
            <a:r>
              <a:rPr lang="ru-RU" altLang="ru-RU" sz="2400" dirty="0">
                <a:latin typeface="Segoe UI Light" pitchFamily="32" charset="0"/>
              </a:rPr>
              <a:t>участников образовательных отношений.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Одновременно </a:t>
            </a:r>
            <a:r>
              <a:rPr lang="ru-RU" altLang="ru-RU" sz="2400" dirty="0">
                <a:latin typeface="Segoe UI Light" pitchFamily="32" charset="0"/>
              </a:rPr>
              <a:t>с учебником в бумажной форме </a:t>
            </a:r>
            <a:r>
              <a:rPr lang="ru-RU" altLang="ru-RU" sz="2400" b="1" dirty="0">
                <a:latin typeface="Segoe UI Light" pitchFamily="32" charset="0"/>
              </a:rPr>
              <a:t>должны приобретаться ЭФУ, </a:t>
            </a:r>
            <a:r>
              <a:rPr lang="ru-RU" altLang="ru-RU" sz="2400" dirty="0">
                <a:latin typeface="Segoe UI Light" pitchFamily="32" charset="0"/>
              </a:rPr>
              <a:t>а к учебникам, закупленным ранее  в печатной форме, возможна закупка </a:t>
            </a:r>
            <a:r>
              <a:rPr lang="ru-RU" altLang="ru-RU" sz="2400" b="1" dirty="0">
                <a:latin typeface="Segoe UI Light" pitchFamily="32" charset="0"/>
              </a:rPr>
              <a:t>отдельно ЭФУ.</a:t>
            </a:r>
          </a:p>
        </p:txBody>
      </p:sp>
    </p:spTree>
    <p:extLst>
      <p:ext uri="{BB962C8B-B14F-4D97-AF65-F5344CB8AC3E}">
        <p14:creationId xmlns:p14="http://schemas.microsoft.com/office/powerpoint/2010/main" val="6554679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9" name="Group 1"/>
          <p:cNvGrpSpPr>
            <a:grpSpLocks/>
          </p:cNvGrpSpPr>
          <p:nvPr/>
        </p:nvGrpSpPr>
        <p:grpSpPr bwMode="auto">
          <a:xfrm>
            <a:off x="-39688" y="0"/>
            <a:ext cx="10118726" cy="7558088"/>
            <a:chOff x="-25" y="0"/>
            <a:chExt cx="6374" cy="4761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49" cy="4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" y="0"/>
              <a:ext cx="6374" cy="4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Rectangle 4"/>
            <p:cNvSpPr>
              <a:spLocks noChangeArrowheads="1"/>
            </p:cNvSpPr>
            <p:nvPr/>
          </p:nvSpPr>
          <p:spPr bwMode="auto">
            <a:xfrm>
              <a:off x="-25" y="0"/>
              <a:ext cx="6374" cy="4761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7173" name="Group 5"/>
            <p:cNvGrpSpPr>
              <a:grpSpLocks/>
            </p:cNvGrpSpPr>
            <p:nvPr/>
          </p:nvGrpSpPr>
          <p:grpSpPr bwMode="auto">
            <a:xfrm>
              <a:off x="-24" y="831"/>
              <a:ext cx="6347" cy="49"/>
              <a:chOff x="-24" y="831"/>
              <a:chExt cx="6347" cy="49"/>
            </a:xfrm>
          </p:grpSpPr>
          <p:sp>
            <p:nvSpPr>
              <p:cNvPr id="7174" name="Line 6"/>
              <p:cNvSpPr>
                <a:spLocks noChangeShapeType="1"/>
              </p:cNvSpPr>
              <p:nvPr/>
            </p:nvSpPr>
            <p:spPr bwMode="auto">
              <a:xfrm>
                <a:off x="-24" y="881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75" name="Line 7"/>
              <p:cNvSpPr>
                <a:spLocks noChangeShapeType="1"/>
              </p:cNvSpPr>
              <p:nvPr/>
            </p:nvSpPr>
            <p:spPr bwMode="auto">
              <a:xfrm>
                <a:off x="-24" y="831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99" y="4393"/>
              <a:ext cx="4049" cy="267"/>
              <a:chOff x="399" y="4393"/>
              <a:chExt cx="4049" cy="267"/>
            </a:xfrm>
          </p:grpSpPr>
          <p:sp>
            <p:nvSpPr>
              <p:cNvPr id="7177" name="Text Box 9"/>
              <p:cNvSpPr txBox="1">
                <a:spLocks noChangeArrowheads="1"/>
              </p:cNvSpPr>
              <p:nvPr/>
            </p:nvSpPr>
            <p:spPr bwMode="auto">
              <a:xfrm>
                <a:off x="785" y="4425"/>
                <a:ext cx="3663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1pPr>
                <a:lvl2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2pPr>
                <a:lvl3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3pPr>
                <a:lvl4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4pPr>
                <a:lvl5pPr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5pPr>
                <a:lvl6pPr marL="25146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6pPr>
                <a:lvl7pPr marL="29718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7pPr>
                <a:lvl8pPr marL="34290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8pPr>
                <a:lvl9pPr marL="3886200" indent="-228600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723900" algn="l"/>
                    <a:tab pos="1447800" algn="l"/>
                    <a:tab pos="2171700" algn="l"/>
                    <a:tab pos="2895600" algn="l"/>
                    <a:tab pos="3619500" algn="l"/>
                    <a:tab pos="4343400" algn="l"/>
                    <a:tab pos="5067300" algn="l"/>
                    <a:tab pos="5791200" algn="l"/>
                  </a:tabLst>
                  <a:defRPr>
                    <a:solidFill>
                      <a:srgbClr val="000000"/>
                    </a:solidFill>
                    <a:latin typeface="Arial" charset="0"/>
                    <a:cs typeface="Arial Unicode MS" charset="0"/>
                  </a:defRPr>
                </a:lvl9pPr>
              </a:lstStyle>
              <a:p>
                <a:pPr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ru-RU" altLang="ru-RU" sz="1600" b="1">
                    <a:solidFill>
                      <a:srgbClr val="255997"/>
                    </a:solidFill>
                    <a:latin typeface="Segoe UI Light" pitchFamily="32" charset="0"/>
                  </a:rPr>
                  <a:t>Издательство «Академкнига/Учебник»</a:t>
                </a:r>
              </a:p>
            </p:txBody>
          </p:sp>
          <p:pic>
            <p:nvPicPr>
              <p:cNvPr id="7178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9" y="4393"/>
                <a:ext cx="426" cy="2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179" name="Group 11"/>
            <p:cNvGrpSpPr>
              <a:grpSpLocks/>
            </p:cNvGrpSpPr>
            <p:nvPr/>
          </p:nvGrpSpPr>
          <p:grpSpPr bwMode="auto">
            <a:xfrm>
              <a:off x="-24" y="4284"/>
              <a:ext cx="6347" cy="48"/>
              <a:chOff x="-24" y="4284"/>
              <a:chExt cx="6347" cy="48"/>
            </a:xfrm>
          </p:grpSpPr>
          <p:sp>
            <p:nvSpPr>
              <p:cNvPr id="7180" name="Line 12"/>
              <p:cNvSpPr>
                <a:spLocks noChangeShapeType="1"/>
              </p:cNvSpPr>
              <p:nvPr/>
            </p:nvSpPr>
            <p:spPr bwMode="auto">
              <a:xfrm>
                <a:off x="-24" y="4284"/>
                <a:ext cx="6347" cy="0"/>
              </a:xfrm>
              <a:prstGeom prst="line">
                <a:avLst/>
              </a:prstGeom>
              <a:noFill/>
              <a:ln w="3816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>
                <a:off x="-24" y="4333"/>
                <a:ext cx="6347" cy="0"/>
              </a:xfrm>
              <a:prstGeom prst="line">
                <a:avLst/>
              </a:prstGeom>
              <a:noFill/>
              <a:ln w="3240" cap="sq">
                <a:solidFill>
                  <a:srgbClr val="255997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287784" y="446088"/>
            <a:ext cx="9791254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«Об обеспечении учебными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изданиями» (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письмо </a:t>
            </a:r>
            <a:r>
              <a:rPr lang="ru-RU" altLang="ru-RU" sz="2800" b="1" dirty="0" err="1">
                <a:solidFill>
                  <a:srgbClr val="255997"/>
                </a:solidFill>
                <a:latin typeface="Segoe UI Semibold" pitchFamily="32" charset="0"/>
              </a:rPr>
              <a:t>Минобнауки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 </a:t>
            </a:r>
            <a:r>
              <a:rPr lang="ru-RU" altLang="ru-RU" sz="2800" b="1" dirty="0" smtClean="0">
                <a:solidFill>
                  <a:srgbClr val="255997"/>
                </a:solidFill>
                <a:latin typeface="Segoe UI Semibold" pitchFamily="32" charset="0"/>
              </a:rPr>
              <a:t> от </a:t>
            </a:r>
            <a:r>
              <a:rPr lang="ru-RU" altLang="ru-RU" sz="2800" b="1" dirty="0">
                <a:solidFill>
                  <a:srgbClr val="255997"/>
                </a:solidFill>
                <a:latin typeface="Segoe UI Semibold" pitchFamily="32" charset="0"/>
              </a:rPr>
              <a:t>18.03.16 № НТ – 393/08)</a:t>
            </a:r>
          </a:p>
        </p:txBody>
      </p:sp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431800" y="1701802"/>
            <a:ext cx="9405937" cy="373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2286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 smtClean="0">
                <a:latin typeface="Segoe UI Light" pitchFamily="32" charset="0"/>
              </a:rPr>
              <a:t>С </a:t>
            </a:r>
            <a:r>
              <a:rPr lang="ru-RU" altLang="ru-RU" sz="2400" dirty="0">
                <a:latin typeface="Segoe UI Light" pitchFamily="32" charset="0"/>
              </a:rPr>
              <a:t>1 января 2015 года все учебники, включенные в ФПУ, представлены </a:t>
            </a:r>
            <a:r>
              <a:rPr lang="ru-RU" altLang="ru-RU" sz="2400" b="1" dirty="0">
                <a:latin typeface="Segoe UI Light" pitchFamily="32" charset="0"/>
              </a:rPr>
              <a:t>как в печатной, так и в электронной формах.</a:t>
            </a: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endParaRPr lang="ru-RU" altLang="ru-RU" sz="2400" dirty="0">
              <a:latin typeface="Segoe UI Light" pitchFamily="32" charset="0"/>
            </a:endParaRPr>
          </a:p>
          <a:p>
            <a:pPr>
              <a:lnSpc>
                <a:spcPct val="90000"/>
              </a:lnSpc>
              <a:spcBef>
                <a:spcPts val="1800"/>
              </a:spcBef>
              <a:buClr>
                <a:srgbClr val="514843"/>
              </a:buClr>
              <a:buFont typeface="Wingdings" charset="2"/>
              <a:buChar char=""/>
            </a:pPr>
            <a:r>
              <a:rPr lang="ru-RU" altLang="ru-RU" sz="2400" dirty="0">
                <a:latin typeface="Segoe UI Light" pitchFamily="32" charset="0"/>
              </a:rPr>
              <a:t>Образовательная организация самостоятельно определяет список учебников и учебных пособий, необходимых для реализации ООП, </a:t>
            </a:r>
            <a:r>
              <a:rPr lang="ru-RU" altLang="ru-RU" sz="2400" b="1" dirty="0">
                <a:latin typeface="Segoe UI Light" pitchFamily="32" charset="0"/>
              </a:rPr>
              <a:t>выбирает форму учебного издания (печатная, электронная, печатная и электронная).</a:t>
            </a:r>
          </a:p>
        </p:txBody>
      </p:sp>
    </p:spTree>
    <p:extLst>
      <p:ext uri="{BB962C8B-B14F-4D97-AF65-F5344CB8AC3E}">
        <p14:creationId xmlns:p14="http://schemas.microsoft.com/office/powerpoint/2010/main" val="4137034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r="5518" b="8849"/>
          <a:stretch>
            <a:fillRect/>
          </a:stretch>
        </p:blipFill>
        <p:spPr bwMode="auto">
          <a:xfrm>
            <a:off x="-79375" y="-15534"/>
            <a:ext cx="10080625" cy="7640638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127" r="5518" b="884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88" y="-30163"/>
            <a:ext cx="10079037" cy="3175001"/>
          </a:xfrm>
          <a:prstGeom prst="rect">
            <a:avLst/>
          </a:prstGeom>
          <a:solidFill>
            <a:srgbClr val="255997">
              <a:alpha val="56999"/>
            </a:srgbClr>
          </a:solidFill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5313" y="366713"/>
            <a:ext cx="8731250" cy="617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3400" b="1" dirty="0" smtClean="0">
                <a:solidFill>
                  <a:srgbClr val="FFFFFF"/>
                </a:solidFill>
                <a:latin typeface="Calibri" pitchFamily="32" charset="0"/>
              </a:rPr>
              <a:t>Сущность электронной формы учебника</a:t>
            </a:r>
            <a:endParaRPr lang="ru-RU" altLang="ru-RU" sz="3400" b="1" dirty="0">
              <a:solidFill>
                <a:srgbClr val="FFFFFF"/>
              </a:solidFill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15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Microsoft YaHei"/>
      </a:majorFont>
      <a:minorFont>
        <a:latin typeface="Calibri"/>
        <a:ea typeface="Microsoft YaHei"/>
        <a:cs typeface="Microsoft YaHe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2614</TotalTime>
  <Words>1300</Words>
  <Application>Microsoft Office PowerPoint</Application>
  <PresentationFormat>Произвольный</PresentationFormat>
  <Paragraphs>239</Paragraphs>
  <Slides>51</Slides>
  <Notes>51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3" baseType="lpstr"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ednachmet</cp:lastModifiedBy>
  <cp:revision>106</cp:revision>
  <cp:lastPrinted>1601-01-01T00:00:00Z</cp:lastPrinted>
  <dcterms:created xsi:type="dcterms:W3CDTF">2009-04-16T07:32:32Z</dcterms:created>
  <dcterms:modified xsi:type="dcterms:W3CDTF">2016-08-03T09:44:31Z</dcterms:modified>
</cp:coreProperties>
</file>