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1" r:id="rId4"/>
    <p:sldId id="284" r:id="rId5"/>
    <p:sldId id="262" r:id="rId6"/>
    <p:sldId id="263" r:id="rId7"/>
    <p:sldId id="285" r:id="rId8"/>
    <p:sldId id="264" r:id="rId9"/>
    <p:sldId id="267" r:id="rId10"/>
    <p:sldId id="266" r:id="rId11"/>
    <p:sldId id="268" r:id="rId12"/>
    <p:sldId id="269" r:id="rId13"/>
    <p:sldId id="270" r:id="rId14"/>
    <p:sldId id="280" r:id="rId15"/>
    <p:sldId id="281" r:id="rId16"/>
    <p:sldId id="282" r:id="rId17"/>
    <p:sldId id="286" r:id="rId18"/>
    <p:sldId id="279" r:id="rId19"/>
    <p:sldId id="265" r:id="rId20"/>
    <p:sldId id="283" r:id="rId21"/>
    <p:sldId id="258" r:id="rId22"/>
    <p:sldId id="259" r:id="rId23"/>
    <p:sldId id="26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FEFF6-E3E2-4D56-89D8-F6FD072DD652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740CF-F1A8-4C71-8D3A-DDA85D6BD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1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kiv.instrao.ru/bank-zadaniy/" TargetMode="External"/><Relationship Id="rId2" Type="http://schemas.openxmlformats.org/officeDocument/2006/relationships/hyperlink" Target="http://www.centeroko.ru/pisa18/pisa2018_pub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buch.ru/node/790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iyazyki.prosv.ru/2020/03/inoyazychnoye-obrazovaniye-sovremennyi-umk-i-funkcionalnaya-gramotnost-kak-odno-iz-vazhneyshih-lichnostnyh-kachestv-obuchayushegosya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sdo.nipkipro.ru/newreg/?a=36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d/CYuBPtKXFq57jA" TargetMode="External"/><Relationship Id="rId2" Type="http://schemas.openxmlformats.org/officeDocument/2006/relationships/hyperlink" Target="https://docs.google.com/spreadsheets/d/1zMcHPWZSGfJagNyAsqUqp_I4GjLQRu9PDq4Br70-DK4/edit#gi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kiv.instrao.ru/support/demonstratsionnye-materialy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352839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Внедрение технологии формирования функциональной </a:t>
            </a:r>
            <a:r>
              <a:rPr lang="ru-RU" b="1" dirty="0" smtClean="0">
                <a:solidFill>
                  <a:schemeClr val="tx2"/>
                </a:solidFill>
              </a:rPr>
              <a:t>грамотности </a:t>
            </a:r>
            <a:r>
              <a:rPr lang="ru-RU" b="1" dirty="0">
                <a:solidFill>
                  <a:schemeClr val="tx2"/>
                </a:solidFill>
              </a:rPr>
              <a:t>в процесс обучения русскому языку и литературе: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b="1" dirty="0">
                <a:solidFill>
                  <a:schemeClr val="tx2"/>
                </a:solidFill>
              </a:rPr>
              <a:t>организация методической работы в муниципалитете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416824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2 апреля 2021 г.</a:t>
            </a:r>
          </a:p>
          <a:p>
            <a:r>
              <a:rPr lang="ru-RU" i="1" dirty="0"/>
              <a:t>Сессию ведёт </a:t>
            </a:r>
            <a:r>
              <a:rPr lang="ru-RU" i="1" dirty="0" smtClean="0"/>
              <a:t>доктор </a:t>
            </a:r>
            <a:r>
              <a:rPr lang="ru-RU" i="1" dirty="0" err="1" smtClean="0"/>
              <a:t>филол</a:t>
            </a:r>
            <a:r>
              <a:rPr lang="ru-RU" i="1" dirty="0" smtClean="0"/>
              <a:t>. наук </a:t>
            </a:r>
          </a:p>
          <a:p>
            <a:r>
              <a:rPr lang="ru-RU" i="1" dirty="0" smtClean="0"/>
              <a:t>Наталия </a:t>
            </a:r>
            <a:r>
              <a:rPr lang="ru-RU" i="1" dirty="0"/>
              <a:t>Викторовна Максимова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i="1" dirty="0" smtClean="0"/>
              <a:t>Установка на функциональную грамотность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i="1" dirty="0" smtClean="0"/>
              <a:t>Проблемное поле: ученик (и выпускник) теряет грамотность после летних каникул. Сохранность – около 25%</a:t>
            </a:r>
          </a:p>
          <a:p>
            <a:r>
              <a:rPr lang="ru-RU" sz="4000" b="1" i="1" dirty="0" smtClean="0"/>
              <a:t>Причина: оторванность изучения правил письма от реальных речевых практик </a:t>
            </a:r>
            <a:r>
              <a:rPr lang="ru-RU" sz="4000" b="1" i="1" dirty="0" err="1" smtClean="0"/>
              <a:t>смыслообразования</a:t>
            </a:r>
            <a:r>
              <a:rPr lang="ru-RU" sz="4000" b="1" i="1" dirty="0" smtClean="0"/>
              <a:t> и </a:t>
            </a:r>
            <a:r>
              <a:rPr lang="ru-RU" sz="4000" b="1" i="1" dirty="0" err="1" smtClean="0"/>
              <a:t>речетворчества</a:t>
            </a:r>
            <a:r>
              <a:rPr lang="ru-RU" sz="4000" b="1" i="1" dirty="0" smtClean="0"/>
              <a:t>   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4048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Критерии </a:t>
            </a:r>
            <a:r>
              <a:rPr lang="ru-RU" dirty="0" err="1" smtClean="0">
                <a:solidFill>
                  <a:srgbClr val="FFFF00"/>
                </a:solidFill>
              </a:rPr>
              <a:t>сформированности</a:t>
            </a:r>
            <a:r>
              <a:rPr lang="ru-RU" dirty="0" smtClean="0">
                <a:solidFill>
                  <a:srgbClr val="FFFF00"/>
                </a:solidFill>
              </a:rPr>
              <a:t> функциональной грамотности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2492895"/>
            <a:ext cx="8153400" cy="410445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/>
              <a:t>Модель, состоящая из 10 критериев: от мотива к поступку</a:t>
            </a:r>
          </a:p>
          <a:p>
            <a:pPr marL="0" indent="0">
              <a:buNone/>
            </a:pPr>
            <a:endParaRPr lang="ru-RU" b="1" i="1" dirty="0" smtClean="0"/>
          </a:p>
          <a:p>
            <a:r>
              <a:rPr lang="ru-RU" b="1" i="1" dirty="0" smtClean="0"/>
              <a:t>Применяется по отношению к обучению русскому языку, родным языкам, иностранному языку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7380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Критерии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ФГ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511256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b="1" i="1" dirty="0" smtClean="0"/>
          </a:p>
          <a:p>
            <a:r>
              <a:rPr lang="ru-RU" b="1" i="1" dirty="0" smtClean="0"/>
              <a:t>Мотивационный критерий</a:t>
            </a:r>
          </a:p>
          <a:p>
            <a:r>
              <a:rPr lang="ru-RU" b="1" i="1" dirty="0" smtClean="0"/>
              <a:t>Развитие речевой рефлексии</a:t>
            </a:r>
          </a:p>
          <a:p>
            <a:r>
              <a:rPr lang="ru-RU" b="1" i="1" dirty="0" smtClean="0"/>
              <a:t>Игровой критерий</a:t>
            </a:r>
          </a:p>
          <a:p>
            <a:r>
              <a:rPr lang="ru-RU" b="1" i="1" dirty="0" smtClean="0"/>
              <a:t>Коммуникативный критерий</a:t>
            </a:r>
          </a:p>
          <a:p>
            <a:r>
              <a:rPr lang="ru-RU" b="1" i="1" dirty="0" smtClean="0"/>
              <a:t>Когнитивный критерий</a:t>
            </a:r>
          </a:p>
          <a:p>
            <a:r>
              <a:rPr lang="ru-RU" b="1" i="1" dirty="0" err="1" smtClean="0"/>
              <a:t>Навыковый</a:t>
            </a:r>
            <a:r>
              <a:rPr lang="ru-RU" b="1" i="1" dirty="0" smtClean="0"/>
              <a:t> критерий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91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/>
              <a:t>Критерии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</a:t>
            </a:r>
            <a:r>
              <a:rPr lang="ru-RU" b="1" dirty="0"/>
              <a:t>ФГ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b="1" i="1" dirty="0" smtClean="0"/>
              <a:t>Самооценка и самоконтроль речи</a:t>
            </a:r>
          </a:p>
          <a:p>
            <a:r>
              <a:rPr lang="ru-RU" b="1" i="1" dirty="0" smtClean="0"/>
              <a:t>Информационный критерий</a:t>
            </a:r>
          </a:p>
          <a:p>
            <a:r>
              <a:rPr lang="ru-RU" b="1" i="1" dirty="0"/>
              <a:t>Решение нестандартных задач и ситуаций, приближенных к </a:t>
            </a:r>
            <a:r>
              <a:rPr lang="ru-RU" b="1" i="1" dirty="0" smtClean="0"/>
              <a:t>жизненным (</a:t>
            </a:r>
            <a:r>
              <a:rPr lang="en-US" b="1" i="1" dirty="0" smtClean="0"/>
              <a:t>PISA</a:t>
            </a:r>
            <a:r>
              <a:rPr lang="ru-RU" b="1" i="1" dirty="0" smtClean="0"/>
              <a:t>-подобные задания, кейсы и др.)</a:t>
            </a:r>
            <a:endParaRPr lang="ru-RU" b="1" i="1" dirty="0"/>
          </a:p>
          <a:p>
            <a:r>
              <a:rPr lang="ru-RU" b="1" i="1" dirty="0" smtClean="0"/>
              <a:t>Ценностный критерий (уровень поступка)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7947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61450" cy="1930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Международная программа для оценки образовательных достижений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5363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950" y="1825625"/>
            <a:ext cx="7831138" cy="4927600"/>
          </a:xfrm>
        </p:spPr>
      </p:pic>
    </p:spTree>
    <p:extLst>
      <p:ext uri="{BB962C8B-B14F-4D97-AF65-F5344CB8AC3E}">
        <p14:creationId xmlns:p14="http://schemas.microsoft.com/office/powerpoint/2010/main" val="21073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PISA</a:t>
            </a:r>
            <a:r>
              <a:rPr lang="ru-RU" dirty="0" smtClean="0"/>
              <a:t>-подобные задания.</a:t>
            </a:r>
            <a:br>
              <a:rPr lang="ru-RU" dirty="0" smtClean="0"/>
            </a:br>
            <a:r>
              <a:rPr lang="ru-RU" dirty="0" smtClean="0"/>
              <a:t>Читательская грамотность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dirty="0"/>
              <a:t>Министерство просвещения Российской Федерации. ФГБНУ «Институт стратегии развития образования Российской академии образования». Центр оценки качества образования</a:t>
            </a:r>
            <a:r>
              <a:rPr lang="ru-RU" dirty="0" smtClean="0"/>
              <a:t>:      </a:t>
            </a:r>
            <a:r>
              <a:rPr lang="ru-RU" b="1" u="sng" dirty="0">
                <a:hlinkClick r:id="rId2"/>
              </a:rPr>
              <a:t>http://www.centeroko.ru/pisa18/pisa2018_pub.html</a:t>
            </a:r>
            <a:endParaRPr lang="ru-RU" b="1" dirty="0"/>
          </a:p>
          <a:p>
            <a:pPr lvl="0"/>
            <a:r>
              <a:rPr lang="ru-RU" dirty="0"/>
              <a:t>Банк заданий по всем шести компетенциям для различных классов:</a:t>
            </a:r>
          </a:p>
          <a:p>
            <a:pPr marL="0" indent="0">
              <a:buNone/>
            </a:pPr>
            <a:r>
              <a:rPr lang="ru-RU" u="sng" dirty="0" smtClean="0">
                <a:hlinkClick r:id="rId3"/>
              </a:rPr>
              <a:t>    http</a:t>
            </a:r>
            <a:r>
              <a:rPr lang="ru-RU" u="sng" dirty="0">
                <a:hlinkClick r:id="rId3"/>
              </a:rPr>
              <a:t>://skiv.instrao.ru/bank-zadaniy/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5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Читательская грамотность при обучении литературе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Учащиеся за текстом не видят ситуацию, не умеют работать с позициями, представленными в тексте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Наиболее страдает </a:t>
            </a:r>
            <a:r>
              <a:rPr lang="ru-RU" b="1" dirty="0" err="1" smtClean="0">
                <a:solidFill>
                  <a:schemeClr val="tx2"/>
                </a:solidFill>
              </a:rPr>
              <a:t>распредмечивающий</a:t>
            </a:r>
            <a:r>
              <a:rPr lang="ru-RU" b="1" dirty="0" smtClean="0">
                <a:solidFill>
                  <a:schemeClr val="tx2"/>
                </a:solidFill>
              </a:rPr>
              <a:t> тип понимания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Понимай текст, действуя с ним (умение встроиться в текст, преобразовать его, увидеть противоречие, связку «смысл – форма (языковая особенность)»)</a:t>
            </a:r>
          </a:p>
          <a:p>
            <a:r>
              <a:rPr lang="ru-RU" dirty="0" smtClean="0"/>
              <a:t>С 2004 г. на курсах разбираем задания </a:t>
            </a:r>
            <a:r>
              <a:rPr lang="en-US" dirty="0" smtClean="0"/>
              <a:t>PISA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6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Ресурсы РЭШ по ФГ</a:t>
            </a: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4"/>
                </a:solidFill>
              </a:rPr>
              <a:t>Электронный банк тренировочных заданий для  8 и 9 классов по ФГ</a:t>
            </a:r>
          </a:p>
          <a:p>
            <a:r>
              <a:rPr lang="ru-RU" sz="3600" b="1" i="1" dirty="0" smtClean="0">
                <a:solidFill>
                  <a:schemeClr val="accent4"/>
                </a:solidFill>
              </a:rPr>
              <a:t>Читательская грамотность</a:t>
            </a:r>
          </a:p>
          <a:p>
            <a:r>
              <a:rPr lang="ru-RU" sz="3600" b="1" i="1" dirty="0" smtClean="0">
                <a:solidFill>
                  <a:schemeClr val="accent4"/>
                </a:solidFill>
              </a:rPr>
              <a:t>Ссылка на платформу и презентация по использованию ресурсов РЭШ, связанных с формированием и оценкой ФГ, - в </a:t>
            </a:r>
            <a:r>
              <a:rPr lang="ru-RU" sz="3600" b="1" i="1" dirty="0" smtClean="0">
                <a:solidFill>
                  <a:schemeClr val="accent4"/>
                </a:solidFill>
              </a:rPr>
              <a:t>материалах к сессии № 1 (СДО </a:t>
            </a:r>
            <a:r>
              <a:rPr lang="ru-RU" sz="3600" b="1" i="1" dirty="0" err="1" smtClean="0">
                <a:solidFill>
                  <a:schemeClr val="accent4"/>
                </a:solidFill>
              </a:rPr>
              <a:t>НИПКиПРО</a:t>
            </a:r>
            <a:r>
              <a:rPr lang="ru-RU" sz="3600" b="1" i="1" dirty="0" smtClean="0">
                <a:solidFill>
                  <a:schemeClr val="accent4"/>
                </a:solidFill>
              </a:rPr>
              <a:t>)</a:t>
            </a:r>
            <a:endParaRPr lang="ru-RU" sz="3600" b="1" i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10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Методические пособия кафедры и учителей НСО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6916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Понять автора: учимся смысловому чтению. Новосибирск, 2015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Понять собеседника: коммуникативные ситуации на уроках словесности. Новосибирск, 2017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Погружение в ситуацию как способ понимания (кейс-метод в образовании). Новосибирск, 2017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Н. В. Максимова Понимай слово, действуя с ним. Омск, 2014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По</a:t>
            </a:r>
            <a:r>
              <a:rPr lang="ru-RU" b="1" i="1" dirty="0">
                <a:solidFill>
                  <a:srgbClr val="C00000"/>
                </a:solidFill>
              </a:rPr>
              <a:t>зиция </a:t>
            </a:r>
            <a:r>
              <a:rPr lang="ru-RU" b="1" i="1" dirty="0" smtClean="0">
                <a:solidFill>
                  <a:srgbClr val="C00000"/>
                </a:solidFill>
              </a:rPr>
              <a:t>в диалоге: стратегии устного и письменного общения. Новосибирск, 2018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6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Состояние разработки проблемы ФГ в НСО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Степень </a:t>
            </a:r>
            <a:r>
              <a:rPr lang="ru-RU" i="1" dirty="0" err="1"/>
              <a:t>апробированности</a:t>
            </a:r>
            <a:r>
              <a:rPr lang="ru-RU" i="1" dirty="0"/>
              <a:t> технологии формирования ФГ по отношению к обучению русскому языку, родному языку, русской литературе, родной литературе в НСО</a:t>
            </a:r>
            <a:endParaRPr lang="ru-RU" dirty="0"/>
          </a:p>
          <a:p>
            <a:r>
              <a:rPr lang="ru-RU" i="1" dirty="0"/>
              <a:t>Проблема внедрения технологии формирования ФГ в НСО</a:t>
            </a:r>
            <a:endParaRPr lang="ru-RU" dirty="0"/>
          </a:p>
          <a:p>
            <a:r>
              <a:rPr lang="ru-RU" i="1" dirty="0"/>
              <a:t>Образовательное пространство НСО: инновации в области решения проблемы формирования ФГ у обучающихся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0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Сессия № 1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2"/>
                </a:solidFill>
              </a:rPr>
              <a:t>Цель – формирование первичного представления о деятельности руководителя ММО по внедрению технологии ФГ в образовательный процесс</a:t>
            </a:r>
            <a:endParaRPr lang="ru-RU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6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Установка на ФГ при обучении русскому языку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514116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Н.В. Максимова </a:t>
            </a:r>
            <a:r>
              <a:rPr lang="ru-RU" dirty="0"/>
              <a:t>О критериях </a:t>
            </a:r>
            <a:r>
              <a:rPr lang="ru-RU" dirty="0" err="1"/>
              <a:t>сформированности</a:t>
            </a:r>
            <a:r>
              <a:rPr lang="ru-RU" dirty="0"/>
              <a:t> функциональной грамотности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Сибирский учитель, </a:t>
            </a:r>
            <a:r>
              <a:rPr lang="ru-RU" dirty="0"/>
              <a:t>2012, № 1</a:t>
            </a: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http://www.sibuch.ru/node/790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 smtClean="0"/>
              <a:t>Н.В. Максимова, Н.Е. </a:t>
            </a:r>
            <a:r>
              <a:rPr lang="ru-RU" b="1" dirty="0" err="1" smtClean="0"/>
              <a:t>Буланкина</a:t>
            </a:r>
            <a:r>
              <a:rPr lang="ru-RU" b="1" dirty="0" smtClean="0"/>
              <a:t> </a:t>
            </a:r>
            <a:r>
              <a:rPr lang="ru-RU" dirty="0" smtClean="0"/>
              <a:t>Готовность учителя-гуманитария к реализации концепций школьного языкового образования: русский и иностранный языки. Новосибирск: </a:t>
            </a:r>
            <a:r>
              <a:rPr lang="ru-RU" dirty="0" err="1" smtClean="0"/>
              <a:t>НИПКиПРО</a:t>
            </a:r>
            <a:r>
              <a:rPr lang="ru-RU" dirty="0" smtClean="0"/>
              <a:t>, 2017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3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Применение технологии к смежным предметным  областям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496944" cy="4525963"/>
          </a:xfrm>
        </p:spPr>
        <p:txBody>
          <a:bodyPr>
            <a:normAutofit/>
          </a:bodyPr>
          <a:lstStyle/>
          <a:p>
            <a:r>
              <a:rPr lang="ru-RU" sz="2600" dirty="0" err="1" smtClean="0"/>
              <a:t>Буланкина</a:t>
            </a:r>
            <a:r>
              <a:rPr lang="ru-RU" sz="2600" dirty="0" smtClean="0"/>
              <a:t> Н.Е. </a:t>
            </a:r>
            <a:r>
              <a:rPr lang="ru-RU" sz="2600" dirty="0" smtClean="0">
                <a:hlinkClick r:id="rId2" tooltip="Постоянная ссылка на Иноязычное образование, современный УМК и функциональная грамотность как одно из важнейших личностных качеств обучающегося на примере УМК серии "/>
              </a:rPr>
              <a:t>Иноязычное </a:t>
            </a:r>
            <a:r>
              <a:rPr lang="ru-RU" sz="2600" dirty="0">
                <a:hlinkClick r:id="rId2" tooltip="Постоянная ссылка на Иноязычное образование, современный УМК и функциональная грамотность как одно из важнейших личностных качеств обучающегося на примере УМК серии "/>
              </a:rPr>
              <a:t>образование, современный УМК и функциональная </a:t>
            </a:r>
            <a:r>
              <a:rPr lang="ru-RU" sz="2600" dirty="0" smtClean="0">
                <a:hlinkClick r:id="rId2" tooltip="Постоянная ссылка на Иноязычное образование, современный УМК и функциональная грамотность как одно из важнейших личностных качеств обучающегося на примере УМК серии "/>
              </a:rPr>
              <a:t>грамотность</a:t>
            </a:r>
            <a:r>
              <a:rPr lang="ru-RU" sz="2600" dirty="0" smtClean="0"/>
              <a:t>  </a:t>
            </a:r>
            <a:r>
              <a:rPr lang="ru-RU" sz="2600" dirty="0"/>
              <a:t>//</a:t>
            </a:r>
            <a:r>
              <a:rPr lang="ru-RU" sz="2600" dirty="0" smtClean="0"/>
              <a:t> Иностранные </a:t>
            </a:r>
            <a:r>
              <a:rPr lang="ru-RU" sz="2600" dirty="0"/>
              <a:t>языки. Просвещение. </a:t>
            </a:r>
            <a:r>
              <a:rPr lang="ru-RU" sz="2600" dirty="0" smtClean="0"/>
              <a:t>2020</a:t>
            </a:r>
            <a:r>
              <a:rPr lang="ru-RU" sz="2600" dirty="0"/>
              <a:t>, март</a:t>
            </a:r>
            <a:r>
              <a:rPr lang="ru-RU" sz="2600" dirty="0" smtClean="0"/>
              <a:t>, № 3</a:t>
            </a:r>
          </a:p>
          <a:p>
            <a:r>
              <a:rPr lang="ru-RU" sz="2600" dirty="0" err="1"/>
              <a:t>Буланкина</a:t>
            </a:r>
            <a:r>
              <a:rPr lang="ru-RU" sz="2600" dirty="0"/>
              <a:t> Н.Е. </a:t>
            </a:r>
            <a:r>
              <a:rPr lang="ru-RU" sz="2600" dirty="0" smtClean="0"/>
              <a:t>Роль </a:t>
            </a:r>
            <a:r>
              <a:rPr lang="ru-RU" sz="2600" dirty="0"/>
              <a:t>современного УМК по иностранным языкам в формировании функциональной грамотности  школьников на примере УМК серии «OPTIONS» для 10-11 классов// Иностранные языки. Просвещение. </a:t>
            </a:r>
            <a:r>
              <a:rPr lang="ru-RU" sz="2600" dirty="0" smtClean="0"/>
              <a:t>2020</a:t>
            </a:r>
            <a:r>
              <a:rPr lang="ru-RU" sz="2600" dirty="0"/>
              <a:t>, </a:t>
            </a:r>
            <a:r>
              <a:rPr lang="ru-RU" sz="2600" dirty="0" smtClean="0"/>
              <a:t>июнь, № 6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4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Апробация и </a:t>
            </a:r>
            <a:r>
              <a:rPr lang="ru-RU" b="1" dirty="0" smtClean="0">
                <a:solidFill>
                  <a:srgbClr val="00B0F0"/>
                </a:solidFill>
              </a:rPr>
              <a:t>поэтапное внедрение в предыдущий период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Курсы ПК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Дополнительная профессиональная программа переподготовки</a:t>
            </a:r>
          </a:p>
          <a:p>
            <a:r>
              <a:rPr lang="ru-RU" b="1" i="1" dirty="0" err="1" smtClean="0">
                <a:solidFill>
                  <a:srgbClr val="C00000"/>
                </a:solidFill>
              </a:rPr>
              <a:t>Стажировочные</a:t>
            </a:r>
            <a:r>
              <a:rPr lang="ru-RU" b="1" i="1" dirty="0" smtClean="0">
                <a:solidFill>
                  <a:srgbClr val="C00000"/>
                </a:solidFill>
              </a:rPr>
              <a:t> площадки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Практики отдельных школ, учителей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Конференции и семинары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Внедрение в рамках деятельности ММО как ближайшая перспектива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Задача – перейти от стихийно складывающегося к управляемому процессу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44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Организация методической работы с руководителями школьных МО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Задачи руководителей ММО</a:t>
            </a:r>
          </a:p>
          <a:p>
            <a:r>
              <a:rPr lang="ru-RU" i="1" dirty="0"/>
              <a:t>создание условий для профессионального развития членов </a:t>
            </a:r>
            <a:r>
              <a:rPr lang="ru-RU" i="1" dirty="0" smtClean="0"/>
              <a:t>ММО,</a:t>
            </a:r>
          </a:p>
          <a:p>
            <a:r>
              <a:rPr lang="ru-RU" i="1" dirty="0" smtClean="0"/>
              <a:t>актуализация методического аспекта </a:t>
            </a:r>
            <a:r>
              <a:rPr lang="ru-RU" i="1" dirty="0"/>
              <a:t>деятельности </a:t>
            </a:r>
            <a:r>
              <a:rPr lang="ru-RU" i="1" dirty="0" smtClean="0"/>
              <a:t>ММО,</a:t>
            </a:r>
          </a:p>
          <a:p>
            <a:r>
              <a:rPr lang="ru-RU" i="1" dirty="0"/>
              <a:t>организация работы по решению школьниками </a:t>
            </a:r>
            <a:r>
              <a:rPr lang="en-US" i="1" dirty="0"/>
              <a:t>PISA</a:t>
            </a:r>
            <a:r>
              <a:rPr lang="ru-RU" i="1" dirty="0"/>
              <a:t>-подобных заданий в апреле-мае 2021 года и </a:t>
            </a:r>
            <a:r>
              <a:rPr lang="ru-RU" i="1" dirty="0" smtClean="0"/>
              <a:t>проведению </a:t>
            </a:r>
            <a:r>
              <a:rPr lang="ru-RU" i="1" dirty="0"/>
              <a:t>педагогической диагностики уровня </a:t>
            </a:r>
            <a:r>
              <a:rPr lang="ru-RU" i="1" dirty="0" err="1"/>
              <a:t>сформированности</a:t>
            </a:r>
            <a:r>
              <a:rPr lang="ru-RU" i="1" dirty="0"/>
              <a:t> ключевых видов функциональной грамотности обучающихся в ходе итоговых оценочных процедур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Рекомендации руководителям </a:t>
            </a:r>
            <a:r>
              <a:rPr lang="ru-RU" b="1" i="1" dirty="0" smtClean="0">
                <a:solidFill>
                  <a:srgbClr val="C00000"/>
                </a:solidFill>
              </a:rPr>
              <a:t>ММО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Интеграция </a:t>
            </a:r>
            <a:r>
              <a:rPr lang="ru-RU" b="1" i="1" dirty="0">
                <a:solidFill>
                  <a:schemeClr val="accent1"/>
                </a:solidFill>
              </a:rPr>
              <a:t>деятельности, связанной с требованиями Концепции преподавания русского языка и литературы в РФ, и организации деятельности по внедрению технологии формирования ФГ</a:t>
            </a:r>
            <a:endParaRPr lang="ru-RU" b="1" dirty="0">
              <a:solidFill>
                <a:schemeClr val="accent1"/>
              </a:solidFill>
            </a:endParaRPr>
          </a:p>
          <a:p>
            <a:r>
              <a:rPr lang="ru-RU" b="1" i="1" dirty="0" smtClean="0">
                <a:solidFill>
                  <a:srgbClr val="FF0000"/>
                </a:solidFill>
              </a:rPr>
              <a:t>Интегрирование работы по </a:t>
            </a:r>
            <a:r>
              <a:rPr lang="ru-RU" b="1" i="1" dirty="0">
                <a:solidFill>
                  <a:srgbClr val="FF0000"/>
                </a:solidFill>
              </a:rPr>
              <a:t>решению </a:t>
            </a:r>
            <a:r>
              <a:rPr lang="en-US" b="1" i="1" dirty="0">
                <a:solidFill>
                  <a:srgbClr val="FF0000"/>
                </a:solidFill>
              </a:rPr>
              <a:t>PISA</a:t>
            </a:r>
            <a:r>
              <a:rPr lang="ru-RU" b="1" i="1" dirty="0">
                <a:solidFill>
                  <a:srgbClr val="FF0000"/>
                </a:solidFill>
              </a:rPr>
              <a:t>-подобных </a:t>
            </a:r>
            <a:r>
              <a:rPr lang="ru-RU" b="1" i="1" dirty="0" smtClean="0">
                <a:solidFill>
                  <a:srgbClr val="FF0000"/>
                </a:solidFill>
              </a:rPr>
              <a:t>заданий и проведения итоговой диагностики за 2020-2021 учебный год   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38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Научно-методическое сопровождение деятельности ММО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3 сессии: апрель – август – ноябрь 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Консультирование со стороны кафедры социально-гуманитарных дисциплин: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профессор Н.В. Максимова,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доцент С.Н. Колесова,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старший преподаватель Е.Г. </a:t>
            </a:r>
            <a:r>
              <a:rPr lang="ru-RU" b="1" i="1" dirty="0" err="1" smtClean="0">
                <a:solidFill>
                  <a:srgbClr val="0070C0"/>
                </a:solidFill>
              </a:rPr>
              <a:t>Шаланкова</a:t>
            </a:r>
            <a:r>
              <a:rPr lang="ru-RU" b="1" i="1" dirty="0" smtClean="0">
                <a:solidFill>
                  <a:srgbClr val="0070C0"/>
                </a:solidFill>
              </a:rPr>
              <a:t>,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м</a:t>
            </a:r>
            <a:r>
              <a:rPr lang="ru-RU" b="1" i="1" dirty="0" smtClean="0">
                <a:solidFill>
                  <a:srgbClr val="0070C0"/>
                </a:solidFill>
              </a:rPr>
              <a:t>етодист-организатор </a:t>
            </a:r>
            <a:r>
              <a:rPr lang="ru-RU" b="1" i="1" dirty="0" smtClean="0">
                <a:solidFill>
                  <a:srgbClr val="0070C0"/>
                </a:solidFill>
              </a:rPr>
              <a:t>Е.А. </a:t>
            </a:r>
            <a:r>
              <a:rPr lang="ru-RU" b="1" i="1" dirty="0" smtClean="0">
                <a:solidFill>
                  <a:srgbClr val="0070C0"/>
                </a:solidFill>
              </a:rPr>
              <a:t>Мартынова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16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Результативность работы </a:t>
            </a:r>
            <a:r>
              <a:rPr lang="ru-RU" b="1" dirty="0" smtClean="0"/>
              <a:t>по </a:t>
            </a:r>
            <a:r>
              <a:rPr lang="ru-RU" b="1" dirty="0"/>
              <a:t>формированию </a:t>
            </a:r>
            <a:r>
              <a:rPr lang="ru-RU" b="1" dirty="0" smtClean="0"/>
              <a:t>ФГ учащихся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5257800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Как наладить процесс и измерить результат </a:t>
            </a:r>
            <a:r>
              <a:rPr lang="ru-RU" i="1" dirty="0" smtClean="0"/>
              <a:t>деятельности </a:t>
            </a:r>
            <a:r>
              <a:rPr lang="ru-RU" i="1" dirty="0"/>
              <a:t>муниципальных методических объединений? </a:t>
            </a:r>
            <a:endParaRPr lang="ru-RU" dirty="0"/>
          </a:p>
          <a:p>
            <a:r>
              <a:rPr lang="ru-RU" b="1" i="1" dirty="0" smtClean="0">
                <a:solidFill>
                  <a:srgbClr val="0070C0"/>
                </a:solidFill>
              </a:rPr>
              <a:t>Примерный план </a:t>
            </a:r>
            <a:r>
              <a:rPr lang="ru-RU" b="1" i="1" dirty="0">
                <a:solidFill>
                  <a:srgbClr val="0070C0"/>
                </a:solidFill>
              </a:rPr>
              <a:t>работы муниципальных методических объединений учителей русского языка и литературы </a:t>
            </a:r>
            <a:r>
              <a:rPr lang="ru-RU" b="1" i="1" dirty="0" smtClean="0">
                <a:solidFill>
                  <a:srgbClr val="0070C0"/>
                </a:solidFill>
              </a:rPr>
              <a:t>( 2 </a:t>
            </a:r>
            <a:r>
              <a:rPr lang="ru-RU" b="1" i="1" dirty="0">
                <a:solidFill>
                  <a:srgbClr val="0070C0"/>
                </a:solidFill>
              </a:rPr>
              <a:t>апреля </a:t>
            </a:r>
            <a:r>
              <a:rPr lang="ru-RU" b="1" i="1" dirty="0" smtClean="0">
                <a:solidFill>
                  <a:srgbClr val="0070C0"/>
                </a:solidFill>
              </a:rPr>
              <a:t>- </a:t>
            </a:r>
            <a:r>
              <a:rPr lang="ru-RU" b="1" i="1" dirty="0">
                <a:solidFill>
                  <a:srgbClr val="0070C0"/>
                </a:solidFill>
              </a:rPr>
              <a:t>31 мая  2021 </a:t>
            </a:r>
            <a:r>
              <a:rPr lang="ru-RU" b="1" i="1" dirty="0" smtClean="0">
                <a:solidFill>
                  <a:srgbClr val="0070C0"/>
                </a:solidFill>
              </a:rPr>
              <a:t>года)</a:t>
            </a:r>
            <a:endParaRPr lang="ru-RU" b="1" i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Примерный план работы муниципальных методических объединений учителей русского языка и литературы ( </a:t>
            </a:r>
            <a:r>
              <a:rPr lang="ru-RU" b="1" i="1" dirty="0" smtClean="0">
                <a:solidFill>
                  <a:srgbClr val="0070C0"/>
                </a:solidFill>
              </a:rPr>
              <a:t>2021-2022 учебный год)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6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Обратная связь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lnSpcReduction="10000"/>
          </a:bodyPr>
          <a:lstStyle/>
          <a:p>
            <a:pPr lvl="0"/>
            <a:r>
              <a:rPr lang="ru-RU" b="1" i="1" dirty="0">
                <a:solidFill>
                  <a:schemeClr val="tx2"/>
                </a:solidFill>
              </a:rPr>
              <a:t>Руководитель ММО проводит заседание ММО на тему «Формирование функциональной грамотности обучающихся учителем русского языка и литературы», используя материалы установочной сессии (информация о заседании должна быть размещена в рубрике сайта ММС не позднее 20 мая 2021 года и включать текст не более 2000 знаков, фотографии). Ссылку на информацию нужно будет занести в </a:t>
            </a:r>
            <a:r>
              <a:rPr lang="en-US" b="1" i="1" dirty="0">
                <a:solidFill>
                  <a:schemeClr val="tx2"/>
                </a:solidFill>
              </a:rPr>
              <a:t>Google</a:t>
            </a:r>
            <a:r>
              <a:rPr lang="ru-RU" b="1" i="1" dirty="0">
                <a:solidFill>
                  <a:schemeClr val="tx2"/>
                </a:solidFill>
              </a:rPr>
              <a:t>-таблицу. Срок – до 20 мая.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6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Обратная связь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445224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b="1" i="1" dirty="0">
                <a:solidFill>
                  <a:schemeClr val="tx2"/>
                </a:solidFill>
              </a:rPr>
              <a:t>Руководитель ММО доводит до сведения членов ММО – руководителей МО ОО необходимость организации системной работы со школьниками в апреле-мае по решению </a:t>
            </a:r>
            <a:r>
              <a:rPr lang="en-US" b="1" i="1" dirty="0">
                <a:solidFill>
                  <a:schemeClr val="tx2"/>
                </a:solidFill>
              </a:rPr>
              <a:t>PISA</a:t>
            </a:r>
            <a:r>
              <a:rPr lang="ru-RU" b="1" i="1" dirty="0">
                <a:solidFill>
                  <a:schemeClr val="tx2"/>
                </a:solidFill>
              </a:rPr>
              <a:t>-подобных заданий, а также о проведении педагогической диагностики уровня </a:t>
            </a:r>
            <a:r>
              <a:rPr lang="ru-RU" b="1" i="1" dirty="0" err="1">
                <a:solidFill>
                  <a:schemeClr val="tx2"/>
                </a:solidFill>
              </a:rPr>
              <a:t>сформированности</a:t>
            </a:r>
            <a:r>
              <a:rPr lang="ru-RU" b="1" i="1" dirty="0">
                <a:solidFill>
                  <a:schemeClr val="tx2"/>
                </a:solidFill>
              </a:rPr>
              <a:t> ключевых видов функциональной грамотности обучающихся в ходе итоговых оценочных процедур. Информация о результатах работы должна быть размещена в рубрике сайта ММС не позднее 20 мая 2021 года и включать сведения о проведении и итогах педагогической диагностики. Ссылку на информацию нужно будет занести в </a:t>
            </a:r>
            <a:r>
              <a:rPr lang="en-US" b="1" i="1" dirty="0">
                <a:solidFill>
                  <a:schemeClr val="tx2"/>
                </a:solidFill>
              </a:rPr>
              <a:t>Google</a:t>
            </a:r>
            <a:r>
              <a:rPr lang="ru-RU" b="1" i="1" dirty="0">
                <a:solidFill>
                  <a:schemeClr val="tx2"/>
                </a:solidFill>
              </a:rPr>
              <a:t>-таблицу. Срок – до 20 мая.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9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Обратная связь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069160"/>
          </a:xfrm>
        </p:spPr>
        <p:txBody>
          <a:bodyPr>
            <a:normAutofit/>
          </a:bodyPr>
          <a:lstStyle/>
          <a:p>
            <a:pPr lvl="0"/>
            <a:r>
              <a:rPr lang="ru-RU" b="1" i="1" dirty="0">
                <a:solidFill>
                  <a:schemeClr val="accent1"/>
                </a:solidFill>
              </a:rPr>
              <a:t>Руководитель ММО разрабатывает, опираясь на предложенный КСГД опорный алгоритм, проект плана работы ММО на 2021/22 учебный год.  Проект плана должен быть представлен специалистам кафедры СГД через размещения ссылки на него в </a:t>
            </a:r>
            <a:r>
              <a:rPr lang="en-US" b="1" i="1" dirty="0">
                <a:solidFill>
                  <a:schemeClr val="accent1"/>
                </a:solidFill>
              </a:rPr>
              <a:t>Google</a:t>
            </a:r>
            <a:r>
              <a:rPr lang="ru-RU" b="1" i="1" dirty="0">
                <a:solidFill>
                  <a:schemeClr val="accent1"/>
                </a:solidFill>
              </a:rPr>
              <a:t>-таблице. Срок – до 20 мая. После согласования он может быть </a:t>
            </a:r>
            <a:r>
              <a:rPr lang="ru-RU" b="1" i="1" dirty="0" err="1">
                <a:solidFill>
                  <a:schemeClr val="accent1"/>
                </a:solidFill>
              </a:rPr>
              <a:t>размещен</a:t>
            </a:r>
            <a:r>
              <a:rPr lang="ru-RU" b="1" i="1" dirty="0">
                <a:solidFill>
                  <a:schemeClr val="accent1"/>
                </a:solidFill>
              </a:rPr>
              <a:t> в специальной рубрике сайта управления (отдела)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3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Сущность понятия «функциональная грамотность»: общепедагогический аспект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tx2"/>
                </a:solidFill>
              </a:rPr>
              <a:t>О приоритетах госзаказа и об образовательной политике министерства образования НСО: установка на ФГ</a:t>
            </a:r>
            <a:endParaRPr lang="ru-RU" b="1" dirty="0">
              <a:solidFill>
                <a:schemeClr val="tx2"/>
              </a:solidFill>
            </a:endParaRPr>
          </a:p>
          <a:p>
            <a:r>
              <a:rPr lang="ru-RU" b="1" i="1" dirty="0">
                <a:solidFill>
                  <a:schemeClr val="tx2"/>
                </a:solidFill>
              </a:rPr>
              <a:t>Степень разработанности понятия </a:t>
            </a:r>
            <a:r>
              <a:rPr lang="ru-RU" b="1" i="1" dirty="0" smtClean="0">
                <a:solidFill>
                  <a:schemeClr val="tx2"/>
                </a:solidFill>
              </a:rPr>
              <a:t>ФГ</a:t>
            </a:r>
          </a:p>
          <a:p>
            <a:r>
              <a:rPr lang="ru-RU" i="1" dirty="0"/>
              <a:t>Методические и содержательные аспекты его интерпретации в современных научно-методических материалах (публикации, </a:t>
            </a:r>
            <a:r>
              <a:rPr lang="ru-RU" i="1" dirty="0" err="1"/>
              <a:t>вебинары</a:t>
            </a:r>
            <a:r>
              <a:rPr lang="ru-RU" i="1" dirty="0"/>
              <a:t>)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5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Обратная связь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13176"/>
          </a:xfrm>
        </p:spPr>
        <p:txBody>
          <a:bodyPr>
            <a:normAutofit/>
          </a:bodyPr>
          <a:lstStyle/>
          <a:p>
            <a:pPr lvl="0"/>
            <a:r>
              <a:rPr lang="ru-RU" b="1" i="1" dirty="0">
                <a:solidFill>
                  <a:schemeClr val="tx2"/>
                </a:solidFill>
              </a:rPr>
              <a:t>Руководитель ММО участвует в определении перечня актуальных вопросов о методике формирования функциональной грамотности обучающихся учителем русского языка и литературы, принимая участие в </a:t>
            </a:r>
            <a:r>
              <a:rPr lang="en-US" b="1" i="1" dirty="0">
                <a:solidFill>
                  <a:schemeClr val="tx2"/>
                </a:solidFill>
              </a:rPr>
              <a:t>Google</a:t>
            </a:r>
            <a:r>
              <a:rPr lang="ru-RU" b="1" i="1" dirty="0">
                <a:solidFill>
                  <a:schemeClr val="tx2"/>
                </a:solidFill>
              </a:rPr>
              <a:t>-анкетировании. Срок – до 20 мая. Перечень актуальных для МО ОО вопросов также может быть </a:t>
            </a:r>
            <a:r>
              <a:rPr lang="ru-RU" b="1" i="1" dirty="0" err="1">
                <a:solidFill>
                  <a:schemeClr val="tx2"/>
                </a:solidFill>
              </a:rPr>
              <a:t>размещен</a:t>
            </a:r>
            <a:r>
              <a:rPr lang="ru-RU" b="1" i="1" dirty="0">
                <a:solidFill>
                  <a:schemeClr val="tx2"/>
                </a:solidFill>
              </a:rPr>
              <a:t> в специальной рубрике сайта управления (отдела)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70538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Взаимодействие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069160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>
                <a:solidFill>
                  <a:srgbClr val="7030A0"/>
                </a:solidFill>
              </a:rPr>
              <a:t>Куратор ММО способствует созданию рубрики «ММО учителей русского языка и литературы» в соответствующем разделе сайта управления (отдела) образования.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Заполнение этой рубрики будет основным источником информации о деятельности ММО в муниципалитете. 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Доступ к материалам, обозначенным в выступлении Н.В. Максимовой, будет открыт после 05.04.2021.</a:t>
            </a:r>
          </a:p>
          <a:p>
            <a:r>
              <a:rPr lang="ru-RU" b="1" i="1" dirty="0">
                <a:solidFill>
                  <a:srgbClr val="7030A0"/>
                </a:solidFill>
              </a:rPr>
              <a:t>Ссылки на </a:t>
            </a:r>
            <a:r>
              <a:rPr lang="en-US" b="1" i="1" dirty="0">
                <a:solidFill>
                  <a:srgbClr val="7030A0"/>
                </a:solidFill>
              </a:rPr>
              <a:t>Google</a:t>
            </a:r>
            <a:r>
              <a:rPr lang="ru-RU" b="1" i="1" dirty="0">
                <a:solidFill>
                  <a:srgbClr val="7030A0"/>
                </a:solidFill>
              </a:rPr>
              <a:t>-таблицу и </a:t>
            </a:r>
            <a:r>
              <a:rPr lang="ru-RU" b="1" i="1" dirty="0" smtClean="0">
                <a:solidFill>
                  <a:srgbClr val="7030A0"/>
                </a:solidFill>
              </a:rPr>
              <a:t>др. будут </a:t>
            </a:r>
            <a:r>
              <a:rPr lang="ru-RU" b="1" i="1" dirty="0">
                <a:solidFill>
                  <a:srgbClr val="7030A0"/>
                </a:solidFill>
              </a:rPr>
              <a:t>присланы персонально каждому руководителю ММО по электронной почте до 20 апреля 2021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8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Где получить материалы сессии № 1?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997152"/>
          </a:xfrm>
        </p:spPr>
        <p:txBody>
          <a:bodyPr/>
          <a:lstStyle/>
          <a:p>
            <a:r>
              <a:rPr lang="ru-RU" b="1" dirty="0" smtClean="0"/>
              <a:t>Ссылка </a:t>
            </a:r>
            <a:r>
              <a:rPr lang="ru-RU" b="1" dirty="0"/>
              <a:t>на регистратор для руководителей </a:t>
            </a:r>
            <a:r>
              <a:rPr lang="ru-RU" b="1" dirty="0" smtClean="0"/>
              <a:t>ММО: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 </a:t>
            </a:r>
            <a:r>
              <a:rPr lang="ru-RU" b="1" u="sng" dirty="0">
                <a:hlinkClick r:id="rId2"/>
              </a:rPr>
              <a:t>https://sdo.nipkipro.ru/newreg/?a=365</a:t>
            </a:r>
            <a:endParaRPr lang="ru-RU" b="1" dirty="0"/>
          </a:p>
          <a:p>
            <a:r>
              <a:rPr lang="ru-RU" b="1" dirty="0"/>
              <a:t> </a:t>
            </a:r>
            <a:r>
              <a:rPr lang="ru-RU" b="1" dirty="0" smtClean="0"/>
              <a:t>Регистрация – до 6 апреля.</a:t>
            </a:r>
            <a:r>
              <a:rPr lang="ru-RU" b="1" dirty="0"/>
              <a:t> </a:t>
            </a:r>
            <a:endParaRPr lang="ru-RU" b="1" dirty="0" smtClean="0"/>
          </a:p>
          <a:p>
            <a:r>
              <a:rPr lang="ru-RU" b="1" dirty="0" smtClean="0"/>
              <a:t>Ссылка отправлена</a:t>
            </a:r>
            <a:r>
              <a:rPr lang="ru-RU" b="1" dirty="0"/>
              <a:t>  </a:t>
            </a:r>
            <a:r>
              <a:rPr lang="ru-RU" b="1" dirty="0" smtClean="0"/>
              <a:t>руководителям ММО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</a:t>
            </a:r>
            <a:r>
              <a:rPr lang="ru-RU" b="1" dirty="0" smtClean="0"/>
              <a:t>1 </a:t>
            </a:r>
            <a:r>
              <a:rPr lang="ru-RU" b="1" dirty="0" smtClean="0"/>
              <a:t>апреля 2021 г.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58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6192688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ФГ – это способность и готовность учащихся </a:t>
            </a:r>
            <a:r>
              <a:rPr lang="ru-RU" b="1" i="1" u="sng" dirty="0" smtClean="0">
                <a:solidFill>
                  <a:srgbClr val="0070C0"/>
                </a:solidFill>
              </a:rPr>
              <a:t>применять, развивать, преобразовывать</a:t>
            </a:r>
            <a:r>
              <a:rPr lang="ru-RU" b="1" i="1" dirty="0" smtClean="0">
                <a:solidFill>
                  <a:srgbClr val="0070C0"/>
                </a:solidFill>
              </a:rPr>
              <a:t> наличные знания и умения для решения широкого круга задач, возникающих </a:t>
            </a:r>
            <a:r>
              <a:rPr lang="ru-RU" b="1" i="1" u="sng" dirty="0" smtClean="0">
                <a:solidFill>
                  <a:srgbClr val="0070C0"/>
                </a:solidFill>
              </a:rPr>
              <a:t>в нестандартных </a:t>
            </a:r>
            <a:r>
              <a:rPr lang="ru-RU" b="1" i="1" dirty="0" smtClean="0">
                <a:solidFill>
                  <a:srgbClr val="0070C0"/>
                </a:solidFill>
              </a:rPr>
              <a:t>условиях, разных </a:t>
            </a:r>
            <a:r>
              <a:rPr lang="ru-RU" b="1" i="1" u="sng" dirty="0" smtClean="0">
                <a:solidFill>
                  <a:srgbClr val="0070C0"/>
                </a:solidFill>
              </a:rPr>
              <a:t>социокультурных контекстах </a:t>
            </a:r>
            <a:r>
              <a:rPr lang="ru-RU" b="1" i="1" dirty="0" smtClean="0">
                <a:solidFill>
                  <a:srgbClr val="0070C0"/>
                </a:solidFill>
              </a:rPr>
              <a:t>(в том числе в общении, социальных отношениях, в новой для себя среде, в условиях необходимости преобразования предметного материала, способов, целей), </a:t>
            </a:r>
            <a:r>
              <a:rPr lang="ru-RU" b="1" i="1" u="sng" dirty="0" smtClean="0">
                <a:solidFill>
                  <a:srgbClr val="0070C0"/>
                </a:solidFill>
              </a:rPr>
              <a:t>в жизненных ситуациях </a:t>
            </a:r>
            <a:r>
              <a:rPr lang="ru-RU" b="1" i="1" dirty="0" smtClean="0">
                <a:solidFill>
                  <a:srgbClr val="0070C0"/>
                </a:solidFill>
              </a:rPr>
              <a:t>и в заданиях, </a:t>
            </a:r>
            <a:r>
              <a:rPr lang="ru-RU" b="1" i="1" u="sng" dirty="0" smtClean="0">
                <a:solidFill>
                  <a:srgbClr val="0070C0"/>
                </a:solidFill>
              </a:rPr>
              <a:t>приближенных к жизненным </a:t>
            </a:r>
            <a:r>
              <a:rPr lang="ru-RU" b="1" i="1" dirty="0" smtClean="0">
                <a:solidFill>
                  <a:srgbClr val="0070C0"/>
                </a:solidFill>
              </a:rPr>
              <a:t>условиям.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33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Ссылки на </a:t>
            </a:r>
            <a:r>
              <a:rPr lang="ru-RU" dirty="0" err="1" smtClean="0"/>
              <a:t>вебинары</a:t>
            </a:r>
            <a:r>
              <a:rPr lang="ru-RU" dirty="0" smtClean="0"/>
              <a:t> и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5141168"/>
          </a:xfrm>
        </p:spPr>
        <p:txBody>
          <a:bodyPr>
            <a:normAutofit lnSpcReduction="10000"/>
          </a:bodyPr>
          <a:lstStyle/>
          <a:p>
            <a:r>
              <a:rPr lang="ru-RU" u="sng" dirty="0">
                <a:hlinkClick r:id="rId2"/>
              </a:rPr>
              <a:t>https://</a:t>
            </a:r>
            <a:r>
              <a:rPr lang="ru-RU" u="sng" dirty="0" smtClean="0">
                <a:hlinkClick r:id="rId2"/>
              </a:rPr>
              <a:t>docs.google.com/spreadsheets/d/1zMcHPWZSGfJagNyAsqUqp_I4GjLQRu9PDq4Br70-DK4/edit#gid=0</a:t>
            </a:r>
            <a:r>
              <a:rPr lang="ru-RU" dirty="0" smtClean="0"/>
              <a:t> Ссылки на </a:t>
            </a:r>
            <a:r>
              <a:rPr lang="ru-RU" dirty="0" err="1" smtClean="0"/>
              <a:t>вебинары</a:t>
            </a:r>
            <a:r>
              <a:rPr lang="ru-RU" dirty="0" smtClean="0"/>
              <a:t> по ФГ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>
                <a:hlinkClick r:id="rId3"/>
              </a:rPr>
              <a:t>Rezultaty_intensiva_kompetencii.pdf (36793809</a:t>
            </a:r>
            <a:r>
              <a:rPr lang="en-US" dirty="0" smtClean="0">
                <a:hlinkClick r:id="rId3"/>
              </a:rPr>
              <a:t>)</a:t>
            </a:r>
            <a:r>
              <a:rPr lang="ru-RU" dirty="0" smtClean="0"/>
              <a:t> </a:t>
            </a:r>
            <a:r>
              <a:rPr lang="ru-RU" dirty="0"/>
              <a:t>Результаты всероссийского исследования (программа «Я учитель</a:t>
            </a:r>
            <a:r>
              <a:rPr lang="ru-RU" dirty="0" smtClean="0"/>
              <a:t>»)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dirty="0">
                <a:hlinkClick r:id="rId4"/>
              </a:rPr>
              <a:t>http://skiv.instrao.ru/support/demonstratsionnye-materialya</a:t>
            </a:r>
            <a:r>
              <a:rPr lang="en-US" dirty="0" smtClean="0">
                <a:hlinkClick r:id="rId4"/>
              </a:rPr>
              <a:t>/</a:t>
            </a:r>
            <a:r>
              <a:rPr lang="ru-RU" dirty="0" smtClean="0"/>
              <a:t> Мониторинг формирования ФГ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1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6421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Компоненты ФГ </a:t>
            </a:r>
            <a:r>
              <a:rPr lang="ru-RU" sz="3600" b="1" i="1" dirty="0">
                <a:solidFill>
                  <a:schemeClr val="tx2"/>
                </a:solidFill>
              </a:rPr>
              <a:t>и их соотнесённость с содержанием обучения русскому языку и литературе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9036496" cy="453650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читательская грамотность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i="1" dirty="0">
                <a:solidFill>
                  <a:srgbClr val="C00000"/>
                </a:solidFill>
              </a:rPr>
              <a:t>развитие </a:t>
            </a:r>
            <a:r>
              <a:rPr lang="ru-RU" b="1" i="1" dirty="0" smtClean="0">
                <a:solidFill>
                  <a:srgbClr val="C00000"/>
                </a:solidFill>
              </a:rPr>
              <a:t>креативности</a:t>
            </a:r>
          </a:p>
          <a:p>
            <a:r>
              <a:rPr lang="ru-RU" b="1" i="1" dirty="0" smtClean="0">
                <a:solidFill>
                  <a:srgbClr val="C00000"/>
                </a:solidFill>
              </a:rPr>
              <a:t>глобальные </a:t>
            </a:r>
            <a:r>
              <a:rPr lang="ru-RU" b="1" i="1" dirty="0">
                <a:solidFill>
                  <a:srgbClr val="C00000"/>
                </a:solidFill>
              </a:rPr>
              <a:t>компетенции </a:t>
            </a:r>
          </a:p>
          <a:p>
            <a:r>
              <a:rPr lang="ru-RU" b="1" dirty="0">
                <a:solidFill>
                  <a:srgbClr val="00B050"/>
                </a:solidFill>
              </a:rPr>
              <a:t>финансовая грамотность</a:t>
            </a:r>
          </a:p>
          <a:p>
            <a:r>
              <a:rPr lang="ru-RU" b="1" i="1" dirty="0" smtClean="0"/>
              <a:t>математическая грамотность</a:t>
            </a:r>
            <a:endParaRPr lang="ru-RU" b="1" i="1" dirty="0"/>
          </a:p>
          <a:p>
            <a:r>
              <a:rPr lang="ru-RU" b="1" i="1" dirty="0" smtClean="0"/>
              <a:t>естественнонаучная грамотность</a:t>
            </a:r>
          </a:p>
          <a:p>
            <a:endParaRPr lang="ru-RU" b="1" i="1" dirty="0"/>
          </a:p>
          <a:p>
            <a:pPr marL="0" indent="0"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ИНТЕГРАТИВНОСТЬ КОМПОНЕНТОВ ГРАМОТНОСТИ</a:t>
            </a:r>
            <a:endParaRPr lang="ru-RU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Глобальные компетенции (с 2018 г. включены в диагностику </a:t>
            </a:r>
            <a:r>
              <a:rPr lang="en-US" b="1" i="1" dirty="0" smtClean="0">
                <a:solidFill>
                  <a:srgbClr val="0070C0"/>
                </a:solidFill>
              </a:rPr>
              <a:t>PISA)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знание </a:t>
            </a:r>
            <a:r>
              <a:rPr lang="ru-RU" dirty="0"/>
              <a:t>о наиболее значимых глобальных проблемах; </a:t>
            </a:r>
            <a:r>
              <a:rPr lang="ru-RU" dirty="0" smtClean="0"/>
              <a:t>понимание </a:t>
            </a:r>
            <a:r>
              <a:rPr lang="ru-RU" dirty="0"/>
              <a:t>взаимосвязей между </a:t>
            </a:r>
            <a:r>
              <a:rPr lang="ru-RU" dirty="0" smtClean="0"/>
              <a:t>разными глобальными </a:t>
            </a:r>
            <a:r>
              <a:rPr lang="ru-RU" dirty="0"/>
              <a:t>проблемами, </a:t>
            </a:r>
            <a:r>
              <a:rPr lang="ru-RU" dirty="0" smtClean="0"/>
              <a:t>понимание влияния </a:t>
            </a:r>
            <a:r>
              <a:rPr lang="ru-RU" dirty="0"/>
              <a:t>глобальных проблем на локальные </a:t>
            </a:r>
            <a:r>
              <a:rPr lang="ru-RU" dirty="0" smtClean="0"/>
              <a:t>тенденции; </a:t>
            </a:r>
          </a:p>
          <a:p>
            <a:r>
              <a:rPr lang="ru-RU" dirty="0" smtClean="0"/>
              <a:t>понимание проблем межкультурного взаимодействия (сходства </a:t>
            </a:r>
            <a:r>
              <a:rPr lang="ru-RU" dirty="0"/>
              <a:t>и различий разных </a:t>
            </a:r>
            <a:r>
              <a:rPr lang="ru-RU" dirty="0" smtClean="0"/>
              <a:t>культур);</a:t>
            </a:r>
          </a:p>
          <a:p>
            <a:r>
              <a:rPr lang="ru-RU" dirty="0"/>
              <a:t>осознание </a:t>
            </a:r>
            <a:r>
              <a:rPr lang="ru-RU" dirty="0" smtClean="0"/>
              <a:t>проблемы взаимопонимания, </a:t>
            </a:r>
            <a:r>
              <a:rPr lang="ru-RU" dirty="0"/>
              <a:t>факторов, влияющих на выбор той или иной </a:t>
            </a:r>
            <a:r>
              <a:rPr lang="ru-RU" dirty="0" smtClean="0"/>
              <a:t>позиции;  понимание </a:t>
            </a:r>
            <a:r>
              <a:rPr lang="ru-RU" dirty="0"/>
              <a:t>иной точки зрения, </a:t>
            </a:r>
            <a:r>
              <a:rPr lang="ru-RU" dirty="0" smtClean="0"/>
              <a:t>умение самоопределяться и взаимодействовать с ней.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986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Проблема </a:t>
            </a:r>
            <a:r>
              <a:rPr lang="ru-RU" sz="3200" b="1" dirty="0"/>
              <a:t>формирования </a:t>
            </a:r>
            <a:r>
              <a:rPr lang="ru-RU" sz="3200" b="1" dirty="0" smtClean="0"/>
              <a:t>ФГ: обучение </a:t>
            </a:r>
            <a:r>
              <a:rPr lang="ru-RU" sz="3200" b="1" dirty="0"/>
              <a:t>русскому языку и литературе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Чему противопоставлена функциональная грамотность и в каких действиях учащихся она проявляется</a:t>
            </a:r>
            <a:r>
              <a:rPr lang="ru-RU" i="1" dirty="0" smtClean="0"/>
              <a:t>?</a:t>
            </a:r>
          </a:p>
          <a:p>
            <a:r>
              <a:rPr lang="ru-RU" i="1" dirty="0"/>
              <a:t>А</a:t>
            </a:r>
            <a:r>
              <a:rPr lang="ru-RU" i="1" dirty="0" smtClean="0"/>
              <a:t>ктуальность </a:t>
            </a:r>
            <a:r>
              <a:rPr lang="ru-RU" i="1" dirty="0"/>
              <a:t>проблемы развития ФГ </a:t>
            </a:r>
            <a:endParaRPr lang="ru-RU" dirty="0"/>
          </a:p>
          <a:p>
            <a:r>
              <a:rPr lang="ru-RU" i="1" dirty="0"/>
              <a:t>Критерии </a:t>
            </a:r>
            <a:r>
              <a:rPr lang="ru-RU" i="1" dirty="0" err="1"/>
              <a:t>сформированности</a:t>
            </a:r>
            <a:r>
              <a:rPr lang="ru-RU" i="1" dirty="0"/>
              <a:t> </a:t>
            </a:r>
            <a:r>
              <a:rPr lang="ru-RU" i="1" dirty="0" smtClean="0"/>
              <a:t>ФГ</a:t>
            </a:r>
            <a:r>
              <a:rPr lang="ru-RU" i="1" dirty="0"/>
              <a:t>: от мотива к поступку (русский язык)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98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4" y="0"/>
            <a:ext cx="9079110" cy="206084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Чему противопоставлена функциональная грамотность?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09774"/>
            <a:ext cx="9036496" cy="48482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i="1" dirty="0" smtClean="0"/>
              <a:t>Грамотность, проявляющаяся в учебных ситуациях (обусловленная учебным заданием, внешним локусом контроля)</a:t>
            </a:r>
          </a:p>
          <a:p>
            <a:r>
              <a:rPr lang="ru-RU" b="1" i="1" dirty="0" smtClean="0"/>
              <a:t>Функциональная грамотность: речевой поступок в социокультурных условиях; перенос навыков в свободную речевую деятельность с её смыслами, мотивами, нестандартными условиями; преобразование знаний, </a:t>
            </a:r>
            <a:r>
              <a:rPr lang="ru-RU" b="1" i="1" dirty="0"/>
              <a:t>умений </a:t>
            </a:r>
            <a:r>
              <a:rPr lang="ru-RU" b="1" i="1" dirty="0" smtClean="0"/>
              <a:t>в новых ситуациях, особенно в ситуации естественного письма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4279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7026</TotalTime>
  <Words>1470</Words>
  <Application>Microsoft Office PowerPoint</Application>
  <PresentationFormat>Экран (4:3)</PresentationFormat>
  <Paragraphs>136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Внедрение технологии формирования функциональной грамотности в процесс обучения русскому языку и литературе: организация методической работы в муниципалитете</vt:lpstr>
      <vt:lpstr>Сессия № 1</vt:lpstr>
      <vt:lpstr>Сущность понятия «функциональная грамотность»: общепедагогический аспект</vt:lpstr>
      <vt:lpstr>Презентация PowerPoint</vt:lpstr>
      <vt:lpstr>Ссылки на вебинары и материалы</vt:lpstr>
      <vt:lpstr>Компоненты ФГ и их соотнесённость с содержанием обучения русскому языку и литературе</vt:lpstr>
      <vt:lpstr>Глобальные компетенции (с 2018 г. включены в диагностику PISA)</vt:lpstr>
      <vt:lpstr>Проблема формирования ФГ: обучение русскому языку и литературе </vt:lpstr>
      <vt:lpstr>Чему противопоставлена функциональная грамотность?</vt:lpstr>
      <vt:lpstr>Установка на функциональную грамотность</vt:lpstr>
      <vt:lpstr>Критерии сформированности функциональной грамотности</vt:lpstr>
      <vt:lpstr>Критерии сформированности ФГ</vt:lpstr>
      <vt:lpstr>Критерии сформированности ФГ</vt:lpstr>
      <vt:lpstr>Международная программа для оценки образовательных достижений</vt:lpstr>
      <vt:lpstr>PISA-подобные задания. Читательская грамотность</vt:lpstr>
      <vt:lpstr>Читательская грамотность при обучении литературе</vt:lpstr>
      <vt:lpstr>Ресурсы РЭШ по ФГ</vt:lpstr>
      <vt:lpstr>Методические пособия кафедры и учителей НСО</vt:lpstr>
      <vt:lpstr>Состояние разработки проблемы ФГ в НСО</vt:lpstr>
      <vt:lpstr>Установка на ФГ при обучении русскому языку</vt:lpstr>
      <vt:lpstr>Применение технологии к смежным предметным  областям</vt:lpstr>
      <vt:lpstr>Апробация и поэтапное внедрение в предыдущий период</vt:lpstr>
      <vt:lpstr>Организация методической работы с руководителями школьных МО </vt:lpstr>
      <vt:lpstr>Рекомендации руководителям ММО</vt:lpstr>
      <vt:lpstr>Научно-методическое сопровождение деятельности ММО</vt:lpstr>
      <vt:lpstr>Результативность работы по формированию ФГ учащихся </vt:lpstr>
      <vt:lpstr>Обратная связь</vt:lpstr>
      <vt:lpstr>Обратная связь</vt:lpstr>
      <vt:lpstr>Обратная связь</vt:lpstr>
      <vt:lpstr>Обратная связь</vt:lpstr>
      <vt:lpstr>Взаимодействие</vt:lpstr>
      <vt:lpstr>Где получить материалы сессии № 1?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технологии формирования функциональной грамотности в процесс обучения русскому языку и литературе: организация методической работы в муниципалитете</dc:title>
  <dc:creator>Аня</dc:creator>
  <cp:lastModifiedBy>Аня</cp:lastModifiedBy>
  <cp:revision>31</cp:revision>
  <dcterms:created xsi:type="dcterms:W3CDTF">2021-03-27T21:37:50Z</dcterms:created>
  <dcterms:modified xsi:type="dcterms:W3CDTF">2021-04-02T21:45:48Z</dcterms:modified>
</cp:coreProperties>
</file>