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77" r:id="rId5"/>
    <p:sldId id="260" r:id="rId6"/>
    <p:sldId id="278" r:id="rId7"/>
    <p:sldId id="266" r:id="rId8"/>
    <p:sldId id="265" r:id="rId9"/>
    <p:sldId id="269" r:id="rId10"/>
    <p:sldId id="267" r:id="rId11"/>
    <p:sldId id="268" r:id="rId12"/>
    <p:sldId id="270" r:id="rId13"/>
    <p:sldId id="271" r:id="rId14"/>
    <p:sldId id="275" r:id="rId15"/>
    <p:sldId id="272" r:id="rId16"/>
    <p:sldId id="273" r:id="rId17"/>
    <p:sldId id="276" r:id="rId18"/>
    <p:sldId id="274" r:id="rId19"/>
    <p:sldId id="262" r:id="rId20"/>
    <p:sldId id="27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55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04C0-D35B-4414-8F33-57415A513A17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776B-C179-4E55-9A88-33400A940A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18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04C0-D35B-4414-8F33-57415A513A17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776B-C179-4E55-9A88-33400A940A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994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772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772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04C0-D35B-4414-8F33-57415A513A17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776B-C179-4E55-9A88-33400A940A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567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04C0-D35B-4414-8F33-57415A513A17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776B-C179-4E55-9A88-33400A940A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50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703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04C0-D35B-4414-8F33-57415A513A17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776B-C179-4E55-9A88-33400A940A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48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04C0-D35B-4414-8F33-57415A513A17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776B-C179-4E55-9A88-33400A940A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271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92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9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04C0-D35B-4414-8F33-57415A513A17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776B-C179-4E55-9A88-33400A940A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797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04C0-D35B-4414-8F33-57415A513A17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776B-C179-4E55-9A88-33400A940A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05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04C0-D35B-4414-8F33-57415A513A17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776B-C179-4E55-9A88-33400A940A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32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18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04C0-D35B-4414-8F33-57415A513A17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776B-C179-4E55-9A88-33400A940A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452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04C0-D35B-4414-8F33-57415A513A17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776B-C179-4E55-9A88-33400A940A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964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48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804C0-D35B-4414-8F33-57415A513A17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4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48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B776B-C179-4E55-9A88-33400A940A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480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school.historians.ru/?p=522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view/history54/&#1075;&#1083;&#1072;&#1074;&#1085;&#1072;&#1103;-&#1089;&#1090;&#1088;&#1072;&#1085;&#1080;&#1094;&#1072;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902"/>
            <a:ext cx="7772400" cy="2520279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«Инновационная деятельность как условие повышения профессиональной компетентности педагогов»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5517232"/>
            <a:ext cx="4608512" cy="100811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РМО учителей истории и обществознания</a:t>
            </a:r>
          </a:p>
          <a:p>
            <a:r>
              <a:rPr lang="ru-RU" dirty="0" smtClean="0"/>
              <a:t>29.09.2021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701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Количество участников ЕГЭ по </a:t>
            </a:r>
            <a:r>
              <a:rPr lang="ru-RU" b="1" dirty="0" smtClean="0"/>
              <a:t>обществознанию </a:t>
            </a:r>
            <a:r>
              <a:rPr lang="ru-RU" b="1" dirty="0"/>
              <a:t>(за 3 года)</a:t>
            </a:r>
            <a:br>
              <a:rPr lang="ru-RU" b="1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4750085"/>
              </p:ext>
            </p:extLst>
          </p:nvPr>
        </p:nvGraphicFramePr>
        <p:xfrm>
          <a:off x="1797324" y="2879836"/>
          <a:ext cx="6831191" cy="265365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113484">
                  <a:extLst>
                    <a:ext uri="{9D8B030D-6E8A-4147-A177-3AD203B41FA5}">
                      <a16:colId xmlns="" xmlns:a16="http://schemas.microsoft.com/office/drawing/2014/main" val="2392092413"/>
                    </a:ext>
                  </a:extLst>
                </a:gridCol>
                <a:gridCol w="1113484">
                  <a:extLst>
                    <a:ext uri="{9D8B030D-6E8A-4147-A177-3AD203B41FA5}">
                      <a16:colId xmlns="" xmlns:a16="http://schemas.microsoft.com/office/drawing/2014/main" val="4001771584"/>
                    </a:ext>
                  </a:extLst>
                </a:gridCol>
                <a:gridCol w="1036494">
                  <a:extLst>
                    <a:ext uri="{9D8B030D-6E8A-4147-A177-3AD203B41FA5}">
                      <a16:colId xmlns="" xmlns:a16="http://schemas.microsoft.com/office/drawing/2014/main" val="1207668028"/>
                    </a:ext>
                  </a:extLst>
                </a:gridCol>
                <a:gridCol w="1194573">
                  <a:extLst>
                    <a:ext uri="{9D8B030D-6E8A-4147-A177-3AD203B41FA5}">
                      <a16:colId xmlns="" xmlns:a16="http://schemas.microsoft.com/office/drawing/2014/main" val="2431504116"/>
                    </a:ext>
                  </a:extLst>
                </a:gridCol>
                <a:gridCol w="1114850">
                  <a:extLst>
                    <a:ext uri="{9D8B030D-6E8A-4147-A177-3AD203B41FA5}">
                      <a16:colId xmlns="" xmlns:a16="http://schemas.microsoft.com/office/drawing/2014/main" val="120242135"/>
                    </a:ext>
                  </a:extLst>
                </a:gridCol>
                <a:gridCol w="1258306">
                  <a:extLst>
                    <a:ext uri="{9D8B030D-6E8A-4147-A177-3AD203B41FA5}">
                      <a16:colId xmlns="" xmlns:a16="http://schemas.microsoft.com/office/drawing/2014/main" val="3812622893"/>
                    </a:ext>
                  </a:extLst>
                </a:gridCol>
              </a:tblGrid>
              <a:tr h="41299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dirty="0">
                          <a:effectLst/>
                        </a:rPr>
                        <a:t>20</a:t>
                      </a:r>
                      <a:r>
                        <a:rPr lang="en-US" sz="2000" dirty="0">
                          <a:effectLst/>
                        </a:rPr>
                        <a:t>19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6" marR="5042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>
                          <a:effectLst/>
                        </a:rPr>
                        <a:t>20</a:t>
                      </a:r>
                      <a:r>
                        <a:rPr lang="en-US" sz="2000">
                          <a:effectLst/>
                        </a:rPr>
                        <a:t>20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6" marR="5042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>
                          <a:effectLst/>
                        </a:rPr>
                        <a:t>202</a:t>
                      </a:r>
                      <a:r>
                        <a:rPr lang="en-US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6" marR="5042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42944891"/>
                  </a:ext>
                </a:extLst>
              </a:tr>
              <a:tr h="18046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dirty="0">
                          <a:effectLst/>
                        </a:rPr>
                        <a:t>чел.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6" marR="50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dirty="0">
                          <a:effectLst/>
                        </a:rPr>
                        <a:t>% от общего числа участников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6" marR="50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dirty="0">
                          <a:effectLst/>
                        </a:rPr>
                        <a:t>чел.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6" marR="50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>
                          <a:effectLst/>
                        </a:rPr>
                        <a:t>% от общего числа участников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6" marR="50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dirty="0">
                          <a:effectLst/>
                        </a:rPr>
                        <a:t>чел.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6" marR="50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dirty="0">
                          <a:effectLst/>
                        </a:rPr>
                        <a:t>% от общего числа участников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6" marR="50426" marT="0" marB="0" anchor="ctr"/>
                </a:tc>
                <a:extLst>
                  <a:ext uri="{0D108BD9-81ED-4DB2-BD59-A6C34878D82A}">
                    <a16:rowId xmlns="" xmlns:a16="http://schemas.microsoft.com/office/drawing/2014/main" val="1880373868"/>
                  </a:ext>
                </a:extLst>
              </a:tr>
              <a:tr h="4359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7649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6" marR="504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49,8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6" marR="504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6780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6" marR="504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53,86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6" marR="504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7672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6" marR="504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53,51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6" marR="50426" marT="0" marB="0" anchor="b"/>
                </a:tc>
                <a:extLst>
                  <a:ext uri="{0D108BD9-81ED-4DB2-BD59-A6C34878D82A}">
                    <a16:rowId xmlns="" xmlns:a16="http://schemas.microsoft.com/office/drawing/2014/main" val="3750918629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5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457200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82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Участники ЕГЭ по </a:t>
            </a:r>
            <a:r>
              <a:rPr lang="ru-RU" dirty="0" smtClean="0"/>
              <a:t>обществознанию </a:t>
            </a:r>
            <a:r>
              <a:rPr lang="ru-RU" dirty="0"/>
              <a:t>2021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Среди сдававших обществознание преобладает доля выпускников из средних общеобразовательных школ–62,43%; в два раза больше, чем в прошлом </a:t>
            </a:r>
            <a:r>
              <a:rPr lang="ru-RU" dirty="0" smtClean="0"/>
              <a:t>году</a:t>
            </a:r>
          </a:p>
          <a:p>
            <a:r>
              <a:rPr lang="ru-RU" dirty="0"/>
              <a:t>Выпускники гимназий, лицеев и школ с углубленным изучением отдельных предметов, выбравших ЕГЭ по обществознанию, составило 28% от общего числа участников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Среди сдававших предмет, преобладают выпускники города Новосибирска - 61,52%, выпускники г. Бердска, г. </a:t>
            </a:r>
            <a:r>
              <a:rPr lang="ru-RU" dirty="0" err="1"/>
              <a:t>Искитима</a:t>
            </a:r>
            <a:r>
              <a:rPr lang="ru-RU" dirty="0"/>
              <a:t>, г. Обь, </a:t>
            </a:r>
            <a:r>
              <a:rPr lang="ru-RU" dirty="0" err="1"/>
              <a:t>р.п</a:t>
            </a:r>
            <a:r>
              <a:rPr lang="ru-RU" dirty="0"/>
              <a:t>. Кольцово составили 8,32%; выпускники школ Новосибирской области - 30,16%.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997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4708" y="624111"/>
            <a:ext cx="6683765" cy="68968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Результаты ЕГЭ по истории 2021 г.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5617" y="1196753"/>
            <a:ext cx="3312367" cy="1008111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Максимальный процент участников, не преодолевших минимальный порог баллов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/>
              <a:t>Искитимский</a:t>
            </a:r>
            <a:r>
              <a:rPr lang="ru-RU" dirty="0" smtClean="0"/>
              <a:t> район </a:t>
            </a:r>
            <a:r>
              <a:rPr lang="ru-RU" dirty="0"/>
              <a:t>(19,05</a:t>
            </a:r>
            <a:r>
              <a:rPr lang="ru-RU" dirty="0" smtClean="0"/>
              <a:t>%)</a:t>
            </a:r>
          </a:p>
          <a:p>
            <a:r>
              <a:rPr lang="ru-RU" dirty="0" err="1" smtClean="0"/>
              <a:t>Мошковский</a:t>
            </a:r>
            <a:r>
              <a:rPr lang="ru-RU" dirty="0" smtClean="0"/>
              <a:t> район </a:t>
            </a:r>
            <a:r>
              <a:rPr lang="ru-RU" dirty="0"/>
              <a:t>(18,18%) </a:t>
            </a:r>
            <a:endParaRPr lang="ru-RU" dirty="0" smtClean="0"/>
          </a:p>
          <a:p>
            <a:r>
              <a:rPr lang="ru-RU" dirty="0" err="1" smtClean="0"/>
              <a:t>Чистоозерный</a:t>
            </a:r>
            <a:r>
              <a:rPr lang="ru-RU" dirty="0" smtClean="0"/>
              <a:t> район </a:t>
            </a:r>
            <a:r>
              <a:rPr lang="ru-RU" dirty="0"/>
              <a:t>(17,395</a:t>
            </a:r>
            <a:r>
              <a:rPr lang="ru-RU" dirty="0" smtClean="0"/>
              <a:t>)</a:t>
            </a:r>
          </a:p>
          <a:p>
            <a:r>
              <a:rPr lang="ru-RU" dirty="0" smtClean="0"/>
              <a:t>Дзержинский район г. Новосибирска(21,68%)</a:t>
            </a:r>
          </a:p>
          <a:p>
            <a:r>
              <a:rPr lang="ru-RU" dirty="0" smtClean="0"/>
              <a:t>Первомайский </a:t>
            </a:r>
            <a:r>
              <a:rPr lang="ru-RU" dirty="0"/>
              <a:t>район г. </a:t>
            </a:r>
            <a:r>
              <a:rPr lang="ru-RU" dirty="0" smtClean="0"/>
              <a:t>Новосибирска (15,48%)  </a:t>
            </a:r>
          </a:p>
          <a:p>
            <a:r>
              <a:rPr lang="ru-RU" dirty="0" smtClean="0"/>
              <a:t>Калининский район г</a:t>
            </a:r>
            <a:r>
              <a:rPr lang="ru-RU" dirty="0"/>
              <a:t>. </a:t>
            </a:r>
            <a:r>
              <a:rPr lang="ru-RU" dirty="0" smtClean="0"/>
              <a:t>Новосибирска (15,20%)  </a:t>
            </a:r>
            <a:endParaRPr lang="ru-RU" dirty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630024" y="1268761"/>
            <a:ext cx="2999251" cy="936103"/>
          </a:xfrm>
        </p:spPr>
        <p:txBody>
          <a:bodyPr/>
          <a:lstStyle/>
          <a:p>
            <a:r>
              <a:rPr lang="ru-RU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Максимальный процент участников, набравших более 81 балла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err="1" smtClean="0"/>
              <a:t>Мошковский</a:t>
            </a:r>
            <a:r>
              <a:rPr lang="ru-RU" dirty="0" smtClean="0"/>
              <a:t> район </a:t>
            </a:r>
            <a:r>
              <a:rPr lang="ru-RU" dirty="0"/>
              <a:t>(18,18</a:t>
            </a:r>
            <a:r>
              <a:rPr lang="ru-RU" dirty="0" smtClean="0"/>
              <a:t>%)</a:t>
            </a:r>
          </a:p>
          <a:p>
            <a:r>
              <a:rPr lang="ru-RU" dirty="0" smtClean="0"/>
              <a:t>Ордынский район </a:t>
            </a:r>
            <a:r>
              <a:rPr lang="ru-RU" dirty="0"/>
              <a:t>(17,39%) </a:t>
            </a:r>
            <a:endParaRPr lang="ru-RU" dirty="0" smtClean="0"/>
          </a:p>
          <a:p>
            <a:r>
              <a:rPr lang="ru-RU" dirty="0" err="1" smtClean="0"/>
              <a:t>Чановский</a:t>
            </a:r>
            <a:r>
              <a:rPr lang="ru-RU" dirty="0" smtClean="0"/>
              <a:t> район </a:t>
            </a:r>
            <a:r>
              <a:rPr lang="ru-RU" dirty="0"/>
              <a:t>(13,33</a:t>
            </a:r>
            <a:r>
              <a:rPr lang="ru-RU" dirty="0" smtClean="0"/>
              <a:t>%)</a:t>
            </a:r>
          </a:p>
          <a:p>
            <a:r>
              <a:rPr lang="ru-RU" dirty="0" smtClean="0"/>
              <a:t>Центральный округ г. Новосибирска </a:t>
            </a:r>
            <a:r>
              <a:rPr lang="ru-RU" dirty="0"/>
              <a:t>(11,36%) </a:t>
            </a:r>
            <a:endParaRPr lang="ru-RU" dirty="0" smtClean="0"/>
          </a:p>
          <a:p>
            <a:r>
              <a:rPr lang="ru-RU" dirty="0" smtClean="0"/>
              <a:t>Советский район г. Новосибирска </a:t>
            </a:r>
            <a:r>
              <a:rPr lang="ru-RU" dirty="0"/>
              <a:t>(10,99%)</a:t>
            </a:r>
          </a:p>
        </p:txBody>
      </p:sp>
    </p:spTree>
    <p:extLst>
      <p:ext uri="{BB962C8B-B14F-4D97-AF65-F5344CB8AC3E}">
        <p14:creationId xmlns:p14="http://schemas.microsoft.com/office/powerpoint/2010/main" val="114351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4708" y="624111"/>
            <a:ext cx="6683765" cy="647642"/>
          </a:xfrm>
        </p:spPr>
        <p:txBody>
          <a:bodyPr>
            <a:noAutofit/>
          </a:bodyPr>
          <a:lstStyle/>
          <a:p>
            <a:r>
              <a:rPr lang="ru-RU" sz="2400" dirty="0"/>
              <a:t>ОО, продемонстрировавших наиболее высокие и низкие результаты ЕГЭ по </a:t>
            </a:r>
            <a:r>
              <a:rPr lang="ru-RU" sz="2400" dirty="0" smtClean="0"/>
              <a:t>истории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3" y="1196753"/>
            <a:ext cx="3816424" cy="792087"/>
          </a:xfrm>
        </p:spPr>
        <p:txBody>
          <a:bodyPr>
            <a:normAutofit fontScale="92500" lnSpcReduction="10000"/>
          </a:bodyPr>
          <a:lstStyle/>
          <a:p>
            <a:r>
              <a:rPr lang="ru-RU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ОО, продемонстрировавших наиболее </a:t>
            </a:r>
            <a:r>
              <a:rPr lang="ru-RU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высокие результаты по истории</a:t>
            </a:r>
            <a:endParaRPr lang="ru-RU" sz="1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7585" y="1988840"/>
            <a:ext cx="3888432" cy="4485625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МБОУ г. </a:t>
            </a:r>
            <a:r>
              <a:rPr lang="ru-RU" dirty="0"/>
              <a:t>Новосибирска "Гимназия № 1"</a:t>
            </a:r>
          </a:p>
          <a:p>
            <a:r>
              <a:rPr lang="ru-RU" dirty="0"/>
              <a:t>МБОУ г. Новосибирска </a:t>
            </a:r>
            <a:r>
              <a:rPr lang="ru-RU" dirty="0" smtClean="0"/>
              <a:t>"</a:t>
            </a:r>
            <a:r>
              <a:rPr lang="ru-RU" dirty="0"/>
              <a:t>Вторая Новосибирская гимназия"</a:t>
            </a:r>
          </a:p>
          <a:p>
            <a:r>
              <a:rPr lang="ru-RU" dirty="0" smtClean="0"/>
              <a:t>МБОУ СОШ </a:t>
            </a:r>
            <a:r>
              <a:rPr lang="ru-RU" dirty="0"/>
              <a:t>№ 11 города </a:t>
            </a:r>
            <a:r>
              <a:rPr lang="ru-RU" dirty="0" err="1"/>
              <a:t>Искитима</a:t>
            </a:r>
            <a:r>
              <a:rPr lang="ru-RU" dirty="0"/>
              <a:t> Новосибирской области</a:t>
            </a:r>
          </a:p>
          <a:p>
            <a:r>
              <a:rPr lang="ru-RU" dirty="0"/>
              <a:t>МБОУ г. Новосибирска </a:t>
            </a:r>
            <a:r>
              <a:rPr lang="ru-RU" dirty="0" smtClean="0"/>
              <a:t>"</a:t>
            </a:r>
            <a:r>
              <a:rPr lang="ru-RU" dirty="0"/>
              <a:t>Гимназия № 15 "Содружество"</a:t>
            </a:r>
          </a:p>
          <a:p>
            <a:r>
              <a:rPr lang="ru-RU" dirty="0"/>
              <a:t>МБОУ г. Новосибирска</a:t>
            </a:r>
            <a:r>
              <a:rPr lang="ru-RU" dirty="0" smtClean="0"/>
              <a:t> </a:t>
            </a:r>
            <a:r>
              <a:rPr lang="ru-RU" dirty="0"/>
              <a:t>"Гимназия № 4"</a:t>
            </a:r>
          </a:p>
          <a:p>
            <a:r>
              <a:rPr lang="ru-RU" dirty="0" smtClean="0"/>
              <a:t>МАОУ г. </a:t>
            </a:r>
            <a:r>
              <a:rPr lang="ru-RU" dirty="0"/>
              <a:t>Новосибирска "Гимназия № 10"</a:t>
            </a:r>
          </a:p>
          <a:p>
            <a:r>
              <a:rPr lang="ru-RU" dirty="0"/>
              <a:t>МБОУ г. Новосибирска </a:t>
            </a:r>
            <a:r>
              <a:rPr lang="ru-RU" dirty="0" smtClean="0"/>
              <a:t>" </a:t>
            </a:r>
            <a:r>
              <a:rPr lang="ru-RU" dirty="0"/>
              <a:t>Гимназия № 11 "Гармония"</a:t>
            </a:r>
          </a:p>
          <a:p>
            <a:r>
              <a:rPr lang="ru-RU" dirty="0"/>
              <a:t>МБОУ г. Новосибирска </a:t>
            </a:r>
            <a:r>
              <a:rPr lang="ru-RU" dirty="0" smtClean="0"/>
              <a:t>``</a:t>
            </a:r>
            <a:r>
              <a:rPr lang="ru-RU" dirty="0"/>
              <a:t>Гимназия № 16 ``Французская``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75264" y="1124745"/>
            <a:ext cx="3254005" cy="864095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ОО, продемонстрировавших наиболее </a:t>
            </a:r>
            <a:r>
              <a:rPr lang="ru-RU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низкие </a:t>
            </a:r>
            <a:r>
              <a:rPr lang="ru-RU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результаты ЕГЭ по предмету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МБОУ г. Новосибирска </a:t>
            </a:r>
            <a:r>
              <a:rPr lang="ru-RU" dirty="0" smtClean="0"/>
              <a:t>СОШ № 71</a:t>
            </a:r>
            <a:endParaRPr lang="ru-RU" dirty="0"/>
          </a:p>
          <a:p>
            <a:r>
              <a:rPr lang="ru-RU" dirty="0"/>
              <a:t>МБОУ г. Новосибирска</a:t>
            </a:r>
            <a:r>
              <a:rPr lang="ru-RU" dirty="0" smtClean="0"/>
              <a:t> СОШ № 7</a:t>
            </a:r>
            <a:endParaRPr lang="ru-RU" dirty="0"/>
          </a:p>
          <a:p>
            <a:r>
              <a:rPr lang="ru-RU" dirty="0"/>
              <a:t>МБОУ г. Новосибирска </a:t>
            </a:r>
            <a:r>
              <a:rPr lang="ru-RU" dirty="0" smtClean="0"/>
              <a:t>СОШ №140</a:t>
            </a:r>
            <a:endParaRPr lang="ru-RU" dirty="0"/>
          </a:p>
          <a:p>
            <a:r>
              <a:rPr lang="ru-RU" dirty="0" smtClean="0"/>
              <a:t>МАОУ г</a:t>
            </a:r>
            <a:r>
              <a:rPr lang="ru-RU" dirty="0"/>
              <a:t>. Новосибирская </a:t>
            </a:r>
            <a:r>
              <a:rPr lang="ru-RU" dirty="0" smtClean="0"/>
              <a:t>СОШ № </a:t>
            </a:r>
            <a:r>
              <a:rPr lang="ru-RU" dirty="0"/>
              <a:t>216</a:t>
            </a:r>
          </a:p>
          <a:p>
            <a:r>
              <a:rPr lang="ru-RU" dirty="0"/>
              <a:t>МБОУ г. Новосибирска </a:t>
            </a:r>
            <a:r>
              <a:rPr lang="ru-RU" dirty="0" smtClean="0"/>
              <a:t>"</a:t>
            </a:r>
            <a:r>
              <a:rPr lang="ru-RU" dirty="0"/>
              <a:t>Лицей № 28"</a:t>
            </a:r>
          </a:p>
          <a:p>
            <a:r>
              <a:rPr lang="ru-RU" dirty="0"/>
              <a:t>МБОУ г. Новосибирска </a:t>
            </a:r>
            <a:r>
              <a:rPr lang="ru-RU" dirty="0" smtClean="0"/>
              <a:t>СОШ № 59</a:t>
            </a:r>
            <a:endParaRPr lang="ru-RU" dirty="0"/>
          </a:p>
          <a:p>
            <a:r>
              <a:rPr lang="ru-RU" dirty="0"/>
              <a:t>МБОУ г. Новосибирска </a:t>
            </a:r>
            <a:r>
              <a:rPr lang="ru-RU" dirty="0" smtClean="0"/>
              <a:t>"</a:t>
            </a:r>
            <a:r>
              <a:rPr lang="ru-RU" dirty="0"/>
              <a:t>Лицей № 81"</a:t>
            </a:r>
          </a:p>
          <a:p>
            <a:r>
              <a:rPr lang="ru-RU" dirty="0"/>
              <a:t>МБОУ г. Новосибирска </a:t>
            </a:r>
            <a:r>
              <a:rPr lang="ru-RU" dirty="0" smtClean="0"/>
              <a:t>СОШ №206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354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80920" cy="823482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Задания по истории, оказавшиеся самыми сложными в 2021 г.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3568" y="1397876"/>
            <a:ext cx="4493751" cy="4513346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Задания </a:t>
            </a:r>
            <a:r>
              <a:rPr lang="ru-RU" b="1" dirty="0"/>
              <a:t>базового </a:t>
            </a:r>
            <a:r>
              <a:rPr lang="ru-RU" b="1" dirty="0" smtClean="0"/>
              <a:t>уровня, вызвавшие </a:t>
            </a:r>
            <a:r>
              <a:rPr lang="ru-RU" b="1" dirty="0"/>
              <a:t>наибольшую </a:t>
            </a:r>
            <a:r>
              <a:rPr lang="ru-RU" b="1" dirty="0" smtClean="0"/>
              <a:t>сложность при решении:</a:t>
            </a:r>
            <a:r>
              <a:rPr lang="ru-RU" dirty="0" smtClean="0"/>
              <a:t> </a:t>
            </a:r>
          </a:p>
          <a:p>
            <a:r>
              <a:rPr lang="ru-RU" dirty="0" smtClean="0"/>
              <a:t>задания </a:t>
            </a:r>
            <a:r>
              <a:rPr lang="ru-RU" dirty="0"/>
              <a:t>4 (определение термина по нескольким признакам); </a:t>
            </a:r>
            <a:endParaRPr lang="ru-RU" dirty="0" smtClean="0"/>
          </a:p>
          <a:p>
            <a:r>
              <a:rPr lang="ru-RU" dirty="0" smtClean="0"/>
              <a:t>6 </a:t>
            </a:r>
            <a:r>
              <a:rPr lang="ru-RU" dirty="0"/>
              <a:t>(работа с текстовым историческим источником (задание на установление соответствия), </a:t>
            </a:r>
            <a:endParaRPr lang="ru-RU" dirty="0" smtClean="0"/>
          </a:p>
          <a:p>
            <a:r>
              <a:rPr lang="ru-RU" dirty="0" smtClean="0"/>
              <a:t>задание </a:t>
            </a:r>
            <a:r>
              <a:rPr lang="ru-RU" dirty="0"/>
              <a:t>9 (знание исторических деятелей (задание на установление соответствия</a:t>
            </a:r>
            <a:r>
              <a:rPr lang="ru-RU" dirty="0" smtClean="0"/>
              <a:t>),</a:t>
            </a:r>
          </a:p>
          <a:p>
            <a:r>
              <a:rPr lang="ru-RU" dirty="0" smtClean="0"/>
              <a:t> </a:t>
            </a:r>
            <a:r>
              <a:rPr lang="ru-RU" dirty="0"/>
              <a:t>задание 14 (работа с исторической картой); </a:t>
            </a:r>
            <a:endParaRPr lang="ru-RU" dirty="0" smtClean="0"/>
          </a:p>
          <a:p>
            <a:r>
              <a:rPr lang="ru-RU" dirty="0" smtClean="0"/>
              <a:t>17 </a:t>
            </a:r>
            <a:r>
              <a:rPr lang="ru-RU" dirty="0"/>
              <a:t>(знание основных фактов, процессов, явлений истории культуры России)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93060" y="1397876"/>
            <a:ext cx="3499420" cy="4505968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Задания </a:t>
            </a:r>
            <a:r>
              <a:rPr lang="ru-RU" b="1" dirty="0" smtClean="0"/>
              <a:t>повышенного </a:t>
            </a:r>
            <a:r>
              <a:rPr lang="ru-RU" b="1" dirty="0"/>
              <a:t>уровня, вызвавшие наибольшую </a:t>
            </a:r>
            <a:r>
              <a:rPr lang="ru-RU" b="1" dirty="0" smtClean="0"/>
              <a:t>сложность при решении: </a:t>
            </a:r>
          </a:p>
          <a:p>
            <a:r>
              <a:rPr lang="ru-RU" b="1" dirty="0" smtClean="0"/>
              <a:t> </a:t>
            </a:r>
            <a:r>
              <a:rPr lang="ru-RU" dirty="0" smtClean="0"/>
              <a:t>задание </a:t>
            </a:r>
            <a:r>
              <a:rPr lang="ru-RU" dirty="0"/>
              <a:t>24 (умение использовать исторические сведения для аргументации в ходе дискуссии</a:t>
            </a:r>
            <a:r>
              <a:rPr lang="ru-RU" dirty="0" smtClean="0"/>
              <a:t>)</a:t>
            </a:r>
          </a:p>
          <a:p>
            <a:r>
              <a:rPr lang="ru-RU" dirty="0" smtClean="0"/>
              <a:t>Задание 25 (историческое сочинение)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592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kern="0" dirty="0">
                <a:solidFill>
                  <a:prstClr val="black">
                    <a:lumMod val="85000"/>
                    <a:lumOff val="15000"/>
                  </a:prstClr>
                </a:solidFill>
              </a:rPr>
              <a:t>Динамика результатов ЕГЭ по </a:t>
            </a:r>
            <a:r>
              <a:rPr lang="ru-RU" sz="2800" b="1" kern="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обществознанию </a:t>
            </a:r>
            <a:r>
              <a:rPr lang="ru-RU" sz="2800" b="1" kern="0" dirty="0">
                <a:solidFill>
                  <a:prstClr val="black">
                    <a:lumMod val="85000"/>
                    <a:lumOff val="15000"/>
                  </a:prstClr>
                </a:solidFill>
              </a:rPr>
              <a:t>за последние 3 года</a:t>
            </a:r>
            <a:br>
              <a:rPr lang="ru-RU" sz="2800" b="1" kern="0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4876621"/>
              </p:ext>
            </p:extLst>
          </p:nvPr>
        </p:nvGraphicFramePr>
        <p:xfrm>
          <a:off x="1797270" y="1904999"/>
          <a:ext cx="6700344" cy="425406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541096">
                  <a:extLst>
                    <a:ext uri="{9D8B030D-6E8A-4147-A177-3AD203B41FA5}">
                      <a16:colId xmlns="" xmlns:a16="http://schemas.microsoft.com/office/drawing/2014/main" val="1440661267"/>
                    </a:ext>
                  </a:extLst>
                </a:gridCol>
                <a:gridCol w="1113985">
                  <a:extLst>
                    <a:ext uri="{9D8B030D-6E8A-4147-A177-3AD203B41FA5}">
                      <a16:colId xmlns="" xmlns:a16="http://schemas.microsoft.com/office/drawing/2014/main" val="1189226042"/>
                    </a:ext>
                  </a:extLst>
                </a:gridCol>
                <a:gridCol w="1113985">
                  <a:extLst>
                    <a:ext uri="{9D8B030D-6E8A-4147-A177-3AD203B41FA5}">
                      <a16:colId xmlns="" xmlns:a16="http://schemas.microsoft.com/office/drawing/2014/main" val="991936034"/>
                    </a:ext>
                  </a:extLst>
                </a:gridCol>
                <a:gridCol w="931278">
                  <a:extLst>
                    <a:ext uri="{9D8B030D-6E8A-4147-A177-3AD203B41FA5}">
                      <a16:colId xmlns="" xmlns:a16="http://schemas.microsoft.com/office/drawing/2014/main" val="801431314"/>
                    </a:ext>
                  </a:extLst>
                </a:gridCol>
              </a:tblGrid>
              <a:tr h="769575">
                <a:tc rowSpan="2"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Новосибирская область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61839018"/>
                  </a:ext>
                </a:extLst>
              </a:tr>
              <a:tr h="7695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2019 г.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2020 г.</a:t>
                      </a:r>
                      <a:endParaRPr lang="ru-RU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2021 г.</a:t>
                      </a:r>
                      <a:endParaRPr lang="ru-RU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3598406882"/>
                  </a:ext>
                </a:extLst>
              </a:tr>
              <a:tr h="769575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Не преодолели минимального балла, 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23,3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21,2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20,8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="" xmlns:a16="http://schemas.microsoft.com/office/drawing/2014/main" val="2776644304"/>
                  </a:ext>
                </a:extLst>
              </a:tr>
              <a:tr h="406191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Средний тестовый балл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52,5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53,1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54,0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="" xmlns:a16="http://schemas.microsoft.com/office/drawing/2014/main" val="4263136138"/>
                  </a:ext>
                </a:extLst>
              </a:tr>
              <a:tr h="769575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Получили от 81 до 99 баллов, 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5,3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5,4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6,3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="" xmlns:a16="http://schemas.microsoft.com/office/drawing/2014/main" val="1615141155"/>
                  </a:ext>
                </a:extLst>
              </a:tr>
              <a:tr h="769575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Получили 100 баллов, чел.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="" xmlns:a16="http://schemas.microsoft.com/office/drawing/2014/main" val="2228847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099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4708" y="273332"/>
            <a:ext cx="6683765" cy="872359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ОО, продемонстрировавших наиболее высокие и </a:t>
            </a:r>
            <a:r>
              <a:rPr lang="ru-RU" sz="24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низкие </a:t>
            </a:r>
            <a: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результаты ЕГЭ по </a:t>
            </a:r>
            <a:r>
              <a:rPr lang="ru-RU" sz="24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обществознанию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8685" y="1240221"/>
            <a:ext cx="4490394" cy="493986"/>
          </a:xfrm>
        </p:spPr>
        <p:txBody>
          <a:bodyPr/>
          <a:lstStyle/>
          <a:p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ОО, продемонстрировавших наиболее высокие результаты по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обществознанию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1734208"/>
            <a:ext cx="5328592" cy="4791136"/>
          </a:xfrm>
        </p:spPr>
        <p:txBody>
          <a:bodyPr>
            <a:noAutofit/>
          </a:bodyPr>
          <a:lstStyle/>
          <a:p>
            <a:r>
              <a:rPr lang="ru-RU" sz="1400" dirty="0" smtClean="0"/>
              <a:t>МБОУ </a:t>
            </a:r>
            <a:r>
              <a:rPr lang="ru-RU" sz="1400" dirty="0" err="1" smtClean="0"/>
              <a:t>г.Новосибирскаа</a:t>
            </a:r>
            <a:r>
              <a:rPr lang="ru-RU" sz="1400" dirty="0" smtClean="0"/>
              <a:t> </a:t>
            </a:r>
            <a:r>
              <a:rPr lang="ru-RU" sz="1400" dirty="0"/>
              <a:t>"Лицей № 176"</a:t>
            </a:r>
          </a:p>
          <a:p>
            <a:r>
              <a:rPr lang="ru-RU" sz="1400" dirty="0" smtClean="0"/>
              <a:t>МБОУ  </a:t>
            </a:r>
            <a:r>
              <a:rPr lang="ru-RU" sz="1400" dirty="0"/>
              <a:t>Куйбышевского района "Средняя общеобразовательная школа № 10</a:t>
            </a:r>
          </a:p>
          <a:p>
            <a:r>
              <a:rPr lang="ru-RU" sz="1400" dirty="0" smtClean="0"/>
              <a:t>МБОУ </a:t>
            </a:r>
            <a:r>
              <a:rPr lang="ru-RU" sz="1400" dirty="0" err="1" smtClean="0"/>
              <a:t>г.Новосибирска</a:t>
            </a:r>
            <a:r>
              <a:rPr lang="ru-RU" sz="1400" dirty="0" smtClean="0"/>
              <a:t> "Вторая </a:t>
            </a:r>
            <a:r>
              <a:rPr lang="ru-RU" sz="1400" dirty="0"/>
              <a:t>Новосибирская гимназия"</a:t>
            </a:r>
          </a:p>
          <a:p>
            <a:r>
              <a:rPr lang="ru-RU" sz="1400" dirty="0"/>
              <a:t>МБОУ </a:t>
            </a:r>
            <a:r>
              <a:rPr lang="ru-RU" sz="1400" dirty="0" err="1"/>
              <a:t>г.Новосибирска</a:t>
            </a:r>
            <a:r>
              <a:rPr lang="ru-RU" sz="1400" dirty="0" err="1" smtClean="0"/>
              <a:t>"Лицей</a:t>
            </a:r>
            <a:r>
              <a:rPr lang="ru-RU" sz="1400" dirty="0" smtClean="0"/>
              <a:t> </a:t>
            </a:r>
            <a:r>
              <a:rPr lang="ru-RU" sz="1400" dirty="0"/>
              <a:t>№ 130 имени академика М. А.  Лаврентьева"</a:t>
            </a:r>
          </a:p>
          <a:p>
            <a:r>
              <a:rPr lang="ru-RU" sz="1400" dirty="0"/>
              <a:t>МБОУ </a:t>
            </a:r>
            <a:r>
              <a:rPr lang="ru-RU" sz="1400" dirty="0" err="1"/>
              <a:t>г.Новосибирска</a:t>
            </a:r>
            <a:r>
              <a:rPr lang="ru-RU" sz="1400" dirty="0" err="1" smtClean="0"/>
              <a:t>"Лицей</a:t>
            </a:r>
            <a:r>
              <a:rPr lang="ru-RU" sz="1400" dirty="0" smtClean="0"/>
              <a:t> </a:t>
            </a:r>
            <a:r>
              <a:rPr lang="ru-RU" sz="1400" dirty="0"/>
              <a:t>№ 22 "Надежда Сибири"</a:t>
            </a:r>
          </a:p>
          <a:p>
            <a:r>
              <a:rPr lang="ru-RU" sz="1400" dirty="0"/>
              <a:t>МБОУ </a:t>
            </a:r>
            <a:r>
              <a:rPr lang="ru-RU" sz="1400" dirty="0" err="1"/>
              <a:t>г.Новосибирска</a:t>
            </a:r>
            <a:r>
              <a:rPr lang="ru-RU" sz="1400" dirty="0" err="1" smtClean="0"/>
              <a:t>"Аэрокосмический</a:t>
            </a:r>
            <a:r>
              <a:rPr lang="ru-RU" sz="1400" dirty="0" smtClean="0"/>
              <a:t> </a:t>
            </a:r>
            <a:r>
              <a:rPr lang="ru-RU" sz="1400" dirty="0"/>
              <a:t>лицей имени Ю.В. Кондратюка"</a:t>
            </a:r>
          </a:p>
          <a:p>
            <a:r>
              <a:rPr lang="ru-RU" sz="1400" dirty="0"/>
              <a:t>МБОУ </a:t>
            </a:r>
            <a:r>
              <a:rPr lang="ru-RU" sz="1400" dirty="0" err="1" smtClean="0"/>
              <a:t>г.Новосибирска</a:t>
            </a:r>
            <a:r>
              <a:rPr lang="ru-RU" sz="1400" dirty="0" smtClean="0"/>
              <a:t> "Инженерный </a:t>
            </a:r>
            <a:r>
              <a:rPr lang="ru-RU" sz="1400" dirty="0"/>
              <a:t>лицей Новосибирского государственного технического университета"</a:t>
            </a:r>
          </a:p>
          <a:p>
            <a:r>
              <a:rPr lang="ru-RU" sz="1400" dirty="0" smtClean="0"/>
              <a:t>Муниципальное </a:t>
            </a:r>
            <a:r>
              <a:rPr lang="ru-RU" sz="1400" dirty="0"/>
              <a:t>казенное общеобразовательное учреждение </a:t>
            </a:r>
            <a:r>
              <a:rPr lang="ru-RU" sz="1400" dirty="0" err="1"/>
              <a:t>Здвинская</a:t>
            </a:r>
            <a:r>
              <a:rPr lang="ru-RU" sz="1400" dirty="0"/>
              <a:t> средняя общеобразовательная школа №2</a:t>
            </a:r>
          </a:p>
          <a:p>
            <a:r>
              <a:rPr lang="ru-RU" sz="1400" dirty="0"/>
              <a:t>МБОУ </a:t>
            </a:r>
            <a:r>
              <a:rPr lang="ru-RU" sz="1400" dirty="0" err="1"/>
              <a:t>г.Новосибирска</a:t>
            </a:r>
            <a:r>
              <a:rPr lang="ru-RU" sz="1400" dirty="0" err="1" smtClean="0"/>
              <a:t>"Лицей</a:t>
            </a:r>
            <a:r>
              <a:rPr lang="ru-RU" sz="1400" dirty="0" smtClean="0"/>
              <a:t> </a:t>
            </a:r>
            <a:r>
              <a:rPr lang="ru-RU" sz="1400" dirty="0"/>
              <a:t>№ 113"</a:t>
            </a:r>
          </a:p>
          <a:p>
            <a:r>
              <a:rPr lang="ru-RU" sz="1400" dirty="0"/>
              <a:t>МБОУ </a:t>
            </a:r>
            <a:r>
              <a:rPr lang="ru-RU" sz="1400" dirty="0" err="1" smtClean="0"/>
              <a:t>г.Новосибирска</a:t>
            </a:r>
            <a:r>
              <a:rPr lang="ru-RU" sz="1400" dirty="0" smtClean="0"/>
              <a:t> "Лицей </a:t>
            </a:r>
            <a:r>
              <a:rPr lang="ru-RU" sz="1400" dirty="0"/>
              <a:t>№ 159"</a:t>
            </a:r>
          </a:p>
          <a:p>
            <a:r>
              <a:rPr lang="ru-RU" sz="1400" dirty="0" smtClean="0"/>
              <a:t>МАОУ г. </a:t>
            </a:r>
            <a:r>
              <a:rPr lang="ru-RU" sz="1400" dirty="0"/>
              <a:t>Новосибирска "Средняя общеобразовательная школа ``Диалог`` с углубленным изучением английского языка"</a:t>
            </a:r>
          </a:p>
          <a:p>
            <a:r>
              <a:rPr lang="ru-RU" sz="1400" dirty="0"/>
              <a:t>МБОУ </a:t>
            </a:r>
            <a:r>
              <a:rPr lang="ru-RU" sz="1400" dirty="0" smtClean="0"/>
              <a:t>г. Новосибирска  СОШ </a:t>
            </a:r>
            <a:r>
              <a:rPr lang="ru-RU" sz="1400" dirty="0"/>
              <a:t>№ 207"</a:t>
            </a:r>
          </a:p>
          <a:p>
            <a:endParaRPr lang="ru-RU" sz="14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75249" y="1313857"/>
            <a:ext cx="3253241" cy="420413"/>
          </a:xfrm>
        </p:spPr>
        <p:txBody>
          <a:bodyPr>
            <a:normAutofit fontScale="92500" lnSpcReduction="10000"/>
          </a:bodyPr>
          <a:lstStyle/>
          <a:p>
            <a:pPr lvl="0">
              <a:buClr>
                <a:srgbClr val="A53010"/>
              </a:buClr>
            </a:pPr>
            <a:r>
              <a:rPr lang="ru-RU" sz="12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ОО, продемонстрировавших наиболее </a:t>
            </a:r>
            <a:r>
              <a:rPr lang="ru-RU" sz="12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низкие </a:t>
            </a:r>
            <a:r>
              <a:rPr lang="ru-RU" sz="12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результаты по </a:t>
            </a:r>
            <a:r>
              <a:rPr lang="ru-RU" sz="12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обществознанию</a:t>
            </a:r>
            <a:endParaRPr lang="ru-RU" sz="1200" b="1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292080" y="1734213"/>
            <a:ext cx="3672408" cy="4582511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МБОУ СОШ </a:t>
            </a:r>
            <a:r>
              <a:rPr lang="ru-RU" dirty="0" err="1"/>
              <a:t>г.Новосибирска</a:t>
            </a:r>
            <a:r>
              <a:rPr lang="ru-RU" dirty="0"/>
              <a:t>  № 46 имени Героя России  Сергея Амосова</a:t>
            </a:r>
          </a:p>
          <a:p>
            <a:r>
              <a:rPr lang="ru-RU" dirty="0"/>
              <a:t>МБОУ </a:t>
            </a:r>
            <a:r>
              <a:rPr lang="ru-RU" dirty="0" err="1"/>
              <a:t>г.Новосибирска</a:t>
            </a:r>
            <a:r>
              <a:rPr lang="ru-RU" dirty="0"/>
              <a:t> "Вечерняя (сменная) школа № 27"</a:t>
            </a:r>
          </a:p>
          <a:p>
            <a:r>
              <a:rPr lang="ru-RU" dirty="0"/>
              <a:t>МБОУ </a:t>
            </a:r>
            <a:r>
              <a:rPr lang="ru-RU" dirty="0" err="1"/>
              <a:t>г.НовосибирскаСОШ</a:t>
            </a:r>
            <a:r>
              <a:rPr lang="ru-RU" dirty="0"/>
              <a:t> № 7"</a:t>
            </a:r>
          </a:p>
          <a:p>
            <a:r>
              <a:rPr lang="ru-RU" dirty="0"/>
              <a:t>МБОУ </a:t>
            </a:r>
            <a:r>
              <a:rPr lang="ru-RU" dirty="0" err="1"/>
              <a:t>г.Новосибирска</a:t>
            </a:r>
            <a:r>
              <a:rPr lang="ru-RU" dirty="0"/>
              <a:t> СОШ №144``</a:t>
            </a:r>
          </a:p>
          <a:p>
            <a:r>
              <a:rPr lang="ru-RU" dirty="0"/>
              <a:t>МБОУ </a:t>
            </a:r>
            <a:r>
              <a:rPr lang="ru-RU" dirty="0" err="1"/>
              <a:t>г.Новосибирска</a:t>
            </a:r>
            <a:r>
              <a:rPr lang="ru-RU" dirty="0"/>
              <a:t> СОШ  № 15``</a:t>
            </a:r>
          </a:p>
          <a:p>
            <a:r>
              <a:rPr lang="ru-RU" dirty="0"/>
              <a:t>МБОУ </a:t>
            </a:r>
            <a:r>
              <a:rPr lang="ru-RU" dirty="0" err="1"/>
              <a:t>г.Новосибирска</a:t>
            </a:r>
            <a:r>
              <a:rPr lang="ru-RU" dirty="0"/>
              <a:t> СОШ № 111"</a:t>
            </a:r>
          </a:p>
          <a:p>
            <a:r>
              <a:rPr lang="ru-RU" dirty="0"/>
              <a:t>МБОУ </a:t>
            </a:r>
            <a:r>
              <a:rPr lang="ru-RU" dirty="0" err="1"/>
              <a:t>г.Новосибирска</a:t>
            </a:r>
            <a:r>
              <a:rPr lang="ru-RU" dirty="0"/>
              <a:t> СОШ № 18"</a:t>
            </a:r>
          </a:p>
          <a:p>
            <a:r>
              <a:rPr lang="ru-RU" dirty="0"/>
              <a:t>МБОУ </a:t>
            </a:r>
            <a:r>
              <a:rPr lang="ru-RU" dirty="0" err="1"/>
              <a:t>г.Новосибирска</a:t>
            </a:r>
            <a:r>
              <a:rPr lang="ru-RU" dirty="0"/>
              <a:t> СОШ № 71"</a:t>
            </a:r>
          </a:p>
          <a:p>
            <a:r>
              <a:rPr lang="ru-RU" dirty="0"/>
              <a:t>МБОУ </a:t>
            </a:r>
            <a:r>
              <a:rPr lang="ru-RU" dirty="0" err="1"/>
              <a:t>г.Новосибирска</a:t>
            </a:r>
            <a:r>
              <a:rPr lang="ru-RU" dirty="0"/>
              <a:t> СОШ № 169"</a:t>
            </a:r>
          </a:p>
          <a:p>
            <a:r>
              <a:rPr lang="ru-RU" dirty="0"/>
              <a:t>МБОУ </a:t>
            </a:r>
            <a:r>
              <a:rPr lang="ru-RU" dirty="0" err="1"/>
              <a:t>г.Новосибирска</a:t>
            </a:r>
            <a:r>
              <a:rPr lang="ru-RU" dirty="0"/>
              <a:t> СОШ № 145``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804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4695" y="624110"/>
            <a:ext cx="6683765" cy="59509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Вероятные причины, проблемные моменты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60938"/>
            <a:ext cx="7872883" cy="4450284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Выпускники затрудняются в применении полученных </a:t>
            </a:r>
            <a:r>
              <a:rPr lang="ru-RU" dirty="0" smtClean="0"/>
              <a:t>знаний  </a:t>
            </a:r>
            <a:r>
              <a:rPr lang="ru-RU" dirty="0"/>
              <a:t>в конкретных социальных ситуациях, не умеют использовать реальный социальный контекст для иллюстрации социальных явлений. </a:t>
            </a:r>
            <a:endParaRPr lang="ru-RU" dirty="0" smtClean="0"/>
          </a:p>
          <a:p>
            <a:r>
              <a:rPr lang="ru-RU" dirty="0" smtClean="0"/>
              <a:t>Выпускники </a:t>
            </a:r>
            <a:r>
              <a:rPr lang="ru-RU" dirty="0"/>
              <a:t>не уясняют </a:t>
            </a:r>
            <a:r>
              <a:rPr lang="ru-RU" dirty="0" err="1" smtClean="0"/>
              <a:t>деятельностный</a:t>
            </a:r>
            <a:r>
              <a:rPr lang="ru-RU" dirty="0"/>
              <a:t>, объемный характер задания – необходимость привести пример, подменяют его в лучшем случае </a:t>
            </a:r>
            <a:r>
              <a:rPr lang="ru-RU" dirty="0" smtClean="0"/>
              <a:t>пояснением. Редко </a:t>
            </a:r>
            <a:r>
              <a:rPr lang="ru-RU" dirty="0"/>
              <a:t>встречаются работы, в которых выпускники умеют привлекать </a:t>
            </a:r>
            <a:r>
              <a:rPr lang="ru-RU" dirty="0" err="1"/>
              <a:t>метапредметные</a:t>
            </a:r>
            <a:r>
              <a:rPr lang="ru-RU" dirty="0"/>
              <a:t> связи с другими учебными </a:t>
            </a:r>
            <a:r>
              <a:rPr lang="ru-RU" dirty="0" smtClean="0"/>
              <a:t>предметами.</a:t>
            </a:r>
          </a:p>
          <a:p>
            <a:r>
              <a:rPr lang="ru-RU" dirty="0"/>
              <a:t>Основные замечания экспертов к составлению плана остаются прежние – некорректные формулировки пунктов плана с точки зрения их соответствия заданной тематике, выделение пунктов плана, содержательно не раскрывающих выделенную тему. </a:t>
            </a:r>
          </a:p>
          <a:p>
            <a:r>
              <a:rPr lang="ru-RU" dirty="0"/>
              <a:t>Основная проблема </a:t>
            </a:r>
            <a:r>
              <a:rPr lang="ru-RU" dirty="0" smtClean="0"/>
              <a:t> выполнения </a:t>
            </a:r>
            <a:r>
              <a:rPr lang="ru-RU" dirty="0"/>
              <a:t>мини-сочинения – это пересказ авторского тезиса своими словами, без акцента на смысле высказывания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 dirty="0" smtClean="0"/>
              <a:t>Даже </a:t>
            </a:r>
            <a:r>
              <a:rPr lang="ru-RU" dirty="0"/>
              <a:t>если объясняют смысл высказывания, то далее выделяют содержание, зачастую не имеющее отношение к теме, зачастую предпринимают попытку выдернуть термины из формулировки темы и пытаются сформулировать определения этих понятий. Наблюдается и существенное затруднение в аргументации собственной позиции 21 %. </a:t>
            </a:r>
          </a:p>
        </p:txBody>
      </p:sp>
    </p:spTree>
    <p:extLst>
      <p:ext uri="{BB962C8B-B14F-4D97-AF65-F5344CB8AC3E}">
        <p14:creationId xmlns:p14="http://schemas.microsoft.com/office/powerpoint/2010/main" val="41775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4708" y="624110"/>
            <a:ext cx="6683765" cy="731724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Вероятные причины, проблемные моменты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545021"/>
            <a:ext cx="7656859" cy="457200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Комплексный анализ статистики позволяет выявить существенные </a:t>
            </a:r>
            <a:r>
              <a:rPr lang="ru-RU" b="1" dirty="0"/>
              <a:t>пробелы в теоретической подготовке </a:t>
            </a:r>
            <a:r>
              <a:rPr lang="ru-RU" dirty="0"/>
              <a:t>учащихся проходивших итоговые испытания в 2021 году. Очевидно </a:t>
            </a:r>
            <a:r>
              <a:rPr lang="ru-RU" b="1" dirty="0"/>
              <a:t>слабое знание базовых понятий </a:t>
            </a:r>
            <a:r>
              <a:rPr lang="ru-RU" dirty="0"/>
              <a:t>по таким элементам содержания, как </a:t>
            </a:r>
            <a:r>
              <a:rPr lang="ru-RU" b="1" dirty="0"/>
              <a:t>«Познание. Особенности научного мышления», «Представительный и законодательный орган», «Социальные конфликты», «Экономический рост и развитие», «Юридическая ответственность», «Рыночная экономическая система», «Рынок и рыночный механизм</a:t>
            </a:r>
            <a:r>
              <a:rPr lang="ru-RU" b="1" dirty="0" smtClean="0"/>
              <a:t>»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Статистические данные свидетельствуют о низком уровне владения актуальной информацией о социально-правовых, гражданско-правовых и социально-экономических процессах и выделения их </a:t>
            </a:r>
            <a:r>
              <a:rPr lang="ru-RU" dirty="0" err="1"/>
              <a:t>сущностно</a:t>
            </a:r>
            <a:r>
              <a:rPr lang="ru-RU" dirty="0"/>
              <a:t>-содержательных характеристик</a:t>
            </a:r>
          </a:p>
        </p:txBody>
      </p:sp>
    </p:spTree>
    <p:extLst>
      <p:ext uri="{BB962C8B-B14F-4D97-AF65-F5344CB8AC3E}">
        <p14:creationId xmlns:p14="http://schemas.microsoft.com/office/powerpoint/2010/main" val="276594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Ассоциация учителей истории и обществознания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http://school.historians.ru/?</a:t>
            </a:r>
            <a:r>
              <a:rPr lang="en-US" dirty="0" smtClean="0">
                <a:hlinkClick r:id="rId2"/>
              </a:rPr>
              <a:t>p=5221</a:t>
            </a:r>
            <a:r>
              <a:rPr lang="ru-RU" dirty="0" smtClean="0"/>
              <a:t> </a:t>
            </a:r>
          </a:p>
          <a:p>
            <a:endParaRPr lang="ru-RU" dirty="0"/>
          </a:p>
          <a:p>
            <a:r>
              <a:rPr lang="ru-RU" dirty="0" smtClean="0"/>
              <a:t>Ресурсы Президентской библиотеки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287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Цель деятельности ГМО учителей истории и обществознания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6"/>
            <a:ext cx="8579296" cy="4525963"/>
          </a:xfrm>
        </p:spPr>
        <p:txBody>
          <a:bodyPr/>
          <a:lstStyle/>
          <a:p>
            <a:r>
              <a:rPr lang="ru-RU" dirty="0" smtClean="0"/>
              <a:t>Повышение качества общественно-научного образования через  формирование функциональной грамотности обучающихся  и совершенствование оценочных процедур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395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Всемирный Конгресс учителей истории 4-6 октября в Москве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6"/>
            <a:ext cx="8712968" cy="5069154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/>
              <a:t>10:00 – 14:00, далее работа секций</a:t>
            </a:r>
          </a:p>
          <a:p>
            <a:r>
              <a:rPr lang="ru-RU" dirty="0" smtClean="0"/>
              <a:t>Пленарное заседание</a:t>
            </a:r>
          </a:p>
          <a:p>
            <a:endParaRPr lang="ru-RU" dirty="0"/>
          </a:p>
          <a:p>
            <a:r>
              <a:rPr lang="ru-RU" dirty="0"/>
              <a:t>Приветствия:</a:t>
            </a:r>
          </a:p>
          <a:p>
            <a:r>
              <a:rPr lang="ru-RU" dirty="0"/>
              <a:t>Президент РФ В. В. Путин (в формате видеообращения либо текстового послания к участникам Конгресса)</a:t>
            </a:r>
          </a:p>
          <a:p>
            <a:r>
              <a:rPr lang="ru-RU" dirty="0"/>
              <a:t>А. А. Фурсенко, помощник Президента РФ </a:t>
            </a:r>
          </a:p>
          <a:p>
            <a:r>
              <a:rPr lang="ru-RU" dirty="0"/>
              <a:t>С. Е. Нарышкин, председатель Российского исторического общества</a:t>
            </a:r>
          </a:p>
          <a:p>
            <a:r>
              <a:rPr lang="ru-RU" dirty="0"/>
              <a:t>В. Р. </a:t>
            </a:r>
            <a:r>
              <a:rPr lang="ru-RU" dirty="0" err="1"/>
              <a:t>Мединский</a:t>
            </a:r>
            <a:r>
              <a:rPr lang="ru-RU" dirty="0"/>
              <a:t>, помощник Президента РФ </a:t>
            </a:r>
          </a:p>
          <a:p>
            <a:r>
              <a:rPr lang="ru-RU" dirty="0"/>
              <a:t>О. Ю. Васильева, президент Российской Академии Образования </a:t>
            </a:r>
          </a:p>
          <a:p>
            <a:r>
              <a:rPr lang="ru-RU" dirty="0"/>
              <a:t>Л. Э. Слуцкий, председатель комитета Государственной Думы Федерального Собрания Российской Федерации по международным делам, Председатель Правления Международного общественного фонда «Российский фонд мира» </a:t>
            </a:r>
          </a:p>
          <a:p>
            <a:r>
              <a:rPr lang="ru-RU" dirty="0"/>
              <a:t>﻿</a:t>
            </a:r>
          </a:p>
          <a:p>
            <a:r>
              <a:rPr lang="ru-RU" dirty="0"/>
              <a:t>Выступления:</a:t>
            </a:r>
          </a:p>
          <a:p>
            <a:r>
              <a:rPr lang="ru-RU" dirty="0"/>
              <a:t>С. С. Кравцов, Министр просвещения РФ </a:t>
            </a:r>
          </a:p>
          <a:p>
            <a:r>
              <a:rPr lang="ru-RU" dirty="0"/>
              <a:t>А. О. </a:t>
            </a:r>
            <a:r>
              <a:rPr lang="ru-RU" dirty="0" err="1"/>
              <a:t>Чубарьян</a:t>
            </a:r>
            <a:r>
              <a:rPr lang="ru-RU" dirty="0"/>
              <a:t>, председатель Общероссийской Ассоциации учителей истории и обществознания, сопредседатель Российского исторического общества, научный руководитель Института всеобщей истории РАН, президент Ассоциации «ИПИИ», академик РАН</a:t>
            </a:r>
          </a:p>
          <a:p>
            <a:r>
              <a:rPr lang="ru-RU" dirty="0"/>
              <a:t>Стивен </a:t>
            </a:r>
            <a:r>
              <a:rPr lang="ru-RU" dirty="0" err="1"/>
              <a:t>Стежерс</a:t>
            </a:r>
            <a:r>
              <a:rPr lang="ru-RU" dirty="0"/>
              <a:t>, исполнительный директор Европейской ассоциации учителей истории «</a:t>
            </a:r>
            <a:r>
              <a:rPr lang="ru-RU" dirty="0" err="1"/>
              <a:t>Евроклио</a:t>
            </a:r>
            <a:r>
              <a:rPr lang="ru-RU" dirty="0"/>
              <a:t>» (Нидерланды)</a:t>
            </a:r>
          </a:p>
          <a:p>
            <a:r>
              <a:rPr lang="ru-RU" dirty="0"/>
              <a:t>Алан </a:t>
            </a:r>
            <a:r>
              <a:rPr lang="ru-RU" dirty="0" err="1"/>
              <a:t>Ламассур</a:t>
            </a:r>
            <a:r>
              <a:rPr lang="ru-RU" dirty="0"/>
              <a:t>, председатель Бюро Управляющего совета проекта Совета Европы «Обсерватория» </a:t>
            </a:r>
          </a:p>
          <a:p>
            <a:r>
              <a:rPr lang="ru-RU" dirty="0" err="1"/>
              <a:t>Фернанде</a:t>
            </a:r>
            <a:r>
              <a:rPr lang="ru-RU" dirty="0"/>
              <a:t> </a:t>
            </a:r>
            <a:r>
              <a:rPr lang="ru-RU" dirty="0" err="1"/>
              <a:t>Райне</a:t>
            </a:r>
            <a:r>
              <a:rPr lang="ru-RU" dirty="0"/>
              <a:t>, руководитель организации «</a:t>
            </a:r>
            <a:r>
              <a:rPr lang="ru-RU" dirty="0" err="1"/>
              <a:t>Gothistory</a:t>
            </a:r>
            <a:r>
              <a:rPr lang="ru-RU" dirty="0"/>
              <a:t>» (США)</a:t>
            </a:r>
          </a:p>
          <a:p>
            <a:r>
              <a:rPr lang="ru-RU" dirty="0" err="1"/>
              <a:t>Чжан</a:t>
            </a:r>
            <a:r>
              <a:rPr lang="ru-RU" dirty="0"/>
              <a:t> </a:t>
            </a:r>
            <a:r>
              <a:rPr lang="ru-RU" dirty="0" err="1"/>
              <a:t>Цзунхуа</a:t>
            </a:r>
            <a:r>
              <a:rPr lang="ru-RU" dirty="0"/>
              <a:t>, доктор исторических наук, профессор Гуманитарного института Университета науки и технологий, г. </a:t>
            </a:r>
            <a:r>
              <a:rPr lang="ru-RU" dirty="0" err="1"/>
              <a:t>Сучжоу</a:t>
            </a:r>
            <a:r>
              <a:rPr lang="ru-RU" dirty="0"/>
              <a:t> (КНР)</a:t>
            </a:r>
          </a:p>
          <a:p>
            <a:r>
              <a:rPr lang="ru-RU" dirty="0"/>
              <a:t>Раймонд </a:t>
            </a:r>
            <a:r>
              <a:rPr lang="ru-RU" dirty="0" err="1"/>
              <a:t>Нквенти</a:t>
            </a:r>
            <a:r>
              <a:rPr lang="ru-RU" dirty="0"/>
              <a:t> Фру, Университет Соль </a:t>
            </a:r>
            <a:r>
              <a:rPr lang="ru-RU" dirty="0" err="1"/>
              <a:t>Плаатье</a:t>
            </a:r>
            <a:r>
              <a:rPr lang="ru-RU" dirty="0"/>
              <a:t> (ЮАР)</a:t>
            </a:r>
          </a:p>
          <a:p>
            <a:r>
              <a:rPr lang="ru-RU" dirty="0"/>
              <a:t>Ракель </a:t>
            </a:r>
            <a:r>
              <a:rPr lang="ru-RU" dirty="0" err="1"/>
              <a:t>Арангез</a:t>
            </a:r>
            <a:r>
              <a:rPr lang="ru-RU" dirty="0"/>
              <a:t>, Художественный экспериментальный лицей г. Сантьяго (Чили)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2061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81" t="8907" r="276" b="5881"/>
          <a:stretch/>
        </p:blipFill>
        <p:spPr bwMode="auto">
          <a:xfrm>
            <a:off x="2913" y="0"/>
            <a:ext cx="7217895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7770" y="3429000"/>
            <a:ext cx="5310187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236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Сайт МО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https://sites.google.com/view/history54/</a:t>
            </a:r>
            <a:r>
              <a:rPr lang="ru-RU" dirty="0" smtClean="0">
                <a:hlinkClick r:id="rId2"/>
              </a:rPr>
              <a:t>главная-страница</a:t>
            </a:r>
            <a:r>
              <a:rPr lang="en-US" dirty="0" smtClean="0"/>
              <a:t>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До 20 октября задания по функциональной грамотности и </a:t>
            </a:r>
            <a:r>
              <a:rPr lang="en-US" dirty="0" smtClean="0"/>
              <a:t>PISA </a:t>
            </a:r>
            <a:r>
              <a:rPr lang="ru-RU" dirty="0" smtClean="0"/>
              <a:t>собираем в общий банк</a:t>
            </a:r>
          </a:p>
          <a:p>
            <a:r>
              <a:rPr lang="ru-RU" dirty="0" smtClean="0"/>
              <a:t>Лучшие практики дистанционного обучения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345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Отчеты творческих </a:t>
            </a:r>
            <a:r>
              <a:rPr lang="ru-RU" dirty="0" smtClean="0"/>
              <a:t>групп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83264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Создание системы работы с одаренными детьми (</a:t>
            </a:r>
            <a:r>
              <a:rPr lang="ru-RU" dirty="0" err="1" smtClean="0"/>
              <a:t>рук.Жебуртович</a:t>
            </a:r>
            <a:r>
              <a:rPr lang="ru-RU" dirty="0" smtClean="0"/>
              <a:t> Н.А)</a:t>
            </a:r>
          </a:p>
          <a:p>
            <a:r>
              <a:rPr lang="ru-RU" dirty="0" smtClean="0"/>
              <a:t>Особенности работы детей с ОВЗ (</a:t>
            </a:r>
            <a:r>
              <a:rPr lang="ru-RU" dirty="0" err="1" smtClean="0"/>
              <a:t>рук.Шмерко</a:t>
            </a:r>
            <a:r>
              <a:rPr lang="ru-RU" dirty="0" smtClean="0"/>
              <a:t> О.А.)</a:t>
            </a:r>
          </a:p>
          <a:p>
            <a:r>
              <a:rPr lang="ru-RU" dirty="0" smtClean="0"/>
              <a:t>Современный урок как основа качественного образования (рук. Кускова Е.Г.)</a:t>
            </a:r>
          </a:p>
          <a:p>
            <a:r>
              <a:rPr lang="ru-RU" dirty="0" smtClean="0"/>
              <a:t>Подготовка на 100 баллов (</a:t>
            </a:r>
            <a:r>
              <a:rPr lang="ru-RU" dirty="0" err="1" smtClean="0"/>
              <a:t>рук.Кривченко</a:t>
            </a:r>
            <a:r>
              <a:rPr lang="ru-RU" dirty="0" smtClean="0"/>
              <a:t> Е.Ю.)</a:t>
            </a:r>
          </a:p>
          <a:p>
            <a:r>
              <a:rPr lang="ru-RU" dirty="0" smtClean="0"/>
              <a:t>Наставничество как важнейший элемент сопровождения молодых педагогов (рук. Яшина Е.И.)</a:t>
            </a:r>
          </a:p>
          <a:p>
            <a:r>
              <a:rPr lang="ru-RU" dirty="0" smtClean="0"/>
              <a:t>Организация внеурочной деятельности, поддерживающей достижение результатов (рук. Морозова О. С.)</a:t>
            </a:r>
          </a:p>
          <a:p>
            <a:r>
              <a:rPr lang="ru-RU" dirty="0" smtClean="0"/>
              <a:t>Творческая и исследовательская деятельность педагогов (</a:t>
            </a:r>
            <a:r>
              <a:rPr lang="ru-RU" dirty="0" err="1" smtClean="0"/>
              <a:t>рук.Рабе</a:t>
            </a:r>
            <a:r>
              <a:rPr lang="ru-RU" dirty="0" smtClean="0"/>
              <a:t> Ю.А.)</a:t>
            </a:r>
          </a:p>
          <a:p>
            <a:r>
              <a:rPr lang="ru-RU" dirty="0" smtClean="0"/>
              <a:t>Дистанционный формат в новых условиях (</a:t>
            </a:r>
            <a:r>
              <a:rPr lang="ru-RU" dirty="0" err="1" smtClean="0"/>
              <a:t>рук.Кускова</a:t>
            </a:r>
            <a:r>
              <a:rPr lang="ru-RU" dirty="0" smtClean="0"/>
              <a:t> А.С.)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44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Текущие конкурсы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Региональные:</a:t>
            </a:r>
          </a:p>
          <a:p>
            <a:r>
              <a:rPr lang="ru-RU" dirty="0" smtClean="0"/>
              <a:t>Что я знаю о местном самоуправлении?</a:t>
            </a:r>
          </a:p>
          <a:p>
            <a:r>
              <a:rPr lang="ru-RU" dirty="0" smtClean="0"/>
              <a:t>Растим гражданина</a:t>
            </a:r>
          </a:p>
          <a:p>
            <a:r>
              <a:rPr lang="ru-RU" dirty="0" smtClean="0"/>
              <a:t>Семья-школа-социум</a:t>
            </a:r>
          </a:p>
          <a:p>
            <a:r>
              <a:rPr lang="ru-RU" dirty="0" smtClean="0"/>
              <a:t>Городской:</a:t>
            </a:r>
          </a:p>
          <a:p>
            <a:r>
              <a:rPr lang="ru-RU" dirty="0" smtClean="0"/>
              <a:t>Игра «Невский-имя России»</a:t>
            </a:r>
          </a:p>
          <a:p>
            <a:r>
              <a:rPr lang="ru-RU" dirty="0" smtClean="0"/>
              <a:t>Районный:</a:t>
            </a:r>
          </a:p>
          <a:p>
            <a:r>
              <a:rPr lang="ru-RU" dirty="0" smtClean="0"/>
              <a:t>Фестиваль профсоюзных уроков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51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l" defTabSz="457200" rtl="0">
              <a:spcBef>
                <a:spcPct val="0"/>
              </a:spcBef>
            </a:pPr>
            <a:r>
              <a:rPr lang="ru-RU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Количество участников ЕГЭ по </a:t>
            </a:r>
            <a: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истории (за </a:t>
            </a:r>
            <a:r>
              <a:rPr lang="ru-RU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 года)</a:t>
            </a:r>
            <a:br>
              <a:rPr lang="ru-RU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ru-RU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8608445"/>
              </p:ext>
            </p:extLst>
          </p:nvPr>
        </p:nvGraphicFramePr>
        <p:xfrm>
          <a:off x="1941910" y="2848304"/>
          <a:ext cx="6686552" cy="246572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089908">
                  <a:extLst>
                    <a:ext uri="{9D8B030D-6E8A-4147-A177-3AD203B41FA5}">
                      <a16:colId xmlns="" xmlns:a16="http://schemas.microsoft.com/office/drawing/2014/main" val="4294826322"/>
                    </a:ext>
                  </a:extLst>
                </a:gridCol>
                <a:gridCol w="1089908">
                  <a:extLst>
                    <a:ext uri="{9D8B030D-6E8A-4147-A177-3AD203B41FA5}">
                      <a16:colId xmlns="" xmlns:a16="http://schemas.microsoft.com/office/drawing/2014/main" val="1688242248"/>
                    </a:ext>
                  </a:extLst>
                </a:gridCol>
                <a:gridCol w="899593">
                  <a:extLst>
                    <a:ext uri="{9D8B030D-6E8A-4147-A177-3AD203B41FA5}">
                      <a16:colId xmlns="" xmlns:a16="http://schemas.microsoft.com/office/drawing/2014/main" val="1457624248"/>
                    </a:ext>
                  </a:extLst>
                </a:gridCol>
                <a:gridCol w="1284235">
                  <a:extLst>
                    <a:ext uri="{9D8B030D-6E8A-4147-A177-3AD203B41FA5}">
                      <a16:colId xmlns="" xmlns:a16="http://schemas.microsoft.com/office/drawing/2014/main" val="4255281422"/>
                    </a:ext>
                  </a:extLst>
                </a:gridCol>
                <a:gridCol w="1091245">
                  <a:extLst>
                    <a:ext uri="{9D8B030D-6E8A-4147-A177-3AD203B41FA5}">
                      <a16:colId xmlns="" xmlns:a16="http://schemas.microsoft.com/office/drawing/2014/main" val="2015242031"/>
                    </a:ext>
                  </a:extLst>
                </a:gridCol>
                <a:gridCol w="1231663">
                  <a:extLst>
                    <a:ext uri="{9D8B030D-6E8A-4147-A177-3AD203B41FA5}">
                      <a16:colId xmlns="" xmlns:a16="http://schemas.microsoft.com/office/drawing/2014/main" val="1643968764"/>
                    </a:ext>
                  </a:extLst>
                </a:gridCol>
              </a:tblGrid>
              <a:tr h="47086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dirty="0">
                          <a:effectLst/>
                        </a:rPr>
                        <a:t>20</a:t>
                      </a:r>
                      <a:r>
                        <a:rPr lang="en-US" sz="2000" dirty="0">
                          <a:effectLst/>
                        </a:rPr>
                        <a:t>19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6" marR="5042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>
                          <a:effectLst/>
                        </a:rPr>
                        <a:t>20</a:t>
                      </a:r>
                      <a:r>
                        <a:rPr lang="en-US" sz="2000">
                          <a:effectLst/>
                        </a:rPr>
                        <a:t>20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6" marR="5042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>
                          <a:effectLst/>
                        </a:rPr>
                        <a:t>202</a:t>
                      </a:r>
                      <a:r>
                        <a:rPr lang="en-US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6" marR="5042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5676778"/>
                  </a:ext>
                </a:extLst>
              </a:tr>
              <a:tr h="12002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dirty="0">
                          <a:effectLst/>
                        </a:rPr>
                        <a:t>чел.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6" marR="50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dirty="0">
                          <a:effectLst/>
                        </a:rPr>
                        <a:t>% от общего числа участников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6" marR="50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dirty="0">
                          <a:effectLst/>
                        </a:rPr>
                        <a:t>чел.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6" marR="50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>
                          <a:effectLst/>
                        </a:rPr>
                        <a:t>% от общего числа участников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6" marR="50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>
                          <a:effectLst/>
                        </a:rPr>
                        <a:t>чел.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6" marR="50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>
                          <a:effectLst/>
                        </a:rPr>
                        <a:t>% от общего числа участников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6" marR="50426" marT="0" marB="0" anchor="ctr"/>
                </a:tc>
                <a:extLst>
                  <a:ext uri="{0D108BD9-81ED-4DB2-BD59-A6C34878D82A}">
                    <a16:rowId xmlns="" xmlns:a16="http://schemas.microsoft.com/office/drawing/2014/main" val="2152688166"/>
                  </a:ext>
                </a:extLst>
              </a:tr>
              <a:tr h="4708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2596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6" marR="5042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16,9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6" marR="5042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2247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6" marR="5042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17,85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6" marR="5042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2350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6" marR="5042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16,39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6" marR="50426" marT="0" marB="0" anchor="b"/>
                </a:tc>
                <a:extLst>
                  <a:ext uri="{0D108BD9-81ED-4DB2-BD59-A6C34878D82A}">
                    <a16:rowId xmlns="" xmlns:a16="http://schemas.microsoft.com/office/drawing/2014/main" val="883934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583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Участники ЕГЭ по истории 2021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sz="2000" dirty="0"/>
              <a:t>Доля выпускников гимназий, лицеев, школ с углубленным изучением отдельных предметов, выбравших ЕГЭ по истории в 2021 г. составила 30,04% от общего числа участников ЕГЭ по </a:t>
            </a:r>
            <a:r>
              <a:rPr lang="ru-RU" sz="2000" dirty="0" smtClean="0"/>
              <a:t>истории.</a:t>
            </a:r>
          </a:p>
          <a:p>
            <a:r>
              <a:rPr lang="ru-RU" sz="2000" dirty="0"/>
              <a:t>доля участников ЕГЭ по </a:t>
            </a:r>
            <a:r>
              <a:rPr lang="ru-RU" sz="2000" dirty="0" smtClean="0"/>
              <a:t>истории г. Новосибирска  - 64,76%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Максимальное число </a:t>
            </a:r>
            <a:r>
              <a:rPr lang="ru-RU" sz="2000" dirty="0" smtClean="0"/>
              <a:t>участников: Центральный округ  </a:t>
            </a:r>
            <a:r>
              <a:rPr lang="ru-RU" sz="2000" dirty="0"/>
              <a:t>(352 участника) и </a:t>
            </a:r>
            <a:r>
              <a:rPr lang="ru-RU" sz="2000" dirty="0" smtClean="0"/>
              <a:t>Ленинский район  </a:t>
            </a:r>
            <a:r>
              <a:rPr lang="ru-RU" sz="2000" dirty="0"/>
              <a:t>(206 участников) г. Новосибирска.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84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l" defTabSz="457200" rtl="0">
              <a:spcBef>
                <a:spcPct val="0"/>
              </a:spcBef>
            </a:pPr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Динамика результатов ЕГЭ по 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истории </a:t>
            </a:r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за последние 3 года</a:t>
            </a:r>
            <a:b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0084071"/>
              </p:ext>
            </p:extLst>
          </p:nvPr>
        </p:nvGraphicFramePr>
        <p:xfrm>
          <a:off x="1458311" y="2375337"/>
          <a:ext cx="6999888" cy="353147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699402">
                  <a:extLst>
                    <a:ext uri="{9D8B030D-6E8A-4147-A177-3AD203B41FA5}">
                      <a16:colId xmlns="" xmlns:a16="http://schemas.microsoft.com/office/drawing/2014/main" val="2711862732"/>
                    </a:ext>
                  </a:extLst>
                </a:gridCol>
                <a:gridCol w="1163787">
                  <a:extLst>
                    <a:ext uri="{9D8B030D-6E8A-4147-A177-3AD203B41FA5}">
                      <a16:colId xmlns="" xmlns:a16="http://schemas.microsoft.com/office/drawing/2014/main" val="1879391702"/>
                    </a:ext>
                  </a:extLst>
                </a:gridCol>
                <a:gridCol w="1163787">
                  <a:extLst>
                    <a:ext uri="{9D8B030D-6E8A-4147-A177-3AD203B41FA5}">
                      <a16:colId xmlns="" xmlns:a16="http://schemas.microsoft.com/office/drawing/2014/main" val="4120290404"/>
                    </a:ext>
                  </a:extLst>
                </a:gridCol>
                <a:gridCol w="972912">
                  <a:extLst>
                    <a:ext uri="{9D8B030D-6E8A-4147-A177-3AD203B41FA5}">
                      <a16:colId xmlns="" xmlns:a16="http://schemas.microsoft.com/office/drawing/2014/main" val="4263453007"/>
                    </a:ext>
                  </a:extLst>
                </a:gridCol>
              </a:tblGrid>
              <a:tr h="642087">
                <a:tc rowSpan="2"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Субъект Российской Федерации</a:t>
                      </a:r>
                      <a:endParaRPr lang="ru-RU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85033788"/>
                  </a:ext>
                </a:extLst>
              </a:tr>
              <a:tr h="6420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2019 г.</a:t>
                      </a:r>
                      <a:endParaRPr lang="ru-RU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2020 г.</a:t>
                      </a:r>
                      <a:endParaRPr lang="ru-RU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2021 г.</a:t>
                      </a:r>
                      <a:endParaRPr lang="ru-RU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3619194"/>
                  </a:ext>
                </a:extLst>
              </a:tr>
              <a:tr h="642087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Не преодолели минимального балла, 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9,1</a:t>
                      </a:r>
                      <a:endParaRPr lang="ru-RU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7,3</a:t>
                      </a:r>
                      <a:endParaRPr lang="ru-RU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8,5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="" xmlns:a16="http://schemas.microsoft.com/office/drawing/2014/main" val="1142201616"/>
                  </a:ext>
                </a:extLst>
              </a:tr>
              <a:tr h="321043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Средний тестовый балл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53,4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55,2</a:t>
                      </a:r>
                      <a:endParaRPr lang="ru-RU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51,8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="" xmlns:a16="http://schemas.microsoft.com/office/drawing/2014/main" val="3036239251"/>
                  </a:ext>
                </a:extLst>
              </a:tr>
              <a:tr h="642087">
                <a:tc>
                  <a:txBody>
                    <a:bodyPr/>
                    <a:lstStyle/>
                    <a:p>
                      <a:pPr algn="just"/>
                      <a:r>
                        <a:rPr lang="ru-RU" sz="2000">
                          <a:effectLst/>
                        </a:rPr>
                        <a:t>Получили от 81 до 99 баллов, %</a:t>
                      </a:r>
                      <a:endParaRPr lang="ru-RU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7,1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11,6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7,3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="" xmlns:a16="http://schemas.microsoft.com/office/drawing/2014/main" val="236229748"/>
                  </a:ext>
                </a:extLst>
              </a:tr>
              <a:tr h="642087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Получили 100 баллов, чел.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6</a:t>
                      </a:r>
                      <a:endParaRPr lang="ru-RU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12</a:t>
                      </a:r>
                      <a:endParaRPr lang="ru-RU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="" xmlns:a16="http://schemas.microsoft.com/office/drawing/2014/main" val="141051456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74293" y="113184"/>
            <a:ext cx="76976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900" i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Таблица 2‑7</a:t>
            </a:r>
            <a:endParaRPr lang="ru-RU" altLang="ru-RU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99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1456</Words>
  <Application>Microsoft Office PowerPoint</Application>
  <PresentationFormat>Экран (4:3)</PresentationFormat>
  <Paragraphs>214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«Инновационная деятельность как условие повышения профессиональной компетентности педагогов»</vt:lpstr>
      <vt:lpstr>Цель деятельности ГМО учителей истории и обществознания</vt:lpstr>
      <vt:lpstr>Презентация PowerPoint</vt:lpstr>
      <vt:lpstr>Сайт МО</vt:lpstr>
      <vt:lpstr>Отчеты творческих групп </vt:lpstr>
      <vt:lpstr>Текущие конкурсы</vt:lpstr>
      <vt:lpstr>Количество участников ЕГЭ по истории (за 3 года) </vt:lpstr>
      <vt:lpstr>Участники ЕГЭ по истории 2021</vt:lpstr>
      <vt:lpstr>Динамика результатов ЕГЭ по истории за последние 3 года </vt:lpstr>
      <vt:lpstr>Количество участников ЕГЭ по обществознанию (за 3 года) </vt:lpstr>
      <vt:lpstr>Участники ЕГЭ по обществознанию 2021</vt:lpstr>
      <vt:lpstr>Результаты ЕГЭ по истории 2021 г.</vt:lpstr>
      <vt:lpstr>ОО, продемонстрировавших наиболее высокие и низкие результаты ЕГЭ по истории </vt:lpstr>
      <vt:lpstr>Задания по истории, оказавшиеся самыми сложными в 2021 г.</vt:lpstr>
      <vt:lpstr>Динамика результатов ЕГЭ по обществознанию за последние 3 года </vt:lpstr>
      <vt:lpstr>ОО, продемонстрировавших наиболее высокие и низкие результаты ЕГЭ по обществознанию</vt:lpstr>
      <vt:lpstr>Вероятные причины, проблемные моменты</vt:lpstr>
      <vt:lpstr>Вероятные причины, проблемные моменты</vt:lpstr>
      <vt:lpstr>Ассоциация учителей истории и обществознания</vt:lpstr>
      <vt:lpstr>Всемирный Конгресс учителей истории 4-6 октября в Москве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«Инновационная деятельность как условие повышения профессиональной компетентности педагогов»</dc:title>
  <dc:creator>MyPC</dc:creator>
  <cp:lastModifiedBy>экзамен2019</cp:lastModifiedBy>
  <cp:revision>27</cp:revision>
  <dcterms:created xsi:type="dcterms:W3CDTF">2021-09-27T13:40:31Z</dcterms:created>
  <dcterms:modified xsi:type="dcterms:W3CDTF">2021-09-28T04:25:13Z</dcterms:modified>
</cp:coreProperties>
</file>