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3" r:id="rId2"/>
    <p:sldId id="265" r:id="rId3"/>
    <p:sldId id="277" r:id="rId4"/>
    <p:sldId id="295" r:id="rId5"/>
    <p:sldId id="256" r:id="rId6"/>
    <p:sldId id="258" r:id="rId7"/>
    <p:sldId id="296" r:id="rId8"/>
    <p:sldId id="297" r:id="rId9"/>
    <p:sldId id="302" r:id="rId10"/>
    <p:sldId id="303" r:id="rId11"/>
    <p:sldId id="298" r:id="rId12"/>
    <p:sldId id="304" r:id="rId13"/>
    <p:sldId id="305" r:id="rId14"/>
    <p:sldId id="306" r:id="rId15"/>
    <p:sldId id="307" r:id="rId16"/>
    <p:sldId id="308" r:id="rId17"/>
    <p:sldId id="309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ADE2-C992-469B-AEC4-BD2C4C03FB74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BA2F1-C886-4E4E-A4FF-ED03A49C80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8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40000"/>
                <a:lumOff val="60000"/>
                <a:alpha val="73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sihdocs.ru/fenomen-ponyatiya-uspeh-v-sovremennom-rossijskom-obshestve.html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Муниципальное бюджетное общеобразовательное учреждение</a:t>
            </a:r>
            <a:br>
              <a:rPr lang="ru-RU" sz="2000" dirty="0" smtClean="0"/>
            </a:br>
            <a:r>
              <a:rPr lang="ru-RU" sz="2000" dirty="0" smtClean="0"/>
              <a:t>«Лицей Информационных Технологий»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1"/>
            <a:ext cx="8712968" cy="390050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b="1" dirty="0" smtClean="0"/>
              <a:t>Инновационные педагогические технологии, как условие развития ключевых  компетенций при обучении истории и обществознания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5857892"/>
            <a:ext cx="28602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учитель</a:t>
            </a:r>
          </a:p>
          <a:p>
            <a:r>
              <a:rPr lang="ru-RU" dirty="0" smtClean="0"/>
              <a:t>истории и обществознания</a:t>
            </a:r>
          </a:p>
          <a:p>
            <a:r>
              <a:rPr lang="ru-RU" dirty="0" smtClean="0"/>
              <a:t>Карлина М.А.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Синквейн</a:t>
            </a:r>
            <a:r>
              <a:rPr lang="ru-RU" sz="3600" b="1" dirty="0" smtClean="0"/>
              <a:t> (</a:t>
            </a:r>
            <a:r>
              <a:rPr lang="ru-RU" sz="3600" dirty="0" smtClean="0"/>
              <a:t>инструмент для рефлексии </a:t>
            </a:r>
            <a:r>
              <a:rPr lang="ru-RU" sz="3600" b="1" dirty="0" smtClean="0"/>
              <a:t>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 строка – заголовок, в который выносится ключевое слово, понятие, тема </a:t>
            </a:r>
            <a:r>
              <a:rPr lang="ru-RU" dirty="0" err="1" smtClean="0"/>
              <a:t>синквейна</a:t>
            </a:r>
            <a:r>
              <a:rPr lang="ru-RU" dirty="0" smtClean="0"/>
              <a:t>, выраженное в форме существительного.</a:t>
            </a:r>
          </a:p>
          <a:p>
            <a:r>
              <a:rPr lang="ru-RU" dirty="0" smtClean="0"/>
              <a:t>2 строка – два прилагательных.</a:t>
            </a:r>
          </a:p>
          <a:p>
            <a:r>
              <a:rPr lang="ru-RU" dirty="0" smtClean="0"/>
              <a:t>3 строка – три глагола.</a:t>
            </a:r>
          </a:p>
          <a:p>
            <a:r>
              <a:rPr lang="ru-RU" dirty="0" smtClean="0"/>
              <a:t>4 строка – фраза, несущая определенный смысл.</a:t>
            </a:r>
          </a:p>
          <a:p>
            <a:r>
              <a:rPr lang="ru-RU" dirty="0" smtClean="0"/>
              <a:t>5 строка – резюме, вывод, одно слово, существительное.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536504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Урок истории 10 класс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Повторительно-обобщающий урок по теме: «</a:t>
            </a:r>
            <a:r>
              <a:rPr lang="ru-RU" b="1" dirty="0" smtClean="0"/>
              <a:t>Россия в годы «великих потрясений»</a:t>
            </a:r>
            <a:r>
              <a:rPr lang="ru-RU" dirty="0" smtClean="0"/>
              <a:t>»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Россия</a:t>
            </a:r>
            <a:br>
              <a:rPr lang="ru-RU" b="1" dirty="0" smtClean="0"/>
            </a:br>
            <a:r>
              <a:rPr lang="ru-RU" b="1" dirty="0" smtClean="0"/>
              <a:t>царская, самодержавная</a:t>
            </a:r>
            <a:br>
              <a:rPr lang="ru-RU" b="1" dirty="0" smtClean="0"/>
            </a:br>
            <a:r>
              <a:rPr lang="ru-RU" b="1" dirty="0" smtClean="0"/>
              <a:t>воюет, подавляет, свергает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эпоха мировой войны, революции, гражданской смуты</a:t>
            </a:r>
            <a:br>
              <a:rPr lang="ru-RU" b="1" dirty="0" smtClean="0"/>
            </a:br>
            <a:r>
              <a:rPr lang="ru-RU" b="1" dirty="0" smtClean="0"/>
              <a:t>сдвиг в</a:t>
            </a:r>
            <a:r>
              <a:rPr lang="en-US" b="1" dirty="0" smtClean="0"/>
              <a:t> </a:t>
            </a:r>
            <a:r>
              <a:rPr lang="ru-RU" b="1" u="sng" dirty="0" smtClean="0">
                <a:hlinkClick r:id="rId2"/>
              </a:rPr>
              <a:t>российском обществе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ПРИЁМ «ФИШНБОУН» или «РЫБИЙ СКЕЛЕТ»</a:t>
            </a:r>
            <a:br>
              <a:rPr lang="ru-RU" sz="3200" b="1" dirty="0" smtClean="0"/>
            </a:br>
            <a:r>
              <a:rPr lang="ru-RU" sz="3200" b="1" dirty="0" smtClean="0"/>
              <a:t>по теме: «Деньги, их функции»</a:t>
            </a:r>
            <a:endParaRPr lang="ru-RU" sz="3200" dirty="0"/>
          </a:p>
        </p:txBody>
      </p:sp>
      <p:pic>
        <p:nvPicPr>
          <p:cNvPr id="2050" name="Picture 2" descr="C:\Users\1\Desktop\hello_html_165ab0ab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496" y="1700808"/>
            <a:ext cx="4968552" cy="4464496"/>
          </a:xfrm>
          <a:prstGeom prst="rect">
            <a:avLst/>
          </a:prstGeom>
          <a:noFill/>
        </p:spPr>
      </p:pic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Использование технологии </a:t>
            </a:r>
            <a:r>
              <a:rPr lang="ru-RU" dirty="0" err="1" smtClean="0"/>
              <a:t>Фишбоун</a:t>
            </a:r>
            <a:r>
              <a:rPr lang="ru-RU" dirty="0" smtClean="0"/>
              <a:t> развивает умения учащихся работать в группах, анализировать текст, выделять основные события и искать их причины, обобщать и делать выводы. Основная цель метода — стимулировать творческое и развивать критическое мышление детей, что отвечает главной задаче сегодняшней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Autofit/>
          </a:bodyPr>
          <a:lstStyle/>
          <a:p>
            <a:r>
              <a:rPr lang="ru-RU" sz="2400" i="1" u="sng" dirty="0" smtClean="0"/>
              <a:t>При подготовке к ЕГЭ, работая над написанием эссе, а так же при обобщении материала на уроках, используется один из приемов технологии критического мышления, так называемая формула “ПОПС”: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i="1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ru-RU" b="1" dirty="0" smtClean="0"/>
              <a:t>П – предположение (Я считаю, что…)</a:t>
            </a:r>
            <a:br>
              <a:rPr lang="ru-RU" b="1" dirty="0" smtClean="0"/>
            </a:br>
            <a:r>
              <a:rPr lang="ru-RU" b="1" dirty="0" smtClean="0"/>
              <a:t>О – обоснование (Потому, что…)</a:t>
            </a:r>
            <a:br>
              <a:rPr lang="ru-RU" b="1" dirty="0" smtClean="0"/>
            </a:br>
            <a:r>
              <a:rPr lang="ru-RU" b="1" dirty="0" smtClean="0"/>
              <a:t>П – пример (Я могу доказать это тем, что…)</a:t>
            </a:r>
            <a:br>
              <a:rPr lang="ru-RU" b="1" dirty="0" smtClean="0"/>
            </a:br>
            <a:r>
              <a:rPr lang="ru-RU" b="1" dirty="0" smtClean="0"/>
              <a:t>С – следовательно (Я делаю вывод…).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 smtClean="0"/>
              <a:t>Метод проектов – это технология </a:t>
            </a:r>
            <a:r>
              <a:rPr lang="ru-RU" dirty="0" err="1" smtClean="0"/>
              <a:t>компетентностно</a:t>
            </a:r>
            <a:r>
              <a:rPr lang="ru-RU" dirty="0" smtClean="0"/>
              <a:t> – ориентированного образования. Она позволяют руководителю проекта твердо придерживаться образовательной технологии “метод проектов” и технологии оценки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ключевых компетентностей учащихся через оценку проектной деятельности. Учащиеся создают учебные проекты, а так же различные социально – значимые проекты.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Информационно-коммуникационные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последнее время получил распространение термин «интерактивное обучение». Он означает обучение, основанное на активном взаимодействии с субъектом обучения (ведущим, учителем, тренером, руководителем). По существу, оно представляет один из вариантов коммуникативных технологий: их классификационные параметры совпадают. Интерактивное обучение – это обучение с хорошо организованной обратной связью субъектов и объектов обучения, с двусторонним обменом информации между ними. Приведу некоторые примеры интерактивных методик.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ru-RU" dirty="0" smtClean="0"/>
              <a:t>Игра «Хочу спросить» или «Перестрелка вопросами»: ученик задает любому из класса свой вопрос со словами «хочу спросить (кого-то)», если он правильно отвечает, то вопрос задает он, ученик, не давший правильного ответа, выбывает из игры, игра детям очень нравится, полезна при проверке </a:t>
            </a:r>
            <a:r>
              <a:rPr lang="en-US" dirty="0" smtClean="0"/>
              <a:t> </a:t>
            </a:r>
            <a:r>
              <a:rPr lang="ru-RU" dirty="0" smtClean="0"/>
              <a:t>домашнего задания.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«Занимательные задачи»</a:t>
            </a:r>
            <a:r>
              <a:rPr lang="en-US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</a:t>
            </a:r>
            <a:r>
              <a:rPr lang="en-US" dirty="0" smtClean="0"/>
              <a:t> </a:t>
            </a:r>
            <a:r>
              <a:rPr lang="ru-RU" dirty="0" smtClean="0"/>
              <a:t>этом месте в</a:t>
            </a:r>
            <a:r>
              <a:rPr lang="en-US" dirty="0" smtClean="0"/>
              <a:t> </a:t>
            </a:r>
            <a:r>
              <a:rPr lang="ru-RU" dirty="0" smtClean="0"/>
              <a:t>устье Невы выдающийся новгородский князь разбил шведов. А</a:t>
            </a:r>
            <a:r>
              <a:rPr lang="en-US" dirty="0" smtClean="0"/>
              <a:t> </a:t>
            </a:r>
            <a:r>
              <a:rPr lang="ru-RU" dirty="0" smtClean="0"/>
              <a:t>спустя 463</a:t>
            </a:r>
            <a:r>
              <a:rPr lang="en-US" dirty="0" smtClean="0"/>
              <a:t> </a:t>
            </a:r>
            <a:r>
              <a:rPr lang="ru-RU" dirty="0" smtClean="0"/>
              <a:t>года здесь застучали топоры, по</a:t>
            </a:r>
            <a:r>
              <a:rPr lang="en-US" dirty="0" smtClean="0"/>
              <a:t> </a:t>
            </a:r>
            <a:r>
              <a:rPr lang="ru-RU" dirty="0" smtClean="0"/>
              <a:t>приказу царя началось строительство новой столицы?</a:t>
            </a:r>
            <a:br>
              <a:rPr lang="ru-RU" dirty="0" smtClean="0"/>
            </a:br>
            <a:r>
              <a:rPr lang="ru-RU" dirty="0" smtClean="0"/>
              <a:t>1. О</a:t>
            </a:r>
            <a:r>
              <a:rPr lang="en-US" dirty="0" smtClean="0"/>
              <a:t> </a:t>
            </a:r>
            <a:r>
              <a:rPr lang="ru-RU" dirty="0" smtClean="0"/>
              <a:t>каком князе идет речь, и</a:t>
            </a:r>
            <a:r>
              <a:rPr lang="en-US" dirty="0" smtClean="0"/>
              <a:t> </a:t>
            </a:r>
            <a:r>
              <a:rPr lang="ru-RU" dirty="0" smtClean="0"/>
              <a:t>когда произошло это событие?</a:t>
            </a:r>
            <a:br>
              <a:rPr lang="ru-RU" dirty="0" smtClean="0"/>
            </a:br>
            <a:r>
              <a:rPr lang="ru-RU" dirty="0" smtClean="0"/>
              <a:t>2. По</a:t>
            </a:r>
            <a:r>
              <a:rPr lang="en-US" dirty="0" smtClean="0"/>
              <a:t> </a:t>
            </a:r>
            <a:r>
              <a:rPr lang="ru-RU" dirty="0" smtClean="0"/>
              <a:t>приказу, какого царя началось строительство новой столицы?</a:t>
            </a:r>
            <a:br>
              <a:rPr lang="ru-RU" dirty="0" smtClean="0"/>
            </a:br>
            <a:r>
              <a:rPr lang="ru-RU" dirty="0" smtClean="0"/>
              <a:t>3. Когда была заложена новая столица, и</a:t>
            </a:r>
            <a:r>
              <a:rPr lang="en-US" dirty="0" smtClean="0"/>
              <a:t> </a:t>
            </a:r>
            <a:r>
              <a:rPr lang="ru-RU" dirty="0" smtClean="0"/>
              <a:t>как</a:t>
            </a:r>
            <a:r>
              <a:rPr lang="en-US" dirty="0" smtClean="0"/>
              <a:t> </a:t>
            </a:r>
            <a:r>
              <a:rPr lang="ru-RU" dirty="0" smtClean="0"/>
              <a:t>ее назвали?</a:t>
            </a:r>
            <a:br>
              <a:rPr lang="ru-RU" dirty="0" smtClean="0"/>
            </a:br>
            <a:r>
              <a:rPr lang="ru-RU" dirty="0" smtClean="0"/>
              <a:t>4. Что связывает два этих события?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ctr"/>
            <a:r>
              <a:rPr lang="ru-RU" dirty="0" smtClean="0"/>
              <a:t>Таким образом, применение интерактивных технологий на уроке имеет большое значение. Оно способствует активизации познавательной деятельности и поддержанию устойчивого интереса учащихся к обучению.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6D402-C146-4437-8BA3-D2874951120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Современный учитель – это личность со сложившимся позитивным мировоззрением, нацеленная на постоянное саморазвитие и профессиональный рост, толерантная, обладающая высоким нравственным авторитетом.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476672"/>
            <a:ext cx="8147248" cy="5649491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современных условиях модернизации российского образования изменяются цели и задачи стоящие перед школой и учителями. Акцент переносится с “усвоения знаний” на формирование “компетентностей”.</a:t>
            </a:r>
          </a:p>
          <a:p>
            <a:r>
              <a:rPr lang="ru-RU" dirty="0" smtClean="0"/>
              <a:t>Переход на компетентностное образование начался с 2002 года. Система формирования ключевых компетенций включает коммуникативную компетенцию и модель формирования социальных компетенций. На практике это находит свое выражение в формировании умений и навыков общения, умений и навыков действовать в социальных ситуациях, способность брать на себя ответственность, развивает навыки совместной деятельности, способность к саморазвитию; личностному целеполаганию; самоактуализации. Способствует воспитанию в себе толерантности, способности жить с людьми других культур, языков, религий. Таким образом, происходит переориентация на гуманистический подход в обучении. Внедряются инновационные педагогические технологии, предусматривающие учет и развитие индивидуальных особенностей обучающихся. Современные образовательные технологии можно рассматривать как ключевое условие повышения качества образования, снижения нагрузки детей, более эффективного использования учебного времени.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567528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b="1" i="1" dirty="0" smtClean="0"/>
              <a:t>Основные цели современных образовательных технологий заключаются в следующем</a:t>
            </a:r>
            <a:r>
              <a:rPr lang="ru-RU" sz="2800" dirty="0" smtClean="0"/>
              <a:t>:</a:t>
            </a:r>
          </a:p>
          <a:p>
            <a:pPr lvl="0"/>
            <a:r>
              <a:rPr lang="ru-RU" sz="2800" dirty="0" smtClean="0"/>
              <a:t>- предоставление фундаментального образования, получив которое, учащийся способен самостоятельно работать, учиться и переучиваться;</a:t>
            </a:r>
          </a:p>
          <a:p>
            <a:pPr lvl="0"/>
            <a:r>
              <a:rPr lang="ru-RU" sz="2800" dirty="0" smtClean="0"/>
              <a:t>- формирование у учащихся креативности, умения работать в команде, проектного мышления и аналитических способностей, коммуникативных компетенций, толерантности и способности к самообучению, что обеспечит успешность личностного, профессионального и карьерного роста учащихся.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своей работе отдаю предпочтение таким приемам, которые: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Вызывают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познавательный инте</a:t>
            </a:r>
            <a:r>
              <a:rPr lang="ru-RU" dirty="0" smtClean="0"/>
              <a:t>рес и способствуют развитию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творческого мышления </a:t>
            </a:r>
            <a:r>
              <a:rPr lang="ru-RU" dirty="0" smtClean="0"/>
              <a:t>(</a:t>
            </a:r>
            <a:r>
              <a:rPr lang="ru-RU" i="1" dirty="0" smtClean="0"/>
              <a:t>логические схемы, </a:t>
            </a:r>
            <a:r>
              <a:rPr lang="ru-RU" i="1" dirty="0" err="1" smtClean="0"/>
              <a:t>синквейн</a:t>
            </a:r>
            <a:r>
              <a:rPr lang="ru-RU" i="1" dirty="0" smtClean="0"/>
              <a:t>, кластер, проекты, дидактические игры, эвристическая беседа, дискуссия,  групповая работа, творчески-поисковые задания</a:t>
            </a:r>
            <a:r>
              <a:rPr lang="ru-RU" dirty="0" smtClean="0"/>
              <a:t>);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Целенаправленно формируют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мыслительные</a:t>
            </a:r>
            <a:r>
              <a:rPr lang="ru-RU" dirty="0" smtClean="0"/>
              <a:t> умения учащихся.  Создают доброжелательную обстановку на уроке (</a:t>
            </a:r>
            <a:r>
              <a:rPr lang="ru-RU" i="1" dirty="0" smtClean="0"/>
              <a:t>поощрение и поддержка учащихся, стимулирование их ответов положительными эмоциями</a:t>
            </a:r>
            <a:r>
              <a:rPr lang="ru-RU" dirty="0" smtClean="0"/>
              <a:t>);</a:t>
            </a:r>
          </a:p>
          <a:p>
            <a:pPr lvl="0" algn="just"/>
            <a:endParaRPr lang="ru-RU" dirty="0" smtClean="0"/>
          </a:p>
          <a:p>
            <a:pPr lvl="0" algn="just"/>
            <a:r>
              <a:rPr lang="ru-RU" dirty="0" smtClean="0"/>
              <a:t>Задействуют все каналы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восприятия</a:t>
            </a:r>
            <a:r>
              <a:rPr lang="ru-RU" dirty="0" smtClean="0"/>
              <a:t> (</a:t>
            </a:r>
            <a:r>
              <a:rPr lang="ru-RU" i="1" dirty="0" smtClean="0"/>
              <a:t>зрительный, слуховой, практический, эмоциональный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2915816" y="764705"/>
            <a:ext cx="40324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Поэтому использую:</a:t>
            </a:r>
          </a:p>
        </p:txBody>
      </p:sp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1000125" y="1928813"/>
            <a:ext cx="7715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Инновационные </a:t>
            </a:r>
            <a:r>
              <a:rPr lang="ru-RU" sz="3200" dirty="0">
                <a:solidFill>
                  <a:srgbClr val="FF0000"/>
                </a:solidFill>
              </a:rPr>
              <a:t>технологии</a:t>
            </a:r>
            <a:endParaRPr lang="ru-RU" sz="3200" dirty="0"/>
          </a:p>
        </p:txBody>
      </p: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395536" y="3071813"/>
            <a:ext cx="83198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– технологию развития “критического мышления”;</a:t>
            </a:r>
            <a:br>
              <a:rPr lang="ru-RU" sz="2400" dirty="0" smtClean="0"/>
            </a:br>
            <a:r>
              <a:rPr lang="ru-RU" sz="2400" dirty="0" smtClean="0"/>
              <a:t>– информационно-коммуникационные технологии;</a:t>
            </a:r>
            <a:br>
              <a:rPr lang="ru-RU" sz="2400" dirty="0" smtClean="0"/>
            </a:br>
            <a:r>
              <a:rPr lang="ru-RU" sz="2400" dirty="0" smtClean="0"/>
              <a:t>– проектные и исследовательские методы в обучении;</a:t>
            </a:r>
            <a:br>
              <a:rPr lang="ru-RU" sz="2400" dirty="0" smtClean="0"/>
            </a:br>
            <a:r>
              <a:rPr lang="ru-RU" sz="2400" dirty="0" smtClean="0"/>
              <a:t>– технологию интенсификации обучения на основе схемных и знаковых моделей учебного материала (В. Ф. Шаталов).</a:t>
            </a:r>
          </a:p>
          <a:p>
            <a:endParaRPr lang="ru-RU" sz="24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562B2-B9BB-40DD-9E2C-FD4A00D221F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i="1" dirty="0" smtClean="0"/>
              <a:t>Технология развития “критического мышления”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724" name="AutoShape 2" descr="data:image/jpeg;base64,/9j/4AAQSkZJRgABAQAAAQABAAD/2wCEAAkGBwgHBgkIBwgKCgkLDRYPDQwMDRsUFRAWIB0iIiAdHx8kKDQsJCYxJx8fLT0tMTU3Ojo6Iys/RD84QzQ5OjcBCgoKDQwNGg8PGjclHyU3Nzc3Nzc3Nzc3Nzc3Nzc3Nzc3Nzc3Nzc3Nzc3Nzc3Nzc3Nzc3Nzc3Nzc3Nzc3Nzc3N//AABEIAHcAtAMBEQACEQEDEQH/xAAcAAABBQEBAQAAAAAAAAAAAAAAAgMEBQYBBwj/xAA/EAABAwMCAwQGBgoBBQAAAAABAgMEAAUREiEGMUETUWFxFCIjMoGRQlKhscHRBxUzQ2JygpLh8FMkJaLC8f/EABoBAQADAQEBAAAAAAAAAAAAAAACAwQBBQb/xAA1EQACAgECAwQJBAEFAQAAAAAAAQIDEQQSITFBEyJRYQUUMnGBkaHR8BVSseEjQlNiwfEG/9oADAMBAAIRAxEAPwD3GgCgCgCgCgCgCgCgPLuOePHTJNu4elFKGiRIktJ3KvqpJ6DqR8620adY3TRGT8DOQOML9EIVFub7wB3bfAcB887j4EVfKit9Cvc1zL7g7jKbP4uLl7f0NPMiMw0y3hsLKsgq3znpnx6VRbQo190sUsnq1YiQUBzUBQEG53mBa0gzpAbyMgYJOO/Aqi7U1U43vGTieZbY8X4ITEvlulrCGZI1nklYKSfLPOoU67T3PEJ5ZCNsW8E8rSDgkA+JrUWZOhQPIigO0AUAUAUAUAUAUAUAUAUAUAUBUcUy5kOxTXoEZb7oaVs2oJUnY+sM88c8VOtJySbB8/xCHOxiQ21OLUQlISnGc7CvWnJRTlJ8ipRcpEpKJkULjt2+aqSVbp9HUT8sVWrqms7180dlTNvDQ6IN24dei3K5RShCnUuhBOSgpOdK+iSaqr1NV7lXB/37iydMoJSZ7Lw1xSxxC9JdiIcRBbQ3odeb0anDq1JBJ9bACdxtv1rHZX2eE3xBY3O92+2ISqXLaQVbIRqBUs9wHM1ntthVFykxFbpKC5s814m4glT56XlFTUUDS2yFfaemTXzWp1stTLMW0kfRabSxqhh8WVtxL6tBLqsHAJO+BWKE9zzLiy+MIp5SJki6KixkhxkKHLI5VmhRvllM+X9K6b1Z748Yv6Mt+G75f5agGG0mLy1vKUR5J2yfur6/0XDVtd/jDxfP4M8qN1nQ38L0ooCpPZoJHJKd69Sezob6+0a7xMqstCgCgCgCgCgCgCgCgCgCgCgGZbjTcdwv5Lek6gElRIxvsNzTOGDxazW5sR7Q7BilM2KQJcd4Bt9Z1Z1YVjmncVLUXSU7YWezJcH0TNEIKW2UOafI9PYC05JSlDZwUAc/HPjmvHUcIvbyyJcmESWyH4xdbSttYCRlSylWrGPgPPNThOVclKHM5LG1qXIU4jiC5tLDKGbQxpOhJw6+o9Mn3UfbWh9rNcOH8nmR3ykm+C+v9GGektRe0jSGkImBft3XMqeWe4qJOw7htXzt9+olB1TXvfU+i0+h09c+1rXMbt0WTdZZSwUtoSnOpac5+FVU0Kb25Nc5qCyzR2zhdSJPa3F8PIQfVaDeEq25nc5rfTooQeWYrdVlYiQ5vCrhuLMSHMCW5BISl9JOjCdWAevKnqUXYlF4yS9bXZtzjnBs4UAwmWWUOqddaQEqc0jcgc69+EpxgoN5weFKMHNyUcErt5KOa/7kU3AUJjo5pbV5HFd3AULgB+0ZUnyINd3AcFwjYypej+cYruUCQ2tLiAtBBSRkEciK6BVAFAFAFAcyO+gO0AUBwkDrQFHcLnHZJdlSEMtjZJcUE/fVUppc2RlJRWWzOXH0W+yGZVvtsmRKZPs5uox0Jx/EoeuP6T4VD1hqDhBZT+X57itWttOtZfyX1LGOZkhpCQ67FfUQFLbAwSPBYxv4jNYYSnF4Xu+PxPWW3ZmxLPkXsdoozrIKjz8BWuqvbxZkss3cESSvHqjn08KuKjD8V2hNvlInRsqZde1PIUMgHOTv4714XpLSxrkrkspviexotQ5x7J9FwI9tlNi8LXFSXmnyNRQndsk/SqmlrtW48UzRZF9nh8GjVsoWFuq7QuAqBCcD2YxjHzBO/fXqKLa4I83OOZCmWx+a6y8mc7FLbuttTSE5R6uCN8567+NdjVvalywO2VaccZyaJlbSUBKFJx51uMR1x4IST9nfQEU4Prr94dO6hwqbteGYhLaAHHe4HZPn+VdBVWwuXi4ttSMrSTqIzhISOew+/NdXE4bxICQAkYFTOnaAKAKA4eVAYC6Xq6w+KZZMhzsYy06YoA0LbIB+Z337/CsFt867fI3VUQsq5cTTJ4qsypIZ9MSnOAHFAhskjYauWfx2r0lCTjuXI812wU9jfEs5CnVxHFQ1NF0oPZFzJRqxtnHTPdVbz0JvOOBQRpD8hkIkXBh9WtaHXIhKUBSTgowSSCOorxdbZdBpbsJ9V/Bqo2yry0m0RWLBCiOdsmO266f3zqitePNWcVCrWbPbjl+JWtJVu3R5+fEnILr2yB6vVQ3qFuvstWyCwi+NMK+MuLIzzziHEgL19krWpSRjUc5NZbdZZZbHL4RZrVcdjeOaJDV6jKPtO0aJP7xGK+rdUv8AThnz3rcE8STXvROZktveu24lYxzSc1W4uPNGiE4zWYvItZQ4NDgSpB5gjINRazwZJNrkZW/NpZucf9UxUNuFQ9JdQgkJQBy0jbwzULNLp4VO6aSk1iPHH5guq1dsrFVl4XFnbRczcHH1TrY8y3Gd0svqA9puQFAHGx59ahDTQzGKtTk+nw8s+D+RKzVuKk9rwjSNTUkYbQdPTcVvWlcVzMD1Kk84HdBd39mkeA3rnZxXPiO0k+XAjP8AsHAELKsjJB3qN8Wq90FxJUvNm2T4FNfbwY4MdleHT7yh9Hy8apipc2y+TXRGYdebb0qkKOXPcbSNTjh/hT1865KxR4I1abRTtW9vEfE0PCkS4i6NvuJaiR9Jy0olbjg7j0Tvg9eVTjVb7UuCFtmjjF11Jt+PT+zdVYYwoAoAoAoDJcaWCZcXmJlrDZfQktuIUrTrTzBz4HPzrNqKHZho0ae5V5T5GMutnuZitxDbpTi0uZc7NsqB8cgbivVqshGCWeh4tldkrJPHVi4DN0t+ExI14jY+ihtwJ+XKpOVb6ojGF8eSZa2iAhBVPmvOty5b5IbfbCCVY9YhOAckDJIrwvSFvZRshBJxePn4/A9PRUrMZyeJNv8APiaGTblPto7Gc8wpJ1EjBB8CD0+VeDGuK8z03a/AW4vQlLevWrkkJGKrbx3USjHL3NDUhjs0oRzWo71zZhxXi0TjPdl9B1cQ4wppJHhX1vI8fGUQXIKmllxgraV3p2qxWySw+JmnpYN7od1+K+w/CuC1OdjJHtT7qkjZf+al2alxgchfKD2W8/Hx/sZW4tF0UpJ3KPWz4mrNbo5aiiEYtLD8OmGmc0+pVVknJZyjsJ55MptL6hoWg6NuZHT5H7K8L0bpouHabnui+PmmuD+p6urtxZsx3X/KLNSGf+NIPhtXrq2a5MxOuD6CNKP4h/Ual20/E52UPAhXKWiDGW6MazsnPU1GVkpczsYRjyMY9IdLraW2/SpslRDDJPvd6lHokVRJttQhzPS0unhtd93CC+psOG+F/R/+qluF6Y4PaSFJ38kD6Ka1VwhT5y8TPqtVZqnjlBcl9/FmqYjtMJw2gDx61xycuZnUUuQ9XCQUAUAUAlRwN6MHm92l3KJxJMV6Y8hwKC2UFZLamyNvV5EcwfHNebdZOFmc8D0Kq6518hifxNeFtGXFkBj19PYhCVJSPiNz417NFddlSljmeFqLbK7pQzyIR4kupAD92dKlHGlpCUknuGkVd2Fa6FHb2vgmPyrZxFcGBJEaersfaIW+/pPLfCSdWSMjlWXVKp193Da/MfFcDvZ3vveHEsbfbuJZ0NmRHlRksOoCkKLuTg/0Vk9U9HT7yh9X9zbXdq3FNT4fD7GdYk3S28Tp/WSlpcbV2bqVOKUCg9QOXceXSs+pemdEqa68P/v88zdTp796slZnyPRmAZM1oEZ0DUqvG0dbt1EfBcX+e81WNV1PzLbshjKudfSHnEK4zI9vaDshSkpUdKAlJUpZ7gKsqqla8RK7LI1rMhACFNCU4yWsA6QvGoeJxV9de2WMlE7NyzyRTNq1vOvZ947Z7q9DGFgw+ZNcS2t1uOtKw2+kOsvtjPZqHfXztUexhuT70cxa8Vnh+fE9WTdssY4Pin4MiW67R7hJlxIrvavw16HwG1J0ncbZA22Na5Qaip44M5GeW49UTCojYjfuqBMzHEcxPbLU6T6PGTlQHNSj0HjyFRlLajRptO7546dS64K4eW0hdzuaQZsnGtPMNpHutp8B17zV9cOyj/yZ3Wahaie2HsR5efmbMDFcM52gCgCgCgCgGFnWrwFVt5BR36yJv8fAc7F5o+xeCc47wR1BqqytTWGW12Ot5RVNcBlMUMOXJSw5ntvZDf8Al32+Oa00W9jDZzMupqV9naci6s9itltc02+I22EDCncZWs+KjuahOcp82TjXGHJFwoZIA8yRUSZRWf8A7XcpdmIAZUTJhD+BR9dP9KjnyUKqh3ZOHxRRX3JOHxQviPh1i8MBeQ3KbB0O9/grw+6o207+K5m2m518OhYWuH6JGSFnLqgCsjvxyqOm08aYtdXxZy2ztH5Ek+tnPujnWkqIElxhyU2VpSsNjKDjkeVX6eUXF7XxKL4tNOS4EK9N3OU2EQ4wLZ94qWEnHka01WUwfeZnsrtmuCKWTab+4wUxWoyFdC8/gD+0Gr3q6V4/IrWltfPBNl2aXItcZh+SqK4wrOYS9vmoZrxJy2WOxrcn4/0erCClFRj3WvAis3pDEpxl8K39T0lKQFHHeKjOOFuq5eB2uT9m7i/HByTHkKT2sect1J3AUveox1MV7Ra9NLPd5Ea32dydcmHZjakMtOdsSvkpfQnvxz88Vpqjul2j5LkWW2wo07qg8ylz93U00ziS227sEe1cbWjUFtIykJBxknP3Zrll0YtOXUzV0ynlR6F42oLSFpOUqGQR1FWlYqgCgCgCgEOHCfGuN4Ays+zVpGTjaqzoyy4402E9go95rgFmSvSfYrBxzoBcROloZ5nJNdA4jG57/uoCn4jjPOMonwkaplvV2rSfrjHro+KftxVdkXjcuaKbotrdHmiwhS2bhFYlRVhbDyQtB7x/v41OMlJZRZGSklJEhSsJ25nYV0kcKUlBSfd61xrKwwnjihllhttanUjdWwHcKjGuMXlE5WSksMUpWdhy61MgcKv/AJQ4Y++cQKMxCIqvYsqyoj6ZH4VxxysHU9ryReJWlIW3JhR1yXJJCUNJ5FZHMnoMbk+FZ6ZyfcjzPQhTU5b7XhL6k2w8PTGYzrr8pT8h3ClkkhlJH0W093jzNbJaSnH+TizNbr7LJf4klFciyTdkR7N6U9EcWykFKhHSVkEbYIG4/wB3q+xQrXPgeZQ5297HFv6mUs9quvEHZIWh1i3tkoDzydK+zyTpSOqt8Z5V5Sqla0n7KPZdkak8e0+Z6ehCW0hKAAlIwAOgr0FwMIqgCgCgCgINwmNxlpDpIyNjpJqEgRRdYv1z/aaiMixdov8Ay/8AifyoMihdIp/fD4gigyKFwjHk+3/dQCxMYPuut/BQoBYfQrkpJ7sEUBQ29z9TXxy2K2hzSp+GeiF83G//AGHmapj3J7ej5FEf8c9nR8v+0aDtBVxoOFeaASV+NAJ1gcqAoOK7r6JF9HaVh54fJP8Amuo4YxK0NtrkyFFLLQKln8B4/nUZy2ov01DvsUenU3fD4W/aW/T2gy+lALiNWdPXGfD861xThFN88cTHe4Sul2bys8C2ttziTWUqjrASSUo1Ap1Y+rnmPKqVNT7yLnFx4MmNtobBCEgAnPxrpwXQBQBQBQBQBQEG8oZVb3lv8m0lYI5ggVGXJslCDnJRXUyKZbOASob+FVb4lz0d/wC0cEpj6wpvic9Tv/aLElj64ru+I9Vu/axYkRz9IfOm6PiRenuX+liu1jn6Sa7leJF1WLnF/IUCweqaZRBxa6EW5wGp0Mttuht5BDjDgP7Nwe6f976jOG6OOpVZDdHHUVZpyp0IOKWtqQ2otPt6z6jg5jy6jwpXLcvMVz3rPXqWAU/0kL+JzUywUHZY/fZ80igO+kSuuhXhjFDpj78H13J0v++VbeXTHwojhJsdt/WN0aYP7CKQ673Kc+iP6fe8ymuVLdPe+Uf5PQtb02mUF7U/ovzh8y+4j4XkznzItcvsFrZ7F1lSiEuJ36jkcEjlS2M58YyxnmZapQjhSjnHIp4/Dl9lSYyJrSWURikIeU8FaEpI9wJ67DurN2N0pLc+CNHbUxi9i4s9ErcYgoAoAoAoAoAoCvvtuF1tciEpS0B1ONSCARg52zXHFSWGWVWypmrIrLRh1fo+AO0u4fAo/KorR1fvf0+xt/Wb/wDbX1+4hX6P1Y2n3IeWk/hT1Or97+h39bv/ANtfX7jR4DfT7t1uSfEop6jX0mP1uzrUvqIVwZcEe5fpif5kH86eorpMfrXjUhlfC1/b/ZcRJ8O0ZP51z1CX7ixem6utT+Y2bLxe0fZ3K3PD+LIJ+Gj8aj6jcuTRZ+saSXOLXy+4kt8asZJiwX8fUc3P2iovS3roS9f9Hz55XvX/AKQTP4ht8xyfKsj7KC3iQWzlCsclEgnBHfVE67q3va95j1D0SsV1ck0+El/DXLl18iQnj1DASqZBnMJP0lI2+3FS7WS5o9BejtPZ7DXwZYxOO7S9zmhHeHUlOKkr0Uz9EY5N/nyLqJfYktOY8lh7+RYVU1bFmSfo6+JDuxb1iWpA0NoJUEjnjeuymlHKK9PpZyuUZrCNRwjblQrYFvDMh4lbp/iO5+A5eQq9R2QUPzJTfd210p9OS9xfUKgoAoAoAoAoAoAoAoAoAxQHMUB2gOYoAwO6gOFCTzA+VAIVGYX7zSD/AEipKTXUjtXgR3rbFcQoFvYjBGdiKl2suTOOuLMEmcza50uyQnkTWmTlhRVqDAydTS/5Ty8NuleVqvSXqUNqSl4eRjyoS2wf54DEiLAkkqn2eA/3qbaCVfP/ADXmU/8A0EZSxdUseRphrdVV7M38xQ/RtY7lHTJtvbMhWcKZePqnuwrOCK9+ENLfBTrfBnpVel9XjLxJef8AQWzgW52+5sBy7SJEDtApTDySeW43yRzx3V2OljGSluykX2+lu0qcNmJNYyj0xpIQgJTyGwqzmeWlhYF0OhQBQBQBQBQBQBQBQBQBQBQBQBQBQBQBQCVjKFDJGRzHSgPBpcObw3dnY7w0kqOlZ911OeYr53X6VptT5eJ401KuRPRf3ceu38lf4rx3oo9GdV7NDwXxKw1cxEcX2bck6dKtsL6H8PlXq+i5z089kvZf8l+nuSljxPR21E5Chj7jX0zR6CHK4dCgCgCgCgCgCgCgCgCgCgCgCgCgCgCgCgCgOEZFARLhbIdxaLcthDqTzCkg5+ddzww+KITrjPmZyRwJZM6gwEfylQH2Gq/VtPLnWjPLSwGEcDcPKVgoWo520rWCPjmu+q0x4qBxaavJrYcURkhKXnVpAxhZzVkpZ6GmMcEmokwoAoAoAoAoAoAoAo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9D3326-D965-4623-813B-33362A9B2D1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00141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 smtClean="0"/>
              <a:t>         Критическое мышление</a:t>
            </a:r>
            <a:r>
              <a:rPr lang="en-US" sz="2600" dirty="0" smtClean="0"/>
              <a:t> </a:t>
            </a:r>
            <a:r>
              <a:rPr lang="ru-RU" sz="2600" dirty="0" smtClean="0"/>
              <a:t>- это способность анализировать информацию с позиции логики и личностно-ориентированного подхода с тем, чтобы применять полученные результаты, как к стандартам, так и нестандартным ситуациям, вопросам и проблемам. Критическое мышление – это способность ставить новые вопросы, вырабатывать разнообразные аргументы, принимать независимые продуманные решения.</a:t>
            </a:r>
          </a:p>
          <a:p>
            <a:pPr>
              <a:buNone/>
            </a:pPr>
            <a:r>
              <a:rPr lang="ru-RU" sz="2600" dirty="0" smtClean="0"/>
              <a:t>       Поскольку  сама  технология  предполагает  организацию  процесса  обучения  в  трёхфазной  структуре:</a:t>
            </a:r>
          </a:p>
          <a:p>
            <a:pPr lvl="0"/>
            <a:r>
              <a:rPr lang="ru-RU" sz="2600" b="1" dirty="0" smtClean="0"/>
              <a:t>фаза  вызова;</a:t>
            </a:r>
          </a:p>
          <a:p>
            <a:pPr lvl="0"/>
            <a:r>
              <a:rPr lang="ru-RU" sz="2600" b="1" dirty="0" smtClean="0"/>
              <a:t>фаза  осмысления;</a:t>
            </a:r>
          </a:p>
          <a:p>
            <a:pPr lvl="0"/>
            <a:r>
              <a:rPr lang="ru-RU" sz="2600" b="1" dirty="0" smtClean="0"/>
              <a:t>фаза  рефлексии, </a:t>
            </a:r>
            <a:r>
              <a:rPr lang="ru-RU" sz="2600" dirty="0" smtClean="0"/>
              <a:t>то  я   использую  отдельные  приёмы</a:t>
            </a:r>
            <a:r>
              <a:rPr lang="ru-RU" sz="2600" b="1" dirty="0" smtClean="0"/>
              <a:t> </a:t>
            </a:r>
            <a:r>
              <a:rPr lang="ru-RU" sz="2600" dirty="0" smtClean="0"/>
              <a:t> данной технологии  на  различных  этапах  урока.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Кластер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Кластер отлично подходит для любой стадии урока.</a:t>
            </a:r>
          </a:p>
          <a:p>
            <a:pPr>
              <a:buNone/>
            </a:pPr>
            <a:r>
              <a:rPr lang="ru-RU" dirty="0" smtClean="0"/>
              <a:t>    Рассмотрим пример применения данного приёма на стадии "Вызов". На стадии "Вызов" можно предложить учащимся методом мозгового штурма в командах предположить, по каким направлениям они будут изучать новый материал.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 «В рыцарском замке»</a:t>
            </a:r>
            <a:endParaRPr lang="ru-RU" dirty="0"/>
          </a:p>
        </p:txBody>
      </p:sp>
      <p:pic>
        <p:nvPicPr>
          <p:cNvPr id="1027" name="Picture 3" descr="C:\Users\1\Desktop\109088_html_edb9605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1520" y="1700808"/>
            <a:ext cx="4464496" cy="4464496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288" cy="5069160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/>
              <a:t>В результате этой работы, учащиеся сами формируют цели урока. Информация записывается на доске. При записи предположений и их систематизации неизбежно возникнут противоречия или вопросы. Учитель переводит урок в стадию "Осмысление" и предлагает учащимся найти ответы на свои вопросы в новом материале.</a:t>
            </a:r>
          </a:p>
          <a:p>
            <a:r>
              <a:rPr lang="ru-RU" sz="4200" dirty="0" smtClean="0"/>
              <a:t>Продолжается работа с данным приемом и на стадии "Осмысление": по ходу работы с изучаемым материалом вносятся исправления и дополнения в кластер.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Приём «Концептуальная таблица»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3888432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Помогает учащимся увидеть не только отличительные признаки объектов, но и позволяет быстрее и прочнее запомнить информацию. Например,  повторительно-обобщающий урок по теме: «Российская империя при Екатерине II»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924300" y="1600200"/>
          <a:ext cx="4968876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219"/>
                <a:gridCol w="1242219"/>
                <a:gridCol w="1242219"/>
                <a:gridCol w="1242219"/>
              </a:tblGrid>
              <a:tr h="14016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личные качества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внутренняя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внешняя политика</a:t>
                      </a:r>
                      <a:endParaRPr lang="ru-RU" dirty="0"/>
                    </a:p>
                  </a:txBody>
                  <a:tcPr/>
                </a:tc>
              </a:tr>
              <a:tr h="14016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168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Екатерина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878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Муниципальное бюджетное общеобразовательное учреждение «Лицей Информационных Технологий» </vt:lpstr>
      <vt:lpstr>Презентация PowerPoint</vt:lpstr>
      <vt:lpstr>Презентация PowerPoint</vt:lpstr>
      <vt:lpstr>В своей работе отдаю предпочтение таким приемам, которые:</vt:lpstr>
      <vt:lpstr>Презентация PowerPoint</vt:lpstr>
      <vt:lpstr>Технология развития “критического мышления”</vt:lpstr>
      <vt:lpstr>Кластер</vt:lpstr>
      <vt:lpstr>Тема урока: «В рыцарском замке»</vt:lpstr>
      <vt:lpstr>Приём «Концептуальная таблица» </vt:lpstr>
      <vt:lpstr>Синквейн (инструмент для рефлексии )</vt:lpstr>
      <vt:lpstr>ПРИЁМ «ФИШНБОУН» или «РЫБИЙ СКЕЛЕТ» по теме: «Деньги, их функции»</vt:lpstr>
      <vt:lpstr>При подготовке к ЕГЭ, работая над написанием эссе, а так же при обобщении материала на уроках, используется один из приемов технологии критического мышления, так называемая формула “ПОПС”: </vt:lpstr>
      <vt:lpstr>Презентация PowerPoint</vt:lpstr>
      <vt:lpstr>Информационно-коммуникационные технологии</vt:lpstr>
      <vt:lpstr>Презентация PowerPoint</vt:lpstr>
      <vt:lpstr>Игра «Занимательные задачи»  </vt:lpstr>
      <vt:lpstr>Презентация PowerPoint</vt:lpstr>
      <vt:lpstr>Современный учитель – это личность со сложившимся позитивным мировоззрением, нацеленная на постоянное саморазвитие и профессиональный рост, толерантная, обладающая высоким нравственным авторитетом.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 по теме: «Применение новых педагогических технологий на уроках истории и обществознания, способствующих формированию ключевых компетенций учащихся»</dc:title>
  <dc:creator>Acer</dc:creator>
  <cp:lastModifiedBy>USER</cp:lastModifiedBy>
  <cp:revision>57</cp:revision>
  <dcterms:created xsi:type="dcterms:W3CDTF">2014-12-16T17:03:32Z</dcterms:created>
  <dcterms:modified xsi:type="dcterms:W3CDTF">2021-03-25T03:30:30Z</dcterms:modified>
</cp:coreProperties>
</file>