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6" autoAdjust="0"/>
    <p:restoredTop sz="94660"/>
  </p:normalViewPr>
  <p:slideViewPr>
    <p:cSldViewPr snapToGrid="0">
      <p:cViewPr varScale="1">
        <p:scale>
          <a:sx n="91" d="100"/>
          <a:sy n="91" d="100"/>
        </p:scale>
        <p:origin x="3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1671146"/>
            <a:ext cx="8915399" cy="310623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Итоги оценочных процедур по истории и обществознанию в 2020/2021 учебном году.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Воронцова В.В., руководитель ГМО, председатель региональной ПК ЕГЭ по истории, учитель истории и обществознания высшей квалификационной категории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745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Диаграмма распределения тестовых баллов участников ЕГЭ по </a:t>
            </a:r>
            <a:r>
              <a:rPr lang="ru-RU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обществознанию </a:t>
            </a:r>
            <a:r>
              <a:rPr lang="ru-RU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в 2021 г.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9410" y="1905000"/>
            <a:ext cx="8337177" cy="432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28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kern="0" dirty="0">
                <a:solidFill>
                  <a:prstClr val="black">
                    <a:lumMod val="85000"/>
                    <a:lumOff val="15000"/>
                  </a:prstClr>
                </a:solidFill>
              </a:rPr>
              <a:t>Динамика результатов ЕГЭ по </a:t>
            </a:r>
            <a:r>
              <a:rPr lang="ru-RU" sz="2800" b="1" kern="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обществознанию </a:t>
            </a:r>
            <a:r>
              <a:rPr lang="ru-RU" sz="2800" b="1" kern="0" dirty="0">
                <a:solidFill>
                  <a:prstClr val="black">
                    <a:lumMod val="85000"/>
                    <a:lumOff val="15000"/>
                  </a:prstClr>
                </a:solidFill>
              </a:rPr>
              <a:t>за последние 3 года</a:t>
            </a:r>
            <a:br>
              <a:rPr lang="ru-RU" sz="2800" b="1" kern="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277814"/>
              </p:ext>
            </p:extLst>
          </p:nvPr>
        </p:nvGraphicFramePr>
        <p:xfrm>
          <a:off x="2396360" y="1904999"/>
          <a:ext cx="8933791" cy="425406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721461">
                  <a:extLst>
                    <a:ext uri="{9D8B030D-6E8A-4147-A177-3AD203B41FA5}">
                      <a16:colId xmlns:a16="http://schemas.microsoft.com/office/drawing/2014/main" val="1440661267"/>
                    </a:ext>
                  </a:extLst>
                </a:gridCol>
                <a:gridCol w="1485313">
                  <a:extLst>
                    <a:ext uri="{9D8B030D-6E8A-4147-A177-3AD203B41FA5}">
                      <a16:colId xmlns:a16="http://schemas.microsoft.com/office/drawing/2014/main" val="1189226042"/>
                    </a:ext>
                  </a:extLst>
                </a:gridCol>
                <a:gridCol w="1485313">
                  <a:extLst>
                    <a:ext uri="{9D8B030D-6E8A-4147-A177-3AD203B41FA5}">
                      <a16:colId xmlns:a16="http://schemas.microsoft.com/office/drawing/2014/main" val="991936034"/>
                    </a:ext>
                  </a:extLst>
                </a:gridCol>
                <a:gridCol w="1241704">
                  <a:extLst>
                    <a:ext uri="{9D8B030D-6E8A-4147-A177-3AD203B41FA5}">
                      <a16:colId xmlns:a16="http://schemas.microsoft.com/office/drawing/2014/main" val="801431314"/>
                    </a:ext>
                  </a:extLst>
                </a:gridCol>
              </a:tblGrid>
              <a:tr h="769575">
                <a:tc rowSpan="2"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Новосибирская область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839018"/>
                  </a:ext>
                </a:extLst>
              </a:tr>
              <a:tr h="769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2019 г.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2020 г.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2021 г.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8406882"/>
                  </a:ext>
                </a:extLst>
              </a:tr>
              <a:tr h="769575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Не преодолели минимального балла, 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23,3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21,2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20,8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6644304"/>
                  </a:ext>
                </a:extLst>
              </a:tr>
              <a:tr h="406191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Средний тестовый балл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52,5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53,1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54,0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63136138"/>
                  </a:ext>
                </a:extLst>
              </a:tr>
              <a:tr h="769575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Получили от 81 до 99 баллов, 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5,3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5,4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6,3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15141155"/>
                  </a:ext>
                </a:extLst>
              </a:tr>
              <a:tr h="769575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Получили 100 баллов, чел.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8847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70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273269"/>
            <a:ext cx="8911687" cy="872359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ОО, продемонстрировавших наиболее высокие и </a:t>
            </a: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низкие </a:t>
            </a:r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результаты ЕГЭ по </a:t>
            </a: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обществознанию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44913" y="1240221"/>
            <a:ext cx="5987192" cy="493986"/>
          </a:xfrm>
        </p:spPr>
        <p:txBody>
          <a:bodyPr/>
          <a:lstStyle/>
          <a:p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ОО, продемонстрировавших наиболее высокие результаты по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обществознанию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45932" y="1734208"/>
            <a:ext cx="5538951" cy="5044964"/>
          </a:xfrm>
        </p:spPr>
        <p:txBody>
          <a:bodyPr>
            <a:noAutofit/>
          </a:bodyPr>
          <a:lstStyle/>
          <a:p>
            <a:r>
              <a:rPr lang="ru-RU" sz="1200" dirty="0" smtClean="0"/>
              <a:t>МБОУ </a:t>
            </a:r>
            <a:r>
              <a:rPr lang="ru-RU" sz="1200" dirty="0" err="1" smtClean="0"/>
              <a:t>г.Новосибирскаа</a:t>
            </a:r>
            <a:r>
              <a:rPr lang="ru-RU" sz="1200" dirty="0" smtClean="0"/>
              <a:t> </a:t>
            </a:r>
            <a:r>
              <a:rPr lang="ru-RU" sz="1200" dirty="0"/>
              <a:t>"Лицей № 176"</a:t>
            </a:r>
          </a:p>
          <a:p>
            <a:r>
              <a:rPr lang="ru-RU" sz="1200" dirty="0" smtClean="0"/>
              <a:t>МБОУ  </a:t>
            </a:r>
            <a:r>
              <a:rPr lang="ru-RU" sz="1200" dirty="0"/>
              <a:t>Куйбышевского района "Средняя общеобразовательная школа № 10</a:t>
            </a:r>
          </a:p>
          <a:p>
            <a:r>
              <a:rPr lang="ru-RU" sz="1200" dirty="0" smtClean="0"/>
              <a:t>МБОУ </a:t>
            </a:r>
            <a:r>
              <a:rPr lang="ru-RU" sz="1200" dirty="0" err="1" smtClean="0"/>
              <a:t>г.Новосибирска</a:t>
            </a:r>
            <a:r>
              <a:rPr lang="ru-RU" sz="1200" dirty="0" smtClean="0"/>
              <a:t> "Вторая </a:t>
            </a:r>
            <a:r>
              <a:rPr lang="ru-RU" sz="1200" dirty="0"/>
              <a:t>Новосибирская гимназия"</a:t>
            </a:r>
          </a:p>
          <a:p>
            <a:r>
              <a:rPr lang="ru-RU" sz="1200" dirty="0"/>
              <a:t>МБОУ </a:t>
            </a:r>
            <a:r>
              <a:rPr lang="ru-RU" sz="1200" dirty="0" err="1"/>
              <a:t>г.Новосибирска</a:t>
            </a:r>
            <a:r>
              <a:rPr lang="ru-RU" sz="1200" dirty="0" err="1" smtClean="0"/>
              <a:t>"Лицей</a:t>
            </a:r>
            <a:r>
              <a:rPr lang="ru-RU" sz="1200" dirty="0" smtClean="0"/>
              <a:t> </a:t>
            </a:r>
            <a:r>
              <a:rPr lang="ru-RU" sz="1200" dirty="0"/>
              <a:t>№ 130 имени академика М. А.  Лаврентьева"</a:t>
            </a:r>
          </a:p>
          <a:p>
            <a:r>
              <a:rPr lang="ru-RU" sz="1200" dirty="0"/>
              <a:t>МБОУ </a:t>
            </a:r>
            <a:r>
              <a:rPr lang="ru-RU" sz="1200" dirty="0" err="1"/>
              <a:t>г.Новосибирска</a:t>
            </a:r>
            <a:r>
              <a:rPr lang="ru-RU" sz="1200" dirty="0" err="1" smtClean="0"/>
              <a:t>"Лицей</a:t>
            </a:r>
            <a:r>
              <a:rPr lang="ru-RU" sz="1200" dirty="0" smtClean="0"/>
              <a:t> </a:t>
            </a:r>
            <a:r>
              <a:rPr lang="ru-RU" sz="1200" dirty="0"/>
              <a:t>№ 22 "Надежда Сибири"</a:t>
            </a:r>
          </a:p>
          <a:p>
            <a:r>
              <a:rPr lang="ru-RU" sz="1200" dirty="0"/>
              <a:t>МБОУ </a:t>
            </a:r>
            <a:r>
              <a:rPr lang="ru-RU" sz="1200" dirty="0" err="1"/>
              <a:t>г.Новосибирска</a:t>
            </a:r>
            <a:r>
              <a:rPr lang="ru-RU" sz="1200" dirty="0" err="1" smtClean="0"/>
              <a:t>"Аэрокосмический</a:t>
            </a:r>
            <a:r>
              <a:rPr lang="ru-RU" sz="1200" dirty="0" smtClean="0"/>
              <a:t> </a:t>
            </a:r>
            <a:r>
              <a:rPr lang="ru-RU" sz="1200" dirty="0"/>
              <a:t>лицей имени Ю.В. Кондратюка"</a:t>
            </a:r>
          </a:p>
          <a:p>
            <a:r>
              <a:rPr lang="ru-RU" sz="1200" dirty="0"/>
              <a:t>МБОУ </a:t>
            </a:r>
            <a:r>
              <a:rPr lang="ru-RU" sz="1200" dirty="0" err="1" smtClean="0"/>
              <a:t>г.Новосибирска</a:t>
            </a:r>
            <a:r>
              <a:rPr lang="ru-RU" sz="1200" dirty="0" smtClean="0"/>
              <a:t> "Инженерный </a:t>
            </a:r>
            <a:r>
              <a:rPr lang="ru-RU" sz="1200" dirty="0"/>
              <a:t>лицей Новосибирского государственного технического университета"</a:t>
            </a:r>
          </a:p>
          <a:p>
            <a:r>
              <a:rPr lang="ru-RU" sz="1200" dirty="0"/>
              <a:t>муниципальное казенное общеобразовательное учреждение </a:t>
            </a:r>
            <a:r>
              <a:rPr lang="ru-RU" sz="1200" dirty="0" err="1"/>
              <a:t>Здвинская</a:t>
            </a:r>
            <a:r>
              <a:rPr lang="ru-RU" sz="1200" dirty="0"/>
              <a:t> средняя общеобразовательная школа №2</a:t>
            </a:r>
          </a:p>
          <a:p>
            <a:r>
              <a:rPr lang="ru-RU" sz="1200" dirty="0"/>
              <a:t>МБОУ </a:t>
            </a:r>
            <a:r>
              <a:rPr lang="ru-RU" sz="1200" dirty="0" err="1"/>
              <a:t>г.Новосибирска</a:t>
            </a:r>
            <a:r>
              <a:rPr lang="ru-RU" sz="1200" dirty="0" err="1" smtClean="0"/>
              <a:t>"Лицей</a:t>
            </a:r>
            <a:r>
              <a:rPr lang="ru-RU" sz="1200" dirty="0" smtClean="0"/>
              <a:t> </a:t>
            </a:r>
            <a:r>
              <a:rPr lang="ru-RU" sz="1200" dirty="0"/>
              <a:t>№ 113"</a:t>
            </a:r>
          </a:p>
          <a:p>
            <a:r>
              <a:rPr lang="ru-RU" sz="1200" dirty="0"/>
              <a:t>МБОУ </a:t>
            </a:r>
            <a:r>
              <a:rPr lang="ru-RU" sz="1200" dirty="0" err="1" smtClean="0"/>
              <a:t>г.Новосибирска</a:t>
            </a:r>
            <a:r>
              <a:rPr lang="ru-RU" sz="1200" dirty="0" smtClean="0"/>
              <a:t> "Лицей </a:t>
            </a:r>
            <a:r>
              <a:rPr lang="ru-RU" sz="1200" dirty="0"/>
              <a:t>№ 159"</a:t>
            </a:r>
          </a:p>
          <a:p>
            <a:r>
              <a:rPr lang="ru-RU" sz="1200" dirty="0" smtClean="0"/>
              <a:t>МАОУ г. </a:t>
            </a:r>
            <a:r>
              <a:rPr lang="ru-RU" sz="1200" dirty="0"/>
              <a:t>Новосибирска "Средняя общеобразовательная школа ``Диалог`` с углубленным изучением английского языка"</a:t>
            </a:r>
          </a:p>
          <a:p>
            <a:r>
              <a:rPr lang="ru-RU" sz="1200" dirty="0"/>
              <a:t>МБОУ </a:t>
            </a:r>
            <a:r>
              <a:rPr lang="ru-RU" sz="1200" dirty="0" smtClean="0"/>
              <a:t>г. Новосибирска  СОШ </a:t>
            </a:r>
            <a:r>
              <a:rPr lang="ru-RU" sz="1200" dirty="0"/>
              <a:t>№ 207"</a:t>
            </a:r>
          </a:p>
          <a:p>
            <a:endParaRPr lang="ru-RU" sz="1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166958" y="1313794"/>
            <a:ext cx="4337654" cy="420413"/>
          </a:xfrm>
        </p:spPr>
        <p:txBody>
          <a:bodyPr/>
          <a:lstStyle/>
          <a:p>
            <a:pPr lvl="0">
              <a:buClr>
                <a:srgbClr val="A53010"/>
              </a:buClr>
            </a:pPr>
            <a:r>
              <a:rPr lang="ru-RU" sz="12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ОО, продемонстрировавших наиболее высокие результаты по </a:t>
            </a:r>
            <a:r>
              <a:rPr lang="ru-RU" sz="12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обществознанию</a:t>
            </a:r>
            <a:endParaRPr lang="ru-RU" sz="1200" b="1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932105" y="1734206"/>
            <a:ext cx="4573526" cy="458251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МБОУ СОШ </a:t>
            </a:r>
            <a:r>
              <a:rPr lang="ru-RU" dirty="0" err="1"/>
              <a:t>г.Новосибирска</a:t>
            </a:r>
            <a:r>
              <a:rPr lang="ru-RU" dirty="0"/>
              <a:t>  № 46 имени Героя России  Сергея Амосова</a:t>
            </a:r>
          </a:p>
          <a:p>
            <a:r>
              <a:rPr lang="ru-RU" dirty="0"/>
              <a:t>МБОУ </a:t>
            </a:r>
            <a:r>
              <a:rPr lang="ru-RU" dirty="0" err="1"/>
              <a:t>г.Новосибирска</a:t>
            </a:r>
            <a:r>
              <a:rPr lang="ru-RU" dirty="0"/>
              <a:t> "Вечерняя (сменная) школа № 27"</a:t>
            </a:r>
          </a:p>
          <a:p>
            <a:r>
              <a:rPr lang="ru-RU" dirty="0"/>
              <a:t>МБОУ </a:t>
            </a:r>
            <a:r>
              <a:rPr lang="ru-RU" dirty="0" err="1"/>
              <a:t>г.НовосибирскаСОШ</a:t>
            </a:r>
            <a:r>
              <a:rPr lang="ru-RU" dirty="0"/>
              <a:t> № 7"</a:t>
            </a:r>
          </a:p>
          <a:p>
            <a:r>
              <a:rPr lang="ru-RU" dirty="0"/>
              <a:t>МБОУ </a:t>
            </a:r>
            <a:r>
              <a:rPr lang="ru-RU" dirty="0" err="1"/>
              <a:t>г.Новосибирска</a:t>
            </a:r>
            <a:r>
              <a:rPr lang="ru-RU" dirty="0"/>
              <a:t> СОШ №144``</a:t>
            </a:r>
          </a:p>
          <a:p>
            <a:r>
              <a:rPr lang="ru-RU" dirty="0"/>
              <a:t>МБОУ </a:t>
            </a:r>
            <a:r>
              <a:rPr lang="ru-RU" dirty="0" err="1"/>
              <a:t>г.Новосибирска</a:t>
            </a:r>
            <a:r>
              <a:rPr lang="ru-RU" dirty="0"/>
              <a:t> СОШ  № 15``</a:t>
            </a:r>
          </a:p>
          <a:p>
            <a:r>
              <a:rPr lang="ru-RU" dirty="0"/>
              <a:t>МБОУ </a:t>
            </a:r>
            <a:r>
              <a:rPr lang="ru-RU" dirty="0" err="1"/>
              <a:t>г.Новосибирска</a:t>
            </a:r>
            <a:r>
              <a:rPr lang="ru-RU" dirty="0"/>
              <a:t> СОШ № 111"</a:t>
            </a:r>
          </a:p>
          <a:p>
            <a:r>
              <a:rPr lang="ru-RU" dirty="0"/>
              <a:t>МБОУ </a:t>
            </a:r>
            <a:r>
              <a:rPr lang="ru-RU" dirty="0" err="1"/>
              <a:t>г.Новосибирска</a:t>
            </a:r>
            <a:r>
              <a:rPr lang="ru-RU" dirty="0"/>
              <a:t> СОШ № 18"</a:t>
            </a:r>
          </a:p>
          <a:p>
            <a:r>
              <a:rPr lang="ru-RU" dirty="0"/>
              <a:t>МБОУ </a:t>
            </a:r>
            <a:r>
              <a:rPr lang="ru-RU" dirty="0" err="1"/>
              <a:t>г.Новосибирска</a:t>
            </a:r>
            <a:r>
              <a:rPr lang="ru-RU" dirty="0"/>
              <a:t> СОШ № 71"</a:t>
            </a:r>
          </a:p>
          <a:p>
            <a:r>
              <a:rPr lang="ru-RU" dirty="0"/>
              <a:t>МБОУ </a:t>
            </a:r>
            <a:r>
              <a:rPr lang="ru-RU" dirty="0" err="1"/>
              <a:t>г.Новосибирска</a:t>
            </a:r>
            <a:r>
              <a:rPr lang="ru-RU" dirty="0"/>
              <a:t> СОШ № 169"</a:t>
            </a:r>
          </a:p>
          <a:p>
            <a:r>
              <a:rPr lang="ru-RU" dirty="0"/>
              <a:t>МБОУ </a:t>
            </a:r>
            <a:r>
              <a:rPr lang="ru-RU" dirty="0" err="1"/>
              <a:t>г.Новосибирска</a:t>
            </a:r>
            <a:r>
              <a:rPr lang="ru-RU" dirty="0"/>
              <a:t> СОШ № 145``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18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810799" cy="752745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Результаты выполнения заданий разными группами учащихся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4522" y="1454040"/>
            <a:ext cx="8057767" cy="540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67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53202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Задания по истории, оказавшиеся самыми сложными в 2021 г.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448910" y="1397876"/>
            <a:ext cx="4454166" cy="451334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Задания </a:t>
            </a:r>
            <a:r>
              <a:rPr lang="ru-RU" b="1" dirty="0"/>
              <a:t>базового </a:t>
            </a:r>
            <a:r>
              <a:rPr lang="ru-RU" b="1" dirty="0" smtClean="0"/>
              <a:t>уровня, вызвавшие </a:t>
            </a:r>
            <a:r>
              <a:rPr lang="ru-RU" b="1" dirty="0"/>
              <a:t>наибольшую </a:t>
            </a:r>
            <a:r>
              <a:rPr lang="ru-RU" b="1" dirty="0" smtClean="0"/>
              <a:t>сложность при решении:</a:t>
            </a:r>
            <a:r>
              <a:rPr lang="ru-RU" dirty="0" smtClean="0"/>
              <a:t> </a:t>
            </a:r>
          </a:p>
          <a:p>
            <a:r>
              <a:rPr lang="ru-RU" dirty="0" smtClean="0"/>
              <a:t>задания </a:t>
            </a:r>
            <a:r>
              <a:rPr lang="ru-RU" dirty="0"/>
              <a:t>4 (определение термина по нескольким признакам); </a:t>
            </a:r>
            <a:endParaRPr lang="ru-RU" dirty="0" smtClean="0"/>
          </a:p>
          <a:p>
            <a:r>
              <a:rPr lang="ru-RU" dirty="0" smtClean="0"/>
              <a:t>6 </a:t>
            </a:r>
            <a:r>
              <a:rPr lang="ru-RU" dirty="0"/>
              <a:t>(работа с текстовым историческим источником (задание на установление соответствия), </a:t>
            </a:r>
            <a:endParaRPr lang="ru-RU" dirty="0" smtClean="0"/>
          </a:p>
          <a:p>
            <a:r>
              <a:rPr lang="ru-RU" dirty="0" smtClean="0"/>
              <a:t>задание </a:t>
            </a:r>
            <a:r>
              <a:rPr lang="ru-RU" dirty="0"/>
              <a:t>9 (знание исторических деятелей (задание на установление соответствия</a:t>
            </a:r>
            <a:r>
              <a:rPr lang="ru-RU" dirty="0" smtClean="0"/>
              <a:t>),</a:t>
            </a:r>
          </a:p>
          <a:p>
            <a:r>
              <a:rPr lang="ru-RU" dirty="0" smtClean="0"/>
              <a:t> </a:t>
            </a:r>
            <a:r>
              <a:rPr lang="ru-RU" dirty="0"/>
              <a:t>задание 14 (работа с исторической картой); </a:t>
            </a:r>
            <a:endParaRPr lang="ru-RU" dirty="0" smtClean="0"/>
          </a:p>
          <a:p>
            <a:r>
              <a:rPr lang="ru-RU" dirty="0" smtClean="0"/>
              <a:t>17 </a:t>
            </a:r>
            <a:r>
              <a:rPr lang="ru-RU" dirty="0"/>
              <a:t>(знание основных фактов, процессов, явлений истории культуры России)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190747" y="1397876"/>
            <a:ext cx="4313864" cy="450596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Задания </a:t>
            </a:r>
            <a:r>
              <a:rPr lang="ru-RU" b="1" dirty="0" smtClean="0"/>
              <a:t>повышенного </a:t>
            </a:r>
            <a:r>
              <a:rPr lang="ru-RU" b="1" dirty="0"/>
              <a:t>уровня, вызвавшие наибольшую </a:t>
            </a:r>
            <a:r>
              <a:rPr lang="ru-RU" b="1" dirty="0" smtClean="0"/>
              <a:t>сложность при решении: </a:t>
            </a:r>
          </a:p>
          <a:p>
            <a:r>
              <a:rPr lang="ru-RU" b="1" dirty="0" smtClean="0"/>
              <a:t> </a:t>
            </a:r>
            <a:r>
              <a:rPr lang="ru-RU" dirty="0" smtClean="0"/>
              <a:t>задание </a:t>
            </a:r>
            <a:r>
              <a:rPr lang="ru-RU" dirty="0"/>
              <a:t>24 (умение использовать исторические сведения для аргументации в ходе дискуссии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Задание 25 (историческое сочинение)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872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5297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Вероятные причины, проблемные моменты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76552"/>
            <a:ext cx="8915400" cy="4334670"/>
          </a:xfrm>
        </p:spPr>
        <p:txBody>
          <a:bodyPr>
            <a:noAutofit/>
          </a:bodyPr>
          <a:lstStyle/>
          <a:p>
            <a:r>
              <a:rPr lang="ru-RU" sz="2400" dirty="0"/>
              <a:t>Выполнение этих заданий предполагает демонстрацию участниками ЕГЭ </a:t>
            </a:r>
            <a:r>
              <a:rPr lang="ru-RU" sz="2400" i="1" u="sng" dirty="0"/>
              <a:t>глубоких теоретических знаний, умение конструировать определения исторических понятий, подбирая родовые, видовые и дополнительные признаки, </a:t>
            </a:r>
            <a:r>
              <a:rPr lang="ru-RU" sz="2400" i="1" u="sng" dirty="0" err="1"/>
              <a:t>временнóго</a:t>
            </a:r>
            <a:r>
              <a:rPr lang="ru-RU" sz="2400" i="1" u="sng" dirty="0"/>
              <a:t> и пространственного анализа при рассмотрении фактов, явлений, процессов, использование усвоенных исторических знаний для аргументации альтернативных точек зрения и оценки исторического значения событий, его влияния на дальнейшие события в истории</a:t>
            </a:r>
            <a:endParaRPr lang="ru-RU" sz="2400" i="1" u="sng" dirty="0"/>
          </a:p>
        </p:txBody>
      </p:sp>
    </p:spTree>
    <p:extLst>
      <p:ext uri="{BB962C8B-B14F-4D97-AF65-F5344CB8AC3E}">
        <p14:creationId xmlns:p14="http://schemas.microsoft.com/office/powerpoint/2010/main" val="366511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5297"/>
          </a:xfrm>
        </p:spPr>
        <p:txBody>
          <a:bodyPr/>
          <a:lstStyle/>
          <a:p>
            <a:r>
              <a:rPr lang="ru-RU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Вероятные причины, проблемные моменты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Причинами</a:t>
            </a:r>
            <a:r>
              <a:rPr lang="ru-RU" dirty="0"/>
              <a:t> затруднений могут являться </a:t>
            </a:r>
            <a:r>
              <a:rPr lang="ru-RU" b="1" dirty="0"/>
              <a:t>следующие факторы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акцент   </a:t>
            </a:r>
            <a:r>
              <a:rPr lang="ru-RU" dirty="0"/>
              <a:t>на работе с историческим фактами, на «узнавание» событий, личностей в условиях необходимости усвоения большого количества дидактических единиц на </a:t>
            </a:r>
            <a:r>
              <a:rPr lang="ru-RU" dirty="0" smtClean="0"/>
              <a:t>уроке;</a:t>
            </a:r>
          </a:p>
          <a:p>
            <a:r>
              <a:rPr lang="ru-RU" dirty="0" smtClean="0"/>
              <a:t>преобладание </a:t>
            </a:r>
            <a:r>
              <a:rPr lang="ru-RU" dirty="0"/>
              <a:t>исторического описания над историческим объяснением необходимо на этапе школьного изучения </a:t>
            </a:r>
            <a:r>
              <a:rPr lang="ru-RU" dirty="0" smtClean="0"/>
              <a:t>истории;</a:t>
            </a:r>
          </a:p>
          <a:p>
            <a:r>
              <a:rPr lang="ru-RU" dirty="0" smtClean="0"/>
              <a:t>недостаточное </a:t>
            </a:r>
            <a:r>
              <a:rPr lang="ru-RU" dirty="0"/>
              <a:t>раскрытие системы основных признаков исторических понятий, малое внимание к анализу причинно-следственных </a:t>
            </a:r>
            <a:r>
              <a:rPr lang="ru-RU" dirty="0" smtClean="0"/>
              <a:t>связей.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00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22785" y="998483"/>
            <a:ext cx="836623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u="sng" dirty="0">
                <a:latin typeface="Times New Roman" panose="02020603050405020304" pitchFamily="18" charset="0"/>
                <a:ea typeface="Calibri" panose="020F0502020204030204" pitchFamily="34" charset="0"/>
              </a:rPr>
              <a:t>Решение данной проблемы возможно через дальнейшее 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развитие системы исследовательской и проектной деятельности, применение на уроках технологий проблемного обучения, критического мышления; через формирование функциональной грамотности на уроках и во внеурочное время; через увеличение количества аудиторных часов, хотя бы за счет элективных курсов, которое бы позволили учителю совместно с учениками выйти за «рамки» эмпирических знаний.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2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679173"/>
          </a:xfrm>
        </p:spPr>
        <p:txBody>
          <a:bodyPr/>
          <a:lstStyle/>
          <a:p>
            <a:r>
              <a:rPr lang="ru-RU" sz="18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Задания по </a:t>
            </a:r>
            <a:r>
              <a:rPr lang="ru-RU" sz="18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обществознанию, </a:t>
            </a:r>
            <a:r>
              <a:rPr lang="ru-RU" sz="18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оказавшиеся самыми сложными в 2021 г.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89212" y="1208690"/>
            <a:ext cx="4313864" cy="5423338"/>
          </a:xfrm>
        </p:spPr>
        <p:txBody>
          <a:bodyPr>
            <a:noAutofit/>
          </a:bodyPr>
          <a:lstStyle/>
          <a:p>
            <a:r>
              <a:rPr lang="ru-RU" dirty="0" smtClean="0"/>
              <a:t>задание 6, проверяющее </a:t>
            </a:r>
            <a:r>
              <a:rPr lang="ru-RU" dirty="0"/>
              <a:t>умение применять социально-экономические и гуманитарные знания в процессе решения познавательных задач по актуальным социальным проблемам 66 % (73,27% в 2020</a:t>
            </a:r>
            <a:r>
              <a:rPr lang="ru-RU" dirty="0" smtClean="0"/>
              <a:t>);  </a:t>
            </a:r>
          </a:p>
          <a:p>
            <a:r>
              <a:rPr lang="ru-RU" dirty="0" smtClean="0"/>
              <a:t>задание </a:t>
            </a:r>
            <a:r>
              <a:rPr lang="ru-RU" dirty="0"/>
              <a:t>9 раздел «Экономика</a:t>
            </a:r>
            <a:r>
              <a:rPr lang="ru-RU" dirty="0" smtClean="0"/>
              <a:t>»; </a:t>
            </a:r>
          </a:p>
          <a:p>
            <a:r>
              <a:rPr lang="ru-RU" dirty="0" smtClean="0"/>
              <a:t>Задание №</a:t>
            </a:r>
            <a:r>
              <a:rPr lang="ru-RU" dirty="0"/>
              <a:t>14 – 42 (40,92</a:t>
            </a:r>
            <a:r>
              <a:rPr lang="ru-RU" dirty="0" smtClean="0"/>
              <a:t>%) -  </a:t>
            </a:r>
            <a:r>
              <a:rPr lang="ru-RU" dirty="0"/>
              <a:t>проверяющее знание органов государственной власти РФ и их </a:t>
            </a:r>
            <a:r>
              <a:rPr lang="ru-RU" dirty="0" smtClean="0"/>
              <a:t>функций;</a:t>
            </a:r>
          </a:p>
          <a:p>
            <a:r>
              <a:rPr lang="ru-RU" dirty="0" smtClean="0"/>
              <a:t>№</a:t>
            </a:r>
            <a:r>
              <a:rPr lang="ru-RU" dirty="0"/>
              <a:t>16 – 57 (28,64%), контролирующее знание основ конституционного строя, прав и обязанностей граждан,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190747" y="1303283"/>
            <a:ext cx="4313864" cy="4960883"/>
          </a:xfrm>
        </p:spPr>
        <p:txBody>
          <a:bodyPr>
            <a:normAutofit/>
          </a:bodyPr>
          <a:lstStyle/>
          <a:p>
            <a:r>
              <a:rPr lang="ru-RU" dirty="0" smtClean="0"/>
              <a:t>задание </a:t>
            </a:r>
            <a:r>
              <a:rPr lang="ru-RU" dirty="0"/>
              <a:t>23, </a:t>
            </a:r>
            <a:r>
              <a:rPr lang="ru-RU" dirty="0" smtClean="0"/>
              <a:t>на </a:t>
            </a:r>
            <a:r>
              <a:rPr lang="ru-RU" dirty="0"/>
              <a:t>умение распознавать, выделять и иллюстрировать социальное </a:t>
            </a:r>
            <a:r>
              <a:rPr lang="ru-RU" dirty="0" smtClean="0"/>
              <a:t>явление;</a:t>
            </a:r>
          </a:p>
          <a:p>
            <a:r>
              <a:rPr lang="ru-RU" dirty="0"/>
              <a:t>о</a:t>
            </a:r>
            <a:r>
              <a:rPr lang="ru-RU" dirty="0" smtClean="0"/>
              <a:t>стается </a:t>
            </a:r>
            <a:r>
              <a:rPr lang="ru-RU" dirty="0"/>
              <a:t>низким процент выполнения 25 задания по критерию 25.1 - 22%, 25.2-15</a:t>
            </a:r>
            <a:r>
              <a:rPr lang="ru-RU" dirty="0" smtClean="0"/>
              <a:t>%;  </a:t>
            </a:r>
          </a:p>
          <a:p>
            <a:r>
              <a:rPr lang="ru-RU" dirty="0"/>
              <a:t>з</a:t>
            </a:r>
            <a:r>
              <a:rPr lang="ru-RU" dirty="0" smtClean="0"/>
              <a:t>адание 29 (мини-сочинение)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55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9509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Вероятные причины, проблемные моменты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60938"/>
            <a:ext cx="8915400" cy="445028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Выпускники затрудняются в применении полученных </a:t>
            </a:r>
            <a:r>
              <a:rPr lang="ru-RU" dirty="0" smtClean="0"/>
              <a:t>знаний  </a:t>
            </a:r>
            <a:r>
              <a:rPr lang="ru-RU" dirty="0"/>
              <a:t>в конкретных социальных ситуациях, не умеют использовать реальный социальный контекст для иллюстрации социальных явлений. </a:t>
            </a:r>
            <a:endParaRPr lang="ru-RU" dirty="0" smtClean="0"/>
          </a:p>
          <a:p>
            <a:r>
              <a:rPr lang="ru-RU" dirty="0" smtClean="0"/>
              <a:t>Выпускники </a:t>
            </a:r>
            <a:r>
              <a:rPr lang="ru-RU" dirty="0"/>
              <a:t>не уясняют </a:t>
            </a:r>
            <a:r>
              <a:rPr lang="ru-RU" dirty="0" err="1" smtClean="0"/>
              <a:t>деятельностный</a:t>
            </a:r>
            <a:r>
              <a:rPr lang="ru-RU" dirty="0"/>
              <a:t>, объемный характер задания – необходимость привести пример, подменяют его в лучшем случае </a:t>
            </a:r>
            <a:r>
              <a:rPr lang="ru-RU" dirty="0" smtClean="0"/>
              <a:t>пояснением. Редко </a:t>
            </a:r>
            <a:r>
              <a:rPr lang="ru-RU" dirty="0"/>
              <a:t>встречаются работы, в которых выпускники умеют привлекать </a:t>
            </a:r>
            <a:r>
              <a:rPr lang="ru-RU" dirty="0" err="1"/>
              <a:t>метапредметные</a:t>
            </a:r>
            <a:r>
              <a:rPr lang="ru-RU" dirty="0"/>
              <a:t> связи с другими учебными </a:t>
            </a:r>
            <a:r>
              <a:rPr lang="ru-RU" dirty="0" smtClean="0"/>
              <a:t>предметами.</a:t>
            </a:r>
          </a:p>
          <a:p>
            <a:r>
              <a:rPr lang="ru-RU" dirty="0"/>
              <a:t>Основные замечания экспертов к составлению плана остаются прежние – некорректные формулировки пунктов плана с точки зрения их соответствия заданной тематике, выделение пунктов плана, содержательно не раскрывающих выделенную тему. </a:t>
            </a:r>
          </a:p>
          <a:p>
            <a:r>
              <a:rPr lang="ru-RU" dirty="0"/>
              <a:t>Основная проблема </a:t>
            </a:r>
            <a:r>
              <a:rPr lang="ru-RU" dirty="0" smtClean="0"/>
              <a:t> выполнения </a:t>
            </a:r>
            <a:r>
              <a:rPr lang="ru-RU" dirty="0"/>
              <a:t>мини-сочинения – это пересказ авторского тезиса своими словами, без акцента на смысле высказывания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smtClean="0"/>
              <a:t>Даже </a:t>
            </a:r>
            <a:r>
              <a:rPr lang="ru-RU" dirty="0"/>
              <a:t>если объясняют смысл высказывания, то далее выделяют содержание, зачастую не имеющее отношение к теме, зачастую предпринимают попытку выдернуть термины из формулировки темы и пытаются сформулировать определения этих понятий. Наблюдается и существенное затруднение в аргументации собственной позиции 21 %.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45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defTabSz="457200" rtl="0">
              <a:spcBef>
                <a:spcPct val="0"/>
              </a:spcBef>
            </a:pPr>
            <a:r>
              <a:rPr lang="ru-RU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Количество участников ЕГЭ по </a:t>
            </a:r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истории (за </a:t>
            </a:r>
            <a:r>
              <a:rPr lang="ru-RU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 года)</a:t>
            </a:r>
            <a:br>
              <a:rPr lang="ru-RU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303298"/>
              </p:ext>
            </p:extLst>
          </p:nvPr>
        </p:nvGraphicFramePr>
        <p:xfrm>
          <a:off x="2589213" y="2848304"/>
          <a:ext cx="8915400" cy="246572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53210">
                  <a:extLst>
                    <a:ext uri="{9D8B030D-6E8A-4147-A177-3AD203B41FA5}">
                      <a16:colId xmlns:a16="http://schemas.microsoft.com/office/drawing/2014/main" val="4294826322"/>
                    </a:ext>
                  </a:extLst>
                </a:gridCol>
                <a:gridCol w="1453210">
                  <a:extLst>
                    <a:ext uri="{9D8B030D-6E8A-4147-A177-3AD203B41FA5}">
                      <a16:colId xmlns:a16="http://schemas.microsoft.com/office/drawing/2014/main" val="1688242248"/>
                    </a:ext>
                  </a:extLst>
                </a:gridCol>
                <a:gridCol w="1199457">
                  <a:extLst>
                    <a:ext uri="{9D8B030D-6E8A-4147-A177-3AD203B41FA5}">
                      <a16:colId xmlns:a16="http://schemas.microsoft.com/office/drawing/2014/main" val="1457624248"/>
                    </a:ext>
                  </a:extLst>
                </a:gridCol>
                <a:gridCol w="1712313">
                  <a:extLst>
                    <a:ext uri="{9D8B030D-6E8A-4147-A177-3AD203B41FA5}">
                      <a16:colId xmlns:a16="http://schemas.microsoft.com/office/drawing/2014/main" val="4255281422"/>
                    </a:ext>
                  </a:extLst>
                </a:gridCol>
                <a:gridCol w="1454993">
                  <a:extLst>
                    <a:ext uri="{9D8B030D-6E8A-4147-A177-3AD203B41FA5}">
                      <a16:colId xmlns:a16="http://schemas.microsoft.com/office/drawing/2014/main" val="2015242031"/>
                    </a:ext>
                  </a:extLst>
                </a:gridCol>
                <a:gridCol w="1642217">
                  <a:extLst>
                    <a:ext uri="{9D8B030D-6E8A-4147-A177-3AD203B41FA5}">
                      <a16:colId xmlns:a16="http://schemas.microsoft.com/office/drawing/2014/main" val="1643968764"/>
                    </a:ext>
                  </a:extLst>
                </a:gridCol>
              </a:tblGrid>
              <a:tr h="47086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r>
                        <a:rPr lang="en-US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>
                          <a:effectLst/>
                        </a:rPr>
                        <a:t>20</a:t>
                      </a:r>
                      <a:r>
                        <a:rPr lang="en-US" sz="2000">
                          <a:effectLst/>
                        </a:rPr>
                        <a:t>20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>
                          <a:effectLst/>
                        </a:rPr>
                        <a:t>202</a:t>
                      </a:r>
                      <a:r>
                        <a:rPr lang="en-US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76778"/>
                  </a:ext>
                </a:extLst>
              </a:tr>
              <a:tr h="12002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</a:rPr>
                        <a:t>чел.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</a:rPr>
                        <a:t>% от общего числа участников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</a:rPr>
                        <a:t>чел.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>
                          <a:effectLst/>
                        </a:rPr>
                        <a:t>% от общего числа участников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>
                          <a:effectLst/>
                        </a:rPr>
                        <a:t>чел.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>
                          <a:effectLst/>
                        </a:rPr>
                        <a:t>% от общего числа участников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val="2152688166"/>
                  </a:ext>
                </a:extLst>
              </a:tr>
              <a:tr h="4708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2596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16,9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2247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17,85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2350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16,39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b"/>
                </a:tc>
                <a:extLst>
                  <a:ext uri="{0D108BD9-81ED-4DB2-BD59-A6C34878D82A}">
                    <a16:rowId xmlns:a16="http://schemas.microsoft.com/office/drawing/2014/main" val="883934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61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172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Вероятные причины, проблемные моменты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45021"/>
            <a:ext cx="8915400" cy="4572000"/>
          </a:xfrm>
        </p:spPr>
        <p:txBody>
          <a:bodyPr/>
          <a:lstStyle/>
          <a:p>
            <a:r>
              <a:rPr lang="ru-RU" dirty="0"/>
              <a:t>Комплексный анализ статистики позволяет выявить существенные </a:t>
            </a:r>
            <a:r>
              <a:rPr lang="ru-RU" b="1" dirty="0"/>
              <a:t>пробелы в теоретической подготовке </a:t>
            </a:r>
            <a:r>
              <a:rPr lang="ru-RU" dirty="0"/>
              <a:t>учащихся проходивших итоговые испытания в 2021 году. Очевидно </a:t>
            </a:r>
            <a:r>
              <a:rPr lang="ru-RU" b="1" dirty="0"/>
              <a:t>слабое знание базовых понятий </a:t>
            </a:r>
            <a:r>
              <a:rPr lang="ru-RU" dirty="0"/>
              <a:t>по таким элементам содержания, как </a:t>
            </a:r>
            <a:r>
              <a:rPr lang="ru-RU" b="1" dirty="0"/>
              <a:t>«Познание. Особенности научного мышления», «Представительный и законодательный орган», «Социальные конфликты», «Экономический рост и развитие», «Юридическая ответственность», «Рыночная экономическая система», «Рынок и рыночный механизм</a:t>
            </a:r>
            <a:r>
              <a:rPr lang="ru-RU" b="1" dirty="0" smtClean="0"/>
              <a:t>»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Статистические данные свидетельствуют о низком уровне владения актуальной информацией о социально-правовых, гражданско-правовых и социально-экономических процессах и выделения их </a:t>
            </a:r>
            <a:r>
              <a:rPr lang="ru-RU" dirty="0" err="1"/>
              <a:t>сущностно</a:t>
            </a:r>
            <a:r>
              <a:rPr lang="ru-RU" dirty="0"/>
              <a:t>-содержательных характеристик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408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 ЕГЭ по истории 2021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sz="2000" dirty="0"/>
              <a:t>Доля выпускников гимназий, лицеев, школ с углубленным изучением отдельных предметов, выбравших ЕГЭ по истории в 2021 г. составила 30,04% от общего числа участников ЕГЭ по </a:t>
            </a:r>
            <a:r>
              <a:rPr lang="ru-RU" sz="2000" dirty="0" smtClean="0"/>
              <a:t>истории.</a:t>
            </a:r>
          </a:p>
          <a:p>
            <a:r>
              <a:rPr lang="ru-RU" sz="2000" dirty="0"/>
              <a:t>доля участников ЕГЭ по </a:t>
            </a:r>
            <a:r>
              <a:rPr lang="ru-RU" sz="2000" dirty="0" smtClean="0"/>
              <a:t>истории г. Новосибирска  - 64,76%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Максимальное число </a:t>
            </a:r>
            <a:r>
              <a:rPr lang="ru-RU" sz="2000" dirty="0" smtClean="0"/>
              <a:t>участников: Центральный округ  </a:t>
            </a:r>
            <a:r>
              <a:rPr lang="ru-RU" sz="2000" dirty="0"/>
              <a:t>(352 участника) и </a:t>
            </a:r>
            <a:r>
              <a:rPr lang="ru-RU" sz="2000" dirty="0" smtClean="0"/>
              <a:t>Ленинский район  </a:t>
            </a:r>
            <a:r>
              <a:rPr lang="ru-RU" sz="2000" dirty="0"/>
              <a:t>(206 участников) г. Новосибирска.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0907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Количество участников ЕГЭ по </a:t>
            </a:r>
            <a:r>
              <a:rPr lang="ru-RU" b="1" dirty="0" smtClean="0"/>
              <a:t>обществознанию </a:t>
            </a:r>
            <a:r>
              <a:rPr lang="ru-RU" b="1" dirty="0"/>
              <a:t>(за 3 года)</a:t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8525264"/>
              </p:ext>
            </p:extLst>
          </p:nvPr>
        </p:nvGraphicFramePr>
        <p:xfrm>
          <a:off x="2396359" y="2879836"/>
          <a:ext cx="9108254" cy="265365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84645">
                  <a:extLst>
                    <a:ext uri="{9D8B030D-6E8A-4147-A177-3AD203B41FA5}">
                      <a16:colId xmlns:a16="http://schemas.microsoft.com/office/drawing/2014/main" val="2392092413"/>
                    </a:ext>
                  </a:extLst>
                </a:gridCol>
                <a:gridCol w="1484645">
                  <a:extLst>
                    <a:ext uri="{9D8B030D-6E8A-4147-A177-3AD203B41FA5}">
                      <a16:colId xmlns:a16="http://schemas.microsoft.com/office/drawing/2014/main" val="4001771584"/>
                    </a:ext>
                  </a:extLst>
                </a:gridCol>
                <a:gridCol w="1381992">
                  <a:extLst>
                    <a:ext uri="{9D8B030D-6E8A-4147-A177-3AD203B41FA5}">
                      <a16:colId xmlns:a16="http://schemas.microsoft.com/office/drawing/2014/main" val="1207668028"/>
                    </a:ext>
                  </a:extLst>
                </a:gridCol>
                <a:gridCol w="1592764">
                  <a:extLst>
                    <a:ext uri="{9D8B030D-6E8A-4147-A177-3AD203B41FA5}">
                      <a16:colId xmlns:a16="http://schemas.microsoft.com/office/drawing/2014/main" val="2431504116"/>
                    </a:ext>
                  </a:extLst>
                </a:gridCol>
                <a:gridCol w="1486467">
                  <a:extLst>
                    <a:ext uri="{9D8B030D-6E8A-4147-A177-3AD203B41FA5}">
                      <a16:colId xmlns:a16="http://schemas.microsoft.com/office/drawing/2014/main" val="120242135"/>
                    </a:ext>
                  </a:extLst>
                </a:gridCol>
                <a:gridCol w="1677741">
                  <a:extLst>
                    <a:ext uri="{9D8B030D-6E8A-4147-A177-3AD203B41FA5}">
                      <a16:colId xmlns:a16="http://schemas.microsoft.com/office/drawing/2014/main" val="3812622893"/>
                    </a:ext>
                  </a:extLst>
                </a:gridCol>
              </a:tblGrid>
              <a:tr h="41299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r>
                        <a:rPr lang="en-US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>
                          <a:effectLst/>
                        </a:rPr>
                        <a:t>20</a:t>
                      </a:r>
                      <a:r>
                        <a:rPr lang="en-US" sz="2000">
                          <a:effectLst/>
                        </a:rPr>
                        <a:t>20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>
                          <a:effectLst/>
                        </a:rPr>
                        <a:t>202</a:t>
                      </a:r>
                      <a:r>
                        <a:rPr lang="en-US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944891"/>
                  </a:ext>
                </a:extLst>
              </a:tr>
              <a:tr h="18046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</a:rPr>
                        <a:t>чел.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</a:rPr>
                        <a:t>% от общего числа участников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</a:rPr>
                        <a:t>чел.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>
                          <a:effectLst/>
                        </a:rPr>
                        <a:t>% от общего числа участников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</a:rPr>
                        <a:t>чел.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dirty="0">
                          <a:effectLst/>
                        </a:rPr>
                        <a:t>% от общего числа участников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ctr"/>
                </a:tc>
                <a:extLst>
                  <a:ext uri="{0D108BD9-81ED-4DB2-BD59-A6C34878D82A}">
                    <a16:rowId xmlns:a16="http://schemas.microsoft.com/office/drawing/2014/main" val="1880373868"/>
                  </a:ext>
                </a:extLst>
              </a:tr>
              <a:tr h="435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7649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49,8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6780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53,86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7672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53,51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 anchor="b"/>
                </a:tc>
                <a:extLst>
                  <a:ext uri="{0D108BD9-81ED-4DB2-BD59-A6C34878D82A}">
                    <a16:rowId xmlns:a16="http://schemas.microsoft.com/office/drawing/2014/main" val="3750918629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08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Участники ЕГЭ по </a:t>
            </a:r>
            <a:r>
              <a:rPr lang="ru-RU" dirty="0" smtClean="0"/>
              <a:t>обществознанию </a:t>
            </a:r>
            <a:r>
              <a:rPr lang="ru-RU" dirty="0"/>
              <a:t>2021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Среди сдававших обществознание преобладает доля выпускников из средних общеобразовательных школ–62,43%; в два раза больше, чем в прошлом </a:t>
            </a:r>
            <a:r>
              <a:rPr lang="ru-RU" dirty="0" smtClean="0"/>
              <a:t>году</a:t>
            </a:r>
          </a:p>
          <a:p>
            <a:r>
              <a:rPr lang="ru-RU" dirty="0"/>
              <a:t>Выпускники гимназий, лицеев и школ с углубленным изучением отдельных предметов, выбравших ЕГЭ по обществознанию, составило 28% от общего числа участников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Среди сдававших предмет, преобладают выпускники города Новосибирска - 61,52%, выпускники г. Бердска, г. </a:t>
            </a:r>
            <a:r>
              <a:rPr lang="ru-RU" dirty="0" err="1"/>
              <a:t>Искитима</a:t>
            </a:r>
            <a:r>
              <a:rPr lang="ru-RU" dirty="0"/>
              <a:t>, г. Обь, </a:t>
            </a:r>
            <a:r>
              <a:rPr lang="ru-RU" dirty="0" err="1"/>
              <a:t>р.п</a:t>
            </a:r>
            <a:r>
              <a:rPr lang="ru-RU" dirty="0"/>
              <a:t>. Кольцово составили 8,32%; выпускники школ Новосибирской области - 30,16%.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146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Диаграмма распределения тестовых баллов участников ЕГЭ по </a:t>
            </a:r>
            <a:r>
              <a:rPr lang="ru-RU" sz="2800" dirty="0" smtClean="0"/>
              <a:t>истории </a:t>
            </a:r>
            <a:r>
              <a:rPr lang="ru-RU" sz="2800" dirty="0"/>
              <a:t>в 2021 г.</a:t>
            </a: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2925" y="2291256"/>
            <a:ext cx="8911687" cy="40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002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defTabSz="457200" rtl="0">
              <a:spcBef>
                <a:spcPct val="0"/>
              </a:spcBef>
            </a:pP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Динамика результатов ЕГЭ по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истории 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за последние 3 года</a:t>
            </a:r>
            <a:b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1998162"/>
              </p:ext>
            </p:extLst>
          </p:nvPr>
        </p:nvGraphicFramePr>
        <p:xfrm>
          <a:off x="1944415" y="2375337"/>
          <a:ext cx="9333184" cy="353147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932536">
                  <a:extLst>
                    <a:ext uri="{9D8B030D-6E8A-4147-A177-3AD203B41FA5}">
                      <a16:colId xmlns:a16="http://schemas.microsoft.com/office/drawing/2014/main" val="2711862732"/>
                    </a:ext>
                  </a:extLst>
                </a:gridCol>
                <a:gridCol w="1551716">
                  <a:extLst>
                    <a:ext uri="{9D8B030D-6E8A-4147-A177-3AD203B41FA5}">
                      <a16:colId xmlns:a16="http://schemas.microsoft.com/office/drawing/2014/main" val="1879391702"/>
                    </a:ext>
                  </a:extLst>
                </a:gridCol>
                <a:gridCol w="1551716">
                  <a:extLst>
                    <a:ext uri="{9D8B030D-6E8A-4147-A177-3AD203B41FA5}">
                      <a16:colId xmlns:a16="http://schemas.microsoft.com/office/drawing/2014/main" val="4120290404"/>
                    </a:ext>
                  </a:extLst>
                </a:gridCol>
                <a:gridCol w="1297216">
                  <a:extLst>
                    <a:ext uri="{9D8B030D-6E8A-4147-A177-3AD203B41FA5}">
                      <a16:colId xmlns:a16="http://schemas.microsoft.com/office/drawing/2014/main" val="4263453007"/>
                    </a:ext>
                  </a:extLst>
                </a:gridCol>
              </a:tblGrid>
              <a:tr h="642087">
                <a:tc rowSpan="2"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Субъект Российской Федерации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033788"/>
                  </a:ext>
                </a:extLst>
              </a:tr>
              <a:tr h="6420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2019 г.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2020 г.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2021 г.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9194"/>
                  </a:ext>
                </a:extLst>
              </a:tr>
              <a:tr h="642087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Не преодолели минимального балла, 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9,1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7,3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8,5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2201616"/>
                  </a:ext>
                </a:extLst>
              </a:tr>
              <a:tr h="321043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Средний тестовый балл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53,4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55,2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51,8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36239251"/>
                  </a:ext>
                </a:extLst>
              </a:tr>
              <a:tr h="642087"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</a:rPr>
                        <a:t>Получили от 81 до 99 баллов, %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7,1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11,6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7,3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229748"/>
                  </a:ext>
                </a:extLst>
              </a:tr>
              <a:tr h="642087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Получили 100 баллов, чел.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12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1051456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2‑7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68968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Результаты ЕГЭ по истории 2021 г.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39373" y="1597572"/>
            <a:ext cx="3992732" cy="951393"/>
          </a:xfrm>
        </p:spPr>
        <p:txBody>
          <a:bodyPr/>
          <a:lstStyle/>
          <a:p>
            <a:r>
              <a: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Максимальный процент участников, не преодолевших минимальный порог баллов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r>
              <a:rPr lang="ru-RU" dirty="0" err="1" smtClean="0"/>
              <a:t>Искитимский</a:t>
            </a:r>
            <a:r>
              <a:rPr lang="ru-RU" dirty="0" smtClean="0"/>
              <a:t> район </a:t>
            </a:r>
            <a:r>
              <a:rPr lang="ru-RU" dirty="0"/>
              <a:t>(19,05</a:t>
            </a:r>
            <a:r>
              <a:rPr lang="ru-RU" dirty="0" smtClean="0"/>
              <a:t>%)</a:t>
            </a:r>
          </a:p>
          <a:p>
            <a:r>
              <a:rPr lang="ru-RU" dirty="0" err="1" smtClean="0"/>
              <a:t>Мошковский</a:t>
            </a:r>
            <a:r>
              <a:rPr lang="ru-RU" dirty="0" smtClean="0"/>
              <a:t> район </a:t>
            </a:r>
            <a:r>
              <a:rPr lang="ru-RU" dirty="0"/>
              <a:t>(18,18%) </a:t>
            </a:r>
            <a:endParaRPr lang="ru-RU" dirty="0" smtClean="0"/>
          </a:p>
          <a:p>
            <a:r>
              <a:rPr lang="ru-RU" dirty="0" err="1" smtClean="0"/>
              <a:t>Чистоозерный</a:t>
            </a:r>
            <a:r>
              <a:rPr lang="ru-RU" dirty="0" smtClean="0"/>
              <a:t> район </a:t>
            </a:r>
            <a:r>
              <a:rPr lang="ru-RU" dirty="0"/>
              <a:t>(17,395</a:t>
            </a:r>
            <a:r>
              <a:rPr lang="ru-RU" dirty="0" smtClean="0"/>
              <a:t>)</a:t>
            </a:r>
          </a:p>
          <a:p>
            <a:r>
              <a:rPr lang="ru-RU" dirty="0" smtClean="0"/>
              <a:t>Дзержинский район г. Новосибирска(21,68%)</a:t>
            </a:r>
          </a:p>
          <a:p>
            <a:r>
              <a:rPr lang="ru-RU" dirty="0" smtClean="0"/>
              <a:t>Первомайский </a:t>
            </a:r>
            <a:r>
              <a:rPr lang="ru-RU" dirty="0"/>
              <a:t>район г. </a:t>
            </a:r>
            <a:r>
              <a:rPr lang="ru-RU" dirty="0" smtClean="0"/>
              <a:t>Новосибирска (15,48%)  </a:t>
            </a:r>
          </a:p>
          <a:p>
            <a:r>
              <a:rPr lang="ru-RU" dirty="0" smtClean="0"/>
              <a:t>Калининский район г</a:t>
            </a:r>
            <a:r>
              <a:rPr lang="ru-RU" dirty="0"/>
              <a:t>. </a:t>
            </a:r>
            <a:r>
              <a:rPr lang="ru-RU" dirty="0" smtClean="0"/>
              <a:t>Новосибирска (15,20%)  </a:t>
            </a:r>
            <a:endParaRPr lang="ru-RU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506629" y="1597572"/>
            <a:ext cx="3999001" cy="948165"/>
          </a:xfrm>
        </p:spPr>
        <p:txBody>
          <a:bodyPr/>
          <a:lstStyle/>
          <a:p>
            <a:r>
              <a: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Максимальный процент участников, набравших более 81 балла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err="1" smtClean="0"/>
              <a:t>Мошковский</a:t>
            </a:r>
            <a:r>
              <a:rPr lang="ru-RU" dirty="0" smtClean="0"/>
              <a:t> район </a:t>
            </a:r>
            <a:r>
              <a:rPr lang="ru-RU" dirty="0"/>
              <a:t>(18,18</a:t>
            </a:r>
            <a:r>
              <a:rPr lang="ru-RU" dirty="0" smtClean="0"/>
              <a:t>%)</a:t>
            </a:r>
          </a:p>
          <a:p>
            <a:r>
              <a:rPr lang="ru-RU" dirty="0" smtClean="0"/>
              <a:t>Ордынский район </a:t>
            </a:r>
            <a:r>
              <a:rPr lang="ru-RU" dirty="0"/>
              <a:t>(17,39%) </a:t>
            </a:r>
            <a:endParaRPr lang="ru-RU" dirty="0" smtClean="0"/>
          </a:p>
          <a:p>
            <a:r>
              <a:rPr lang="ru-RU" dirty="0" err="1" smtClean="0"/>
              <a:t>Чановский</a:t>
            </a:r>
            <a:r>
              <a:rPr lang="ru-RU" dirty="0" smtClean="0"/>
              <a:t> район </a:t>
            </a:r>
            <a:r>
              <a:rPr lang="ru-RU" dirty="0"/>
              <a:t>(13,33</a:t>
            </a:r>
            <a:r>
              <a:rPr lang="ru-RU" dirty="0" smtClean="0"/>
              <a:t>%)</a:t>
            </a:r>
          </a:p>
          <a:p>
            <a:r>
              <a:rPr lang="ru-RU" dirty="0" smtClean="0"/>
              <a:t>Центральный округ г. Новосибирска </a:t>
            </a:r>
            <a:r>
              <a:rPr lang="ru-RU" dirty="0"/>
              <a:t>(11,36%) </a:t>
            </a:r>
            <a:endParaRPr lang="ru-RU" dirty="0" smtClean="0"/>
          </a:p>
          <a:p>
            <a:r>
              <a:rPr lang="ru-RU" dirty="0" smtClean="0"/>
              <a:t>Советский район г. Новосибирска </a:t>
            </a:r>
            <a:r>
              <a:rPr lang="ru-RU" dirty="0"/>
              <a:t>(10,99%)</a:t>
            </a:r>
          </a:p>
        </p:txBody>
      </p:sp>
    </p:spTree>
    <p:extLst>
      <p:ext uri="{BB962C8B-B14F-4D97-AF65-F5344CB8AC3E}">
        <p14:creationId xmlns:p14="http://schemas.microsoft.com/office/powerpoint/2010/main" val="303274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1"/>
            <a:ext cx="8911687" cy="647642"/>
          </a:xfrm>
        </p:spPr>
        <p:txBody>
          <a:bodyPr>
            <a:noAutofit/>
          </a:bodyPr>
          <a:lstStyle/>
          <a:p>
            <a:r>
              <a:rPr lang="ru-RU" sz="2400" dirty="0"/>
              <a:t>ОО, продемонстрировавших наиболее высокие и низкие результаты ЕГЭ по </a:t>
            </a:r>
            <a:r>
              <a:rPr lang="ru-RU" sz="2400" dirty="0" smtClean="0"/>
              <a:t>истории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1" y="1597572"/>
            <a:ext cx="4342894" cy="951393"/>
          </a:xfrm>
        </p:spPr>
        <p:txBody>
          <a:bodyPr/>
          <a:lstStyle/>
          <a:p>
            <a:r>
              <a: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ОО, продемонстрировавших наиболее </a:t>
            </a:r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высокие результаты по истории</a:t>
            </a:r>
            <a:endParaRPr lang="ru-RU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490952" y="2548965"/>
            <a:ext cx="4441153" cy="3925407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МБОУ г. </a:t>
            </a:r>
            <a:r>
              <a:rPr lang="ru-RU" dirty="0"/>
              <a:t>Новосибирска "Гимназия № 1"</a:t>
            </a:r>
          </a:p>
          <a:p>
            <a:r>
              <a:rPr lang="ru-RU" dirty="0"/>
              <a:t>МБОУ г. Новосибирска </a:t>
            </a:r>
            <a:r>
              <a:rPr lang="ru-RU" dirty="0" smtClean="0"/>
              <a:t>"</a:t>
            </a:r>
            <a:r>
              <a:rPr lang="ru-RU" dirty="0"/>
              <a:t>Вторая Новосибирская гимназия"</a:t>
            </a:r>
          </a:p>
          <a:p>
            <a:r>
              <a:rPr lang="ru-RU" dirty="0" smtClean="0"/>
              <a:t>МБОУ СОШ </a:t>
            </a:r>
            <a:r>
              <a:rPr lang="ru-RU" dirty="0"/>
              <a:t>№ 11 города </a:t>
            </a:r>
            <a:r>
              <a:rPr lang="ru-RU" dirty="0" err="1"/>
              <a:t>Искитима</a:t>
            </a:r>
            <a:r>
              <a:rPr lang="ru-RU" dirty="0"/>
              <a:t> Новосибирской области</a:t>
            </a:r>
          </a:p>
          <a:p>
            <a:r>
              <a:rPr lang="ru-RU" dirty="0"/>
              <a:t>МБОУ г. Новосибирска </a:t>
            </a:r>
            <a:r>
              <a:rPr lang="ru-RU" dirty="0" smtClean="0"/>
              <a:t>"</a:t>
            </a:r>
            <a:r>
              <a:rPr lang="ru-RU" dirty="0"/>
              <a:t>Гимназия № 15 "Содружество"</a:t>
            </a:r>
          </a:p>
          <a:p>
            <a:r>
              <a:rPr lang="ru-RU" dirty="0"/>
              <a:t>МБОУ г. Новосибирска</a:t>
            </a:r>
            <a:r>
              <a:rPr lang="ru-RU" dirty="0" smtClean="0"/>
              <a:t> </a:t>
            </a:r>
            <a:r>
              <a:rPr lang="ru-RU" dirty="0"/>
              <a:t>"Гимназия № 4"</a:t>
            </a:r>
          </a:p>
          <a:p>
            <a:r>
              <a:rPr lang="ru-RU" dirty="0" smtClean="0"/>
              <a:t>МАОУ г. </a:t>
            </a:r>
            <a:r>
              <a:rPr lang="ru-RU" dirty="0"/>
              <a:t>Новосибирска "Гимназия № 10"</a:t>
            </a:r>
          </a:p>
          <a:p>
            <a:r>
              <a:rPr lang="ru-RU" dirty="0"/>
              <a:t>МБОУ г. Новосибирска </a:t>
            </a:r>
            <a:r>
              <a:rPr lang="ru-RU" dirty="0" smtClean="0"/>
              <a:t>" </a:t>
            </a:r>
            <a:r>
              <a:rPr lang="ru-RU" dirty="0"/>
              <a:t>Гимназия № 11 "Гармония"</a:t>
            </a:r>
          </a:p>
          <a:p>
            <a:r>
              <a:rPr lang="ru-RU" dirty="0"/>
              <a:t>МБОУ г. Новосибирска </a:t>
            </a:r>
            <a:r>
              <a:rPr lang="ru-RU" dirty="0" smtClean="0"/>
              <a:t>``</a:t>
            </a:r>
            <a:r>
              <a:rPr lang="ru-RU" dirty="0"/>
              <a:t>Гимназия № 16 ``Французская``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166957" y="1597572"/>
            <a:ext cx="4338673" cy="948165"/>
          </a:xfrm>
        </p:spPr>
        <p:txBody>
          <a:bodyPr/>
          <a:lstStyle/>
          <a:p>
            <a:r>
              <a: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ОО, продемонстрировавших наиболее </a:t>
            </a:r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низкие </a:t>
            </a:r>
            <a:r>
              <a: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результаты ЕГЭ по предмету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МБОУ г. Новосибирска </a:t>
            </a:r>
            <a:r>
              <a:rPr lang="ru-RU" dirty="0" smtClean="0"/>
              <a:t>СОШ № 71</a:t>
            </a:r>
            <a:endParaRPr lang="ru-RU" dirty="0"/>
          </a:p>
          <a:p>
            <a:r>
              <a:rPr lang="ru-RU" dirty="0"/>
              <a:t>МБОУ г. Новосибирска</a:t>
            </a:r>
            <a:r>
              <a:rPr lang="ru-RU" dirty="0" smtClean="0"/>
              <a:t> СОШ № 7</a:t>
            </a:r>
            <a:endParaRPr lang="ru-RU" dirty="0"/>
          </a:p>
          <a:p>
            <a:r>
              <a:rPr lang="ru-RU" dirty="0"/>
              <a:t>МБОУ г. Новосибирска </a:t>
            </a:r>
            <a:r>
              <a:rPr lang="ru-RU" dirty="0" smtClean="0"/>
              <a:t>СОШ №140</a:t>
            </a:r>
            <a:endParaRPr lang="ru-RU" dirty="0"/>
          </a:p>
          <a:p>
            <a:r>
              <a:rPr lang="ru-RU" dirty="0" smtClean="0"/>
              <a:t>МАОУ г</a:t>
            </a:r>
            <a:r>
              <a:rPr lang="ru-RU" dirty="0"/>
              <a:t>. Новосибирская </a:t>
            </a:r>
            <a:r>
              <a:rPr lang="ru-RU" dirty="0" smtClean="0"/>
              <a:t>СОШ № </a:t>
            </a:r>
            <a:r>
              <a:rPr lang="ru-RU" dirty="0"/>
              <a:t>216</a:t>
            </a:r>
          </a:p>
          <a:p>
            <a:r>
              <a:rPr lang="ru-RU" dirty="0"/>
              <a:t>МБОУ г. Новосибирска </a:t>
            </a:r>
            <a:r>
              <a:rPr lang="ru-RU" dirty="0" smtClean="0"/>
              <a:t>"</a:t>
            </a:r>
            <a:r>
              <a:rPr lang="ru-RU" dirty="0"/>
              <a:t>Лицей № 28"</a:t>
            </a:r>
          </a:p>
          <a:p>
            <a:r>
              <a:rPr lang="ru-RU" dirty="0"/>
              <a:t>МБОУ г. Новосибирска </a:t>
            </a:r>
            <a:r>
              <a:rPr lang="ru-RU" dirty="0" smtClean="0"/>
              <a:t>СОШ № 59</a:t>
            </a:r>
            <a:endParaRPr lang="ru-RU" dirty="0"/>
          </a:p>
          <a:p>
            <a:r>
              <a:rPr lang="ru-RU" dirty="0"/>
              <a:t>МБОУ г. Новосибирска </a:t>
            </a:r>
            <a:r>
              <a:rPr lang="ru-RU" dirty="0" smtClean="0"/>
              <a:t>"</a:t>
            </a:r>
            <a:r>
              <a:rPr lang="ru-RU" dirty="0"/>
              <a:t>Лицей № 81"</a:t>
            </a:r>
          </a:p>
          <a:p>
            <a:r>
              <a:rPr lang="ru-RU" dirty="0"/>
              <a:t>МБОУ г. Новосибирска </a:t>
            </a:r>
            <a:r>
              <a:rPr lang="ru-RU" dirty="0" smtClean="0"/>
              <a:t>СОШ №206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004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148</TotalTime>
  <Words>1535</Words>
  <Application>Microsoft Office PowerPoint</Application>
  <PresentationFormat>Широкоэкранный</PresentationFormat>
  <Paragraphs>184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Wingdings 3</vt:lpstr>
      <vt:lpstr>Легкий дым</vt:lpstr>
      <vt:lpstr>Итоги оценочных процедур по истории и обществознанию в 2020/2021 учебном году.</vt:lpstr>
      <vt:lpstr>Количество участников ЕГЭ по истории (за 3 года) </vt:lpstr>
      <vt:lpstr>Участники ЕГЭ по истории 2021</vt:lpstr>
      <vt:lpstr>Количество участников ЕГЭ по обществознанию (за 3 года) </vt:lpstr>
      <vt:lpstr>Участники ЕГЭ по обществознанию 2021</vt:lpstr>
      <vt:lpstr>Диаграмма распределения тестовых баллов участников ЕГЭ по истории в 2021 г.</vt:lpstr>
      <vt:lpstr>Динамика результатов ЕГЭ по истории за последние 3 года </vt:lpstr>
      <vt:lpstr>Результаты ЕГЭ по истории 2021 г.</vt:lpstr>
      <vt:lpstr>ОО, продемонстрировавших наиболее высокие и низкие результаты ЕГЭ по истории </vt:lpstr>
      <vt:lpstr>Диаграмма распределения тестовых баллов участников ЕГЭ по обществознанию в 2021 г.</vt:lpstr>
      <vt:lpstr>Динамика результатов ЕГЭ по обществознанию за последние 3 года </vt:lpstr>
      <vt:lpstr>ОО, продемонстрировавших наиболее высокие и низкие результаты ЕГЭ по обществознанию</vt:lpstr>
      <vt:lpstr>Результаты выполнения заданий разными группами учащихся </vt:lpstr>
      <vt:lpstr>Задания по истории, оказавшиеся самыми сложными в 2021 г.</vt:lpstr>
      <vt:lpstr>Вероятные причины, проблемные моменты</vt:lpstr>
      <vt:lpstr>Вероятные причины, проблемные моменты</vt:lpstr>
      <vt:lpstr>Презентация PowerPoint</vt:lpstr>
      <vt:lpstr>Задания по обществознанию, оказавшиеся самыми сложными в 2021 г.</vt:lpstr>
      <vt:lpstr>Вероятные причины, проблемные моменты</vt:lpstr>
      <vt:lpstr>Вероятные причины, проблемные моменты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оценочных процедур по истории и обществознанию в 2020/2021 учебном году.</dc:title>
  <dc:creator>Пользователь</dc:creator>
  <cp:lastModifiedBy>Пользователь</cp:lastModifiedBy>
  <cp:revision>18</cp:revision>
  <dcterms:created xsi:type="dcterms:W3CDTF">2021-08-24T05:44:10Z</dcterms:created>
  <dcterms:modified xsi:type="dcterms:W3CDTF">2021-08-24T08:20:20Z</dcterms:modified>
</cp:coreProperties>
</file>