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30"/>
  </p:notesMasterIdLst>
  <p:sldIdLst>
    <p:sldId id="256" r:id="rId2"/>
    <p:sldId id="320" r:id="rId3"/>
    <p:sldId id="321" r:id="rId4"/>
    <p:sldId id="323" r:id="rId5"/>
    <p:sldId id="324" r:id="rId6"/>
    <p:sldId id="325" r:id="rId7"/>
    <p:sldId id="327" r:id="rId8"/>
    <p:sldId id="328" r:id="rId9"/>
    <p:sldId id="330" r:id="rId10"/>
    <p:sldId id="331" r:id="rId11"/>
    <p:sldId id="332" r:id="rId12"/>
    <p:sldId id="333" r:id="rId13"/>
    <p:sldId id="334" r:id="rId14"/>
    <p:sldId id="335" r:id="rId15"/>
    <p:sldId id="336" r:id="rId16"/>
    <p:sldId id="340" r:id="rId17"/>
    <p:sldId id="341" r:id="rId18"/>
    <p:sldId id="342" r:id="rId19"/>
    <p:sldId id="349" r:id="rId20"/>
    <p:sldId id="351" r:id="rId21"/>
    <p:sldId id="352" r:id="rId22"/>
    <p:sldId id="357" r:id="rId23"/>
    <p:sldId id="356" r:id="rId24"/>
    <p:sldId id="353" r:id="rId25"/>
    <p:sldId id="354" r:id="rId26"/>
    <p:sldId id="355" r:id="rId27"/>
    <p:sldId id="358" r:id="rId28"/>
    <p:sldId id="359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8DD87B-BECE-41AF-BE42-2B0212BCB692}" type="datetimeFigureOut">
              <a:rPr lang="ru-RU" smtClean="0"/>
              <a:pPr/>
              <a:t>26.08.2016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31DE4D-0133-4FA1-9097-E985B2F369F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2346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DA553C-7B07-4F6B-863A-9743F94F1338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A110E2-2D96-43A7-9965-69B8C797373E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C06E44-D4EE-4E96-B7C5-A047E61C352A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669BA-16FE-45C4-9E09-5850FC60DA54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5BC00B-2450-4C63-950B-7A975167DF40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16058C-1CFC-4E3B-900A-4C48F95BA290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24364C2-EE2E-4A85-B5E0-50E695771D51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3C80BA9-35DA-446A-B747-CD58A2726A9B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B90D5-2AD0-4561-B5F4-1C3553318485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58AADA-09AB-4375-8314-0B573200F337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51402B-B00E-4E3B-A0AB-1B78DA798CA4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31F95D1-8801-48B1-A8B1-DD92BC9A90F4}" type="datetime1">
              <a:rPr lang="ru-RU" smtClean="0"/>
              <a:pPr/>
              <a:t>26.08.2016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57290" y="928670"/>
            <a:ext cx="7406640" cy="300039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Обучение химии без формализма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4572008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Качалова Г.С., канд. </a:t>
            </a:r>
            <a:r>
              <a:rPr lang="ru-RU" b="1" dirty="0" err="1" smtClean="0"/>
              <a:t>пед</a:t>
            </a:r>
            <a:r>
              <a:rPr lang="ru-RU" b="1" dirty="0" smtClean="0"/>
              <a:t>. наук, проф. кафедры химии НГПУ</a:t>
            </a:r>
          </a:p>
          <a:p>
            <a:pPr algn="ctr"/>
            <a:r>
              <a:rPr lang="ru-RU" b="1" dirty="0" smtClean="0"/>
              <a:t>2</a:t>
            </a:r>
            <a:r>
              <a:rPr lang="en-US" b="1" dirty="0" smtClean="0"/>
              <a:t>5</a:t>
            </a:r>
            <a:r>
              <a:rPr lang="ru-RU" b="1" dirty="0" smtClean="0"/>
              <a:t>.08.2016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Способы учения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Получение учеником знаний в готовом виде (объяснительно-иллюстративный способ).</a:t>
            </a:r>
          </a:p>
          <a:p>
            <a:pPr>
              <a:buNone/>
            </a:pPr>
            <a:r>
              <a:rPr lang="ru-RU" b="1" dirty="0" smtClean="0"/>
              <a:t>Преимущества:</a:t>
            </a:r>
          </a:p>
          <a:p>
            <a:pPr marL="596646" indent="-514350">
              <a:buAutoNum type="arabicPeriod"/>
            </a:pPr>
            <a:r>
              <a:rPr lang="ru-RU" b="1" dirty="0" smtClean="0"/>
              <a:t>Экономия времени.</a:t>
            </a:r>
          </a:p>
          <a:p>
            <a:pPr marL="596646" indent="-514350">
              <a:buAutoNum type="arabicPeriod"/>
            </a:pPr>
            <a:r>
              <a:rPr lang="ru-RU" b="1" dirty="0" smtClean="0"/>
              <a:t>Простота  способа.</a:t>
            </a:r>
          </a:p>
          <a:p>
            <a:pPr marL="596646" indent="-514350">
              <a:buFont typeface="Arial" pitchFamily="34" charset="0"/>
              <a:buChar char="•"/>
            </a:pPr>
            <a:r>
              <a:rPr lang="ru-RU" b="1" dirty="0" smtClean="0"/>
              <a:t>Получение учеником знаний в собственной деятельности.</a:t>
            </a:r>
          </a:p>
          <a:p>
            <a:pPr marL="596646" indent="-514350">
              <a:buFont typeface="Arial" pitchFamily="34" charset="0"/>
              <a:buChar char="•"/>
            </a:pP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Принцип самостоятельного созидания знаний: ученик получает знание не в готовом виде, а созидает его самостоятельно  в результате организованной учителем целенаправленной познавательной деятельности. 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Важнейший принцип дидактики: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Источники деятельности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/>
              <a:t>Наблюдение за химическим опытом</a:t>
            </a:r>
          </a:p>
          <a:p>
            <a:r>
              <a:rPr lang="ru-RU" b="1" dirty="0" smtClean="0"/>
              <a:t>Деятельность с материальными моделями</a:t>
            </a:r>
          </a:p>
          <a:p>
            <a:r>
              <a:rPr lang="ru-RU" b="1" dirty="0" smtClean="0"/>
              <a:t>Деятельность со знаковыми моделями (формулами)</a:t>
            </a:r>
          </a:p>
          <a:p>
            <a:r>
              <a:rPr lang="ru-RU" b="1" dirty="0" smtClean="0"/>
              <a:t>Выполнение упражнений</a:t>
            </a:r>
          </a:p>
          <a:p>
            <a:r>
              <a:rPr lang="ru-RU" b="1" dirty="0" smtClean="0"/>
              <a:t>Решение задач</a:t>
            </a:r>
          </a:p>
          <a:p>
            <a:r>
              <a:rPr lang="ru-RU" b="1" dirty="0" smtClean="0"/>
              <a:t>Активизация опорных знаний</a:t>
            </a:r>
          </a:p>
          <a:p>
            <a:r>
              <a:rPr lang="ru-RU" b="1" dirty="0" smtClean="0"/>
              <a:t>Ответы на вопросы</a:t>
            </a:r>
          </a:p>
          <a:p>
            <a:r>
              <a:rPr lang="ru-RU" b="1" dirty="0" smtClean="0"/>
              <a:t>Рассказ учителя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66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Сочетание видов деятельности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42910" y="1066900"/>
          <a:ext cx="8501090" cy="5791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0545"/>
                <a:gridCol w="4250545"/>
              </a:tblGrid>
              <a:tr h="809538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Наблюдение (проведение) эксперимента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Вопрос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953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Наблюдение (проведение) эксперимента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Моделирование</a:t>
                      </a:r>
                      <a:endParaRPr lang="ru-RU" sz="2400" b="1" dirty="0"/>
                    </a:p>
                  </a:txBody>
                  <a:tcPr/>
                </a:tc>
              </a:tr>
              <a:tr h="44974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Моделирование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Вопрос</a:t>
                      </a:r>
                      <a:endParaRPr lang="ru-RU" sz="2400" b="1" dirty="0"/>
                    </a:p>
                  </a:txBody>
                  <a:tcPr/>
                </a:tc>
              </a:tr>
              <a:tr h="44974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Выполнение упражнения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Моделирование</a:t>
                      </a:r>
                      <a:endParaRPr lang="ru-RU" sz="2400" b="1" dirty="0"/>
                    </a:p>
                  </a:txBody>
                  <a:tcPr/>
                </a:tc>
              </a:tr>
              <a:tr h="449743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Активация опорного знания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Решение задачи</a:t>
                      </a:r>
                      <a:endParaRPr lang="ru-RU" sz="2400" b="1" dirty="0"/>
                    </a:p>
                  </a:txBody>
                  <a:tcPr/>
                </a:tc>
              </a:tr>
              <a:tr h="80953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Решение задачи 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Наблюдение</a:t>
                      </a:r>
                      <a:r>
                        <a:rPr lang="ru-RU" sz="2400" b="1" baseline="0" dirty="0" smtClean="0"/>
                        <a:t> (проведение) эксперимента</a:t>
                      </a:r>
                      <a:endParaRPr lang="ru-RU" sz="2400" b="1" dirty="0"/>
                    </a:p>
                  </a:txBody>
                  <a:tcPr/>
                </a:tc>
              </a:tr>
              <a:tr h="809538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Оперирование формулами, уравнениями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Вопрос </a:t>
                      </a:r>
                      <a:endParaRPr lang="ru-RU" sz="2400" b="1" dirty="0"/>
                    </a:p>
                  </a:txBody>
                  <a:tcPr/>
                </a:tc>
              </a:tr>
              <a:tr h="112766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Активизация опорного знания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Оперирование формулами, уравнениями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74638"/>
            <a:ext cx="80764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Необходимые условия</a:t>
            </a:r>
            <a:r>
              <a:rPr lang="en-US" sz="3600" b="1" dirty="0" smtClean="0"/>
              <a:t> </a:t>
            </a:r>
            <a:r>
              <a:rPr lang="ru-RU" sz="3600" b="1" dirty="0" smtClean="0"/>
              <a:t>для самостоятельного созидания знаний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Достаточность у ученика опорных знаний</a:t>
            </a:r>
          </a:p>
          <a:p>
            <a:r>
              <a:rPr lang="ru-RU" b="1" dirty="0" smtClean="0"/>
              <a:t>Системность формируемых знаний и использование их в дальнейшем</a:t>
            </a:r>
          </a:p>
          <a:p>
            <a:r>
              <a:rPr lang="ru-RU" b="1" dirty="0" smtClean="0"/>
              <a:t>Наличие хорошей памяти и фонда мыслительных действий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результатов обучения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42976" y="1571612"/>
          <a:ext cx="7786742" cy="3100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371"/>
                <a:gridCol w="3893371"/>
              </a:tblGrid>
              <a:tr h="54417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Прежние стандарты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Современные стандарты</a:t>
                      </a:r>
                      <a:endParaRPr lang="ru-RU" sz="2400" b="1" dirty="0"/>
                    </a:p>
                  </a:txBody>
                  <a:tcPr/>
                </a:tc>
              </a:tr>
              <a:tr h="54417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Результаты</a:t>
                      </a:r>
                      <a:r>
                        <a:rPr lang="ru-RU" sz="2400" b="1" baseline="0" dirty="0" smtClean="0"/>
                        <a:t> воспитания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Личностные результаты</a:t>
                      </a:r>
                      <a:endParaRPr lang="ru-RU" sz="2400" b="1" dirty="0"/>
                    </a:p>
                  </a:txBody>
                  <a:tcPr/>
                </a:tc>
              </a:tr>
              <a:tr h="544171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Результаты развития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err="1" smtClean="0"/>
                        <a:t>Метапредметные</a:t>
                      </a:r>
                      <a:r>
                        <a:rPr lang="ru-RU" sz="2400" b="1" dirty="0" smtClean="0"/>
                        <a:t> результаты</a:t>
                      </a:r>
                      <a:endParaRPr lang="ru-RU" sz="2400" b="1" dirty="0"/>
                    </a:p>
                  </a:txBody>
                  <a:tcPr/>
                </a:tc>
              </a:tr>
              <a:tr h="939255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Владение химическими знаниями и практическими умениями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Предметные результаты </a:t>
                      </a:r>
                      <a:endParaRPr lang="ru-RU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Требования к уровню подготовки выпускников основной школы</a:t>
            </a:r>
            <a:endParaRPr lang="ru-RU" sz="36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1500174"/>
          <a:ext cx="8429684" cy="5152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14842"/>
                <a:gridCol w="4214842"/>
              </a:tblGrid>
              <a:tr h="413438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Требования к воспитанию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Личностные результаты</a:t>
                      </a:r>
                      <a:endParaRPr lang="ru-RU" sz="2000" b="1" dirty="0"/>
                    </a:p>
                  </a:txBody>
                  <a:tcPr/>
                </a:tc>
              </a:tr>
              <a:tr h="1685555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1) Раскрывать идею материального единства атомов химических элементов, простых и сложных, органических и неорганических веществ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1) Понимать роль учёных</a:t>
                      </a:r>
                      <a:r>
                        <a:rPr lang="ru-RU" sz="2000" b="1" baseline="0" dirty="0" smtClean="0"/>
                        <a:t> в мировой химической науке</a:t>
                      </a:r>
                      <a:endParaRPr lang="ru-RU" sz="2000" b="1" dirty="0"/>
                    </a:p>
                  </a:txBody>
                  <a:tcPr/>
                </a:tc>
              </a:tr>
              <a:tr h="2003584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2) Разъяснять причины многообразия неорганических и органических веществ, причинно-следственную зависимость между составом, строением и свойствами веществ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2) Использовать информацию о роли химии в различных профессиях для выбора траектории своего дальнейшего образования</a:t>
                      </a:r>
                      <a:endParaRPr lang="ru-RU" sz="2000" b="1" dirty="0"/>
                    </a:p>
                  </a:txBody>
                  <a:tcPr/>
                </a:tc>
              </a:tr>
              <a:tr h="1049497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3) Показывать на примерах развитие познания от явления ко всё более глубокой сущности и т. п.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3) Планировать и контролировать свою учебную деятельность и т. п.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Требования к уровню подготовки выпускников основной школы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8" y="1447800"/>
          <a:ext cx="8220102" cy="527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0051"/>
                <a:gridCol w="41100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Требования  к развитию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err="1" smtClean="0"/>
                        <a:t>Метапредметные</a:t>
                      </a:r>
                      <a:r>
                        <a:rPr lang="ru-RU" sz="2000" b="1" dirty="0" smtClean="0"/>
                        <a:t> результаты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1) Определять и разъяснять смысл изученных понятий и законов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1) Использовать умения различных видов познавательной деятельности (наблюдения, работу с литературой, графиками, таблицами и т. п.)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2) Сравнивать состав и свойства изученных веществ</a:t>
                      </a:r>
                    </a:p>
                    <a:p>
                      <a:r>
                        <a:rPr lang="ru-RU" b="1" dirty="0" smtClean="0"/>
                        <a:t>Анализировать результаты наблюдаемых опытов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2) Применять основные методы познания (эксперимент, моделирование и др.) для изучения химических объектов</a:t>
                      </a:r>
                      <a:endParaRPr lang="ru-RU" sz="1800" b="1" dirty="0"/>
                    </a:p>
                  </a:txBody>
                  <a:tcPr/>
                </a:tc>
              </a:tr>
              <a:tr h="74168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3) Высказывать суждения о свойствах веществ по данным об их составе и строении</a:t>
                      </a:r>
                      <a:endParaRPr lang="ru-RU" b="1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sz="1800" b="1" dirty="0" smtClean="0"/>
                        <a:t>3) Использовать основные интеллектуальные операции (анализ, сравнение , классификация,</a:t>
                      </a:r>
                      <a:r>
                        <a:rPr lang="ru-RU" sz="1800" b="1" baseline="0" dirty="0" smtClean="0"/>
                        <a:t> обобщение, выдвижение гипотез и пр.)</a:t>
                      </a:r>
                      <a:endParaRPr lang="ru-RU" sz="1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4) Устанавливать причинно-следственные связи между строением, свойствами и применением веществ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5) Делать выводы и обобщения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Требования к уровню подготовки выпускников основной школы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447800"/>
          <a:ext cx="8715404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7702"/>
                <a:gridCol w="435770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Требования к владению знаниями и умениями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Предметные 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1) Характеризовать химические элементы, свойства простых и сложных веществ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arenR"/>
                      </a:pPr>
                      <a:r>
                        <a:rPr lang="ru-RU" b="1" dirty="0" smtClean="0"/>
                        <a:t>Называть химические элементы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2) Перечислять признаки и условия протекания реакций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2) Разъяснять смысл химических формул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3) Объяснять изученные закономерности (ЗПСВ и ЗСМВ)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3) Объяснять строение веществ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4) Разъяснять смысл химических формул и уравнений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4) Изображать электронные формулы атомов химических элементов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5) Объяснять строение веществ: указывать частицы, составляющие атом, молекулу; ионные соединения,;</a:t>
                      </a:r>
                      <a:r>
                        <a:rPr lang="ru-RU" b="1" baseline="0" dirty="0" smtClean="0"/>
                        <a:t> объяснять процесс образования химических связей и пр.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5) Составлять уравнения химических реакций изученных типов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6) определять с помощью качественных реакций ионы в растворе и т. п.</a:t>
                      </a:r>
                    </a:p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Ключевые термины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57224" y="1500174"/>
            <a:ext cx="3657600" cy="5048272"/>
          </a:xfrm>
        </p:spPr>
        <p:txBody>
          <a:bodyPr>
            <a:normAutofit fontScale="62500" lnSpcReduction="20000"/>
          </a:bodyPr>
          <a:lstStyle/>
          <a:p>
            <a:r>
              <a:rPr lang="ru-RU" sz="3800" b="1" dirty="0" smtClean="0"/>
              <a:t>Понимать (1)</a:t>
            </a:r>
          </a:p>
          <a:p>
            <a:r>
              <a:rPr lang="ru-RU" sz="3800" b="1" dirty="0" smtClean="0"/>
              <a:t>Использовать (4)</a:t>
            </a:r>
          </a:p>
          <a:p>
            <a:r>
              <a:rPr lang="ru-RU" sz="3800" b="1" dirty="0" smtClean="0"/>
              <a:t>Планировать и контролировать</a:t>
            </a:r>
          </a:p>
          <a:p>
            <a:r>
              <a:rPr lang="ru-RU" sz="3800" b="1" dirty="0" smtClean="0"/>
              <a:t>Применять (1)</a:t>
            </a:r>
          </a:p>
          <a:p>
            <a:r>
              <a:rPr lang="ru-RU" sz="3800" b="1" dirty="0" smtClean="0"/>
              <a:t>Высказывать (1)</a:t>
            </a:r>
          </a:p>
          <a:p>
            <a:r>
              <a:rPr lang="ru-RU" sz="3800" b="1" dirty="0" smtClean="0"/>
              <a:t>Определять (5)</a:t>
            </a:r>
          </a:p>
          <a:p>
            <a:r>
              <a:rPr lang="ru-RU" sz="3800" b="1" dirty="0" smtClean="0"/>
              <a:t>Раскрывать (1)</a:t>
            </a:r>
          </a:p>
          <a:p>
            <a:r>
              <a:rPr lang="ru-RU" sz="3800" b="1" dirty="0" smtClean="0"/>
              <a:t>Разъяснять (3)</a:t>
            </a:r>
          </a:p>
          <a:p>
            <a:r>
              <a:rPr lang="ru-RU" sz="3800" b="1" dirty="0" smtClean="0"/>
              <a:t>Раскрывать (3)</a:t>
            </a:r>
          </a:p>
          <a:p>
            <a:r>
              <a:rPr lang="ru-RU" sz="3800" b="1" dirty="0" smtClean="0"/>
              <a:t>Аргументировано отстаивать (1)</a:t>
            </a:r>
          </a:p>
          <a:p>
            <a:r>
              <a:rPr lang="ru-RU" sz="3800" b="1" dirty="0" smtClean="0"/>
              <a:t>Называть (1)</a:t>
            </a:r>
          </a:p>
          <a:p>
            <a:r>
              <a:rPr lang="ru-RU" sz="3800" b="1" dirty="0" smtClean="0"/>
              <a:t>Формулировать (2)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524000"/>
            <a:ext cx="4790316" cy="53340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Объяснять (4)</a:t>
            </a:r>
          </a:p>
          <a:p>
            <a:r>
              <a:rPr lang="ru-RU" sz="2400" b="1" dirty="0" smtClean="0"/>
              <a:t>Изображать (2)</a:t>
            </a:r>
          </a:p>
          <a:p>
            <a:r>
              <a:rPr lang="ru-RU" sz="2400" b="1" dirty="0" smtClean="0"/>
              <a:t>Характеризовать (2)</a:t>
            </a:r>
          </a:p>
          <a:p>
            <a:r>
              <a:rPr lang="ru-RU" sz="2400" b="1" dirty="0" smtClean="0"/>
              <a:t>Составлять (5)</a:t>
            </a:r>
          </a:p>
          <a:p>
            <a:r>
              <a:rPr lang="ru-RU" sz="2400" b="1" dirty="0" smtClean="0"/>
              <a:t>Моделировать (1)</a:t>
            </a:r>
          </a:p>
          <a:p>
            <a:r>
              <a:rPr lang="ru-RU" sz="2400" b="1" dirty="0" smtClean="0"/>
              <a:t>Перечислять (1)</a:t>
            </a:r>
          </a:p>
          <a:p>
            <a:r>
              <a:rPr lang="ru-RU" sz="2400" b="1" dirty="0" smtClean="0"/>
              <a:t>Указывать (3)</a:t>
            </a:r>
          </a:p>
          <a:p>
            <a:r>
              <a:rPr lang="ru-RU" sz="2400" b="1" dirty="0" smtClean="0"/>
              <a:t>Решать (1)</a:t>
            </a:r>
          </a:p>
          <a:p>
            <a:r>
              <a:rPr lang="ru-RU" sz="2400" b="1" dirty="0" smtClean="0"/>
              <a:t>Выполнять (2)</a:t>
            </a:r>
          </a:p>
          <a:p>
            <a:r>
              <a:rPr lang="ru-RU" sz="2400" b="1" dirty="0" smtClean="0"/>
              <a:t>Соблюдать (1)</a:t>
            </a:r>
          </a:p>
          <a:p>
            <a:r>
              <a:rPr lang="ru-RU" sz="2400" b="1" dirty="0" smtClean="0"/>
              <a:t>Анализировать и оценивать (1)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«Эффект рыжей кошки»</a:t>
            </a:r>
            <a:endParaRPr lang="ru-RU" b="1" dirty="0"/>
          </a:p>
        </p:txBody>
      </p:sp>
      <p:pic>
        <p:nvPicPr>
          <p:cNvPr id="8909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7554" y="1785926"/>
            <a:ext cx="3585907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Выявление в учебных заданиях </a:t>
            </a:r>
            <a:r>
              <a:rPr lang="ru-RU" b="1" dirty="0" err="1" smtClean="0"/>
              <a:t>метапредметных</a:t>
            </a:r>
            <a:r>
              <a:rPr lang="ru-RU" b="1" dirty="0" smtClean="0"/>
              <a:t>  действий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24472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/>
              <a:t>Формирование понятия об относительной атомной массе.</a:t>
            </a:r>
          </a:p>
          <a:p>
            <a:pPr>
              <a:buFontTx/>
              <a:buChar char="-"/>
            </a:pPr>
            <a:r>
              <a:rPr lang="ru-RU" b="1" dirty="0" smtClean="0"/>
              <a:t>Взвешивание на весах кубиков объёмом 1 см</a:t>
            </a:r>
            <a:r>
              <a:rPr lang="ru-RU" b="1" baseline="30000" dirty="0" smtClean="0"/>
              <a:t>3 </a:t>
            </a:r>
            <a:r>
              <a:rPr lang="ru-RU" b="1" dirty="0" smtClean="0"/>
              <a:t> магния (масса 1,74 г) и свинца (масса 11,3 г).</a:t>
            </a:r>
          </a:p>
          <a:p>
            <a:pPr>
              <a:buFontTx/>
              <a:buChar char="-"/>
            </a:pPr>
            <a:r>
              <a:rPr lang="ru-RU" b="1" dirty="0" smtClean="0"/>
              <a:t>Почему объёмы кубиков одинаковы, а массы разные?</a:t>
            </a:r>
          </a:p>
          <a:p>
            <a:pPr>
              <a:buFontTx/>
              <a:buChar char="-"/>
            </a:pPr>
            <a:r>
              <a:rPr lang="ru-RU" b="1" dirty="0" smtClean="0"/>
              <a:t>Дополнительная информация: число атомов магния – 4,32 </a:t>
            </a:r>
            <a:r>
              <a:rPr lang="ru-RU" b="1" dirty="0" err="1" smtClean="0"/>
              <a:t>х</a:t>
            </a:r>
            <a:r>
              <a:rPr lang="ru-RU" b="1" dirty="0" smtClean="0"/>
              <a:t> 10</a:t>
            </a:r>
            <a:r>
              <a:rPr lang="ru-RU" b="1" baseline="30000" dirty="0" smtClean="0"/>
              <a:t>22</a:t>
            </a:r>
            <a:r>
              <a:rPr lang="ru-RU" b="1" dirty="0" smtClean="0"/>
              <a:t>, а атомов свинца – 3,28 </a:t>
            </a:r>
            <a:r>
              <a:rPr lang="ru-RU" b="1" dirty="0" err="1" smtClean="0"/>
              <a:t>х</a:t>
            </a:r>
            <a:r>
              <a:rPr lang="ru-RU" b="1" dirty="0" smtClean="0"/>
              <a:t> 10</a:t>
            </a:r>
            <a:r>
              <a:rPr lang="ru-RU" b="1" baseline="30000" dirty="0" smtClean="0"/>
              <a:t>22</a:t>
            </a:r>
            <a:r>
              <a:rPr lang="ru-RU" b="1" dirty="0" smtClean="0"/>
              <a:t>.</a:t>
            </a:r>
          </a:p>
          <a:p>
            <a:pPr>
              <a:buFontTx/>
              <a:buChar char="-"/>
            </a:pPr>
            <a:r>
              <a:rPr lang="ru-RU" b="1" dirty="0" smtClean="0"/>
              <a:t>Расчёт массы атомов магния и свинца.</a:t>
            </a:r>
          </a:p>
          <a:p>
            <a:pPr>
              <a:buFontTx/>
              <a:buChar char="-"/>
            </a:pPr>
            <a:r>
              <a:rPr lang="ru-RU" b="1" dirty="0" smtClean="0"/>
              <a:t>Во сколько раз масса атома свинца больше массы атома магния?</a:t>
            </a:r>
          </a:p>
          <a:p>
            <a:pPr>
              <a:buFontTx/>
              <a:buChar char="-"/>
            </a:pPr>
            <a:r>
              <a:rPr lang="ru-RU" b="1" dirty="0" smtClean="0"/>
              <a:t>Заключение: массы атомов чрезвычайно малы, понимание термина «относительный».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dirty="0" smtClean="0"/>
              <a:t>Историческая справка о введении единиц измерения атомной массы.</a:t>
            </a:r>
          </a:p>
          <a:p>
            <a:pPr>
              <a:buFontTx/>
              <a:buChar char="-"/>
            </a:pPr>
            <a:r>
              <a:rPr lang="ru-RU" b="1" dirty="0" smtClean="0"/>
              <a:t>Моделирование 1/12 атома углерода (работа с пластилином)</a:t>
            </a:r>
          </a:p>
          <a:p>
            <a:pPr>
              <a:buFontTx/>
              <a:buChar char="-"/>
            </a:pPr>
            <a:r>
              <a:rPr lang="ru-RU" b="1" dirty="0" smtClean="0"/>
              <a:t>Взвешивание «атома» лития (модель из пластилина) с помощью «частиц» атома углерода».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Деятельность учащихся: взвешивание, расчёты, моделирование, выдвижение гипотез, ответы на вопросы,  слушание, обобщение.</a:t>
            </a:r>
            <a:endParaRPr lang="ru-RU" b="1" dirty="0">
              <a:solidFill>
                <a:schemeClr val="accent3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Кузнецова, Л. М. Философия и психология обучения школьников (на примере химии) / Л. М. Кузнецова. – М., 2016. – 170 с.</a:t>
            </a:r>
            <a:endParaRPr lang="ru-RU" b="1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Качалова, Г. С. Формирование </a:t>
            </a:r>
            <a:r>
              <a:rPr lang="ru-RU" b="1" dirty="0" err="1" smtClean="0"/>
              <a:t>метапредметной</a:t>
            </a:r>
            <a:r>
              <a:rPr lang="ru-RU" b="1" dirty="0" smtClean="0"/>
              <a:t> компетентности учащихся 9-х классов (математика, химия, физика) / Г. С. Качалова, А. Ж. </a:t>
            </a:r>
            <a:r>
              <a:rPr lang="ru-RU" b="1" dirty="0" err="1" smtClean="0"/>
              <a:t>Жафяров</a:t>
            </a:r>
            <a:r>
              <a:rPr lang="ru-RU" b="1" dirty="0" smtClean="0"/>
              <a:t>. – Новосибирск: Изд-во НГПУ, 2015. – 118 с.</a:t>
            </a:r>
          </a:p>
          <a:p>
            <a:r>
              <a:rPr lang="ru-RU" b="1" dirty="0" smtClean="0"/>
              <a:t>Качалова, Г. С. Обучение решению экспериментальных химических задач на </a:t>
            </a:r>
            <a:r>
              <a:rPr lang="ru-RU" b="1" dirty="0" err="1" smtClean="0"/>
              <a:t>компетентностной</a:t>
            </a:r>
            <a:r>
              <a:rPr lang="ru-RU" b="1" dirty="0" smtClean="0"/>
              <a:t> основе : монография / Г. С. Качалова; </a:t>
            </a:r>
            <a:r>
              <a:rPr lang="ru-RU" b="1" dirty="0" err="1" smtClean="0"/>
              <a:t>Мин-во</a:t>
            </a:r>
            <a:r>
              <a:rPr lang="ru-RU" b="1" dirty="0" smtClean="0"/>
              <a:t> образования и науки РФ, </a:t>
            </a:r>
            <a:r>
              <a:rPr lang="ru-RU" b="1" dirty="0" err="1" smtClean="0"/>
              <a:t>Новосиб</a:t>
            </a:r>
            <a:r>
              <a:rPr lang="ru-RU" b="1" dirty="0" smtClean="0"/>
              <a:t>. </a:t>
            </a:r>
            <a:r>
              <a:rPr lang="ru-RU" b="1" dirty="0" err="1" smtClean="0"/>
              <a:t>гос</a:t>
            </a:r>
            <a:r>
              <a:rPr lang="ru-RU" b="1" dirty="0" smtClean="0"/>
              <a:t>. </a:t>
            </a:r>
            <a:r>
              <a:rPr lang="ru-RU" b="1" dirty="0" err="1" smtClean="0"/>
              <a:t>пед</a:t>
            </a:r>
            <a:r>
              <a:rPr lang="ru-RU" b="1" dirty="0" smtClean="0"/>
              <a:t>. ун-т. – Новосибирск : НГПУ, 2016. – 168 с. (</a:t>
            </a:r>
            <a:r>
              <a:rPr lang="ru-RU" b="1" dirty="0" smtClean="0">
                <a:solidFill>
                  <a:schemeClr val="accent3"/>
                </a:solidFill>
              </a:rPr>
              <a:t>в печати</a:t>
            </a:r>
            <a:r>
              <a:rPr lang="ru-RU" b="1" dirty="0" smtClean="0"/>
              <a:t>)</a:t>
            </a:r>
          </a:p>
          <a:p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-1"/>
          <a:ext cx="9144002" cy="6893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628780"/>
                <a:gridCol w="1785950"/>
                <a:gridCol w="2071672"/>
              </a:tblGrid>
              <a:tr h="561791">
                <a:tc grid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Познавательные УУД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Регулятивные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Знаково-символические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Коммуникативн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21360">
                <a:tc>
                  <a:txBody>
                    <a:bodyPr/>
                    <a:lstStyle/>
                    <a:p>
                      <a:r>
                        <a:rPr lang="ru-RU" b="1" dirty="0" err="1" smtClean="0">
                          <a:solidFill>
                            <a:schemeClr val="tx1"/>
                          </a:solidFill>
                        </a:rPr>
                        <a:t>Общеучебные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Логические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0127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Самостоятельное выделение и формирование познавательной цели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Анализ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Прогнозирование 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Использование химического языка –</a:t>
                      </a:r>
                      <a:r>
                        <a:rPr lang="ru-RU" sz="1600" b="1" baseline="0" dirty="0" smtClean="0"/>
                        <a:t> формул и уравнений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Постановка вопросов</a:t>
                      </a:r>
                      <a:endParaRPr lang="ru-RU" sz="1600" b="1" dirty="0"/>
                    </a:p>
                  </a:txBody>
                  <a:tcPr/>
                </a:tc>
              </a:tr>
              <a:tr h="1059174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Применение методов информационного поиска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Сравнение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Составление плана теоретического решения</a:t>
                      </a:r>
                      <a:endParaRPr lang="ru-RU" sz="1600" b="1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ru-RU" sz="1600" b="1" dirty="0" smtClean="0"/>
                        <a:t>Использование графических объектов, отражающих предметы лабораторного оборудования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Умение выражать свои мысли</a:t>
                      </a:r>
                      <a:endParaRPr lang="ru-RU" sz="1600" b="1" dirty="0"/>
                    </a:p>
                  </a:txBody>
                  <a:tcPr/>
                </a:tc>
              </a:tr>
              <a:tr h="130127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Выбор, сопоставление и обоснование способа решения задачи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Выдвижение и обоснование гипотезы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Определение последовательности практических действий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Планирование сотрудничества при работе в группе</a:t>
                      </a:r>
                      <a:endParaRPr lang="ru-RU" sz="1600" b="1" dirty="0"/>
                    </a:p>
                  </a:txBody>
                  <a:tcPr/>
                </a:tc>
              </a:tr>
              <a:tr h="911863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Выполнение химического эксперимента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Доказательство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Контроль процесса решения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Владение монологом и диалогом</a:t>
                      </a:r>
                      <a:endParaRPr lang="ru-RU" sz="1600" b="1" dirty="0"/>
                    </a:p>
                  </a:txBody>
                  <a:tcPr/>
                </a:tc>
              </a:tr>
              <a:tr h="1301271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Умение осознанно</a:t>
                      </a:r>
                      <a:r>
                        <a:rPr lang="ru-RU" sz="1600" b="1" baseline="0" dirty="0" smtClean="0"/>
                        <a:t> и произвольно строить речевое высказывание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Коррекция  практических действий</a:t>
                      </a:r>
                      <a:endParaRPr lang="ru-RU" sz="16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Задача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 четырёх пробирках вам даны кристаллические вещества: сульфат натрия (используется в производстве стекла, а раньше применялся в составе стиральных порошков), хлорид цинка (применяется для </a:t>
            </a:r>
            <a:r>
              <a:rPr lang="ru-RU" b="1" dirty="0" err="1" smtClean="0"/>
              <a:t>антисептичской</a:t>
            </a:r>
            <a:r>
              <a:rPr lang="ru-RU" b="1" dirty="0" smtClean="0"/>
              <a:t> пропитки древесины), карбонат калия (используют как сырьё для производства хрусталя и оптического стекла), силикат натрия (жидкое стекло, используют в качестве клея). Определите, в какой пробирке находится каждое из веществ.</a:t>
            </a:r>
          </a:p>
          <a:p>
            <a:endParaRPr lang="ru-RU" dirty="0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72578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Решение</a:t>
            </a:r>
            <a:endParaRPr lang="ru-RU" b="1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357158" y="928670"/>
            <a:ext cx="4500594" cy="5258770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В задаче даны вещества, которые нужно распознать. Все вещества относятся к классу солей. Вещества даны в твёрдом виде, значит, нужно будет готовить их растворы, а для этого нужно знать их растворимость.</a:t>
            </a:r>
          </a:p>
          <a:p>
            <a:r>
              <a:rPr lang="ru-RU" sz="1400" b="1" dirty="0" smtClean="0"/>
              <a:t>Сульфат натрия </a:t>
            </a:r>
            <a:r>
              <a:rPr lang="en-US" sz="1400" b="1" dirty="0" smtClean="0"/>
              <a:t>Na</a:t>
            </a:r>
            <a:r>
              <a:rPr lang="ru-RU" sz="1400" b="1" baseline="-25000" dirty="0" smtClean="0"/>
              <a:t>2</a:t>
            </a:r>
            <a:r>
              <a:rPr lang="en-US" sz="1400" b="1" dirty="0" smtClean="0"/>
              <a:t>SO</a:t>
            </a:r>
            <a:r>
              <a:rPr lang="ru-RU" sz="1400" b="1" baseline="-25000" dirty="0" smtClean="0"/>
              <a:t>4</a:t>
            </a:r>
            <a:r>
              <a:rPr lang="ru-RU" sz="1400" b="1" dirty="0" smtClean="0"/>
              <a:t>, хлорид цинка </a:t>
            </a:r>
            <a:r>
              <a:rPr lang="en-US" sz="1400" b="1" dirty="0" err="1" smtClean="0"/>
              <a:t>ZnCl</a:t>
            </a:r>
            <a:r>
              <a:rPr lang="ru-RU" sz="1400" b="1" baseline="-25000" dirty="0" smtClean="0"/>
              <a:t>2</a:t>
            </a:r>
            <a:r>
              <a:rPr lang="ru-RU" sz="1400" b="1" dirty="0" smtClean="0"/>
              <a:t>, карбонат калия </a:t>
            </a:r>
            <a:r>
              <a:rPr lang="en-US" sz="1400" b="1" dirty="0" smtClean="0"/>
              <a:t>K</a:t>
            </a:r>
            <a:r>
              <a:rPr lang="ru-RU" sz="1400" b="1" baseline="-25000" dirty="0" smtClean="0"/>
              <a:t>2</a:t>
            </a:r>
            <a:r>
              <a:rPr lang="en-US" sz="1400" b="1" dirty="0" smtClean="0"/>
              <a:t>CO</a:t>
            </a:r>
            <a:r>
              <a:rPr lang="ru-RU" sz="1400" b="1" baseline="-25000" dirty="0" smtClean="0"/>
              <a:t>3</a:t>
            </a:r>
            <a:r>
              <a:rPr lang="ru-RU" sz="1400" b="1" dirty="0" smtClean="0"/>
              <a:t>, силикат натрия </a:t>
            </a:r>
            <a:r>
              <a:rPr lang="en-US" sz="1400" b="1" dirty="0" smtClean="0"/>
              <a:t>Na</a:t>
            </a:r>
            <a:r>
              <a:rPr lang="ru-RU" sz="1400" b="1" baseline="-25000" dirty="0" smtClean="0"/>
              <a:t>2</a:t>
            </a:r>
            <a:r>
              <a:rPr lang="en-US" sz="1400" b="1" dirty="0" err="1" smtClean="0"/>
              <a:t>SiO</a:t>
            </a:r>
            <a:r>
              <a:rPr lang="ru-RU" sz="1400" b="1" baseline="-25000" dirty="0" smtClean="0"/>
              <a:t>3</a:t>
            </a:r>
            <a:r>
              <a:rPr lang="ru-RU" sz="1400" b="1" dirty="0" smtClean="0"/>
              <a:t> – имеют белый цвет, растворимы в воде, значит, по физическим свойствам их нельзя распознать.</a:t>
            </a:r>
          </a:p>
          <a:p>
            <a:pPr>
              <a:buNone/>
            </a:pPr>
            <a:r>
              <a:rPr lang="ru-RU" sz="1400" b="1" dirty="0" smtClean="0"/>
              <a:t>        Карбонат калия и силикат натрия вступают в реакцию с разбавленной соляной кислотой; в первом случае выделяется газ, во втором наблюдается выпадение студенистого осадка белого цвета. Сульфат натрия взаимодействует с хлоридом бария, давая осадок белого цвета; хлорид цинка взаимодействует с нитратом серебра, образуя белый творожистый осадок.</a:t>
            </a:r>
          </a:p>
          <a:p>
            <a:r>
              <a:rPr lang="ru-RU" sz="1400" b="1" dirty="0" smtClean="0"/>
              <a:t>К пробам, взятым поочерёдно из каждой пробирки, надо прибавлять по 1–2 капли сначала разбавленной соляной кислоты, затем раствора хлорида бария и нитрата серебра. После применения каждого реактива надо отмечать признаки реакции и делать соответствующие выводы.</a:t>
            </a:r>
            <a:endParaRPr lang="ru-RU" sz="1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4786314" y="928670"/>
            <a:ext cx="4357686" cy="5572164"/>
          </a:xfrm>
        </p:spPr>
        <p:txBody>
          <a:bodyPr>
            <a:noAutofit/>
          </a:bodyPr>
          <a:lstStyle/>
          <a:p>
            <a:r>
              <a:rPr lang="ru-RU" sz="1400" b="1" dirty="0" smtClean="0"/>
              <a:t>Самостоятельное выделение и формулирование познавательной цели, анализ условий и требований задачи, </a:t>
            </a:r>
            <a:r>
              <a:rPr lang="ru-RU" sz="1400" b="1" dirty="0" err="1" smtClean="0"/>
              <a:t>целеполагание</a:t>
            </a:r>
            <a:r>
              <a:rPr lang="ru-RU" sz="1400" b="1" dirty="0" smtClean="0"/>
              <a:t>.</a:t>
            </a:r>
          </a:p>
          <a:p>
            <a:endParaRPr lang="ru-RU" sz="1400" b="1" dirty="0" smtClean="0"/>
          </a:p>
          <a:p>
            <a:r>
              <a:rPr lang="ru-RU" sz="1400" b="1" dirty="0" smtClean="0"/>
              <a:t>Информационный поиск, в котором используется действие сравнения – состава веществ, физических и химических свойств, выдвигаются гипотезы, прогнозируется результат. Осуществляется работа с таблицами растворимости и распознавания катионов и анионов (применяются знаково-символические действия).</a:t>
            </a:r>
          </a:p>
          <a:p>
            <a:endParaRPr lang="ru-RU" sz="1400" b="1" dirty="0" smtClean="0"/>
          </a:p>
          <a:p>
            <a:endParaRPr lang="ru-RU" sz="1400" b="1" dirty="0" smtClean="0"/>
          </a:p>
          <a:p>
            <a:endParaRPr lang="ru-RU" sz="1400" b="1" dirty="0" smtClean="0"/>
          </a:p>
          <a:p>
            <a:r>
              <a:rPr lang="ru-RU" sz="1400" b="1" dirty="0" smtClean="0"/>
              <a:t>Обоснование способа решения задачи, а также планирование последовательности действий. </a:t>
            </a:r>
          </a:p>
          <a:p>
            <a:r>
              <a:rPr lang="ru-RU" sz="1400" b="1" dirty="0" smtClean="0"/>
              <a:t>При групповом решении – совместное обсуждение всех действий. </a:t>
            </a:r>
          </a:p>
          <a:p>
            <a:r>
              <a:rPr lang="ru-RU" sz="1400" b="1" dirty="0" smtClean="0"/>
              <a:t>Составление уравнений реакций (знаково-символические действия).</a:t>
            </a:r>
          </a:p>
          <a:p>
            <a:r>
              <a:rPr lang="ru-RU" sz="1400" b="1" dirty="0" smtClean="0"/>
              <a:t>Графическое оформление плана решения (составление таблицы).</a:t>
            </a:r>
          </a:p>
          <a:p>
            <a:endParaRPr lang="ru-RU" sz="14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142976" y="428604"/>
            <a:ext cx="7498080" cy="585791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    </a:t>
            </a:r>
            <a:br>
              <a:rPr lang="ru-RU" sz="2800" b="1" dirty="0" smtClean="0"/>
            </a:br>
            <a:r>
              <a:rPr lang="ru-RU" sz="2800" b="1" dirty="0" smtClean="0"/>
              <a:t>        «В настоящее время инструменты для выявления и измерения целей для всех составляющих учебного процесса ещё не разработаны.</a:t>
            </a:r>
            <a:br>
              <a:rPr lang="ru-RU" sz="2800" b="1" dirty="0" smtClean="0"/>
            </a:br>
            <a:r>
              <a:rPr lang="ru-RU" sz="2800" b="1" dirty="0" smtClean="0"/>
              <a:t>       Ещё сложнее диагностировать компоненты воспитания и развития. Не представляется возможным также диагностировать развитие отдельных качеств личности. Эта задача не решена ещё ни в дидактике, ни в психологии, ни в научной методике преподавания дисциплины. Данная проблема ещё ждёт своих исследователей» (Е. Е. Минченков)</a:t>
            </a:r>
            <a:endParaRPr lang="ru-RU" sz="2800" b="1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Шалашова</a:t>
            </a:r>
            <a:r>
              <a:rPr lang="ru-RU" b="1" dirty="0" smtClean="0"/>
              <a:t> Марина Михайловна</a:t>
            </a:r>
          </a:p>
        </p:txBody>
      </p:sp>
      <p:sp>
        <p:nvSpPr>
          <p:cNvPr id="17411" name="Номер слайда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7C94AFC-AFB6-47B1-AFF8-B87AE49B1B38}" type="slidenum">
              <a:rPr lang="ru-RU" altLang="en-US" smtClean="0"/>
              <a:pPr/>
              <a:t>28</a:t>
            </a:fld>
            <a:endParaRPr lang="ru-RU" altLang="en-US" smtClean="0"/>
          </a:p>
        </p:txBody>
      </p:sp>
      <p:pic>
        <p:nvPicPr>
          <p:cNvPr id="17412" name="Содержимое 4" descr="&amp;SHcy;&amp;acy;&amp;lcy;&amp;acy;&amp;shcy;&amp;ocy;&amp;vcy;&amp;acy; &amp;Mcy;&amp;acy;&amp;rcy;&amp;icy;&amp;ncy;&amp;acy; &amp;Mcy;&amp;icy;&amp;khcy;&amp;acy;&amp;jcy;&amp;lcy;&amp;ocy;&amp;vcy;&amp;ncy;&amp;acy;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472" y="1357298"/>
            <a:ext cx="2057400" cy="2438400"/>
          </a:xfrm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643174" y="1285860"/>
            <a:ext cx="6299200" cy="3786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 dirty="0"/>
              <a:t>д.п.н., профессор кафедры </a:t>
            </a:r>
          </a:p>
          <a:p>
            <a:r>
              <a:rPr lang="ru-RU" sz="2400" b="1" dirty="0"/>
              <a:t>методики преподавания химии МИОО</a:t>
            </a:r>
          </a:p>
          <a:p>
            <a:endParaRPr lang="ru-RU" sz="2400" b="1" dirty="0"/>
          </a:p>
          <a:p>
            <a:r>
              <a:rPr lang="ru-RU" sz="2400" b="1" dirty="0"/>
              <a:t>Руководитель научной группы </a:t>
            </a:r>
          </a:p>
          <a:p>
            <a:r>
              <a:rPr lang="ru-RU" sz="2400" b="1" dirty="0"/>
              <a:t>«Современные подходы к оцениванию </a:t>
            </a:r>
          </a:p>
          <a:p>
            <a:r>
              <a:rPr lang="ru-RU" sz="2400" b="1" dirty="0"/>
              <a:t>качества школьного химического </a:t>
            </a:r>
          </a:p>
          <a:p>
            <a:r>
              <a:rPr lang="ru-RU" sz="2400" b="1" dirty="0"/>
              <a:t>образования»</a:t>
            </a:r>
          </a:p>
          <a:p>
            <a:endParaRPr lang="ru-RU" sz="2400" b="1" dirty="0"/>
          </a:p>
          <a:p>
            <a:endParaRPr lang="ru-RU" sz="2400" b="1" dirty="0"/>
          </a:p>
          <a:p>
            <a:endParaRPr lang="ru-RU" sz="2400" b="1" dirty="0"/>
          </a:p>
        </p:txBody>
      </p:sp>
      <p:sp>
        <p:nvSpPr>
          <p:cNvPr id="17414" name="TextBox 8"/>
          <p:cNvSpPr txBox="1">
            <a:spLocks noChangeArrowheads="1"/>
          </p:cNvSpPr>
          <p:nvPr/>
        </p:nvSpPr>
        <p:spPr bwMode="auto">
          <a:xfrm>
            <a:off x="714348" y="4000504"/>
            <a:ext cx="7332392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/>
              <a:t>Области научных интересов: разработка основных идей реализации </a:t>
            </a:r>
          </a:p>
          <a:p>
            <a:r>
              <a:rPr lang="ru-RU" b="1" dirty="0" err="1"/>
              <a:t>компетентностного</a:t>
            </a:r>
            <a:r>
              <a:rPr lang="ru-RU" b="1" dirty="0"/>
              <a:t> подхода в системе российского образования; </a:t>
            </a:r>
          </a:p>
          <a:p>
            <a:r>
              <a:rPr lang="ru-RU" b="1" dirty="0"/>
              <a:t>вопросы оценивания качества образования; </a:t>
            </a:r>
          </a:p>
          <a:p>
            <a:r>
              <a:rPr lang="ru-RU" b="1" dirty="0"/>
              <a:t>разработка инструментально-методического обеспечения </a:t>
            </a:r>
          </a:p>
          <a:p>
            <a:r>
              <a:rPr lang="ru-RU" b="1" dirty="0"/>
              <a:t>реализации ФГОС в средней и высшей школе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r>
              <a:rPr lang="ru-RU" b="1" dirty="0" smtClean="0"/>
              <a:t>Химия в школе: 2009 (№4); 2010 (№8); 2011 (№10); 2013 (№1, 3, 4, 7); </a:t>
            </a:r>
          </a:p>
          <a:p>
            <a:r>
              <a:rPr lang="ru-RU" b="1" dirty="0" smtClean="0"/>
              <a:t>2015 (№4); 2016 (№4)</a:t>
            </a:r>
            <a:endParaRPr lang="ru-RU" b="1" dirty="0"/>
          </a:p>
          <a:p>
            <a:endParaRPr lang="ru-RU" dirty="0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14290"/>
            <a:ext cx="8286808" cy="6357982"/>
          </a:xfrm>
        </p:spPr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Идет экзамен в медицинской академии. Студент троечник бойко отвечает: "Возбудители этой опасной болезни переносятся мышами и рыжими кошками..." Профессор, с недоумением: "Почему рыжими?!" Студент: "А это, Иван </a:t>
            </a:r>
            <a:r>
              <a:rPr lang="ru-RU" b="1" i="1" dirty="0" err="1" smtClean="0"/>
              <a:t>Андреич</a:t>
            </a:r>
            <a:r>
              <a:rPr lang="ru-RU" b="1" i="1" dirty="0" smtClean="0"/>
              <a:t>, Вы так сказали, у меня в конспекте так записано". Профессор, с негодованием: "Ты.., на моих лекциях.., если и был, то либо спал, либо в морской бой играл! У кого переписывал?" Студент, несколько испуганно, кивает на гордость курса и отличницу. Подзывается отличница: "Как так?" "А это, Иван </a:t>
            </a:r>
            <a:r>
              <a:rPr lang="ru-RU" b="1" i="1" dirty="0" err="1" smtClean="0"/>
              <a:t>Андреич</a:t>
            </a:r>
            <a:r>
              <a:rPr lang="ru-RU" b="1" i="1" dirty="0" smtClean="0"/>
              <a:t>, Вы так сказали, у меня в конспекте так записано - РЫЖИМИ". Профессор чешет в затылке, отличнице он привык доверять, лезет в портфель, достает свой потрепанный талмуд, находит нужную страницу, и, с трудом разбирая свой собственный почерк десятилетней давности, читает: "Возбудители этой опасной болезни переносятся мышами и, РЕЖЕ, кошками."...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0"/>
            <a:ext cx="7862150" cy="141763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Вычисление количества вещества продукта реакции по массе реагента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643050"/>
            <a:ext cx="7790712" cy="4800600"/>
          </a:xfrm>
        </p:spPr>
        <p:txBody>
          <a:bodyPr/>
          <a:lstStyle/>
          <a:p>
            <a:r>
              <a:rPr lang="ru-RU" b="1" dirty="0" smtClean="0"/>
              <a:t>Рассчитайте, какое количество вещества углекислого газа получится при сжигании 6 г угля.</a:t>
            </a:r>
          </a:p>
          <a:p>
            <a:r>
              <a:rPr lang="ru-RU" b="1" dirty="0" smtClean="0"/>
              <a:t>Сколько молей продукта реакции получится, если в реакцию горения серы вступил кислород массой 16 г?</a:t>
            </a:r>
          </a:p>
          <a:p>
            <a:r>
              <a:rPr lang="ru-RU" b="1" dirty="0" smtClean="0"/>
              <a:t>Какое количество продукта получится, если в воде растворить 6,4 г оксида серы</a:t>
            </a:r>
            <a:r>
              <a:rPr lang="en-US" b="1" dirty="0" smtClean="0"/>
              <a:t>(IV)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Диалог с учеником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b="1" dirty="0" smtClean="0"/>
              <a:t>Какое соединение образуют водород с кислородом?</a:t>
            </a:r>
          </a:p>
          <a:p>
            <a:pPr>
              <a:buFontTx/>
              <a:buChar char="-"/>
            </a:pPr>
            <a:r>
              <a:rPr lang="ru-RU" b="1" dirty="0" err="1" smtClean="0"/>
              <a:t>Аш-два-о</a:t>
            </a:r>
            <a:r>
              <a:rPr lang="ru-RU" b="1" dirty="0" smtClean="0"/>
              <a:t>.</a:t>
            </a:r>
          </a:p>
          <a:p>
            <a:pPr>
              <a:buFontTx/>
              <a:buChar char="-"/>
            </a:pPr>
            <a:r>
              <a:rPr lang="ru-RU" b="1" dirty="0" smtClean="0"/>
              <a:t>Что это за вещество? Можешь его описать?</a:t>
            </a:r>
          </a:p>
          <a:p>
            <a:pPr>
              <a:buFontTx/>
              <a:buChar char="-"/>
            </a:pPr>
            <a:r>
              <a:rPr lang="ru-RU" b="1" dirty="0" smtClean="0"/>
              <a:t>… </a:t>
            </a:r>
          </a:p>
          <a:p>
            <a:pPr>
              <a:buFontTx/>
              <a:buChar char="-"/>
            </a:pPr>
            <a:r>
              <a:rPr lang="ru-RU" b="1" dirty="0" smtClean="0"/>
              <a:t>Ты его видел?</a:t>
            </a:r>
          </a:p>
          <a:p>
            <a:pPr>
              <a:buFontTx/>
              <a:buChar char="-"/>
            </a:pPr>
            <a:r>
              <a:rPr lang="ru-RU" b="1" dirty="0" smtClean="0"/>
              <a:t>Нет.</a:t>
            </a:r>
          </a:p>
          <a:p>
            <a:pPr>
              <a:buFontTx/>
              <a:buChar char="-"/>
            </a:pPr>
            <a:r>
              <a:rPr lang="ru-RU" b="1" dirty="0" smtClean="0"/>
              <a:t>А что ты пьёшь, когда появляется жажда?</a:t>
            </a:r>
          </a:p>
          <a:p>
            <a:pPr>
              <a:buFontTx/>
              <a:buChar char="-"/>
            </a:pPr>
            <a:r>
              <a:rPr lang="ru-RU" b="1" dirty="0" smtClean="0"/>
              <a:t>А-а-а, вода!</a:t>
            </a:r>
          </a:p>
          <a:p>
            <a:pPr>
              <a:buFontTx/>
              <a:buChar char="-"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«Число </a:t>
            </a:r>
            <a:r>
              <a:rPr lang="ru-RU" b="1" dirty="0" smtClean="0">
                <a:solidFill>
                  <a:srgbClr val="FF0000"/>
                </a:solidFill>
              </a:rPr>
              <a:t>атомов</a:t>
            </a:r>
            <a:r>
              <a:rPr lang="ru-RU" b="1" dirty="0" smtClean="0"/>
              <a:t> каждого элемента в левой и правой частях уравнения должно быть одинаковым» </a:t>
            </a:r>
          </a:p>
          <a:p>
            <a:r>
              <a:rPr lang="ru-RU" b="1" dirty="0" smtClean="0"/>
              <a:t>«Число </a:t>
            </a:r>
            <a:r>
              <a:rPr lang="ru-RU" b="1" dirty="0" smtClean="0">
                <a:solidFill>
                  <a:srgbClr val="FF0000"/>
                </a:solidFill>
              </a:rPr>
              <a:t>атомов</a:t>
            </a:r>
            <a:r>
              <a:rPr lang="ru-RU" b="1" dirty="0" smtClean="0"/>
              <a:t> в формуле записывают с помощью индекса – цифры, стоящей справа и внизу от символа».</a:t>
            </a:r>
          </a:p>
          <a:p>
            <a:r>
              <a:rPr lang="ru-RU" b="1" dirty="0" smtClean="0"/>
              <a:t>«Каким же образом изменение давления влияет на равновесие в реакциях, в которых сумма </a:t>
            </a:r>
            <a:r>
              <a:rPr lang="ru-RU" b="1" dirty="0" smtClean="0">
                <a:solidFill>
                  <a:srgbClr val="FF0000"/>
                </a:solidFill>
              </a:rPr>
              <a:t>объёмов газов </a:t>
            </a:r>
            <a:r>
              <a:rPr lang="ru-RU" b="1" dirty="0" smtClean="0"/>
              <a:t>в обеих частях уравнения одинакова?»</a:t>
            </a:r>
          </a:p>
          <a:p>
            <a:r>
              <a:rPr lang="ru-RU" b="1" dirty="0" smtClean="0"/>
              <a:t>«Повышение температуры смещает равновесие в сторону исходных веществ, т. е. </a:t>
            </a:r>
            <a:r>
              <a:rPr lang="ru-RU" b="1" dirty="0" smtClean="0">
                <a:solidFill>
                  <a:srgbClr val="FF0000"/>
                </a:solidFill>
              </a:rPr>
              <a:t>влево</a:t>
            </a:r>
            <a:r>
              <a:rPr lang="ru-RU" b="1" dirty="0" smtClean="0"/>
              <a:t>»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«Химия – учебный предмет о химическом языке»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1447800"/>
            <a:ext cx="7790712" cy="4800600"/>
          </a:xfrm>
        </p:spPr>
        <p:txBody>
          <a:bodyPr/>
          <a:lstStyle/>
          <a:p>
            <a:r>
              <a:rPr lang="ru-RU" b="1" dirty="0" smtClean="0"/>
              <a:t>Выберите формулу вещества, состоящего из двух атомов калия, атома кремния и трёх атомов кислорода: </a:t>
            </a:r>
            <a:r>
              <a:rPr lang="en-US" b="1" dirty="0" smtClean="0"/>
              <a:t>CaSiO</a:t>
            </a:r>
            <a:r>
              <a:rPr lang="en-US" b="1" baseline="-25000" dirty="0" smtClean="0"/>
              <a:t>3</a:t>
            </a:r>
            <a:r>
              <a:rPr lang="en-US" b="1" dirty="0" smtClean="0"/>
              <a:t>, K</a:t>
            </a:r>
            <a:r>
              <a:rPr lang="en-US" b="1" baseline="-25000" dirty="0" smtClean="0"/>
              <a:t>2</a:t>
            </a:r>
            <a:r>
              <a:rPr lang="en-US" b="1" dirty="0" smtClean="0"/>
              <a:t>SiO</a:t>
            </a:r>
            <a:r>
              <a:rPr lang="en-US" b="1" baseline="-25000" dirty="0" smtClean="0"/>
              <a:t>3</a:t>
            </a:r>
            <a:r>
              <a:rPr lang="en-US" b="1" dirty="0" smtClean="0"/>
              <a:t>, K</a:t>
            </a:r>
            <a:r>
              <a:rPr lang="en-US" b="1" baseline="-25000" dirty="0" smtClean="0"/>
              <a:t>2</a:t>
            </a:r>
            <a:r>
              <a:rPr lang="en-US" b="1" dirty="0" smtClean="0"/>
              <a:t>CO</a:t>
            </a:r>
            <a:r>
              <a:rPr lang="en-US" b="1" baseline="-25000" dirty="0" smtClean="0"/>
              <a:t>3</a:t>
            </a:r>
            <a:r>
              <a:rPr lang="en-US" b="1" dirty="0" smtClean="0"/>
              <a:t>, CaCO</a:t>
            </a:r>
            <a:r>
              <a:rPr lang="en-US" b="1" baseline="-25000" dirty="0" smtClean="0"/>
              <a:t>3</a:t>
            </a:r>
            <a:r>
              <a:rPr lang="en-US" b="1" dirty="0" smtClean="0"/>
              <a:t>.</a:t>
            </a:r>
            <a:endParaRPr lang="ru-RU" b="1" dirty="0" smtClean="0"/>
          </a:p>
          <a:p>
            <a:r>
              <a:rPr lang="ru-RU" b="1" dirty="0" smtClean="0"/>
              <a:t>Составить уравнения реакций:</a:t>
            </a:r>
          </a:p>
          <a:p>
            <a:pPr>
              <a:buNone/>
            </a:pP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+ K        H</a:t>
            </a:r>
            <a:r>
              <a:rPr lang="en-US" b="1" baseline="-25000" dirty="0" smtClean="0"/>
              <a:t>2</a:t>
            </a:r>
            <a:r>
              <a:rPr lang="en-US" b="1" dirty="0" smtClean="0"/>
              <a:t>O + </a:t>
            </a:r>
            <a:r>
              <a:rPr lang="en-US" b="1" dirty="0" err="1" smtClean="0"/>
              <a:t>Pb</a:t>
            </a:r>
            <a:r>
              <a:rPr lang="en-US" b="1" dirty="0" smtClean="0"/>
              <a:t>       Al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 + </a:t>
            </a:r>
            <a:r>
              <a:rPr lang="en-US" b="1" dirty="0" err="1" smtClean="0"/>
              <a:t>SnO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H</a:t>
            </a:r>
            <a:r>
              <a:rPr lang="en-US" b="1" baseline="-25000" dirty="0" smtClean="0"/>
              <a:t>2</a:t>
            </a:r>
            <a:r>
              <a:rPr lang="en-US" b="1" dirty="0" smtClean="0"/>
              <a:t>O + </a:t>
            </a:r>
            <a:r>
              <a:rPr lang="en-US" b="1" dirty="0" err="1" smtClean="0"/>
              <a:t>NiO</a:t>
            </a:r>
            <a:r>
              <a:rPr lang="en-US" b="1" dirty="0" smtClean="0"/>
              <a:t>   H</a:t>
            </a:r>
            <a:r>
              <a:rPr lang="en-US" b="1" baseline="-25000" dirty="0" smtClean="0"/>
              <a:t>2</a:t>
            </a:r>
            <a:r>
              <a:rPr lang="en-US" b="1" dirty="0" smtClean="0"/>
              <a:t>O + Hg      Al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r>
              <a:rPr lang="en-US" b="1" baseline="-25000" dirty="0" smtClean="0"/>
              <a:t>3</a:t>
            </a:r>
            <a:r>
              <a:rPr lang="en-US" b="1" dirty="0" smtClean="0"/>
              <a:t> + K</a:t>
            </a:r>
            <a:r>
              <a:rPr lang="en-US" b="1" baseline="-25000" dirty="0" smtClean="0"/>
              <a:t>2</a:t>
            </a:r>
            <a:r>
              <a:rPr lang="en-US" b="1" dirty="0" smtClean="0"/>
              <a:t>O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Л. М. Кузнецова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Формальный подход к изучению химии превращает её из естественнонаучного учебного предмета в предмет по изучению формул, в то, что В. Н. </a:t>
            </a:r>
            <a:r>
              <a:rPr lang="ru-RU" b="1" dirty="0" err="1" smtClean="0"/>
              <a:t>Верховский</a:t>
            </a:r>
            <a:r>
              <a:rPr lang="ru-RU" b="1" dirty="0" smtClean="0"/>
              <a:t> называл меловой химией. С помощью химических формул и уравнений нельзя изучать вещество.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01687"/>
          </a:xfrm>
        </p:spPr>
        <p:txBody>
          <a:bodyPr/>
          <a:lstStyle/>
          <a:p>
            <a:pPr algn="ctr" eaLnBrk="1" hangingPunct="1"/>
            <a:r>
              <a:rPr lang="ru-RU" b="1" dirty="0" smtClean="0">
                <a:latin typeface="Arial" charset="0"/>
              </a:rPr>
              <a:t>Ступени познания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116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dirty="0" smtClean="0"/>
              <a:t>                                                </a:t>
            </a:r>
            <a:r>
              <a:rPr lang="ru-RU" b="1" dirty="0" smtClean="0"/>
              <a:t>ПОНЯТИЯ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                    ПРЕДСТАВЛЕНИЯ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               ВОСПРИЯТИЯ</a:t>
            </a:r>
          </a:p>
          <a:p>
            <a:pPr eaLnBrk="1" hangingPunct="1"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ru-RU" b="1" dirty="0" smtClean="0"/>
              <a:t>ОЩУЩЕНИЯ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1027</TotalTime>
  <Words>1919</Words>
  <Application>Microsoft Office PowerPoint</Application>
  <PresentationFormat>Экран (4:3)</PresentationFormat>
  <Paragraphs>251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Солнцестояние</vt:lpstr>
      <vt:lpstr>Обучение химии без формализма </vt:lpstr>
      <vt:lpstr>«Эффект рыжей кошки»</vt:lpstr>
      <vt:lpstr>Презентация PowerPoint</vt:lpstr>
      <vt:lpstr>Вычисление количества вещества продукта реакции по массе реагента</vt:lpstr>
      <vt:lpstr>Диалог с учеником</vt:lpstr>
      <vt:lpstr>Презентация PowerPoint</vt:lpstr>
      <vt:lpstr>«Химия – учебный предмет о химическом языке»</vt:lpstr>
      <vt:lpstr>Л. М. Кузнецова</vt:lpstr>
      <vt:lpstr>Ступени познания</vt:lpstr>
      <vt:lpstr>Способы учения</vt:lpstr>
      <vt:lpstr>Важнейший принцип дидактики:</vt:lpstr>
      <vt:lpstr>Источники деятельности</vt:lpstr>
      <vt:lpstr>Сочетание видов деятельности</vt:lpstr>
      <vt:lpstr>Необходимые условия для самостоятельного созидания знаний</vt:lpstr>
      <vt:lpstr>Сравнение результатов обучения</vt:lpstr>
      <vt:lpstr>Требования к уровню подготовки выпускников основной школы</vt:lpstr>
      <vt:lpstr>Требования к уровню подготовки выпускников основной школы</vt:lpstr>
      <vt:lpstr>Требования к уровню подготовки выпускников основной школы</vt:lpstr>
      <vt:lpstr>Ключевые термины</vt:lpstr>
      <vt:lpstr>Выявление в учебных заданиях метапредметных  действий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Задача</vt:lpstr>
      <vt:lpstr>Решение</vt:lpstr>
      <vt:lpstr>             «В настоящее время инструменты для выявления и измерения целей для всех составляющих учебного процесса ещё не разработаны.        Ещё сложнее диагностировать компоненты воспитания и развития. Не представляется возможным также диагностировать развитие отдельных качеств личности. Эта задача не решена ещё ни в дидактике, ни в психологии, ни в научной методике преподавания дисциплины. Данная проблема ещё ждёт своих исследователей» (Е. Е. Минченков)</vt:lpstr>
      <vt:lpstr>Шалашова Марина Михайловна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Качалова Г. С. Преемственность общеобразовательного и вузовского курсов химии</dc:title>
  <cp:lastModifiedBy>Андрей</cp:lastModifiedBy>
  <cp:revision>138</cp:revision>
  <dcterms:modified xsi:type="dcterms:W3CDTF">2016-08-26T17:22:39Z</dcterms:modified>
</cp:coreProperties>
</file>