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539" r:id="rId2"/>
    <p:sldId id="540" r:id="rId3"/>
    <p:sldId id="541" r:id="rId4"/>
    <p:sldId id="542" r:id="rId5"/>
    <p:sldId id="544" r:id="rId6"/>
    <p:sldId id="545" r:id="rId7"/>
    <p:sldId id="546" r:id="rId8"/>
    <p:sldId id="547" r:id="rId9"/>
    <p:sldId id="548" r:id="rId10"/>
    <p:sldId id="552" r:id="rId11"/>
    <p:sldId id="553" r:id="rId12"/>
    <p:sldId id="554" r:id="rId13"/>
    <p:sldId id="555" r:id="rId14"/>
    <p:sldId id="556" r:id="rId15"/>
    <p:sldId id="557" r:id="rId16"/>
    <p:sldId id="558" r:id="rId17"/>
    <p:sldId id="559" r:id="rId18"/>
    <p:sldId id="560" r:id="rId19"/>
    <p:sldId id="561" r:id="rId20"/>
    <p:sldId id="562" r:id="rId21"/>
    <p:sldId id="563" r:id="rId22"/>
    <p:sldId id="564" r:id="rId23"/>
    <p:sldId id="565" r:id="rId24"/>
    <p:sldId id="566" r:id="rId25"/>
    <p:sldId id="568" r:id="rId26"/>
    <p:sldId id="569" r:id="rId27"/>
    <p:sldId id="570" r:id="rId28"/>
    <p:sldId id="571" r:id="rId29"/>
    <p:sldId id="572" r:id="rId30"/>
    <p:sldId id="573" r:id="rId31"/>
    <p:sldId id="574" r:id="rId32"/>
    <p:sldId id="575" r:id="rId33"/>
    <p:sldId id="576" r:id="rId34"/>
    <p:sldId id="577" r:id="rId35"/>
    <p:sldId id="578" r:id="rId36"/>
    <p:sldId id="579" r:id="rId37"/>
    <p:sldId id="581" r:id="rId38"/>
    <p:sldId id="582" r:id="rId39"/>
  </p:sldIdLst>
  <p:sldSz cx="10080625" cy="7559675"/>
  <p:notesSz cx="7559675" cy="10691813"/>
  <p:custDataLst>
    <p:tags r:id="rId4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8" y="-24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910FB6B-2566-4DE7-B44F-F807B2441CC6}" type="slidenum"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2192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C87B999F-4E2B-4853-9E0A-97E0FEFDD971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855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154AB244-624D-4B3E-9E35-AB9C7357A5D1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154AB244-624D-4B3E-9E35-AB9C7357A5D1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10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11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12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154AB244-624D-4B3E-9E35-AB9C7357A5D1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13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14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94FEE1B-EB0E-4A3E-B89D-F8697D7AFA9D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15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16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17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18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94FEE1B-EB0E-4A3E-B89D-F8697D7AFA9D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19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20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21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22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94FEE1B-EB0E-4A3E-B89D-F8697D7AFA9D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23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24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25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26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94FEE1B-EB0E-4A3E-B89D-F8697D7AFA9D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27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28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29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3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30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94FEE1B-EB0E-4A3E-B89D-F8697D7AFA9D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31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32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33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154AB244-624D-4B3E-9E35-AB9C7357A5D1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34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35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36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37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7E2287C-E578-4231-98A3-DEC1B507E237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38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154AB244-624D-4B3E-9E35-AB9C7357A5D1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4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5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6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154AB244-624D-4B3E-9E35-AB9C7357A5D1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7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8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9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0DA7A0-0DB1-46A5-9ADC-4DA40B4D0F6D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311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E8EF5D-1822-42A9-87A9-8AB854ADFF9B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0085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8CCE12-999F-4F33-8EC3-2E37FFCB1D90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0202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446463" y="6886575"/>
            <a:ext cx="3192462" cy="519113"/>
          </a:xfrm>
        </p:spPr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304CC09D-4A1F-4BB2-8692-1DA206DBDA45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657448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F524A4-D129-435E-A78E-5B8AFFAA5431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504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797721-2B3A-4228-A8AF-9E733BE89A90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330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D022BB-DCF7-4A2A-BE07-F6A32ED54FE3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150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42714E-4A75-4872-8F37-1701BE144A82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907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D54522-91E3-450A-AA43-86814D19D7F0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0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5494DE-C6EF-48EB-803D-FAA32B206CB4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453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76CED3-4A76-4AA0-9200-6B9043F18D46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918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2A4D23-D202-47A6-A12E-3D5F01DB5FA7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895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65595A98-75C5-4A20-9A65-854C780CAD98}" type="slidenum"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rtl="0" hangingPunct="0">
        <a:tabLst/>
        <a:defRPr lang="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x-none" sz="32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1"/>
          <p:cNvGrpSpPr>
            <a:grpSpLocks/>
          </p:cNvGrpSpPr>
          <p:nvPr/>
        </p:nvGrpSpPr>
        <p:grpSpPr bwMode="auto">
          <a:xfrm>
            <a:off x="0" y="0"/>
            <a:ext cx="10080625" cy="7558088"/>
            <a:chOff x="0" y="0"/>
            <a:chExt cx="6350" cy="4761"/>
          </a:xfrm>
        </p:grpSpPr>
        <p:sp>
          <p:nvSpPr>
            <p:cNvPr id="4098" name="Rectangle 2"/>
            <p:cNvSpPr>
              <a:spLocks noChangeArrowheads="1"/>
            </p:cNvSpPr>
            <p:nvPr/>
          </p:nvSpPr>
          <p:spPr bwMode="auto">
            <a:xfrm>
              <a:off x="2" y="0"/>
              <a:ext cx="6347" cy="4761"/>
            </a:xfrm>
            <a:prstGeom prst="rect">
              <a:avLst/>
            </a:prstGeom>
            <a:solidFill>
              <a:srgbClr val="255997"/>
            </a:solidFill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8" t="37506" r="8888" b="10745"/>
            <a:stretch>
              <a:fillRect/>
            </a:stretch>
          </p:blipFill>
          <p:spPr bwMode="auto">
            <a:xfrm>
              <a:off x="5" y="1131"/>
              <a:ext cx="6339" cy="2649"/>
            </a:xfrm>
            <a:prstGeom prst="rect">
              <a:avLst/>
            </a:prstGeom>
            <a:noFill/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8888" t="37506" r="8888" b="10745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1131"/>
              <a:ext cx="6349" cy="2649"/>
            </a:xfrm>
            <a:prstGeom prst="rect">
              <a:avLst/>
            </a:prstGeom>
            <a:solidFill>
              <a:srgbClr val="FFFFFF">
                <a:alpha val="4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60363" y="2244725"/>
            <a:ext cx="9539287" cy="212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altLang="ru-RU" sz="44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Концепции преподавания отдельных предметов: нормативно-правовые аспекты</a:t>
            </a:r>
            <a:endParaRPr lang="ru-RU" altLang="ru-RU" sz="3600" b="1" dirty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31801" y="6335713"/>
            <a:ext cx="9467850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b="1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Соломатин </a:t>
            </a:r>
            <a:r>
              <a:rPr lang="ru-RU" altLang="ru-RU" b="1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Александр Михайлович, </a:t>
            </a:r>
            <a:endParaRPr lang="ru-RU" altLang="ru-RU" b="1" dirty="0" smtClean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b="1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руководитель </a:t>
            </a:r>
            <a:r>
              <a:rPr lang="ru-RU" altLang="ru-RU" b="1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научно-методической службы издательства, </a:t>
            </a:r>
            <a:r>
              <a:rPr lang="ru-RU" altLang="ru-RU" b="1" dirty="0" err="1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к.п.н</a:t>
            </a:r>
            <a:r>
              <a:rPr lang="ru-RU" altLang="ru-RU" b="1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., </a:t>
            </a:r>
            <a:r>
              <a:rPr lang="ru-RU" altLang="ru-RU" b="1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доцент, Почетный работник общего образования РФ</a:t>
            </a:r>
            <a:endParaRPr lang="ru-RU" altLang="ru-RU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882650" y="195263"/>
            <a:ext cx="7410450" cy="1017588"/>
            <a:chOff x="556" y="123"/>
            <a:chExt cx="4668" cy="641"/>
          </a:xfrm>
        </p:grpSpPr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1559" y="123"/>
              <a:ext cx="3665" cy="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FontTx/>
                <a:buNone/>
              </a:pPr>
              <a:r>
                <a:rPr lang="ru-RU" altLang="ru-RU" sz="2000" b="1" dirty="0">
                  <a:solidFill>
                    <a:srgbClr val="FFFFFF"/>
                  </a:solidFill>
                  <a:latin typeface="Segoe UI" pitchFamily="34" charset="0"/>
                  <a:cs typeface="Segoe UI" pitchFamily="34" charset="0"/>
                </a:rPr>
                <a:t>Российская  Академия наук</a:t>
              </a:r>
            </a:p>
            <a:p>
              <a:pPr hangingPunct="1">
                <a:lnSpc>
                  <a:spcPct val="100000"/>
                </a:lnSpc>
                <a:buClrTx/>
                <a:buFontTx/>
                <a:buNone/>
              </a:pPr>
              <a:r>
                <a:rPr lang="ru-RU" altLang="ru-RU" sz="2000" b="1" dirty="0">
                  <a:solidFill>
                    <a:srgbClr val="FFFFFF"/>
                  </a:solidFill>
                  <a:latin typeface="Segoe UI" pitchFamily="34" charset="0"/>
                  <a:cs typeface="Segoe UI" pitchFamily="34" charset="0"/>
                </a:rPr>
                <a:t>Издательский комплекс «Наука»</a:t>
              </a:r>
            </a:p>
            <a:p>
              <a:pPr hangingPunct="1">
                <a:lnSpc>
                  <a:spcPct val="100000"/>
                </a:lnSpc>
                <a:buClrTx/>
                <a:buFontTx/>
                <a:buNone/>
              </a:pPr>
              <a:r>
                <a:rPr lang="ru-RU" altLang="ru-RU" sz="2000" b="1" dirty="0">
                  <a:solidFill>
                    <a:srgbClr val="FFFFFF"/>
                  </a:solidFill>
                  <a:latin typeface="Segoe UI" pitchFamily="34" charset="0"/>
                  <a:cs typeface="Segoe UI" pitchFamily="34" charset="0"/>
                </a:rPr>
                <a:t>Издательство «Академкнига/Учебник»</a:t>
              </a:r>
            </a:p>
          </p:txBody>
        </p:sp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206"/>
              <a:ext cx="941" cy="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3932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1"/>
          <p:cNvGrpSpPr>
            <a:grpSpLocks/>
          </p:cNvGrpSpPr>
          <p:nvPr/>
        </p:nvGrpSpPr>
        <p:grpSpPr bwMode="auto">
          <a:xfrm>
            <a:off x="0" y="0"/>
            <a:ext cx="10080625" cy="7558088"/>
            <a:chOff x="0" y="0"/>
            <a:chExt cx="6350" cy="4761"/>
          </a:xfrm>
        </p:grpSpPr>
        <p:sp>
          <p:nvSpPr>
            <p:cNvPr id="4098" name="Rectangle 2"/>
            <p:cNvSpPr>
              <a:spLocks noChangeArrowheads="1"/>
            </p:cNvSpPr>
            <p:nvPr/>
          </p:nvSpPr>
          <p:spPr bwMode="auto">
            <a:xfrm>
              <a:off x="2" y="0"/>
              <a:ext cx="6347" cy="4761"/>
            </a:xfrm>
            <a:prstGeom prst="rect">
              <a:avLst/>
            </a:prstGeom>
            <a:solidFill>
              <a:srgbClr val="255997"/>
            </a:solidFill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8" t="37506" r="8888" b="10745"/>
            <a:stretch>
              <a:fillRect/>
            </a:stretch>
          </p:blipFill>
          <p:spPr bwMode="auto">
            <a:xfrm>
              <a:off x="5" y="1131"/>
              <a:ext cx="6339" cy="2649"/>
            </a:xfrm>
            <a:prstGeom prst="rect">
              <a:avLst/>
            </a:prstGeom>
            <a:noFill/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8888" t="37506" r="8888" b="10745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1131"/>
              <a:ext cx="6349" cy="2649"/>
            </a:xfrm>
            <a:prstGeom prst="rect">
              <a:avLst/>
            </a:prstGeom>
            <a:solidFill>
              <a:srgbClr val="FFFFFF">
                <a:alpha val="4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60363" y="2244725"/>
            <a:ext cx="9539287" cy="378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altLang="ru-RU" sz="40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Концепция нового УМК по </a:t>
            </a:r>
            <a:r>
              <a:rPr lang="ru-RU" altLang="ru-RU" sz="4000" b="1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отечественной истории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altLang="ru-RU" sz="4000" b="1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(историко-культурный стандарт)</a:t>
            </a:r>
            <a:endParaRPr lang="ru-RU" altLang="ru-RU" sz="4000" b="1" dirty="0" smtClean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ru-RU" altLang="ru-RU" sz="4000" b="1" dirty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ru-RU" altLang="ru-RU" sz="4000" b="1" dirty="0" smtClean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ru-RU" altLang="ru-RU" sz="4000" b="1" dirty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474913" y="195263"/>
            <a:ext cx="581818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endParaRPr lang="ru-RU" altLang="ru-RU" sz="2000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12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61385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Историко-культурный стандарт</a:t>
            </a:r>
            <a:endParaRPr lang="ru-RU" altLang="ru-RU" sz="2800" b="1" dirty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3360" y="1672941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Р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азработан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в соответствии с поручением Президента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РФ от 21.05.12 № Пр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.-1334. </a:t>
            </a:r>
            <a:endParaRPr lang="ru-RU" altLang="ru-RU" sz="2400" dirty="0" smtClean="0">
              <a:latin typeface="Segoe UI" pitchFamily="34" charset="0"/>
              <a:cs typeface="Segoe UI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30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октября 2013 г. на расширенном заседании Совета Российского исторического общества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утверждена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Концепция нового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УМК по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отечественной истории, основанная на историко-культурном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стандарте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 smtClean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 smtClean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467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61385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Историко-культурный стандарт</a:t>
            </a:r>
            <a:endParaRPr lang="ru-RU" altLang="ru-RU" sz="2800" b="1" dirty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3360" y="1672941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В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ключает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в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себя: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-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перечень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обязательных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для изучения тем, понятий и терминов, событий и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персоналий 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-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основные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подходы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к преподаванию отечественной истории в современной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школе 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-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принципиальные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оценки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ключевых событий прошлого, а также перечень «трудных вопросов истории», вызывающие острые дискуссии в обществе.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 smtClean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 smtClean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79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1"/>
          <p:cNvGrpSpPr>
            <a:grpSpLocks/>
          </p:cNvGrpSpPr>
          <p:nvPr/>
        </p:nvGrpSpPr>
        <p:grpSpPr bwMode="auto">
          <a:xfrm>
            <a:off x="0" y="0"/>
            <a:ext cx="10080625" cy="7558088"/>
            <a:chOff x="0" y="0"/>
            <a:chExt cx="6350" cy="4761"/>
          </a:xfrm>
        </p:grpSpPr>
        <p:sp>
          <p:nvSpPr>
            <p:cNvPr id="4098" name="Rectangle 2"/>
            <p:cNvSpPr>
              <a:spLocks noChangeArrowheads="1"/>
            </p:cNvSpPr>
            <p:nvPr/>
          </p:nvSpPr>
          <p:spPr bwMode="auto">
            <a:xfrm>
              <a:off x="2" y="0"/>
              <a:ext cx="6347" cy="4761"/>
            </a:xfrm>
            <a:prstGeom prst="rect">
              <a:avLst/>
            </a:prstGeom>
            <a:solidFill>
              <a:srgbClr val="255997"/>
            </a:solidFill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8" t="37506" r="8888" b="10745"/>
            <a:stretch>
              <a:fillRect/>
            </a:stretch>
          </p:blipFill>
          <p:spPr bwMode="auto">
            <a:xfrm>
              <a:off x="5" y="1131"/>
              <a:ext cx="6339" cy="2649"/>
            </a:xfrm>
            <a:prstGeom prst="rect">
              <a:avLst/>
            </a:prstGeom>
            <a:noFill/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8888" t="37506" r="8888" b="10745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1131"/>
              <a:ext cx="6349" cy="2649"/>
            </a:xfrm>
            <a:prstGeom prst="rect">
              <a:avLst/>
            </a:prstGeom>
            <a:solidFill>
              <a:srgbClr val="FFFFFF">
                <a:alpha val="4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60363" y="2244725"/>
            <a:ext cx="9539287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altLang="ru-RU" sz="40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Проекты Концепций преподавания отдельных учебных предметов: 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altLang="ru-RU" sz="40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сущностные особенности и характеристики</a:t>
            </a:r>
            <a:endParaRPr lang="ru-RU" altLang="ru-RU" sz="4000" b="1" dirty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474913" y="195263"/>
            <a:ext cx="581818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endParaRPr lang="ru-RU" altLang="ru-RU" sz="2000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638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61385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Концепции:</a:t>
            </a:r>
            <a:endParaRPr lang="ru-RU" altLang="ru-RU" sz="2800" b="1" dirty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3360" y="1672941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Преподавания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обществознания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Развития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географического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 образования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Преподавания предметной области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«Искусство»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Развития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технологического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 образования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Модернизации учебного предмета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«Физическая культура»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 smtClean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 smtClean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 smtClean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4351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" r="5518" b="8849"/>
          <a:stretch>
            <a:fillRect/>
          </a:stretch>
        </p:blipFill>
        <p:spPr bwMode="auto">
          <a:xfrm>
            <a:off x="-10693" y="221554"/>
            <a:ext cx="10080625" cy="7640638"/>
          </a:xfrm>
          <a:prstGeom prst="rect">
            <a:avLst/>
          </a:prstGeom>
          <a:noFill/>
          <a:ln>
            <a:noFill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127" r="5518" b="884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88" y="-30163"/>
            <a:ext cx="10079037" cy="3175001"/>
          </a:xfrm>
          <a:prstGeom prst="rect">
            <a:avLst/>
          </a:prstGeom>
          <a:solidFill>
            <a:srgbClr val="255997">
              <a:alpha val="56999"/>
            </a:srgbClr>
          </a:solidFill>
          <a:ln>
            <a:noFill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95312" y="366713"/>
            <a:ext cx="9053511" cy="218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endParaRPr lang="ru-RU" altLang="ru-RU" sz="3400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altLang="ru-RU" sz="3400" b="1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Концепция</a:t>
            </a:r>
            <a:endParaRPr lang="ru-RU" altLang="ru-RU" sz="3400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altLang="ru-RU" sz="3400" b="1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преподавания обществознания в Российской </a:t>
            </a:r>
            <a:r>
              <a:rPr lang="ru-RU" altLang="ru-RU" sz="3400" b="1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Федерации (проект)</a:t>
            </a:r>
            <a:endParaRPr lang="ru-RU" altLang="ru-RU" sz="3400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447925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448175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448425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5794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61385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Задачи </a:t>
            </a: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Концепции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3360" y="1672942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совершенствование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содержания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программ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по обществознанию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с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обеспечением их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преемственности,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соответствующих учебных изданий, а также технологий и методик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обучения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развитие информационных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ресурсов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как инструментов деятельности обучающихся и педагогических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работников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усиление взаимосвязи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учебного предмета с программами воспитания и социализации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обучающихся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повышение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кадрового потенциала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учителей обществознания.</a:t>
            </a:r>
          </a:p>
        </p:txBody>
      </p:sp>
    </p:spTree>
    <p:extLst>
      <p:ext uri="{BB962C8B-B14F-4D97-AF65-F5344CB8AC3E}">
        <p14:creationId xmlns:p14="http://schemas.microsoft.com/office/powerpoint/2010/main" val="6651748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61385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Основные направления реализации Концепции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3360" y="1672942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м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одернизация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содержания и методов преподавания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(выделить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сквозные компетенции, конкретизировать их, сделать однозначно трактуемыми и </a:t>
            </a:r>
            <a:r>
              <a:rPr lang="ru-RU" altLang="ru-RU" sz="2400" dirty="0" err="1" smtClean="0">
                <a:latin typeface="Segoe UI" pitchFamily="34" charset="0"/>
                <a:cs typeface="Segoe UI" pitchFamily="34" charset="0"/>
              </a:rPr>
              <a:t>операциональными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освоение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четырех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модулей: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«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Человек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в обществе: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основы конституционного строя России» (6-7 класс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) 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«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Гражданин России: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права, возможности, ответственность» (8-9 класс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«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Политическая система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РФ»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(10 класс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«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Общество и государство на современном этапе»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(11 класс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)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3992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61385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Основные направления реализации Концепции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3360" y="1672942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развитие информационных ресурсов: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тренажеры, электронные экскурсии, сетевые проекты; сетевые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(Интернет) модули для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углубленного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изучения отдельных тем и разделов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; библиотеки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электронных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ресурсов; банки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современных средств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диагностики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интеграция рабочих программ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учебного предмета «Обществознание» с программами воспитания и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социализации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использование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доступных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ресурсов социальной среды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(научных организаций и экспертных центров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,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музеев, библиотек,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театров)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4929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" r="5518" b="8849"/>
          <a:stretch>
            <a:fillRect/>
          </a:stretch>
        </p:blipFill>
        <p:spPr bwMode="auto">
          <a:xfrm>
            <a:off x="-10693" y="221554"/>
            <a:ext cx="10080625" cy="7640638"/>
          </a:xfrm>
          <a:prstGeom prst="rect">
            <a:avLst/>
          </a:prstGeom>
          <a:noFill/>
          <a:ln>
            <a:noFill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127" r="5518" b="884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88" y="-30163"/>
            <a:ext cx="10079037" cy="3175001"/>
          </a:xfrm>
          <a:prstGeom prst="rect">
            <a:avLst/>
          </a:prstGeom>
          <a:solidFill>
            <a:srgbClr val="255997">
              <a:alpha val="56999"/>
            </a:srgbClr>
          </a:solidFill>
          <a:ln>
            <a:noFill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95312" y="366713"/>
            <a:ext cx="9053511" cy="166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endParaRPr lang="ru-RU" altLang="ru-RU" sz="3400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altLang="ru-RU" sz="3400" b="1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Концепция развития </a:t>
            </a:r>
            <a:r>
              <a:rPr lang="ru-RU" altLang="ru-RU" sz="3400" b="1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географического </a:t>
            </a:r>
            <a:r>
              <a:rPr lang="ru-RU" altLang="ru-RU" sz="3400" b="1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образования в РФ (проект)</a:t>
            </a:r>
            <a:endParaRPr lang="ru-RU" altLang="ru-RU" sz="3400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447925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448175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448425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742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61385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Концепции преподавания отдельных предметов</a:t>
            </a:r>
            <a:r>
              <a:rPr lang="ru-RU" altLang="ru-RU" sz="28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: общее и особенное</a:t>
            </a:r>
            <a:endParaRPr lang="ru-RU" altLang="ru-RU" sz="2800" b="1" dirty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3360" y="1672941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Общее: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Tx/>
              <a:buChar char="-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Детализация ФГОС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в части освоения отдельных учебных предметов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Tx/>
              <a:buChar char="-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Направленность на повышение качества образования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отдельных предметов (предметных областей) учебного плана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Tx/>
              <a:buChar char="-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Осмысление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методических задач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и формулировка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управленческих решений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на основе выявленных проблем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Tx/>
              <a:buChar char="-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В целом единая структура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документов, включающая:  общие положения, цели и задачи, проблемы, основные направления реализации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Tx/>
              <a:buChar char="-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Наличие идей для профессионального развития учителя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Tx/>
              <a:buChar char="-"/>
            </a:pPr>
            <a:endParaRPr lang="ru-RU" altLang="ru-RU" sz="2400" dirty="0" smtClean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04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61385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Значение географии и географической культуры в России </a:t>
            </a:r>
            <a:r>
              <a:rPr lang="ru-RU" altLang="ru-RU" sz="28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и современном </a:t>
            </a: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мире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3360" y="1672942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География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является одной из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основополагающих дисциплин,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служащих для формирования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национальной идентичности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человека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Для гражданина России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географические знания играют особую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роль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Географическая информация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является необходимой базой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для выявления и решения проблем, возникающих в процессе взаимодействия человечества с окружающей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средой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 Преподавание географии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должно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основываться на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формировании яркой и образной картины мира,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не привязанной к заучиванию значительных массивов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данных,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а также на получении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практических навыков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использования географической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информации </a:t>
            </a:r>
          </a:p>
        </p:txBody>
      </p:sp>
    </p:spTree>
    <p:extLst>
      <p:ext uri="{BB962C8B-B14F-4D97-AF65-F5344CB8AC3E}">
        <p14:creationId xmlns:p14="http://schemas.microsoft.com/office/powerpoint/2010/main" val="2203681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61385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Задачи</a:t>
            </a:r>
            <a:endParaRPr lang="ru-RU" altLang="ru-RU" sz="2800" b="1" dirty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3360" y="1672942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определение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содержания базового и углубленного уровня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географического образования в основной и старшей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школе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подготовка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современных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УМК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нового поколения, соответствующих требованиям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ФГОС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определение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методов работы, технологий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и набора учебных материалов (в том числе вспомогательных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определение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форм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внешкольной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и внеурочной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деятельности</a:t>
            </a:r>
            <a:endParaRPr lang="ru-RU" altLang="ru-RU" sz="2400" b="1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повышение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качества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подготовки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преподавателей географии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поддержка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лидеров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географического образования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(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молодых ученых и специалистов, организаций и отдельных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педагогов)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87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61385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Реализация Концепции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3360" y="1672942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разработка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нового стандарта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школьного географического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образования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разработка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требований к структуре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УМК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по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географии с последующим проведением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конкурса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проведение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масштабных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курсов повышения квалификации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учителей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географии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сохранение кол-ва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часов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по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географии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в объеме 2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ч.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в неделю в каждом классе (с 6 по 9-й </a:t>
            </a:r>
            <a:r>
              <a:rPr lang="ru-RU" altLang="ru-RU" sz="2400" dirty="0" err="1" smtClean="0">
                <a:latin typeface="Segoe UI" pitchFamily="34" charset="0"/>
                <a:cs typeface="Segoe UI" pitchFamily="34" charset="0"/>
              </a:rPr>
              <a:t>кл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.),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введение курса «География родного края» для 8–9-х </a:t>
            </a:r>
            <a:r>
              <a:rPr lang="ru-RU" altLang="ru-RU" sz="2400" dirty="0" err="1" smtClean="0">
                <a:latin typeface="Segoe UI" pitchFamily="34" charset="0"/>
                <a:cs typeface="Segoe UI" pitchFamily="34" charset="0"/>
              </a:rPr>
              <a:t>кл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.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по 1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ч.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в неделю в каждом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классе</a:t>
            </a:r>
          </a:p>
        </p:txBody>
      </p:sp>
    </p:spTree>
    <p:extLst>
      <p:ext uri="{BB962C8B-B14F-4D97-AF65-F5344CB8AC3E}">
        <p14:creationId xmlns:p14="http://schemas.microsoft.com/office/powerpoint/2010/main" val="20612716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" r="5518" b="8849"/>
          <a:stretch>
            <a:fillRect/>
          </a:stretch>
        </p:blipFill>
        <p:spPr bwMode="auto">
          <a:xfrm>
            <a:off x="-10693" y="221554"/>
            <a:ext cx="10080625" cy="7640638"/>
          </a:xfrm>
          <a:prstGeom prst="rect">
            <a:avLst/>
          </a:prstGeom>
          <a:noFill/>
          <a:ln>
            <a:noFill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127" r="5518" b="884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88" y="-30163"/>
            <a:ext cx="10079037" cy="3175001"/>
          </a:xfrm>
          <a:prstGeom prst="rect">
            <a:avLst/>
          </a:prstGeom>
          <a:solidFill>
            <a:srgbClr val="255997">
              <a:alpha val="56999"/>
            </a:srgbClr>
          </a:solidFill>
          <a:ln>
            <a:noFill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95312" y="366713"/>
            <a:ext cx="9053511" cy="218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endParaRPr lang="ru-RU" altLang="ru-RU" sz="3400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altLang="ru-RU" sz="3400" b="1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Концепция преподавания </a:t>
            </a:r>
            <a:r>
              <a:rPr lang="ru-RU" altLang="ru-RU" sz="3400" b="1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предметной </a:t>
            </a:r>
            <a:r>
              <a:rPr lang="ru-RU" altLang="ru-RU" sz="3400" b="1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области</a:t>
            </a:r>
          </a:p>
          <a:p>
            <a:r>
              <a:rPr lang="ru-RU" altLang="ru-RU" sz="3400" b="1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«</a:t>
            </a:r>
            <a:r>
              <a:rPr lang="ru-RU" altLang="ru-RU" sz="3400" b="1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Искусство</a:t>
            </a:r>
            <a:r>
              <a:rPr lang="ru-RU" altLang="ru-RU" sz="3400" b="1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» в РФ (проект)</a:t>
            </a:r>
            <a:endParaRPr lang="ru-RU" altLang="ru-RU" sz="3400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447925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448175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448425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161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61385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Основные направления </a:t>
            </a:r>
            <a:r>
              <a:rPr lang="ru-RU" altLang="ru-RU" sz="28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Концепции</a:t>
            </a:r>
          </a:p>
          <a:p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Варианты содержания </a:t>
            </a:r>
            <a:r>
              <a:rPr lang="ru-RU" altLang="ru-RU" sz="28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области </a:t>
            </a: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«Искусство» (8-9 </a:t>
            </a:r>
            <a:r>
              <a:rPr lang="ru-RU" altLang="ru-RU" sz="2800" b="1" dirty="0" err="1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кл</a:t>
            </a:r>
            <a:r>
              <a:rPr lang="ru-RU" altLang="ru-RU" sz="28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)</a:t>
            </a:r>
            <a:endParaRPr lang="ru-RU" altLang="ru-RU" sz="2800" b="1" dirty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3360" y="1672942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b="1" dirty="0" smtClean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1 вариант: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Музыка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– продолжение учебного курса «Музыка».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2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вариант: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ИЗО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–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продолжение учебного курса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ИЗО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3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вариант: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интегрированный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курс «Искусство» </a:t>
            </a:r>
            <a:endParaRPr lang="ru-RU" altLang="ru-RU" sz="2400" dirty="0" smtClean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4 вариант: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«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Российская художественная культура» или «Отечественная художественная культура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»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2033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61385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Художественное просвещение и популяризация </a:t>
            </a:r>
            <a:r>
              <a:rPr lang="ru-RU" altLang="ru-RU" sz="28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искусства </a:t>
            </a: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в дополнительном образовании 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3360" y="1672942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пластические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искусства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(живопись, графика, скульптура, архитектура, дизайн, декоративно-прикладное искусство);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музыка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(вокальная, инструментальная, вокально-инструментальная);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хореография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(народная, классическая, современная, бальная);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театр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(музыкальный, драматический, кукольный);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фотоискусство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(художественное фото, цифровое фото);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кино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(</a:t>
            </a:r>
            <a:r>
              <a:rPr lang="ru-RU" altLang="ru-RU" sz="2400" dirty="0" err="1" smtClean="0">
                <a:latin typeface="Segoe UI" pitchFamily="34" charset="0"/>
                <a:cs typeface="Segoe UI" pitchFamily="34" charset="0"/>
              </a:rPr>
              <a:t>худож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., докум.,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научно-популярное, анимационное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)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компьютерная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анимация,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компьютерный дизайн, электронная музыка (аранжировка, сочинение, импровизация, веб-дизайн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)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74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61385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Реализация Концепции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3360" y="1672942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модернизация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содержания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УМК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оснащение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кабинетов по разным видам искусства и художественной деятельности, оборудование помещений для дополнительных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занятий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повышение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качества методической подготовки </a:t>
            </a:r>
            <a:endParaRPr lang="ru-RU" altLang="ru-RU" sz="2400" dirty="0" smtClean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разработка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программ общего и дополнительного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образования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введение ИКТ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разработка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и внедрение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вариативных моделей взаимодействия учреждений основного и дополнительного образования с учреждениями культуры и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искусства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7380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" r="5518" b="8849"/>
          <a:stretch>
            <a:fillRect/>
          </a:stretch>
        </p:blipFill>
        <p:spPr bwMode="auto">
          <a:xfrm>
            <a:off x="-10693" y="221554"/>
            <a:ext cx="10080625" cy="7640638"/>
          </a:xfrm>
          <a:prstGeom prst="rect">
            <a:avLst/>
          </a:prstGeom>
          <a:noFill/>
          <a:ln>
            <a:noFill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127" r="5518" b="884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88" y="-30163"/>
            <a:ext cx="10079037" cy="3175001"/>
          </a:xfrm>
          <a:prstGeom prst="rect">
            <a:avLst/>
          </a:prstGeom>
          <a:solidFill>
            <a:srgbClr val="255997">
              <a:alpha val="56999"/>
            </a:srgbClr>
          </a:solidFill>
          <a:ln>
            <a:noFill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95312" y="366713"/>
            <a:ext cx="9053511" cy="218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3400" b="1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Концепция </a:t>
            </a:r>
            <a:r>
              <a:rPr lang="ru-RU" altLang="ru-RU" sz="3400" b="1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развития технологического </a:t>
            </a:r>
            <a:r>
              <a:rPr lang="ru-RU" altLang="ru-RU" sz="3400" b="1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образования</a:t>
            </a:r>
          </a:p>
          <a:p>
            <a:r>
              <a:rPr lang="ru-RU" altLang="ru-RU" sz="3400" b="1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в </a:t>
            </a:r>
            <a:r>
              <a:rPr lang="ru-RU" altLang="ru-RU" sz="3400" b="1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системе общего образования </a:t>
            </a:r>
            <a:r>
              <a:rPr lang="ru-RU" altLang="ru-RU" sz="3400" b="1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РФ (проект)</a:t>
            </a:r>
            <a:endParaRPr lang="ru-RU" altLang="ru-RU" sz="3400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447925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448175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448425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08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61385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Значение технологического образования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3360" y="1672942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Скорость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развития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технологий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во всех сферах жизни общества и каждого человека стремительно растет. Уровень технологий определяет экономическое состояние страны, ее место на мировых рынках, качество жизни. 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В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России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ключевым элементом выхода страны в мировые лидеры является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Национальная технологическая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инициатива </a:t>
            </a:r>
            <a:endParaRPr lang="ru-RU" altLang="ru-RU" sz="2400" b="1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Необходимы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определенные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модели мышления и поведения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(технологическая грамотность и изобретательность),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которые формируются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в школьном возрасте.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Технологическое образование является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уникальным компонентом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общего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образования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939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61385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Задачи технологического образования</a:t>
            </a:r>
            <a:endParaRPr lang="ru-RU" altLang="ru-RU" sz="2800" b="1" dirty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3360" y="1672941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формирование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системы непрерывного технологического образования на всех уровнях общего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образования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изменение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статуса предметной области «Технология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»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модернизация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содержания, методик и технологий изучения (преподавания) предметной области «Технология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», усиление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использования ИКТ и проектного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подхода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модернизация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кадрового и материально-технического обеспечения технологического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образования 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в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ыявление и продвижение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обучающихся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, обладающих высокой мотивацией и способностями в области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технологии 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поддержка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лидеров технологического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образования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59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61385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Концепции преподавания отдельных предметов</a:t>
            </a:r>
            <a:r>
              <a:rPr lang="ru-RU" altLang="ru-RU" sz="28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: общее и особенное</a:t>
            </a:r>
            <a:endParaRPr lang="ru-RU" altLang="ru-RU" sz="2800" b="1" dirty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3360" y="1672941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Особенное: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Tx/>
              <a:buChar char="-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Затрагивают отдельные предметы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(например, математика, русский язык)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или предметные области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(например, «Искусство»)</a:t>
            </a:r>
          </a:p>
          <a:p>
            <a:pPr marL="342900" indent="-342900"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Tx/>
              <a:buChar char="-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Утверждены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 Распоряжениями Правительства или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другими структурами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(например, Российским историческим обществом)</a:t>
            </a:r>
          </a:p>
          <a:p>
            <a:pPr marL="342900" indent="-342900"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Tx/>
              <a:buChar char="-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Разработаны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 для отдельных уровней образования (от дошкольного до профессионального) или представлены как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единый документ,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без дифференциации по уровням образования.</a:t>
            </a:r>
            <a:endParaRPr lang="ru-RU" altLang="ru-RU" sz="2400" b="1" dirty="0" smtClean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37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61385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Основные направления реализации </a:t>
            </a:r>
            <a:r>
              <a:rPr lang="ru-RU" altLang="ru-RU" sz="28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Концепции</a:t>
            </a:r>
          </a:p>
          <a:p>
            <a:r>
              <a:rPr lang="ru-RU" altLang="ru-RU" sz="28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Общие </a:t>
            </a: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направления</a:t>
            </a:r>
          </a:p>
          <a:p>
            <a:endParaRPr lang="ru-RU" altLang="ru-RU" sz="2800" b="1" dirty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3360" y="1672942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Центральным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элементом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технологического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образования является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проектная деятельность,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она связана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с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другими учебными предметами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и математическим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моделированием 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Использование современных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и перспективных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технологий,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включая ИКТ, в </a:t>
            </a:r>
            <a:r>
              <a:rPr lang="ru-RU" altLang="ru-RU" sz="2400" dirty="0" err="1" smtClean="0">
                <a:latin typeface="Segoe UI" pitchFamily="34" charset="0"/>
                <a:cs typeface="Segoe UI" pitchFamily="34" charset="0"/>
              </a:rPr>
              <a:t>т.ч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. во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внеурочной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деятельности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Знакомство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с потребностями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местного производства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; циклом «дизайн- процесса» и методами инженерного проектирования, дизайн-анализа, решения изобретательских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задач 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Использование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 учебно-производственных бригад, </a:t>
            </a:r>
            <a:r>
              <a:rPr lang="ru-RU" altLang="ru-RU" sz="2400" dirty="0" err="1" smtClean="0">
                <a:latin typeface="Segoe UI" pitchFamily="34" charset="0"/>
                <a:cs typeface="Segoe UI" pitchFamily="34" charset="0"/>
              </a:rPr>
              <a:t>агроклассов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, детских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технопарков, центров молодежного инновационного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творчества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151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" r="5518" b="8849"/>
          <a:stretch>
            <a:fillRect/>
          </a:stretch>
        </p:blipFill>
        <p:spPr bwMode="auto">
          <a:xfrm>
            <a:off x="-10693" y="221554"/>
            <a:ext cx="10080625" cy="7640638"/>
          </a:xfrm>
          <a:prstGeom prst="rect">
            <a:avLst/>
          </a:prstGeom>
          <a:noFill/>
          <a:ln>
            <a:noFill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127" r="5518" b="884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88" y="-30163"/>
            <a:ext cx="10079037" cy="3175001"/>
          </a:xfrm>
          <a:prstGeom prst="rect">
            <a:avLst/>
          </a:prstGeom>
          <a:solidFill>
            <a:srgbClr val="255997">
              <a:alpha val="56999"/>
            </a:srgbClr>
          </a:solidFill>
          <a:ln>
            <a:noFill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95312" y="366713"/>
            <a:ext cx="9053511" cy="166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3400" b="1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Концепция </a:t>
            </a:r>
            <a:r>
              <a:rPr lang="ru-RU" altLang="ru-RU" sz="3400" b="1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модернизации</a:t>
            </a:r>
          </a:p>
          <a:p>
            <a:r>
              <a:rPr lang="ru-RU" altLang="ru-RU" sz="3400" b="1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учебного предмета</a:t>
            </a:r>
          </a:p>
          <a:p>
            <a:r>
              <a:rPr lang="ru-RU" altLang="ru-RU" sz="3400" b="1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«</a:t>
            </a:r>
            <a:r>
              <a:rPr lang="ru-RU" altLang="ru-RU" sz="3400" b="1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Физическая культура</a:t>
            </a:r>
            <a:r>
              <a:rPr lang="ru-RU" altLang="ru-RU" sz="3400" b="1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» в РФ </a:t>
            </a:r>
            <a:r>
              <a:rPr lang="ru-RU" altLang="ru-RU" sz="3400" b="1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(</a:t>
            </a:r>
            <a:r>
              <a:rPr lang="ru-RU" altLang="ru-RU" sz="3400" b="1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проект)</a:t>
            </a:r>
            <a:endParaRPr lang="ru-RU" altLang="ru-RU" sz="3400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447925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448175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448425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929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61385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Значение физической культуры в современной системе образования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0965" y="1672941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Физкультура -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неотъемлемая часть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культуры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человека и играет значительную роль в формировании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навыков ЗОЖ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Занятия физкультурой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закладывают основы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физического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развития,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решают задачи по охране их жизни и укреплению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здоровья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Предмет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«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Физкультура» направлен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на социализацию и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развитие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обучающихся, поддержание необходимого уровня их физической и умственной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работоспособности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Освоение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«Физкультуры»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создает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условия для развития мотивации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 </a:t>
            </a:r>
            <a:endParaRPr lang="ru-RU" altLang="ru-RU" sz="2400" dirty="0" smtClean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Физкультура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и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ЗОЖ -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залог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здоровья нации, основа национальной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безопасности</a:t>
            </a:r>
            <a:endParaRPr lang="ru-RU" altLang="ru-RU" sz="2400" b="1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7801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87784" y="188914"/>
            <a:ext cx="9779539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Основные </a:t>
            </a: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направления реализации </a:t>
            </a:r>
            <a:r>
              <a:rPr lang="ru-RU" altLang="ru-RU" sz="28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Концепции</a:t>
            </a:r>
          </a:p>
          <a:p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Обновление содержания и технологий </a:t>
            </a:r>
            <a:r>
              <a:rPr lang="ru-RU" altLang="ru-RU" sz="28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преподавания</a:t>
            </a:r>
            <a:endParaRPr lang="ru-RU" altLang="ru-RU" sz="2800" b="1" dirty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3360" y="1672942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внести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изменения в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ФГОС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в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части выделения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предмета «Физическая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культура» в отдельную предметную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область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детализировать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требования к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результатам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внести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изменения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 в содержание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программ 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сохранить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 не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менее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трех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часов в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неделю на предмет 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о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беспечить интеграцию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содержания предмета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, внеурочной деятельности с программами воспитания </a:t>
            </a:r>
            <a:endParaRPr lang="ru-RU" altLang="ru-RU" sz="2400" dirty="0" smtClean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организовать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разработку инструментария для оценки физических способностей, спортивных интересов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обучающихся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107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1"/>
          <p:cNvGrpSpPr>
            <a:grpSpLocks/>
          </p:cNvGrpSpPr>
          <p:nvPr/>
        </p:nvGrpSpPr>
        <p:grpSpPr bwMode="auto">
          <a:xfrm>
            <a:off x="0" y="0"/>
            <a:ext cx="10080625" cy="7558088"/>
            <a:chOff x="0" y="0"/>
            <a:chExt cx="6350" cy="4761"/>
          </a:xfrm>
        </p:grpSpPr>
        <p:sp>
          <p:nvSpPr>
            <p:cNvPr id="4098" name="Rectangle 2"/>
            <p:cNvSpPr>
              <a:spLocks noChangeArrowheads="1"/>
            </p:cNvSpPr>
            <p:nvPr/>
          </p:nvSpPr>
          <p:spPr bwMode="auto">
            <a:xfrm>
              <a:off x="2" y="0"/>
              <a:ext cx="6347" cy="4761"/>
            </a:xfrm>
            <a:prstGeom prst="rect">
              <a:avLst/>
            </a:prstGeom>
            <a:solidFill>
              <a:srgbClr val="255997"/>
            </a:solidFill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8" t="37506" r="8888" b="10745"/>
            <a:stretch>
              <a:fillRect/>
            </a:stretch>
          </p:blipFill>
          <p:spPr bwMode="auto">
            <a:xfrm>
              <a:off x="5" y="1131"/>
              <a:ext cx="6339" cy="2649"/>
            </a:xfrm>
            <a:prstGeom prst="rect">
              <a:avLst/>
            </a:prstGeom>
            <a:noFill/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8888" t="37506" r="8888" b="10745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1131"/>
              <a:ext cx="6349" cy="2649"/>
            </a:xfrm>
            <a:prstGeom prst="rect">
              <a:avLst/>
            </a:prstGeom>
            <a:solidFill>
              <a:srgbClr val="FFFFFF">
                <a:alpha val="4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71462" y="1795463"/>
            <a:ext cx="9539287" cy="391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altLang="ru-RU" sz="44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Концепция развития дополнительного образования детей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altLang="ru-RU" sz="36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Утверждена распоряжением Правительства  РФ от 4 сентября 2014 г. № </a:t>
            </a:r>
            <a:r>
              <a:rPr lang="ru-RU" altLang="ru-RU" sz="36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1726-р</a:t>
            </a:r>
            <a:endParaRPr lang="ru-RU" altLang="ru-RU" sz="3600" b="1" dirty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474913" y="195263"/>
            <a:ext cx="581818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endParaRPr lang="ru-RU" altLang="ru-RU" sz="2000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79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61385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Конкурентные преимущества дополнительного образования 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3360" y="1672942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свободный личностный выбор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деятельности, определяющей индивидуальное развитие человека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вариативность содержания и форм организации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образовательного процесса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доступность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 глобального знания и информации для каждого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адаптивность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 к возникающим изменениям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endParaRPr lang="ru-RU" altLang="ru-RU" sz="2400" dirty="0" smtClean="0">
              <a:latin typeface="Segoe UI" pitchFamily="34" charset="0"/>
              <a:cs typeface="Segoe UI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Д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ополнительное образование -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уникальная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и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конкурентоспособная социальная практика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наращивания мотивационного потенциала личности и инновационного потенциала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общества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80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61385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Приоритеты дополнительного образования</a:t>
            </a:r>
            <a:endParaRPr lang="ru-RU" altLang="ru-RU" sz="2800" b="1" dirty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3360" y="1672942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От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задачи обеспечения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доступности и обязательности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общего,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«массового» образования - 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к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задаче проектирования пространства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персонального образования для самореализации личности. </a:t>
            </a:r>
            <a:endParaRPr lang="ru-RU" altLang="ru-RU" sz="2400" b="1" dirty="0" smtClean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Образование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становится не только средством освоения всеобщих норм, культурных образцов и интеграции в социум, но создает возможности для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реализации фундаментального вектора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развития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человека, поиска и обретения человеком самого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себя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sz="2400" b="1" dirty="0"/>
              <a:t>П</a:t>
            </a:r>
            <a:r>
              <a:rPr lang="ru-RU" sz="2400" b="1" dirty="0" smtClean="0"/>
              <a:t>роектирование </a:t>
            </a:r>
            <a:r>
              <a:rPr lang="ru-RU" sz="2400" b="1" dirty="0"/>
              <a:t>персонального образования </a:t>
            </a:r>
            <a:endParaRPr lang="ru-RU" altLang="ru-RU" sz="2400" b="1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715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61385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Задачи Концепции:</a:t>
            </a:r>
            <a:endParaRPr lang="ru-RU" altLang="ru-RU" sz="2800" b="1" dirty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3360" y="1672942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проектирование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мотивирующих образовательных сред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как необходимого условия "социальной ситуации развития" подрастающих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поколений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интеграция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дополнительного и общего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образования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разработка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инструментов оценки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достижений детей и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подростков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повышение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вариативности,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качества и доступности дополнительного образования для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каждого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обновление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содержания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дополнительного образования детей </a:t>
            </a:r>
            <a:endParaRPr lang="ru-RU" altLang="ru-RU" sz="2400" dirty="0" smtClean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создание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условий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для участия семьи и общественности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в управлении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дополнительным образованием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53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1"/>
          <p:cNvGrpSpPr>
            <a:grpSpLocks/>
          </p:cNvGrpSpPr>
          <p:nvPr/>
        </p:nvGrpSpPr>
        <p:grpSpPr bwMode="auto">
          <a:xfrm>
            <a:off x="0" y="-28575"/>
            <a:ext cx="10079038" cy="7639050"/>
            <a:chOff x="0" y="-18"/>
            <a:chExt cx="6349" cy="4812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7" r="5518" b="8849"/>
            <a:stretch>
              <a:fillRect/>
            </a:stretch>
          </p:blipFill>
          <p:spPr bwMode="auto">
            <a:xfrm>
              <a:off x="0" y="-18"/>
              <a:ext cx="6349" cy="4812"/>
            </a:xfrm>
            <a:prstGeom prst="rect">
              <a:avLst/>
            </a:prstGeom>
            <a:noFill/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8127" r="5518" b="8849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1" y="-18"/>
              <a:ext cx="6348" cy="4812"/>
            </a:xfrm>
            <a:prstGeom prst="rect">
              <a:avLst/>
            </a:prstGeom>
            <a:solidFill>
              <a:srgbClr val="FFFFFF">
                <a:alpha val="51999"/>
              </a:srgbClr>
            </a:solidFill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0" name="Rectangle 4"/>
            <p:cNvSpPr>
              <a:spLocks noChangeArrowheads="1"/>
            </p:cNvSpPr>
            <p:nvPr/>
          </p:nvSpPr>
          <p:spPr bwMode="auto">
            <a:xfrm>
              <a:off x="1" y="-18"/>
              <a:ext cx="6348" cy="1749"/>
            </a:xfrm>
            <a:prstGeom prst="rect">
              <a:avLst/>
            </a:prstGeom>
            <a:solidFill>
              <a:srgbClr val="255997">
                <a:alpha val="64000"/>
              </a:srgbClr>
            </a:solidFill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970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2" y="381"/>
              <a:ext cx="772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38138" y="427038"/>
            <a:ext cx="94043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Издательство «Академкнига/Учебник»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117342, г. Москва, ул. Бутлерова, 17б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ru-RU" altLang="ru-RU" sz="1200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Тел.: (499) 968-92-29					 </a:t>
            </a:r>
            <a:r>
              <a:rPr lang="en-US" altLang="ru-RU" sz="24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akademkniga.ru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Факс: (499) 234-63-58				</a:t>
            </a:r>
            <a:r>
              <a:rPr lang="ru-RU" altLang="ru-RU" sz="2400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         </a:t>
            </a:r>
            <a:r>
              <a:rPr lang="en-US" altLang="ru-RU" sz="2400" dirty="0" smtClean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shop-akbooks.ru</a:t>
            </a:r>
            <a:endParaRPr lang="en-US" altLang="ru-RU" sz="2400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20675" y="6081713"/>
            <a:ext cx="678338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endParaRPr lang="ru-RU" altLang="ru-RU" sz="2400" dirty="0">
              <a:solidFill>
                <a:srgbClr val="255997"/>
              </a:solidFill>
              <a:latin typeface="Segoe UI Light" pitchFamily="32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Соломатин Александр Михайлович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a.solomatin@akademkniga.ru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ru-RU" altLang="ru-RU" sz="2400" dirty="0">
              <a:solidFill>
                <a:srgbClr val="255997"/>
              </a:solidFill>
              <a:latin typeface="Segoe UI Light" pitchFamily="32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0" y="4079875"/>
            <a:ext cx="100806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4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473666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1"/>
          <p:cNvGrpSpPr>
            <a:grpSpLocks/>
          </p:cNvGrpSpPr>
          <p:nvPr/>
        </p:nvGrpSpPr>
        <p:grpSpPr bwMode="auto">
          <a:xfrm>
            <a:off x="0" y="0"/>
            <a:ext cx="10080625" cy="7558088"/>
            <a:chOff x="0" y="0"/>
            <a:chExt cx="6350" cy="4761"/>
          </a:xfrm>
        </p:grpSpPr>
        <p:sp>
          <p:nvSpPr>
            <p:cNvPr id="4098" name="Rectangle 2"/>
            <p:cNvSpPr>
              <a:spLocks noChangeArrowheads="1"/>
            </p:cNvSpPr>
            <p:nvPr/>
          </p:nvSpPr>
          <p:spPr bwMode="auto">
            <a:xfrm>
              <a:off x="2" y="0"/>
              <a:ext cx="6347" cy="4761"/>
            </a:xfrm>
            <a:prstGeom prst="rect">
              <a:avLst/>
            </a:prstGeom>
            <a:solidFill>
              <a:srgbClr val="255997"/>
            </a:solidFill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8" t="37506" r="8888" b="10745"/>
            <a:stretch>
              <a:fillRect/>
            </a:stretch>
          </p:blipFill>
          <p:spPr bwMode="auto">
            <a:xfrm>
              <a:off x="5" y="1131"/>
              <a:ext cx="6339" cy="2649"/>
            </a:xfrm>
            <a:prstGeom prst="rect">
              <a:avLst/>
            </a:prstGeom>
            <a:noFill/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8888" t="37506" r="8888" b="10745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1131"/>
              <a:ext cx="6349" cy="2649"/>
            </a:xfrm>
            <a:prstGeom prst="rect">
              <a:avLst/>
            </a:prstGeom>
            <a:solidFill>
              <a:srgbClr val="FFFFFF">
                <a:alpha val="4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60363" y="2244725"/>
            <a:ext cx="9539287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altLang="ru-RU" sz="40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Концепция</a:t>
            </a:r>
            <a:endParaRPr lang="ru-RU" altLang="ru-RU" sz="4000" b="1" dirty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altLang="ru-RU" sz="40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преподавания русского языка и </a:t>
            </a:r>
            <a:r>
              <a:rPr lang="ru-RU" altLang="ru-RU" sz="40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литературы в РФ</a:t>
            </a:r>
            <a:endParaRPr lang="ru-RU" altLang="ru-RU" sz="4000" b="1" dirty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altLang="ru-RU" sz="24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altLang="ru-RU" sz="24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Утверждена распоряжением Правительства 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altLang="ru-RU" sz="24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РФ от 09.04.16 №637</a:t>
            </a:r>
            <a:endParaRPr lang="ru-RU" altLang="ru-RU" sz="2400" b="1" dirty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70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61385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Цели и задачи Концепции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3360" y="1672941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Цель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 - обеспечение  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высокого качества изучения и преподавания 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русского  языка  и  литературы  </a:t>
            </a:r>
            <a:endParaRPr lang="ru-RU" altLang="ru-RU" sz="2400" dirty="0" smtClean="0">
              <a:latin typeface="Segoe UI" pitchFamily="34" charset="0"/>
              <a:cs typeface="Segoe UI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Задачи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: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модернизация 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содержания  образовательных 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программ,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а также 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технологий  и  методик  преподавания  русского  языка   и литературы;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повышение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качества  работы 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преподавателей  русского  языка  и литературы;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развитие информационных 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ресурсов,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в  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том   числе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электронного  обучения;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популяризация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русского языка и литературы.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 smtClean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 smtClean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088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61385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Основные направления реализации Концепции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3359" y="1547589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Общие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направления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В ФГОС - детализация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требований 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к  предметным  результатам  </a:t>
            </a:r>
            <a:endParaRPr lang="ru-RU" altLang="ru-RU" sz="2400" b="1" dirty="0" smtClean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Коррекция рабочих  программ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, а 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также 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технологий 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и 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методик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преподавания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Создание: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учебников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  нового  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поколения, построенных   на   основе   дифференциации   и   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индивидуализации; хрестоматий; современных 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словарей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  разных 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типов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Объединение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усилий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школ,  СМИ, музеев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,    библиотек,    театров,    системы    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поддержки чтения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Совершенствование    </a:t>
            </a:r>
            <a:r>
              <a:rPr lang="ru-RU" altLang="ru-RU" sz="2400" b="1" dirty="0" err="1" smtClean="0">
                <a:latin typeface="Segoe UI" pitchFamily="34" charset="0"/>
                <a:cs typeface="Segoe UI" pitchFamily="34" charset="0"/>
              </a:rPr>
              <a:t>КИМов</a:t>
            </a:r>
            <a:endParaRPr lang="ru-RU" altLang="ru-RU" sz="2400" b="1" dirty="0" smtClean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791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1"/>
          <p:cNvGrpSpPr>
            <a:grpSpLocks/>
          </p:cNvGrpSpPr>
          <p:nvPr/>
        </p:nvGrpSpPr>
        <p:grpSpPr bwMode="auto">
          <a:xfrm>
            <a:off x="0" y="0"/>
            <a:ext cx="10080625" cy="7558088"/>
            <a:chOff x="0" y="0"/>
            <a:chExt cx="6350" cy="4761"/>
          </a:xfrm>
        </p:grpSpPr>
        <p:sp>
          <p:nvSpPr>
            <p:cNvPr id="4098" name="Rectangle 2"/>
            <p:cNvSpPr>
              <a:spLocks noChangeArrowheads="1"/>
            </p:cNvSpPr>
            <p:nvPr/>
          </p:nvSpPr>
          <p:spPr bwMode="auto">
            <a:xfrm>
              <a:off x="2" y="0"/>
              <a:ext cx="6347" cy="4761"/>
            </a:xfrm>
            <a:prstGeom prst="rect">
              <a:avLst/>
            </a:prstGeom>
            <a:solidFill>
              <a:srgbClr val="255997"/>
            </a:solidFill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8" t="37506" r="8888" b="10745"/>
            <a:stretch>
              <a:fillRect/>
            </a:stretch>
          </p:blipFill>
          <p:spPr bwMode="auto">
            <a:xfrm>
              <a:off x="5" y="1131"/>
              <a:ext cx="6339" cy="2649"/>
            </a:xfrm>
            <a:prstGeom prst="rect">
              <a:avLst/>
            </a:prstGeom>
            <a:noFill/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8888" t="37506" r="8888" b="10745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1131"/>
              <a:ext cx="6349" cy="2649"/>
            </a:xfrm>
            <a:prstGeom prst="rect">
              <a:avLst/>
            </a:prstGeom>
            <a:solidFill>
              <a:srgbClr val="FFFFFF">
                <a:alpha val="4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939" y="2244725"/>
            <a:ext cx="10063162" cy="335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altLang="ru-RU" sz="40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Концепция развития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altLang="ru-RU" sz="40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математического образования в РФ</a:t>
            </a:r>
          </a:p>
          <a:p>
            <a:pPr algn="ctr"/>
            <a:endParaRPr lang="ru-RU" altLang="ru-RU" sz="4000" b="1" dirty="0" smtClean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ru-RU" altLang="ru-RU" sz="24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Распоряжение </a:t>
            </a:r>
            <a:r>
              <a:rPr lang="ru-RU" altLang="ru-RU" sz="24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Правительства </a:t>
            </a:r>
            <a:r>
              <a:rPr lang="ru-RU" altLang="ru-RU" sz="24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РФ</a:t>
            </a:r>
          </a:p>
          <a:p>
            <a:pPr algn="ctr"/>
            <a:r>
              <a:rPr lang="ru-RU" altLang="ru-RU" sz="24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от </a:t>
            </a:r>
            <a:r>
              <a:rPr lang="ru-RU" altLang="ru-RU" sz="24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24.12.13 № 2506 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ru-RU" altLang="ru-RU" sz="4400" b="1" dirty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474913" y="195263"/>
            <a:ext cx="581818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endParaRPr lang="ru-RU" altLang="ru-RU" sz="2000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875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61385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Цели Концепции:</a:t>
            </a:r>
            <a:endParaRPr lang="ru-RU" altLang="ru-RU" sz="2800" b="1" dirty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3360" y="1672941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вывести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российское математическое образование на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лидирующее положение в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мире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математика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в России должна стать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передовой и привлекательной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областью знания и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деятельности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получение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математических знаний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должно стать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осознанным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и внутренне мотивированным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процессом.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 smtClean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 smtClean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481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9688" y="0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399" y="4393"/>
              <a:ext cx="4049" cy="267"/>
              <a:chOff x="399" y="4393"/>
              <a:chExt cx="4049" cy="267"/>
            </a:xfrm>
          </p:grpSpPr>
          <p:sp>
            <p:nvSpPr>
              <p:cNvPr id="8201" name="Text Box 9"/>
              <p:cNvSpPr txBox="1">
                <a:spLocks noChangeArrowheads="1"/>
              </p:cNvSpPr>
              <p:nvPr/>
            </p:nvSpPr>
            <p:spPr bwMode="auto">
              <a:xfrm>
                <a:off x="785" y="4425"/>
                <a:ext cx="36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</a:tabLst>
                  <a:defRPr>
                    <a:solidFill>
                      <a:srgbClr val="000000"/>
                    </a:solidFill>
                    <a:latin typeface="Arial" charset="0"/>
                    <a:cs typeface="Arial Unicode MS" charset="0"/>
                  </a:defRPr>
                </a:lvl9pPr>
              </a:lstStyle>
              <a:p>
                <a:pPr hangingPunct="1">
                  <a:lnSpc>
                    <a:spcPct val="100000"/>
                  </a:lnSpc>
                  <a:buClrTx/>
                  <a:buFontTx/>
                  <a:buNone/>
                </a:pPr>
                <a:r>
                  <a:rPr lang="ru-RU" altLang="ru-RU" sz="1600" b="1">
                    <a:solidFill>
                      <a:srgbClr val="255997"/>
                    </a:solidFill>
                    <a:latin typeface="Segoe UI Light" pitchFamily="32" charset="0"/>
                  </a:rPr>
                  <a:t>Издательство «Академкнига/Учебник»</a:t>
                </a:r>
              </a:p>
            </p:txBody>
          </p:sp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4393"/>
                <a:ext cx="4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61385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Задачи </a:t>
            </a:r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развития математического образования 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3359" y="1475581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модернизация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содержания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учебных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программ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формирование установки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 «нет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неспособных к математике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детей»,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обеспечение уверенности в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объективной аттестации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обеспечение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наличия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ресурсов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в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электронном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формате</a:t>
            </a:r>
            <a:endParaRPr lang="ru-RU" altLang="ru-RU" sz="2400" b="1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повышение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качества работы преподавателей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математики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поддержка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лидеров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математического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образования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развитие обучающихся, </a:t>
            </a: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имеющих </a:t>
            </a:r>
            <a:r>
              <a:rPr lang="ru-RU" altLang="ru-RU" sz="2400" b="1" dirty="0">
                <a:latin typeface="Segoe UI" pitchFamily="34" charset="0"/>
                <a:cs typeface="Segoe UI" pitchFamily="34" charset="0"/>
              </a:rPr>
              <a:t>высокую мотивацию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и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математические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способности 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400" b="1" dirty="0" smtClean="0">
                <a:latin typeface="Segoe UI" pitchFamily="34" charset="0"/>
                <a:cs typeface="Segoe UI" pitchFamily="34" charset="0"/>
              </a:rPr>
              <a:t>популяризация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 математики: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интерактивные музеи,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математические проекты на </a:t>
            </a:r>
            <a:r>
              <a:rPr lang="ru-RU" altLang="ru-RU" sz="2400" dirty="0" smtClean="0">
                <a:latin typeface="Segoe UI" pitchFamily="34" charset="0"/>
                <a:cs typeface="Segoe UI" pitchFamily="34" charset="0"/>
              </a:rPr>
              <a:t>интернет-порталах, </a:t>
            </a:r>
            <a:r>
              <a:rPr lang="ru-RU" altLang="ru-RU" sz="2400" dirty="0">
                <a:latin typeface="Segoe UI" pitchFamily="34" charset="0"/>
                <a:cs typeface="Segoe UI" pitchFamily="34" charset="0"/>
              </a:rPr>
              <a:t>профессиональные математические интернет-сообщества.</a:t>
            </a:r>
            <a:endParaRPr lang="ru-RU" altLang="ru-RU" sz="2400" dirty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 smtClean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400" dirty="0" smtClean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366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a695443a14c6d865422c4f4a6c0d2795576b28"/>
</p:tagLst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3143</TotalTime>
  <Words>1909</Words>
  <Application>Microsoft Office PowerPoint</Application>
  <PresentationFormat>Произвольный</PresentationFormat>
  <Paragraphs>279</Paragraphs>
  <Slides>38</Slides>
  <Notes>38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Galuga</dc:creator>
  <cp:lastModifiedBy>ednachmet</cp:lastModifiedBy>
  <cp:revision>174</cp:revision>
  <dcterms:created xsi:type="dcterms:W3CDTF">2009-04-16T11:32:32Z</dcterms:created>
  <dcterms:modified xsi:type="dcterms:W3CDTF">2017-10-27T07:06:48Z</dcterms:modified>
</cp:coreProperties>
</file>