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0"/>
  </p:notesMasterIdLst>
  <p:sldIdLst>
    <p:sldId id="256" r:id="rId3"/>
    <p:sldId id="287" r:id="rId4"/>
    <p:sldId id="311" r:id="rId5"/>
    <p:sldId id="312" r:id="rId6"/>
    <p:sldId id="313" r:id="rId7"/>
    <p:sldId id="314" r:id="rId8"/>
    <p:sldId id="315" r:id="rId9"/>
    <p:sldId id="316" r:id="rId10"/>
    <p:sldId id="321" r:id="rId11"/>
    <p:sldId id="317" r:id="rId12"/>
    <p:sldId id="318" r:id="rId13"/>
    <p:sldId id="320" r:id="rId14"/>
    <p:sldId id="328" r:id="rId15"/>
    <p:sldId id="319" r:id="rId16"/>
    <p:sldId id="329" r:id="rId17"/>
    <p:sldId id="330" r:id="rId18"/>
    <p:sldId id="331" r:id="rId19"/>
    <p:sldId id="338" r:id="rId20"/>
    <p:sldId id="332" r:id="rId21"/>
    <p:sldId id="333" r:id="rId22"/>
    <p:sldId id="334" r:id="rId23"/>
    <p:sldId id="335" r:id="rId24"/>
    <p:sldId id="341" r:id="rId25"/>
    <p:sldId id="336" r:id="rId26"/>
    <p:sldId id="339" r:id="rId27"/>
    <p:sldId id="340" r:id="rId28"/>
    <p:sldId id="342" r:id="rId29"/>
    <p:sldId id="343" r:id="rId30"/>
    <p:sldId id="344" r:id="rId31"/>
    <p:sldId id="337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10" r:id="rId46"/>
    <p:sldId id="280" r:id="rId47"/>
    <p:sldId id="358" r:id="rId48"/>
    <p:sldId id="281" r:id="rId4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46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88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D773408D-5199-47DD-AB3B-E59EB98367B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9A4887-E872-481F-B698-DDD5E839F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90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18E90-228B-4FA5-85D0-B29DD2DF08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49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CCE5FE-80DD-4B19-9F39-20E16F6D38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5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BC704-B762-4CF6-9E4D-332B5B3A667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116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E783A8-4EE1-4465-9D3E-3A2B5F318F0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7505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BD30AB-DA05-4567-A1DD-89F438FB93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886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CE626-8203-46FB-9A4A-9A15136550B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835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8726E8-8C87-4F40-90F9-67FA179A787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44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F34B62-68AE-4D24-AE8E-2404942F1D4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1280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801CB-7D0E-42C6-8843-A963A831D4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5134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0A669D-1821-411C-BC81-F183F88E93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016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A81E9B-688F-4387-AB88-A805DD9680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40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DF555-21DD-4480-81F1-CF2DFA24532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43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FBE03-3A08-46EC-B531-25A532E6129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2849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04FDA-7556-45B1-98DB-600E5C56348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43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40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3EE4A-ADCF-4D35-94BB-0A960E1973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99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989FAC-36F8-4533-9B40-EDCAC3F5A0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1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3DA80E-5003-414A-992E-0B84C69CA9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128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354BAA-0713-4032-BEFD-10534415D2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86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1D5D-5FDB-4075-846F-13010E3E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897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0DB4E-EE75-4300-8030-A785B076A8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1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A0F4-C873-4CAF-A1AE-DBBA88413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39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460FD2C-3CE3-494B-9D3D-2F53D7C861D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791484C-AB1A-473B-AB35-649F28F75FD3}" type="slidenum">
              <a:rPr lang="de-DE" altLang="ru-RU"/>
              <a:pPr/>
              <a:t>‹#›</a:t>
            </a:fld>
            <a:endParaRPr lang="de-DE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cs typeface="Arial Unicode MS" charset="0"/>
        </a:defRPr>
      </a:lvl2pPr>
      <a:lvl3pPr marL="1143000" indent="-228600" algn="l" defTabSz="449263" rtl="0" eaLnBrk="0" fontAlgn="base" hangingPunct="0">
        <a:spcBef>
          <a:spcPts val="6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cs typeface="Arial Unicode MS" charset="0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5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-9524" y="2896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363" y="2244725"/>
            <a:ext cx="9539287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 Semibold" pitchFamily="32" charset="0"/>
              </a:rPr>
              <a:t>От </a:t>
            </a:r>
            <a:r>
              <a:rPr lang="ru-RU" altLang="ru-RU" sz="4400" b="1" dirty="0">
                <a:solidFill>
                  <a:srgbClr val="255997"/>
                </a:solidFill>
                <a:latin typeface="Segoe UI Semibold" pitchFamily="32" charset="0"/>
              </a:rPr>
              <a:t>концептуальных основ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 </a:t>
            </a:r>
            <a:r>
              <a:rPr lang="ru-RU" altLang="ru-RU" sz="4400" b="1" dirty="0">
                <a:solidFill>
                  <a:srgbClr val="255997"/>
                </a:solidFill>
                <a:latin typeface="Segoe UI Semibold" pitchFamily="32" charset="0"/>
              </a:rPr>
              <a:t>–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>
                <a:solidFill>
                  <a:srgbClr val="255997"/>
                </a:solidFill>
                <a:latin typeface="Segoe UI Semibold" pitchFamily="32" charset="0"/>
              </a:rPr>
              <a:t>к дидактическим и методическим решениям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15963" y="6335713"/>
            <a:ext cx="91836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>
                <a:solidFill>
                  <a:srgbClr val="FFFFFF"/>
                </a:solidFill>
                <a:latin typeface="Segoe UI Light" pitchFamily="32" charset="0"/>
              </a:rPr>
              <a:t>Соломатин Александр Михайлович, руководитель научно-методической службы издательства, к.п.н., доцент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>
              <a:solidFill>
                <a:srgbClr val="FFFFFF"/>
              </a:solidFill>
              <a:latin typeface="Segoe UI Light" pitchFamily="32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06475"/>
            <a:chOff x="556" y="123"/>
            <a:chExt cx="4668" cy="634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Типические свойства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Комплектность</a:t>
            </a:r>
            <a:r>
              <a:rPr lang="ru-RU" altLang="ru-RU" sz="2400" dirty="0">
                <a:latin typeface="Segoe UI Light" pitchFamily="32" charset="0"/>
              </a:rPr>
              <a:t> (подчинение методического аппарата всех учебников системе единых требований)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err="1">
                <a:latin typeface="Segoe UI Light" pitchFamily="32" charset="0"/>
              </a:rPr>
              <a:t>Инструментальность</a:t>
            </a:r>
            <a:r>
              <a:rPr lang="ru-RU" altLang="ru-RU" sz="2400" b="1" dirty="0">
                <a:latin typeface="Segoe UI Light" pitchFamily="32" charset="0"/>
              </a:rPr>
              <a:t> </a:t>
            </a:r>
            <a:r>
              <a:rPr lang="ru-RU" altLang="ru-RU" sz="2400" dirty="0">
                <a:latin typeface="Segoe UI Light" pitchFamily="32" charset="0"/>
              </a:rPr>
              <a:t>(размещение в учебниках аппарата, организующего самостоятельную деятельность детей - справочников, хрестоматий, рабочих тетрадей, мультимедиа, Интернета)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Интерактивность</a:t>
            </a:r>
            <a:r>
              <a:rPr lang="ru-RU" altLang="ru-RU" sz="2400" dirty="0">
                <a:latin typeface="Segoe UI Light" pitchFamily="32" charset="0"/>
              </a:rPr>
              <a:t> (познавательная деятельность детей за рамками урока)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Интеграция</a:t>
            </a:r>
            <a:r>
              <a:rPr lang="ru-RU" altLang="ru-RU" sz="2400" dirty="0">
                <a:latin typeface="Segoe UI Light" pitchFamily="32" charset="0"/>
              </a:rPr>
              <a:t> (понимание условности выделения предметных областей) </a:t>
            </a:r>
          </a:p>
        </p:txBody>
      </p:sp>
    </p:spTree>
    <p:extLst>
      <p:ext uri="{BB962C8B-B14F-4D97-AF65-F5344CB8AC3E}">
        <p14:creationId xmlns:p14="http://schemas.microsoft.com/office/powerpoint/2010/main" val="95411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Образовательная технология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Строится на одной из ведущих идей: </a:t>
            </a:r>
            <a:r>
              <a:rPr lang="ru-RU" altLang="ru-RU" sz="2400" b="1" dirty="0">
                <a:latin typeface="Segoe UI Light" pitchFamily="32" charset="0"/>
              </a:rPr>
              <a:t>через рассмотрение частного </a:t>
            </a:r>
            <a:r>
              <a:rPr lang="ru-RU" altLang="ru-RU" sz="2400" dirty="0">
                <a:latin typeface="Segoe UI Light" pitchFamily="32" charset="0"/>
              </a:rPr>
              <a:t>(конкретное наблюдение) – </a:t>
            </a:r>
            <a:r>
              <a:rPr lang="ru-RU" altLang="ru-RU" sz="2400" b="1" dirty="0">
                <a:latin typeface="Segoe UI Light" pitchFamily="32" charset="0"/>
              </a:rPr>
              <a:t>к пониманию общего </a:t>
            </a:r>
            <a:r>
              <a:rPr lang="ru-RU" altLang="ru-RU" sz="2400" dirty="0">
                <a:latin typeface="Segoe UI Light" pitchFamily="32" charset="0"/>
              </a:rPr>
              <a:t>(постижение закономерности) и затем </a:t>
            </a:r>
            <a:r>
              <a:rPr lang="ru-RU" altLang="ru-RU" sz="2400" b="1" dirty="0">
                <a:latin typeface="Segoe UI Light" pitchFamily="32" charset="0"/>
              </a:rPr>
              <a:t>от общего – к частному </a:t>
            </a:r>
            <a:r>
              <a:rPr lang="ru-RU" altLang="ru-RU" sz="2400" dirty="0">
                <a:latin typeface="Segoe UI Light" pitchFamily="32" charset="0"/>
              </a:rPr>
              <a:t>(т.е. способу решения конкретной учебной задачи).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Основа технологии - </a:t>
            </a:r>
            <a:r>
              <a:rPr lang="ru-RU" altLang="ru-RU" sz="2400" b="1" dirty="0">
                <a:latin typeface="Segoe UI Light" pitchFamily="32" charset="0"/>
              </a:rPr>
              <a:t>личностно-ориентированный подход, </a:t>
            </a:r>
            <a:r>
              <a:rPr lang="ru-RU" altLang="ru-RU" sz="2400" dirty="0">
                <a:latin typeface="Segoe UI Light" pitchFamily="32" charset="0"/>
              </a:rPr>
              <a:t>предусматривающей переход от вербальных методов – к учебнику, словарям и справочникам, от непосредственного обучения – к опосредованному (через учебник, рабочую тетрадь, Интернет). </a:t>
            </a: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 Light" pitchFamily="32" charset="0"/>
              </a:rPr>
              <a:t>Учебник </a:t>
            </a:r>
            <a:r>
              <a:rPr lang="ru-RU" altLang="ru-RU" sz="2400" b="1" dirty="0">
                <a:latin typeface="Segoe UI Light" pitchFamily="32" charset="0"/>
              </a:rPr>
              <a:t>оказывается  в центре всех составляющих комплекта. </a:t>
            </a:r>
          </a:p>
        </p:txBody>
      </p:sp>
    </p:spTree>
    <p:extLst>
      <p:ext uri="{BB962C8B-B14F-4D97-AF65-F5344CB8AC3E}">
        <p14:creationId xmlns:p14="http://schemas.microsoft.com/office/powerpoint/2010/main" val="420639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Образовательная технология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предусматривает: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индивидуальную</a:t>
            </a:r>
            <a:r>
              <a:rPr lang="ru-RU" altLang="ru-RU" sz="2400" dirty="0">
                <a:latin typeface="Segoe UI Light" pitchFamily="32" charset="0"/>
              </a:rPr>
              <a:t>, парную и групповую деятельность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проектную </a:t>
            </a:r>
            <a:r>
              <a:rPr lang="ru-RU" altLang="ru-RU" sz="2400" dirty="0">
                <a:latin typeface="Segoe UI Light" pitchFamily="32" charset="0"/>
              </a:rPr>
              <a:t>деятельность и решение практических задач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проблемное </a:t>
            </a:r>
            <a:r>
              <a:rPr lang="ru-RU" altLang="ru-RU" sz="2400" dirty="0">
                <a:latin typeface="Segoe UI Light" pitchFamily="32" charset="0"/>
              </a:rPr>
              <a:t>обучение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диалоговое </a:t>
            </a:r>
            <a:r>
              <a:rPr lang="ru-RU" altLang="ru-RU" sz="2400" dirty="0">
                <a:latin typeface="Segoe UI Light" pitchFamily="32" charset="0"/>
              </a:rPr>
              <a:t>общение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игровую </a:t>
            </a:r>
            <a:r>
              <a:rPr lang="ru-RU" altLang="ru-RU" sz="2400" dirty="0">
                <a:latin typeface="Segoe UI Light" pitchFamily="32" charset="0"/>
              </a:rPr>
              <a:t>деятельность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реализацию </a:t>
            </a:r>
            <a:r>
              <a:rPr lang="ru-RU" altLang="ru-RU" sz="2400" dirty="0">
                <a:latin typeface="Segoe UI Light" pitchFamily="32" charset="0"/>
              </a:rPr>
              <a:t>индивидуальных учебных планов</a:t>
            </a:r>
          </a:p>
        </p:txBody>
      </p:sp>
    </p:spTree>
    <p:extLst>
      <p:ext uri="{BB962C8B-B14F-4D97-AF65-F5344CB8AC3E}">
        <p14:creationId xmlns:p14="http://schemas.microsoft.com/office/powerpoint/2010/main" val="3648483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Какие гарантии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предоставляет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«Перспективная начальная школа»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педагогам, ученикам и их родителям?</a:t>
            </a:r>
          </a:p>
        </p:txBody>
      </p:sp>
    </p:spTree>
    <p:extLst>
      <p:ext uri="{BB962C8B-B14F-4D97-AF65-F5344CB8AC3E}">
        <p14:creationId xmlns:p14="http://schemas.microsoft.com/office/powerpoint/2010/main" val="700216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того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, что ребенок к окончанию начальной школы будет уметь учиться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просто знать определенный круг правил, понятий, терминов, а уверенно осваивать разные области знания.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Школьник будет уметь решать возникающие вопросы и проблемы, заниматься самообразованием.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Он будет успешным в 5 классе по любой программе и с любым учителем.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Знания, приобретенные ребенком в 1-4 классах – практико-ориентированные</a:t>
            </a:r>
          </a:p>
        </p:txBody>
      </p:sp>
    </p:spTree>
    <p:extLst>
      <p:ext uri="{BB962C8B-B14F-4D97-AF65-F5344CB8AC3E}">
        <p14:creationId xmlns:p14="http://schemas.microsoft.com/office/powerpoint/2010/main" val="1457321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,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что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обучающийся получит основательное общее развитие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Система </a:t>
            </a:r>
            <a:r>
              <a:rPr lang="ru-RU" altLang="ru-RU" sz="2400" dirty="0">
                <a:latin typeface="Segoe UI Light" pitchFamily="32" charset="0"/>
              </a:rPr>
              <a:t>учебников «Перспективная начальная школа» строится на концепции развивающего обучения, в которой разработаны механизмы развития: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познавательных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творческих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исследовательских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коммуникативных умений обучающихся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 целом - универсальный </a:t>
            </a:r>
            <a:r>
              <a:rPr lang="ru-RU" altLang="ru-RU" sz="2400" dirty="0">
                <a:latin typeface="Segoe UI Light" pitchFamily="32" charset="0"/>
              </a:rPr>
              <a:t>учебных действий </a:t>
            </a:r>
          </a:p>
        </p:txBody>
      </p:sp>
    </p:spTree>
    <p:extLst>
      <p:ext uri="{BB962C8B-B14F-4D97-AF65-F5344CB8AC3E}">
        <p14:creationId xmlns:p14="http://schemas.microsoft.com/office/powerpoint/2010/main" val="2495025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того, что ребенок овладеет не только предметной, но и целостной «картиной мира»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 Light" pitchFamily="32" charset="0"/>
              </a:rPr>
              <a:t>Он </a:t>
            </a:r>
            <a:r>
              <a:rPr lang="ru-RU" altLang="ru-RU" sz="2400" b="1" dirty="0" smtClean="0">
                <a:latin typeface="Segoe UI Light" pitchFamily="32" charset="0"/>
              </a:rPr>
              <a:t>познает: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 </a:t>
            </a:r>
            <a:r>
              <a:rPr lang="ru-RU" altLang="ru-RU" sz="2400" dirty="0">
                <a:latin typeface="Segoe UI Light" pitchFamily="32" charset="0"/>
              </a:rPr>
              <a:t>доступные младшему школьнику математические, языковые, природные </a:t>
            </a:r>
            <a:r>
              <a:rPr lang="ru-RU" altLang="ru-RU" sz="2400" dirty="0" smtClean="0">
                <a:latin typeface="Segoe UI Light" pitchFamily="32" charset="0"/>
              </a:rPr>
              <a:t>закономерности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взаимосвязи </a:t>
            </a:r>
            <a:r>
              <a:rPr lang="ru-RU" altLang="ru-RU" sz="2400" dirty="0">
                <a:latin typeface="Segoe UI Light" pitchFamily="32" charset="0"/>
              </a:rPr>
              <a:t>живой и неживой природы, искусства и </a:t>
            </a:r>
            <a:r>
              <a:rPr lang="ru-RU" altLang="ru-RU" sz="2400" dirty="0" smtClean="0">
                <a:latin typeface="Segoe UI Light" pitchFamily="32" charset="0"/>
              </a:rPr>
              <a:t>культуры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взаимовлияния </a:t>
            </a:r>
            <a:r>
              <a:rPr lang="ru-RU" altLang="ru-RU" sz="2400" dirty="0">
                <a:latin typeface="Segoe UI Light" pitchFamily="32" charset="0"/>
              </a:rPr>
              <a:t>разных техник и технологий прикладного творчества.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Окружающий ребенка мир будет представляться ему целостным, а не «разрезанным на лоскутки» учебных предметов. </a:t>
            </a:r>
          </a:p>
        </p:txBody>
      </p:sp>
    </p:spTree>
    <p:extLst>
      <p:ext uri="{BB962C8B-B14F-4D97-AF65-F5344CB8AC3E}">
        <p14:creationId xmlns:p14="http://schemas.microsoft.com/office/powerpoint/2010/main" val="1737663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Гарантия личностного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, духовно-нравственного и коммуникативного развития ребенка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Он овладеет основными нормами поведения, ценностями отношений, будет уверенно вступать в общение.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«Перспективная начальная школа» обеспечивает развитие чувства сострадания и сопереживания ближнему, воспитание уважения к чужому мнению, обучение правилам поведения в обществе и семье.</a:t>
            </a:r>
          </a:p>
        </p:txBody>
      </p:sp>
    </p:spTree>
    <p:extLst>
      <p:ext uri="{BB962C8B-B14F-4D97-AF65-F5344CB8AC3E}">
        <p14:creationId xmlns:p14="http://schemas.microsoft.com/office/powerpoint/2010/main" val="3337640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Чем подкрепляются, на чем основываются названные гарантии? </a:t>
            </a:r>
          </a:p>
        </p:txBody>
      </p:sp>
    </p:spTree>
    <p:extLst>
      <p:ext uri="{BB962C8B-B14F-4D97-AF65-F5344CB8AC3E}">
        <p14:creationId xmlns:p14="http://schemas.microsoft.com/office/powerpoint/2010/main" val="3668614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1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«Перспективную начальную школу» разработал высококлассный, опытный коллектив авторов, состоящий из известных ученых, педагогов-практиков и других профессионалов (специалисты музейной педагогики, детских библиотек, музыкального образования, спортивных школ)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Научный руководитель проекта – </a:t>
            </a: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профессор Роза </a:t>
            </a:r>
            <a:r>
              <a:rPr lang="ru-RU" altLang="ru-RU" sz="2400" dirty="0" err="1" smtClean="0">
                <a:latin typeface="Segoe UI Light" pitchFamily="32" charset="0"/>
              </a:rPr>
              <a:t>Гельфановна</a:t>
            </a:r>
            <a:r>
              <a:rPr lang="ru-RU" altLang="ru-RU" sz="2400" dirty="0" smtClean="0">
                <a:latin typeface="Segoe UI Light" pitchFamily="32" charset="0"/>
              </a:rPr>
              <a:t> </a:t>
            </a:r>
            <a:r>
              <a:rPr lang="ru-RU" altLang="ru-RU" sz="2400" dirty="0" err="1" smtClean="0">
                <a:latin typeface="Segoe UI Light" pitchFamily="32" charset="0"/>
              </a:rPr>
              <a:t>Чуракова</a:t>
            </a:r>
            <a:r>
              <a:rPr lang="ru-RU" altLang="ru-RU" sz="2400" dirty="0" smtClean="0">
                <a:latin typeface="Segoe UI Light" pitchFamily="32" charset="0"/>
              </a:rPr>
              <a:t>, соратник Л.В </a:t>
            </a:r>
            <a:r>
              <a:rPr lang="ru-RU" altLang="ru-RU" sz="2400" dirty="0" err="1" smtClean="0">
                <a:latin typeface="Segoe UI Light" pitchFamily="32" charset="0"/>
              </a:rPr>
              <a:t>Занкова</a:t>
            </a: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00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Перспективная начальная школа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развивающая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личностно-ориентированная </a:t>
            </a:r>
            <a:r>
              <a:rPr lang="ru-RU" altLang="ru-RU" sz="2400" dirty="0">
                <a:latin typeface="Segoe UI Light" pitchFamily="32" charset="0"/>
              </a:rPr>
              <a:t>дидактическая </a:t>
            </a:r>
            <a:r>
              <a:rPr lang="ru-RU" altLang="ru-RU" sz="2400" dirty="0" smtClean="0">
                <a:latin typeface="Segoe UI Light" pitchFamily="32" charset="0"/>
              </a:rPr>
              <a:t>система </a:t>
            </a:r>
            <a:r>
              <a:rPr lang="ru-RU" altLang="ru-RU" sz="2400" dirty="0">
                <a:latin typeface="Segoe UI Light" pitchFamily="32" charset="0"/>
              </a:rPr>
              <a:t>обучения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Лауреат </a:t>
            </a:r>
            <a:r>
              <a:rPr lang="ru-RU" altLang="ru-RU" sz="2400" dirty="0">
                <a:latin typeface="Segoe UI Light" pitchFamily="32" charset="0"/>
              </a:rPr>
              <a:t>Главной премии РАН за лучшую работу в области науки, технологий и образования</a:t>
            </a:r>
          </a:p>
        </p:txBody>
      </p:sp>
      <p:pic>
        <p:nvPicPr>
          <p:cNvPr id="17" name="Picture 4" descr="C:\Documents and Settings\ednachmet\Рабочий стол\обложки\Каталог\02_ПНШ\PNG\Концептуальные основы ПНШ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3635821"/>
            <a:ext cx="2076081" cy="29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73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2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Значительный  опыт реализации системы учебников «Перспективная начальная школа» во всех регионах нашей страны.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Комплекту более 15 лет.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 проекте участвуют сотни тысяч детей, педагогов, родителей. С каждым годом возрастает число младших школьников, которые учатся по «Перспективной начальной школе».</a:t>
            </a:r>
          </a:p>
        </p:txBody>
      </p:sp>
    </p:spTree>
    <p:extLst>
      <p:ext uri="{BB962C8B-B14F-4D97-AF65-F5344CB8AC3E}">
        <p14:creationId xmlns:p14="http://schemas.microsoft.com/office/powerpoint/2010/main" val="488654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3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Значительные результаты развития школьников «здесь и сейчас» – это еще одно обоснование представленных гарантий «Перспективной начальной школы».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Постоянные победы в олимпиадах, конкурсах.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Успехи при обучении в 5 классе.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Высокие результаты при выполнении Всероссийских проверочных работ по окончании 4 класса.</a:t>
            </a:r>
          </a:p>
        </p:txBody>
      </p:sp>
    </p:spTree>
    <p:extLst>
      <p:ext uri="{BB962C8B-B14F-4D97-AF65-F5344CB8AC3E}">
        <p14:creationId xmlns:p14="http://schemas.microsoft.com/office/powerpoint/2010/main" val="124387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4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Выстроенная в издательстве система поддержки учителей и родителей.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Издательство проводит семинары и курсы повышения квалификации, оказывает индивидуальные консультации. 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53277" t="12500" r="2954" b="7377"/>
          <a:stretch/>
        </p:blipFill>
        <p:spPr bwMode="auto">
          <a:xfrm>
            <a:off x="1115616" y="3892252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53769" t="14041" r="3773" b="10438"/>
          <a:stretch/>
        </p:blipFill>
        <p:spPr bwMode="auto">
          <a:xfrm>
            <a:off x="2699792" y="4437509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51554" t="10450" r="3928" b="5942"/>
          <a:stretch/>
        </p:blipFill>
        <p:spPr bwMode="auto">
          <a:xfrm>
            <a:off x="4280942" y="3892252"/>
            <a:ext cx="1443186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50983" t="12295" r="3773" b="8403"/>
          <a:stretch/>
        </p:blipFill>
        <p:spPr bwMode="auto">
          <a:xfrm>
            <a:off x="5868144" y="4509120"/>
            <a:ext cx="1449685" cy="192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53606" t="11065" r="3772" b="5943"/>
          <a:stretch/>
        </p:blipFill>
        <p:spPr bwMode="auto">
          <a:xfrm>
            <a:off x="7452320" y="4005064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1142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На какие методические решения  необходимо обратить внимание педагогам, использующим ПНШ в своей работе? </a:t>
            </a:r>
          </a:p>
        </p:txBody>
      </p:sp>
    </p:spTree>
    <p:extLst>
      <p:ext uri="{BB962C8B-B14F-4D97-AF65-F5344CB8AC3E}">
        <p14:creationId xmlns:p14="http://schemas.microsoft.com/office/powerpoint/2010/main" val="2390795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Первое.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Преемственность игры и учения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 первых дней нахождения в школе ребенок включается в игру (не обычную, а дидактическую, обучающую), которая тесно переплетается с учением.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>
                <a:latin typeface="Segoe UI Light" pitchFamily="32" charset="0"/>
              </a:rPr>
              <a:t>Ребенок на уроках учится и играет, например: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математике является консультантом Миши;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уроках русского языка становится «освободителем звуков»;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окружающем мире помогает соседу по парте (играет роль учителя).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 </a:t>
            </a:r>
            <a:r>
              <a:rPr lang="ru-RU" altLang="ru-RU" sz="2400" dirty="0">
                <a:latin typeface="Segoe UI Light" pitchFamily="32" charset="0"/>
              </a:rPr>
              <a:t>технологии делает подарок для дошкольников (выступает помощником воспитателя детского сада) ... </a:t>
            </a:r>
          </a:p>
        </p:txBody>
      </p:sp>
    </p:spTree>
    <p:extLst>
      <p:ext uri="{BB962C8B-B14F-4D97-AF65-F5344CB8AC3E}">
        <p14:creationId xmlns:p14="http://schemas.microsoft.com/office/powerpoint/2010/main" val="2218110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Просим Вас принять особый характер требований к ребенку: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сделай, а помоги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выполни, а освободи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читай, а прочитайте по ролям, по цепочке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не ответь на вопрос, а дополни ответ Миши, а если не можешь дополнить, обратись за помощью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Социальная игра – обязательное условие гарантированного результата обучения ребенка в начальной школе.</a:t>
            </a:r>
          </a:p>
        </p:txBody>
      </p:sp>
    </p:spTree>
    <p:extLst>
      <p:ext uri="{BB962C8B-B14F-4D97-AF65-F5344CB8AC3E}">
        <p14:creationId xmlns:p14="http://schemas.microsoft.com/office/powerpoint/2010/main" val="4087069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Математика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1 класс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4322" t="21224" r="34264" b="13043"/>
          <a:stretch/>
        </p:blipFill>
        <p:spPr bwMode="auto">
          <a:xfrm>
            <a:off x="3168104" y="611485"/>
            <a:ext cx="4690090" cy="5955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875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9180" t="13114" r="30822" b="13729"/>
          <a:stretch/>
        </p:blipFill>
        <p:spPr bwMode="auto">
          <a:xfrm>
            <a:off x="5231039" y="683493"/>
            <a:ext cx="3902145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7704" t="14549" r="31477" b="11476"/>
          <a:stretch/>
        </p:blipFill>
        <p:spPr bwMode="auto">
          <a:xfrm>
            <a:off x="1011237" y="683493"/>
            <a:ext cx="3902145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8017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Второе. Ребенок учится учиться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Речь идет о предоставлении школьнику реальной, а не мнимой активности в ходе познания, освоения окружающего мира.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Например</a:t>
            </a:r>
            <a:r>
              <a:rPr lang="ru-RU" altLang="ru-RU" sz="2400" dirty="0">
                <a:latin typeface="Segoe UI Light" pitchFamily="32" charset="0"/>
              </a:rPr>
              <a:t>, на уроках ребенок: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проводит опыты, на которых самостоятельно выявляет свойства </a:t>
            </a:r>
            <a:r>
              <a:rPr lang="ru-RU" altLang="ru-RU" sz="2400" dirty="0" smtClean="0">
                <a:latin typeface="Segoe UI Light" pitchFamily="32" charset="0"/>
              </a:rPr>
              <a:t>веществ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наблюдает </a:t>
            </a:r>
            <a:r>
              <a:rPr lang="ru-RU" altLang="ru-RU" sz="2400" dirty="0">
                <a:latin typeface="Segoe UI Light" pitchFamily="32" charset="0"/>
              </a:rPr>
              <a:t>за тем, как произносятся звуки, и на основании этого делает открытие о твердых и мягких согласных звуках русского </a:t>
            </a:r>
            <a:r>
              <a:rPr lang="ru-RU" altLang="ru-RU" sz="2400" dirty="0" smtClean="0">
                <a:latin typeface="Segoe UI Light" pitchFamily="32" charset="0"/>
              </a:rPr>
              <a:t>языка 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научившись </a:t>
            </a:r>
            <a:r>
              <a:rPr lang="ru-RU" altLang="ru-RU" sz="2400" dirty="0">
                <a:latin typeface="Segoe UI Light" pitchFamily="32" charset="0"/>
              </a:rPr>
              <a:t>умножать в строчку, самостоятельно приходит к открытию, что можно умножать и столбиком и т.д. </a:t>
            </a:r>
          </a:p>
        </p:txBody>
      </p:sp>
    </p:spTree>
    <p:extLst>
      <p:ext uri="{BB962C8B-B14F-4D97-AF65-F5344CB8AC3E}">
        <p14:creationId xmlns:p14="http://schemas.microsoft.com/office/powerpoint/2010/main" val="865971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Кто главный на уроках							 «Перспективной начальной школы»? 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15776" y="1835621"/>
            <a:ext cx="956673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Конечно</a:t>
            </a:r>
            <a:r>
              <a:rPr lang="ru-RU" altLang="ru-RU" sz="2400" dirty="0">
                <a:latin typeface="Segoe UI Light" pitchFamily="32" charset="0"/>
              </a:rPr>
              <a:t>, ученик – этот статус </a:t>
            </a:r>
            <a:r>
              <a:rPr lang="ru-RU" altLang="ru-RU" sz="2400" dirty="0" smtClean="0">
                <a:latin typeface="Segoe UI Light" pitchFamily="32" charset="0"/>
              </a:rPr>
              <a:t>ему						 </a:t>
            </a:r>
            <a:r>
              <a:rPr lang="ru-RU" altLang="ru-RU" sz="2400" dirty="0">
                <a:latin typeface="Segoe UI Light" pitchFamily="32" charset="0"/>
              </a:rPr>
              <a:t>гарантирует </a:t>
            </a:r>
            <a:r>
              <a:rPr lang="ru-RU" altLang="ru-RU" sz="2400" dirty="0" smtClean="0">
                <a:latin typeface="Segoe UI Light" pitchFamily="32" charset="0"/>
              </a:rPr>
              <a:t>комплект</a:t>
            </a:r>
            <a:r>
              <a:rPr lang="ru-RU" altLang="ru-RU" sz="2400" dirty="0">
                <a:latin typeface="Segoe UI Light" pitchFamily="32" charset="0"/>
              </a:rPr>
              <a:t>.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30299" t="24965" r="29140" b="24188"/>
          <a:stretch/>
        </p:blipFill>
        <p:spPr bwMode="auto">
          <a:xfrm>
            <a:off x="5496400" y="1835621"/>
            <a:ext cx="4392489" cy="498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8758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Концепция включает: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теоретические подходы и основную идею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содержательные линии индивидуального развития младшего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условия, влияющие на отбор содержания и методов обучения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принципы обучения и типические свойства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образовательную технологию и типологию уроков</a:t>
            </a:r>
          </a:p>
        </p:txBody>
      </p:sp>
    </p:spTree>
    <p:extLst>
      <p:ext uri="{BB962C8B-B14F-4D97-AF65-F5344CB8AC3E}">
        <p14:creationId xmlns:p14="http://schemas.microsoft.com/office/powerpoint/2010/main" val="40027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«Почему в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учебнике сразу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после названия темы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не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записаны правила, которые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нужно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пересказать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?»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Учебник «работает» на обучение ребенка самостоятельно добывать знания.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Правило «появится» после того, как ученик придет к нему сам, в ходе рассуждений, ответов на вопросы, выполнения определенных упражнений, сравнивая разные точки зрения, используя словарь или Интернет.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Это будет его собственным открытием, в ходе которого ребенок учился учиться. </a:t>
            </a:r>
          </a:p>
        </p:txBody>
      </p:sp>
    </p:spTree>
    <p:extLst>
      <p:ext uri="{BB962C8B-B14F-4D97-AF65-F5344CB8AC3E}">
        <p14:creationId xmlns:p14="http://schemas.microsoft.com/office/powerpoint/2010/main" val="1076825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Третье. Комплект реализует потребности современного общества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Современные учебники должны соответствовать темпераменту, энергетике нового поколения граждан нашей страны, которые в недалеком будущем будут определять ее судьбу.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 не просто соответствовать, а быть важным инструментом развития, жизненного становления.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«Перспективная начальная школа» отвечает этим требованиям – это живой и динамичный комплект</a:t>
            </a:r>
          </a:p>
        </p:txBody>
      </p:sp>
    </p:spTree>
    <p:extLst>
      <p:ext uri="{BB962C8B-B14F-4D97-AF65-F5344CB8AC3E}">
        <p14:creationId xmlns:p14="http://schemas.microsoft.com/office/powerpoint/2010/main" val="1030540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«Перспективная начальная школа» успешно решает задачи, стоящие перед современной школой: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комплект </a:t>
            </a:r>
            <a:r>
              <a:rPr lang="ru-RU" altLang="ru-RU" sz="2400" dirty="0">
                <a:latin typeface="Segoe UI Light" pitchFamily="32" charset="0"/>
              </a:rPr>
              <a:t>раскрепощает ребенка и учителя, воспитывает в них качества свободного и независимого человека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поощряется </a:t>
            </a:r>
            <a:r>
              <a:rPr lang="ru-RU" altLang="ru-RU" sz="2400" dirty="0">
                <a:latin typeface="Segoe UI Light" pitchFamily="32" charset="0"/>
              </a:rPr>
              <a:t>стремление к самостоятельности, к высказыванию собственной точки зрения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для </a:t>
            </a:r>
            <a:r>
              <a:rPr lang="ru-RU" altLang="ru-RU" sz="2400" dirty="0">
                <a:latin typeface="Segoe UI Light" pitchFamily="32" charset="0"/>
              </a:rPr>
              <a:t>обучения и развития ребенка используются методики самого высокого, мирового уровня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 </a:t>
            </a:r>
            <a:r>
              <a:rPr lang="ru-RU" altLang="ru-RU" sz="2400" dirty="0">
                <a:latin typeface="Segoe UI Light" pitchFamily="32" charset="0"/>
              </a:rPr>
              <a:t>учебниках представлена новейшая информация с учетом результатов научных, технических, гуманитарных исследований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комплект </a:t>
            </a:r>
            <a:r>
              <a:rPr lang="ru-RU" altLang="ru-RU" sz="2400" dirty="0">
                <a:latin typeface="Segoe UI Light" pitchFamily="32" charset="0"/>
              </a:rPr>
              <a:t>предусматривает использование компьютерных технологий,  электронных средств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957069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Задания учебника призывают ребенка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 общению и совместным действиям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34262" t="26435" r="36231" b="26024"/>
          <a:stretch/>
        </p:blipFill>
        <p:spPr bwMode="auto">
          <a:xfrm>
            <a:off x="1223888" y="1880827"/>
            <a:ext cx="3276104" cy="449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35737" t="32377" r="37706" b="23156"/>
          <a:stretch/>
        </p:blipFill>
        <p:spPr bwMode="auto">
          <a:xfrm>
            <a:off x="5024199" y="1880827"/>
            <a:ext cx="3400489" cy="449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1615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Четвертое. «Перспективная начальная школа» - комплект для каждого ребенка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Все младшие школьники, одаренные и талантливые, дети с ограниченными возможностями здоровья, городской или сельской школы способны успешно учиться по комплекту «Перспективная начальная школа».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За счет чего происходит решение этой задачи?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 одном учебнике заложено несколько уровней усвоения программного материала (базовый и повышенный).</a:t>
            </a:r>
          </a:p>
        </p:txBody>
      </p:sp>
    </p:spTree>
    <p:extLst>
      <p:ext uri="{BB962C8B-B14F-4D97-AF65-F5344CB8AC3E}">
        <p14:creationId xmlns:p14="http://schemas.microsoft.com/office/powerpoint/2010/main" val="565974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30020" r="29079" b="30694"/>
          <a:stretch/>
        </p:blipFill>
        <p:spPr bwMode="auto">
          <a:xfrm>
            <a:off x="673100" y="467469"/>
            <a:ext cx="883256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54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Оформление учебников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04466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Издательство гарантирует качество иллюстраций учебников, они выполняют серьезные дидактические (обучающие) задачи. 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Иллюстративный материал «Перспективной начальной школы» создавали лучшие специалисты, имеющие к этому непосредственное отношение. </a:t>
            </a:r>
          </a:p>
        </p:txBody>
      </p:sp>
    </p:spTree>
    <p:extLst>
      <p:ext uri="{BB962C8B-B14F-4D97-AF65-F5344CB8AC3E}">
        <p14:creationId xmlns:p14="http://schemas.microsoft.com/office/powerpoint/2010/main" val="2087516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8688" t="12500" r="32461" b="19057"/>
          <a:stretch/>
        </p:blipFill>
        <p:spPr bwMode="auto">
          <a:xfrm>
            <a:off x="863849" y="764703"/>
            <a:ext cx="3746970" cy="5391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9919" t="13807" r="29919" b="17545"/>
          <a:stretch/>
        </p:blipFill>
        <p:spPr bwMode="auto">
          <a:xfrm>
            <a:off x="5255419" y="764702"/>
            <a:ext cx="3944354" cy="5391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9997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 конце первого класса дети по желанию работают над творческим заданием, выполнение которого позволяет им стать членами научного клуба.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Уважаемые </a:t>
            </a:r>
            <a:r>
              <a:rPr lang="ru-RU" altLang="ru-RU" sz="2400" dirty="0" smtClean="0">
                <a:latin typeface="Segoe UI Light" pitchFamily="32" charset="0"/>
              </a:rPr>
              <a:t>взрослые, </a:t>
            </a:r>
            <a:r>
              <a:rPr lang="ru-RU" altLang="ru-RU" sz="2400" dirty="0">
                <a:latin typeface="Segoe UI Light" pitchFamily="32" charset="0"/>
              </a:rPr>
              <a:t>поддержите исследовательские умения ребенка и, если нужно, немного помогите ему выполнить задание клуба, написать письмо; напомните ребенку, что для получения быстрого ответа необходимо вместе с письмом вложить конверт с обратным адресом.</a:t>
            </a:r>
          </a:p>
        </p:txBody>
      </p:sp>
    </p:spTree>
    <p:extLst>
      <p:ext uri="{BB962C8B-B14F-4D97-AF65-F5344CB8AC3E}">
        <p14:creationId xmlns:p14="http://schemas.microsoft.com/office/powerpoint/2010/main" val="3796174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90529" y="329228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Возможности и ресурсы издательства для организации методической работы: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«Библиотека руководителя и методиста: Введение ФГОС»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«Переподготовка и повышение квалификации работников образования»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«Поурочное планирование»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«Школьная олимпиада»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Серия </a:t>
            </a:r>
            <a:r>
              <a:rPr lang="ru-RU" altLang="ru-RU" sz="2400" dirty="0">
                <a:latin typeface="Segoe UI Light" pitchFamily="32" charset="0"/>
              </a:rPr>
              <a:t>«Перспективная начальная школа –  </a:t>
            </a: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родителям» и другие</a:t>
            </a: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70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На основе концепции разработаны: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учебники</a:t>
            </a:r>
            <a:r>
              <a:rPr lang="ru-RU" altLang="ru-RU" sz="2400" dirty="0">
                <a:latin typeface="Segoe UI Light" pitchFamily="32" charset="0"/>
              </a:rPr>
              <a:t>, хрестоматии, рабочие тетради (в печатной и электронной форме)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методические </a:t>
            </a:r>
            <a:r>
              <a:rPr lang="ru-RU" altLang="ru-RU" sz="2400" dirty="0">
                <a:latin typeface="Segoe UI Light" pitchFamily="32" charset="0"/>
              </a:rPr>
              <a:t>разработки для управленцев, педагогов и родителей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примерная </a:t>
            </a:r>
            <a:r>
              <a:rPr lang="ru-RU" altLang="ru-RU" sz="2400" dirty="0">
                <a:latin typeface="Segoe UI Light" pitchFamily="32" charset="0"/>
              </a:rPr>
              <a:t>основная образовательная программа «Перспективная начальная школа»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примерный </a:t>
            </a:r>
            <a:r>
              <a:rPr lang="ru-RU" altLang="ru-RU" sz="2400" dirty="0">
                <a:latin typeface="Segoe UI Light" pitchFamily="32" charset="0"/>
              </a:rPr>
              <a:t>учебный план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план </a:t>
            </a:r>
            <a:r>
              <a:rPr lang="ru-RU" altLang="ru-RU" sz="2400" dirty="0">
                <a:latin typeface="Segoe UI Light" pitchFamily="32" charset="0"/>
              </a:rPr>
              <a:t>внеурочной деятельности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примерные рабочие </a:t>
            </a:r>
            <a:r>
              <a:rPr lang="ru-RU" altLang="ru-RU" sz="2400" dirty="0">
                <a:latin typeface="Segoe UI Light" pitchFamily="32" charset="0"/>
              </a:rPr>
              <a:t>программы по предметам и курсам внеурочной деятельности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система </a:t>
            </a:r>
            <a:r>
              <a:rPr lang="ru-RU" altLang="ru-RU" sz="2400" dirty="0">
                <a:latin typeface="Segoe UI Light" pitchFamily="32" charset="0"/>
              </a:rPr>
              <a:t>оценки достижений обучающихся и другие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2580611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«Библиотека руководителя и методиста: Введение ФГОС»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1749445"/>
            <a:ext cx="1695450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7"/>
          <a:srcRect l="45975" t="18769" r="23065" b="21244"/>
          <a:stretch/>
        </p:blipFill>
        <p:spPr bwMode="auto">
          <a:xfrm>
            <a:off x="6192440" y="1905289"/>
            <a:ext cx="2018402" cy="2806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87" y="2768496"/>
            <a:ext cx="1755276" cy="246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9"/>
          <a:srcRect l="51461" t="14028" r="8299" b="9218"/>
          <a:stretch/>
        </p:blipFill>
        <p:spPr bwMode="auto">
          <a:xfrm>
            <a:off x="599966" y="2535900"/>
            <a:ext cx="2013232" cy="2773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69" y="1897118"/>
            <a:ext cx="2016224" cy="27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" y="3563813"/>
            <a:ext cx="1914525" cy="27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4" y="2741058"/>
            <a:ext cx="1999623" cy="27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13"/>
          <a:srcRect l="43770" t="21418" r="23832" b="17054"/>
          <a:stretch/>
        </p:blipFill>
        <p:spPr bwMode="auto">
          <a:xfrm>
            <a:off x="1811457" y="4309409"/>
            <a:ext cx="1656184" cy="2315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06" y="4256498"/>
            <a:ext cx="1700713" cy="229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5"/>
          <a:srcRect l="30942" t="16834" r="28979" b="9017"/>
          <a:stretch/>
        </p:blipFill>
        <p:spPr bwMode="auto">
          <a:xfrm>
            <a:off x="4464248" y="4257114"/>
            <a:ext cx="1800915" cy="2520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7729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«Переподготовка и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повышение квалификации работников образования»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2163" t="23247" r="26094" b="17435"/>
          <a:stretch/>
        </p:blipFill>
        <p:spPr bwMode="auto">
          <a:xfrm>
            <a:off x="673100" y="1835621"/>
            <a:ext cx="1581449" cy="2160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4" y="2892547"/>
            <a:ext cx="15843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2164" t="23447" r="25132" b="17435"/>
          <a:stretch/>
        </p:blipFill>
        <p:spPr bwMode="auto">
          <a:xfrm>
            <a:off x="2448024" y="3998586"/>
            <a:ext cx="1573319" cy="2201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11324" t="55172" r="77206" b="23957"/>
          <a:stretch/>
        </p:blipFill>
        <p:spPr bwMode="auto">
          <a:xfrm>
            <a:off x="3457674" y="5099172"/>
            <a:ext cx="1127337" cy="1657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1682" t="23447" r="25453" b="17235"/>
          <a:stretch/>
        </p:blipFill>
        <p:spPr bwMode="auto">
          <a:xfrm>
            <a:off x="4107935" y="1860201"/>
            <a:ext cx="1581449" cy="2201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4" y="3172426"/>
            <a:ext cx="1581449" cy="227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26292" t="13427" r="27857" b="8617"/>
          <a:stretch/>
        </p:blipFill>
        <p:spPr bwMode="auto">
          <a:xfrm>
            <a:off x="6480472" y="4372837"/>
            <a:ext cx="1552894" cy="21502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9"/>
          <a:srcRect l="50380" t="54991" r="38005" b="23956"/>
          <a:stretch/>
        </p:blipFill>
        <p:spPr bwMode="auto">
          <a:xfrm>
            <a:off x="7704608" y="2996951"/>
            <a:ext cx="1181434" cy="1728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5797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«Перспективная начальная школа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– родителям»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5" name="Рисунок 24"/>
          <p:cNvPicPr/>
          <p:nvPr/>
        </p:nvPicPr>
        <p:blipFill rotWithShape="1">
          <a:blip r:embed="rId6"/>
          <a:srcRect l="42324" t="23247" r="26414" b="18236"/>
          <a:stretch/>
        </p:blipFill>
        <p:spPr bwMode="auto">
          <a:xfrm>
            <a:off x="1247160" y="1916459"/>
            <a:ext cx="1857375" cy="2780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7"/>
          <a:srcRect l="11614" t="55354" r="76773" b="23775"/>
          <a:stretch/>
        </p:blipFill>
        <p:spPr bwMode="auto">
          <a:xfrm>
            <a:off x="3275856" y="1916459"/>
            <a:ext cx="1008112" cy="1392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2612532"/>
            <a:ext cx="1951037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7"/>
          <a:srcRect l="50525" t="55535" r="38586" b="24138"/>
          <a:stretch/>
        </p:blipFill>
        <p:spPr bwMode="auto">
          <a:xfrm>
            <a:off x="8280672" y="2195661"/>
            <a:ext cx="1008112" cy="1390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 rotWithShape="1">
          <a:blip r:embed="rId9"/>
          <a:srcRect l="43445" t="21846" r="23694" b="17539"/>
          <a:stretch/>
        </p:blipFill>
        <p:spPr bwMode="auto">
          <a:xfrm>
            <a:off x="3888184" y="3759026"/>
            <a:ext cx="1982133" cy="2749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9792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 «Поурочное планирование»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(русский язык, математика, литературное чтение)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2" name="Рисунок 21"/>
          <p:cNvPicPr/>
          <p:nvPr/>
        </p:nvPicPr>
        <p:blipFill rotWithShape="1">
          <a:blip r:embed="rId6"/>
          <a:srcRect l="44568" t="23247" r="24812" b="19639"/>
          <a:stretch/>
        </p:blipFill>
        <p:spPr bwMode="auto">
          <a:xfrm>
            <a:off x="1135009" y="2204864"/>
            <a:ext cx="1440160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6" descr="C:\Documents and Settings\ednachmet\Рабочий стол\Для конференции\Обложки\Методика\teacherbook-math-41-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15976"/>
            <a:ext cx="2487059" cy="33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8"/>
          <a:srcRect l="45049" t="22846" r="24972" b="18637"/>
          <a:stretch/>
        </p:blipFill>
        <p:spPr bwMode="auto">
          <a:xfrm>
            <a:off x="2304008" y="4509119"/>
            <a:ext cx="1512168" cy="2017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9"/>
          <a:srcRect l="44568" t="23046" r="25293" b="18637"/>
          <a:stretch/>
        </p:blipFill>
        <p:spPr bwMode="auto">
          <a:xfrm>
            <a:off x="5904409" y="2253627"/>
            <a:ext cx="1440159" cy="2026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0"/>
          <a:srcRect l="44407" t="23046" r="24812" b="18838"/>
          <a:stretch/>
        </p:blipFill>
        <p:spPr bwMode="auto">
          <a:xfrm>
            <a:off x="7776616" y="3923853"/>
            <a:ext cx="1440159" cy="2012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8374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3412" y="188914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 Semibold" pitchFamily="32" charset="0"/>
              </a:rPr>
              <a:t>Серия «Школьная олимпиада»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547588"/>
            <a:ext cx="9405937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 Light" pitchFamily="32" charset="0"/>
              </a:rPr>
              <a:t>«Выявление и поддержка способных (талантливых) детей, обучающихся в начальной школе»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5530" t="21443" r="22086" b="19038"/>
          <a:stretch/>
        </p:blipFill>
        <p:spPr bwMode="auto">
          <a:xfrm>
            <a:off x="161589" y="2485638"/>
            <a:ext cx="1619920" cy="2241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21" y="3047436"/>
            <a:ext cx="1440160" cy="192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3734" t="25681" r="25138" b="23541"/>
          <a:stretch/>
        </p:blipFill>
        <p:spPr bwMode="auto">
          <a:xfrm>
            <a:off x="1367904" y="3877167"/>
            <a:ext cx="1440160" cy="197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4" y="4715941"/>
            <a:ext cx="1477032" cy="197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4888" t="22445" r="22727" b="23046"/>
          <a:stretch/>
        </p:blipFill>
        <p:spPr bwMode="auto">
          <a:xfrm>
            <a:off x="8352680" y="2485638"/>
            <a:ext cx="1299166" cy="1722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44729" t="22445" r="23368" b="21844"/>
          <a:stretch/>
        </p:blipFill>
        <p:spPr bwMode="auto">
          <a:xfrm>
            <a:off x="7430960" y="2730381"/>
            <a:ext cx="1368152" cy="1743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45049" t="22645" r="23208" b="21844"/>
          <a:stretch/>
        </p:blipFill>
        <p:spPr bwMode="auto">
          <a:xfrm>
            <a:off x="8073578" y="4507758"/>
            <a:ext cx="1440160" cy="203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68" y="4832748"/>
            <a:ext cx="1479008" cy="196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4"/>
          <a:srcRect l="42583" t="23999" r="23940" b="19385"/>
          <a:stretch/>
        </p:blipFill>
        <p:spPr bwMode="auto">
          <a:xfrm>
            <a:off x="4980071" y="2485638"/>
            <a:ext cx="1463061" cy="1935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5"/>
          <a:srcRect l="54521" t="20308" r="4372" b="11538"/>
          <a:stretch/>
        </p:blipFill>
        <p:spPr bwMode="auto">
          <a:xfrm>
            <a:off x="4153693" y="3380727"/>
            <a:ext cx="1463061" cy="1935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6"/>
          <a:srcRect l="42953" t="24460" r="24802" b="22001"/>
          <a:stretch/>
        </p:blipFill>
        <p:spPr bwMode="auto">
          <a:xfrm>
            <a:off x="3361172" y="4497812"/>
            <a:ext cx="1463061" cy="1935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5288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680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8681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868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8684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85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73100" y="251445"/>
            <a:ext cx="940593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Light" pitchFamily="32" charset="0"/>
              </a:rPr>
              <a:t>Сайты издательства «Академкнига/Учебник»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altLang="ru-RU" sz="2800" b="1" dirty="0">
                <a:solidFill>
                  <a:srgbClr val="255997"/>
                </a:solidFill>
                <a:latin typeface="Segoe UI Light" pitchFamily="32" charset="0"/>
              </a:rPr>
              <a:t>akademkniga.ru</a:t>
            </a: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619250"/>
            <a:ext cx="684053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39750" y="5580063"/>
            <a:ext cx="3419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b="1" dirty="0" smtClean="0">
                <a:latin typeface="Segoe UI Light" pitchFamily="32" charset="0"/>
              </a:rPr>
              <a:t> </a:t>
            </a:r>
            <a:endParaRPr lang="ru-RU" altLang="ru-RU" sz="2400" b="1" dirty="0">
              <a:latin typeface="Segoe UI Light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3768" y="323453"/>
            <a:ext cx="989399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shop-akbooks.ru</a:t>
            </a:r>
            <a:endParaRPr lang="en-US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2544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769" t="2885" r="1025" b="3841"/>
          <a:stretch/>
        </p:blipFill>
        <p:spPr bwMode="auto">
          <a:xfrm>
            <a:off x="2015976" y="1524317"/>
            <a:ext cx="5904656" cy="5049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5466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 Semi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 Semilight" pitchFamily="32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         </a:t>
            </a:r>
            <a:r>
              <a:rPr lang="en-US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 Semilight" pitchFamily="32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>
              <a:solidFill>
                <a:srgbClr val="255997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255997"/>
                </a:solidFill>
                <a:latin typeface="Segoe UI Light" pitchFamily="32" charset="0"/>
              </a:rPr>
              <a:t>Соломатин Александр Михайлович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255997"/>
                </a:solidFill>
                <a:latin typeface="Segoe UI Light" pitchFamily="32" charset="0"/>
              </a:rPr>
              <a:t>a.solomatin@akademkniga.ru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079875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>
                <a:solidFill>
                  <a:srgbClr val="255997"/>
                </a:solidFill>
                <a:latin typeface="Segoe UI Semilight" pitchFamily="32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Концепция основана на достижениях психолого-педагогической науки и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практики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 Light" pitchFamily="32" charset="0"/>
              </a:rPr>
              <a:t>В том числе:</a:t>
            </a:r>
            <a:endParaRPr lang="ru-RU" altLang="ru-RU" sz="2400" b="1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системно-</a:t>
            </a:r>
            <a:r>
              <a:rPr lang="ru-RU" altLang="ru-RU" sz="2400" dirty="0" err="1">
                <a:latin typeface="Segoe UI Light" pitchFamily="32" charset="0"/>
              </a:rPr>
              <a:t>деятельностном</a:t>
            </a:r>
            <a:r>
              <a:rPr lang="ru-RU" altLang="ru-RU" sz="2400" dirty="0">
                <a:latin typeface="Segoe UI Light" pitchFamily="32" charset="0"/>
              </a:rPr>
              <a:t> подходе к обучению (Л.С. Выготский, А.Н. Леонтьев, Д.Б. </a:t>
            </a:r>
            <a:r>
              <a:rPr lang="ru-RU" altLang="ru-RU" sz="2400" dirty="0" err="1">
                <a:latin typeface="Segoe UI Light" pitchFamily="32" charset="0"/>
              </a:rPr>
              <a:t>Эльконин</a:t>
            </a:r>
            <a:r>
              <a:rPr lang="ru-RU" altLang="ru-RU" sz="2400" dirty="0">
                <a:latin typeface="Segoe UI Light" pitchFamily="3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проблемно-ориентированном развивающем образовании (Л.В. </a:t>
            </a:r>
            <a:r>
              <a:rPr lang="ru-RU" altLang="ru-RU" sz="2400" dirty="0" err="1">
                <a:latin typeface="Segoe UI Light" pitchFamily="32" charset="0"/>
              </a:rPr>
              <a:t>Занков</a:t>
            </a:r>
            <a:r>
              <a:rPr lang="ru-RU" altLang="ru-RU" sz="2400" dirty="0">
                <a:latin typeface="Segoe UI Light" pitchFamily="32" charset="0"/>
              </a:rPr>
              <a:t>, В.В. Давыдов, Д.Б. </a:t>
            </a:r>
            <a:r>
              <a:rPr lang="ru-RU" altLang="ru-RU" sz="2400" dirty="0" err="1">
                <a:latin typeface="Segoe UI Light" pitchFamily="32" charset="0"/>
              </a:rPr>
              <a:t>Эльконин</a:t>
            </a:r>
            <a:r>
              <a:rPr lang="ru-RU" altLang="ru-RU" sz="2400" dirty="0">
                <a:latin typeface="Segoe UI Light" pitchFamily="32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смысловой педагогике вариативного образования (А.Г. </a:t>
            </a:r>
            <a:r>
              <a:rPr lang="ru-RU" altLang="ru-RU" sz="2400" dirty="0" err="1">
                <a:latin typeface="Segoe UI Light" pitchFamily="32" charset="0"/>
              </a:rPr>
              <a:t>Асмолов</a:t>
            </a:r>
            <a:r>
              <a:rPr lang="ru-RU" altLang="ru-RU" sz="2400" dirty="0">
                <a:latin typeface="Segoe UI Light" pitchFamily="32" charset="0"/>
              </a:rPr>
              <a:t>, В.В. Рубцов и др.)</a:t>
            </a:r>
          </a:p>
        </p:txBody>
      </p:sp>
    </p:spTree>
    <p:extLst>
      <p:ext uri="{BB962C8B-B14F-4D97-AF65-F5344CB8AC3E}">
        <p14:creationId xmlns:p14="http://schemas.microsoft.com/office/powerpoint/2010/main" val="251172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Основная идея «Перспективной начальной школы»: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 Light" pitchFamily="32" charset="0"/>
              </a:rPr>
              <a:t>Оптимальное развитие каждого ребенка </a:t>
            </a:r>
            <a:r>
              <a:rPr lang="ru-RU" altLang="ru-RU" sz="2400" dirty="0">
                <a:latin typeface="Segoe UI Light" pitchFamily="32" charset="0"/>
              </a:rPr>
              <a:t>на основе педагогической </a:t>
            </a:r>
            <a:r>
              <a:rPr lang="ru-RU" altLang="ru-RU" sz="2400" b="1" dirty="0">
                <a:latin typeface="Segoe UI Light" pitchFamily="32" charset="0"/>
              </a:rPr>
              <a:t>поддержки</a:t>
            </a:r>
            <a:r>
              <a:rPr lang="ru-RU" altLang="ru-RU" sz="2400" dirty="0">
                <a:latin typeface="Segoe UI Light" pitchFamily="32" charset="0"/>
              </a:rPr>
              <a:t> его индивидуальности (возраста, способностей, интересов, склонностей, развития) в условиях </a:t>
            </a:r>
            <a:r>
              <a:rPr lang="ru-RU" altLang="ru-RU" sz="2400" b="1" dirty="0">
                <a:latin typeface="Segoe UI Light" pitchFamily="32" charset="0"/>
              </a:rPr>
              <a:t>специально организованной </a:t>
            </a:r>
            <a:r>
              <a:rPr lang="ru-RU" altLang="ru-RU" sz="2400" dirty="0">
                <a:latin typeface="Segoe UI Light" pitchFamily="32" charset="0"/>
              </a:rPr>
              <a:t>учебной деятельности, где ученик как равноправный участник процесса обучения выступает </a:t>
            </a:r>
            <a:r>
              <a:rPr lang="ru-RU" altLang="ru-RU" sz="2400" b="1" dirty="0">
                <a:latin typeface="Segoe UI Light" pitchFamily="32" charset="0"/>
              </a:rPr>
              <a:t>то в роли обучаемого, то в роли обучающего, то в роли организатора учебной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3023621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0213" y="349548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Содержательные линии индивидуального развития младшего школьника: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формирование познавательных интересов школьников и готовности к </a:t>
            </a:r>
            <a:r>
              <a:rPr lang="ru-RU" altLang="ru-RU" sz="2400" dirty="0" smtClean="0">
                <a:latin typeface="Segoe UI Light" pitchFamily="32" charset="0"/>
              </a:rPr>
              <a:t>самообразованию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 развитие умственных способностей, творческого мышления, </a:t>
            </a:r>
            <a:r>
              <a:rPr lang="ru-RU" altLang="ru-RU" sz="2400" dirty="0" smtClean="0">
                <a:latin typeface="Segoe UI Light" pitchFamily="32" charset="0"/>
              </a:rPr>
              <a:t>эрудиции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воспитание социально-психологической </a:t>
            </a:r>
            <a:r>
              <a:rPr lang="ru-RU" altLang="ru-RU" sz="2400" dirty="0" err="1">
                <a:latin typeface="Segoe UI Light" pitchFamily="32" charset="0"/>
              </a:rPr>
              <a:t>адаптированности</a:t>
            </a:r>
            <a:r>
              <a:rPr lang="ru-RU" altLang="ru-RU" sz="2400" dirty="0">
                <a:latin typeface="Segoe UI Light" pitchFamily="32" charset="0"/>
              </a:rPr>
              <a:t> к жизни в </a:t>
            </a:r>
            <a:r>
              <a:rPr lang="ru-RU" altLang="ru-RU" sz="2400" dirty="0" smtClean="0">
                <a:latin typeface="Segoe UI Light" pitchFamily="32" charset="0"/>
              </a:rPr>
              <a:t>школе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воспитание физической </a:t>
            </a:r>
            <a:r>
              <a:rPr lang="ru-RU" altLang="ru-RU" sz="2400" dirty="0" smtClean="0">
                <a:latin typeface="Segoe UI Light" pitchFamily="32" charset="0"/>
              </a:rPr>
              <a:t>культуры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формирование эстетического сознания и художественного </a:t>
            </a:r>
            <a:r>
              <a:rPr lang="ru-RU" altLang="ru-RU" sz="2400" dirty="0" smtClean="0">
                <a:latin typeface="Segoe UI Light" pitchFamily="32" charset="0"/>
              </a:rPr>
              <a:t>вкуса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социально-нравственное воспитание</a:t>
            </a:r>
          </a:p>
        </p:txBody>
      </p:sp>
    </p:spTree>
    <p:extLst>
      <p:ext uri="{BB962C8B-B14F-4D97-AF65-F5344CB8AC3E}">
        <p14:creationId xmlns:p14="http://schemas.microsoft.com/office/powerpoint/2010/main" val="2153387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Условия, влияющие на отбор содержания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 методов обучения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Возраст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Уровень дошкольной подготовки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Топографическая принадлежность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 Уровень владения русским языком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Особенности мировосприятия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Наполняемость класса</a:t>
            </a:r>
          </a:p>
        </p:txBody>
      </p:sp>
    </p:spTree>
    <p:extLst>
      <p:ext uri="{BB962C8B-B14F-4D97-AF65-F5344CB8AC3E}">
        <p14:creationId xmlns:p14="http://schemas.microsoft.com/office/powerpoint/2010/main" val="587224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Принципы обучения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общего развития каждого ребенка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целостности образа мира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практической направленности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учета индивидуальных возможностей и способностей школьников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прочности и наглядности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охраны и укрепления физического и психического здоровья </a:t>
            </a:r>
          </a:p>
        </p:txBody>
      </p:sp>
    </p:spTree>
    <p:extLst>
      <p:ext uri="{BB962C8B-B14F-4D97-AF65-F5344CB8AC3E}">
        <p14:creationId xmlns:p14="http://schemas.microsoft.com/office/powerpoint/2010/main" val="1683503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1936</Words>
  <Application>Microsoft Office PowerPoint</Application>
  <PresentationFormat>Произвольный</PresentationFormat>
  <Paragraphs>328</Paragraphs>
  <Slides>47</Slides>
  <Notes>47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galuga</cp:lastModifiedBy>
  <cp:revision>68</cp:revision>
  <cp:lastPrinted>1601-01-01T00:00:00Z</cp:lastPrinted>
  <dcterms:created xsi:type="dcterms:W3CDTF">2009-04-16T07:32:32Z</dcterms:created>
  <dcterms:modified xsi:type="dcterms:W3CDTF">2017-02-03T15:10:06Z</dcterms:modified>
</cp:coreProperties>
</file>