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8"/>
  </p:notesMasterIdLst>
  <p:sldIdLst>
    <p:sldId id="256" r:id="rId3"/>
    <p:sldId id="287" r:id="rId4"/>
    <p:sldId id="311" r:id="rId5"/>
    <p:sldId id="312" r:id="rId6"/>
    <p:sldId id="313" r:id="rId7"/>
    <p:sldId id="314" r:id="rId8"/>
    <p:sldId id="315" r:id="rId9"/>
    <p:sldId id="316" r:id="rId10"/>
    <p:sldId id="321" r:id="rId11"/>
    <p:sldId id="317" r:id="rId12"/>
    <p:sldId id="318" r:id="rId13"/>
    <p:sldId id="320" r:id="rId14"/>
    <p:sldId id="328" r:id="rId15"/>
    <p:sldId id="319" r:id="rId16"/>
    <p:sldId id="329" r:id="rId17"/>
    <p:sldId id="330" r:id="rId18"/>
    <p:sldId id="331" r:id="rId19"/>
    <p:sldId id="338" r:id="rId20"/>
    <p:sldId id="332" r:id="rId21"/>
    <p:sldId id="333" r:id="rId22"/>
    <p:sldId id="334" r:id="rId23"/>
    <p:sldId id="335" r:id="rId24"/>
    <p:sldId id="341" r:id="rId25"/>
    <p:sldId id="336" r:id="rId26"/>
    <p:sldId id="339" r:id="rId27"/>
    <p:sldId id="340" r:id="rId28"/>
    <p:sldId id="342" r:id="rId29"/>
    <p:sldId id="343" r:id="rId30"/>
    <p:sldId id="344" r:id="rId31"/>
    <p:sldId id="337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61" r:id="rId44"/>
    <p:sldId id="357" r:id="rId45"/>
    <p:sldId id="362" r:id="rId46"/>
    <p:sldId id="364" r:id="rId47"/>
    <p:sldId id="365" r:id="rId48"/>
    <p:sldId id="367" r:id="rId49"/>
    <p:sldId id="368" r:id="rId50"/>
    <p:sldId id="369" r:id="rId51"/>
    <p:sldId id="371" r:id="rId52"/>
    <p:sldId id="372" r:id="rId53"/>
    <p:sldId id="373" r:id="rId54"/>
    <p:sldId id="280" r:id="rId55"/>
    <p:sldId id="358" r:id="rId56"/>
    <p:sldId id="281" r:id="rId57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204" y="-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4884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54AB244-624D-4B3E-9E35-AB9C7357A5D1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18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3188" y="1336675"/>
            <a:ext cx="4811712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1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9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6" tIns="46798" rIns="89996" bIns="46798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42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44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48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6EB6DE0-5E3A-4562-8AA8-2301C9B90416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D773408D-5199-47DD-AB3B-E59EB98367B3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7E2287C-E578-4231-98A3-DEC1B507E23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B3310219-5077-4001-8E06-7C528B2C31B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9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9A4887-E872-481F-B698-DDD5E839F5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390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018E90-228B-4FA5-85D0-B29DD2DF08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499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CCE5FE-80DD-4B19-9F39-20E16F6D38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05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8BC704-B762-4CF6-9E4D-332B5B3A667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51160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E783A8-4EE1-4465-9D3E-3A2B5F318F0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7505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BD30AB-DA05-4567-A1DD-89F438FB93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48886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ACE626-8203-46FB-9A4A-9A15136550B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28352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8726E8-8C87-4F40-90F9-67FA179A787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2445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F34B62-68AE-4D24-AE8E-2404942F1D4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1280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801CB-7D0E-42C6-8843-A963A831D48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451348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0A669D-1821-411C-BC81-F183F88E938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80163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A81E9B-688F-4387-AB88-A805DD9680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40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DF555-21DD-4480-81F1-CF2DFA24532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4374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8FBE03-3A08-46EC-B531-25A532E6129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28494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C04FDA-7556-45B1-98DB-600E5C56348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44322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6463" y="6886575"/>
            <a:ext cx="3192462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304CC09D-4A1F-4BB2-8692-1DA206DBDA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0408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C3EE4A-ADCF-4D35-94BB-0A960E1973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2994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989FAC-36F8-4533-9B40-EDCAC3F5A0C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51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3DA80E-5003-414A-992E-0B84C69CA99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128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354BAA-0713-4032-BEFD-10534415D2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863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631D5D-5FDB-4075-846F-13010E3E04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897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0DB4E-EE75-4300-8030-A785B076A8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51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FAA0F4-C873-4CAF-A1AE-DBBA884135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239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9460FD2C-3CE3-494B-9D3D-2F53D7C861D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0791484C-AB1A-473B-AB35-649F28F75FD3}" type="slidenum">
              <a:rPr lang="de-DE" altLang="ru-RU"/>
              <a:pPr/>
              <a:t>‹#›</a:t>
            </a:fld>
            <a:endParaRPr lang="de-DE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>
          <a:solidFill>
            <a:srgbClr val="000000"/>
          </a:solidFill>
          <a:latin typeface="+mn-lt"/>
          <a:cs typeface="Arial Unicode MS" charset="0"/>
        </a:defRPr>
      </a:lvl2pPr>
      <a:lvl3pPr marL="1143000" indent="-228600" algn="l" defTabSz="449263" rtl="0" eaLnBrk="0" fontAlgn="base" hangingPunct="0">
        <a:spcBef>
          <a:spcPts val="6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cs typeface="Arial Unicode MS" charset="0"/>
        </a:defRPr>
      </a:lvl3pPr>
      <a:lvl4pPr marL="1600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4pPr>
      <a:lvl5pPr marL="20574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5pPr>
      <a:lvl6pPr marL="25146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6pPr>
      <a:lvl7pPr marL="29718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7pPr>
      <a:lvl8pPr marL="3429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8pPr>
      <a:lvl9pPr marL="3886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5.png"/><Relationship Id="rId10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4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5.png"/><Relationship Id="rId10" Type="http://schemas.openxmlformats.org/officeDocument/2006/relationships/image" Target="../media/image85.png"/><Relationship Id="rId4" Type="http://schemas.openxmlformats.org/officeDocument/2006/relationships/image" Target="../media/image4.png"/><Relationship Id="rId9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-9524" y="2896"/>
            <a:ext cx="10080625" cy="7558088"/>
            <a:chOff x="0" y="0"/>
            <a:chExt cx="6350" cy="4761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2" y="0"/>
              <a:ext cx="6347" cy="4761"/>
            </a:xfrm>
            <a:prstGeom prst="rect">
              <a:avLst/>
            </a:prstGeom>
            <a:solidFill>
              <a:srgbClr val="255997"/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t="37506" r="8888" b="10745"/>
            <a:stretch>
              <a:fillRect/>
            </a:stretch>
          </p:blipFill>
          <p:spPr bwMode="auto">
            <a:xfrm>
              <a:off x="5" y="1131"/>
              <a:ext cx="6339" cy="2649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888" t="37506" r="8888" b="1074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1131"/>
              <a:ext cx="6349" cy="2649"/>
            </a:xfrm>
            <a:prstGeom prst="rect">
              <a:avLst/>
            </a:prstGeom>
            <a:solidFill>
              <a:srgbClr val="FFFFFF">
                <a:alpha val="4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60363" y="2244725"/>
            <a:ext cx="9539287" cy="34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 Semibold" pitchFamily="32" charset="0"/>
              </a:rPr>
              <a:t>От </a:t>
            </a:r>
            <a:r>
              <a:rPr lang="ru-RU" altLang="ru-RU" sz="4400" b="1" dirty="0">
                <a:solidFill>
                  <a:srgbClr val="255997"/>
                </a:solidFill>
                <a:latin typeface="Segoe UI Semibold" pitchFamily="32" charset="0"/>
              </a:rPr>
              <a:t>концептуальных основ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 Semibold" pitchFamily="32" charset="0"/>
              </a:rPr>
              <a:t>«Перспективной начальной школы» </a:t>
            </a:r>
            <a:r>
              <a:rPr lang="ru-RU" altLang="ru-RU" sz="4400" b="1" dirty="0">
                <a:solidFill>
                  <a:srgbClr val="255997"/>
                </a:solidFill>
                <a:latin typeface="Segoe UI Semibold" pitchFamily="32" charset="0"/>
              </a:rPr>
              <a:t>–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>
                <a:solidFill>
                  <a:srgbClr val="255997"/>
                </a:solidFill>
                <a:latin typeface="Segoe UI Semibold" pitchFamily="32" charset="0"/>
              </a:rPr>
              <a:t>к дидактическим и методическим решениям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15963" y="6335713"/>
            <a:ext cx="91836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>
              <a:solidFill>
                <a:srgbClr val="FFFFFF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>
                <a:solidFill>
                  <a:srgbClr val="FFFFFF"/>
                </a:solidFill>
                <a:latin typeface="Segoe UI Light" pitchFamily="32" charset="0"/>
              </a:rPr>
              <a:t>Соломатин Александр Михайлович, руководитель научно-методической службы издательства, к.п.н., доцент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>
              <a:solidFill>
                <a:srgbClr val="FFFFFF"/>
              </a:solidFill>
              <a:latin typeface="Segoe UI Light" pitchFamily="32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882650" y="195263"/>
            <a:ext cx="7410450" cy="1006475"/>
            <a:chOff x="556" y="123"/>
            <a:chExt cx="4668" cy="634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559" y="123"/>
              <a:ext cx="3665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Российская  Академия наук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Издательский комплекс «Наука»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Издательство «Академкнига/Учебник»</a:t>
              </a: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06"/>
              <a:ext cx="941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Типические свойства 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Комплектность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(подчинение методического аппарата всех учебников системе единых требований)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Инструментальность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(размещение в учебниках аппарата, организующего самостоятельную деятельность детей - справочников, хрестоматий, рабочих тетрадей, мультимедиа, Интернета)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Интерактивность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(познавательная деятельность детей за рамками урока)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Интеграция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(понимание условности выделения предметных областей) </a:t>
            </a:r>
          </a:p>
        </p:txBody>
      </p:sp>
    </p:spTree>
    <p:extLst>
      <p:ext uri="{BB962C8B-B14F-4D97-AF65-F5344CB8AC3E}">
        <p14:creationId xmlns:p14="http://schemas.microsoft.com/office/powerpoint/2010/main" val="954113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Образовательная технология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«Перспективной начальной школы»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Строится на одной из ведущих идей: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через рассмотрение частного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(конкретное наблюдение) –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 пониманию общего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(постижение закономерности) и затем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от общего – к частному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(т.е. способу решения конкретной учебной задачи).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Основа технологии -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личностно-ориентированный подход,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предусматривающей переход от вербальных методов – к учебнику, словарям и справочникам, от непосредственного обучения – к опосредованному (через учебник, рабочую тетрадь, Интернет). </a:t>
            </a: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Учебник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оказывается  в центре всех составляющих комплекта. </a:t>
            </a:r>
          </a:p>
        </p:txBody>
      </p:sp>
    </p:spTree>
    <p:extLst>
      <p:ext uri="{BB962C8B-B14F-4D97-AF65-F5344CB8AC3E}">
        <p14:creationId xmlns:p14="http://schemas.microsoft.com/office/powerpoint/2010/main" val="420639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Образовательная технология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«Перспективной начальной школы»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предусматривает: 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индивидуальную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, парную и групповую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деятельность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проектную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деятельность и решение практических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задач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проблемное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обучение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диалоговое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общение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игровую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деятельность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реализацию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индивидуальных учебных планов</a:t>
            </a:r>
          </a:p>
        </p:txBody>
      </p:sp>
    </p:spTree>
    <p:extLst>
      <p:ext uri="{BB962C8B-B14F-4D97-AF65-F5344CB8AC3E}">
        <p14:creationId xmlns:p14="http://schemas.microsoft.com/office/powerpoint/2010/main" val="3648483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218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Какие гарантии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предоставляет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«Перспективная начальная школа»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педагогам, ученикам и их родителям?</a:t>
            </a:r>
          </a:p>
        </p:txBody>
      </p:sp>
    </p:spTree>
    <p:extLst>
      <p:ext uri="{BB962C8B-B14F-4D97-AF65-F5344CB8AC3E}">
        <p14:creationId xmlns:p14="http://schemas.microsoft.com/office/powerpoint/2010/main" val="7002166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Гарантия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того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, что ребенок к окончанию начальной школы будет уметь учиться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Не просто знать определенный круг правил, понятий, терминов, а уверенно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осваивать разные области знания.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Школьник будет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уметь решать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возникающие вопросы и проблемы, заниматься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самообразованием.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Он будет успешным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5 классе по любой программе и с любым учителем.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Знания, приобретенные ребенком в 1-4 классах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– практико-ориентированные</a:t>
            </a:r>
          </a:p>
        </p:txBody>
      </p:sp>
    </p:spTree>
    <p:extLst>
      <p:ext uri="{BB962C8B-B14F-4D97-AF65-F5344CB8AC3E}">
        <p14:creationId xmlns:p14="http://schemas.microsoft.com/office/powerpoint/2010/main" val="14573213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Гарантия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,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что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обучающийся получит основательное общее развитие 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Система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учебников «Перспективная начальная школа» строится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на концепции развивающего обучения,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в которой разработаны механизмы развития: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познавательных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творческих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исследовательских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коммуникативных умений обучающихся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целом - универсальный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учебных действий </a:t>
            </a:r>
          </a:p>
        </p:txBody>
      </p:sp>
    </p:spTree>
    <p:extLst>
      <p:ext uri="{BB962C8B-B14F-4D97-AF65-F5344CB8AC3E}">
        <p14:creationId xmlns:p14="http://schemas.microsoft.com/office/powerpoint/2010/main" val="2495025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Гарантия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того, что ребенок овладеет не только предметной, но и целостной «картиной мира»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Он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познает: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доступные младшему школьнику математические, языковые, природные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закономерности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взаимосвязи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живой и неживой природы, искусства и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культуры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взаимовлияния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разных техник и технологий прикладного творчества.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Окружающий ребенка мир будет представляться ему целостным, а не «разрезанным на лоскутки» учебных предметов</a:t>
            </a:r>
            <a:r>
              <a:rPr lang="ru-RU" altLang="ru-RU" sz="2400" dirty="0">
                <a:latin typeface="Segoe UI Light" pitchFamily="3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37663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Гарантия личностного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, духовно-нравственного и коммуникативного развития ребенка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Он овладеет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основными нормами поведения, ценностями отношений, будет уверенно вступать в общение.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«Перспективная начальная школа» обеспечивает развитие чувства сострадания и сопереживания ближнему, воспитание уважения к чужому мнению, обучение правилам поведения в обществе и семье.</a:t>
            </a:r>
          </a:p>
        </p:txBody>
      </p:sp>
    </p:spTree>
    <p:extLst>
      <p:ext uri="{BB962C8B-B14F-4D97-AF65-F5344CB8AC3E}">
        <p14:creationId xmlns:p14="http://schemas.microsoft.com/office/powerpoint/2010/main" val="33376403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Чем подкрепляются, на чем основываются названные гарантии? </a:t>
            </a:r>
          </a:p>
        </p:txBody>
      </p:sp>
    </p:spTree>
    <p:extLst>
      <p:ext uri="{BB962C8B-B14F-4D97-AF65-F5344CB8AC3E}">
        <p14:creationId xmlns:p14="http://schemas.microsoft.com/office/powerpoint/2010/main" val="3668614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1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«Перспективную начальную школу» разработал высококлассный, опытный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коллектив авторов,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состоящий из известных ученых, педагогов-практиков и других профессионалов (специалисты музейной педагогики, детских библиотек, музыкального образования, спортивных школ)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Научный руководитель проекта – </a:t>
            </a: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профессор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Роза </a:t>
            </a:r>
            <a:r>
              <a:rPr lang="ru-RU" altLang="ru-RU" sz="24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Гельфановна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Чуракова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,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соратник Л.В </a:t>
            </a:r>
            <a:r>
              <a:rPr lang="ru-RU" altLang="ru-RU" sz="2400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Занкова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00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Перспективная начальная школа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развивающая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личностно-ориентированная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дидактическая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система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обучения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Лауреат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Главной премии РАН за лучшую работу в области науки, технологий и образования</a:t>
            </a:r>
          </a:p>
        </p:txBody>
      </p:sp>
      <p:pic>
        <p:nvPicPr>
          <p:cNvPr id="17" name="Picture 4" descr="C:\Documents and Settings\ednachmet\Рабочий стол\обложки\Каталог\02_ПНШ\PNG\Концептуальные основы ПНШ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52" y="3635821"/>
            <a:ext cx="2076081" cy="293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50499" t="38477" r="38599" b="41684"/>
          <a:stretch/>
        </p:blipFill>
        <p:spPr bwMode="auto">
          <a:xfrm>
            <a:off x="6048424" y="4830043"/>
            <a:ext cx="1312463" cy="1902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33730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2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Значительный  опыт реализации системы учебников «Перспективная начальная школа» во всех регионах нашей страны.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Комплекту более 15 лет.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проекте участвуют сотни тысяч детей, педагогов, родителей. С каждым годом возрастает число младших школьников, которые учатся по «Перспективной начальной школе».</a:t>
            </a:r>
          </a:p>
        </p:txBody>
      </p:sp>
    </p:spTree>
    <p:extLst>
      <p:ext uri="{BB962C8B-B14F-4D97-AF65-F5344CB8AC3E}">
        <p14:creationId xmlns:p14="http://schemas.microsoft.com/office/powerpoint/2010/main" val="488654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3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Значительные результаты развития школьников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«здесь и сейчас» – это еще одно обоснование представленных гарантий «Перспективной начальной школы».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Постоянные победы в олимпиадах, конкурсах.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Успехи при обучении в 5 классе.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Высокие результаты при выполнении Всероссийских проверочных работ по окончании 4 класса.</a:t>
            </a:r>
          </a:p>
        </p:txBody>
      </p:sp>
    </p:spTree>
    <p:extLst>
      <p:ext uri="{BB962C8B-B14F-4D97-AF65-F5344CB8AC3E}">
        <p14:creationId xmlns:p14="http://schemas.microsoft.com/office/powerpoint/2010/main" val="124387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Аргумент 4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Выстроенная в издательстве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система поддержки учителей и родителей.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Издательство проводит семинары и курсы повышения квалификации, оказывает индивидуальные консультации. 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53277" t="12500" r="2954" b="7377"/>
          <a:stretch/>
        </p:blipFill>
        <p:spPr bwMode="auto">
          <a:xfrm>
            <a:off x="565795" y="3532842"/>
            <a:ext cx="1440160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53769" t="14041" r="3773" b="10438"/>
          <a:stretch/>
        </p:blipFill>
        <p:spPr bwMode="auto">
          <a:xfrm>
            <a:off x="1280899" y="4562928"/>
            <a:ext cx="1440160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51554" t="10450" r="3928" b="5942"/>
          <a:stretch/>
        </p:blipFill>
        <p:spPr bwMode="auto">
          <a:xfrm>
            <a:off x="2376016" y="3552459"/>
            <a:ext cx="1443186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50983" t="12295" r="3773" b="8403"/>
          <a:stretch/>
        </p:blipFill>
        <p:spPr bwMode="auto">
          <a:xfrm>
            <a:off x="3229197" y="4621063"/>
            <a:ext cx="1449685" cy="1924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53606" t="11065" r="3772" b="5943"/>
          <a:stretch/>
        </p:blipFill>
        <p:spPr bwMode="auto">
          <a:xfrm>
            <a:off x="4464248" y="3612604"/>
            <a:ext cx="1440160" cy="1970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Рисунок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0" t="14156" r="7516" b="6715"/>
          <a:stretch>
            <a:fillRect/>
          </a:stretch>
        </p:blipFill>
        <p:spPr bwMode="auto">
          <a:xfrm>
            <a:off x="6235252" y="4617515"/>
            <a:ext cx="1333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8" t="14156" r="7372" b="6715"/>
          <a:stretch>
            <a:fillRect/>
          </a:stretch>
        </p:blipFill>
        <p:spPr bwMode="auto">
          <a:xfrm>
            <a:off x="6984528" y="4067869"/>
            <a:ext cx="13430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3" t="14339" r="7372" b="6532"/>
          <a:stretch>
            <a:fillRect/>
          </a:stretch>
        </p:blipFill>
        <p:spPr bwMode="auto">
          <a:xfrm>
            <a:off x="7920632" y="3448050"/>
            <a:ext cx="13430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244792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448175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448425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42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На какие методические решения  необходимо обратить внимание педагогам, использующим ПНШ в своей работе? </a:t>
            </a:r>
          </a:p>
        </p:txBody>
      </p:sp>
    </p:spTree>
    <p:extLst>
      <p:ext uri="{BB962C8B-B14F-4D97-AF65-F5344CB8AC3E}">
        <p14:creationId xmlns:p14="http://schemas.microsoft.com/office/powerpoint/2010/main" val="2390795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Первое.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Преемственность игры и учения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 первых дней нахождения в школе ребенок включается в игру (не обычную, а дидактическую, обучающую), которая тесно переплетается с учением.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Ребенок на уроках учится и играет,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например: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математике является консультантом Миши;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уроках русского языка становится «освободителем звуков»;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окружающем мире помогает соседу по парте (играет роль учителя).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технологии делает подарок для дошкольников (выступает помощником воспитателя детского сада) ... </a:t>
            </a:r>
          </a:p>
        </p:txBody>
      </p:sp>
    </p:spTree>
    <p:extLst>
      <p:ext uri="{BB962C8B-B14F-4D97-AF65-F5344CB8AC3E}">
        <p14:creationId xmlns:p14="http://schemas.microsoft.com/office/powerpoint/2010/main" val="22181101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Просим Вас принять особый характер требований к ребенку: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не сделай, а помоги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не выполни, а освободи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не читай, а прочитайте по ролям, по цепочке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не ответь на вопрос, а дополни ответ Миши, а если не можешь дополнить, обратись за помощью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Социальная игра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– обязательное условие гарантированного результата обучения ребенка в начальной школе.</a:t>
            </a:r>
          </a:p>
        </p:txBody>
      </p:sp>
    </p:spTree>
    <p:extLst>
      <p:ext uri="{BB962C8B-B14F-4D97-AF65-F5344CB8AC3E}">
        <p14:creationId xmlns:p14="http://schemas.microsoft.com/office/powerpoint/2010/main" val="4087069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Математика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1 класс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4322" t="21224" r="34264" b="13043"/>
          <a:stretch/>
        </p:blipFill>
        <p:spPr bwMode="auto">
          <a:xfrm>
            <a:off x="3168104" y="611485"/>
            <a:ext cx="4690090" cy="59557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0875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9180" t="13114" r="30822" b="13729"/>
          <a:stretch/>
        </p:blipFill>
        <p:spPr bwMode="auto">
          <a:xfrm>
            <a:off x="5231039" y="683493"/>
            <a:ext cx="3902145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7704" t="14549" r="31477" b="11476"/>
          <a:stretch/>
        </p:blipFill>
        <p:spPr bwMode="auto">
          <a:xfrm>
            <a:off x="1011237" y="683493"/>
            <a:ext cx="3902145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8017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Второе. Ребенок учится учиться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Речь идет о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предоставлении школьнику реальной, а не мнимой активности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ходе познания, освоения окружающего мира.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Например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, на уроках ребенок: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проводит опыты, на которых самостоятельно выявляет свойства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веществ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наблюдает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за тем, как произносятся звуки, и на основании этого делает открытие о твердых и мягких согласных звуках русского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языка 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научившись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умножать в строчку, самостоятельно приходит к открытию, что можно умножать и столбиком и т.д. </a:t>
            </a:r>
          </a:p>
        </p:txBody>
      </p:sp>
    </p:spTree>
    <p:extLst>
      <p:ext uri="{BB962C8B-B14F-4D97-AF65-F5344CB8AC3E}">
        <p14:creationId xmlns:p14="http://schemas.microsoft.com/office/powerpoint/2010/main" val="8659712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Кто главный на уроках							 «Перспективной начальной школы»? 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215776" y="1835621"/>
            <a:ext cx="9566731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Конечно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, ученик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– этот статус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ему						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гарантирует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комплект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30299" t="24965" r="29140" b="24188"/>
          <a:stretch/>
        </p:blipFill>
        <p:spPr bwMode="auto">
          <a:xfrm>
            <a:off x="5496400" y="1835621"/>
            <a:ext cx="4392489" cy="498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87582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Концепция включает: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теоретические подходы и основную идею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содержательные линии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индивидуального развития младшего школьника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условия,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влияющие на отбор содержания и методов обучения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принципы обучения и типические свойства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образовательную технологию и типологию уроков</a:t>
            </a:r>
          </a:p>
        </p:txBody>
      </p:sp>
    </p:spTree>
    <p:extLst>
      <p:ext uri="{BB962C8B-B14F-4D97-AF65-F5344CB8AC3E}">
        <p14:creationId xmlns:p14="http://schemas.microsoft.com/office/powerpoint/2010/main" val="400277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«Почему в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учебнике сразу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после названия темы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не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записаны правила, которые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нужно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пересказать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?»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Учебник «работает» на обучение ребенка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самостоятельно добывать знания.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Правило «появится» после того, как ученик придет к нему сам, в ходе рассуждений, ответов на вопросы, выполнения определенных упражнений, сравнивая разные точки зрения, используя словарь или Интернет.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Это будет его собственным открытием, в ходе которого ребенок учился учиться. </a:t>
            </a:r>
          </a:p>
        </p:txBody>
      </p:sp>
    </p:spTree>
    <p:extLst>
      <p:ext uri="{BB962C8B-B14F-4D97-AF65-F5344CB8AC3E}">
        <p14:creationId xmlns:p14="http://schemas.microsoft.com/office/powerpoint/2010/main" val="1076825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Третье. Комплект реализует потребности современного общества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Современные учебники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должны соответствовать темпераменту, энергетике нового поколения граждан нашей страны,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которые в недалеком будущем будут определять ее судьбу. </a:t>
            </a:r>
            <a:endParaRPr lang="ru-RU" altLang="ru-RU" sz="2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 не просто соответствовать, а быть важным инструментом развития, жизненного становления.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«Перспективная начальная школа» отвечает этим требованиям – это живой и динамичный комплект</a:t>
            </a:r>
          </a:p>
        </p:txBody>
      </p:sp>
    </p:spTree>
    <p:extLst>
      <p:ext uri="{BB962C8B-B14F-4D97-AF65-F5344CB8AC3E}">
        <p14:creationId xmlns:p14="http://schemas.microsoft.com/office/powerpoint/2010/main" val="1030540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«Перспективная начальная школа» успешно решает задачи, стоящие перед современной школой: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комплект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раскрепощает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ребенка и учителя, воспитывает в них качества свободного и независимого человека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поощряется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стремление к самостоятельности, к высказыванию собственной точки зрения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для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обучения и развития ребенка используются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методики самого высокого, мирового уровня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учебниках представлена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новейшая информация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с учетом результатов научных, технических, гуманитарных исследований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комплект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предусматривает использование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компьютерных технологий,  электронных средств обучения</a:t>
            </a:r>
          </a:p>
        </p:txBody>
      </p:sp>
    </p:spTree>
    <p:extLst>
      <p:ext uri="{BB962C8B-B14F-4D97-AF65-F5344CB8AC3E}">
        <p14:creationId xmlns:p14="http://schemas.microsoft.com/office/powerpoint/2010/main" val="3957069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Задания учебника призывают ребенка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 общению и совместным действиям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34262" t="26435" r="36231" b="26024"/>
          <a:stretch/>
        </p:blipFill>
        <p:spPr bwMode="auto">
          <a:xfrm>
            <a:off x="1223888" y="1880827"/>
            <a:ext cx="3276104" cy="4491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35737" t="32377" r="37706" b="23156"/>
          <a:stretch/>
        </p:blipFill>
        <p:spPr bwMode="auto">
          <a:xfrm>
            <a:off x="5024199" y="1880827"/>
            <a:ext cx="3400489" cy="44912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1615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Четвертое. «Перспективная начальная школа» - комплект для каждого ребенка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Все младшие школьники,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одаренные и талантливые, дети с ограниченными возможностями здоровья, городской или сельской школы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способны успешно учиться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по комплекту «Перспективная начальная школа».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За счет чего происходит решение этой задачи?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одном учебнике заложено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несколько уровней усвоения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программного материала (базовый и повышенный).</a:t>
            </a:r>
          </a:p>
        </p:txBody>
      </p:sp>
    </p:spTree>
    <p:extLst>
      <p:ext uri="{BB962C8B-B14F-4D97-AF65-F5344CB8AC3E}">
        <p14:creationId xmlns:p14="http://schemas.microsoft.com/office/powerpoint/2010/main" val="565974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30020" r="29079" b="30694"/>
          <a:stretch/>
        </p:blipFill>
        <p:spPr bwMode="auto">
          <a:xfrm>
            <a:off x="673100" y="467469"/>
            <a:ext cx="883256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54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Оформление учебников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04466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Издательство гарантирует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качество иллюстраций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учебников, они выполняют серьезные дидактические (обучающие) задачи. 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Иллюстративный материал «Перспективной начальной школы» создавали лучшие специалисты, имеющие к этому непосредственное отношение. </a:t>
            </a:r>
          </a:p>
        </p:txBody>
      </p:sp>
    </p:spTree>
    <p:extLst>
      <p:ext uri="{BB962C8B-B14F-4D97-AF65-F5344CB8AC3E}">
        <p14:creationId xmlns:p14="http://schemas.microsoft.com/office/powerpoint/2010/main" val="20875169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8688" t="12500" r="32461" b="19057"/>
          <a:stretch/>
        </p:blipFill>
        <p:spPr bwMode="auto">
          <a:xfrm>
            <a:off x="863849" y="764703"/>
            <a:ext cx="3746970" cy="5391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9919" t="13807" r="29919" b="17545"/>
          <a:stretch/>
        </p:blipFill>
        <p:spPr bwMode="auto">
          <a:xfrm>
            <a:off x="5255419" y="764702"/>
            <a:ext cx="3944354" cy="5391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99975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Научные клубы младших школьников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 конце первого класса дети по желанию работают над творческим заданием, выполнение которого позволяет им стать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членами научного клуба. 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Поддержите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исследовательские умения ребенка и, если нужно, немного помогите ему выполнить задание клуба, написать письмо; напомните ребенку, что для получения быстрого ответа необходимо вместе с письмом вложить конверт с обратным адресом.</a:t>
            </a:r>
          </a:p>
        </p:txBody>
      </p:sp>
    </p:spTree>
    <p:extLst>
      <p:ext uri="{BB962C8B-B14F-4D97-AF65-F5344CB8AC3E}">
        <p14:creationId xmlns:p14="http://schemas.microsoft.com/office/powerpoint/2010/main" val="3796174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90529" y="329228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Возможности и ресурсы издательства для организации методической работы: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Серия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«Библиотека руководителя и методиста: Введение ФГОС»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Серия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«Переподготовка и повышение квалификации работников образования»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Серия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«Поурочное планирование»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Серия «Внеурочная деятельность»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Серия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«Перспективная начальная школа – 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родителям» и другие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70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На основе концепции разработаны: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учебники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, хрестоматии, рабочие тетради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(в печатной и электронной форме)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методические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разработки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для управленцев, педагогов и родителей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примерная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основная образовательная программа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«Перспективная начальная школа»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примерный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учебный план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план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внеурочной деятельности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примерные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рабочие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программы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по предметам и курсам внеурочной деятельности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система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оценки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достижений обучающихся и другие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25806113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«Библиотека руководителя и методиста: Введение ФГОС»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1749445"/>
            <a:ext cx="1695450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7"/>
          <a:srcRect l="45975" t="18769" r="23065" b="21244"/>
          <a:stretch/>
        </p:blipFill>
        <p:spPr bwMode="auto">
          <a:xfrm>
            <a:off x="6192440" y="1905289"/>
            <a:ext cx="2018402" cy="2806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625" y="2741058"/>
            <a:ext cx="1755276" cy="246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9"/>
          <a:srcRect l="51461" t="14028" r="8299" b="9218"/>
          <a:stretch/>
        </p:blipFill>
        <p:spPr bwMode="auto">
          <a:xfrm>
            <a:off x="599966" y="2535900"/>
            <a:ext cx="2013232" cy="27738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269" y="1897118"/>
            <a:ext cx="2016224" cy="27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" y="3563813"/>
            <a:ext cx="1914525" cy="27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84" y="2741058"/>
            <a:ext cx="1999623" cy="277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13"/>
          <a:srcRect l="43770" t="21418" r="23832" b="17054"/>
          <a:stretch/>
        </p:blipFill>
        <p:spPr bwMode="auto">
          <a:xfrm>
            <a:off x="1811457" y="4309409"/>
            <a:ext cx="1656184" cy="2315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4"/>
          <a:srcRect l="30942" t="16834" r="28979" b="9017"/>
          <a:stretch/>
        </p:blipFill>
        <p:spPr bwMode="auto">
          <a:xfrm>
            <a:off x="4464248" y="4257114"/>
            <a:ext cx="1800915" cy="2520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15"/>
          <a:srcRect l="54829" t="10821" r="1725" b="5611"/>
          <a:stretch/>
        </p:blipFill>
        <p:spPr bwMode="auto">
          <a:xfrm>
            <a:off x="7930263" y="4088279"/>
            <a:ext cx="1831752" cy="2732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7729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«Переподготовка и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повышение квалификации работников образования»</a:t>
            </a:r>
            <a:endParaRPr lang="ru-RU" altLang="ru-RU" sz="28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2163" t="23247" r="26094" b="17435"/>
          <a:stretch/>
        </p:blipFill>
        <p:spPr bwMode="auto">
          <a:xfrm>
            <a:off x="673100" y="1835621"/>
            <a:ext cx="1581449" cy="2160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24" y="2892547"/>
            <a:ext cx="15843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42164" t="23447" r="25132" b="17435"/>
          <a:stretch/>
        </p:blipFill>
        <p:spPr bwMode="auto">
          <a:xfrm>
            <a:off x="2448024" y="3998586"/>
            <a:ext cx="1573319" cy="2201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9"/>
          <a:srcRect l="11324" t="55172" r="77206" b="23957"/>
          <a:stretch/>
        </p:blipFill>
        <p:spPr bwMode="auto">
          <a:xfrm>
            <a:off x="3457674" y="5099172"/>
            <a:ext cx="1127337" cy="1657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0"/>
          <a:srcRect l="41682" t="23447" r="25453" b="17235"/>
          <a:stretch/>
        </p:blipFill>
        <p:spPr bwMode="auto">
          <a:xfrm>
            <a:off x="4107935" y="1860201"/>
            <a:ext cx="1581449" cy="22011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519" y="3235059"/>
            <a:ext cx="1581449" cy="227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2"/>
          <a:srcRect l="26292" t="13427" r="27857" b="8617"/>
          <a:stretch/>
        </p:blipFill>
        <p:spPr bwMode="auto">
          <a:xfrm>
            <a:off x="5904408" y="4283893"/>
            <a:ext cx="1552894" cy="21502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9"/>
          <a:srcRect l="50380" t="54991" r="38005" b="23956"/>
          <a:stretch/>
        </p:blipFill>
        <p:spPr bwMode="auto">
          <a:xfrm>
            <a:off x="7209628" y="3508740"/>
            <a:ext cx="1181434" cy="17281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3"/>
          <a:srcRect l="28056" t="10621" r="27697" b="12425"/>
          <a:stretch/>
        </p:blipFill>
        <p:spPr bwMode="auto">
          <a:xfrm>
            <a:off x="7965551" y="1827456"/>
            <a:ext cx="1581449" cy="22002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5797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96328" y="107429"/>
            <a:ext cx="9424504" cy="121178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Серия «Перспективная начальная школа – родителям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»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143768" y="1459559"/>
            <a:ext cx="9693969" cy="54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7" name="Рисунок 2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4" t="23247" r="26414" b="18236"/>
          <a:stretch/>
        </p:blipFill>
        <p:spPr bwMode="auto">
          <a:xfrm>
            <a:off x="483806" y="3779044"/>
            <a:ext cx="1524762" cy="2104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16" y="1835621"/>
            <a:ext cx="1616578" cy="209757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29" name="Рисунок 2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3" t="23648" r="15353" b="18437"/>
          <a:stretch/>
        </p:blipFill>
        <p:spPr bwMode="auto">
          <a:xfrm>
            <a:off x="4207216" y="3812310"/>
            <a:ext cx="1487142" cy="20975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5" t="21846" r="23694" b="17539"/>
          <a:stretch/>
        </p:blipFill>
        <p:spPr bwMode="auto">
          <a:xfrm>
            <a:off x="5760391" y="1774647"/>
            <a:ext cx="1379871" cy="2037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6" t="23593" r="14630" b="17422"/>
          <a:stretch/>
        </p:blipFill>
        <p:spPr bwMode="auto">
          <a:xfrm>
            <a:off x="7107042" y="3347789"/>
            <a:ext cx="2037726" cy="2829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Рисунок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9" t="43288" r="38438" b="36072"/>
          <a:stretch>
            <a:fillRect/>
          </a:stretch>
        </p:blipFill>
        <p:spPr bwMode="auto">
          <a:xfrm>
            <a:off x="3983056" y="1774647"/>
            <a:ext cx="792088" cy="11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t="43488" r="77075" b="35670"/>
          <a:stretch>
            <a:fillRect/>
          </a:stretch>
        </p:blipFill>
        <p:spPr bwMode="auto">
          <a:xfrm>
            <a:off x="2141911" y="4341159"/>
            <a:ext cx="883994" cy="13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9" t="65131" r="38438" b="14027"/>
          <a:stretch>
            <a:fillRect/>
          </a:stretch>
        </p:blipFill>
        <p:spPr bwMode="auto">
          <a:xfrm>
            <a:off x="8993419" y="4341084"/>
            <a:ext cx="814264" cy="122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65331" r="77075" b="14027"/>
          <a:stretch>
            <a:fillRect/>
          </a:stretch>
        </p:blipFill>
        <p:spPr bwMode="auto">
          <a:xfrm>
            <a:off x="7224282" y="1745794"/>
            <a:ext cx="803567" cy="11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523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Серия  «Поурочное планирование»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(русский язык, математика, литературное чтение)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2" name="Рисунок 21"/>
          <p:cNvPicPr/>
          <p:nvPr/>
        </p:nvPicPr>
        <p:blipFill rotWithShape="1">
          <a:blip r:embed="rId6"/>
          <a:srcRect l="44568" t="23247" r="24812" b="19639"/>
          <a:stretch/>
        </p:blipFill>
        <p:spPr bwMode="auto">
          <a:xfrm>
            <a:off x="1135009" y="2204864"/>
            <a:ext cx="1440160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6" descr="C:\Documents and Settings\ednachmet\Рабочий стол\Для конференции\Обложки\Методика\teacherbook-math-41-0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115976"/>
            <a:ext cx="2487059" cy="331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8"/>
          <a:srcRect l="45049" t="22846" r="24972" b="18637"/>
          <a:stretch/>
        </p:blipFill>
        <p:spPr bwMode="auto">
          <a:xfrm>
            <a:off x="2304008" y="4509119"/>
            <a:ext cx="1512168" cy="2017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9"/>
          <a:srcRect l="44568" t="23046" r="25293" b="18637"/>
          <a:stretch/>
        </p:blipFill>
        <p:spPr bwMode="auto">
          <a:xfrm>
            <a:off x="6480472" y="1897565"/>
            <a:ext cx="1440159" cy="2026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Рисунок 30"/>
          <p:cNvPicPr/>
          <p:nvPr/>
        </p:nvPicPr>
        <p:blipFill rotWithShape="1">
          <a:blip r:embed="rId10"/>
          <a:srcRect l="44407" t="23046" r="24812" b="18838"/>
          <a:stretch/>
        </p:blipFill>
        <p:spPr bwMode="auto">
          <a:xfrm>
            <a:off x="7776616" y="3923853"/>
            <a:ext cx="1440159" cy="2012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7"/>
          <a:stretch/>
        </p:blipFill>
        <p:spPr bwMode="auto">
          <a:xfrm>
            <a:off x="5616376" y="4221088"/>
            <a:ext cx="1368152" cy="196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374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99444" y="107429"/>
            <a:ext cx="8977372" cy="933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Модель плана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внеурочной деятельности 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41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933206"/>
              </p:ext>
            </p:extLst>
          </p:nvPr>
        </p:nvGraphicFramePr>
        <p:xfrm>
          <a:off x="143770" y="1570618"/>
          <a:ext cx="9693967" cy="53283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6015"/>
                <a:gridCol w="1714092"/>
                <a:gridCol w="1003172"/>
                <a:gridCol w="1003172"/>
                <a:gridCol w="860586"/>
                <a:gridCol w="1003172"/>
                <a:gridCol w="1003172"/>
                <a:gridCol w="860586"/>
              </a:tblGrid>
              <a:tr h="34404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Курсы внеурочной деятельности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Формы организации внеурочной деятельности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Направления развития школьника, в том числе приоритетные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Часов в неделю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Спорт.-</a:t>
                      </a: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оздоровит.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Духов.-</a:t>
                      </a: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нрав.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Социальное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Обще-интеллект.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Общекульт</a:t>
                      </a: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.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Музей в твоем классе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кружок, факультатив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Ключ и Заря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научный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клуб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Мы раскрасим целый свет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практические занятия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Учусь оценивать свои успехи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совместная деятельность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 dirty="0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Готовлюсь к школьной олимпиаде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курс, факультатив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Расчетно-конструкторское бюро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факультатив 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За страницами учебника математики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кружок, факультатив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1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Путешествие в Компьютерную долину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проектная деятельность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Изучение природы родного края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проектная деятельность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95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Мы и окружающий мир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научный клуб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Путешествие в мир экологии</a:t>
                      </a:r>
                      <a:endParaRPr lang="ru-RU" sz="1100" b="1" dirty="0" smtClean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практические занятия</a:t>
                      </a:r>
                      <a:endParaRPr lang="ru-RU" sz="1100" b="1" dirty="0" smtClean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b="1"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  <a:tr h="34404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Город мастеров</a:t>
                      </a:r>
                      <a:endParaRPr lang="ru-RU" sz="1100" b="1" dirty="0" smtClean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smtClean="0">
                          <a:effectLst/>
                          <a:latin typeface="Segoe UI" pitchFamily="34" charset="0"/>
                          <a:cs typeface="Segoe UI" pitchFamily="34" charset="0"/>
                        </a:rPr>
                        <a:t>творческая мастерская</a:t>
                      </a:r>
                      <a:endParaRPr lang="ru-RU" sz="1100" b="1" smtClean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effectLst/>
                          <a:latin typeface="Segoe UI" pitchFamily="34" charset="0"/>
                          <a:cs typeface="Segoe UI" pitchFamily="34" charset="0"/>
                        </a:rPr>
                        <a:t> </a:t>
                      </a:r>
                      <a:endParaRPr lang="ru-RU" sz="1100" b="1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Segoe UI" pitchFamily="34" charset="0"/>
                          <a:cs typeface="Segoe UI" pitchFamily="34" charset="0"/>
                        </a:rPr>
                        <a:t>1</a:t>
                      </a:r>
                      <a:endParaRPr lang="ru-RU" sz="1100" b="1" dirty="0">
                        <a:effectLst/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57037" marR="57037" marT="9102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7723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30362" y="109538"/>
            <a:ext cx="9706493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курса «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Учусь оценивать свои успехи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»</a:t>
            </a:r>
          </a:p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(1-4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кл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асс)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799" y="1734808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3446" t="19840" r="23368" b="21844"/>
          <a:stretch/>
        </p:blipFill>
        <p:spPr bwMode="auto">
          <a:xfrm>
            <a:off x="366838" y="1584416"/>
            <a:ext cx="1591930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7"/>
          <a:srcRect l="41378" t="21416" r="23487" b="17967"/>
          <a:stretch/>
        </p:blipFill>
        <p:spPr bwMode="auto">
          <a:xfrm>
            <a:off x="2102933" y="1586315"/>
            <a:ext cx="1614924" cy="2337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8"/>
          <a:srcRect l="41669" t="22141" r="23487" b="17604"/>
          <a:stretch/>
        </p:blipFill>
        <p:spPr bwMode="auto">
          <a:xfrm>
            <a:off x="3823865" y="1584416"/>
            <a:ext cx="1616236" cy="2339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9"/>
          <a:srcRect l="52993" t="17060" r="8678" b="9800"/>
          <a:stretch/>
        </p:blipFill>
        <p:spPr bwMode="auto">
          <a:xfrm>
            <a:off x="5616376" y="1584416"/>
            <a:ext cx="1611281" cy="2332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0"/>
          <a:srcRect l="51686" t="23593" r="14630" b="17422"/>
          <a:stretch/>
        </p:blipFill>
        <p:spPr bwMode="auto">
          <a:xfrm>
            <a:off x="8019999" y="1565240"/>
            <a:ext cx="1616301" cy="23234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70968" y="4049285"/>
            <a:ext cx="92653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UI" pitchFamily="34" charset="0"/>
                <a:cs typeface="Segoe UI" pitchFamily="34" charset="0"/>
              </a:rPr>
              <a:t>Программа каждого года базируется 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на 9 тематических линиях: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Segoe UI" pitchFamily="34" charset="0"/>
                <a:cs typeface="Segoe UI" pitchFamily="34" charset="0"/>
              </a:rPr>
              <a:t>анализ обращения; 2. самоопределение ; 3. научные клубы</a:t>
            </a:r>
          </a:p>
          <a:p>
            <a:r>
              <a:rPr lang="ru-RU" dirty="0" smtClean="0">
                <a:latin typeface="Segoe UI" pitchFamily="34" charset="0"/>
                <a:cs typeface="Segoe UI" pitchFamily="34" charset="0"/>
              </a:rPr>
              <a:t>4. исследовательская деятельность</a:t>
            </a:r>
          </a:p>
          <a:p>
            <a:r>
              <a:rPr lang="ru-RU" dirty="0" smtClean="0">
                <a:latin typeface="Segoe UI" pitchFamily="34" charset="0"/>
                <a:cs typeface="Segoe UI" pitchFamily="34" charset="0"/>
              </a:rPr>
              <a:t>5. страницы юного читателя</a:t>
            </a:r>
          </a:p>
          <a:p>
            <a:r>
              <a:rPr lang="ru-RU" dirty="0" smtClean="0">
                <a:latin typeface="Segoe UI" pitchFamily="34" charset="0"/>
                <a:cs typeface="Segoe UI" pitchFamily="34" charset="0"/>
              </a:rPr>
              <a:t>6. умения решать практические задачи</a:t>
            </a:r>
          </a:p>
          <a:p>
            <a:r>
              <a:rPr lang="ru-RU" dirty="0" smtClean="0">
                <a:latin typeface="Segoe UI" pitchFamily="34" charset="0"/>
                <a:cs typeface="Segoe UI" pitchFamily="34" charset="0"/>
              </a:rPr>
              <a:t>7. готовность работать с разными источниками информации</a:t>
            </a:r>
          </a:p>
          <a:p>
            <a:r>
              <a:rPr lang="ru-RU" dirty="0" smtClean="0">
                <a:latin typeface="Segoe UI" pitchFamily="34" charset="0"/>
                <a:cs typeface="Segoe UI" pitchFamily="34" charset="0"/>
              </a:rPr>
              <a:t>8. коммуникативные умения</a:t>
            </a:r>
          </a:p>
          <a:p>
            <a:r>
              <a:rPr lang="ru-RU" dirty="0" smtClean="0">
                <a:latin typeface="Segoe UI" pitchFamily="34" charset="0"/>
                <a:cs typeface="Segoe UI" pitchFamily="34" charset="0"/>
              </a:rPr>
              <a:t>9. сохранение и укрепление здоровья школьника</a:t>
            </a:r>
          </a:p>
          <a:p>
            <a:r>
              <a:rPr lang="ru-RU" b="1" dirty="0" smtClean="0">
                <a:latin typeface="Segoe UI" pitchFamily="34" charset="0"/>
                <a:cs typeface="Segoe UI" pitchFamily="34" charset="0"/>
              </a:rPr>
              <a:t>+ пособие для родителей</a:t>
            </a:r>
            <a:endParaRPr lang="ru-RU" b="1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66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8944" y="1636373"/>
            <a:ext cx="9896874" cy="47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3200" b="1" dirty="0" smtClean="0">
                <a:solidFill>
                  <a:schemeClr val="accent6">
                    <a:lumMod val="75000"/>
                  </a:schemeClr>
                </a:solidFill>
                <a:latin typeface="Segoe UI Light" pitchFamily="32" charset="0"/>
              </a:rPr>
              <a:t>Серия «Внеурочная деятельность»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800" dirty="0">
              <a:latin typeface="Segoe UI Light" pitchFamily="32" charset="0"/>
            </a:endParaRPr>
          </a:p>
        </p:txBody>
      </p:sp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8101" y="-4763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143768" y="157482"/>
            <a:ext cx="991491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курса внеурочной деятельности </a:t>
            </a:r>
            <a:endParaRPr lang="ru-RU" altLang="ru-RU" sz="2800" b="1" dirty="0" smtClean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«Мы раскрасим целый свет</a:t>
            </a:r>
            <a:r>
              <a:rPr lang="ru-RU" altLang="ru-RU" sz="2800" b="1" dirty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» (1-4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класс)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32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5384" t="24680" r="21411" b="14902"/>
          <a:stretch/>
        </p:blipFill>
        <p:spPr bwMode="auto">
          <a:xfrm>
            <a:off x="221896" y="1475581"/>
            <a:ext cx="2057872" cy="29907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7"/>
          <a:srcRect l="45128" t="25321" r="20897" b="14742"/>
          <a:stretch/>
        </p:blipFill>
        <p:spPr bwMode="auto">
          <a:xfrm>
            <a:off x="2520031" y="1516535"/>
            <a:ext cx="2001511" cy="2908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8"/>
          <a:srcRect l="43121" t="22686" r="23341" b="17605"/>
          <a:stretch/>
        </p:blipFill>
        <p:spPr bwMode="auto">
          <a:xfrm>
            <a:off x="4752280" y="1516535"/>
            <a:ext cx="2016224" cy="2871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9"/>
          <a:srcRect l="37675" t="25050" r="29779" b="16030"/>
          <a:stretch/>
        </p:blipFill>
        <p:spPr bwMode="auto">
          <a:xfrm>
            <a:off x="7029242" y="1516535"/>
            <a:ext cx="2105025" cy="2838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476" y="4787949"/>
            <a:ext cx="92653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UI" pitchFamily="34" charset="0"/>
                <a:cs typeface="Segoe UI" pitchFamily="34" charset="0"/>
              </a:rPr>
              <a:t>Программа каждого года базируется 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на общей теме,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«внутри» которой выполняются 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частные задания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с использованием 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рабочей тетради:</a:t>
            </a:r>
          </a:p>
          <a:p>
            <a:r>
              <a:rPr lang="ru-RU" b="1" dirty="0" smtClean="0">
                <a:latin typeface="Segoe UI" pitchFamily="34" charset="0"/>
                <a:cs typeface="Segoe UI" pitchFamily="34" charset="0"/>
              </a:rPr>
              <a:t>1 </a:t>
            </a:r>
            <a:r>
              <a:rPr lang="ru-RU" b="1" dirty="0" err="1" smtClean="0">
                <a:latin typeface="Segoe UI" pitchFamily="34" charset="0"/>
                <a:cs typeface="Segoe UI" pitchFamily="34" charset="0"/>
              </a:rPr>
              <a:t>кл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.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– образ сельской местности – деревни</a:t>
            </a:r>
          </a:p>
          <a:p>
            <a:r>
              <a:rPr lang="ru-RU" b="1" dirty="0" smtClean="0">
                <a:latin typeface="Segoe UI" pitchFamily="34" charset="0"/>
                <a:cs typeface="Segoe UI" pitchFamily="34" charset="0"/>
              </a:rPr>
              <a:t>2 </a:t>
            </a:r>
            <a:r>
              <a:rPr lang="ru-RU" b="1" dirty="0" err="1" smtClean="0">
                <a:latin typeface="Segoe UI" pitchFamily="34" charset="0"/>
                <a:cs typeface="Segoe UI" pitchFamily="34" charset="0"/>
              </a:rPr>
              <a:t>кл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.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– знакомство с устройством города</a:t>
            </a:r>
          </a:p>
          <a:p>
            <a:r>
              <a:rPr lang="ru-RU" b="1" dirty="0" smtClean="0">
                <a:latin typeface="Segoe UI" pitchFamily="34" charset="0"/>
                <a:cs typeface="Segoe UI" pitchFamily="34" charset="0"/>
              </a:rPr>
              <a:t>3 </a:t>
            </a:r>
            <a:r>
              <a:rPr lang="ru-RU" b="1" dirty="0" err="1" smtClean="0">
                <a:latin typeface="Segoe UI" pitchFamily="34" charset="0"/>
                <a:cs typeface="Segoe UI" pitchFamily="34" charset="0"/>
              </a:rPr>
              <a:t>кл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.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– создание собственного волшебного государства</a:t>
            </a:r>
          </a:p>
          <a:p>
            <a:r>
              <a:rPr lang="ru-RU" b="1" dirty="0" smtClean="0">
                <a:latin typeface="Segoe UI" pitchFamily="34" charset="0"/>
                <a:cs typeface="Segoe UI" pitchFamily="34" charset="0"/>
              </a:rPr>
              <a:t>4 </a:t>
            </a:r>
            <a:r>
              <a:rPr lang="ru-RU" b="1" dirty="0" err="1" smtClean="0">
                <a:latin typeface="Segoe UI" pitchFamily="34" charset="0"/>
                <a:cs typeface="Segoe UI" pitchFamily="34" charset="0"/>
              </a:rPr>
              <a:t>кл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.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– создание проекта, посвященному путешествию по России</a:t>
            </a:r>
            <a:endParaRPr lang="ru-RU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94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431800" y="155500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Программа курса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«За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страницами учебника математики»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(2-4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класс)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685365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2685" t="22686" r="23631" b="17968"/>
          <a:stretch/>
        </p:blipFill>
        <p:spPr bwMode="auto">
          <a:xfrm>
            <a:off x="3744168" y="1547589"/>
            <a:ext cx="2115902" cy="30075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29658" t="32866" r="48218" b="27856"/>
          <a:stretch/>
        </p:blipFill>
        <p:spPr bwMode="auto">
          <a:xfrm>
            <a:off x="1307034" y="1547589"/>
            <a:ext cx="2115902" cy="3028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8"/>
          <a:srcRect l="30139" t="33267" r="48218" b="28056"/>
          <a:stretch/>
        </p:blipFill>
        <p:spPr bwMode="auto">
          <a:xfrm>
            <a:off x="6192440" y="1533176"/>
            <a:ext cx="2115902" cy="3010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39476" y="4787949"/>
            <a:ext cx="92653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Segoe UI" pitchFamily="34" charset="0"/>
                <a:cs typeface="Segoe UI" pitchFamily="34" charset="0"/>
              </a:rPr>
              <a:t>2 </a:t>
            </a:r>
            <a:r>
              <a:rPr lang="ru-RU" b="1" dirty="0" err="1" smtClean="0">
                <a:latin typeface="Segoe UI" pitchFamily="34" charset="0"/>
                <a:cs typeface="Segoe UI" pitchFamily="34" charset="0"/>
              </a:rPr>
              <a:t>кл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.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– изучение основ 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шифровальной техники,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информационной грамотности, необходимые для изучения информатики, освоения программирования</a:t>
            </a:r>
          </a:p>
          <a:p>
            <a:r>
              <a:rPr lang="ru-RU" b="1" dirty="0" smtClean="0">
                <a:latin typeface="Segoe UI" pitchFamily="34" charset="0"/>
                <a:cs typeface="Segoe UI" pitchFamily="34" charset="0"/>
              </a:rPr>
              <a:t>3 </a:t>
            </a:r>
            <a:r>
              <a:rPr lang="ru-RU" b="1" dirty="0" err="1" smtClean="0">
                <a:latin typeface="Segoe UI" pitchFamily="34" charset="0"/>
                <a:cs typeface="Segoe UI" pitchFamily="34" charset="0"/>
              </a:rPr>
              <a:t>кл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.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– понимание сущности 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множества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– основа успешного обучения в старших классах + выполнение требований ФГОС</a:t>
            </a:r>
          </a:p>
          <a:p>
            <a:r>
              <a:rPr lang="ru-RU" b="1" dirty="0" smtClean="0">
                <a:latin typeface="Segoe UI" pitchFamily="34" charset="0"/>
                <a:cs typeface="Segoe UI" pitchFamily="34" charset="0"/>
              </a:rPr>
              <a:t>4 </a:t>
            </a:r>
            <a:r>
              <a:rPr lang="ru-RU" b="1" dirty="0" err="1" smtClean="0">
                <a:latin typeface="Segoe UI" pitchFamily="34" charset="0"/>
                <a:cs typeface="Segoe UI" pitchFamily="34" charset="0"/>
              </a:rPr>
              <a:t>кл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. 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– изучение мер 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длины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 в познавательной форме – подготовка к ВПР.</a:t>
            </a:r>
          </a:p>
          <a:p>
            <a:r>
              <a:rPr lang="ru-RU" dirty="0" smtClean="0">
                <a:latin typeface="Segoe UI" pitchFamily="34" charset="0"/>
                <a:cs typeface="Segoe UI" pitchFamily="34" charset="0"/>
              </a:rPr>
              <a:t>Тетради можно использовать в любом классе и в любом объеме (не находятся в обязательной взаимосвязи друг с другом)</a:t>
            </a:r>
            <a:endParaRPr lang="ru-RU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195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dirty="0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 dirty="0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 dirty="0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15776" y="1"/>
            <a:ext cx="9505056" cy="1319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Программа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курса внеурочной деятельности «Школьная олимпиада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» (русский язык,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математика, окружающий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мир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)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(2-4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класс)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371151" y="1639198"/>
            <a:ext cx="9477945" cy="4110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45530" t="21443" r="22086" b="19038"/>
          <a:stretch/>
        </p:blipFill>
        <p:spPr bwMode="auto">
          <a:xfrm>
            <a:off x="215776" y="1579716"/>
            <a:ext cx="1893297" cy="26430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7"/>
          <a:srcRect l="43734" t="25681" r="25138" b="23541"/>
          <a:stretch/>
        </p:blipFill>
        <p:spPr bwMode="auto">
          <a:xfrm>
            <a:off x="1871960" y="2407754"/>
            <a:ext cx="1440160" cy="19757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88" y="1530904"/>
            <a:ext cx="1585269" cy="211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62" y="3151890"/>
            <a:ext cx="1560111" cy="208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04" y="4715941"/>
            <a:ext cx="1479008" cy="196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1"/>
          <a:srcRect l="42953" t="24460" r="24802" b="22001"/>
          <a:stretch/>
        </p:blipFill>
        <p:spPr bwMode="auto">
          <a:xfrm>
            <a:off x="4846951" y="1508942"/>
            <a:ext cx="1585269" cy="2109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12"/>
          <a:srcRect l="54521" t="20308" r="4372" b="11538"/>
          <a:stretch/>
        </p:blipFill>
        <p:spPr bwMode="auto">
          <a:xfrm>
            <a:off x="5813565" y="2110466"/>
            <a:ext cx="1585269" cy="2112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13"/>
          <a:srcRect l="42583" t="23999" r="23940" b="19385"/>
          <a:stretch/>
        </p:blipFill>
        <p:spPr bwMode="auto">
          <a:xfrm>
            <a:off x="7090919" y="1471076"/>
            <a:ext cx="1585269" cy="2112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14"/>
          <a:srcRect l="51783" t="16633" r="6215" b="12825"/>
          <a:stretch/>
        </p:blipFill>
        <p:spPr bwMode="auto">
          <a:xfrm>
            <a:off x="8418182" y="3088097"/>
            <a:ext cx="1419555" cy="2038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15"/>
          <a:srcRect l="45049" t="22645" r="23208" b="21844"/>
          <a:stretch/>
        </p:blipFill>
        <p:spPr bwMode="auto">
          <a:xfrm>
            <a:off x="7956108" y="3923853"/>
            <a:ext cx="1440160" cy="2038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5" t="21846" r="23694" b="17539"/>
          <a:stretch/>
        </p:blipFill>
        <p:spPr bwMode="auto">
          <a:xfrm>
            <a:off x="5098764" y="4408214"/>
            <a:ext cx="1379871" cy="20370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3750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230362" y="109538"/>
            <a:ext cx="9706493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Программа курса «Путешествие в Компьютерную Долину (2-4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" pitchFamily="34" charset="0"/>
                <a:cs typeface="Segoe UI" pitchFamily="34" charset="0"/>
              </a:rPr>
              <a:t>класс)</a:t>
            </a:r>
            <a:endParaRPr lang="ru-RU" altLang="ru-RU" sz="2800" b="1" dirty="0">
              <a:solidFill>
                <a:srgbClr val="255997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799" y="1734808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b="1" dirty="0">
              <a:latin typeface="Segoe UI Light" pitchFamily="32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70968" y="4649449"/>
            <a:ext cx="92653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Segoe UI" pitchFamily="34" charset="0"/>
              <a:cs typeface="Segoe UI" pitchFamily="34" charset="0"/>
            </a:endParaRPr>
          </a:p>
          <a:p>
            <a:endParaRPr lang="ru-RU" dirty="0">
              <a:latin typeface="Segoe UI" pitchFamily="34" charset="0"/>
              <a:cs typeface="Segoe UI" pitchFamily="34" charset="0"/>
            </a:endParaRPr>
          </a:p>
          <a:p>
            <a:endParaRPr lang="ru-RU" dirty="0" smtClean="0">
              <a:latin typeface="Segoe UI" pitchFamily="34" charset="0"/>
              <a:cs typeface="Segoe UI" pitchFamily="34" charset="0"/>
            </a:endParaRPr>
          </a:p>
          <a:p>
            <a:r>
              <a:rPr lang="ru-RU" dirty="0" smtClean="0">
                <a:latin typeface="Segoe UI" pitchFamily="34" charset="0"/>
                <a:cs typeface="Segoe UI" pitchFamily="34" charset="0"/>
              </a:rPr>
              <a:t>Программа каждого года </a:t>
            </a:r>
            <a:r>
              <a:rPr lang="ru-RU" b="1" dirty="0" smtClean="0">
                <a:latin typeface="Segoe UI" pitchFamily="34" charset="0"/>
                <a:cs typeface="Segoe UI" pitchFamily="34" charset="0"/>
              </a:rPr>
              <a:t>базируется на 3-5 проектах</a:t>
            </a:r>
            <a:r>
              <a:rPr lang="ru-RU" dirty="0" smtClean="0">
                <a:latin typeface="Segoe UI" pitchFamily="34" charset="0"/>
                <a:cs typeface="Segoe UI" pitchFamily="34" charset="0"/>
              </a:rPr>
              <a:t>, связанных с использованием современных информационных технологий: «Кто я?», «Альбом дикорастущих растений родного края», «Веселая азбука», «Моя родословная»…</a:t>
            </a:r>
            <a:endParaRPr lang="ru-RU" b="1" dirty="0" smtClean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24" name="Рисунок 23"/>
          <p:cNvPicPr/>
          <p:nvPr/>
        </p:nvPicPr>
        <p:blipFill rotWithShape="1">
          <a:blip r:embed="rId6"/>
          <a:srcRect l="37354" t="25250" r="29621" b="16232"/>
          <a:stretch/>
        </p:blipFill>
        <p:spPr bwMode="auto">
          <a:xfrm>
            <a:off x="3312120" y="1522147"/>
            <a:ext cx="1962150" cy="2781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7"/>
          <a:srcRect l="7855" t="15631" r="36675" b="15231"/>
          <a:stretch/>
        </p:blipFill>
        <p:spPr bwMode="auto">
          <a:xfrm>
            <a:off x="7648360" y="1519724"/>
            <a:ext cx="1962150" cy="2781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8"/>
          <a:srcRect l="36713" t="24850" r="29621" b="16433"/>
          <a:stretch/>
        </p:blipFill>
        <p:spPr bwMode="auto">
          <a:xfrm>
            <a:off x="996557" y="1512622"/>
            <a:ext cx="2000250" cy="279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9"/>
          <a:srcRect l="16833" t="15229" r="40522" b="5612"/>
          <a:stretch/>
        </p:blipFill>
        <p:spPr bwMode="auto">
          <a:xfrm>
            <a:off x="6095354" y="2398080"/>
            <a:ext cx="1931692" cy="2761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0691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Концепция основана на достижениях психолого-педагогической науки и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практики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 том числе: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системно-</a:t>
            </a:r>
            <a:r>
              <a:rPr lang="ru-RU" altLang="ru-RU" sz="2400" b="1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деятельностном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 подходе к обучению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(Л.С. Выготский, А.Н. Леонтьев, Д.Б.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Эльконин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проблемно-ориентированном развивающем образовании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(Л.В.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Занков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, В.В. Давыдов, Д.Б.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Эльконин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смысловой педагогике вариативного образования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(А.Г. </a:t>
            </a:r>
            <a:r>
              <a:rPr lang="ru-RU" altLang="ru-RU" sz="2400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Асмолов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, В.В. Рубцов и др.)</a:t>
            </a:r>
          </a:p>
        </p:txBody>
      </p:sp>
    </p:spTree>
    <p:extLst>
      <p:ext uri="{BB962C8B-B14F-4D97-AF65-F5344CB8AC3E}">
        <p14:creationId xmlns:p14="http://schemas.microsoft.com/office/powerpoint/2010/main" val="251172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Программа «Изучение природы родного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края» (1-4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класс)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800" y="1737188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6"/>
          <a:srcRect l="44743" t="24680" r="21026" b="14741"/>
          <a:stretch/>
        </p:blipFill>
        <p:spPr bwMode="auto">
          <a:xfrm>
            <a:off x="7677497" y="3051951"/>
            <a:ext cx="2160240" cy="32772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3" name="Рисунок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4" t="14519" r="2725" b="4173"/>
          <a:stretch>
            <a:fillRect/>
          </a:stretch>
        </p:blipFill>
        <p:spPr bwMode="auto">
          <a:xfrm>
            <a:off x="431800" y="1718791"/>
            <a:ext cx="20574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2" t="15063" r="2870" b="3993"/>
          <a:stretch>
            <a:fillRect/>
          </a:stretch>
        </p:blipFill>
        <p:spPr bwMode="auto">
          <a:xfrm>
            <a:off x="2048668" y="3117359"/>
            <a:ext cx="210502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Рисунок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9" t="13611" r="2870" b="4720"/>
          <a:stretch>
            <a:fillRect/>
          </a:stretch>
        </p:blipFill>
        <p:spPr bwMode="auto">
          <a:xfrm>
            <a:off x="3971286" y="3624071"/>
            <a:ext cx="19907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3295650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61341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4" name="Рисунок 23"/>
          <p:cNvPicPr/>
          <p:nvPr/>
        </p:nvPicPr>
        <p:blipFill rotWithShape="1">
          <a:blip r:embed="rId10"/>
          <a:srcRect l="37835" t="24850" r="29781" b="15831"/>
          <a:stretch/>
        </p:blipFill>
        <p:spPr bwMode="auto">
          <a:xfrm>
            <a:off x="5353480" y="1702677"/>
            <a:ext cx="1990725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4479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Программа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«Город мастеров» (1-4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класс)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31799" y="1763153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3295650"/>
            <a:ext cx="100806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613410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5" name="Рисунок 24"/>
          <p:cNvPicPr/>
          <p:nvPr/>
        </p:nvPicPr>
        <p:blipFill rotWithShape="1">
          <a:blip r:embed="rId6"/>
          <a:srcRect l="44166" t="25481" r="21411" b="14421"/>
          <a:stretch/>
        </p:blipFill>
        <p:spPr bwMode="auto">
          <a:xfrm>
            <a:off x="673101" y="1979637"/>
            <a:ext cx="1990948" cy="2772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7"/>
          <a:srcRect l="36712" t="25651" r="29781" b="16233"/>
          <a:stretch/>
        </p:blipFill>
        <p:spPr bwMode="auto">
          <a:xfrm>
            <a:off x="3035794" y="2016815"/>
            <a:ext cx="1990725" cy="2762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8"/>
          <a:srcRect l="36392" t="24048" r="29301" b="15631"/>
          <a:stretch/>
        </p:blipFill>
        <p:spPr bwMode="auto">
          <a:xfrm>
            <a:off x="5256336" y="1989428"/>
            <a:ext cx="2017569" cy="27622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9"/>
          <a:srcRect l="37193" t="24248" r="29301" b="15230"/>
          <a:stretch/>
        </p:blipFill>
        <p:spPr bwMode="auto">
          <a:xfrm>
            <a:off x="7488585" y="1989427"/>
            <a:ext cx="1944216" cy="2762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48585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199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00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8201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820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8204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05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Книги для летнего чтения и тетради для летних работ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96862" y="1861244"/>
            <a:ext cx="9405937" cy="5115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endParaRPr lang="ru-RU" sz="2400" dirty="0"/>
          </a:p>
          <a:p>
            <a:r>
              <a:rPr lang="ru-RU" sz="2400" b="1" dirty="0"/>
              <a:t> </a:t>
            </a:r>
            <a:endParaRPr lang="ru-RU" sz="2400" dirty="0"/>
          </a:p>
          <a:p>
            <a:endParaRPr lang="ru-RU" sz="2400" dirty="0"/>
          </a:p>
          <a:p>
            <a:r>
              <a:rPr lang="ru-RU" sz="2400" b="1" dirty="0"/>
              <a:t> </a:t>
            </a:r>
            <a:endParaRPr lang="ru-RU" sz="2400" dirty="0"/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6"/>
          <a:srcRect l="50525" t="31760" r="38150" b="47550"/>
          <a:stretch/>
        </p:blipFill>
        <p:spPr bwMode="auto">
          <a:xfrm>
            <a:off x="2444992" y="4014275"/>
            <a:ext cx="1376556" cy="2040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30" name="Рисунок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34302" r="77208" b="45372"/>
          <a:stretch>
            <a:fillRect/>
          </a:stretch>
        </p:blipFill>
        <p:spPr bwMode="auto">
          <a:xfrm>
            <a:off x="863848" y="4779642"/>
            <a:ext cx="1440861" cy="20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исунок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5" t="34483" r="38303" b="45372"/>
          <a:stretch>
            <a:fillRect/>
          </a:stretch>
        </p:blipFill>
        <p:spPr bwMode="auto">
          <a:xfrm>
            <a:off x="1770449" y="1460107"/>
            <a:ext cx="1394634" cy="202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56624" r="77498" b="23956"/>
          <a:stretch>
            <a:fillRect/>
          </a:stretch>
        </p:blipFill>
        <p:spPr bwMode="auto">
          <a:xfrm>
            <a:off x="296862" y="2392136"/>
            <a:ext cx="1402594" cy="200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5" t="56624" r="38303" b="23595"/>
          <a:stretch>
            <a:fillRect/>
          </a:stretch>
        </p:blipFill>
        <p:spPr bwMode="auto">
          <a:xfrm>
            <a:off x="6194568" y="4842757"/>
            <a:ext cx="1398638" cy="195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3" t="78584" r="77498" b="2722"/>
          <a:stretch>
            <a:fillRect/>
          </a:stretch>
        </p:blipFill>
        <p:spPr bwMode="auto">
          <a:xfrm>
            <a:off x="4288215" y="3059757"/>
            <a:ext cx="1462920" cy="200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5" t="78947" r="38731" b="2904"/>
          <a:stretch>
            <a:fillRect/>
          </a:stretch>
        </p:blipFill>
        <p:spPr bwMode="auto">
          <a:xfrm>
            <a:off x="5134768" y="4066451"/>
            <a:ext cx="1480051" cy="198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5972175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7" name="Рисунок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32304" r="77498" b="47368"/>
          <a:stretch>
            <a:fillRect/>
          </a:stretch>
        </p:blipFill>
        <p:spPr bwMode="auto">
          <a:xfrm>
            <a:off x="3791328" y="1481132"/>
            <a:ext cx="1379144" cy="201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Рисунок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0" t="32304" r="38448" b="47549"/>
          <a:stretch>
            <a:fillRect/>
          </a:stretch>
        </p:blipFill>
        <p:spPr bwMode="auto">
          <a:xfrm>
            <a:off x="6194568" y="1398589"/>
            <a:ext cx="1258879" cy="187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Рисунок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4" t="54810" r="77498" b="25227"/>
          <a:stretch>
            <a:fillRect/>
          </a:stretch>
        </p:blipFill>
        <p:spPr bwMode="auto">
          <a:xfrm>
            <a:off x="7265910" y="2265968"/>
            <a:ext cx="1250481" cy="17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Рисунок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5" t="54446" r="38448" b="24864"/>
          <a:stretch>
            <a:fillRect/>
          </a:stretch>
        </p:blipFill>
        <p:spPr bwMode="auto">
          <a:xfrm>
            <a:off x="7891151" y="3451428"/>
            <a:ext cx="1296341" cy="19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Рисунок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t="76407" r="57896" b="2904"/>
          <a:stretch>
            <a:fillRect/>
          </a:stretch>
        </p:blipFill>
        <p:spPr bwMode="auto">
          <a:xfrm>
            <a:off x="8495695" y="4747502"/>
            <a:ext cx="1321782" cy="197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0" y="5276850"/>
            <a:ext cx="10080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811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286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8677" name="Group 5"/>
            <p:cNvGrpSpPr>
              <a:grpSpLocks/>
            </p:cNvGrpSpPr>
            <p:nvPr/>
          </p:nvGrpSpPr>
          <p:grpSpPr bwMode="auto">
            <a:xfrm>
              <a:off x="1" y="831"/>
              <a:ext cx="6347" cy="49"/>
              <a:chOff x="1" y="831"/>
              <a:chExt cx="6347" cy="49"/>
            </a:xfrm>
          </p:grpSpPr>
          <p:sp>
            <p:nvSpPr>
              <p:cNvPr id="28678" name="Line 6"/>
              <p:cNvSpPr>
                <a:spLocks noChangeShapeType="1"/>
              </p:cNvSpPr>
              <p:nvPr/>
            </p:nvSpPr>
            <p:spPr bwMode="auto">
              <a:xfrm>
                <a:off x="1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79" name="Line 7"/>
              <p:cNvSpPr>
                <a:spLocks noChangeShapeType="1"/>
              </p:cNvSpPr>
              <p:nvPr/>
            </p:nvSpPr>
            <p:spPr bwMode="auto">
              <a:xfrm>
                <a:off x="1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680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28681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28682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28684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85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673100" y="251445"/>
            <a:ext cx="9405938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Light" pitchFamily="32" charset="0"/>
              </a:rPr>
              <a:t>Сайты издательства «Академкнига/Учебник»</a:t>
            </a:r>
          </a:p>
          <a:p>
            <a:pPr algn="ctr">
              <a:lnSpc>
                <a:spcPct val="90000"/>
              </a:lnSpc>
              <a:spcBef>
                <a:spcPts val="1800"/>
              </a:spcBef>
            </a:pPr>
            <a:r>
              <a:rPr lang="en-US" altLang="ru-RU" sz="2800" b="1" dirty="0">
                <a:solidFill>
                  <a:srgbClr val="255997"/>
                </a:solidFill>
                <a:latin typeface="Segoe UI Light" pitchFamily="32" charset="0"/>
              </a:rPr>
              <a:t>akademkniga.ru</a:t>
            </a:r>
            <a:endParaRPr lang="ru-RU" altLang="ru-RU" sz="2800" b="1" dirty="0" smtClean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 smtClean="0">
              <a:solidFill>
                <a:srgbClr val="255997"/>
              </a:solidFill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endParaRPr lang="ru-RU" altLang="ru-RU" sz="2800" b="1" dirty="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493713" y="1439863"/>
            <a:ext cx="9405937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1555749"/>
            <a:ext cx="6840538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9" name="Text Box 17"/>
          <p:cNvSpPr txBox="1">
            <a:spLocks noChangeArrowheads="1"/>
          </p:cNvSpPr>
          <p:nvPr/>
        </p:nvSpPr>
        <p:spPr bwMode="auto">
          <a:xfrm>
            <a:off x="539750" y="5580063"/>
            <a:ext cx="341947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11000"/>
              </a:lnSpc>
            </a:pPr>
            <a:r>
              <a:rPr lang="ru-RU" altLang="ru-RU" sz="2400" b="1" dirty="0" smtClean="0">
                <a:latin typeface="Segoe UI Light" pitchFamily="32" charset="0"/>
              </a:rPr>
              <a:t> </a:t>
            </a:r>
            <a:endParaRPr lang="ru-RU" altLang="ru-RU" sz="2400" b="1" dirty="0">
              <a:latin typeface="Segoe UI Light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43768" y="323453"/>
            <a:ext cx="989399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shop-akbooks.ru</a:t>
            </a:r>
            <a:endParaRPr lang="en-US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2544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769" t="2885" r="1025" b="3841"/>
          <a:stretch/>
        </p:blipFill>
        <p:spPr bwMode="auto">
          <a:xfrm>
            <a:off x="2015976" y="1524317"/>
            <a:ext cx="5904656" cy="5049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54664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0" y="-28575"/>
            <a:ext cx="10079038" cy="7639050"/>
            <a:chOff x="0" y="-18"/>
            <a:chExt cx="6349" cy="4812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7" r="5518" b="8849"/>
            <a:stretch>
              <a:fillRect/>
            </a:stretch>
          </p:blipFill>
          <p:spPr bwMode="auto">
            <a:xfrm>
              <a:off x="0" y="-18"/>
              <a:ext cx="6349" cy="4812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127" r="5518" b="8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1" y="-18"/>
              <a:ext cx="6348" cy="4812"/>
            </a:xfrm>
            <a:prstGeom prst="rect">
              <a:avLst/>
            </a:prstGeom>
            <a:solidFill>
              <a:srgbClr val="FFFFFF">
                <a:alpha val="51999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1" y="-18"/>
              <a:ext cx="6348" cy="1749"/>
            </a:xfrm>
            <a:prstGeom prst="rect">
              <a:avLst/>
            </a:prstGeom>
            <a:solidFill>
              <a:srgbClr val="255997">
                <a:alpha val="64000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381"/>
              <a:ext cx="772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8138" y="427038"/>
            <a:ext cx="94043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Издательство «Академкнига/Учебник»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117342, г. Москва, ул. Бутлерова, 17б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1200" dirty="0">
              <a:solidFill>
                <a:srgbClr val="FFFFFF"/>
              </a:solidFill>
              <a:latin typeface="Segoe UI Semi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Тел.: (499) 968-92-29					 </a:t>
            </a:r>
            <a:r>
              <a:rPr lang="en-US" altLang="ru-RU" sz="2400" dirty="0">
                <a:solidFill>
                  <a:srgbClr val="FFFFFF"/>
                </a:solidFill>
                <a:latin typeface="Segoe UI Semilight" pitchFamily="32" charset="0"/>
              </a:rPr>
              <a:t>akademkniga.ru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Факс: (499) 234-63-58				</a:t>
            </a:r>
            <a:r>
              <a:rPr lang="ru-RU" altLang="ru-RU" sz="2400" dirty="0" smtClean="0">
                <a:solidFill>
                  <a:srgbClr val="FFFFFF"/>
                </a:solidFill>
                <a:latin typeface="Segoe UI Semilight" pitchFamily="32" charset="0"/>
              </a:rPr>
              <a:t>         </a:t>
            </a:r>
            <a:r>
              <a:rPr lang="en-US" altLang="ru-RU" sz="2400" dirty="0" smtClean="0">
                <a:solidFill>
                  <a:srgbClr val="FFFFFF"/>
                </a:solidFill>
                <a:latin typeface="Segoe UI Semilight" pitchFamily="32" charset="0"/>
              </a:rPr>
              <a:t>shop-akbooks.ru</a:t>
            </a:r>
            <a:endParaRPr lang="en-US" altLang="ru-RU" sz="2400" dirty="0">
              <a:solidFill>
                <a:srgbClr val="FFFFFF"/>
              </a:solidFill>
              <a:latin typeface="Segoe UI Semilight" pitchFamily="32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20675" y="6081713"/>
            <a:ext cx="678338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>
              <a:solidFill>
                <a:srgbClr val="255997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>
                <a:solidFill>
                  <a:srgbClr val="255997"/>
                </a:solidFill>
                <a:latin typeface="Segoe UI Light" pitchFamily="32" charset="0"/>
              </a:rPr>
              <a:t>Соломатин Александр Михайлович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>
                <a:solidFill>
                  <a:srgbClr val="255997"/>
                </a:solidFill>
                <a:latin typeface="Segoe UI Light" pitchFamily="32" charset="0"/>
              </a:rPr>
              <a:t>a.solomatin@akademkniga.ru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0" y="4079875"/>
            <a:ext cx="100806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4800" b="1">
                <a:solidFill>
                  <a:srgbClr val="255997"/>
                </a:solidFill>
                <a:latin typeface="Segoe UI Semilight" pitchFamily="32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Основная идея «Перспективной начальной школы»: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Оптимальное развитие каждого ребенка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на основе педагогической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поддержки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его индивидуальности (возраста, способностей, интересов, склонностей, развития) в условиях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специально организованной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учебной деятельности, где ученик как равноправный участник процесса обучения выступает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то в роли обучаемого, то в роли обучающего, то в роли организатора учебной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3023621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0213" y="349548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Содержательные линии индивидуального развития младшего школьника: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формирование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познавательных интересов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школьников и готовности к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самообразованию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развитие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умственных способностей, творческого мышления,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эрудиции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воспитание социально-психологической </a:t>
            </a:r>
            <a:r>
              <a:rPr lang="ru-RU" altLang="ru-RU" sz="2400" b="1" dirty="0" err="1">
                <a:latin typeface="Segoe UI" pitchFamily="34" charset="0"/>
                <a:ea typeface="Segoe UI" pitchFamily="34" charset="0"/>
                <a:cs typeface="Segoe UI" pitchFamily="34" charset="0"/>
              </a:rPr>
              <a:t>адаптированности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к жизни в </a:t>
            </a:r>
            <a:r>
              <a:rPr lang="ru-RU" alt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школе</a:t>
            </a: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воспитание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физической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культуры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формирование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эстетического сознания и художественного </a:t>
            </a:r>
            <a:r>
              <a:rPr lang="ru-RU" alt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вкуса</a:t>
            </a:r>
            <a:endParaRPr lang="ru-RU" alt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социально-нравственное воспитание</a:t>
            </a:r>
          </a:p>
        </p:txBody>
      </p:sp>
    </p:spTree>
    <p:extLst>
      <p:ext uri="{BB962C8B-B14F-4D97-AF65-F5344CB8AC3E}">
        <p14:creationId xmlns:p14="http://schemas.microsoft.com/office/powerpoint/2010/main" val="21533870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Условия, влияющие на отбор содержания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и методов обучения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Возраст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школьника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Уровень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дошкольной подготовки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Топографическая принадлежность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школьника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Уровень владения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русским языком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Особенности мировосприятия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Наполняемость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класса</a:t>
            </a:r>
          </a:p>
        </p:txBody>
      </p:sp>
    </p:spTree>
    <p:extLst>
      <p:ext uri="{BB962C8B-B14F-4D97-AF65-F5344CB8AC3E}">
        <p14:creationId xmlns:p14="http://schemas.microsoft.com/office/powerpoint/2010/main" val="587224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0" y="0"/>
            <a:ext cx="10118725" cy="7558088"/>
            <a:chOff x="0" y="0"/>
            <a:chExt cx="6374" cy="476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5125" name="Group 5"/>
            <p:cNvGrpSpPr>
              <a:grpSpLocks/>
            </p:cNvGrpSpPr>
            <p:nvPr/>
          </p:nvGrpSpPr>
          <p:grpSpPr bwMode="auto">
            <a:xfrm>
              <a:off x="1" y="1031"/>
              <a:ext cx="6347" cy="50"/>
              <a:chOff x="1" y="1031"/>
              <a:chExt cx="6347" cy="50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1" y="10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1" y="10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28" name="Group 8"/>
            <p:cNvGrpSpPr>
              <a:grpSpLocks/>
            </p:cNvGrpSpPr>
            <p:nvPr/>
          </p:nvGrpSpPr>
          <p:grpSpPr bwMode="auto">
            <a:xfrm>
              <a:off x="424" y="4393"/>
              <a:ext cx="4049" cy="267"/>
              <a:chOff x="424" y="4393"/>
              <a:chExt cx="4049" cy="267"/>
            </a:xfrm>
          </p:grpSpPr>
          <p:sp>
            <p:nvSpPr>
              <p:cNvPr id="5129" name="Text Box 9"/>
              <p:cNvSpPr txBox="1">
                <a:spLocks noChangeArrowheads="1"/>
              </p:cNvSpPr>
              <p:nvPr/>
            </p:nvSpPr>
            <p:spPr bwMode="auto">
              <a:xfrm>
                <a:off x="810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31" name="Group 11"/>
            <p:cNvGrpSpPr>
              <a:grpSpLocks/>
            </p:cNvGrpSpPr>
            <p:nvPr/>
          </p:nvGrpSpPr>
          <p:grpSpPr bwMode="auto">
            <a:xfrm>
              <a:off x="1" y="4284"/>
              <a:ext cx="6347" cy="48"/>
              <a:chOff x="1" y="4284"/>
              <a:chExt cx="6347" cy="48"/>
            </a:xfrm>
          </p:grpSpPr>
          <p:sp>
            <p:nvSpPr>
              <p:cNvPr id="5132" name="Line 12"/>
              <p:cNvSpPr>
                <a:spLocks noChangeShapeType="1"/>
              </p:cNvSpPr>
              <p:nvPr/>
            </p:nvSpPr>
            <p:spPr bwMode="auto">
              <a:xfrm>
                <a:off x="1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1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31800" y="347663"/>
            <a:ext cx="96472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Принципы обучения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76569" y="1835621"/>
            <a:ext cx="940593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общего развития 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каждого ребенка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целостности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образа мира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практической направленности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учета</a:t>
            </a: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 индивидуальных возможностей и способностей школьников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прочности и наглядности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охраны и укрепления </a:t>
            </a:r>
            <a:r>
              <a:rPr lang="ru-RU" altLang="ru-RU" sz="24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физического и психического здоровья </a:t>
            </a:r>
          </a:p>
        </p:txBody>
      </p:sp>
    </p:spTree>
    <p:extLst>
      <p:ext uri="{BB962C8B-B14F-4D97-AF65-F5344CB8AC3E}">
        <p14:creationId xmlns:p14="http://schemas.microsoft.com/office/powerpoint/2010/main" val="1683503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2398</Words>
  <Application>Microsoft Office PowerPoint</Application>
  <PresentationFormat>Произвольный</PresentationFormat>
  <Paragraphs>470</Paragraphs>
  <Slides>55</Slides>
  <Notes>55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ednachmet</cp:lastModifiedBy>
  <cp:revision>76</cp:revision>
  <cp:lastPrinted>1601-01-01T00:00:00Z</cp:lastPrinted>
  <dcterms:created xsi:type="dcterms:W3CDTF">2009-04-16T07:32:32Z</dcterms:created>
  <dcterms:modified xsi:type="dcterms:W3CDTF">2017-05-30T07:22:38Z</dcterms:modified>
</cp:coreProperties>
</file>