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esProps" Target="presProps.xml" /><Relationship Id="rId18" Type="http://schemas.openxmlformats.org/officeDocument/2006/relationships/tableStyles" Target="tableStyles.xml" /><Relationship Id="rId19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Содержимое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Текст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Содержимое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9" name="Дата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10" name="Нижний колонтитул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Дата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Рисунок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3">
            <a:alphaModFix amt="84000"/>
            <a:lum/>
          </a:blip>
          <a:srcRect l="970" t="1941" r="1941" b="970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O_ljpv4YE8E" TargetMode="External"/><Relationship Id="rId3" Type="http://schemas.openxmlformats.org/officeDocument/2006/relationships/image" Target="../media/image36.jpg"/><Relationship Id="rId4" Type="http://schemas.openxmlformats.org/officeDocument/2006/relationships/hyperlink" Target="https://cloud.mail.ru/home/kartoteka.pdf" TargetMode="External"/><Relationship Id="rId5" Type="http://schemas.openxmlformats.org/officeDocument/2006/relationships/hyperlink" Target="http://mkdou249.edusite.ru/p17aa1.html" TargetMode="Externa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6" Type="http://schemas.openxmlformats.org/officeDocument/2006/relationships/image" Target="../media/image20.jpg"/><Relationship Id="rId7" Type="http://schemas.openxmlformats.org/officeDocument/2006/relationships/image" Target="../media/image21.jpg"/><Relationship Id="rId8" Type="http://schemas.openxmlformats.org/officeDocument/2006/relationships/image" Target="../media/image22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Relationship Id="rId4" Type="http://schemas.openxmlformats.org/officeDocument/2006/relationships/image" Target="../media/image25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 hidden="0"/>
          <p:cNvSpPr/>
          <p:nvPr isPhoto="0" userDrawn="0"/>
        </p:nvSpPr>
        <p:spPr bwMode="auto">
          <a:xfrm>
            <a:off x="539552" y="5301208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400" b="1">
                <a:ln w="1905"/>
                <a:latin typeface="Times New Roman"/>
                <a:ea typeface="Gungsuh"/>
                <a:cs typeface="Times New Roman"/>
              </a:rPr>
              <a:t>Подготовила: </a:t>
            </a:r>
            <a:r>
              <a:rPr lang="ru-RU" sz="1400" b="1">
                <a:ln w="1905"/>
                <a:latin typeface="Times New Roman"/>
                <a:ea typeface="Gungsuh"/>
                <a:cs typeface="Times New Roman"/>
              </a:rPr>
              <a:t>Е.В. </a:t>
            </a:r>
            <a:r>
              <a:rPr lang="ru-RU" sz="1400" b="1">
                <a:ln w="1905"/>
                <a:latin typeface="Times New Roman"/>
                <a:ea typeface="Gungsuh"/>
                <a:cs typeface="Times New Roman"/>
              </a:rPr>
              <a:t>Баландина</a:t>
            </a:r>
            <a:r>
              <a:rPr lang="ru-RU" sz="1400" b="1">
                <a:ln w="1905"/>
                <a:latin typeface="Times New Roman"/>
                <a:ea typeface="Gungsuh"/>
                <a:cs typeface="Times New Roman"/>
              </a:rPr>
              <a:t>, </a:t>
            </a:r>
            <a:endParaRPr/>
          </a:p>
          <a:p>
            <a:pPr algn="r">
              <a:defRPr/>
            </a:pPr>
            <a:r>
              <a:rPr lang="ru-RU" sz="1400" b="1">
                <a:ln w="1905"/>
                <a:latin typeface="Times New Roman"/>
                <a:ea typeface="Gungsuh"/>
                <a:cs typeface="Times New Roman"/>
              </a:rPr>
              <a:t>инструктор </a:t>
            </a:r>
            <a:r>
              <a:rPr lang="ru-RU" sz="1400" b="1">
                <a:ln w="1905"/>
                <a:latin typeface="Times New Roman"/>
                <a:ea typeface="Gungsuh"/>
                <a:cs typeface="Times New Roman"/>
              </a:rPr>
              <a:t>по физической культуре  МКДОУ </a:t>
            </a:r>
            <a:r>
              <a:rPr lang="ru-RU" sz="1400" b="1">
                <a:ln w="1905"/>
                <a:latin typeface="Times New Roman"/>
                <a:ea typeface="Gungsuh"/>
                <a:cs typeface="Times New Roman"/>
              </a:rPr>
              <a:t>д</a:t>
            </a:r>
            <a:r>
              <a:rPr lang="en-US" sz="1400" b="1">
                <a:ln w="1905"/>
                <a:latin typeface="Times New Roman"/>
                <a:ea typeface="Gungsuh"/>
                <a:cs typeface="Times New Roman"/>
              </a:rPr>
              <a:t>/</a:t>
            </a:r>
            <a:r>
              <a:rPr lang="ru-RU" sz="1400" b="1">
                <a:ln w="1905"/>
                <a:latin typeface="Times New Roman"/>
                <a:ea typeface="Gungsuh"/>
                <a:cs typeface="Times New Roman"/>
              </a:rPr>
              <a:t>с № 249 </a:t>
            </a:r>
            <a:endParaRPr lang="ru-RU" sz="1400" b="1">
              <a:ln w="1905"/>
              <a:latin typeface="Times New Roman"/>
              <a:ea typeface="Gungsuh"/>
              <a:cs typeface="Times New Roman"/>
            </a:endParaRPr>
          </a:p>
        </p:txBody>
      </p:sp>
      <p:pic>
        <p:nvPicPr>
          <p:cNvPr id="5" name="Рисунок 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251520" y="3105103"/>
            <a:ext cx="2200602" cy="2200602"/>
          </a:xfrm>
          <a:prstGeom prst="rect">
            <a:avLst/>
          </a:prstGeom>
        </p:spPr>
      </p:pic>
      <p:sp>
        <p:nvSpPr>
          <p:cNvPr id="6" name="Прямоугольник 3" hidden="0"/>
          <p:cNvSpPr/>
          <p:nvPr isPhoto="0" userDrawn="0"/>
        </p:nvSpPr>
        <p:spPr bwMode="auto">
          <a:xfrm>
            <a:off x="2123728" y="764704"/>
            <a:ext cx="6208559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200" b="1">
                <a:ln w="0"/>
                <a:latin typeface="Times New Roman"/>
                <a:ea typeface="Gungsuh"/>
                <a:cs typeface="Times New Roman"/>
              </a:rPr>
              <a:t>Использование</a:t>
            </a:r>
            <a:endParaRPr/>
          </a:p>
          <a:p>
            <a:pPr algn="ctr">
              <a:defRPr/>
            </a:pPr>
            <a:r>
              <a:rPr lang="ru-RU" sz="3200" b="1">
                <a:ln w="0"/>
                <a:latin typeface="Times New Roman"/>
                <a:ea typeface="Gungsuh"/>
                <a:cs typeface="Times New Roman"/>
              </a:rPr>
              <a:t>координационно-скоростной</a:t>
            </a:r>
            <a:endParaRPr lang="ru-RU" sz="3200" b="1">
              <a:ln w="0"/>
              <a:latin typeface="Times New Roman"/>
              <a:ea typeface="Gungsuh"/>
              <a:cs typeface="Times New Roman"/>
            </a:endParaRPr>
          </a:p>
          <a:p>
            <a:pPr algn="ctr">
              <a:defRPr/>
            </a:pPr>
            <a:r>
              <a:rPr lang="ru-RU" sz="3200" b="1">
                <a:ln w="0"/>
                <a:latin typeface="Times New Roman"/>
                <a:ea typeface="Gungsuh"/>
                <a:cs typeface="Times New Roman"/>
              </a:rPr>
              <a:t> </a:t>
            </a:r>
            <a:r>
              <a:rPr lang="ru-RU" sz="3200" b="1">
                <a:ln w="0"/>
                <a:latin typeface="Times New Roman"/>
                <a:ea typeface="Gungsuh"/>
                <a:cs typeface="Times New Roman"/>
              </a:rPr>
              <a:t>лестницы</a:t>
            </a:r>
            <a:endParaRPr lang="ru-RU" sz="3200" b="1">
              <a:ln w="0"/>
              <a:latin typeface="Times New Roman"/>
              <a:ea typeface="Gungsuh"/>
              <a:cs typeface="Times New Roman"/>
            </a:endParaRPr>
          </a:p>
          <a:p>
            <a:pPr algn="ctr">
              <a:defRPr/>
            </a:pPr>
            <a:r>
              <a:rPr lang="ru-RU" sz="3200" b="1">
                <a:ln w="0"/>
                <a:latin typeface="Times New Roman"/>
                <a:ea typeface="Gungsuh"/>
                <a:cs typeface="Times New Roman"/>
              </a:rPr>
              <a:t>как эффективной формой </a:t>
            </a:r>
            <a:endParaRPr/>
          </a:p>
          <a:p>
            <a:pPr algn="ctr">
              <a:defRPr/>
            </a:pPr>
            <a:r>
              <a:rPr lang="ru-RU" sz="3200" b="1">
                <a:ln w="0"/>
                <a:latin typeface="Times New Roman"/>
                <a:ea typeface="Gungsuh"/>
                <a:cs typeface="Times New Roman"/>
              </a:rPr>
              <a:t> физкультурно-оздоровительной</a:t>
            </a:r>
            <a:endParaRPr/>
          </a:p>
          <a:p>
            <a:pPr algn="ctr">
              <a:defRPr/>
            </a:pPr>
            <a:r>
              <a:rPr lang="ru-RU" sz="3200" b="1">
                <a:ln w="0"/>
                <a:latin typeface="Times New Roman"/>
                <a:ea typeface="Gungsuh"/>
                <a:cs typeface="Times New Roman"/>
              </a:rPr>
              <a:t> работы со старшим </a:t>
            </a:r>
            <a:endParaRPr/>
          </a:p>
          <a:p>
            <a:pPr algn="ctr">
              <a:defRPr/>
            </a:pPr>
            <a:r>
              <a:rPr lang="ru-RU" sz="3200" b="1">
                <a:ln w="0"/>
                <a:latin typeface="Times New Roman"/>
                <a:ea typeface="Gungsuh"/>
                <a:cs typeface="Times New Roman"/>
              </a:rPr>
              <a:t>дошкольным возрастом</a:t>
            </a:r>
            <a:endParaRPr lang="ru-RU" sz="3200" b="1">
              <a:ln w="0"/>
              <a:latin typeface="Times New Roman"/>
              <a:ea typeface="Gungsuh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 hidden="0"/>
          <p:cNvSpPr>
            <a:spLocks noAdjustHandles="0" noChangeArrowheads="0"/>
          </p:cNvSpPr>
          <p:nvPr isPhoto="0" userDrawn="0"/>
        </p:nvSpPr>
        <p:spPr bwMode="auto">
          <a:xfrm>
            <a:off x="467544" y="764704"/>
            <a:ext cx="8280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>
                <a:latin typeface="Times New Roman"/>
                <a:ea typeface="Gungsuh"/>
                <a:cs typeface="Times New Roman"/>
              </a:rPr>
              <a:t>После полного ознакомления со всеми видами упражнений можно раздать детям карточки-схемы , для самостоятельной деятельности </a:t>
            </a:r>
            <a:endParaRPr/>
          </a:p>
          <a:p>
            <a:pPr algn="ctr">
              <a:defRPr/>
            </a:pPr>
            <a:r>
              <a:rPr lang="ru-RU" sz="1600" b="1">
                <a:latin typeface="Times New Roman"/>
                <a:ea typeface="Gungsuh"/>
                <a:cs typeface="Times New Roman"/>
              </a:rPr>
              <a:t>(варианты схем):</a:t>
            </a:r>
            <a:endParaRPr lang="ru-RU" sz="1600" b="1">
              <a:latin typeface="Times New Roman"/>
              <a:ea typeface="Gungsuh"/>
              <a:cs typeface="Times New Roman"/>
            </a:endParaRPr>
          </a:p>
        </p:txBody>
      </p:sp>
      <p:pic>
        <p:nvPicPr>
          <p:cNvPr id="5" name="Рисунок 7" hidden="0"/>
          <p:cNvPicPr>
            <a:picLocks noChangeAspect="1"/>
          </p:cNvPicPr>
          <p:nvPr isPhoto="0" userDrawn="0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4767" t="12176" r="0" b="0"/>
          <a:stretch/>
        </p:blipFill>
        <p:spPr bwMode="auto">
          <a:xfrm>
            <a:off x="1043608" y="2204864"/>
            <a:ext cx="6778684" cy="280831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 hidden="0"/>
          <p:cNvSpPr>
            <a:spLocks noAdjustHandles="0" noChangeArrowheads="0"/>
          </p:cNvSpPr>
          <p:nvPr isPhoto="0" userDrawn="0"/>
        </p:nvSpPr>
        <p:spPr bwMode="auto">
          <a:xfrm>
            <a:off x="614457" y="570166"/>
            <a:ext cx="7488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>
                <a:latin typeface="Times New Roman"/>
                <a:ea typeface="Gungsuh"/>
                <a:cs typeface="Times New Roman"/>
              </a:rPr>
              <a:t>Варианты движений на координационно-скоростной лестнице.</a:t>
            </a:r>
            <a:endParaRPr lang="ru-RU" sz="1600" b="1">
              <a:latin typeface="Times New Roman"/>
              <a:ea typeface="Gungsuh"/>
              <a:cs typeface="Times New Roman"/>
            </a:endParaRPr>
          </a:p>
        </p:txBody>
      </p:sp>
      <p:grpSp>
        <p:nvGrpSpPr>
          <p:cNvPr id="5" name="Группа 6" hidden="0"/>
          <p:cNvGrpSpPr/>
          <p:nvPr isPhoto="0" userDrawn="0"/>
        </p:nvGrpSpPr>
        <p:grpSpPr bwMode="auto">
          <a:xfrm>
            <a:off x="1403646" y="3611874"/>
            <a:ext cx="6204726" cy="1879338"/>
            <a:chOff x="1403646" y="3611874"/>
            <a:chExt cx="6204726" cy="1879338"/>
          </a:xfrm>
        </p:grpSpPr>
        <p:sp>
          <p:nvSpPr>
            <p:cNvPr id="6" name="Rectangle 2" hidden="0"/>
            <p:cNvSpPr>
              <a:spLocks noChangeArrowheads="1"/>
            </p:cNvSpPr>
            <p:nvPr isPhoto="0" userDrawn="0"/>
          </p:nvSpPr>
          <p:spPr bwMode="auto">
            <a:xfrm>
              <a:off x="1403646" y="3611874"/>
              <a:ext cx="6204725" cy="800219"/>
            </a:xfrm>
            <a:prstGeom prst="rect">
              <a:avLst/>
            </a:prstGeom>
            <a:noFill/>
            <a:ln w="9525">
              <a:solidFill>
                <a:srgbClr val="1F72D7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/>
              <a:spAutoFit/>
            </a:bodyPr>
            <a:lstStyle>
              <a:lvl1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  <a:tabLst>
                  <a:tab pos="228600" algn="l"/>
                </a:tabLst>
              </a:lvl1pPr>
              <a:lvl2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  <a:tabLst>
                  <a:tab pos="228600" algn="l"/>
                </a:tabLst>
              </a:lvl2pPr>
              <a:lvl3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  <a:tabLst>
                  <a:tab pos="228600" algn="l"/>
                </a:tabLst>
              </a:lvl3pPr>
              <a:lvl4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  <a:tabLst>
                  <a:tab pos="228600" algn="l"/>
                </a:tabLst>
              </a:lvl4pPr>
              <a:lvl5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  <a:tabLst>
                  <a:tab pos="228600" algn="l"/>
                </a:tabLst>
              </a:lvl5pPr>
              <a:lvl6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  <a:tabLst>
                  <a:tab pos="228600" algn="l"/>
                </a:tabLst>
              </a:lvl6pPr>
              <a:lvl7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  <a:tabLst>
                  <a:tab pos="228600" algn="l"/>
                </a:tabLst>
              </a:lvl7pPr>
              <a:lvl8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  <a:tabLst>
                  <a:tab pos="228600" algn="l"/>
                </a:tabLst>
              </a:lvl8pPr>
              <a:lvl9pPr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  <a:tabLst>
                  <a:tab pos="228600" algn="l"/>
                </a:tabLst>
              </a:lvl9pPr>
            </a:lstStyle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•"/>
                <a:defRPr/>
                <a:tabLst>
                  <a:tab pos="228600" algn="l"/>
                </a:tabLst>
              </a:pPr>
              <a:r>
                <a:rPr lang="ru-RU" sz="1400" b="0" i="0" u="none" strike="noStrike" cap="none">
                  <a:ln>
                    <a:noFill/>
                  </a:ln>
                  <a:solidFill>
                    <a:schemeClr val="tx1"/>
                  </a:solidFill>
                  <a:latin typeface="Calibri"/>
                  <a:ea typeface="Times New Roman"/>
                  <a:cs typeface="Times New Roman"/>
                </a:rPr>
                <a:t>И.п</a:t>
              </a:r>
              <a:r>
                <a:rPr lang="ru-RU" sz="1400" b="0" i="0" u="none" strike="noStrike" cap="none">
                  <a:ln>
                    <a:noFill/>
                  </a:ln>
                  <a:solidFill>
                    <a:schemeClr val="tx1"/>
                  </a:solidFill>
                  <a:latin typeface="Calibri"/>
                  <a:ea typeface="Times New Roman"/>
                  <a:cs typeface="Times New Roman"/>
                </a:rPr>
                <a:t>. – стоя лицом к лестнице. Ходьба лицом вперед, каждый раз наступая в следующую ячейку лестницы.</a:t>
              </a:r>
              <a:endParaRPr lang="ru-RU" sz="900" b="0" i="0" u="none" strike="noStrike" cap="none">
                <a:ln>
                  <a:noFill/>
                </a:ln>
                <a:solidFill>
                  <a:schemeClr val="tx1"/>
                </a:solidFill>
              </a:endParaRPr>
            </a:p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  <a:tabLst>
                  <a:tab pos="228600" algn="l"/>
                </a:tabLst>
              </a:pPr>
              <a:endParaRPr lang="ru-RU" sz="1800" b="0" i="0" u="none" strike="noStrike" cap="none">
                <a:ln>
                  <a:noFill/>
                </a:ln>
                <a:solidFill>
                  <a:schemeClr val="tx1"/>
                </a:solidFill>
                <a:latin typeface="Arial"/>
              </a:endParaRPr>
            </a:p>
          </p:txBody>
        </p:sp>
        <p:pic>
          <p:nvPicPr>
            <p:cNvPr id="7" name="Picture 11" hidden="0"/>
            <p:cNvPicPr>
              <a:picLocks noChangeAspect="1" noChangeArrowheads="1"/>
            </p:cNvPicPr>
            <p:nvPr isPhoto="0" userDrawn="0"/>
          </p:nvPicPr>
          <p:blipFill>
            <a:blip r:embed="rId2"/>
            <a:stretch/>
          </p:blipFill>
          <p:spPr bwMode="auto">
            <a:xfrm>
              <a:off x="1403648" y="4437112"/>
              <a:ext cx="6204725" cy="1054100"/>
            </a:xfrm>
            <a:prstGeom prst="rect">
              <a:avLst/>
            </a:prstGeom>
            <a:noFill/>
            <a:ln>
              <a:solidFill>
                <a:srgbClr val="1F72D7"/>
              </a:solidFill>
            </a:ln>
          </p:spPr>
        </p:pic>
      </p:grpSp>
      <p:sp>
        <p:nvSpPr>
          <p:cNvPr id="8" name="Rectangle 3" hidden="0"/>
          <p:cNvSpPr>
            <a:spLocks noChangeArrowheads="1"/>
          </p:cNvSpPr>
          <p:nvPr isPhoto="0" userDrawn="0"/>
        </p:nvSpPr>
        <p:spPr bwMode="auto">
          <a:xfrm>
            <a:off x="628328" y="2928243"/>
            <a:ext cx="8768208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" name="TextBox 5" hidden="0"/>
          <p:cNvSpPr>
            <a:spLocks noAdjustHandles="0" noChangeArrowheads="0"/>
          </p:cNvSpPr>
          <p:nvPr isPhoto="0" userDrawn="0"/>
        </p:nvSpPr>
        <p:spPr bwMode="auto">
          <a:xfrm>
            <a:off x="1259632" y="1124744"/>
            <a:ext cx="71287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ü"/>
              <a:defRPr/>
            </a:pPr>
            <a:r>
              <a:rPr lang="ru-RU"/>
              <a:t>После проведения разминки,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ru-RU"/>
              <a:t> знакомство с правилами пользования,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ru-RU"/>
              <a:t>п</a:t>
            </a:r>
            <a:r>
              <a:rPr lang="ru-RU"/>
              <a:t>риступаем к объяснению задания,  сначала словесному, затем показываем пример.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ru-RU"/>
              <a:t>Внимательно следим за выполнением, максимум 2 ребёнка на  лестнице.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ru-RU"/>
              <a:t>В случае неправильного выполнения просим повторить с начала.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 hidden="0"/>
          <p:cNvSpPr>
            <a:spLocks noAdjustHandles="0" noChangeArrowheads="0"/>
          </p:cNvSpPr>
          <p:nvPr isPhoto="0" userDrawn="0"/>
        </p:nvSpPr>
        <p:spPr bwMode="auto">
          <a:xfrm>
            <a:off x="755576" y="456247"/>
            <a:ext cx="5544616" cy="640175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defRPr/>
            </a:pPr>
            <a:r>
              <a:rPr lang="ru-RU" sz="1600" b="1">
                <a:latin typeface="Times New Roman"/>
                <a:ea typeface="Gungsuh"/>
                <a:cs typeface="Times New Roman"/>
              </a:rPr>
              <a:t>В какие подвижные игры можно поиграть на  координационно-скоростной  лестнице:</a:t>
            </a:r>
            <a:endParaRPr/>
          </a:p>
          <a:p>
            <a:pPr>
              <a:defRPr/>
            </a:pPr>
            <a:endParaRPr lang="ru-RU" sz="1400" b="1">
              <a:latin typeface="Times New Roman"/>
              <a:ea typeface="Gungsuh"/>
              <a:cs typeface="Times New Roman"/>
            </a:endParaRPr>
          </a:p>
          <a:p>
            <a:pPr>
              <a:defRPr/>
            </a:pPr>
            <a:r>
              <a:rPr lang="ru-RU" sz="1400" b="1">
                <a:latin typeface="Times New Roman"/>
                <a:ea typeface="Gungsuh"/>
                <a:cs typeface="Times New Roman"/>
              </a:rPr>
              <a:t>Игра </a:t>
            </a:r>
            <a:r>
              <a:rPr lang="ru-RU" sz="1400" b="1">
                <a:latin typeface="Times New Roman"/>
                <a:ea typeface="Gungsuh"/>
                <a:cs typeface="Times New Roman"/>
              </a:rPr>
              <a:t>«Догнать соперника». </a:t>
            </a:r>
            <a:endParaRPr lang="ru-RU" sz="1400">
              <a:latin typeface="Times New Roman"/>
              <a:ea typeface="Gungsuh"/>
              <a:cs typeface="Times New Roman"/>
            </a:endParaRPr>
          </a:p>
          <a:p>
            <a:pPr>
              <a:defRPr/>
            </a:pPr>
            <a:r>
              <a:rPr lang="ru-RU" sz="1400" b="1">
                <a:latin typeface="Times New Roman"/>
                <a:ea typeface="Gungsuh"/>
                <a:cs typeface="Times New Roman"/>
              </a:rPr>
              <a:t>Задача:</a:t>
            </a:r>
            <a:r>
              <a:rPr lang="ru-RU" sz="1400">
                <a:latin typeface="Times New Roman"/>
                <a:ea typeface="Gungsuh"/>
                <a:cs typeface="Times New Roman"/>
              </a:rPr>
              <a:t> упражнять в выполнении </a:t>
            </a:r>
            <a:r>
              <a:rPr lang="ru-RU" sz="1400">
                <a:latin typeface="Times New Roman"/>
                <a:ea typeface="Gungsuh"/>
                <a:cs typeface="Times New Roman"/>
              </a:rPr>
              <a:t>основных</a:t>
            </a:r>
            <a:endParaRPr/>
          </a:p>
          <a:p>
            <a:pPr>
              <a:defRPr/>
            </a:pPr>
            <a:r>
              <a:rPr lang="ru-RU" sz="1400">
                <a:latin typeface="Times New Roman"/>
                <a:ea typeface="Gungsuh"/>
                <a:cs typeface="Times New Roman"/>
              </a:rPr>
              <a:t> </a:t>
            </a:r>
            <a:r>
              <a:rPr lang="ru-RU" sz="1400">
                <a:latin typeface="Times New Roman"/>
                <a:ea typeface="Gungsuh"/>
                <a:cs typeface="Times New Roman"/>
              </a:rPr>
              <a:t>движений на координационной лестнице.</a:t>
            </a:r>
            <a:endParaRPr/>
          </a:p>
          <a:p>
            <a:pPr>
              <a:defRPr/>
            </a:pPr>
            <a:r>
              <a:rPr lang="ru-RU" sz="1400" b="1">
                <a:latin typeface="Times New Roman"/>
                <a:ea typeface="Gungsuh"/>
                <a:cs typeface="Times New Roman"/>
              </a:rPr>
              <a:t> Ход игры</a:t>
            </a:r>
            <a:r>
              <a:rPr lang="ru-RU" sz="1400" b="1">
                <a:latin typeface="Times New Roman"/>
                <a:ea typeface="Gungsuh"/>
                <a:cs typeface="Times New Roman"/>
              </a:rPr>
              <a:t>.</a:t>
            </a:r>
            <a:endParaRPr/>
          </a:p>
          <a:p>
            <a:pPr>
              <a:defRPr/>
            </a:pPr>
            <a:r>
              <a:rPr lang="ru-RU" sz="1400">
                <a:latin typeface="Times New Roman"/>
                <a:ea typeface="Gungsuh"/>
                <a:cs typeface="Times New Roman"/>
              </a:rPr>
              <a:t> </a:t>
            </a:r>
            <a:r>
              <a:rPr lang="ru-RU" sz="1400">
                <a:latin typeface="Times New Roman"/>
                <a:ea typeface="Gungsuh"/>
                <a:cs typeface="Times New Roman"/>
              </a:rPr>
              <a:t>Дети выстраиваются в две колонны перед координационными лестницами. По сигналу воспитателя дети выполняют задания в определенной последовательности: ходьба приставным шагом, учащенная ходьба, ходьба с подскоками и обычная ходьба. В процессе выполнения заданий каждая колонна старается догнать друг друга; та, которой это удается, побеждает</a:t>
            </a:r>
            <a:r>
              <a:rPr lang="ru-RU" sz="1400">
                <a:latin typeface="Times New Roman"/>
                <a:ea typeface="Gungsuh"/>
                <a:cs typeface="Times New Roman"/>
              </a:rPr>
              <a:t>.</a:t>
            </a:r>
            <a:endParaRPr/>
          </a:p>
          <a:p>
            <a:pPr>
              <a:defRPr/>
            </a:pPr>
            <a:endParaRPr lang="ru-RU" sz="1400">
              <a:latin typeface="Times New Roman"/>
              <a:ea typeface="Gungsuh"/>
              <a:cs typeface="Times New Roman"/>
            </a:endParaRPr>
          </a:p>
          <a:p>
            <a:pPr>
              <a:defRPr/>
            </a:pPr>
            <a:endParaRPr lang="ru-RU" sz="1400">
              <a:latin typeface="Times New Roman"/>
              <a:ea typeface="Gungsuh"/>
              <a:cs typeface="Times New Roman"/>
            </a:endParaRPr>
          </a:p>
          <a:p>
            <a:pPr>
              <a:defRPr/>
            </a:pPr>
            <a:r>
              <a:rPr lang="ru-RU" sz="1400" b="1">
                <a:latin typeface="Times New Roman"/>
                <a:ea typeface="Gungsuh"/>
                <a:cs typeface="Times New Roman"/>
              </a:rPr>
              <a:t> Игра «Найди свой кубик». </a:t>
            </a:r>
            <a:endParaRPr lang="ru-RU" sz="1400">
              <a:latin typeface="Times New Roman"/>
              <a:ea typeface="Gungsuh"/>
              <a:cs typeface="Times New Roman"/>
            </a:endParaRPr>
          </a:p>
          <a:p>
            <a:pPr>
              <a:defRPr/>
            </a:pPr>
            <a:r>
              <a:rPr lang="ru-RU" sz="1400" b="1">
                <a:latin typeface="Times New Roman"/>
                <a:ea typeface="Gungsuh"/>
                <a:cs typeface="Times New Roman"/>
              </a:rPr>
              <a:t>Задачи:</a:t>
            </a:r>
            <a:r>
              <a:rPr lang="ru-RU" sz="1400">
                <a:latin typeface="Times New Roman"/>
                <a:ea typeface="Gungsuh"/>
                <a:cs typeface="Times New Roman"/>
              </a:rPr>
              <a:t> развитие координации движений, внимания, ориентировки в пространстве. </a:t>
            </a:r>
            <a:endParaRPr/>
          </a:p>
          <a:p>
            <a:pPr>
              <a:defRPr/>
            </a:pPr>
            <a:r>
              <a:rPr lang="ru-RU" sz="1400" b="1">
                <a:latin typeface="Times New Roman"/>
                <a:ea typeface="Gungsuh"/>
                <a:cs typeface="Times New Roman"/>
              </a:rPr>
              <a:t>Ход игры.</a:t>
            </a:r>
            <a:r>
              <a:rPr lang="ru-RU" sz="1400">
                <a:latin typeface="Times New Roman"/>
                <a:ea typeface="Gungsuh"/>
                <a:cs typeface="Times New Roman"/>
              </a:rPr>
              <a:t> </a:t>
            </a:r>
            <a:endParaRPr lang="ru-RU" sz="1400">
              <a:latin typeface="Times New Roman"/>
              <a:ea typeface="Gungsuh"/>
              <a:cs typeface="Times New Roman"/>
            </a:endParaRPr>
          </a:p>
          <a:p>
            <a:pPr>
              <a:defRPr/>
            </a:pPr>
            <a:r>
              <a:rPr lang="ru-RU" sz="1400">
                <a:latin typeface="Times New Roman"/>
                <a:ea typeface="Gungsuh"/>
                <a:cs typeface="Times New Roman"/>
              </a:rPr>
              <a:t>В </a:t>
            </a:r>
            <a:r>
              <a:rPr lang="ru-RU" sz="1400">
                <a:latin typeface="Times New Roman"/>
                <a:ea typeface="Gungsuh"/>
                <a:cs typeface="Times New Roman"/>
              </a:rPr>
              <a:t>каждой из ячеек «Лесенки» стоит ребенок и лежит цветной кубик. По сигналу дети начинают бегать в разных направлениях, не толкаясь. По второму сигналу дети останавливаются и закрывают глаза. В это время воспитатель меняет кубики местами. По третьему сигналу дети открывают глаза. Каждый должен добежать до ячейки, где лежит его кубик и поднять кубик над головой. Выигрывает тот, кто первым правильно выполнит задание. </a:t>
            </a:r>
            <a:endParaRPr lang="ru-RU" sz="1400">
              <a:latin typeface="Times New Roman"/>
              <a:ea typeface="Gungsuh"/>
              <a:cs typeface="Times New Roman"/>
            </a:endParaRPr>
          </a:p>
          <a:p>
            <a:pPr>
              <a:defRPr/>
            </a:pPr>
            <a:endParaRPr lang="ru-RU" sz="1400" b="1">
              <a:latin typeface="Times New Roman"/>
              <a:ea typeface="Gungsuh"/>
              <a:cs typeface="Times New Roman"/>
            </a:endParaRPr>
          </a:p>
          <a:p>
            <a:pPr>
              <a:defRPr/>
            </a:pPr>
            <a:endParaRPr lang="ru-RU" sz="1400">
              <a:latin typeface="Times New Roman"/>
              <a:ea typeface="Gungsuh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1" hidden="0"/>
          <p:cNvSpPr>
            <a:spLocks noAdjustHandles="0" noChangeArrowheads="0"/>
          </p:cNvSpPr>
          <p:nvPr isPhoto="0" userDrawn="0"/>
        </p:nvSpPr>
        <p:spPr bwMode="auto">
          <a:xfrm>
            <a:off x="664689" y="692696"/>
            <a:ext cx="79400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>
                <a:ln w="0"/>
                <a:latin typeface="Times New Roman"/>
                <a:ea typeface="Gungsuh"/>
                <a:cs typeface="Times New Roman"/>
              </a:rPr>
              <a:t>Основные результаты использования координационно-скоростной </a:t>
            </a:r>
            <a:r>
              <a:rPr lang="ru-RU" sz="1400" b="1">
                <a:ln w="0"/>
                <a:latin typeface="Times New Roman"/>
                <a:ea typeface="Gungsuh"/>
                <a:cs typeface="Times New Roman"/>
              </a:rPr>
              <a:t>лестници</a:t>
            </a:r>
            <a:endParaRPr lang="ru-RU" sz="1400" b="1">
              <a:ln w="0"/>
              <a:latin typeface="Times New Roman"/>
              <a:ea typeface="Gungsuh"/>
              <a:cs typeface="Times New Roman"/>
            </a:endParaRPr>
          </a:p>
          <a:p>
            <a:pPr algn="ctr">
              <a:defRPr/>
            </a:pPr>
            <a:r>
              <a:rPr lang="ru-RU" sz="1400" b="1">
                <a:ln w="0"/>
                <a:latin typeface="Times New Roman"/>
                <a:ea typeface="Gungsuh"/>
                <a:cs typeface="Times New Roman"/>
              </a:rPr>
              <a:t> у детей </a:t>
            </a:r>
            <a:r>
              <a:rPr lang="ru-RU" sz="1400" b="1">
                <a:ln w="0"/>
                <a:latin typeface="Times New Roman"/>
                <a:ea typeface="Gungsuh"/>
                <a:cs typeface="Times New Roman"/>
              </a:rPr>
              <a:t>с</a:t>
            </a:r>
            <a:r>
              <a:rPr lang="ru-RU" sz="1400" b="1">
                <a:ln w="0"/>
                <a:latin typeface="Times New Roman"/>
                <a:ea typeface="Gungsuh"/>
                <a:cs typeface="Times New Roman"/>
              </a:rPr>
              <a:t>таршего дошкольного возраста : </a:t>
            </a:r>
            <a:endParaRPr/>
          </a:p>
          <a:p>
            <a:pPr>
              <a:lnSpc>
                <a:spcPct val="200000"/>
              </a:lnSpc>
              <a:buFont typeface="Wingdings"/>
              <a:buChar char="ü"/>
              <a:defRPr/>
            </a:pP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у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лучшение координационно-скоростных  качеств;</a:t>
            </a:r>
            <a:endParaRPr/>
          </a:p>
          <a:p>
            <a:pPr>
              <a:lnSpc>
                <a:spcPct val="200000"/>
              </a:lnSpc>
              <a:buFont typeface="Wingdings"/>
              <a:buChar char="ü"/>
              <a:defRPr/>
            </a:pP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п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овышение выносливости, ловкими и быстрыми;</a:t>
            </a:r>
            <a:endParaRPr/>
          </a:p>
          <a:p>
            <a:pPr>
              <a:lnSpc>
                <a:spcPct val="200000"/>
              </a:lnSpc>
              <a:buFont typeface="Wingdings"/>
              <a:buChar char="ü"/>
              <a:defRPr/>
            </a:pP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д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ети научились самостоятельно пользоваться схематическими заданиями и фото упражнениями для лестницы; </a:t>
            </a:r>
            <a:endParaRPr/>
          </a:p>
          <a:p>
            <a:pPr>
              <a:lnSpc>
                <a:spcPct val="200000"/>
              </a:lnSpc>
              <a:buFont typeface="Wingdings"/>
              <a:buChar char="ü"/>
              <a:defRPr/>
            </a:pP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з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анятия стали проходить более дисциплинированно.</a:t>
            </a:r>
            <a:endParaRPr/>
          </a:p>
        </p:txBody>
      </p:sp>
      <p:pic>
        <p:nvPicPr>
          <p:cNvPr id="5" name="Рисунок 2" descr="IMG-20200128-WA0017.jpg" hidden="0"/>
          <p:cNvPicPr>
            <a:picLocks noChangeAspect="1"/>
          </p:cNvPicPr>
          <p:nvPr isPhoto="0" userDrawn="0"/>
        </p:nvPicPr>
        <p:blipFill>
          <a:blip r:embed="rId2"/>
          <a:srcRect l="0" t="0" r="10299" b="35127"/>
          <a:stretch/>
        </p:blipFill>
        <p:spPr bwMode="auto">
          <a:xfrm>
            <a:off x="678858" y="3789040"/>
            <a:ext cx="1512168" cy="1944216"/>
          </a:xfrm>
          <a:prstGeom prst="rect">
            <a:avLst/>
          </a:prstGeom>
          <a:ln w="38100" cap="sq">
            <a:solidFill>
              <a:schemeClr val="accent1"/>
            </a:solidFill>
            <a:miter lim="800000"/>
          </a:ln>
          <a:effectLst>
            <a:outerShdw blurRad="57150" dist="50800" dir="2700000" rotWithShape="0" algn="tl">
              <a:srgbClr val="000000">
                <a:alpha val="40000"/>
              </a:srgbClr>
            </a:outerShdw>
          </a:effectLst>
        </p:spPr>
      </p:pic>
      <p:pic>
        <p:nvPicPr>
          <p:cNvPr id="6" name="Рисунок 3" descr="IMG-20200127-WA0009.jpg" hidden="0"/>
          <p:cNvPicPr>
            <a:picLocks noChangeAspect="1"/>
          </p:cNvPicPr>
          <p:nvPr isPhoto="0" userDrawn="0"/>
        </p:nvPicPr>
        <p:blipFill>
          <a:blip r:embed="rId3"/>
          <a:srcRect l="0" t="9411" r="0" b="5004"/>
          <a:stretch/>
        </p:blipFill>
        <p:spPr bwMode="auto">
          <a:xfrm>
            <a:off x="4908762" y="3823816"/>
            <a:ext cx="1307167" cy="1944216"/>
          </a:xfrm>
          <a:prstGeom prst="rect">
            <a:avLst/>
          </a:prstGeom>
          <a:ln w="38100" cap="sq">
            <a:solidFill>
              <a:schemeClr val="accent1"/>
            </a:solidFill>
            <a:miter lim="800000"/>
          </a:ln>
          <a:effectLst>
            <a:outerShdw blurRad="57150" dist="50800" dir="2700000" rotWithShape="0" algn="tl">
              <a:srgbClr val="000000">
                <a:alpha val="40000"/>
              </a:srgbClr>
            </a:outerShdw>
          </a:effectLst>
        </p:spPr>
      </p:pic>
      <p:pic>
        <p:nvPicPr>
          <p:cNvPr id="7" name="Рисунок 4" descr="IMG-20200128-WA0005.jpg" hidden="0"/>
          <p:cNvPicPr>
            <a:picLocks noChangeAspect="1"/>
          </p:cNvPicPr>
          <p:nvPr isPhoto="0" userDrawn="0"/>
        </p:nvPicPr>
        <p:blipFill>
          <a:blip r:embed="rId4"/>
          <a:srcRect l="12798" t="7966" r="0" b="35190"/>
          <a:stretch/>
        </p:blipFill>
        <p:spPr bwMode="auto">
          <a:xfrm>
            <a:off x="6677163" y="4258861"/>
            <a:ext cx="1656184" cy="1919278"/>
          </a:xfrm>
          <a:prstGeom prst="rect">
            <a:avLst/>
          </a:prstGeom>
          <a:ln w="38100" cap="sq">
            <a:solidFill>
              <a:schemeClr val="accent1"/>
            </a:solidFill>
            <a:miter lim="800000"/>
          </a:ln>
          <a:effectLst>
            <a:outerShdw blurRad="57150" dist="50800" dir="2700000" rotWithShape="0" algn="tl">
              <a:srgbClr val="000000">
                <a:alpha val="40000"/>
              </a:srgbClr>
            </a:outerShdw>
          </a:effectLst>
        </p:spPr>
      </p:pic>
      <p:pic>
        <p:nvPicPr>
          <p:cNvPr id="8" name="Рисунок 5" descr="IMG-20200129-WA0010.jpg" hidden="0"/>
          <p:cNvPicPr>
            <a:picLocks noChangeAspect="1"/>
          </p:cNvPicPr>
          <p:nvPr isPhoto="0" userDrawn="0"/>
        </p:nvPicPr>
        <p:blipFill>
          <a:blip r:embed="rId5"/>
          <a:srcRect l="0" t="18087" r="0" b="0"/>
          <a:stretch/>
        </p:blipFill>
        <p:spPr bwMode="auto">
          <a:xfrm>
            <a:off x="2555776" y="4258861"/>
            <a:ext cx="1826462" cy="1994824"/>
          </a:xfrm>
          <a:prstGeom prst="rect">
            <a:avLst/>
          </a:prstGeom>
          <a:ln w="38100" cap="sq">
            <a:solidFill>
              <a:schemeClr val="accent1"/>
            </a:solidFill>
            <a:miter lim="800000"/>
          </a:ln>
          <a:effectLst>
            <a:outerShdw blurRad="57150" dist="50800" dir="2700000" rotWithShape="0" algn="tl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 hidden="0"/>
          <p:cNvSpPr>
            <a:spLocks noAdjustHandles="0" noChangeArrowheads="0"/>
          </p:cNvSpPr>
          <p:nvPr isPhoto="0" userDrawn="0"/>
        </p:nvSpPr>
        <p:spPr bwMode="auto">
          <a:xfrm>
            <a:off x="971599" y="908720"/>
            <a:ext cx="67015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>
                <a:ln w="0"/>
                <a:latin typeface="Times New Roman"/>
                <a:ea typeface="Gungsuh"/>
                <a:cs typeface="Times New Roman"/>
              </a:rPr>
              <a:t>Видео материал: </a:t>
            </a:r>
            <a:endParaRPr/>
          </a:p>
          <a:p>
            <a:pPr algn="ctr">
              <a:defRPr/>
            </a:pPr>
            <a:r>
              <a:rPr lang="ru-RU" sz="2000" b="1">
                <a:ln w="0"/>
                <a:latin typeface="Times New Roman"/>
                <a:ea typeface="Gungsuh"/>
                <a:cs typeface="Times New Roman"/>
              </a:rPr>
              <a:t>«Использование </a:t>
            </a:r>
            <a:endParaRPr/>
          </a:p>
          <a:p>
            <a:pPr algn="ctr">
              <a:defRPr/>
            </a:pPr>
            <a:r>
              <a:rPr lang="ru-RU" sz="2000" b="1">
                <a:ln w="0"/>
                <a:latin typeface="Times New Roman"/>
                <a:ea typeface="Gungsuh"/>
                <a:cs typeface="Times New Roman"/>
              </a:rPr>
              <a:t>координационно-скоростных </a:t>
            </a:r>
            <a:endParaRPr/>
          </a:p>
          <a:p>
            <a:pPr algn="ctr">
              <a:defRPr/>
            </a:pPr>
            <a:r>
              <a:rPr lang="ru-RU" sz="2000" b="1">
                <a:ln w="0"/>
                <a:latin typeface="Times New Roman"/>
                <a:ea typeface="Gungsuh"/>
                <a:cs typeface="Times New Roman"/>
              </a:rPr>
              <a:t>л</a:t>
            </a:r>
            <a:r>
              <a:rPr lang="ru-RU" sz="2000" b="1">
                <a:ln w="0"/>
                <a:latin typeface="Times New Roman"/>
                <a:ea typeface="Gungsuh"/>
                <a:cs typeface="Times New Roman"/>
              </a:rPr>
              <a:t>естниц для занятий по физической культурой»</a:t>
            </a:r>
            <a:endParaRPr/>
          </a:p>
          <a:p>
            <a:pPr algn="ctr">
              <a:defRPr/>
            </a:pPr>
            <a:endParaRPr lang="ru-RU" sz="2000">
              <a:ln w="0"/>
              <a:latin typeface="Times New Roman"/>
              <a:ea typeface="Gungsuh"/>
              <a:cs typeface="Times New Roman"/>
            </a:endParaRPr>
          </a:p>
          <a:p>
            <a:pPr algn="ctr">
              <a:defRPr/>
            </a:pPr>
            <a:r>
              <a:rPr lang="ru-RU" sz="2000">
                <a:ln w="0"/>
                <a:latin typeface="Times New Roman"/>
                <a:ea typeface="Gungsuh"/>
                <a:cs typeface="Times New Roman"/>
              </a:rPr>
              <a:t>Ссылка для просмотра:</a:t>
            </a:r>
            <a:endParaRPr lang="ru-RU" sz="2000">
              <a:ln w="0"/>
              <a:latin typeface="Times New Roman"/>
              <a:ea typeface="Gungsuh"/>
              <a:cs typeface="Times New Roman"/>
            </a:endParaRPr>
          </a:p>
          <a:p>
            <a:pPr algn="ctr">
              <a:defRPr/>
            </a:pPr>
            <a:r>
              <a:rPr lang="en-US" sz="2000" u="sng">
                <a:ln w="0"/>
                <a:latin typeface="Times New Roman"/>
                <a:ea typeface="Gungsuh"/>
                <a:cs typeface="Times New Roman"/>
                <a:hlinkClick r:id="rId2" tooltip="https://www.youtube.com/watch?v=O_ljpv4YE8E"/>
              </a:rPr>
              <a:t>https</a:t>
            </a:r>
            <a:r>
              <a:rPr lang="en-US" sz="2000" u="sng">
                <a:ln w="0"/>
                <a:latin typeface="Times New Roman"/>
                <a:ea typeface="Gungsuh"/>
                <a:cs typeface="Times New Roman"/>
                <a:hlinkClick r:id="rId2" tooltip="https://www.youtube.com/watch?v=O_ljpv4YE8E"/>
              </a:rPr>
              <a:t>://</a:t>
            </a:r>
            <a:r>
              <a:rPr lang="en-US" sz="2000" u="sng">
                <a:ln w="0"/>
                <a:latin typeface="Times New Roman"/>
                <a:ea typeface="Gungsuh"/>
                <a:cs typeface="Times New Roman"/>
                <a:hlinkClick r:id="rId2" tooltip="https://www.youtube.com/watch?v=O_ljpv4YE8E"/>
              </a:rPr>
              <a:t>www.youtube.com/watch?v=O_ljpv4YE8E</a:t>
            </a:r>
            <a:endParaRPr lang="ru-RU" sz="2000">
              <a:ln w="0"/>
              <a:latin typeface="Times New Roman"/>
              <a:ea typeface="Gungsuh"/>
              <a:cs typeface="Times New Roman"/>
            </a:endParaRPr>
          </a:p>
          <a:p>
            <a:pPr algn="ctr">
              <a:defRPr/>
            </a:pPr>
            <a:endParaRPr lang="ru-RU" sz="2000">
              <a:ln w="0"/>
              <a:latin typeface="Times New Roman"/>
              <a:ea typeface="Gungsuh"/>
              <a:cs typeface="Times New Roman"/>
            </a:endParaRPr>
          </a:p>
        </p:txBody>
      </p:sp>
      <p:pic>
        <p:nvPicPr>
          <p:cNvPr id="5" name="Рисунок 2" descr="IMG-20200129-WA0003.jpg" hidden="0"/>
          <p:cNvPicPr>
            <a:picLocks noChangeAspect="1"/>
          </p:cNvPicPr>
          <p:nvPr isPhoto="0" userDrawn="0"/>
        </p:nvPicPr>
        <p:blipFill>
          <a:blip r:embed="rId3">
            <a:lum bright="10000"/>
          </a:blip>
          <a:srcRect l="5413" t="26900" r="20605" b="12200"/>
          <a:stretch/>
        </p:blipFill>
        <p:spPr bwMode="auto">
          <a:xfrm>
            <a:off x="611560" y="3717032"/>
            <a:ext cx="2099433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1" hidden="0"/>
          <p:cNvSpPr>
            <a:spLocks noAdjustHandles="0" noChangeArrowheads="0"/>
          </p:cNvSpPr>
          <p:nvPr isPhoto="0" userDrawn="0"/>
        </p:nvSpPr>
        <p:spPr bwMode="auto">
          <a:xfrm>
            <a:off x="2710993" y="3717032"/>
            <a:ext cx="58214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>
                <a:latin typeface="Times New Roman"/>
                <a:ea typeface="Gungsuh"/>
                <a:cs typeface="Times New Roman"/>
              </a:rPr>
              <a:t>Картотека которой пользуюсь я на занятиях для работы с координационно-скоростной лестницей:</a:t>
            </a:r>
            <a:endParaRPr/>
          </a:p>
          <a:p>
            <a:pPr algn="ctr">
              <a:defRPr/>
            </a:pPr>
            <a:endParaRPr lang="ru-RU">
              <a:latin typeface="Times New Roman"/>
              <a:ea typeface="Gungsuh"/>
              <a:cs typeface="Times New Roman"/>
            </a:endParaRPr>
          </a:p>
          <a:p>
            <a:pPr algn="ctr">
              <a:defRPr/>
            </a:pPr>
            <a:r>
              <a:rPr lang="en-US" u="sng">
                <a:latin typeface="Times New Roman"/>
                <a:ea typeface="Gungsuh"/>
                <a:cs typeface="Times New Roman"/>
                <a:hlinkClick r:id="rId4" tooltip="https://cloud.mail.ru/home/kartoteka.pdf"/>
              </a:rPr>
              <a:t>https://</a:t>
            </a:r>
            <a:r>
              <a:rPr lang="en-US" u="sng">
                <a:latin typeface="Times New Roman"/>
                <a:ea typeface="Gungsuh"/>
                <a:cs typeface="Times New Roman"/>
                <a:hlinkClick r:id="rId4" tooltip="https://cloud.mail.ru/home/kartoteka.pdf"/>
              </a:rPr>
              <a:t>cloud.mail.ru/home/kartoteka.pdf</a:t>
            </a:r>
            <a:endParaRPr lang="ru-RU">
              <a:latin typeface="Times New Roman"/>
              <a:ea typeface="Gungsuh"/>
              <a:cs typeface="Times New Roman"/>
            </a:endParaRPr>
          </a:p>
          <a:p>
            <a:pPr algn="ctr">
              <a:defRPr/>
            </a:pPr>
            <a:r>
              <a:rPr lang="ru-RU">
                <a:latin typeface="Times New Roman"/>
                <a:ea typeface="Gungsuh"/>
                <a:cs typeface="Times New Roman"/>
              </a:rPr>
              <a:t>Либо </a:t>
            </a:r>
            <a:r>
              <a:rPr lang="ru-RU">
                <a:latin typeface="Times New Roman"/>
                <a:ea typeface="Gungsuh"/>
                <a:cs typeface="Times New Roman"/>
              </a:rPr>
              <a:t>на официальном сайте ДОУ:</a:t>
            </a:r>
            <a:endParaRPr lang="ru-RU">
              <a:latin typeface="Times New Roman"/>
              <a:ea typeface="Gungsuh"/>
              <a:cs typeface="Times New Roman"/>
            </a:endParaRPr>
          </a:p>
          <a:p>
            <a:pPr algn="ctr">
              <a:defRPr/>
            </a:pPr>
            <a:r>
              <a:rPr lang="ru-RU">
                <a:latin typeface="Times New Roman"/>
                <a:ea typeface="Gungsuh"/>
                <a:cs typeface="Times New Roman"/>
              </a:rPr>
              <a:t>(</a:t>
            </a:r>
            <a:r>
              <a:rPr lang="en-US" u="sng">
                <a:latin typeface="Times New Roman"/>
                <a:ea typeface="Gungsuh"/>
                <a:cs typeface="Times New Roman"/>
                <a:hlinkClick r:id="rId5" tooltip="http://mkdou249.edusite.ru/p17aa1.html"/>
              </a:rPr>
              <a:t>http://mkdou249.edusite.ru/p17aa1.html</a:t>
            </a:r>
            <a:r>
              <a:rPr lang="ru-RU">
                <a:latin typeface="Times New Roman"/>
                <a:ea typeface="Gungsuh"/>
                <a:cs typeface="Times New Roman"/>
              </a:rPr>
              <a:t>)</a:t>
            </a:r>
            <a:endParaRPr/>
          </a:p>
          <a:p>
            <a:pPr algn="ctr">
              <a:defRPr/>
            </a:pPr>
            <a:endParaRPr lang="ru-RU">
              <a:latin typeface="Times New Roman"/>
              <a:ea typeface="Gungsuh"/>
              <a:cs typeface="Times New Roman"/>
            </a:endParaRPr>
          </a:p>
          <a:p>
            <a:pPr algn="ctr">
              <a:defRPr/>
            </a:pPr>
            <a:endParaRPr lang="ru-RU">
              <a:latin typeface="Times New Roman"/>
              <a:ea typeface="Gungsuh"/>
              <a:cs typeface="Times New Roman"/>
            </a:endParaRPr>
          </a:p>
          <a:p>
            <a:pPr algn="ctr">
              <a:defRPr/>
            </a:pPr>
            <a:endParaRPr lang="ru-RU">
              <a:latin typeface="Times New Roman"/>
              <a:ea typeface="Gungsuh"/>
              <a:cs typeface="Times New Roman"/>
            </a:endParaRPr>
          </a:p>
          <a:p>
            <a:pPr>
              <a:defRPr/>
            </a:pPr>
            <a:endParaRPr lang="ru-RU">
              <a:latin typeface="Times New Roman"/>
              <a:ea typeface="Gungsuh"/>
              <a:cs typeface="Times New Roman"/>
            </a:endParaRPr>
          </a:p>
          <a:p>
            <a:pPr>
              <a:defRPr/>
            </a:pPr>
            <a:endParaRPr lang="ru-RU">
              <a:latin typeface="Times New Roman"/>
              <a:ea typeface="Gungsuh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 hidden="0"/>
          <p:cNvSpPr/>
          <p:nvPr isPhoto="0" userDrawn="0"/>
        </p:nvSpPr>
        <p:spPr bwMode="auto">
          <a:xfrm>
            <a:off x="991561" y="4509120"/>
            <a:ext cx="689240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>
              <a:defRPr/>
            </a:pPr>
            <a:r>
              <a:rPr lang="ru-RU" sz="2400">
                <a:ln w="0"/>
                <a:latin typeface="Times New Roman"/>
                <a:ea typeface="Gungsuh"/>
                <a:cs typeface="Times New Roman"/>
              </a:rPr>
              <a:t>«Чтобы сделать ребёнка умным и рассудительным</a:t>
            </a:r>
            <a:r>
              <a:rPr lang="ru-RU" sz="2400">
                <a:ln w="0"/>
                <a:latin typeface="Times New Roman"/>
                <a:ea typeface="Gungsuh"/>
                <a:cs typeface="Times New Roman"/>
              </a:rPr>
              <a:t>,</a:t>
            </a:r>
            <a:endParaRPr/>
          </a:p>
          <a:p>
            <a:pPr algn="r">
              <a:defRPr/>
            </a:pPr>
            <a:r>
              <a:rPr lang="ru-RU" sz="2400">
                <a:ln w="0"/>
                <a:latin typeface="Times New Roman"/>
                <a:ea typeface="Gungsuh"/>
                <a:cs typeface="Times New Roman"/>
              </a:rPr>
              <a:t> </a:t>
            </a:r>
            <a:r>
              <a:rPr lang="ru-RU" sz="2400">
                <a:ln w="0"/>
                <a:latin typeface="Times New Roman"/>
                <a:ea typeface="Gungsuh"/>
                <a:cs typeface="Times New Roman"/>
              </a:rPr>
              <a:t> сделайте его крепким и здоровым. </a:t>
            </a:r>
            <a:endParaRPr lang="ru-RU" sz="2400">
              <a:ln w="0"/>
              <a:latin typeface="Times New Roman"/>
              <a:ea typeface="Gungsuh"/>
              <a:cs typeface="Times New Roman"/>
            </a:endParaRPr>
          </a:p>
          <a:p>
            <a:pPr algn="r">
              <a:defRPr/>
            </a:pPr>
            <a:r>
              <a:rPr lang="ru-RU" sz="2400">
                <a:ln w="0"/>
                <a:latin typeface="Times New Roman"/>
                <a:ea typeface="Gungsuh"/>
                <a:cs typeface="Times New Roman"/>
              </a:rPr>
              <a:t>Пусть </a:t>
            </a:r>
            <a:r>
              <a:rPr lang="ru-RU" sz="2400">
                <a:ln w="0"/>
                <a:latin typeface="Times New Roman"/>
                <a:ea typeface="Gungsuh"/>
                <a:cs typeface="Times New Roman"/>
              </a:rPr>
              <a:t>он бегает, работает, действует – </a:t>
            </a:r>
            <a:endParaRPr lang="ru-RU" sz="2400">
              <a:ln w="0"/>
              <a:latin typeface="Times New Roman"/>
              <a:ea typeface="Gungsuh"/>
              <a:cs typeface="Times New Roman"/>
            </a:endParaRPr>
          </a:p>
          <a:p>
            <a:pPr algn="r">
              <a:defRPr/>
            </a:pPr>
            <a:r>
              <a:rPr lang="ru-RU" sz="2400">
                <a:ln w="0"/>
                <a:latin typeface="Times New Roman"/>
                <a:ea typeface="Gungsuh"/>
                <a:cs typeface="Times New Roman"/>
              </a:rPr>
              <a:t>пусть </a:t>
            </a:r>
            <a:r>
              <a:rPr lang="ru-RU" sz="2400">
                <a:ln w="0"/>
                <a:latin typeface="Times New Roman"/>
                <a:ea typeface="Gungsuh"/>
                <a:cs typeface="Times New Roman"/>
              </a:rPr>
              <a:t>он находится в движении</a:t>
            </a:r>
            <a:r>
              <a:rPr lang="ru-RU" sz="2400">
                <a:ln w="0"/>
                <a:latin typeface="Times New Roman"/>
                <a:ea typeface="Gungsuh"/>
                <a:cs typeface="Times New Roman"/>
              </a:rPr>
              <a:t>»</a:t>
            </a:r>
            <a:endParaRPr/>
          </a:p>
          <a:p>
            <a:pPr algn="r">
              <a:defRPr/>
            </a:pPr>
            <a:r>
              <a:rPr lang="ru-RU" sz="2400">
                <a:ln w="0"/>
                <a:latin typeface="Times New Roman"/>
                <a:ea typeface="Gungsuh"/>
                <a:cs typeface="Times New Roman"/>
              </a:rPr>
              <a:t> Жан-Жак Руссо</a:t>
            </a:r>
            <a:endParaRPr lang="ru-RU" sz="2400">
              <a:ln w="0"/>
              <a:latin typeface="Times New Roman"/>
              <a:ea typeface="Gungsuh"/>
              <a:cs typeface="Times New Roman"/>
            </a:endParaRPr>
          </a:p>
        </p:txBody>
      </p:sp>
      <p:pic>
        <p:nvPicPr>
          <p:cNvPr id="5" name="Рисунок 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44425" y="692696"/>
            <a:ext cx="3516875" cy="2637656"/>
          </a:xfrm>
          <a:prstGeom prst="ellipse">
            <a:avLst/>
          </a:prstGeom>
          <a:ln w="63500" cap="rnd">
            <a:solidFill>
              <a:schemeClr val="accent1"/>
            </a:solidFill>
          </a:ln>
        </p:spPr>
      </p:pic>
      <p:pic>
        <p:nvPicPr>
          <p:cNvPr id="6" name="Рисунок 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4788024" y="1772816"/>
            <a:ext cx="3516875" cy="2637656"/>
          </a:xfrm>
          <a:prstGeom prst="ellipse">
            <a:avLst/>
          </a:prstGeom>
          <a:ln w="63500" cap="rnd"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4" hidden="0"/>
          <p:cNvPicPr>
            <a:picLocks noChangeAspect="1"/>
          </p:cNvPicPr>
          <p:nvPr isPhoto="0" userDrawn="0"/>
        </p:nvPicPr>
        <p:blipFill>
          <a:blip r:embed="rId2"/>
          <a:srcRect l="3192" t="9235" r="0" b="9256"/>
          <a:stretch/>
        </p:blipFill>
        <p:spPr bwMode="auto">
          <a:xfrm>
            <a:off x="561645" y="2060848"/>
            <a:ext cx="4048370" cy="3408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3" hidden="0"/>
          <p:cNvSpPr/>
          <p:nvPr isPhoto="0" userDrawn="0"/>
        </p:nvSpPr>
        <p:spPr bwMode="auto">
          <a:xfrm>
            <a:off x="225841" y="476672"/>
            <a:ext cx="876834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000">
                <a:ln w="0"/>
                <a:latin typeface="Times New Roman"/>
                <a:ea typeface="Gungsuh"/>
                <a:cs typeface="Times New Roman"/>
              </a:rPr>
              <a:t>Координационно-скоростная</a:t>
            </a:r>
            <a:endParaRPr/>
          </a:p>
          <a:p>
            <a:pPr algn="ctr">
              <a:defRPr/>
            </a:pPr>
            <a:r>
              <a:rPr lang="ru-RU" sz="4000">
                <a:ln w="0"/>
                <a:latin typeface="Times New Roman"/>
                <a:ea typeface="Gungsuh"/>
                <a:cs typeface="Times New Roman"/>
              </a:rPr>
              <a:t> лестница</a:t>
            </a:r>
            <a:endParaRPr/>
          </a:p>
        </p:txBody>
      </p:sp>
      <p:pic>
        <p:nvPicPr>
          <p:cNvPr id="6" name="Рисунок 5" descr="IMG_20200127_083523.jpg" hidden="0"/>
          <p:cNvPicPr>
            <a:picLocks noChangeAspect="1"/>
          </p:cNvPicPr>
          <p:nvPr isPhoto="0" userDrawn="0"/>
        </p:nvPicPr>
        <p:blipFill>
          <a:blip r:embed="rId3"/>
          <a:srcRect l="0" t="22700" r="0" b="15351"/>
          <a:stretch/>
        </p:blipFill>
        <p:spPr bwMode="auto">
          <a:xfrm>
            <a:off x="4644008" y="2708920"/>
            <a:ext cx="401018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 hidden="0"/>
          <p:cNvSpPr>
            <a:spLocks noAdjustHandles="0" noChangeArrowheads="0"/>
          </p:cNvSpPr>
          <p:nvPr isPhoto="0" userDrawn="0"/>
        </p:nvSpPr>
        <p:spPr bwMode="auto">
          <a:xfrm>
            <a:off x="2441254" y="636617"/>
            <a:ext cx="58751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1400" b="1">
                <a:latin typeface="Times New Roman"/>
                <a:ea typeface="Gungsuh"/>
                <a:cs typeface="Times New Roman"/>
              </a:rPr>
              <a:t>Цель: </a:t>
            </a:r>
            <a:r>
              <a:rPr lang="ru-RU" sz="1400">
                <a:latin typeface="Times New Roman"/>
                <a:ea typeface="Gungsuh"/>
                <a:cs typeface="Times New Roman"/>
              </a:rPr>
              <a:t>р</a:t>
            </a:r>
            <a:r>
              <a:rPr lang="ru-RU" sz="1400">
                <a:latin typeface="Times New Roman"/>
                <a:ea typeface="Gungsuh"/>
                <a:cs typeface="Times New Roman"/>
              </a:rPr>
              <a:t>азвитие </a:t>
            </a:r>
            <a:r>
              <a:rPr lang="ru-RU" sz="1400">
                <a:latin typeface="Times New Roman"/>
                <a:ea typeface="Gungsuh"/>
                <a:cs typeface="Times New Roman"/>
              </a:rPr>
              <a:t>координационных способностей и ориентировки в пространстве у детей дошкольного возраста</a:t>
            </a:r>
            <a:r>
              <a:rPr lang="ru-RU" sz="1400">
                <a:latin typeface="Times New Roman"/>
                <a:ea typeface="Gungsuh"/>
                <a:cs typeface="Times New Roman"/>
              </a:rPr>
              <a:t>.</a:t>
            </a:r>
            <a:endParaRPr/>
          </a:p>
          <a:p>
            <a:pPr>
              <a:defRPr/>
            </a:pPr>
            <a:r>
              <a:rPr lang="ru-RU" sz="1400" b="1">
                <a:ln w="0"/>
                <a:latin typeface="Times New Roman"/>
                <a:ea typeface="Gungsuh"/>
                <a:cs typeface="Times New Roman"/>
              </a:rPr>
              <a:t>Задачи:</a:t>
            </a:r>
            <a:endParaRPr/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р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азвивать  координационно-скоростные качества дошкольника,</a:t>
            </a:r>
            <a:endParaRPr lang="en-US" sz="1400">
              <a:ln w="0"/>
              <a:latin typeface="Times New Roman"/>
              <a:ea typeface="Gungsuh"/>
              <a:cs typeface="Times New Roman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способствовать 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укреплению 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связочно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-суставного аппарата, развитию всех групп 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мышц.</a:t>
            </a:r>
            <a:endParaRPr/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развивать 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у детей чувство ритма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.</a:t>
            </a:r>
            <a:endParaRPr/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развить двигательные качества 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(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быстроты, 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силы, координационных способностей-ловкости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), </a:t>
            </a:r>
            <a:endParaRPr/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формировать 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основные, 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двигательные 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умения и 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навыки,</a:t>
            </a:r>
            <a:endParaRPr/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в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оспитывать 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интерес и потребность к систематическим занятиям физической культурой 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.</a:t>
            </a:r>
            <a:endParaRPr/>
          </a:p>
        </p:txBody>
      </p:sp>
      <p:pic>
        <p:nvPicPr>
          <p:cNvPr id="5" name="Рисунок 5" descr="IMG-20200128-WA0011.jpg" hidden="0"/>
          <p:cNvPicPr>
            <a:picLocks noChangeAspect="1"/>
          </p:cNvPicPr>
          <p:nvPr isPhoto="0" userDrawn="0"/>
        </p:nvPicPr>
        <p:blipFill>
          <a:blip r:embed="rId2">
            <a:lum bright="10000"/>
          </a:blip>
          <a:srcRect l="23016" t="7553" r="0" b="35480"/>
          <a:stretch/>
        </p:blipFill>
        <p:spPr bwMode="auto">
          <a:xfrm>
            <a:off x="395536" y="548680"/>
            <a:ext cx="2065694" cy="2717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6" descr="IMG-20200127-WA0007.jpg" hidden="0"/>
          <p:cNvPicPr>
            <a:picLocks noChangeAspect="1"/>
          </p:cNvPicPr>
          <p:nvPr isPhoto="0" userDrawn="0"/>
        </p:nvPicPr>
        <p:blipFill>
          <a:blip r:embed="rId3"/>
          <a:srcRect l="29467" t="10123" r="0" b="23257"/>
          <a:stretch/>
        </p:blipFill>
        <p:spPr bwMode="auto">
          <a:xfrm>
            <a:off x="549736" y="3140968"/>
            <a:ext cx="1944216" cy="3145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4" hidden="0"/>
          <p:cNvSpPr/>
          <p:nvPr isPhoto="0" userDrawn="0"/>
        </p:nvSpPr>
        <p:spPr bwMode="auto">
          <a:xfrm>
            <a:off x="2496013" y="4257153"/>
            <a:ext cx="434301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defRPr/>
            </a:pP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При тренировках с 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координационно-скоростной 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лестницей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 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используются 4 основных навыка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:</a:t>
            </a:r>
            <a:endParaRPr lang="ru-RU" sz="1400">
              <a:ln w="0"/>
              <a:latin typeface="Times New Roman"/>
              <a:ea typeface="Gungsuh"/>
              <a:cs typeface="Times New Roman"/>
            </a:endParaRPr>
          </a:p>
          <a:p>
            <a:pPr lvl="0">
              <a:defRPr/>
            </a:pP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- бег</a:t>
            </a:r>
            <a:endParaRPr/>
          </a:p>
          <a:p>
            <a:pPr lvl="0">
              <a:defRPr/>
            </a:pP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- бег вприпрыжку</a:t>
            </a:r>
            <a:endParaRPr/>
          </a:p>
          <a:p>
            <a:pPr lvl="0">
              <a:defRPr/>
            </a:pP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- приставные шаги</a:t>
            </a:r>
            <a:endParaRPr/>
          </a:p>
          <a:p>
            <a:pPr lvl="0">
              <a:defRPr/>
            </a:pP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- прыжки.</a:t>
            </a:r>
            <a:endParaRPr/>
          </a:p>
        </p:txBody>
      </p:sp>
      <p:pic>
        <p:nvPicPr>
          <p:cNvPr id="8" name="Рисунок 7" descr="IMG-20200127-WA0002.jpg" hidden="0"/>
          <p:cNvPicPr>
            <a:picLocks noChangeAspect="1"/>
          </p:cNvPicPr>
          <p:nvPr isPhoto="0" userDrawn="0"/>
        </p:nvPicPr>
        <p:blipFill>
          <a:blip r:embed="rId4"/>
          <a:srcRect l="0" t="15350" r="0" b="5900"/>
          <a:stretch/>
        </p:blipFill>
        <p:spPr bwMode="auto">
          <a:xfrm>
            <a:off x="6839031" y="3790325"/>
            <a:ext cx="1656204" cy="2318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 hidden="0"/>
          <p:cNvSpPr>
            <a:spLocks noAdjustHandles="0" noChangeArrowheads="0"/>
          </p:cNvSpPr>
          <p:nvPr isPhoto="0" userDrawn="0"/>
        </p:nvSpPr>
        <p:spPr bwMode="auto">
          <a:xfrm>
            <a:off x="611560" y="836712"/>
            <a:ext cx="79208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1400">
                <a:latin typeface="Times New Roman"/>
                <a:cs typeface="Times New Roman"/>
              </a:rPr>
              <a:t>На занятиях по </a:t>
            </a:r>
            <a:r>
              <a:rPr lang="ru-RU" sz="1400">
                <a:latin typeface="Times New Roman"/>
                <a:cs typeface="Times New Roman"/>
              </a:rPr>
              <a:t>физической культуре </a:t>
            </a:r>
            <a:r>
              <a:rPr lang="ru-RU" sz="1400">
                <a:latin typeface="Times New Roman"/>
                <a:cs typeface="Times New Roman"/>
              </a:rPr>
              <a:t> для детей старшего возраста координационно-скоростная </a:t>
            </a:r>
            <a:r>
              <a:rPr lang="ru-RU" sz="1400">
                <a:latin typeface="Times New Roman"/>
                <a:cs typeface="Times New Roman"/>
              </a:rPr>
              <a:t>лестница </a:t>
            </a:r>
            <a:r>
              <a:rPr lang="ru-RU" sz="1400">
                <a:latin typeface="Times New Roman"/>
                <a:cs typeface="Times New Roman"/>
              </a:rPr>
              <a:t>используется для </a:t>
            </a:r>
            <a:r>
              <a:rPr lang="ru-RU" sz="1400">
                <a:latin typeface="Times New Roman"/>
                <a:cs typeface="Times New Roman"/>
              </a:rPr>
              <a:t>развития координации.</a:t>
            </a:r>
            <a:endParaRPr/>
          </a:p>
          <a:p>
            <a:pPr algn="just">
              <a:defRPr/>
            </a:pPr>
            <a:r>
              <a:rPr lang="ru-RU" sz="1400">
                <a:latin typeface="Times New Roman"/>
                <a:cs typeface="Times New Roman"/>
              </a:rPr>
              <a:t> Упражнения можно выполнять под фонограмму. Музыкальное сопровождение положительно влияет на эмоциональное состояние детей, задает темп и ритм движениям.</a:t>
            </a:r>
            <a:endParaRPr/>
          </a:p>
          <a:p>
            <a:pPr algn="ctr">
              <a:defRPr/>
            </a:pP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Координационно-скоростную лестницу в детском саду возможно использовать во время:                                </a:t>
            </a:r>
            <a:endParaRPr/>
          </a:p>
          <a:p>
            <a:pPr>
              <a:defRPr/>
            </a:pP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-утренней гимнастики;                                                                        </a:t>
            </a:r>
            <a:endParaRPr/>
          </a:p>
          <a:p>
            <a:pPr>
              <a:defRPr/>
            </a:pP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-занятиях по физической культуре;                                                             </a:t>
            </a:r>
            <a:endParaRPr/>
          </a:p>
          <a:p>
            <a:pPr>
              <a:defRPr/>
            </a:pP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-самостоятельной деятельности детей в группе и на прогулке; </a:t>
            </a:r>
            <a:endParaRPr/>
          </a:p>
          <a:p>
            <a:pPr>
              <a:defRPr/>
            </a:pP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-подвижные игры;</a:t>
            </a:r>
            <a:endParaRPr/>
          </a:p>
          <a:p>
            <a:pPr>
              <a:defRPr/>
            </a:pP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-физкультминуток; </a:t>
            </a:r>
            <a:endParaRPr/>
          </a:p>
          <a:p>
            <a:pPr>
              <a:defRPr/>
            </a:pP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-праздников, развлечений. </a:t>
            </a:r>
            <a:endParaRPr lang="ru-RU" sz="1400">
              <a:ln w="0"/>
              <a:latin typeface="Times New Roman"/>
              <a:ea typeface="Gungsuh"/>
              <a:cs typeface="Times New Roman"/>
            </a:endParaRPr>
          </a:p>
        </p:txBody>
      </p:sp>
      <p:pic>
        <p:nvPicPr>
          <p:cNvPr id="5" name="Рисунок 4" descr="IMG_20200128_092107.jpg" hidden="0"/>
          <p:cNvPicPr>
            <a:picLocks noChangeAspect="1"/>
          </p:cNvPicPr>
          <p:nvPr isPhoto="0" userDrawn="0"/>
        </p:nvPicPr>
        <p:blipFill>
          <a:blip r:embed="rId2"/>
          <a:srcRect l="0" t="17450" r="0" b="16400"/>
          <a:stretch/>
        </p:blipFill>
        <p:spPr bwMode="auto">
          <a:xfrm>
            <a:off x="5148064" y="3501008"/>
            <a:ext cx="326571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200128-WA0001.jpg" hidden="0"/>
          <p:cNvPicPr>
            <a:picLocks noChangeAspect="1"/>
          </p:cNvPicPr>
          <p:nvPr isPhoto="0" userDrawn="0"/>
        </p:nvPicPr>
        <p:blipFill>
          <a:blip r:embed="rId3"/>
          <a:srcRect l="7476" t="10801" r="8263" b="17799"/>
          <a:stretch/>
        </p:blipFill>
        <p:spPr bwMode="auto">
          <a:xfrm>
            <a:off x="539552" y="3933056"/>
            <a:ext cx="4536504" cy="2162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4" hidden="0"/>
          <p:cNvSpPr>
            <a:spLocks noAdjustHandles="0" noChangeArrowheads="0"/>
          </p:cNvSpPr>
          <p:nvPr isPhoto="0" userDrawn="0"/>
        </p:nvSpPr>
        <p:spPr bwMode="auto">
          <a:xfrm>
            <a:off x="674006" y="991125"/>
            <a:ext cx="7704856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              В 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детском саду используется плоская 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координационно- скоростная 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лестница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. Лестница состоит 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из строп 4, 6, 8, и т. д. 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поперечных 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перекладин, которые абсолютно плоские по отношению к земле. Для детей дошкольного возраста размер ячейки равен 37x37 для выполнения упражнений. Для ползания, 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подлезания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, метания размер ячейки равен 40x40 и более. Количество ячеек в лестнице не более 10. Также существуют разновидности лестниц сдвоенных, облегчённых, с соединительными крепежами для наращивания длины или составления крест-накрест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. Для 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занятий я изготовила лестницу с 10 ячейками 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 размером 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ячеек</a:t>
            </a:r>
            <a:r>
              <a:rPr lang="en-US" sz="1400">
                <a:ln w="0"/>
                <a:latin typeface="Times New Roman"/>
                <a:ea typeface="Gungsuh"/>
                <a:cs typeface="Times New Roman"/>
              </a:rPr>
              <a:t> </a:t>
            </a:r>
            <a:r>
              <a:rPr lang="en-US" sz="1400">
                <a:ln w="0"/>
                <a:latin typeface="Times New Roman"/>
                <a:ea typeface="Gungsuh"/>
                <a:cs typeface="Times New Roman"/>
              </a:rPr>
              <a:t>37x37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 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см из обрезков подкладочной ткани и дощечек от деревянных ящиков.</a:t>
            </a:r>
            <a:endParaRPr/>
          </a:p>
          <a:p>
            <a:pPr algn="just">
              <a:defRPr/>
            </a:pPr>
            <a:endParaRPr lang="ru-RU" sz="1050">
              <a:ln w="0"/>
              <a:latin typeface="Gungsuh"/>
              <a:ea typeface="Gungsuh"/>
            </a:endParaRPr>
          </a:p>
        </p:txBody>
      </p:sp>
      <p:pic>
        <p:nvPicPr>
          <p:cNvPr id="5" name="Рисунок 5" descr="IMG_20200127_083528.jpg" hidden="0"/>
          <p:cNvPicPr>
            <a:picLocks noChangeAspect="1"/>
          </p:cNvPicPr>
          <p:nvPr isPhoto="0" userDrawn="0"/>
        </p:nvPicPr>
        <p:blipFill>
          <a:blip r:embed="rId2"/>
          <a:srcRect l="24502" t="4080" r="21335" b="0"/>
          <a:stretch/>
        </p:blipFill>
        <p:spPr bwMode="auto">
          <a:xfrm>
            <a:off x="7732003" y="2934247"/>
            <a:ext cx="737725" cy="2044943"/>
          </a:xfrm>
          <a:prstGeom prst="rect">
            <a:avLst/>
          </a:prstGeom>
          <a:ln w="28575" cap="sq">
            <a:solidFill>
              <a:srgbClr val="FF0000"/>
            </a:solidFill>
            <a:miter lim="800000"/>
          </a:ln>
          <a:effectLst>
            <a:outerShdw blurRad="57150" dist="50800" dir="2700000" rotWithShape="0" algn="tl">
              <a:srgbClr val="000000">
                <a:alpha val="40000"/>
              </a:srgbClr>
            </a:outerShdw>
          </a:effectLst>
        </p:spPr>
      </p:pic>
      <p:pic>
        <p:nvPicPr>
          <p:cNvPr id="6" name="Рисунок 1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2689233" y="3264970"/>
            <a:ext cx="1493355" cy="14933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2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4914212" y="3298596"/>
            <a:ext cx="1637386" cy="13834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3" hidden="0"/>
          <p:cNvPicPr>
            <a:picLocks noChangeAspect="1"/>
          </p:cNvPicPr>
          <p:nvPr isPhoto="0" userDrawn="0"/>
        </p:nvPicPr>
        <p:blipFill>
          <a:blip r:embed="rId5"/>
          <a:srcRect l="0" t="4625" r="3512" b="319"/>
          <a:stretch/>
        </p:blipFill>
        <p:spPr bwMode="auto">
          <a:xfrm>
            <a:off x="551380" y="3317812"/>
            <a:ext cx="1502111" cy="14798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Плюс 6" hidden="0"/>
          <p:cNvSpPr/>
          <p:nvPr isPhoto="0" userDrawn="0"/>
        </p:nvSpPr>
        <p:spPr bwMode="auto">
          <a:xfrm>
            <a:off x="2094311" y="3803012"/>
            <a:ext cx="504056" cy="504056"/>
          </a:xfrm>
          <a:prstGeom prst="mathPlus">
            <a:avLst>
              <a:gd name="adj1" fmla="val 235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люс 8" hidden="0"/>
          <p:cNvSpPr/>
          <p:nvPr isPhoto="0" userDrawn="0"/>
        </p:nvSpPr>
        <p:spPr bwMode="auto">
          <a:xfrm>
            <a:off x="4329127" y="3736069"/>
            <a:ext cx="504056" cy="504056"/>
          </a:xfrm>
          <a:prstGeom prst="mathPlus">
            <a:avLst>
              <a:gd name="adj1" fmla="val 235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Равно 9" hidden="0"/>
          <p:cNvSpPr/>
          <p:nvPr isPhoto="0" userDrawn="0"/>
        </p:nvSpPr>
        <p:spPr bwMode="auto">
          <a:xfrm>
            <a:off x="6829380" y="3622068"/>
            <a:ext cx="504056" cy="432048"/>
          </a:xfrm>
          <a:prstGeom prst="mathEqual">
            <a:avLst>
              <a:gd name="adj1" fmla="val 23520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7" descr="2258198995.jpg" hidden="0"/>
          <p:cNvPicPr>
            <a:picLocks noChangeAspect="1"/>
          </p:cNvPicPr>
          <p:nvPr isPhoto="0" userDrawn="0"/>
        </p:nvPicPr>
        <p:blipFill>
          <a:blip r:embed="rId2"/>
          <a:srcRect l="0" t="0" r="0" b="6667"/>
          <a:stretch/>
        </p:blipFill>
        <p:spPr bwMode="auto">
          <a:xfrm>
            <a:off x="3851920" y="4437112"/>
            <a:ext cx="2016224" cy="1881809"/>
          </a:xfrm>
          <a:prstGeom prst="rect">
            <a:avLst/>
          </a:prstGeom>
        </p:spPr>
      </p:pic>
      <p:pic>
        <p:nvPicPr>
          <p:cNvPr id="5" name="Рисунок 9" descr="img_6865.jpg" hidden="0"/>
          <p:cNvPicPr>
            <a:picLocks noChangeAspect="1"/>
          </p:cNvPicPr>
          <p:nvPr isPhoto="0" userDrawn="0"/>
        </p:nvPicPr>
        <p:blipFill>
          <a:blip r:embed="rId3"/>
          <a:srcRect l="11734" t="0" r="0" b="0"/>
          <a:stretch/>
        </p:blipFill>
        <p:spPr bwMode="auto">
          <a:xfrm>
            <a:off x="6156176" y="2564904"/>
            <a:ext cx="2554529" cy="3816424"/>
          </a:xfrm>
          <a:prstGeom prst="rect">
            <a:avLst/>
          </a:prstGeom>
        </p:spPr>
      </p:pic>
      <p:pic>
        <p:nvPicPr>
          <p:cNvPr id="6" name="Рисунок 3" descr="maxresdefault.jpg" hidden="0"/>
          <p:cNvPicPr>
            <a:picLocks noChangeAspect="1"/>
          </p:cNvPicPr>
          <p:nvPr isPhoto="0" userDrawn="0"/>
        </p:nvPicPr>
        <p:blipFill>
          <a:blip r:embed="rId4"/>
          <a:srcRect l="14229" t="0" r="18420" b="0"/>
          <a:stretch/>
        </p:blipFill>
        <p:spPr bwMode="auto">
          <a:xfrm>
            <a:off x="539552" y="3284984"/>
            <a:ext cx="3139932" cy="2622420"/>
          </a:xfrm>
          <a:prstGeom prst="rect">
            <a:avLst/>
          </a:prstGeom>
        </p:spPr>
      </p:pic>
      <p:pic>
        <p:nvPicPr>
          <p:cNvPr id="7" name="Рисунок 4" descr="1-1.jpg" hidden="0"/>
          <p:cNvPicPr>
            <a:picLocks noChangeAspect="1"/>
          </p:cNvPicPr>
          <p:nvPr isPhoto="0" userDrawn="0"/>
        </p:nvPicPr>
        <p:blipFill>
          <a:blip r:embed="rId5"/>
          <a:srcRect l="0" t="20000" r="11902" b="0"/>
          <a:stretch/>
        </p:blipFill>
        <p:spPr bwMode="auto">
          <a:xfrm>
            <a:off x="3275856" y="2564904"/>
            <a:ext cx="3312368" cy="2007496"/>
          </a:xfrm>
          <a:prstGeom prst="rect">
            <a:avLst/>
          </a:prstGeom>
        </p:spPr>
      </p:pic>
      <p:pic>
        <p:nvPicPr>
          <p:cNvPr id="8" name="Рисунок 5" descr="3C395GuDuL0.jpg" hidden="0"/>
          <p:cNvPicPr>
            <a:picLocks noChangeAspect="1"/>
          </p:cNvPicPr>
          <p:nvPr isPhoto="0" userDrawn="0"/>
        </p:nvPicPr>
        <p:blipFill>
          <a:blip r:embed="rId6"/>
          <a:srcRect l="0" t="10256" r="0" b="0"/>
          <a:stretch/>
        </p:blipFill>
        <p:spPr bwMode="auto">
          <a:xfrm>
            <a:off x="611560" y="764704"/>
            <a:ext cx="2808312" cy="2520280"/>
          </a:xfrm>
          <a:prstGeom prst="rect">
            <a:avLst/>
          </a:prstGeom>
        </p:spPr>
      </p:pic>
      <p:pic>
        <p:nvPicPr>
          <p:cNvPr id="9" name="Рисунок 6" descr="87570.970.jpg" hidden="0"/>
          <p:cNvPicPr>
            <a:picLocks noChangeAspect="1"/>
          </p:cNvPicPr>
          <p:nvPr isPhoto="0" userDrawn="0"/>
        </p:nvPicPr>
        <p:blipFill>
          <a:blip r:embed="rId7"/>
          <a:stretch/>
        </p:blipFill>
        <p:spPr bwMode="auto">
          <a:xfrm>
            <a:off x="3347863" y="476672"/>
            <a:ext cx="2880322" cy="2160240"/>
          </a:xfrm>
          <a:prstGeom prst="rect">
            <a:avLst/>
          </a:prstGeom>
        </p:spPr>
      </p:pic>
      <p:pic>
        <p:nvPicPr>
          <p:cNvPr id="10" name="Рисунок 8" descr="detsad-123321-1492536018.jpg" hidden="0"/>
          <p:cNvPicPr>
            <a:picLocks noChangeAspect="1"/>
          </p:cNvPicPr>
          <p:nvPr isPhoto="0" userDrawn="0"/>
        </p:nvPicPr>
        <p:blipFill>
          <a:blip r:embed="rId8"/>
          <a:stretch/>
        </p:blipFill>
        <p:spPr bwMode="auto">
          <a:xfrm>
            <a:off x="6228184" y="908720"/>
            <a:ext cx="2497511" cy="18722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2" descr="IMG-20200129-WA0004.jpg" hidden="0"/>
          <p:cNvPicPr>
            <a:picLocks noChangeAspect="1"/>
          </p:cNvPicPr>
          <p:nvPr isPhoto="0" userDrawn="0"/>
        </p:nvPicPr>
        <p:blipFill>
          <a:blip r:embed="rId2"/>
          <a:srcRect l="19030" t="32885" r="0" b="0"/>
          <a:stretch/>
        </p:blipFill>
        <p:spPr bwMode="auto">
          <a:xfrm>
            <a:off x="899592" y="4337438"/>
            <a:ext cx="1838370" cy="2031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1" hidden="0"/>
          <p:cNvSpPr/>
          <p:nvPr isPhoto="0" userDrawn="0"/>
        </p:nvSpPr>
        <p:spPr bwMode="auto">
          <a:xfrm>
            <a:off x="381004" y="404664"/>
            <a:ext cx="8223444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lnSpc>
                <a:spcPct val="150000"/>
              </a:lnSpc>
              <a:defRPr/>
            </a:pPr>
            <a:r>
              <a:rPr lang="ru-RU" sz="1400" b="1">
                <a:ln w="0"/>
                <a:latin typeface="Times New Roman"/>
                <a:ea typeface="Gungsuh"/>
                <a:cs typeface="Times New Roman"/>
              </a:rPr>
              <a:t>Основные правила занятий </a:t>
            </a:r>
            <a:r>
              <a:rPr lang="ru-RU" sz="1400" b="1">
                <a:ln w="0"/>
                <a:latin typeface="Times New Roman"/>
                <a:ea typeface="Gungsuh"/>
                <a:cs typeface="Times New Roman"/>
              </a:rPr>
              <a:t>на координационно-скоростной </a:t>
            </a:r>
            <a:r>
              <a:rPr lang="ru-RU" sz="1400" b="1">
                <a:ln w="0"/>
                <a:latin typeface="Times New Roman"/>
                <a:ea typeface="Gungsuh"/>
                <a:cs typeface="Times New Roman"/>
              </a:rPr>
              <a:t>лестнице</a:t>
            </a:r>
            <a:r>
              <a:rPr lang="ru-RU" sz="1400" b="1">
                <a:ln w="0"/>
                <a:latin typeface="Times New Roman"/>
                <a:ea typeface="Gungsuh"/>
                <a:cs typeface="Times New Roman"/>
              </a:rPr>
              <a:t>:</a:t>
            </a:r>
            <a:endParaRPr/>
          </a:p>
          <a:p>
            <a:pPr marL="762000" indent="-40005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п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режде чем приступить к выполнению упражнений следует провести небольшой инструктаж;</a:t>
            </a:r>
            <a:endParaRPr/>
          </a:p>
          <a:p>
            <a:pPr marL="762000" indent="-40005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в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се упражнения на координационной лестнице выполняются в спортивной форме;</a:t>
            </a:r>
            <a:endParaRPr/>
          </a:p>
          <a:p>
            <a:pPr marL="762000" indent="-40005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о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бязательно разминайтесь перед выполнением упражнений;</a:t>
            </a:r>
            <a:endParaRPr/>
          </a:p>
          <a:p>
            <a:pPr marL="762000" lvl="0" indent="-40005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дети должны соблюдать дистанцию;</a:t>
            </a:r>
            <a:endParaRPr/>
          </a:p>
          <a:p>
            <a:pPr marL="762000" lvl="0" indent="-40005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с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пину всегда держать прямо;</a:t>
            </a:r>
            <a:endParaRPr/>
          </a:p>
          <a:p>
            <a:pPr marL="762000" lvl="0" indent="-40005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п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равильная техника важнее скорости, не торопитесь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;</a:t>
            </a:r>
            <a:endParaRPr lang="ru-RU" sz="1400">
              <a:ln w="0"/>
              <a:latin typeface="Times New Roman"/>
              <a:ea typeface="Gungsuh"/>
              <a:cs typeface="Times New Roman"/>
            </a:endParaRPr>
          </a:p>
          <a:p>
            <a:pPr marL="762000" lvl="0" indent="-40005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с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начала добейтесь хорошего выполнения, потом уже постепенно увеличивайте скорость;</a:t>
            </a:r>
            <a:endParaRPr/>
          </a:p>
          <a:p>
            <a:pPr marL="762000" lvl="0" indent="-40005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н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ачинать 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с разминки медленно, постепенно;</a:t>
            </a:r>
            <a:endParaRPr/>
          </a:p>
          <a:p>
            <a:pPr marL="762000" lvl="0" indent="-40005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п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ри 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выполнении упражнений не наступать на планки, ступни должны находиться в подвешенном состоянии, и пружинить от квадрата к 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квадрату;</a:t>
            </a:r>
            <a:endParaRPr/>
          </a:p>
          <a:p>
            <a:pPr marL="762000" lvl="0" indent="-40005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 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и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збегать </a:t>
            </a:r>
            <a:r>
              <a:rPr lang="ru-RU" sz="1400">
                <a:ln w="0"/>
                <a:latin typeface="Times New Roman"/>
                <a:ea typeface="Gungsuh"/>
                <a:cs typeface="Times New Roman"/>
              </a:rPr>
              <a:t>утомления!</a:t>
            </a:r>
            <a:endParaRPr/>
          </a:p>
        </p:txBody>
      </p:sp>
      <p:pic>
        <p:nvPicPr>
          <p:cNvPr id="6" name="Рисунок 3" descr="IMG-20200129-WA0009.jpg" hidden="0"/>
          <p:cNvPicPr>
            <a:picLocks noChangeAspect="1"/>
          </p:cNvPicPr>
          <p:nvPr isPhoto="0" userDrawn="0"/>
        </p:nvPicPr>
        <p:blipFill>
          <a:blip r:embed="rId3"/>
          <a:srcRect l="0" t="14836" r="0" b="5051"/>
          <a:stretch/>
        </p:blipFill>
        <p:spPr bwMode="auto">
          <a:xfrm>
            <a:off x="6372200" y="4221088"/>
            <a:ext cx="1901352" cy="2030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4" descr="IMG-20200129-WA0011.jpg" hidden="0"/>
          <p:cNvPicPr>
            <a:picLocks noChangeAspect="1"/>
          </p:cNvPicPr>
          <p:nvPr isPhoto="0" userDrawn="0"/>
        </p:nvPicPr>
        <p:blipFill>
          <a:blip r:embed="rId4"/>
          <a:srcRect l="0" t="20770" r="0" b="0"/>
          <a:stretch/>
        </p:blipFill>
        <p:spPr bwMode="auto">
          <a:xfrm>
            <a:off x="3542800" y="4221088"/>
            <a:ext cx="1899852" cy="2007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 hidden="0"/>
          <p:cNvSpPr>
            <a:spLocks noAdjustHandles="0" noChangeArrowheads="0"/>
          </p:cNvSpPr>
          <p:nvPr isPhoto="0" userDrawn="0"/>
        </p:nvSpPr>
        <p:spPr bwMode="auto">
          <a:xfrm>
            <a:off x="2267744" y="620688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>
                <a:latin typeface="Times New Roman"/>
                <a:ea typeface="Gungsuh"/>
                <a:cs typeface="Times New Roman"/>
              </a:rPr>
              <a:t>Задания по названиям (или картинкам):</a:t>
            </a:r>
            <a:endParaRPr/>
          </a:p>
          <a:p>
            <a:pPr algn="ctr">
              <a:defRPr/>
            </a:pPr>
            <a:endParaRPr lang="ru-RU" sz="1600" b="1">
              <a:latin typeface="Times New Roman"/>
              <a:ea typeface="Gungsuh"/>
              <a:cs typeface="Times New Roman"/>
            </a:endParaRPr>
          </a:p>
        </p:txBody>
      </p:sp>
      <p:pic>
        <p:nvPicPr>
          <p:cNvPr id="5" name="Рисунок 4" hidden="0"/>
          <p:cNvPicPr>
            <a:picLocks noChangeAspect="1"/>
          </p:cNvPicPr>
          <p:nvPr isPhoto="0" userDrawn="0"/>
        </p:nvPicPr>
        <p:blipFill>
          <a:blip r:embed="rId2">
            <a:biLevel thresh="75000"/>
          </a:blip>
          <a:srcRect l="3667" t="36652" r="35218" b="18015"/>
          <a:stretch/>
        </p:blipFill>
        <p:spPr bwMode="auto">
          <a:xfrm>
            <a:off x="611560" y="1052735"/>
            <a:ext cx="4486592" cy="26624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6" hidden="0"/>
          <p:cNvPicPr>
            <a:picLocks noChangeAspect="1"/>
          </p:cNvPicPr>
          <p:nvPr isPhoto="0" userDrawn="0"/>
        </p:nvPicPr>
        <p:blipFill>
          <a:blip r:embed="rId3">
            <a:biLevel thresh="75000"/>
          </a:blip>
          <a:srcRect l="2149" t="30649" r="35529" b="6981"/>
          <a:stretch/>
        </p:blipFill>
        <p:spPr bwMode="auto">
          <a:xfrm>
            <a:off x="5200889" y="1063299"/>
            <a:ext cx="3312368" cy="26518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7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1907704" y="3861048"/>
            <a:ext cx="1684671" cy="231750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" name="Рисунок 8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5652121" y="3955468"/>
            <a:ext cx="2160240" cy="216024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R7-Office/5.6.4.12</Application>
  <DocSecurity>0</DocSecurity>
  <PresentationFormat>Экран (4:3)</PresentationFormat>
  <Paragraphs>0</Paragraphs>
  <Slides>14</Slides>
  <Notes>14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cp:keywords/>
  <dc:description/>
  <dc:identifier/>
  <dc:language/>
  <cp:lastModifiedBy>Аноним</cp:lastModifiedBy>
  <cp:revision>62</cp:revision>
  <dcterms:created xsi:type="dcterms:W3CDTF">2019-12-23T13:21:04Z</dcterms:created>
  <dcterms:modified xsi:type="dcterms:W3CDTF">2020-11-11T05:55:27Z</dcterms:modified>
  <cp:category/>
  <cp:contentStatus/>
  <cp:version/>
</cp:coreProperties>
</file>