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57" r:id="rId3"/>
    <p:sldId id="456" r:id="rId4"/>
    <p:sldId id="447" r:id="rId5"/>
    <p:sldId id="450" r:id="rId6"/>
    <p:sldId id="422" r:id="rId7"/>
    <p:sldId id="448" r:id="rId8"/>
    <p:sldId id="425" r:id="rId9"/>
    <p:sldId id="453" r:id="rId10"/>
    <p:sldId id="451" r:id="rId11"/>
    <p:sldId id="454" r:id="rId12"/>
    <p:sldId id="455" r:id="rId13"/>
    <p:sldId id="452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4E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24" autoAdjust="0"/>
  </p:normalViewPr>
  <p:slideViewPr>
    <p:cSldViewPr>
      <p:cViewPr varScale="1">
        <p:scale>
          <a:sx n="89" d="100"/>
          <a:sy n="89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61CAE-C5E8-4098-9342-7EB15573D4AE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8F8BF-2106-40BD-8B32-324C3128C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03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631E-F422-4FC5-AAEF-C8FB81824AC8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BEB5-7C95-41CB-9161-2949332F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2204862"/>
            <a:ext cx="8568952" cy="31738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9512" y="2515224"/>
            <a:ext cx="8073466" cy="1752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Актуальные вопросы инклюзивного образования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473281" y="5085184"/>
            <a:ext cx="55559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619672" y="2348880"/>
            <a:ext cx="55559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" y="0"/>
            <a:ext cx="64290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7519" y="166031"/>
            <a:ext cx="5344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Основные проблемы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2152" y="1000108"/>
            <a:ext cx="86079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доступной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среды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Оснащение учебных помещений требуемым оборудованием и обеспечение доступности образовательного процесса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адаптированных основных образовательных программ для детей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Квалифицированная подготовка педагогического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состава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сопровождения детей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обучаемых категории «норма» к факту общего обучения с ровесниками, относящимися к группе лиц с 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родителей, чьи дети находятся в категории «норма» к факту совместного образования их детей с детьми, имеющими особые образовательные потребности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908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" y="0"/>
            <a:ext cx="64290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71480"/>
            <a:ext cx="46474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Решение проблем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86079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Курсовая подготовка педагогов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Просветительская работа с обучающимися и их родителями по факту совместного обучения с детьми с 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нормативно-правовой базы ОО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адаптированных основных образовательных программ для детей с ОВЗ</a:t>
            </a:r>
          </a:p>
        </p:txBody>
      </p:sp>
    </p:spTree>
    <p:extLst>
      <p:ext uri="{BB962C8B-B14F-4D97-AF65-F5344CB8AC3E}">
        <p14:creationId xmlns="" xmlns:p14="http://schemas.microsoft.com/office/powerpoint/2010/main" val="1076908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" y="0"/>
            <a:ext cx="64290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04664"/>
            <a:ext cx="5883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Актуальные проблемы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0572" y="1259016"/>
            <a:ext cx="86079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 классов специальной мебелью, аппаратурой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Реорганизация школьного пространства для создания комфортных условий передвижения детей с 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 спортзалов специализированной техникой: беговыми дорожками, велотренажерами, специально созданными для детей с 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Соответствующее оснащение санитарно-гигиенических комнат: туалет, сенсорный кран, отсутствие порогов, кнопка вызова помощи для лиц с ОВЗ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ставок педагогов-дефектологов,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тьютеров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пр.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Оказание квалифицированной медицинской помощи</a:t>
            </a:r>
          </a:p>
        </p:txBody>
      </p:sp>
    </p:spTree>
    <p:extLst>
      <p:ext uri="{BB962C8B-B14F-4D97-AF65-F5344CB8AC3E}">
        <p14:creationId xmlns="" xmlns:p14="http://schemas.microsoft.com/office/powerpoint/2010/main" val="1076908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785926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создании инклюзивных школ, школ нового типа , дети привыкают к тому, что мир – разнообразен, что люди в нем – разные, что каждый человек имеет право на жизнь, воспитание, обучение, развитие.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57166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Важно понять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908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857496"/>
            <a:ext cx="7344816" cy="24037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0230" y="3771910"/>
            <a:ext cx="6571332" cy="737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4200" b="1" dirty="0" smtClean="0">
                <a:solidFill>
                  <a:srgbClr val="FFFFFF"/>
                </a:solidFill>
                <a:latin typeface="Cambria" pitchFamily="18" charset="0"/>
                <a:cs typeface="Arial" pitchFamily="34" charset="0"/>
              </a:rPr>
              <a:t>СПАСИБО ЗА</a:t>
            </a:r>
            <a:r>
              <a:rPr lang="en-US" sz="4200" b="1" dirty="0" smtClean="0">
                <a:solidFill>
                  <a:srgbClr val="FFFFFF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sz="4200" b="1" dirty="0" smtClean="0">
                <a:solidFill>
                  <a:srgbClr val="FFFFFF"/>
                </a:solidFill>
                <a:latin typeface="Cambria" pitchFamily="18" charset="0"/>
                <a:cs typeface="Arial" pitchFamily="34" charset="0"/>
              </a:rPr>
              <a:t>ВНИМАНИЕ</a:t>
            </a:r>
            <a:endParaRPr lang="ru-RU" sz="3600" b="1" dirty="0">
              <a:solidFill>
                <a:srgbClr val="FFFFFF"/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8623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9731678"/>
              </p:ext>
            </p:extLst>
          </p:nvPr>
        </p:nvGraphicFramePr>
        <p:xfrm>
          <a:off x="642910" y="0"/>
          <a:ext cx="8286776" cy="6479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6776"/>
              </a:tblGrid>
              <a:tr h="62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Профессиональный стандарт педагога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58561">
                <a:tc>
                  <a:txBody>
                    <a:bodyPr/>
                    <a:lstStyle/>
                    <a:p>
                      <a:pPr algn="ctr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lang="ru-RU" sz="8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 наполнения профессионального стандарта учителя новыми компетенциями: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 одаренными учащимися. </a:t>
                      </a: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условиях реализации программ инклюзивного образования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Преподавание русского языка учащимся, для которых он не является родным.</a:t>
                      </a: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 учащимися, имеющими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проблемы в развитии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18256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девиантными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зависимыми, социально запущенными и социально уязвимыми учащимися, имеющими серьезные отклонения в поведении.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84398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83567" y="188640"/>
            <a:ext cx="8460433" cy="6552727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214414" y="242258"/>
            <a:ext cx="7704856" cy="6615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Приказы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Минобрнауки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: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от 17.10.2013 г.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№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1155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«Об утверждении ФГОС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дошкольного образования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»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от 6.10. 2009 г.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№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373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« Об утверждении и введении в действие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ФГОС НОО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» (с изменениями — приказы от 26.11.10 № 1241, от 22.09.11 № 2357, от 18.12.12 № 1060, от 29.12.14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№1643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)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от 17.12.2010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№ 1897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«Об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утверждении ФГОС ООО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» (с изменениями –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приказ от 29.12.14 №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1644)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от 17.05.2012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№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413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«Об утверждении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ФГОС среднего (полного) общего образования»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(с изменениями – приказ от 29.12.14 №1645)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1266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9731678"/>
              </p:ext>
            </p:extLst>
          </p:nvPr>
        </p:nvGraphicFramePr>
        <p:xfrm>
          <a:off x="827584" y="291777"/>
          <a:ext cx="8102134" cy="6083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2134"/>
              </a:tblGrid>
              <a:tr h="779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Правовая основа</a:t>
                      </a:r>
                      <a:r>
                        <a:rPr lang="ru-RU" sz="3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обучения детей с ОВЗ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2442">
                <a:tc>
                  <a:txBody>
                    <a:bodyPr/>
                    <a:lstStyle/>
                    <a:p>
                      <a:pPr algn="ctr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lang="ru-RU" sz="16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Приказы </a:t>
                      </a: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Минобрнауки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ctr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lang="ru-RU" sz="16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algn="just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от 19.12.2014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№ 1598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«Об утверждении ФГОС НОО обучающихся 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с ограниченными возможностями здоровья»</a:t>
                      </a:r>
                    </a:p>
                    <a:p>
                      <a:pPr algn="just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(применяется к правоотношениям, возникшим с 1 сентября 2016 г.)</a:t>
                      </a:r>
                    </a:p>
                    <a:p>
                      <a:pPr algn="just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lang="ru-RU" sz="24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algn="just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от 19.12.2014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№ 1599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«Об утверждении ФГОС  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обучающихся с умственной отсталостью (интеллектуальными нарушениями)»</a:t>
                      </a:r>
                    </a:p>
                    <a:p>
                      <a:pPr algn="just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cs typeface="Arial" pitchFamily="34" charset="0"/>
                        </a:rPr>
                        <a:t>(применяется к правоотношениям, возникшим с 1 сентября 2016 г.)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84398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9731678"/>
              </p:ext>
            </p:extLst>
          </p:nvPr>
        </p:nvGraphicFramePr>
        <p:xfrm>
          <a:off x="642910" y="0"/>
          <a:ext cx="8286776" cy="643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6776"/>
              </a:tblGrid>
              <a:tr h="571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Правовая основа</a:t>
                      </a:r>
                      <a:r>
                        <a:rPr lang="ru-RU" sz="3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обучения детей с ОВЗ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58561">
                <a:tc>
                  <a:txBody>
                    <a:bodyPr/>
                    <a:lstStyle/>
                    <a:p>
                      <a:pPr algn="ctr"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lang="ru-RU" sz="8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2800" b="1" dirty="0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от 28.10.2014 № ВК-2270/07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сохранении системы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специализированного коррекционного образования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 обучающихся с ОВЗ и детей-инвалидов может быть организовано в организациях, осуществляющих образовательную деятельность: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 с ОВЗ, детей-инвалидов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ООП;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4EB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 с ОВЗ, детей-инвалидов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адаптированной ОП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84398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827584" y="188641"/>
            <a:ext cx="7920880" cy="6408712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827584" y="467019"/>
            <a:ext cx="7704856" cy="526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На 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сайте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edu.crowdexpert.ru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Продолжается обсуждение скорректированных ФГОС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  <a:endParaRPr lang="ru-RU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430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1794666"/>
              </p:ext>
            </p:extLst>
          </p:nvPr>
        </p:nvGraphicFramePr>
        <p:xfrm>
          <a:off x="827584" y="285728"/>
          <a:ext cx="8136904" cy="6216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516"/>
                <a:gridCol w="4911388"/>
              </a:tblGrid>
              <a:tr h="464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– 2010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–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4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 формы  получения образования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4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школа: 4 года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возможностью увеличения на основе рекомендаций ПМПК	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срок освоения ООП ООО составляет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года.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с ОВЗ срок может быть увеличен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чем на 2 года (при обучении по адаптированным ООП).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наличия рекомендаций ПМПК не указана.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с ОВЗ срок может быть увеличен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чем на 1 год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 обучении по адаптированным ООП).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6963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7615852"/>
              </p:ext>
            </p:extLst>
          </p:nvPr>
        </p:nvGraphicFramePr>
        <p:xfrm>
          <a:off x="827584" y="428604"/>
          <a:ext cx="8136904" cy="6040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102"/>
                <a:gridCol w="4606802"/>
              </a:tblGrid>
              <a:tr h="42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– 2010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–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38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 формы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получения образования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01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Прописана возможность получения образования не только в очной, но и очно-заочной или заочной форме, в форме семейного образования.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6908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857224" y="357167"/>
            <a:ext cx="7929618" cy="706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Инклюзивное образование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357298"/>
            <a:ext cx="79296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Работает над улучшением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образовательных структур, систем и методик для обеспечения потребностей всех детей.</a:t>
            </a:r>
          </a:p>
          <a:p>
            <a:pPr>
              <a:defRPr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Является частью большой стратегии по созданию общества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принимающего всех.</a:t>
            </a:r>
          </a:p>
          <a:p>
            <a:pPr>
              <a:defRPr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Является динамичным процессом, который постоянно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развитии.</a:t>
            </a:r>
          </a:p>
          <a:p>
            <a:pPr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Признает, что все дети могут учиться.</a:t>
            </a:r>
          </a:p>
        </p:txBody>
      </p:sp>
    </p:spTree>
    <p:extLst>
      <p:ext uri="{BB962C8B-B14F-4D97-AF65-F5344CB8AC3E}">
        <p14:creationId xmlns="" xmlns:p14="http://schemas.microsoft.com/office/powerpoint/2010/main" val="3332430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7c52b46d74a3308cbd6098dba58dc880c14c5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3380</TotalTime>
  <Words>679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User</cp:lastModifiedBy>
  <cp:revision>315</cp:revision>
  <dcterms:created xsi:type="dcterms:W3CDTF">2012-08-14T16:33:39Z</dcterms:created>
  <dcterms:modified xsi:type="dcterms:W3CDTF">2016-10-24T05:56:01Z</dcterms:modified>
</cp:coreProperties>
</file>