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70" r:id="rId3"/>
    <p:sldId id="274" r:id="rId4"/>
    <p:sldId id="287" r:id="rId5"/>
    <p:sldId id="268" r:id="rId6"/>
    <p:sldId id="292" r:id="rId7"/>
    <p:sldId id="289" r:id="rId8"/>
    <p:sldId id="290" r:id="rId9"/>
    <p:sldId id="275" r:id="rId10"/>
    <p:sldId id="272" r:id="rId11"/>
    <p:sldId id="273" r:id="rId12"/>
    <p:sldId id="291" r:id="rId13"/>
    <p:sldId id="283" r:id="rId14"/>
    <p:sldId id="284" r:id="rId15"/>
    <p:sldId id="276" r:id="rId16"/>
    <p:sldId id="285" r:id="rId17"/>
    <p:sldId id="286" r:id="rId18"/>
    <p:sldId id="293" r:id="rId19"/>
    <p:sldId id="271" r:id="rId20"/>
    <p:sldId id="259" r:id="rId21"/>
    <p:sldId id="294" r:id="rId22"/>
    <p:sldId id="265" r:id="rId23"/>
    <p:sldId id="29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CF15-897F-4763-A831-7838CAE62A88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CBF-153B-4AE4-9F05-DA670E516A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CF15-897F-4763-A831-7838CAE62A88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CBF-153B-4AE4-9F05-DA670E516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CF15-897F-4763-A831-7838CAE62A88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CBF-153B-4AE4-9F05-DA670E516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CF15-897F-4763-A831-7838CAE62A88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CBF-153B-4AE4-9F05-DA670E516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CF15-897F-4763-A831-7838CAE62A88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CBF-153B-4AE4-9F05-DA670E516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CF15-897F-4763-A831-7838CAE62A88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CBF-153B-4AE4-9F05-DA670E516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CF15-897F-4763-A831-7838CAE62A88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CBF-153B-4AE4-9F05-DA670E516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CF15-897F-4763-A831-7838CAE62A88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CBF-153B-4AE4-9F05-DA670E516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CF15-897F-4763-A831-7838CAE62A88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CBF-153B-4AE4-9F05-DA670E516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CF15-897F-4763-A831-7838CAE62A88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CBF-153B-4AE4-9F05-DA670E516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CF15-897F-4763-A831-7838CAE62A88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CBF-153B-4AE4-9F05-DA670E516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5CF15-897F-4763-A831-7838CAE62A88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5CBF-153B-4AE4-9F05-DA670E516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города Новосибирска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 128»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56792"/>
            <a:ext cx="7715304" cy="45868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  </a:t>
            </a:r>
          </a:p>
          <a:p>
            <a:pPr algn="ctr">
              <a:buNone/>
            </a:pP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алгебры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Протченко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математики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Pc\Pictures\школьная тема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085184"/>
            <a:ext cx="1512168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634075" y="855649"/>
            <a:ext cx="7750834" cy="8640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ПРИМЕНЕНИЕ ФОРМУЛЫ КВАДРАТА СУММЫ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2060848"/>
            <a:ext cx="5544616" cy="1080120"/>
          </a:xfrm>
          <a:ln/>
        </p:spPr>
      </p:pic>
      <p:sp>
        <p:nvSpPr>
          <p:cNvPr id="2" name="TextBox 1"/>
          <p:cNvSpPr txBox="1"/>
          <p:nvPr/>
        </p:nvSpPr>
        <p:spPr>
          <a:xfrm>
            <a:off x="2421260" y="119675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(а + b)</a:t>
            </a:r>
            <a:r>
              <a:rPr lang="ru-RU" sz="3200" b="1" baseline="30000" dirty="0"/>
              <a:t>2 </a:t>
            </a:r>
            <a:r>
              <a:rPr lang="ru-RU" sz="3200" b="1" dirty="0"/>
              <a:t>= а</a:t>
            </a:r>
            <a:r>
              <a:rPr lang="ru-RU" sz="3200" b="1" baseline="30000" dirty="0"/>
              <a:t>2</a:t>
            </a:r>
            <a:r>
              <a:rPr lang="ru-RU" sz="3200" b="1" dirty="0"/>
              <a:t> + 2аb + b</a:t>
            </a:r>
            <a:r>
              <a:rPr lang="ru-RU" sz="3200" b="1" baseline="30000" dirty="0"/>
              <a:t>2</a:t>
            </a:r>
            <a:endParaRPr lang="ru-RU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82057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ПРИМЕНЕНИЕ ФОРМУЛЫ КВАДРАТА РАЗНОСТИ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6166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733997" y="1340768"/>
            <a:ext cx="3676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(а - b)</a:t>
            </a:r>
            <a:r>
              <a:rPr lang="ru-RU" sz="3200" b="1" baseline="30000" dirty="0"/>
              <a:t>2 </a:t>
            </a:r>
            <a:r>
              <a:rPr lang="ru-RU" sz="3200" b="1" dirty="0"/>
              <a:t>= а</a:t>
            </a:r>
            <a:r>
              <a:rPr lang="ru-RU" sz="3200" b="1" baseline="30000" dirty="0"/>
              <a:t>2</a:t>
            </a:r>
            <a:r>
              <a:rPr lang="ru-RU" sz="3200" b="1" dirty="0"/>
              <a:t> - 2аb + b</a:t>
            </a:r>
            <a:r>
              <a:rPr lang="ru-RU" sz="3200" b="1" baseline="30000" dirty="0"/>
              <a:t>2</a:t>
            </a: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828092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94206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Georgia" pitchFamily="18" charset="0"/>
              </a:rPr>
              <a:t>ШИФРОГРАММЫ:</a:t>
            </a:r>
            <a:br>
              <a:rPr lang="ru-RU" b="1" i="1" dirty="0" smtClean="0">
                <a:solidFill>
                  <a:srgbClr val="00B050"/>
                </a:solidFill>
                <a:latin typeface="Georgia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1680" y="1268760"/>
            <a:ext cx="5544616" cy="1152128"/>
          </a:xfrm>
          <a:ln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68960"/>
            <a:ext cx="56166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907704" y="1408420"/>
                <a:ext cx="259228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=(100 −1)</m:t>
                        </m:r>
                      </m:e>
                      <m:sup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200" dirty="0">
                    <a:solidFill>
                      <a:prstClr val="black"/>
                    </a:solidFill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408420"/>
                <a:ext cx="2592288" cy="58477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81231" y="1408419"/>
            <a:ext cx="1008112" cy="584775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427984" y="1408418"/>
                <a:ext cx="39233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ru-RU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- 2 </a:t>
                </a:r>
                <a:r>
                  <a:rPr lang="ru-RU" sz="3200" dirty="0" smtClean="0">
                    <a:latin typeface="Calibri"/>
                    <a:cs typeface="Times New Roman" panose="02020603050405020304" pitchFamily="18" charset="0"/>
                  </a:rPr>
                  <a:t>·</a:t>
                </a:r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</a:t>
                </a:r>
                <a:r>
                  <a:rPr lang="ru-RU" sz="3200" dirty="0" smtClean="0">
                    <a:latin typeface="Calibri"/>
                    <a:cs typeface="Times New Roman" panose="02020603050405020304" pitchFamily="18" charset="0"/>
                  </a:rPr>
                  <a:t>·</a:t>
                </a:r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ru-RU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408418"/>
                <a:ext cx="3923318" cy="58477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882" t="-15625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329842" y="1465089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204864"/>
            <a:ext cx="3419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</a:rPr>
              <a:t> = 10 000 – 200 + 1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7835" y="2204864"/>
            <a:ext cx="1547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9 801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82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Геометрическая интерпретация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132856"/>
            <a:ext cx="75608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Древнегреческий ученый Евклид </a:t>
            </a: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 доказывал </a:t>
            </a:r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формулы квадрата суммы и квадрата разности геометрически</a:t>
            </a:r>
            <a: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  <a:t>.</a:t>
            </a:r>
            <a:b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501008"/>
            <a:ext cx="74888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Правило, сформулированное во второй книге “Начал” Евклида в </a:t>
            </a:r>
            <a:r>
              <a:rPr lang="en-US" sz="2000" b="1" dirty="0">
                <a:solidFill>
                  <a:prstClr val="black"/>
                </a:solidFill>
              </a:rPr>
              <a:t>III</a:t>
            </a:r>
            <a:r>
              <a:rPr lang="ru-RU" sz="2000" b="1" dirty="0">
                <a:solidFill>
                  <a:prstClr val="black"/>
                </a:solidFill>
              </a:rPr>
              <a:t> веке до нашей эры, звучало так: “Если прямая линия как-либо рассечена, то квадрат на всей прямой равен квадратам на отрезках вместе с дважды взятым прямоугольником, заключенным между отрезками”. </a:t>
            </a:r>
            <a:r>
              <a:rPr lang="ru-RU" sz="2400" b="1" dirty="0">
                <a:solidFill>
                  <a:prstClr val="black"/>
                </a:solidFill>
              </a:rPr>
              <a:t>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231734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28596" y="1556792"/>
            <a:ext cx="8229600" cy="144016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Пользуясь рисунком, восстановите доказательство формулы квадрата суммы.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35962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60032" y="4149080"/>
            <a:ext cx="35283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Calibri" pitchFamily="34" charset="0"/>
              </a:rPr>
              <a:t>(</a:t>
            </a:r>
            <a:r>
              <a:rPr lang="ru-RU" sz="2800" b="1" i="1" dirty="0" err="1" smtClean="0">
                <a:latin typeface="Calibri" pitchFamily="34" charset="0"/>
              </a:rPr>
              <a:t>a</a:t>
            </a:r>
            <a:r>
              <a:rPr lang="ru-RU" sz="2800" b="1" i="1" dirty="0" smtClean="0">
                <a:latin typeface="Calibri" pitchFamily="34" charset="0"/>
              </a:rPr>
              <a:t> + </a:t>
            </a:r>
            <a:r>
              <a:rPr lang="ru-RU" sz="2800" b="1" i="1" dirty="0" err="1" smtClean="0">
                <a:latin typeface="Calibri" pitchFamily="34" charset="0"/>
              </a:rPr>
              <a:t>b</a:t>
            </a:r>
            <a:r>
              <a:rPr lang="ru-RU" sz="2800" b="1" i="1" dirty="0" smtClean="0">
                <a:latin typeface="Calibri" pitchFamily="34" charset="0"/>
              </a:rPr>
              <a:t>)</a:t>
            </a:r>
            <a:r>
              <a:rPr lang="ru-RU" sz="2800" b="1" i="1" baseline="30000" dirty="0" smtClean="0">
                <a:latin typeface="Calibri" pitchFamily="34" charset="0"/>
              </a:rPr>
              <a:t>2</a:t>
            </a:r>
            <a:r>
              <a:rPr lang="ru-RU" sz="2800" b="1" i="1" dirty="0">
                <a:latin typeface="Calibri" pitchFamily="34" charset="0"/>
              </a:rPr>
              <a:t>= a</a:t>
            </a:r>
            <a:r>
              <a:rPr lang="ru-RU" sz="2800" b="1" i="1" baseline="30000" dirty="0">
                <a:latin typeface="Calibri" pitchFamily="34" charset="0"/>
              </a:rPr>
              <a:t>2</a:t>
            </a:r>
            <a:r>
              <a:rPr lang="ru-RU" sz="2800" b="1" i="1" dirty="0">
                <a:latin typeface="Calibri" pitchFamily="34" charset="0"/>
              </a:rPr>
              <a:t> + 2ab + b</a:t>
            </a:r>
            <a:r>
              <a:rPr lang="ru-RU" sz="2800" b="1" i="1" baseline="30000" dirty="0">
                <a:latin typeface="Calibri" pitchFamily="34" charset="0"/>
              </a:rPr>
              <a:t>2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Геометрическая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интерпретация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Объект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dirty="0" smtClean="0">
                    <a:latin typeface="Times New Roman"/>
                    <a:ea typeface="Times New Roman"/>
                  </a:rPr>
                  <a:t>1. Заполни пропуски</a:t>
                </a: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i="1" dirty="0" smtClean="0">
                    <a:latin typeface="Times New Roman"/>
                    <a:ea typeface="Times New Roman"/>
                  </a:rPr>
                  <a:t>(у-3)</a:t>
                </a:r>
                <a:r>
                  <a:rPr lang="ru-RU" i="1" baseline="30000" dirty="0" smtClean="0">
                    <a:latin typeface="Times New Roman"/>
                    <a:ea typeface="Times New Roman"/>
                  </a:rPr>
                  <a:t>2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у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 smtClean="0">
                    <a:latin typeface="Times New Roman"/>
                    <a:ea typeface="Times New Roman"/>
                  </a:rPr>
                  <a:t> - … +9          </a:t>
                </a:r>
                <a:r>
                  <a:rPr lang="en-US" i="1" dirty="0" smtClean="0">
                    <a:latin typeface="Times New Roman"/>
                    <a:ea typeface="Times New Roman"/>
                  </a:rPr>
                  <a:t>  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      </a:t>
                </a: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i="1" dirty="0" smtClean="0">
                    <a:latin typeface="Times New Roman"/>
                    <a:ea typeface="Times New Roman"/>
                  </a:rPr>
                  <a:t>(</a:t>
                </a:r>
                <a:r>
                  <a:rPr lang="en-US" i="1" dirty="0" smtClean="0">
                    <a:latin typeface="Times New Roman"/>
                    <a:ea typeface="Times New Roman"/>
                  </a:rPr>
                  <a:t>a-4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п) </a:t>
                </a:r>
                <a:r>
                  <a:rPr lang="ru-RU" i="1" baseline="30000" dirty="0">
                    <a:latin typeface="Times New Roman"/>
                    <a:ea typeface="Times New Roman"/>
                  </a:rPr>
                  <a:t>2</a:t>
                </a:r>
                <a:r>
                  <a:rPr lang="ru-RU" dirty="0">
                    <a:latin typeface="Times New Roman"/>
                    <a:ea typeface="Times New Roman"/>
                  </a:rPr>
                  <a:t>=</a:t>
                </a:r>
                <a:r>
                  <a:rPr lang="en-US" dirty="0">
                    <a:latin typeface="Times New Roman"/>
                    <a:ea typeface="Times New Roman"/>
                  </a:rPr>
                  <a:t> </a:t>
                </a:r>
                <a:r>
                  <a:rPr lang="ru-RU" dirty="0" smtClean="0">
                    <a:latin typeface="Times New Roman"/>
                    <a:ea typeface="Times New Roman"/>
                  </a:rPr>
                  <a:t>… 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- 8ап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0" smtClean="0">
                            <a:latin typeface="Cambria Math"/>
                          </a:rPr>
                          <m:t>16</m:t>
                        </m:r>
                        <m:r>
                          <m:rPr>
                            <m:nor/>
                          </m:rPr>
                          <a:rPr lang="ru-RU" i="1" dirty="0">
                            <a:solidFill>
                              <a:prstClr val="black"/>
                            </a:solidFill>
                            <a:latin typeface="Times New Roman"/>
                            <a:ea typeface="Times New Roman"/>
                          </a:rPr>
                          <m:t>п</m:t>
                        </m:r>
                      </m:e>
                      <m:sup>
                        <m:r>
                          <a:rPr lang="ru-RU" b="0" i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dirty="0" smtClean="0">
                  <a:latin typeface="Times New Roman"/>
                  <a:ea typeface="Times New Roman"/>
                </a:endParaRP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i="1" dirty="0">
                    <a:latin typeface="Times New Roman"/>
                    <a:ea typeface="Times New Roman"/>
                  </a:rPr>
                  <a:t>(3а+8b)</a:t>
                </a:r>
                <a:r>
                  <a:rPr lang="ru-RU" i="1" baseline="30000" dirty="0">
                    <a:effectLst/>
                    <a:latin typeface="Times New Roman"/>
                    <a:ea typeface="Times New Roman"/>
                  </a:rPr>
                  <a:t>2</a:t>
                </a:r>
                <a:r>
                  <a:rPr lang="ru-RU" i="1" dirty="0">
                    <a:effectLst/>
                    <a:latin typeface="Times New Roman"/>
                    <a:ea typeface="Times New Roman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effectLst/>
                            <a:latin typeface="Cambria Math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ru-RU" i="1" dirty="0">
                            <a:solidFill>
                              <a:prstClr val="black"/>
                            </a:solidFill>
                            <a:latin typeface="Times New Roman"/>
                            <a:ea typeface="Times New Roman"/>
                          </a:rPr>
                          <m:t>а</m:t>
                        </m:r>
                      </m:e>
                      <m:sup>
                        <m:r>
                          <a:rPr lang="ru-RU" b="0" i="1" smtClean="0">
                            <a:effectLst/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 smtClean="0">
                    <a:latin typeface="Times New Roman"/>
                    <a:ea typeface="Times New Roman"/>
                  </a:rPr>
                  <a:t> 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+ 48ав +…</a:t>
                </a:r>
                <a:r>
                  <a:rPr lang="en-US" i="1" dirty="0" smtClean="0">
                    <a:latin typeface="Times New Roman"/>
                    <a:ea typeface="Times New Roman"/>
                  </a:rPr>
                  <a:t>              </a:t>
                </a:r>
                <a:endParaRPr lang="ru-RU" i="1" dirty="0" smtClean="0">
                  <a:latin typeface="Times New Roman"/>
                  <a:ea typeface="Times New Roman"/>
                </a:endParaRP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dirty="0" smtClean="0">
                    <a:latin typeface="Times New Roman"/>
                    <a:ea typeface="Times New Roman"/>
                  </a:rPr>
                  <a:t>   2. Вычисли </a:t>
                </a: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i="1" dirty="0" smtClean="0">
                    <a:latin typeface="Times New Roman"/>
                    <a:ea typeface="Times New Roman"/>
                  </a:rPr>
                  <a:t>    61</a:t>
                </a:r>
                <a:r>
                  <a:rPr lang="ru-RU" i="1" baseline="30000" dirty="0" smtClean="0">
                    <a:latin typeface="Times New Roman"/>
                    <a:ea typeface="Times New Roman"/>
                  </a:rPr>
                  <a:t>2</a:t>
                </a:r>
                <a:r>
                  <a:rPr lang="ru-RU" i="1" dirty="0">
                    <a:latin typeface="Times New Roman"/>
                    <a:ea typeface="Times New Roman"/>
                  </a:rPr>
                  <a:t>=</a:t>
                </a:r>
                <a:endParaRPr lang="ru-RU" dirty="0">
                  <a:latin typeface="Times New Roman"/>
                  <a:ea typeface="Times New Roman"/>
                </a:endParaRP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dirty="0" smtClean="0">
                    <a:latin typeface="Times New Roman"/>
                    <a:ea typeface="Times New Roman"/>
                  </a:rPr>
                  <a:t>3. Представьте в виде квадрата двучлена</a:t>
                </a: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i="1" dirty="0">
                    <a:latin typeface="Times New Roman"/>
                    <a:ea typeface="Times New Roman"/>
                  </a:rPr>
                  <a:t>4а</a:t>
                </a:r>
                <a:r>
                  <a:rPr lang="ru-RU" i="1" baseline="30000" dirty="0">
                    <a:latin typeface="Times New Roman"/>
                    <a:ea typeface="Times New Roman"/>
                  </a:rPr>
                  <a:t>2</a:t>
                </a:r>
                <a:r>
                  <a:rPr lang="ru-RU" i="1" dirty="0">
                    <a:latin typeface="Times New Roman"/>
                    <a:ea typeface="Times New Roman"/>
                  </a:rPr>
                  <a:t>+4ав+в</a:t>
                </a:r>
                <a:r>
                  <a:rPr lang="ru-RU" i="1" baseline="30000" dirty="0">
                    <a:latin typeface="Times New Roman"/>
                    <a:ea typeface="Times New Roman"/>
                  </a:rPr>
                  <a:t>2</a:t>
                </a:r>
                <a:r>
                  <a:rPr lang="ru-RU" i="1" dirty="0">
                    <a:latin typeface="Times New Roman"/>
                    <a:ea typeface="Times New Roman"/>
                  </a:rPr>
                  <a:t>= </a:t>
                </a: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i="1" dirty="0" smtClean="0">
                    <a:latin typeface="Times New Roman"/>
                    <a:ea typeface="Times New Roman"/>
                  </a:rPr>
                  <a:t> </a:t>
                </a:r>
                <a:r>
                  <a:rPr lang="ru-RU" i="1" dirty="0">
                    <a:latin typeface="Times New Roman"/>
                    <a:ea typeface="Times New Roman"/>
                  </a:rPr>
                  <a:t>36р</a:t>
                </a:r>
                <a:r>
                  <a:rPr lang="ru-RU" i="1" baseline="30000" dirty="0">
                    <a:latin typeface="Times New Roman"/>
                    <a:ea typeface="Times New Roman"/>
                  </a:rPr>
                  <a:t>2</a:t>
                </a:r>
                <a:r>
                  <a:rPr lang="ru-RU" i="1" dirty="0">
                    <a:latin typeface="Times New Roman"/>
                    <a:ea typeface="Times New Roman"/>
                  </a:rPr>
                  <a:t>-12рх</a:t>
                </a:r>
                <a:r>
                  <a:rPr lang="ru-RU" i="1" baseline="30000" dirty="0">
                    <a:latin typeface="Times New Roman"/>
                    <a:ea typeface="Times New Roman"/>
                  </a:rPr>
                  <a:t>2</a:t>
                </a:r>
                <a:r>
                  <a:rPr lang="ru-RU" i="1" dirty="0">
                    <a:latin typeface="Times New Roman"/>
                    <a:ea typeface="Times New Roman"/>
                  </a:rPr>
                  <a:t>+х</a:t>
                </a:r>
                <a:r>
                  <a:rPr lang="ru-RU" i="1" baseline="30000" dirty="0">
                    <a:latin typeface="Times New Roman"/>
                    <a:ea typeface="Times New Roman"/>
                  </a:rPr>
                  <a:t>4</a:t>
                </a:r>
                <a:r>
                  <a:rPr lang="ru-RU" i="1" dirty="0">
                    <a:latin typeface="Times New Roman"/>
                    <a:ea typeface="Times New Roman"/>
                  </a:rPr>
                  <a:t>= </a:t>
                </a:r>
              </a:p>
            </p:txBody>
          </p:sp>
        </mc:Choice>
        <mc:Fallback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 cstate="print"/>
                <a:stretch>
                  <a:fillRect l="-2370" t="-1046" r="-2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Вариант2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Объект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1500174"/>
                <a:ext cx="3784627" cy="4953162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dirty="0" smtClean="0">
                    <a:latin typeface="Times New Roman"/>
                    <a:ea typeface="Times New Roman"/>
                  </a:rPr>
                  <a:t>1. Заполни пропуски</a:t>
                </a: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dirty="0" smtClean="0">
                    <a:latin typeface="Times New Roman"/>
                    <a:ea typeface="Times New Roman"/>
                  </a:rPr>
                  <a:t>    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(у-5)</a:t>
                </a:r>
                <a:r>
                  <a:rPr lang="ru-RU" i="1" baseline="30000" dirty="0" smtClean="0">
                    <a:latin typeface="Times New Roman"/>
                    <a:ea typeface="Times New Roman"/>
                  </a:rPr>
                  <a:t>2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у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 smtClean="0">
                    <a:latin typeface="Times New Roman"/>
                    <a:ea typeface="Times New Roman"/>
                  </a:rPr>
                  <a:t>  - 10у +…         </a:t>
                </a:r>
                <a:r>
                  <a:rPr lang="en-US" i="1" dirty="0" smtClean="0">
                    <a:latin typeface="Times New Roman"/>
                    <a:ea typeface="Times New Roman"/>
                  </a:rPr>
                  <a:t>                  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     </a:t>
                </a: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i="1" dirty="0">
                    <a:latin typeface="Times New Roman"/>
                    <a:ea typeface="Times New Roman"/>
                  </a:rPr>
                  <a:t> 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  </a:t>
                </a:r>
                <a:r>
                  <a:rPr lang="en-US" i="1" dirty="0" smtClean="0">
                    <a:latin typeface="Times New Roman"/>
                    <a:ea typeface="Times New Roman"/>
                  </a:rPr>
                  <a:t>(</a:t>
                </a:r>
                <a:r>
                  <a:rPr lang="en-US" i="1" dirty="0">
                    <a:latin typeface="Times New Roman"/>
                    <a:ea typeface="Times New Roman"/>
                  </a:rPr>
                  <a:t>3y+4)</a:t>
                </a:r>
                <a:r>
                  <a:rPr lang="en-US" i="1" baseline="30000" dirty="0">
                    <a:latin typeface="Times New Roman"/>
                    <a:ea typeface="Times New Roman"/>
                  </a:rPr>
                  <a:t>2</a:t>
                </a:r>
                <a:r>
                  <a:rPr lang="en-US" i="1" dirty="0" smtClean="0">
                    <a:latin typeface="Times New Roman"/>
                    <a:ea typeface="Times New Roman"/>
                  </a:rPr>
                  <a:t>=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 … +24у +16</a:t>
                </a:r>
                <a:endParaRPr lang="ru-RU" i="1" dirty="0">
                  <a:latin typeface="Times New Roman"/>
                  <a:ea typeface="Times New Roman"/>
                </a:endParaRP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i="1" dirty="0" smtClean="0">
                    <a:latin typeface="Times New Roman"/>
                    <a:ea typeface="Times New Roman"/>
                  </a:rPr>
                  <a:t>   (5а+8b)</a:t>
                </a:r>
                <a:r>
                  <a:rPr lang="ru-RU" i="1" baseline="30000" dirty="0" smtClean="0">
                    <a:latin typeface="Times New Roman"/>
                    <a:ea typeface="Times New Roman"/>
                  </a:rPr>
                  <a:t>2</a:t>
                </a:r>
                <a:r>
                  <a:rPr lang="ru-RU" i="1" dirty="0">
                    <a:latin typeface="Times New Roman"/>
                    <a:ea typeface="Times New Roman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ru-RU" i="1" dirty="0">
                            <a:solidFill>
                              <a:prstClr val="black"/>
                            </a:solidFill>
                            <a:latin typeface="Times New Roman"/>
                            <a:ea typeface="Times New Roman"/>
                          </a:rPr>
                          <m:t>а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 smtClean="0">
                    <a:latin typeface="Times New Roman"/>
                    <a:ea typeface="Times New Roman"/>
                  </a:rPr>
                  <a:t> +…+64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i="1" dirty="0">
                            <a:solidFill>
                              <a:prstClr val="black"/>
                            </a:solidFill>
                            <a:latin typeface="Times New Roman"/>
                            <a:ea typeface="Times New Roman"/>
                          </a:rPr>
                          <m:t>b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 smtClean="0">
                    <a:latin typeface="Times New Roman"/>
                    <a:ea typeface="Times New Roman"/>
                  </a:rPr>
                  <a:t>  </a:t>
                </a:r>
                <a:r>
                  <a:rPr lang="ru-RU" dirty="0" smtClean="0">
                    <a:latin typeface="Times New Roman"/>
                    <a:ea typeface="Times New Roman"/>
                  </a:rPr>
                  <a:t> </a:t>
                </a:r>
                <a:r>
                  <a:rPr lang="en-US" dirty="0" smtClean="0">
                    <a:latin typeface="Times New Roman"/>
                    <a:ea typeface="Times New Roman"/>
                  </a:rPr>
                  <a:t>  </a:t>
                </a:r>
                <a:r>
                  <a:rPr lang="ru-RU" dirty="0" smtClean="0">
                    <a:latin typeface="Times New Roman"/>
                    <a:ea typeface="Times New Roman"/>
                  </a:rPr>
                  <a:t>                   </a:t>
                </a:r>
                <a:r>
                  <a:rPr lang="en-US" dirty="0" smtClean="0">
                    <a:latin typeface="Times New Roman"/>
                    <a:ea typeface="Times New Roman"/>
                  </a:rPr>
                  <a:t>           </a:t>
                </a:r>
                <a:endParaRPr lang="ru-RU" dirty="0">
                  <a:latin typeface="Times New Roman"/>
                  <a:ea typeface="Times New Roman"/>
                </a:endParaRP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2. Вычисли </a:t>
                </a: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i="1" dirty="0" smtClean="0">
                    <a:latin typeface="Times New Roman"/>
                    <a:ea typeface="Times New Roman"/>
                  </a:rPr>
                  <a:t>     79</a:t>
                </a:r>
                <a:r>
                  <a:rPr lang="ru-RU" i="1" baseline="30000" dirty="0" smtClean="0">
                    <a:latin typeface="Times New Roman"/>
                    <a:ea typeface="Times New Roman"/>
                  </a:rPr>
                  <a:t>2</a:t>
                </a:r>
                <a:r>
                  <a:rPr lang="ru-RU" i="1" dirty="0">
                    <a:latin typeface="Times New Roman"/>
                    <a:ea typeface="Times New Roman"/>
                  </a:rPr>
                  <a:t>= </a:t>
                </a:r>
                <a:endParaRPr lang="ru-RU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3. Представьте </a:t>
                </a:r>
                <a:r>
                  <a:rPr lang="ru-RU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в виде квадрата двучлена</a:t>
                </a:r>
              </a:p>
              <a:p>
                <a:pPr marL="0" indent="0" algn="just">
                  <a:spcAft>
                    <a:spcPts val="0"/>
                  </a:spcAft>
                  <a:buNone/>
                </a:pPr>
                <a:r>
                  <a:rPr lang="ru-RU" i="1" dirty="0" smtClean="0">
                    <a:latin typeface="Times New Roman"/>
                    <a:ea typeface="Times New Roman"/>
                  </a:rPr>
                  <a:t>   4р</a:t>
                </a:r>
                <a:r>
                  <a:rPr lang="ru-RU" i="1" baseline="30000" dirty="0" smtClean="0">
                    <a:latin typeface="Times New Roman"/>
                    <a:ea typeface="Times New Roman"/>
                  </a:rPr>
                  <a:t>2 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- 4ар+а</a:t>
                </a:r>
                <a:r>
                  <a:rPr lang="ru-RU" i="1" baseline="30000" dirty="0" smtClean="0">
                    <a:latin typeface="Times New Roman"/>
                    <a:ea typeface="Times New Roman"/>
                  </a:rPr>
                  <a:t>2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=</a:t>
                </a:r>
              </a:p>
              <a:p>
                <a:pPr marL="0" indent="0" algn="just">
                  <a:spcAft>
                    <a:spcPts val="0"/>
                  </a:spcAft>
                  <a:buNone/>
                </a:pPr>
                <a:r>
                  <a:rPr lang="ru-RU" i="1" dirty="0">
                    <a:latin typeface="Times New Roman"/>
                    <a:ea typeface="Times New Roman"/>
                  </a:rPr>
                  <a:t> 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  9х</a:t>
                </a:r>
                <a:r>
                  <a:rPr lang="ru-RU" i="1" baseline="30000" dirty="0" smtClean="0">
                    <a:latin typeface="Times New Roman"/>
                    <a:ea typeface="Times New Roman"/>
                  </a:rPr>
                  <a:t>2</a:t>
                </a:r>
                <a:r>
                  <a:rPr lang="ru-RU" i="1" dirty="0">
                    <a:latin typeface="Times New Roman"/>
                    <a:ea typeface="Times New Roman"/>
                  </a:rPr>
                  <a:t>+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6ху+у</a:t>
                </a:r>
                <a:r>
                  <a:rPr lang="ru-RU" i="1" baseline="30000" dirty="0" smtClean="0">
                    <a:latin typeface="Times New Roman"/>
                    <a:ea typeface="Times New Roman"/>
                  </a:rPr>
                  <a:t>2</a:t>
                </a:r>
                <a:r>
                  <a:rPr lang="ru-RU" i="1" dirty="0">
                    <a:latin typeface="Times New Roman"/>
                    <a:ea typeface="Times New Roman"/>
                  </a:rPr>
                  <a:t>=</a:t>
                </a:r>
              </a:p>
              <a:p>
                <a:pPr marL="0" indent="0">
                  <a:buNone/>
                </a:pPr>
                <a:r>
                  <a:rPr lang="ru-RU" sz="2000" i="1" dirty="0" smtClean="0">
                    <a:latin typeface="Times New Roman"/>
                    <a:ea typeface="Times New Roman"/>
                  </a:rPr>
                  <a:t> </a:t>
                </a:r>
                <a:endParaRPr lang="ru-RU" sz="2000" i="1" dirty="0"/>
              </a:p>
            </p:txBody>
          </p:sp>
        </mc:Choice>
        <mc:Fallback>
          <p:sp>
            <p:nvSpPr>
              <p:cNvPr id="8" name="Объект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1500174"/>
                <a:ext cx="3784627" cy="4953162"/>
              </a:xfrm>
              <a:blipFill rotWithShape="1">
                <a:blip r:embed="rId3" cstate="print"/>
                <a:stretch>
                  <a:fillRect l="-2576" t="-984" r="-24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2379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Объект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42910" y="1500174"/>
                <a:ext cx="3854478" cy="5025170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dirty="0" smtClean="0">
                    <a:latin typeface="Times New Roman"/>
                    <a:ea typeface="Times New Roman"/>
                  </a:rPr>
                  <a:t>1. Заполни пропуски</a:t>
                </a: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i="1" dirty="0" smtClean="0">
                    <a:latin typeface="Times New Roman"/>
                    <a:ea typeface="Times New Roman"/>
                  </a:rPr>
                  <a:t>(у-3)</a:t>
                </a:r>
                <a:r>
                  <a:rPr lang="ru-RU" i="1" baseline="30000" dirty="0" smtClean="0">
                    <a:latin typeface="Times New Roman"/>
                    <a:ea typeface="Times New Roman"/>
                  </a:rPr>
                  <a:t>2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у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 smtClean="0">
                    <a:latin typeface="Times New Roman"/>
                    <a:ea typeface="Times New Roman"/>
                  </a:rPr>
                  <a:t> - 6у +9          </a:t>
                </a:r>
                <a:r>
                  <a:rPr lang="en-US" i="1" dirty="0" smtClean="0">
                    <a:latin typeface="Times New Roman"/>
                    <a:ea typeface="Times New Roman"/>
                  </a:rPr>
                  <a:t>  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      </a:t>
                </a: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i="1" dirty="0" smtClean="0">
                    <a:latin typeface="Times New Roman"/>
                    <a:ea typeface="Times New Roman"/>
                  </a:rPr>
                  <a:t>(</a:t>
                </a:r>
                <a:r>
                  <a:rPr lang="en-US" i="1" dirty="0" smtClean="0">
                    <a:latin typeface="Times New Roman"/>
                    <a:ea typeface="Times New Roman"/>
                  </a:rPr>
                  <a:t>a-4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п) </a:t>
                </a:r>
                <a:r>
                  <a:rPr lang="ru-RU" i="1" baseline="30000" dirty="0">
                    <a:latin typeface="Times New Roman"/>
                    <a:ea typeface="Times New Roman"/>
                  </a:rPr>
                  <a:t>2</a:t>
                </a:r>
                <a:r>
                  <a:rPr lang="ru-RU" dirty="0">
                    <a:latin typeface="Times New Roman"/>
                    <a:ea typeface="Times New Roman"/>
                  </a:rPr>
                  <a:t>=</a:t>
                </a:r>
                <a:r>
                  <a:rPr lang="en-US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i="1" dirty="0">
                            <a:solidFill>
                              <a:prstClr val="black"/>
                            </a:solidFill>
                            <a:latin typeface="Times New Roman"/>
                            <a:ea typeface="Times New Roman"/>
                          </a:rPr>
                          <m:t>a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/>
                    <a:ea typeface="Times New Roman"/>
                  </a:rPr>
                  <a:t> 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- 8ап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0" smtClean="0">
                            <a:latin typeface="Cambria Math"/>
                          </a:rPr>
                          <m:t>16</m:t>
                        </m:r>
                        <m:r>
                          <m:rPr>
                            <m:nor/>
                          </m:rPr>
                          <a:rPr lang="ru-RU" i="1" dirty="0">
                            <a:solidFill>
                              <a:prstClr val="black"/>
                            </a:solidFill>
                            <a:latin typeface="Times New Roman"/>
                            <a:ea typeface="Times New Roman"/>
                          </a:rPr>
                          <m:t>п</m:t>
                        </m:r>
                      </m:e>
                      <m:sup>
                        <m:r>
                          <a:rPr lang="ru-RU" b="0" i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dirty="0" smtClean="0">
                  <a:latin typeface="Times New Roman"/>
                  <a:ea typeface="Times New Roman"/>
                </a:endParaRP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i="1" dirty="0">
                    <a:latin typeface="Times New Roman"/>
                    <a:ea typeface="Times New Roman"/>
                  </a:rPr>
                  <a:t>(3а+8b)</a:t>
                </a:r>
                <a:r>
                  <a:rPr lang="ru-RU" i="1" baseline="30000" dirty="0">
                    <a:effectLst/>
                    <a:latin typeface="Times New Roman"/>
                    <a:ea typeface="Times New Roman"/>
                  </a:rPr>
                  <a:t>2</a:t>
                </a:r>
                <a:r>
                  <a:rPr lang="ru-RU" i="1" dirty="0">
                    <a:effectLst/>
                    <a:latin typeface="Times New Roman"/>
                    <a:ea typeface="Times New Roman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effectLst/>
                            <a:latin typeface="Cambria Math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ru-RU" i="1" dirty="0">
                            <a:solidFill>
                              <a:prstClr val="black"/>
                            </a:solidFill>
                            <a:latin typeface="Times New Roman"/>
                            <a:ea typeface="Times New Roman"/>
                          </a:rPr>
                          <m:t>а</m:t>
                        </m:r>
                      </m:e>
                      <m:sup>
                        <m:r>
                          <a:rPr lang="ru-RU" b="0" i="1" smtClean="0">
                            <a:effectLst/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 smtClean="0">
                    <a:latin typeface="Times New Roman"/>
                    <a:ea typeface="Times New Roman"/>
                  </a:rPr>
                  <a:t> 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+ 48ав +64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i="1" dirty="0">
                            <a:solidFill>
                              <a:prstClr val="black"/>
                            </a:solidFill>
                            <a:latin typeface="Times New Roman"/>
                            <a:ea typeface="Times New Roman"/>
                          </a:rPr>
                          <m:t>b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 smtClean="0">
                    <a:latin typeface="Times New Roman"/>
                    <a:ea typeface="Times New Roman"/>
                  </a:rPr>
                  <a:t>             </a:t>
                </a:r>
                <a:endParaRPr lang="ru-RU" i="1" dirty="0" smtClean="0">
                  <a:latin typeface="Times New Roman"/>
                  <a:ea typeface="Times New Roman"/>
                </a:endParaRP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dirty="0" smtClean="0">
                    <a:latin typeface="Times New Roman"/>
                    <a:ea typeface="Times New Roman"/>
                  </a:rPr>
                  <a:t>   2. Вычисли </a:t>
                </a: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i="1" dirty="0" smtClean="0">
                    <a:latin typeface="Times New Roman"/>
                    <a:ea typeface="Times New Roman"/>
                  </a:rPr>
                  <a:t>    61</a:t>
                </a:r>
                <a:r>
                  <a:rPr lang="ru-RU" i="1" baseline="30000" dirty="0" smtClean="0">
                    <a:latin typeface="Times New Roman"/>
                    <a:ea typeface="Times New Roman"/>
                  </a:rPr>
                  <a:t>2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(60+1)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/>
                    <a:ea typeface="Times New Roman"/>
                  </a:rPr>
                  <a:t>=</a:t>
                </a: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dirty="0" smtClean="0">
                    <a:latin typeface="Times New Roman"/>
                    <a:ea typeface="Times New Roman"/>
                  </a:rPr>
                  <a:t>= 3 600+120+1=3 721</a:t>
                </a:r>
                <a:endParaRPr lang="ru-RU" dirty="0">
                  <a:latin typeface="Times New Roman"/>
                  <a:ea typeface="Times New Roman"/>
                </a:endParaRP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dirty="0" smtClean="0">
                    <a:latin typeface="Times New Roman"/>
                    <a:ea typeface="Times New Roman"/>
                  </a:rPr>
                  <a:t>3. Представьте в виде квадрата двучлена</a:t>
                </a: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i="1" dirty="0">
                    <a:latin typeface="Times New Roman"/>
                    <a:ea typeface="Times New Roman"/>
                  </a:rPr>
                  <a:t>4а</a:t>
                </a:r>
                <a:r>
                  <a:rPr lang="ru-RU" i="1" baseline="30000" dirty="0">
                    <a:latin typeface="Times New Roman"/>
                    <a:ea typeface="Times New Roman"/>
                  </a:rPr>
                  <a:t>2</a:t>
                </a:r>
                <a:r>
                  <a:rPr lang="ru-RU" i="1" dirty="0">
                    <a:latin typeface="Times New Roman"/>
                    <a:ea typeface="Times New Roman"/>
                  </a:rPr>
                  <a:t>+4ав+в</a:t>
                </a:r>
                <a:r>
                  <a:rPr lang="ru-RU" i="1" baseline="30000" dirty="0">
                    <a:latin typeface="Times New Roman"/>
                    <a:ea typeface="Times New Roman"/>
                  </a:rPr>
                  <a:t>2</a:t>
                </a:r>
                <a:r>
                  <a:rPr lang="ru-RU" i="1" dirty="0">
                    <a:latin typeface="Times New Roman"/>
                    <a:ea typeface="Times New Roman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(2</m:t>
                        </m:r>
                        <m:r>
                          <m:rPr>
                            <m:nor/>
                          </m:rPr>
                          <a:rPr lang="ru-RU" i="1" dirty="0">
                            <a:solidFill>
                              <a:prstClr val="black"/>
                            </a:solidFill>
                            <a:latin typeface="Times New Roman"/>
                            <a:ea typeface="Times New Roman"/>
                          </a:rPr>
                          <m:t>а</m:t>
                        </m:r>
                        <m:r>
                          <a:rPr lang="ru-RU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ru-RU" i="1" dirty="0">
                            <a:solidFill>
                              <a:prstClr val="black"/>
                            </a:solidFill>
                            <a:latin typeface="Times New Roman"/>
                            <a:ea typeface="Times New Roman"/>
                          </a:rPr>
                          <m:t>в</m:t>
                        </m:r>
                        <m:r>
                          <a:rPr lang="ru-RU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)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i="1" dirty="0">
                  <a:latin typeface="Times New Roman"/>
                  <a:ea typeface="Times New Roman"/>
                </a:endParaRP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i="1" dirty="0" smtClean="0">
                    <a:latin typeface="Times New Roman"/>
                    <a:ea typeface="Times New Roman"/>
                  </a:rPr>
                  <a:t> 36р</a:t>
                </a:r>
                <a:r>
                  <a:rPr lang="ru-RU" i="1" baseline="30000" dirty="0" smtClean="0">
                    <a:latin typeface="Times New Roman"/>
                    <a:ea typeface="Times New Roman"/>
                  </a:rPr>
                  <a:t>2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-12рх</a:t>
                </a:r>
                <a:r>
                  <a:rPr lang="ru-RU" i="1" baseline="30000" dirty="0" smtClean="0">
                    <a:latin typeface="Times New Roman"/>
                    <a:ea typeface="Times New Roman"/>
                  </a:rPr>
                  <a:t>2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+х</a:t>
                </a:r>
                <a:r>
                  <a:rPr lang="ru-RU" i="1" baseline="30000" dirty="0" smtClean="0">
                    <a:latin typeface="Times New Roman"/>
                    <a:ea typeface="Times New Roman"/>
                  </a:rPr>
                  <a:t>4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(6</m:t>
                        </m:r>
                        <m:r>
                          <m:rPr>
                            <m:nor/>
                          </m:rPr>
                          <a:rPr lang="ru-RU" i="1" dirty="0">
                            <a:solidFill>
                              <a:prstClr val="black"/>
                            </a:solidFill>
                            <a:latin typeface="Times New Roman"/>
                            <a:ea typeface="Times New Roman"/>
                          </a:rPr>
                          <m:t>р</m:t>
                        </m:r>
                        <m:r>
                          <a:rPr lang="ru-RU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− </m:t>
                        </m:r>
                        <m:sSup>
                          <m:sSupPr>
                            <m:ctrlPr>
                              <a:rPr lang="ru-RU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ru-RU" i="1" dirty="0">
                                <a:solidFill>
                                  <a:prstClr val="black"/>
                                </a:solidFill>
                                <a:latin typeface="Times New Roman"/>
                                <a:ea typeface="Times New Roman"/>
                              </a:rPr>
                              <m:t>х</m:t>
                            </m:r>
                          </m:e>
                          <m:sup>
                            <m:r>
                              <a:rPr lang="ru-RU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 smtClean="0">
                    <a:latin typeface="Times New Roman"/>
                    <a:ea typeface="Times New Roman"/>
                  </a:rPr>
                  <a:t> </a:t>
                </a:r>
                <a:endParaRPr lang="ru-RU" i="1" dirty="0"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2910" y="1500174"/>
                <a:ext cx="3854478" cy="5025170"/>
              </a:xfrm>
              <a:blipFill rotWithShape="1">
                <a:blip r:embed="rId2" cstate="print"/>
                <a:stretch>
                  <a:fillRect l="-2370" t="-971" r="-2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Вариант2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Объект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1500174"/>
                <a:ext cx="3784627" cy="4953162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dirty="0" smtClean="0">
                    <a:latin typeface="Times New Roman"/>
                    <a:ea typeface="Times New Roman"/>
                  </a:rPr>
                  <a:t>1. Заполни пропуски</a:t>
                </a: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dirty="0" smtClean="0">
                    <a:latin typeface="Times New Roman"/>
                    <a:ea typeface="Times New Roman"/>
                  </a:rPr>
                  <a:t>    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(у-5)</a:t>
                </a:r>
                <a:r>
                  <a:rPr lang="ru-RU" i="1" baseline="30000" dirty="0" smtClean="0">
                    <a:latin typeface="Times New Roman"/>
                    <a:ea typeface="Times New Roman"/>
                  </a:rPr>
                  <a:t>2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у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 smtClean="0">
                    <a:latin typeface="Times New Roman"/>
                    <a:ea typeface="Times New Roman"/>
                  </a:rPr>
                  <a:t>  - 10у +…         </a:t>
                </a:r>
                <a:r>
                  <a:rPr lang="en-US" i="1" dirty="0" smtClean="0">
                    <a:latin typeface="Times New Roman"/>
                    <a:ea typeface="Times New Roman"/>
                  </a:rPr>
                  <a:t>                  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     </a:t>
                </a: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i="1" dirty="0">
                    <a:latin typeface="Times New Roman"/>
                    <a:ea typeface="Times New Roman"/>
                  </a:rPr>
                  <a:t> 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  </a:t>
                </a:r>
                <a:r>
                  <a:rPr lang="en-US" i="1" dirty="0" smtClean="0">
                    <a:latin typeface="Times New Roman"/>
                    <a:ea typeface="Times New Roman"/>
                  </a:rPr>
                  <a:t>(</a:t>
                </a:r>
                <a:r>
                  <a:rPr lang="en-US" i="1" dirty="0">
                    <a:latin typeface="Times New Roman"/>
                    <a:ea typeface="Times New Roman"/>
                  </a:rPr>
                  <a:t>3y+4)</a:t>
                </a:r>
                <a:r>
                  <a:rPr lang="en-US" i="1" baseline="30000" dirty="0">
                    <a:latin typeface="Times New Roman"/>
                    <a:ea typeface="Times New Roman"/>
                  </a:rPr>
                  <a:t>2</a:t>
                </a:r>
                <a:r>
                  <a:rPr lang="en-US" i="1" dirty="0" smtClean="0">
                    <a:latin typeface="Times New Roman"/>
                    <a:ea typeface="Times New Roman"/>
                  </a:rPr>
                  <a:t>=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 … +24у +16</a:t>
                </a:r>
                <a:endParaRPr lang="ru-RU" i="1" dirty="0">
                  <a:latin typeface="Times New Roman"/>
                  <a:ea typeface="Times New Roman"/>
                </a:endParaRP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i="1" dirty="0" smtClean="0">
                    <a:latin typeface="Times New Roman"/>
                    <a:ea typeface="Times New Roman"/>
                  </a:rPr>
                  <a:t>   (5а+8b)</a:t>
                </a:r>
                <a:r>
                  <a:rPr lang="ru-RU" i="1" baseline="30000" dirty="0" smtClean="0">
                    <a:latin typeface="Times New Roman"/>
                    <a:ea typeface="Times New Roman"/>
                  </a:rPr>
                  <a:t>2</a:t>
                </a:r>
                <a:r>
                  <a:rPr lang="ru-RU" i="1" dirty="0">
                    <a:latin typeface="Times New Roman"/>
                    <a:ea typeface="Times New Roman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ru-RU" i="1" dirty="0">
                            <a:solidFill>
                              <a:prstClr val="black"/>
                            </a:solidFill>
                            <a:latin typeface="Times New Roman"/>
                            <a:ea typeface="Times New Roman"/>
                          </a:rPr>
                          <m:t>а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 smtClean="0">
                    <a:latin typeface="Times New Roman"/>
                    <a:ea typeface="Times New Roman"/>
                  </a:rPr>
                  <a:t> +…+64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i="1" dirty="0">
                            <a:solidFill>
                              <a:prstClr val="black"/>
                            </a:solidFill>
                            <a:latin typeface="Times New Roman"/>
                            <a:ea typeface="Times New Roman"/>
                          </a:rPr>
                          <m:t>b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 smtClean="0">
                    <a:latin typeface="Times New Roman"/>
                    <a:ea typeface="Times New Roman"/>
                  </a:rPr>
                  <a:t>  </a:t>
                </a:r>
                <a:r>
                  <a:rPr lang="ru-RU" dirty="0" smtClean="0">
                    <a:latin typeface="Times New Roman"/>
                    <a:ea typeface="Times New Roman"/>
                  </a:rPr>
                  <a:t> </a:t>
                </a:r>
                <a:r>
                  <a:rPr lang="en-US" dirty="0" smtClean="0">
                    <a:latin typeface="Times New Roman"/>
                    <a:ea typeface="Times New Roman"/>
                  </a:rPr>
                  <a:t>  </a:t>
                </a:r>
                <a:r>
                  <a:rPr lang="ru-RU" dirty="0" smtClean="0">
                    <a:latin typeface="Times New Roman"/>
                    <a:ea typeface="Times New Roman"/>
                  </a:rPr>
                  <a:t>                   </a:t>
                </a:r>
                <a:r>
                  <a:rPr lang="en-US" dirty="0" smtClean="0">
                    <a:latin typeface="Times New Roman"/>
                    <a:ea typeface="Times New Roman"/>
                  </a:rPr>
                  <a:t>           </a:t>
                </a:r>
                <a:endParaRPr lang="ru-RU" dirty="0">
                  <a:latin typeface="Times New Roman"/>
                  <a:ea typeface="Times New Roman"/>
                </a:endParaRP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2. Вычисли </a:t>
                </a: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i="1" dirty="0" smtClean="0">
                    <a:latin typeface="Times New Roman"/>
                    <a:ea typeface="Times New Roman"/>
                  </a:rPr>
                  <a:t>     79</a:t>
                </a:r>
                <a:r>
                  <a:rPr lang="ru-RU" i="1" baseline="30000" dirty="0" smtClean="0">
                    <a:latin typeface="Times New Roman"/>
                    <a:ea typeface="Times New Roman"/>
                  </a:rPr>
                  <a:t>2</a:t>
                </a:r>
                <a:r>
                  <a:rPr lang="ru-RU" i="1" dirty="0">
                    <a:latin typeface="Times New Roman"/>
                    <a:ea typeface="Times New Roman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(80−1)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=</a:t>
                </a: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= 6 400- 160 +1 = 6 241</a:t>
                </a:r>
                <a:endParaRPr lang="ru-RU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marL="0" lvl="0" indent="0" algn="just">
                  <a:buSzPts val="1000"/>
                  <a:buNone/>
                  <a:tabLst>
                    <a:tab pos="457200" algn="l"/>
                  </a:tabLst>
                </a:pPr>
                <a:r>
                  <a:rPr lang="ru-RU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3. Представьте </a:t>
                </a:r>
                <a:r>
                  <a:rPr lang="ru-RU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в виде квадрата двучлена</a:t>
                </a:r>
              </a:p>
              <a:p>
                <a:pPr marL="0" indent="0" algn="just">
                  <a:spcAft>
                    <a:spcPts val="0"/>
                  </a:spcAft>
                  <a:buNone/>
                </a:pPr>
                <a:r>
                  <a:rPr lang="ru-RU" i="1" dirty="0" smtClean="0">
                    <a:latin typeface="Times New Roman"/>
                    <a:ea typeface="Times New Roman"/>
                  </a:rPr>
                  <a:t>   4р</a:t>
                </a:r>
                <a:r>
                  <a:rPr lang="ru-RU" i="1" baseline="30000" dirty="0" smtClean="0">
                    <a:latin typeface="Times New Roman"/>
                    <a:ea typeface="Times New Roman"/>
                  </a:rPr>
                  <a:t>2 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- 4ар+а</a:t>
                </a:r>
                <a:r>
                  <a:rPr lang="ru-RU" i="1" baseline="30000" dirty="0" smtClean="0">
                    <a:latin typeface="Times New Roman"/>
                    <a:ea typeface="Times New Roman"/>
                  </a:rPr>
                  <a:t>2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(2</m:t>
                        </m:r>
                        <m:r>
                          <m:rPr>
                            <m:nor/>
                          </m:rPr>
                          <a:rPr lang="ru-RU" i="1" dirty="0">
                            <a:solidFill>
                              <a:prstClr val="black"/>
                            </a:solidFill>
                            <a:latin typeface="Times New Roman"/>
                            <a:ea typeface="Times New Roman"/>
                          </a:rPr>
                          <m:t>р</m:t>
                        </m:r>
                        <m:r>
                          <a:rPr lang="ru-RU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 −</m:t>
                        </m:r>
                        <m:r>
                          <m:rPr>
                            <m:nor/>
                          </m:rPr>
                          <a:rPr lang="ru-RU" i="1" dirty="0">
                            <a:solidFill>
                              <a:prstClr val="black"/>
                            </a:solidFill>
                            <a:latin typeface="Times New Roman"/>
                            <a:ea typeface="Times New Roman"/>
                          </a:rPr>
                          <m:t>а</m:t>
                        </m:r>
                        <m:r>
                          <a:rPr lang="ru-RU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)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i="1" dirty="0" smtClean="0">
                  <a:latin typeface="Times New Roman"/>
                  <a:ea typeface="Times New Roman"/>
                </a:endParaRPr>
              </a:p>
              <a:p>
                <a:pPr marL="0" indent="0" algn="just">
                  <a:spcAft>
                    <a:spcPts val="0"/>
                  </a:spcAft>
                  <a:buNone/>
                </a:pPr>
                <a:r>
                  <a:rPr lang="ru-RU" i="1" dirty="0">
                    <a:latin typeface="Times New Roman"/>
                    <a:ea typeface="Times New Roman"/>
                  </a:rPr>
                  <a:t> 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  9х</a:t>
                </a:r>
                <a:r>
                  <a:rPr lang="ru-RU" i="1" baseline="30000" dirty="0" smtClean="0">
                    <a:latin typeface="Times New Roman"/>
                    <a:ea typeface="Times New Roman"/>
                  </a:rPr>
                  <a:t>2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+6ху+у</a:t>
                </a:r>
                <a:r>
                  <a:rPr lang="ru-RU" i="1" baseline="30000" dirty="0" smtClean="0">
                    <a:latin typeface="Times New Roman"/>
                    <a:ea typeface="Times New Roman"/>
                  </a:rPr>
                  <a:t>2</a:t>
                </a:r>
                <a:r>
                  <a:rPr lang="ru-RU" i="1" dirty="0" smtClean="0">
                    <a:latin typeface="Times New Roman"/>
                    <a:ea typeface="Times New Roman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(3</m:t>
                        </m:r>
                        <m:r>
                          <m:rPr>
                            <m:nor/>
                          </m:rPr>
                          <a:rPr lang="ru-RU" i="1" dirty="0">
                            <a:solidFill>
                              <a:prstClr val="black"/>
                            </a:solidFill>
                            <a:latin typeface="Times New Roman"/>
                            <a:ea typeface="Times New Roman"/>
                          </a:rPr>
                          <m:t>х</m:t>
                        </m:r>
                        <m:r>
                          <a:rPr lang="ru-RU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ru-RU" i="1" dirty="0">
                            <a:solidFill>
                              <a:prstClr val="black"/>
                            </a:solidFill>
                            <a:latin typeface="Times New Roman"/>
                            <a:ea typeface="Times New Roman"/>
                          </a:rPr>
                          <m:t>у</m:t>
                        </m:r>
                        <m:r>
                          <a:rPr lang="ru-RU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)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i="1" dirty="0">
                  <a:latin typeface="Times New Roman"/>
                  <a:ea typeface="Times New Roman"/>
                </a:endParaRPr>
              </a:p>
              <a:p>
                <a:pPr marL="0" indent="0">
                  <a:buNone/>
                </a:pPr>
                <a:r>
                  <a:rPr lang="ru-RU" sz="2000" i="1" dirty="0" smtClean="0">
                    <a:latin typeface="Times New Roman"/>
                    <a:ea typeface="Times New Roman"/>
                  </a:rPr>
                  <a:t> </a:t>
                </a:r>
                <a:endParaRPr lang="ru-RU" sz="2000" i="1" dirty="0"/>
              </a:p>
            </p:txBody>
          </p:sp>
        </mc:Choice>
        <mc:Fallback>
          <p:sp>
            <p:nvSpPr>
              <p:cNvPr id="8" name="Объект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1500174"/>
                <a:ext cx="3784627" cy="4953162"/>
              </a:xfrm>
              <a:blipFill rotWithShape="1">
                <a:blip r:embed="rId3" cstate="print"/>
                <a:stretch>
                  <a:fillRect l="-2576" t="-984" r="-24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886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14348" y="1556792"/>
            <a:ext cx="7715304" cy="4586852"/>
          </a:xfrm>
        </p:spPr>
        <p:txBody>
          <a:bodyPr/>
          <a:lstStyle/>
          <a:p>
            <a:r>
              <a:rPr lang="ru-RU" b="1" i="1" dirty="0" smtClean="0"/>
              <a:t>(в – а)² = (</a:t>
            </a:r>
            <a:r>
              <a:rPr lang="ru-RU" b="1" i="1" dirty="0" err="1" smtClean="0"/>
              <a:t>а</a:t>
            </a:r>
            <a:r>
              <a:rPr lang="ru-RU" b="1" i="1" dirty="0" smtClean="0"/>
              <a:t> – в)²</a:t>
            </a:r>
          </a:p>
          <a:p>
            <a:r>
              <a:rPr lang="ru-RU" b="1" i="1" dirty="0" smtClean="0"/>
              <a:t>(-  а – в)² = (а + в)²</a:t>
            </a:r>
          </a:p>
          <a:p>
            <a:r>
              <a:rPr lang="ru-RU" b="1" i="1" dirty="0" smtClean="0"/>
              <a:t>(а + в + с)² = а² + в² + с² + 2ав + 2вс + 2ас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656"/>
            <a:ext cx="5472608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181133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0917" y="4005064"/>
            <a:ext cx="23389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Блез</a:t>
            </a:r>
            <a:r>
              <a:rPr lang="ru-RU" alt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Паскаль</a:t>
            </a:r>
            <a:endParaRPr lang="ru-RU" altLang="ru-RU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( 1623 - 1662)</a:t>
            </a:r>
            <a:br>
              <a:rPr lang="ru-RU" altLang="ru-RU" b="1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b="1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- известный французский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физик, математик и философ.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ina\Рабочий стол\презентация\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612" y="2420888"/>
            <a:ext cx="8358191" cy="388843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 rot="20123944">
            <a:off x="2349961" y="1937221"/>
            <a:ext cx="1203719" cy="31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у)(2х + у)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20012571">
            <a:off x="813188" y="1533531"/>
            <a:ext cx="15841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- 1) (х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х+1)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 rot="849785">
            <a:off x="342904" y="2131298"/>
            <a:ext cx="12026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5(х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7х +8)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 rot="21188092">
            <a:off x="1345097" y="1926038"/>
            <a:ext cx="13773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7) (2а + 5)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425625">
            <a:off x="251520" y="1412776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2х(х</a:t>
            </a:r>
            <a:r>
              <a:rPr lang="ru-RU" baseline="30000" dirty="0" smtClean="0"/>
              <a:t>3</a:t>
            </a:r>
            <a:r>
              <a:rPr lang="ru-RU" dirty="0" smtClean="0"/>
              <a:t> – 3)</a:t>
            </a:r>
            <a:endParaRPr lang="ru-RU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rot="491220">
            <a:off x="7038182" y="2187238"/>
            <a:ext cx="7857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 + в )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660232" y="2420888"/>
            <a:ext cx="4235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69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21008427">
            <a:off x="6320788" y="1981287"/>
            <a:ext cx="7793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+ 3)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1403973">
            <a:off x="8028384" y="1844824"/>
            <a:ext cx="8467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-в - а )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 rot="492364">
            <a:off x="7092280" y="1772816"/>
            <a:ext cx="8691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+ 5у)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 rot="575316">
            <a:off x="7812360" y="2276872"/>
            <a:ext cx="856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( 9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Квадрат суммы и квадрат разности двух выражений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ВОПРОС -ОТВЕТ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428604"/>
            <a:ext cx="3781452" cy="591187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Назвать формулу квадрата суммы</a:t>
            </a:r>
          </a:p>
          <a:p>
            <a:r>
              <a:rPr lang="ru-RU" dirty="0" smtClean="0"/>
              <a:t>Сформулировать правило нахождения квадрата суммы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Назвать формулу квадрата разности</a:t>
            </a:r>
          </a:p>
          <a:p>
            <a:r>
              <a:rPr lang="ru-RU" dirty="0" smtClean="0"/>
              <a:t>Сформулировать правило нахождения квадрата разности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Название формул квадрата суммы и квадрата разности</a:t>
            </a:r>
          </a:p>
          <a:p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Содержимое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14876" y="714356"/>
                <a:ext cx="3786214" cy="5626121"/>
              </a:xfrm>
            </p:spPr>
            <p:txBody>
              <a:bodyPr>
                <a:normAutofit lnSpcReduction="10000"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 а</m:t>
                        </m:r>
                        <m:r>
                          <a:rPr lang="ru-RU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в)</m:t>
                        </m:r>
                      </m:e>
                      <m:sup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а</m:t>
                        </m:r>
                      </m:e>
                      <m:sup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prstClr val="black"/>
                    </a:solidFill>
                  </a:rPr>
                  <a:t> </a:t>
                </a:r>
                <a:r>
                  <a:rPr lang="ru-RU" sz="2400" dirty="0" smtClean="0">
                    <a:solidFill>
                      <a:prstClr val="black"/>
                    </a:solidFill>
                  </a:rPr>
                  <a:t>-  </a:t>
                </a:r>
                <a:r>
                  <a:rPr lang="ru-RU" sz="2400" dirty="0">
                    <a:solidFill>
                      <a:prstClr val="black"/>
                    </a:solidFill>
                  </a:rPr>
                  <a:t>2ав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в</m:t>
                        </m:r>
                      </m:e>
                      <m:sup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240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rgbClr val="C00000"/>
                    </a:solidFill>
                  </a:rPr>
                  <a:t>Формулы сокращенного умножения</a:t>
                </a:r>
                <a:endParaRPr lang="ru-RU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</a:rPr>
                          <m:t>( а+в)</m:t>
                        </m:r>
                      </m:e>
                      <m:sup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</a:rPr>
                          <m:t>а</m:t>
                        </m:r>
                      </m:e>
                      <m:sup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/>
                  <a:t> + 2ав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</a:rPr>
                          <m:t>в</m:t>
                        </m:r>
                      </m:e>
                      <m:sup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2400" dirty="0" smtClean="0"/>
              </a:p>
              <a:p>
                <a:r>
                  <a:rPr lang="ru-RU" sz="1800" dirty="0" smtClean="0">
                    <a:solidFill>
                      <a:srgbClr val="C00000"/>
                    </a:solidFill>
                  </a:rPr>
                  <a:t>Квадрат суммы двух выражений равен квадрату первого выражения плюс удвоенное произведение первого и второго выражений плюс квадрат второго выражения.</a:t>
                </a:r>
                <a:endParaRPr lang="ru-RU" sz="1800" dirty="0">
                  <a:solidFill>
                    <a:srgbClr val="C00000"/>
                  </a:solidFill>
                </a:endParaRPr>
              </a:p>
              <a:p>
                <a:r>
                  <a:rPr lang="ru-RU" sz="1800" dirty="0" smtClean="0"/>
                  <a:t>Квадрат разности двух </a:t>
                </a:r>
                <a:r>
                  <a:rPr lang="ru-RU" sz="1800" dirty="0"/>
                  <a:t>выражений равен квадрату первого выражения  </a:t>
                </a:r>
                <a:r>
                  <a:rPr lang="ru-RU" sz="1800" dirty="0" smtClean="0"/>
                  <a:t>минус удвоенное </a:t>
                </a:r>
                <a:r>
                  <a:rPr lang="ru-RU" sz="1800" dirty="0"/>
                  <a:t>произведение первого и </a:t>
                </a:r>
                <a:r>
                  <a:rPr lang="ru-RU" sz="1800" dirty="0" smtClean="0"/>
                  <a:t>второго выражений плюс квадрат второго выражения.</a:t>
                </a:r>
                <a:endParaRPr lang="ru-RU" sz="1800" dirty="0"/>
              </a:p>
              <a:p>
                <a:endParaRPr lang="ru-RU" sz="2400" dirty="0" smtClean="0"/>
              </a:p>
              <a:p>
                <a:endParaRPr lang="ru-RU" sz="2000" dirty="0"/>
              </a:p>
            </p:txBody>
          </p:sp>
        </mc:Choice>
        <mc:Fallback>
          <p:sp>
            <p:nvSpPr>
              <p:cNvPr id="4" name="Содержимое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14876" y="714356"/>
                <a:ext cx="3786214" cy="5626121"/>
              </a:xfrm>
              <a:blipFill rotWithShape="1">
                <a:blip r:embed="rId2" cstate="print"/>
                <a:stretch>
                  <a:fillRect l="-3215" t="-1517" r="-1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Выгнутая вверх стрелка 15"/>
          <p:cNvSpPr/>
          <p:nvPr/>
        </p:nvSpPr>
        <p:spPr>
          <a:xfrm rot="2095855">
            <a:off x="3358799" y="1427183"/>
            <a:ext cx="2214578" cy="483463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2134692">
            <a:off x="2699541" y="2341517"/>
            <a:ext cx="3030539" cy="674983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rot="18838241">
            <a:off x="3056622" y="1834726"/>
            <a:ext cx="3058728" cy="805870"/>
          </a:xfrm>
          <a:prstGeom prst="curved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1588470">
            <a:off x="3103666" y="4164102"/>
            <a:ext cx="2502036" cy="731520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 rot="18975441">
            <a:off x="2578952" y="3486451"/>
            <a:ext cx="4688938" cy="456600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48680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Закончить предложение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1628800"/>
            <a:ext cx="7715304" cy="417646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Сегодня я узнал…</a:t>
            </a:r>
          </a:p>
          <a:p>
            <a:r>
              <a:rPr lang="ru-RU" b="1" dirty="0" smtClean="0"/>
              <a:t>Было интересно…</a:t>
            </a:r>
          </a:p>
          <a:p>
            <a:r>
              <a:rPr lang="ru-RU" b="1" dirty="0" smtClean="0"/>
              <a:t>Было трудно…</a:t>
            </a:r>
          </a:p>
          <a:p>
            <a:r>
              <a:rPr lang="ru-RU" b="1" dirty="0" smtClean="0"/>
              <a:t>Я выполнял задания…</a:t>
            </a:r>
          </a:p>
          <a:p>
            <a:r>
              <a:rPr lang="ru-RU" b="1" dirty="0" smtClean="0"/>
              <a:t>Я понял, что…</a:t>
            </a:r>
          </a:p>
          <a:p>
            <a:r>
              <a:rPr lang="ru-RU" b="1" dirty="0" smtClean="0"/>
              <a:t>Теперь я могу…</a:t>
            </a:r>
          </a:p>
          <a:p>
            <a:r>
              <a:rPr lang="ru-RU" b="1" dirty="0" smtClean="0"/>
              <a:t>Я научился…</a:t>
            </a:r>
          </a:p>
          <a:p>
            <a:r>
              <a:rPr lang="ru-RU" b="1" dirty="0" smtClean="0"/>
              <a:t>У меня получилось …</a:t>
            </a:r>
          </a:p>
          <a:p>
            <a:r>
              <a:rPr lang="ru-RU" b="1" dirty="0" smtClean="0"/>
              <a:t>Я смог…</a:t>
            </a:r>
          </a:p>
          <a:p>
            <a:r>
              <a:rPr lang="ru-RU" b="1" dirty="0" smtClean="0"/>
              <a:t>Я попробую…</a:t>
            </a:r>
          </a:p>
          <a:p>
            <a:r>
              <a:rPr lang="ru-RU" b="1" dirty="0" smtClean="0"/>
              <a:t>Меня удивило…</a:t>
            </a:r>
          </a:p>
          <a:p>
            <a:r>
              <a:rPr lang="ru-RU" b="1" dirty="0" smtClean="0"/>
              <a:t>Мне захотелось…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Параграф 7.5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№ - 736</a:t>
            </a:r>
            <a:endParaRPr lang="ru-RU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преобразовать в многочлен, используя формулы квадрата суммы и квадрата разности.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№  – 733 </a:t>
            </a:r>
            <a:r>
              <a:rPr lang="ru-RU" b="1" dirty="0" smtClean="0">
                <a:solidFill>
                  <a:srgbClr val="00B050"/>
                </a:solidFill>
              </a:rPr>
              <a:t>заполнить  пропуски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Внимание! Для любознательных!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*  Рассмотреть геометрическую интерпретацию формулы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  (</a:t>
            </a:r>
            <a:r>
              <a:rPr lang="en-US" b="1" dirty="0" smtClean="0">
                <a:solidFill>
                  <a:srgbClr val="00B050"/>
                </a:solidFill>
              </a:rPr>
              <a:t>a</a:t>
            </a:r>
            <a:r>
              <a:rPr lang="ru-RU" b="1" dirty="0">
                <a:solidFill>
                  <a:srgbClr val="00B050"/>
                </a:solidFill>
              </a:rPr>
              <a:t>-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  <a:r>
              <a:rPr lang="ru-RU" b="1" dirty="0" smtClean="0">
                <a:solidFill>
                  <a:srgbClr val="00B050"/>
                </a:solidFill>
              </a:rPr>
              <a:t>)</a:t>
            </a:r>
            <a:r>
              <a:rPr lang="ru-RU" b="1" baseline="30000" dirty="0" smtClean="0">
                <a:solidFill>
                  <a:srgbClr val="00B050"/>
                </a:solidFill>
              </a:rPr>
              <a:t>2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Picture 3" descr="C:\Users\Pc\Pictures\школьная тема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149080"/>
            <a:ext cx="1512168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урок +\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662" y="2058987"/>
            <a:ext cx="616267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28596" y="476672"/>
            <a:ext cx="8229600" cy="2376264"/>
          </a:xfrm>
        </p:spPr>
        <p:txBody>
          <a:bodyPr>
            <a:norm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88913"/>
            <a:ext cx="8229600" cy="725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3735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Устная работа</a:t>
            </a: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714375" y="1052513"/>
            <a:ext cx="7715250" cy="50911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500" b="1" u="sng" dirty="0"/>
              <a:t>Найти квадраты выражений</a:t>
            </a:r>
            <a:r>
              <a:rPr lang="ru-RU" sz="2500" dirty="0"/>
              <a:t>   </a:t>
            </a:r>
            <a:r>
              <a:rPr lang="en-US" sz="2500" i="1" dirty="0"/>
              <a:t>y</a:t>
            </a:r>
            <a:r>
              <a:rPr lang="ru-RU" sz="2500" i="1" dirty="0"/>
              <a:t>; </a:t>
            </a:r>
            <a:r>
              <a:rPr lang="en-US" sz="2500" i="1" dirty="0"/>
              <a:t>4</a:t>
            </a:r>
            <a:r>
              <a:rPr lang="ru-RU" sz="2500" i="1" dirty="0"/>
              <a:t>;  </a:t>
            </a:r>
            <a:r>
              <a:rPr lang="en-US" sz="2500" i="1" dirty="0"/>
              <a:t>3</a:t>
            </a:r>
            <a:r>
              <a:rPr lang="ru-RU" sz="2500" i="1" dirty="0" err="1"/>
              <a:t>m</a:t>
            </a:r>
            <a:r>
              <a:rPr lang="ru-RU" sz="2500" i="1" dirty="0"/>
              <a:t>; </a:t>
            </a:r>
            <a:r>
              <a:rPr lang="en-US" sz="2500" i="1" dirty="0"/>
              <a:t>8</a:t>
            </a:r>
            <a:r>
              <a:rPr lang="ru-RU" sz="2500" i="1" dirty="0" err="1"/>
              <a:t>xy</a:t>
            </a:r>
            <a:r>
              <a:rPr lang="ru-RU" sz="2500" i="1" dirty="0"/>
              <a:t>; </a:t>
            </a:r>
            <a:r>
              <a:rPr lang="ru-RU" sz="2500" i="1" dirty="0" smtClean="0"/>
              <a:t>a</a:t>
            </a:r>
            <a:r>
              <a:rPr lang="ru-RU" sz="2500" i="1" baseline="30000" dirty="0" smtClean="0"/>
              <a:t>2</a:t>
            </a:r>
            <a:r>
              <a:rPr lang="ru-RU" sz="2500" dirty="0" smtClean="0"/>
              <a:t>.</a:t>
            </a:r>
            <a:r>
              <a:rPr lang="ru-RU" sz="2500" i="1" dirty="0"/>
              <a:t/>
            </a:r>
            <a:br>
              <a:rPr lang="ru-RU" sz="2500" i="1" dirty="0"/>
            </a:br>
            <a:r>
              <a:rPr lang="ru-RU" sz="2500" dirty="0"/>
              <a:t>Как можно назвать эти выражения? </a:t>
            </a:r>
            <a:endParaRPr lang="en-US" sz="2500" dirty="0"/>
          </a:p>
          <a:p>
            <a:pPr>
              <a:lnSpc>
                <a:spcPct val="80000"/>
              </a:lnSpc>
              <a:buFontTx/>
              <a:buNone/>
            </a:pPr>
            <a:endParaRPr lang="ru-RU" sz="2500" dirty="0"/>
          </a:p>
          <a:p>
            <a:pPr>
              <a:lnSpc>
                <a:spcPct val="80000"/>
              </a:lnSpc>
            </a:pPr>
            <a:r>
              <a:rPr lang="ru-RU" sz="2500" b="1" u="sng" dirty="0"/>
              <a:t>Найти произведение одночленов</a:t>
            </a:r>
            <a:r>
              <a:rPr lang="ru-RU" sz="2500" dirty="0"/>
              <a:t> </a:t>
            </a:r>
            <a:r>
              <a:rPr lang="en-US" sz="2500" i="1" dirty="0"/>
              <a:t>6x</a:t>
            </a:r>
            <a:r>
              <a:rPr lang="ru-RU" sz="2500" i="1" dirty="0"/>
              <a:t> </a:t>
            </a:r>
            <a:r>
              <a:rPr lang="ru-RU" sz="2500" dirty="0"/>
              <a:t>и</a:t>
            </a:r>
            <a:r>
              <a:rPr lang="ru-RU" sz="2500" i="1" dirty="0"/>
              <a:t> 3</a:t>
            </a:r>
            <a:r>
              <a:rPr lang="en-US" sz="2500" i="1" dirty="0"/>
              <a:t>y</a:t>
            </a:r>
            <a:r>
              <a:rPr lang="ru-RU" sz="2500" i="1" dirty="0"/>
              <a:t/>
            </a:r>
            <a:br>
              <a:rPr lang="ru-RU" sz="2500" i="1" dirty="0"/>
            </a:br>
            <a:r>
              <a:rPr lang="ru-RU" sz="2500" dirty="0"/>
              <a:t>Чему равно их удвоенное произведение? </a:t>
            </a:r>
            <a:endParaRPr lang="en-US" sz="2500" dirty="0"/>
          </a:p>
          <a:p>
            <a:pPr>
              <a:lnSpc>
                <a:spcPct val="80000"/>
              </a:lnSpc>
              <a:buFontTx/>
              <a:buNone/>
            </a:pPr>
            <a:endParaRPr lang="ru-RU" sz="2500" dirty="0"/>
          </a:p>
          <a:p>
            <a:pPr>
              <a:lnSpc>
                <a:spcPct val="80000"/>
              </a:lnSpc>
            </a:pPr>
            <a:r>
              <a:rPr lang="ru-RU" sz="2500" b="1" u="sng" dirty="0"/>
              <a:t>Прочитать выражение: 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 err="1"/>
              <a:t>a</a:t>
            </a:r>
            <a:r>
              <a:rPr lang="ru-RU" sz="2500" dirty="0"/>
              <a:t>) </a:t>
            </a:r>
            <a:r>
              <a:rPr lang="en-US" sz="2500" i="1" dirty="0"/>
              <a:t>m + n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/>
              <a:t>б) </a:t>
            </a:r>
            <a:r>
              <a:rPr lang="ru-RU" sz="2500" i="1" dirty="0"/>
              <a:t>(</a:t>
            </a:r>
            <a:r>
              <a:rPr lang="en-US" sz="2500" i="1" dirty="0"/>
              <a:t>m</a:t>
            </a:r>
            <a:r>
              <a:rPr lang="ru-RU" sz="2500" i="1" dirty="0"/>
              <a:t>+</a:t>
            </a:r>
            <a:r>
              <a:rPr lang="en-US" sz="2500" i="1" dirty="0"/>
              <a:t>n</a:t>
            </a:r>
            <a:r>
              <a:rPr lang="ru-RU" sz="2500" i="1" dirty="0"/>
              <a:t>)</a:t>
            </a:r>
            <a:r>
              <a:rPr lang="ru-RU" sz="2500" i="1" baseline="30000" dirty="0"/>
              <a:t>2</a:t>
            </a:r>
            <a:r>
              <a:rPr lang="ru-RU" sz="2500" i="1" dirty="0"/>
              <a:t> 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/>
              <a:t>в) </a:t>
            </a:r>
            <a:r>
              <a:rPr lang="en-US" sz="2500" i="1" dirty="0"/>
              <a:t>m</a:t>
            </a:r>
            <a:r>
              <a:rPr lang="ru-RU" sz="2500" i="1" baseline="30000" dirty="0"/>
              <a:t>2</a:t>
            </a:r>
            <a:r>
              <a:rPr lang="ru-RU" sz="2500" i="1" dirty="0"/>
              <a:t>+</a:t>
            </a:r>
            <a:r>
              <a:rPr lang="en-US" sz="2500" i="1" dirty="0"/>
              <a:t>n</a:t>
            </a:r>
            <a:r>
              <a:rPr lang="ru-RU" sz="2500" i="1" baseline="30000" dirty="0"/>
              <a:t>2</a:t>
            </a:r>
            <a:r>
              <a:rPr lang="ru-RU" sz="2500" dirty="0"/>
              <a:t> </a:t>
            </a:r>
            <a:br>
              <a:rPr lang="ru-RU" sz="2500" dirty="0"/>
            </a:br>
            <a:r>
              <a:rPr lang="ru-RU" sz="2500" dirty="0"/>
              <a:t>г) </a:t>
            </a:r>
            <a:r>
              <a:rPr lang="ru-RU" sz="2500" i="1" dirty="0"/>
              <a:t>2mn</a:t>
            </a:r>
            <a:r>
              <a:rPr lang="ru-RU" sz="2500" dirty="0"/>
              <a:t> </a:t>
            </a:r>
            <a:br>
              <a:rPr lang="ru-RU" sz="2500" dirty="0"/>
            </a:br>
            <a:r>
              <a:rPr lang="ru-RU" sz="2500" dirty="0" err="1"/>
              <a:t>д</a:t>
            </a:r>
            <a:r>
              <a:rPr lang="ru-RU" sz="2500" dirty="0"/>
              <a:t>) </a:t>
            </a:r>
            <a:r>
              <a:rPr lang="ru-RU" sz="2500" i="1" dirty="0"/>
              <a:t>(</a:t>
            </a:r>
            <a:r>
              <a:rPr lang="ru-RU" sz="2500" i="1" dirty="0" err="1"/>
              <a:t>m-n</a:t>
            </a:r>
            <a:r>
              <a:rPr lang="ru-RU" sz="2500" i="1" dirty="0"/>
              <a:t>)</a:t>
            </a:r>
            <a:r>
              <a:rPr lang="ru-RU" sz="2500" i="1" baseline="30000" dirty="0"/>
              <a:t>2</a:t>
            </a:r>
            <a:endParaRPr lang="en-US" sz="2500" i="1" baseline="300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500" dirty="0"/>
              <a:t>     е)</a:t>
            </a:r>
            <a:r>
              <a:rPr lang="en-US" sz="2500" i="1" dirty="0"/>
              <a:t> m</a:t>
            </a:r>
            <a:r>
              <a:rPr lang="ru-RU" sz="2500" i="1" baseline="30000" dirty="0"/>
              <a:t>2 </a:t>
            </a:r>
            <a:r>
              <a:rPr lang="ru-RU" sz="2500" i="1" dirty="0"/>
              <a:t>- </a:t>
            </a:r>
            <a:r>
              <a:rPr lang="en-US" sz="2500" i="1" dirty="0"/>
              <a:t>n</a:t>
            </a:r>
            <a:r>
              <a:rPr lang="ru-RU" sz="2500" i="1" baseline="30000" dirty="0"/>
              <a:t>2</a:t>
            </a:r>
            <a:r>
              <a:rPr lang="ru-RU" sz="2500" dirty="0"/>
              <a:t> </a:t>
            </a:r>
            <a:endParaRPr lang="en-US" sz="2500" dirty="0"/>
          </a:p>
          <a:p>
            <a:pPr>
              <a:lnSpc>
                <a:spcPct val="80000"/>
              </a:lnSpc>
            </a:pPr>
            <a:endParaRPr lang="ru-RU" sz="2500" dirty="0"/>
          </a:p>
          <a:p>
            <a:pPr>
              <a:lnSpc>
                <a:spcPct val="80000"/>
              </a:lnSpc>
              <a:buFontTx/>
              <a:buNone/>
            </a:pPr>
            <a:endParaRPr lang="ru-RU" sz="2500" dirty="0"/>
          </a:p>
        </p:txBody>
      </p:sp>
      <p:pic>
        <p:nvPicPr>
          <p:cNvPr id="10" name="Рисунок 3" descr="MCj04344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636912"/>
            <a:ext cx="21002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Устная работа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060848"/>
            <a:ext cx="203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(m + n)(m + n)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2060848"/>
            <a:ext cx="2161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+n²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206084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= m² +2mn + n²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764704"/>
            <a:ext cx="480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Выполнить умножение многочленов</a:t>
            </a:r>
            <a:r>
              <a:rPr lang="ru-RU" dirty="0" smtClean="0"/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2996952"/>
            <a:ext cx="5058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можно назвать полученное выражение?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3" descr="MCj04344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861048"/>
            <a:ext cx="21002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4865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№1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Найдите квадрат двучлена, используя правило умножения многочлена на многочлен: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988840"/>
            <a:ext cx="3852890" cy="4494513"/>
          </a:xfrm>
        </p:spPr>
        <p:txBody>
          <a:bodyPr/>
          <a:lstStyle/>
          <a:p>
            <a:r>
              <a:rPr lang="ru-RU" i="1" dirty="0" smtClean="0"/>
              <a:t>  </a:t>
            </a:r>
            <a:r>
              <a:rPr lang="en-US" i="1" dirty="0" smtClean="0"/>
              <a:t>(</a:t>
            </a:r>
            <a:r>
              <a:rPr lang="ru-RU" i="1" dirty="0" err="1" smtClean="0"/>
              <a:t>х</a:t>
            </a:r>
            <a:r>
              <a:rPr lang="en-US" i="1" dirty="0" smtClean="0"/>
              <a:t> + </a:t>
            </a:r>
            <a:r>
              <a:rPr lang="ru-RU" i="1" dirty="0" smtClean="0"/>
              <a:t>у</a:t>
            </a:r>
            <a:r>
              <a:rPr lang="en-US" i="1" dirty="0" smtClean="0"/>
              <a:t>)</a:t>
            </a:r>
            <a:r>
              <a:rPr lang="en-US" i="1" baseline="30000" dirty="0" smtClean="0"/>
              <a:t>2</a:t>
            </a:r>
            <a:r>
              <a:rPr lang="en-US" i="1" dirty="0" smtClean="0"/>
              <a:t>   </a:t>
            </a:r>
            <a:endParaRPr lang="ru-RU" i="1" dirty="0" smtClean="0"/>
          </a:p>
          <a:p>
            <a:r>
              <a:rPr lang="en-US" i="1" dirty="0" smtClean="0"/>
              <a:t> (p + s)</a:t>
            </a:r>
            <a:r>
              <a:rPr lang="en-US" i="1" baseline="30000" dirty="0" smtClean="0"/>
              <a:t>2</a:t>
            </a:r>
            <a:endParaRPr lang="ru-RU" i="1" baseline="30000" dirty="0" smtClean="0"/>
          </a:p>
          <a:p>
            <a:pPr>
              <a:buNone/>
            </a:pP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None/>
            </a:pP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                 Вывод</a:t>
            </a:r>
          </a:p>
          <a:p>
            <a:endParaRPr lang="ru-RU" baseline="30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(a + b)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=a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+2ab+b</a:t>
            </a:r>
            <a:r>
              <a:rPr lang="en-US" baseline="30000" dirty="0" smtClean="0">
                <a:solidFill>
                  <a:srgbClr val="FF0000"/>
                </a:solidFill>
              </a:rPr>
              <a:t>2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988840"/>
            <a:ext cx="3852890" cy="4423075"/>
          </a:xfrm>
        </p:spPr>
        <p:txBody>
          <a:bodyPr/>
          <a:lstStyle/>
          <a:p>
            <a:r>
              <a:rPr lang="ru-RU" i="1" dirty="0" smtClean="0"/>
              <a:t>(</a:t>
            </a:r>
            <a:r>
              <a:rPr lang="en-US" i="1" dirty="0" smtClean="0"/>
              <a:t>m</a:t>
            </a:r>
            <a:r>
              <a:rPr lang="ru-RU" i="1" dirty="0" smtClean="0"/>
              <a:t> – </a:t>
            </a:r>
            <a:r>
              <a:rPr lang="en-US" i="1" dirty="0" smtClean="0"/>
              <a:t>n</a:t>
            </a:r>
            <a:r>
              <a:rPr lang="ru-RU" i="1" dirty="0" smtClean="0"/>
              <a:t>)</a:t>
            </a:r>
            <a:r>
              <a:rPr lang="ru-RU" i="1" baseline="30000" dirty="0" smtClean="0"/>
              <a:t>2</a:t>
            </a:r>
            <a:endParaRPr lang="ru-RU" i="1" dirty="0" smtClean="0"/>
          </a:p>
          <a:p>
            <a:r>
              <a:rPr lang="ru-RU" i="1" dirty="0" smtClean="0"/>
              <a:t> (</a:t>
            </a:r>
            <a:r>
              <a:rPr lang="en-US" i="1" dirty="0" smtClean="0"/>
              <a:t>x</a:t>
            </a:r>
            <a:r>
              <a:rPr lang="ru-RU" i="1" dirty="0" smtClean="0"/>
              <a:t> – </a:t>
            </a:r>
            <a:r>
              <a:rPr lang="en-US" i="1" dirty="0" smtClean="0"/>
              <a:t>y</a:t>
            </a:r>
            <a:r>
              <a:rPr lang="ru-RU" i="1" dirty="0" smtClean="0"/>
              <a:t>)</a:t>
            </a:r>
            <a:r>
              <a:rPr lang="ru-RU" i="1" baseline="30000" dirty="0" smtClean="0"/>
              <a:t>2</a:t>
            </a:r>
            <a:endParaRPr lang="ru-RU" i="1" dirty="0" smtClean="0"/>
          </a:p>
          <a:p>
            <a:endParaRPr lang="ru-RU" i="1" baseline="30000" dirty="0" smtClean="0"/>
          </a:p>
          <a:p>
            <a:pPr>
              <a:buNone/>
            </a:pP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200" baseline="30000" dirty="0" smtClean="0"/>
          </a:p>
          <a:p>
            <a:endParaRPr lang="ru-RU" baseline="30000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ru-RU" dirty="0" smtClean="0">
                <a:solidFill>
                  <a:srgbClr val="FF0000"/>
                </a:solidFill>
              </a:rPr>
              <a:t> –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r>
              <a:rPr lang="ru-RU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=a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2ab+b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077072"/>
            <a:ext cx="3214710" cy="8572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4077072"/>
            <a:ext cx="3143272" cy="8572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Формулы сокращенного умножения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268760"/>
            <a:ext cx="3852890" cy="4857403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Формула квадрата    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суммы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 + b)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=a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+2ab+b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3852890" cy="5361459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Формула квадрата  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разности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=a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2ab+b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№2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831863"/>
            <a:ext cx="7386044" cy="51174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Представить в виде квадратного трехчлена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 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- 6)</a:t>
            </a:r>
            <a:r>
              <a:rPr lang="ru-RU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=                                                                                                                      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б) 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+ у)</a:t>
            </a:r>
            <a:r>
              <a:rPr lang="ru-RU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- 1)</a:t>
            </a:r>
            <a:r>
              <a:rPr lang="ru-RU" b="1" i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№2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Представить в виде квадратного трехчлена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 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- 6)</a:t>
            </a:r>
            <a:r>
              <a:rPr lang="ru-RU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² - 12х + 36                                                                                                                    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б) 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+ у)</a:t>
            </a:r>
            <a:r>
              <a:rPr lang="ru-RU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= 25 + 10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+ у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- 1)</a:t>
            </a:r>
            <a:r>
              <a:rPr lang="ru-RU" b="1" i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- 2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+ 1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714375" y="1412777"/>
            <a:ext cx="7746057" cy="4730848"/>
          </a:xfrm>
        </p:spPr>
        <p:txBody>
          <a:bodyPr rtlCol="0" anchor="b">
            <a:no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у)</a:t>
            </a:r>
            <a:r>
              <a:rPr lang="ru-RU" sz="6000" i="1" kern="1200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ru-RU" sz="6000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b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</a:t>
            </a:r>
            <a:r>
              <a:rPr lang="ru-RU" sz="6000" b="1" i="1" kern="1200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6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с)</a:t>
            </a:r>
            <a:r>
              <a:rPr lang="ru-RU" sz="6000" b="1" i="1" kern="1200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6000" b="1" i="1" kern="1200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36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12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</a:t>
            </a:r>
            <a:r>
              <a:rPr lang="ru-RU" sz="6000" b="1" i="1" kern="1200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ru-RU" sz="6000" b="1" i="1" kern="1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10)</a:t>
            </a:r>
            <a:r>
              <a:rPr lang="ru-RU" sz="6000" b="1" i="1" kern="1200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6000" b="1" i="1" kern="1200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lang="ru-RU" sz="6000" b="1" i="1" kern="1200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6000" b="1" i="1" kern="1200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20р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10         </a:t>
            </a: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(2а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1)</a:t>
            </a:r>
            <a:r>
              <a:rPr lang="ru-RU" sz="6000" b="1" i="1" kern="1200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6000" b="1" i="1" kern="1200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4а</a:t>
            </a:r>
            <a:r>
              <a:rPr lang="ru-RU" sz="6000" b="1" i="1" kern="1200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6000" b="1" i="1" kern="1200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2а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  <a:r>
              <a:rPr lang="en-US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i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063" y="188912"/>
            <a:ext cx="7729537" cy="1335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373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373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3200" b="1" noProof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Лови ошибку»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Рисунок 7" descr="MCj043800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0713"/>
            <a:ext cx="18637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995734" cy="122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11" y="2779507"/>
            <a:ext cx="1590365" cy="188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865455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14319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_mat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602</Words>
  <Application>Microsoft Office PowerPoint</Application>
  <PresentationFormat>Экран (4:3)</PresentationFormat>
  <Paragraphs>152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8_math</vt:lpstr>
      <vt:lpstr>муниципальное бюджетное общеобразовательное учреждение города Новосибирска «Средняя общеобразовательная школа № 128» </vt:lpstr>
      <vt:lpstr>Квадрат суммы и квадрат разности двух выражений </vt:lpstr>
      <vt:lpstr>  </vt:lpstr>
      <vt:lpstr>Устная работа </vt:lpstr>
      <vt:lpstr>Задание №1 Найдите квадрат двучлена, используя правило умножения многочлена на многочлен:</vt:lpstr>
      <vt:lpstr>Формулы сокращенного умножения</vt:lpstr>
      <vt:lpstr>Задание №2</vt:lpstr>
      <vt:lpstr>Задание №2</vt:lpstr>
      <vt:lpstr>  </vt:lpstr>
      <vt:lpstr>ПРИМЕНЕНИЕ ФОРМУЛЫ КВАДРАТА СУММЫ   </vt:lpstr>
      <vt:lpstr>ПРИМЕНЕНИЕ ФОРМУЛЫ КВАДРАТА РАЗНОСТИ   </vt:lpstr>
      <vt:lpstr>ШИФРОГРАММЫ: </vt:lpstr>
      <vt:lpstr>Вычисли </vt:lpstr>
      <vt:lpstr>Геометрическая интерпретация</vt:lpstr>
      <vt:lpstr>    Пользуясь рисунком, восстановите доказательство формулы квадрата суммы. </vt:lpstr>
      <vt:lpstr>Самостоятельная работа</vt:lpstr>
      <vt:lpstr>Самостоятельная работа</vt:lpstr>
      <vt:lpstr>Запомни </vt:lpstr>
      <vt:lpstr>Слайд 19</vt:lpstr>
      <vt:lpstr>ВОПРОС -ОТВЕТ</vt:lpstr>
      <vt:lpstr>Закончить предложение</vt:lpstr>
      <vt:lpstr>Домашнее задание.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GEG</cp:lastModifiedBy>
  <cp:revision>91</cp:revision>
  <dcterms:created xsi:type="dcterms:W3CDTF">2013-02-23T17:21:57Z</dcterms:created>
  <dcterms:modified xsi:type="dcterms:W3CDTF">2018-09-12T06:35:38Z</dcterms:modified>
</cp:coreProperties>
</file>