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65" r:id="rId6"/>
    <p:sldId id="274" r:id="rId7"/>
    <p:sldId id="275" r:id="rId8"/>
    <p:sldId id="276" r:id="rId9"/>
    <p:sldId id="277" r:id="rId10"/>
    <p:sldId id="278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62" r:id="rId20"/>
    <p:sldId id="279" r:id="rId21"/>
    <p:sldId id="280" r:id="rId22"/>
    <p:sldId id="259" r:id="rId23"/>
    <p:sldId id="258" r:id="rId24"/>
    <p:sldId id="26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1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2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91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484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91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7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9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4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7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6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3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6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4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122E-91B3-433D-9F87-B5CE428794E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A93D4D-6454-4ACC-95C2-11AD86999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8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706" y="1736743"/>
            <a:ext cx="9078685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обучающего пространства для формирования функциональной грамотности на уроках информатики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75458" y="4623515"/>
            <a:ext cx="406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Лаговская Екатерина Владимировна</a:t>
            </a:r>
          </a:p>
          <a:p>
            <a:pPr algn="r"/>
            <a:r>
              <a:rPr lang="ru-RU" dirty="0" smtClean="0"/>
              <a:t>МАОУ СОШ №212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8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ru-RU" dirty="0" smtClean="0"/>
              <a:t>Третья группа вопросов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826" y="1804122"/>
            <a:ext cx="8596668" cy="388077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400" dirty="0" smtClean="0"/>
              <a:t>Найди </a:t>
            </a:r>
            <a:r>
              <a:rPr lang="ru-RU" sz="2400" dirty="0"/>
              <a:t>и запиши самое важное (ключевое слово), </a:t>
            </a:r>
            <a:r>
              <a:rPr lang="ru-RU" sz="2400" dirty="0" smtClean="0"/>
              <a:t>которое </a:t>
            </a:r>
            <a:r>
              <a:rPr lang="ru-RU" sz="2400" dirty="0"/>
              <a:t>встречается чаще всего: </a:t>
            </a:r>
          </a:p>
          <a:p>
            <a:pPr>
              <a:buAutoNum type="arabicPeriod"/>
            </a:pPr>
            <a:r>
              <a:rPr lang="ru-RU" sz="2400" dirty="0" smtClean="0"/>
              <a:t>Составь </a:t>
            </a:r>
            <a:r>
              <a:rPr lang="ru-RU" sz="2400" dirty="0"/>
              <a:t>своё предложение с этим </a:t>
            </a:r>
            <a:r>
              <a:rPr lang="ru-RU" sz="2400" dirty="0" smtClean="0"/>
              <a:t>словом:</a:t>
            </a:r>
          </a:p>
          <a:p>
            <a:pPr>
              <a:buAutoNum type="arabicPeriod"/>
            </a:pPr>
            <a:r>
              <a:rPr lang="ru-RU" sz="2400" dirty="0" smtClean="0"/>
              <a:t>Сочини </a:t>
            </a:r>
            <a:r>
              <a:rPr lang="ru-RU" sz="2400" dirty="0"/>
              <a:t>сказу про приключения человека, который потерял на время вкус (не больше пяти предложений):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4537" y="1005836"/>
            <a:ext cx="358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Творческие задания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26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822" y="204651"/>
            <a:ext cx="8989180" cy="1320800"/>
          </a:xfrm>
        </p:spPr>
        <p:txBody>
          <a:bodyPr/>
          <a:lstStyle/>
          <a:p>
            <a:pPr algn="ctr"/>
            <a:r>
              <a:rPr lang="ru-RU" dirty="0" smtClean="0"/>
              <a:t>Тема: Цифровые помощники в путешествии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3150" y="1515444"/>
            <a:ext cx="5279329" cy="569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Общий вид задания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65601" y="2276697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данные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08731" y="4486694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22" y="2706047"/>
            <a:ext cx="2497567" cy="1420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720" y="2706047"/>
            <a:ext cx="2400930" cy="1420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981" y="2701779"/>
            <a:ext cx="2379985" cy="14233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297" y="2701779"/>
            <a:ext cx="2161857" cy="1423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51" y="4856026"/>
            <a:ext cx="2770277" cy="17345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470" y="4794034"/>
            <a:ext cx="2806133" cy="17965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4864" y="4785198"/>
            <a:ext cx="2924311" cy="18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4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71" y="152400"/>
            <a:ext cx="8596668" cy="735874"/>
          </a:xfrm>
        </p:spPr>
        <p:txBody>
          <a:bodyPr/>
          <a:lstStyle/>
          <a:p>
            <a:r>
              <a:rPr lang="ru-RU" dirty="0" smtClean="0"/>
              <a:t>Путешествие и путешественники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070" y="1207001"/>
            <a:ext cx="11013923" cy="52460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Путешествие и путешественники Большинство людей очень любят путешествовать. Несмотря на то, что у всех людей разные предпочтения по выбору идей для поездок. Одним нравится отдыхать на море, другие предпочитают активный отдых – поездки в лес, поход в горы, путешествие по рекам и озерам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 smtClean="0"/>
              <a:t>Многим </a:t>
            </a:r>
            <a:r>
              <a:rPr lang="ru-RU" sz="2400" dirty="0"/>
              <a:t>путешественникам нравится история, они стараются посетить те места, где очень давно происходили интересные события. Некоторые люди наоборот выбирают современную архитектуру, они ценят комфорт и высокое качество обслуживания, возможность всегда иметь интернет, пользоваться телевизором, брать напрокат автомобиль и многое другое.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любого путешественника цифровые устройства и доступ к интернету позволяют сэкономить время на всех этапах – от подготовки к путешествию до самого путешествия. Вы уже догадались, о чем идет речь, какие цифровые устройства и, в чем помогают путешественникам.</a:t>
            </a:r>
          </a:p>
        </p:txBody>
      </p:sp>
    </p:spTree>
    <p:extLst>
      <p:ext uri="{BB962C8B-B14F-4D97-AF65-F5344CB8AC3E}">
        <p14:creationId xmlns:p14="http://schemas.microsoft.com/office/powerpoint/2010/main" val="61604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197" y="152400"/>
            <a:ext cx="8596668" cy="1320800"/>
          </a:xfrm>
        </p:spPr>
        <p:txBody>
          <a:bodyPr/>
          <a:lstStyle/>
          <a:p>
            <a:r>
              <a:rPr lang="ru-RU" dirty="0"/>
              <a:t>С чего начинается путешествие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05" y="1311503"/>
            <a:ext cx="8596668" cy="388077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400" dirty="0" smtClean="0"/>
              <a:t>Необходимо </a:t>
            </a:r>
            <a:r>
              <a:rPr lang="ru-RU" sz="2400" dirty="0"/>
              <a:t>составить план подготовки к </a:t>
            </a:r>
            <a:r>
              <a:rPr lang="ru-RU" sz="2400" dirty="0" smtClean="0"/>
              <a:t>путешествию.</a:t>
            </a:r>
          </a:p>
          <a:p>
            <a:pPr>
              <a:buAutoNum type="arabicPeriod"/>
            </a:pPr>
            <a:r>
              <a:rPr lang="ru-RU" sz="2400" dirty="0" smtClean="0"/>
              <a:t>Выбрать </a:t>
            </a:r>
            <a:r>
              <a:rPr lang="ru-RU" sz="2400" dirty="0"/>
              <a:t>транспорт, на котором планируется добраться до Санкт-Петербурга. </a:t>
            </a:r>
            <a:endParaRPr lang="ru-RU" sz="2400" dirty="0" smtClean="0"/>
          </a:p>
          <a:p>
            <a:pPr>
              <a:buAutoNum type="arabicPeriod"/>
            </a:pPr>
            <a:r>
              <a:rPr lang="ru-RU" sz="2400" dirty="0" smtClean="0"/>
              <a:t>Посмотреть </a:t>
            </a:r>
            <a:r>
              <a:rPr lang="ru-RU" sz="2400" dirty="0"/>
              <a:t>расписание поезда, автобуса или самолета. </a:t>
            </a:r>
            <a:endParaRPr lang="ru-RU" sz="2400" dirty="0" smtClean="0"/>
          </a:p>
          <a:p>
            <a:pPr>
              <a:buAutoNum type="arabicPeriod"/>
            </a:pPr>
            <a:r>
              <a:rPr lang="ru-RU" sz="2400" dirty="0" smtClean="0"/>
              <a:t>Выбрать </a:t>
            </a:r>
            <a:r>
              <a:rPr lang="ru-RU" sz="2400" dirty="0"/>
              <a:t>время отправления и номер поезда или автобуса, номер рейса самолета. </a:t>
            </a:r>
            <a:endParaRPr lang="ru-RU" sz="2400" dirty="0" smtClean="0"/>
          </a:p>
          <a:p>
            <a:pPr>
              <a:buAutoNum type="arabicPeriod"/>
            </a:pPr>
            <a:r>
              <a:rPr lang="ru-RU" sz="2400" dirty="0" smtClean="0"/>
              <a:t>Выбрать </a:t>
            </a:r>
            <a:r>
              <a:rPr lang="ru-RU" sz="2400" dirty="0"/>
              <a:t>способ приобретения билета и приобрести билет на транспорт. </a:t>
            </a:r>
            <a:endParaRPr lang="ru-RU" sz="2400" dirty="0" smtClean="0"/>
          </a:p>
          <a:p>
            <a:pPr>
              <a:buAutoNum type="arabicPeriod"/>
            </a:pPr>
            <a:r>
              <a:rPr lang="ru-RU" sz="2400" dirty="0" smtClean="0"/>
              <a:t>Составить </a:t>
            </a:r>
            <a:r>
              <a:rPr lang="ru-RU" sz="2400" dirty="0"/>
              <a:t>примерный перечень объектов, которые хотелось бы посетить, найти сведения о них. </a:t>
            </a:r>
            <a:endParaRPr lang="ru-RU" sz="2400" dirty="0" smtClean="0"/>
          </a:p>
          <a:p>
            <a:pPr>
              <a:buAutoNum type="arabicPeriod"/>
            </a:pPr>
            <a:r>
              <a:rPr lang="ru-RU" sz="2400" dirty="0" smtClean="0"/>
              <a:t>Выбрать </a:t>
            </a:r>
            <a:r>
              <a:rPr lang="ru-RU" sz="2400" dirty="0"/>
              <a:t>отель, в котором удобнее всего разместиться.</a:t>
            </a:r>
          </a:p>
        </p:txBody>
      </p:sp>
    </p:spTree>
    <p:extLst>
      <p:ext uri="{BB962C8B-B14F-4D97-AF65-F5344CB8AC3E}">
        <p14:creationId xmlns:p14="http://schemas.microsoft.com/office/powerpoint/2010/main" val="28107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637" y="283028"/>
            <a:ext cx="8596668" cy="1320800"/>
          </a:xfrm>
        </p:spPr>
        <p:txBody>
          <a:bodyPr/>
          <a:lstStyle/>
          <a:p>
            <a:r>
              <a:rPr lang="ru-RU" dirty="0" smtClean="0"/>
              <a:t>Цифровые устройства для подготовки к путешествию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032" b="1758"/>
          <a:stretch/>
        </p:blipFill>
        <p:spPr>
          <a:xfrm>
            <a:off x="416077" y="1434011"/>
            <a:ext cx="8767112" cy="49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5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31" y="0"/>
            <a:ext cx="8596668" cy="1320800"/>
          </a:xfrm>
        </p:spPr>
        <p:txBody>
          <a:bodyPr/>
          <a:lstStyle/>
          <a:p>
            <a:r>
              <a:rPr lang="ru-RU" dirty="0" smtClean="0"/>
              <a:t>Цифровые помощники на вокзалах и аэропортах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" y="1140217"/>
            <a:ext cx="7672388" cy="571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17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ru-RU" dirty="0" smtClean="0"/>
              <a:t>Первая группа вопросов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826" y="1686564"/>
            <a:ext cx="8596668" cy="388077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400" dirty="0" smtClean="0"/>
              <a:t>Прочитай </a:t>
            </a:r>
            <a:r>
              <a:rPr lang="ru-RU" sz="2400" dirty="0"/>
              <a:t>и подчеркни предпочтения путешественников для выбора поездок. </a:t>
            </a:r>
            <a:endParaRPr lang="ru-RU" sz="2400" dirty="0" smtClean="0"/>
          </a:p>
          <a:p>
            <a:pPr>
              <a:buAutoNum type="arabicPeriod"/>
            </a:pPr>
            <a:r>
              <a:rPr lang="ru-RU" sz="2400" dirty="0" smtClean="0"/>
              <a:t>Выбери </a:t>
            </a:r>
            <a:r>
              <a:rPr lang="ru-RU" sz="2400" dirty="0"/>
              <a:t>и запиши, что позволяет сэкономить время во время путешествия и подготовки к нему. </a:t>
            </a:r>
            <a:endParaRPr lang="ru-RU" sz="2400" dirty="0" smtClean="0"/>
          </a:p>
          <a:p>
            <a:pPr>
              <a:buAutoNum type="arabicPeriod"/>
            </a:pPr>
            <a:r>
              <a:rPr lang="ru-RU" sz="2400" dirty="0" smtClean="0"/>
              <a:t>Какие </a:t>
            </a:r>
            <a:r>
              <a:rPr lang="ru-RU" sz="2400" dirty="0"/>
              <a:t>цифровые устройства может использовать человек для приобретения билетов. </a:t>
            </a:r>
            <a:endParaRPr lang="ru-RU" sz="2400" dirty="0" smtClean="0"/>
          </a:p>
          <a:p>
            <a:pPr>
              <a:buAutoNum type="arabicPeriod"/>
            </a:pPr>
            <a:r>
              <a:rPr lang="ru-RU" sz="2400" dirty="0" smtClean="0"/>
              <a:t>Какие </a:t>
            </a:r>
            <a:r>
              <a:rPr lang="ru-RU" sz="2400" dirty="0"/>
              <a:t>виды транспорта можно использовать для поездок в другие города? </a:t>
            </a:r>
            <a:endParaRPr lang="ru-RU" sz="2400" dirty="0" smtClean="0"/>
          </a:p>
          <a:p>
            <a:pPr>
              <a:buAutoNum type="arabicPeriod"/>
            </a:pPr>
            <a:r>
              <a:rPr lang="ru-RU" sz="2400" dirty="0" smtClean="0"/>
              <a:t>Какие </a:t>
            </a:r>
            <a:r>
              <a:rPr lang="ru-RU" sz="2400" dirty="0"/>
              <a:t>цифровые устройства ты видел на вокзале?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4537" y="953588"/>
            <a:ext cx="349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Найди информацию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078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ru-RU" dirty="0" smtClean="0"/>
              <a:t>Вторая группа вопросов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826" y="1921692"/>
            <a:ext cx="8596668" cy="388077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400" dirty="0" smtClean="0"/>
              <a:t>Что </a:t>
            </a:r>
            <a:r>
              <a:rPr lang="ru-RU" sz="2400" dirty="0"/>
              <a:t>может входить в план подготовки к путешествию, кроме того, что уже написано? </a:t>
            </a:r>
          </a:p>
          <a:p>
            <a:pPr>
              <a:buAutoNum type="arabicPeriod"/>
            </a:pPr>
            <a:r>
              <a:rPr lang="ru-RU" sz="2400" dirty="0" smtClean="0"/>
              <a:t>Какие </a:t>
            </a:r>
            <a:r>
              <a:rPr lang="ru-RU" sz="2400" dirty="0"/>
              <a:t>цифровые устройства можно использовать, чтобы посмотреть расписание движения транспорта? </a:t>
            </a:r>
          </a:p>
          <a:p>
            <a:pPr>
              <a:buAutoNum type="arabicPeriod"/>
            </a:pPr>
            <a:r>
              <a:rPr lang="ru-RU" sz="2400" dirty="0" smtClean="0"/>
              <a:t>Проанализируй </a:t>
            </a:r>
            <a:r>
              <a:rPr lang="ru-RU" sz="2400" dirty="0"/>
              <a:t>таблицу и ответь, в каком случае можно использовать и одно, и другое устройство? </a:t>
            </a:r>
          </a:p>
          <a:p>
            <a:pPr>
              <a:buAutoNum type="arabicPeriod"/>
            </a:pPr>
            <a:r>
              <a:rPr lang="ru-RU" sz="2400" dirty="0" smtClean="0"/>
              <a:t>Для </a:t>
            </a:r>
            <a:r>
              <a:rPr lang="ru-RU" sz="2400" dirty="0"/>
              <a:t>чего нужен </a:t>
            </a:r>
            <a:r>
              <a:rPr lang="ru-RU" sz="2400" dirty="0" err="1"/>
              <a:t>валидатор</a:t>
            </a:r>
            <a:r>
              <a:rPr lang="ru-RU" sz="2400" dirty="0"/>
              <a:t>? </a:t>
            </a:r>
          </a:p>
          <a:p>
            <a:pPr>
              <a:buAutoNum type="arabicPeriod"/>
            </a:pPr>
            <a:r>
              <a:rPr lang="ru-RU" sz="2400" dirty="0" smtClean="0"/>
              <a:t>Какую </a:t>
            </a:r>
            <a:r>
              <a:rPr lang="ru-RU" sz="2400" dirty="0"/>
              <a:t>информацию можно увидеть на информационном табло на вокзале?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3017" y="1018904"/>
            <a:ext cx="500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Проанализируй информацию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790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ru-RU" dirty="0" smtClean="0"/>
              <a:t>Третья группа вопросов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511" y="1738811"/>
            <a:ext cx="8701797" cy="4400732"/>
          </a:xfrm>
        </p:spPr>
        <p:txBody>
          <a:bodyPr>
            <a:normAutofit lnSpcReduction="10000"/>
          </a:bodyPr>
          <a:lstStyle/>
          <a:p>
            <a:pPr algn="just">
              <a:buAutoNum type="arabicPeriod"/>
            </a:pPr>
            <a:r>
              <a:rPr lang="ru-RU" sz="2400" dirty="0" smtClean="0"/>
              <a:t>Какие </a:t>
            </a:r>
            <a:r>
              <a:rPr lang="ru-RU" sz="2400" dirty="0"/>
              <a:t>данные нужны, чтобы купить билет забронировать номер в отеле? </a:t>
            </a:r>
          </a:p>
          <a:p>
            <a:pPr algn="just">
              <a:buAutoNum type="arabicPeriod"/>
            </a:pPr>
            <a:r>
              <a:rPr lang="ru-RU" sz="2400" dirty="0" smtClean="0"/>
              <a:t>Какие </a:t>
            </a:r>
            <a:r>
              <a:rPr lang="ru-RU" sz="2400" dirty="0"/>
              <a:t>сведения тебе могут пригодиться для выбора достопримечательностей в другом городе. </a:t>
            </a:r>
          </a:p>
          <a:p>
            <a:pPr algn="just">
              <a:buAutoNum type="arabicPeriod"/>
            </a:pPr>
            <a:r>
              <a:rPr lang="ru-RU" sz="2400" dirty="0" smtClean="0"/>
              <a:t>Составь </a:t>
            </a:r>
            <a:r>
              <a:rPr lang="ru-RU" sz="2400" dirty="0"/>
              <a:t>таблицу цифровых устройств на вокзале: название и назначение. </a:t>
            </a:r>
          </a:p>
          <a:p>
            <a:pPr algn="just">
              <a:buAutoNum type="arabicPeriod"/>
            </a:pPr>
            <a:r>
              <a:rPr lang="ru-RU" sz="2400" dirty="0" smtClean="0"/>
              <a:t>Какими </a:t>
            </a:r>
            <a:r>
              <a:rPr lang="ru-RU" sz="2400" dirty="0"/>
              <a:t>устройствами на вокзале или в аэропорту ты пользовался самостоятельно или вместе с </a:t>
            </a:r>
            <a:r>
              <a:rPr lang="ru-RU" sz="2400" dirty="0" smtClean="0"/>
              <a:t>родителями?</a:t>
            </a:r>
          </a:p>
          <a:p>
            <a:pPr algn="just">
              <a:buAutoNum type="arabicPeriod"/>
            </a:pPr>
            <a:r>
              <a:rPr lang="ru-RU" sz="2400" dirty="0" smtClean="0"/>
              <a:t>Какими </a:t>
            </a:r>
            <a:r>
              <a:rPr lang="ru-RU" sz="2400" dirty="0"/>
              <a:t>видами транспорта ты уже пользовался или хотел бы воспользоваться для поездки в другой город или другую страну?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3646" y="797580"/>
            <a:ext cx="358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Творческие задания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3010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826" y="37856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сегодняшних условиях существуют множество технологий и приёмов работы для развития функциональной грамотности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3826" y="2604593"/>
            <a:ext cx="89274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п</a:t>
            </a:r>
            <a:r>
              <a:rPr lang="ru-RU" sz="7200" dirty="0" smtClean="0"/>
              <a:t>еревернутый класс</a:t>
            </a:r>
            <a:endParaRPr lang="ru-RU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2133996" y="4950822"/>
            <a:ext cx="86517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/>
              <a:t>с</a:t>
            </a:r>
            <a:r>
              <a:rPr lang="ru-RU" sz="6600" dirty="0" smtClean="0"/>
              <a:t>итуационные задачи</a:t>
            </a:r>
            <a:endParaRPr lang="ru-RU" sz="6600" dirty="0"/>
          </a:p>
        </p:txBody>
      </p:sp>
      <p:sp>
        <p:nvSpPr>
          <p:cNvPr id="6" name="Крест 5"/>
          <p:cNvSpPr/>
          <p:nvPr/>
        </p:nvSpPr>
        <p:spPr>
          <a:xfrm>
            <a:off x="5408023" y="3804922"/>
            <a:ext cx="1227908" cy="1145900"/>
          </a:xfrm>
          <a:prstGeom prst="plus">
            <a:avLst>
              <a:gd name="adj" fmla="val 42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7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68" y="2186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Детям сложно дается Ваш предмет…</a:t>
            </a:r>
            <a:br>
              <a:rPr lang="ru-RU" dirty="0" smtClean="0"/>
            </a:br>
            <a:r>
              <a:rPr lang="ru-RU" dirty="0" smtClean="0"/>
              <a:t>Они ничего не понимают…</a:t>
            </a:r>
            <a:br>
              <a:rPr lang="ru-RU" dirty="0" smtClean="0"/>
            </a:br>
            <a:r>
              <a:rPr lang="ru-RU" dirty="0" smtClean="0"/>
              <a:t>Вы не объясняете им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868" y="2058128"/>
            <a:ext cx="10515600" cy="1994073"/>
          </a:xfrm>
        </p:spPr>
        <p:txBody>
          <a:bodyPr/>
          <a:lstStyle/>
          <a:p>
            <a:r>
              <a:rPr lang="ru-RU" sz="2400" dirty="0"/>
              <a:t>Д</a:t>
            </a:r>
            <a:r>
              <a:rPr lang="ru-RU" sz="2400" dirty="0" smtClean="0"/>
              <a:t>олжно ли быть легко учиться?</a:t>
            </a:r>
          </a:p>
          <a:p>
            <a:r>
              <a:rPr lang="ru-RU" sz="2400" dirty="0" smtClean="0"/>
              <a:t>Должно ли быть интересно учиться?</a:t>
            </a:r>
          </a:p>
          <a:p>
            <a:r>
              <a:rPr lang="ru-RU" sz="2400" dirty="0" smtClean="0"/>
              <a:t>Обучение  </a:t>
            </a:r>
            <a:r>
              <a:rPr lang="ru-RU" sz="2400" dirty="0"/>
              <a:t>для детей может быть </a:t>
            </a:r>
            <a:r>
              <a:rPr lang="ru-RU" sz="2400" dirty="0" smtClean="0"/>
              <a:t>сложным </a:t>
            </a:r>
            <a:r>
              <a:rPr lang="ru-RU" sz="2400" dirty="0"/>
              <a:t>и </a:t>
            </a:r>
            <a:r>
              <a:rPr lang="ru-RU" sz="2400" dirty="0" smtClean="0"/>
              <a:t>порой непонятным, </a:t>
            </a:r>
            <a:r>
              <a:rPr lang="ru-RU" sz="2400" dirty="0"/>
              <a:t>и это нормально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Рука на смайлике лба иллюстрация вектора. иллюстрации насчитывающей  изумленное - 1198198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54" y="209006"/>
            <a:ext cx="2721429" cy="267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6 Brain In Gym Doing Weight Lifting Comic Character Illustrations &amp;amp; Clip 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5" y="4171839"/>
            <a:ext cx="2950730" cy="25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8761" y="4294438"/>
            <a:ext cx="56077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Дети должны знать: если задачу сложно решить, значит, мозг над ней работает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63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5935" cy="1320800"/>
          </a:xfrm>
        </p:spPr>
        <p:txBody>
          <a:bodyPr/>
          <a:lstStyle/>
          <a:p>
            <a:r>
              <a:rPr lang="ru-RU" dirty="0" smtClean="0"/>
              <a:t>Тема: Интернет – источник информации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69" y="641296"/>
            <a:ext cx="6343106" cy="62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55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68" y="16546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Тема «Техника безопасности. Организация рабочего места пользователя».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68" y="1363755"/>
            <a:ext cx="10465283" cy="388077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400" dirty="0" smtClean="0"/>
              <a:t>Какие </a:t>
            </a:r>
            <a:r>
              <a:rPr lang="ru-RU" sz="2400" dirty="0"/>
              <a:t>заболевания, могут быть спровоцированы длительной работой </a:t>
            </a:r>
            <a:r>
              <a:rPr lang="ru-RU" sz="2400" dirty="0" smtClean="0"/>
              <a:t>за компьютером?</a:t>
            </a:r>
          </a:p>
          <a:p>
            <a:pPr>
              <a:buAutoNum type="arabicPeriod"/>
            </a:pPr>
            <a:r>
              <a:rPr lang="ru-RU" sz="2400" dirty="0" smtClean="0"/>
              <a:t>Предположите</a:t>
            </a:r>
            <a:r>
              <a:rPr lang="ru-RU" sz="2400" dirty="0"/>
              <a:t>, какие факторы, ухудшающие здоровье, человек </a:t>
            </a:r>
            <a:r>
              <a:rPr lang="ru-RU" sz="2400" dirty="0" smtClean="0"/>
              <a:t>может устранить самостоятельно.</a:t>
            </a:r>
          </a:p>
          <a:p>
            <a:pPr>
              <a:buAutoNum type="arabicPeriod"/>
            </a:pPr>
            <a:r>
              <a:rPr lang="ru-RU" sz="2400" dirty="0" smtClean="0"/>
              <a:t>Установите</a:t>
            </a:r>
            <a:r>
              <a:rPr lang="ru-RU" sz="2400" dirty="0"/>
              <a:t>, насколько ваше рабочее место за компьютером </a:t>
            </a:r>
            <a:r>
              <a:rPr lang="ru-RU" sz="2400" dirty="0" smtClean="0"/>
              <a:t>соответствует гигиеническим требованиям.</a:t>
            </a:r>
          </a:p>
          <a:p>
            <a:pPr>
              <a:buAutoNum type="arabicPeriod"/>
            </a:pPr>
            <a:r>
              <a:rPr lang="ru-RU" sz="2400" dirty="0" smtClean="0"/>
              <a:t>Проведите </a:t>
            </a:r>
            <a:r>
              <a:rPr lang="ru-RU" sz="2400" dirty="0"/>
              <a:t>исследование кабинета информатики на предмет </a:t>
            </a:r>
            <a:r>
              <a:rPr lang="ru-RU" sz="2400" dirty="0" smtClean="0"/>
              <a:t>соответствия гигиеническим нормам.</a:t>
            </a:r>
          </a:p>
          <a:p>
            <a:pPr>
              <a:buAutoNum type="arabicPeriod"/>
            </a:pPr>
            <a:r>
              <a:rPr lang="ru-RU" sz="2400" dirty="0" smtClean="0"/>
              <a:t>Предложите </a:t>
            </a:r>
            <a:r>
              <a:rPr lang="ru-RU" sz="2400" dirty="0"/>
              <a:t>варианты реконструкции своего рабочего места или </a:t>
            </a:r>
            <a:r>
              <a:rPr lang="ru-RU" sz="2400" dirty="0" smtClean="0"/>
              <a:t>кабинета информатики.</a:t>
            </a:r>
          </a:p>
          <a:p>
            <a:pPr>
              <a:buAutoNum type="arabicPeriod"/>
            </a:pPr>
            <a:r>
              <a:rPr lang="ru-RU" sz="2400" dirty="0" smtClean="0"/>
              <a:t>Сформулируйте </a:t>
            </a:r>
            <a:r>
              <a:rPr lang="ru-RU" sz="2400" dirty="0"/>
              <a:t>требования к компьютерной презентации с точки </a:t>
            </a:r>
            <a:r>
              <a:rPr lang="ru-RU" sz="2400" dirty="0" smtClean="0"/>
              <a:t>зрения безопасного </a:t>
            </a:r>
            <a:r>
              <a:rPr lang="ru-RU" sz="2400" dirty="0"/>
              <a:t>зрительного и психологического восприятия.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017993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694" y="1432560"/>
            <a:ext cx="4678438" cy="840377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/>
              <a:t>Зачем? </a:t>
            </a:r>
            <a:r>
              <a:rPr lang="en-US" sz="8000" dirty="0" smtClean="0"/>
              <a:t>Vs</a:t>
            </a:r>
            <a:r>
              <a:rPr lang="ru-RU" sz="8000" dirty="0" smtClean="0"/>
              <a:t> </a:t>
            </a:r>
            <a:r>
              <a:rPr lang="ru-RU" sz="8000" b="1" dirty="0" smtClean="0"/>
              <a:t>Почему?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956411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082" y="180183"/>
            <a:ext cx="8596668" cy="1320800"/>
          </a:xfrm>
        </p:spPr>
        <p:txBody>
          <a:bodyPr/>
          <a:lstStyle/>
          <a:p>
            <a:r>
              <a:rPr lang="ru-RU" dirty="0" smtClean="0"/>
              <a:t>Ходят слухи, что современные учителя обладают </a:t>
            </a:r>
            <a:r>
              <a:rPr lang="ru-RU" dirty="0" err="1" smtClean="0"/>
              <a:t>суперспособностями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45" y="1500983"/>
            <a:ext cx="10515600" cy="3037320"/>
          </a:xfrm>
        </p:spPr>
        <p:txBody>
          <a:bodyPr/>
          <a:lstStyle/>
          <a:p>
            <a:r>
              <a:rPr lang="ru-RU" sz="2400" dirty="0"/>
              <a:t>Тратить минимум сил на подготовку и проведение уроков.</a:t>
            </a:r>
          </a:p>
          <a:p>
            <a:r>
              <a:rPr lang="ru-RU" sz="2400" dirty="0"/>
              <a:t>Быстро и объективно проверять знания учащихся.</a:t>
            </a:r>
          </a:p>
          <a:p>
            <a:r>
              <a:rPr lang="ru-RU" sz="2400" dirty="0"/>
              <a:t>Сделать изучение нового материала максимально понятным.</a:t>
            </a:r>
          </a:p>
          <a:p>
            <a:r>
              <a:rPr lang="ru-RU" sz="2400" dirty="0"/>
              <a:t>Избавить себя от подбора заданий и их проверки после уроков.</a:t>
            </a:r>
          </a:p>
          <a:p>
            <a:r>
              <a:rPr lang="ru-RU" sz="2400" dirty="0"/>
              <a:t>Наладить дисциплину на своих уроках.</a:t>
            </a:r>
          </a:p>
          <a:p>
            <a:r>
              <a:rPr lang="ru-RU" sz="2400" dirty="0"/>
              <a:t>Получить возможность работать творчески.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4245" y="5063437"/>
            <a:ext cx="10976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Верны ли данные утверждения? Почему?</a:t>
            </a:r>
          </a:p>
          <a:p>
            <a:r>
              <a:rPr lang="ru-RU" sz="2400" dirty="0" smtClean="0"/>
              <a:t>Какие пункты можно заменить, чтобы слухи стали правдоподобными?</a:t>
            </a:r>
          </a:p>
          <a:p>
            <a:r>
              <a:rPr lang="ru-RU" sz="2400" dirty="0" smtClean="0"/>
              <a:t>Зачем в тексте приведен рисунок? </a:t>
            </a:r>
          </a:p>
          <a:p>
            <a:r>
              <a:rPr lang="ru-RU" sz="2400" dirty="0" smtClean="0"/>
              <a:t>Оцените, какой может быть личная жизнь  учителя с </a:t>
            </a:r>
            <a:r>
              <a:rPr lang="ru-RU" sz="2400" dirty="0" err="1" smtClean="0"/>
              <a:t>суперспособностями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pic>
        <p:nvPicPr>
          <p:cNvPr id="3074" name="Picture 2" descr="Девушка, books, супер, учитель, иллюстрация. Носить, история, иллюстрация,  books, держа, мыс, девушка, супер, учитель. | Can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5"/>
          <a:stretch/>
        </p:blipFill>
        <p:spPr bwMode="auto">
          <a:xfrm>
            <a:off x="8816802" y="3381940"/>
            <a:ext cx="2885205" cy="20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184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Антропоморфизм — новая методика управления хаосом мыслей дизайнеров и  проектировщиков / Хаб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59" y="0"/>
            <a:ext cx="5109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062" y="693519"/>
            <a:ext cx="295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Верить в себя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3634" y="1760657"/>
            <a:ext cx="5170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Не замечать препятствий!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8041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. Пирамида Блума - Курс &amp;quot;Развитие навыков функционального чтения&amp;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7"/>
          <a:stretch/>
        </p:blipFill>
        <p:spPr bwMode="auto">
          <a:xfrm>
            <a:off x="0" y="66852"/>
            <a:ext cx="8582297" cy="67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2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68" y="165463"/>
            <a:ext cx="8596668" cy="6313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Ситуационные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567" y="1193939"/>
            <a:ext cx="10008084" cy="1183502"/>
          </a:xfrm>
        </p:spPr>
        <p:txBody>
          <a:bodyPr>
            <a:norm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итуационная </a:t>
            </a:r>
            <a:r>
              <a:rPr lang="ru-RU" sz="2000" dirty="0"/>
              <a:t>задача - это методический приём, включающий совокупность условий, направленных на решение практически значимой ситуации. 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122" y="2377441"/>
            <a:ext cx="79901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Структура ситуационной задачи:</a:t>
            </a:r>
          </a:p>
          <a:p>
            <a:endParaRPr lang="ru-RU" dirty="0" smtClean="0"/>
          </a:p>
          <a:p>
            <a:r>
              <a:rPr lang="ru-RU" dirty="0" smtClean="0"/>
              <a:t>Текст </a:t>
            </a:r>
          </a:p>
          <a:p>
            <a:r>
              <a:rPr lang="ru-RU" dirty="0" smtClean="0"/>
              <a:t>1 группа заданий – читать, понимать текст, включая учебный, воспроизводить и использовать информацию, представленную явно. </a:t>
            </a:r>
          </a:p>
          <a:p>
            <a:endParaRPr lang="ru-RU" dirty="0" smtClean="0"/>
          </a:p>
          <a:p>
            <a:r>
              <a:rPr lang="ru-RU" dirty="0" smtClean="0"/>
              <a:t>2 группа заданий – обобщать и интерпретировать информацию, проверять и формулировать на её основе утверждения (суждения), делать выводы, работать с данными, представленной в разной форме. </a:t>
            </a:r>
          </a:p>
          <a:p>
            <a:endParaRPr lang="ru-RU" dirty="0"/>
          </a:p>
          <a:p>
            <a:r>
              <a:rPr lang="ru-RU" dirty="0" smtClean="0"/>
              <a:t>3 группа заданий – применять информацию, представленную в разной форме (текст, таблица, схема, краткая запись и пр.) для решения различный бытовых задач.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31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822" y="204651"/>
            <a:ext cx="8989180" cy="949231"/>
          </a:xfrm>
        </p:spPr>
        <p:txBody>
          <a:bodyPr/>
          <a:lstStyle/>
          <a:p>
            <a:pPr algn="ctr"/>
            <a:r>
              <a:rPr lang="ru-RU" dirty="0" smtClean="0"/>
              <a:t>Тема: Вкусовая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3150" y="1045180"/>
            <a:ext cx="5279329" cy="569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Общий вид задания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165601" y="1806433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Исходные данные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08731" y="4016430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65" y="2241045"/>
            <a:ext cx="2680447" cy="16885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368" y="2262601"/>
            <a:ext cx="2655943" cy="16669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45" y="4385763"/>
            <a:ext cx="2657396" cy="17276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773" y="4385762"/>
            <a:ext cx="2726984" cy="17276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895" y="4385762"/>
            <a:ext cx="2909357" cy="172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57497"/>
          </a:xfrm>
        </p:spPr>
        <p:txBody>
          <a:bodyPr/>
          <a:lstStyle/>
          <a:p>
            <a:r>
              <a:rPr lang="ru-RU" dirty="0" smtClean="0"/>
              <a:t>Вкусовая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630" y="749800"/>
            <a:ext cx="9577009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/>
              <a:t>Как мы воспринимаем вкусовую информацию </a:t>
            </a: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Язык </a:t>
            </a:r>
            <a:r>
              <a:rPr lang="ru-RU" sz="2000" dirty="0"/>
              <a:t>– это орган восприятия вкуса. Считается, что это «дом» наших вкусовых рецепторов. Однако, вкусовые рецепторы также находятся на внутренних сторонах щёк, на губах, на небе и даже под языком. Во рту человека приблизительно 10 тысяч вкусовых рецепторов, из которых около 8 тысяч находятся на языке. С помощью вкусовых рецепторов люди и животные получают вкусовую информацию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000" dirty="0"/>
              <a:t>Вкусовые рецепторы передают сигналы в мозг, который их обрабатывает. Результат обработки – вкусовая информация. Человек её анализирует и принимает решение, что делать.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59" y="4953000"/>
            <a:ext cx="53149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1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825" y="5214"/>
            <a:ext cx="925043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В </a:t>
            </a:r>
            <a:r>
              <a:rPr lang="ru-RU" sz="2000" dirty="0"/>
              <a:t>большинстве стран принято называть у человека 4 вкуса: сладкий, горький, солёный и кислый. Однако в некоторых странах выделяют 6 вкусов: сладкий, солёный, кислый, горький, острый и вяжущий. Считается, что вкусовые рецепторы расположены на языке особым образом.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Рассмотрите</a:t>
            </a:r>
            <a:r>
              <a:rPr lang="ru-RU" sz="2000" dirty="0"/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525" y="1313968"/>
            <a:ext cx="2352675" cy="2219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825" y="3563525"/>
            <a:ext cx="96490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Рецепторы вкуса могут передать мозгу сигнал о том или ином вкусе тогда, когда во рту есть слюна. Если во рту не слюны, то пища нам кажется безвкусной. Всё дело в том, что вкусовые рецепторы могут воспринимать вкус, если частички пищи будут растворены в воде (слюна в основном состоит из воды).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825" y="5194741"/>
            <a:ext cx="9707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Пища может быть полезной, вредной или опасной. Человек прежде всего использует вкус, чтобы определить, безопасна ли еда. Обычно мы сначала нюхаем еду, а потом пробуем. Полезная и вкусная пища хорошо пахнет и приятна на вкус.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570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ru-RU" dirty="0" smtClean="0"/>
              <a:t>Первая группа вопросов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826" y="1608186"/>
            <a:ext cx="8596668" cy="388077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400" dirty="0" smtClean="0"/>
              <a:t>Подчеркни </a:t>
            </a:r>
            <a:r>
              <a:rPr lang="ru-RU" sz="2400" dirty="0"/>
              <a:t>в тексте – куда поступает сигнал от вкусовых рецепторов. </a:t>
            </a:r>
          </a:p>
          <a:p>
            <a:pPr>
              <a:buAutoNum type="arabicPeriod"/>
            </a:pPr>
            <a:r>
              <a:rPr lang="ru-RU" sz="2400" dirty="0" smtClean="0"/>
              <a:t>Сколько </a:t>
            </a:r>
            <a:r>
              <a:rPr lang="ru-RU" sz="2400" dirty="0"/>
              <a:t>вкусовых рецепторов у человека? Найди в тексте, скопируй и вставь здесь: </a:t>
            </a:r>
          </a:p>
          <a:p>
            <a:pPr>
              <a:buAutoNum type="arabicPeriod"/>
            </a:pPr>
            <a:r>
              <a:rPr lang="ru-RU" sz="2400" dirty="0" smtClean="0"/>
              <a:t>Где </a:t>
            </a:r>
            <a:r>
              <a:rPr lang="ru-RU" sz="2400" dirty="0"/>
              <a:t>у человека находятся вкусовые рецепторы? Найди ответ в тексте, скопируй это предложение и вставь </a:t>
            </a:r>
            <a:r>
              <a:rPr lang="ru-RU" sz="2400" dirty="0" smtClean="0"/>
              <a:t>здесь:</a:t>
            </a:r>
          </a:p>
          <a:p>
            <a:pPr>
              <a:buAutoNum type="arabicPeriod"/>
            </a:pPr>
            <a:r>
              <a:rPr lang="ru-RU" sz="2400" dirty="0" smtClean="0"/>
              <a:t>Сколько </a:t>
            </a:r>
            <a:r>
              <a:rPr lang="ru-RU" sz="2400" dirty="0"/>
              <a:t>вкусов может воспринимать человек? Найди ответ в тексте, скопируй это предложение и вставь </a:t>
            </a:r>
            <a:r>
              <a:rPr lang="ru-RU" sz="2400" dirty="0" smtClean="0"/>
              <a:t>здесь:</a:t>
            </a:r>
          </a:p>
          <a:p>
            <a:pPr>
              <a:buAutoNum type="arabicPeriod"/>
            </a:pPr>
            <a:r>
              <a:rPr lang="ru-RU" sz="2400" dirty="0" smtClean="0"/>
              <a:t>Можно </a:t>
            </a:r>
            <a:r>
              <a:rPr lang="ru-RU" sz="2400" dirty="0"/>
              <a:t>ли ощутить вкус, если во рту нет слюны? Напиши своими словами: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4537" y="809900"/>
            <a:ext cx="3498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Найди информацию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515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ru-RU" dirty="0" smtClean="0"/>
              <a:t>Вторая группа вопросов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826" y="1764934"/>
            <a:ext cx="8596668" cy="3880773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400" dirty="0" smtClean="0"/>
              <a:t>Подчеркни </a:t>
            </a:r>
            <a:r>
              <a:rPr lang="ru-RU" sz="2400" dirty="0"/>
              <a:t>в тексте предложения с новой для тебя информацией. Одно из них скопируй и вставь здесь: </a:t>
            </a:r>
          </a:p>
          <a:p>
            <a:pPr>
              <a:buAutoNum type="arabicPeriod"/>
            </a:pPr>
            <a:r>
              <a:rPr lang="ru-RU" sz="2400" dirty="0" smtClean="0"/>
              <a:t>Подчеркни </a:t>
            </a:r>
            <a:r>
              <a:rPr lang="ru-RU" sz="2400" dirty="0"/>
              <a:t>в тексте предложения с важной для тебя информацией. Одно из них скопируй и вставь </a:t>
            </a:r>
            <a:r>
              <a:rPr lang="ru-RU" sz="2400" dirty="0" smtClean="0"/>
              <a:t>здесь:</a:t>
            </a:r>
          </a:p>
          <a:p>
            <a:pPr>
              <a:buAutoNum type="arabicPeriod"/>
            </a:pPr>
            <a:r>
              <a:rPr lang="ru-RU" sz="2400" dirty="0" smtClean="0"/>
              <a:t>Подчеркни </a:t>
            </a:r>
            <a:r>
              <a:rPr lang="ru-RU" sz="2400" dirty="0"/>
              <a:t>в тексте предложения с полезной для тебя информацией. Одно из них скопируй и вставь здесь: </a:t>
            </a:r>
            <a:endParaRPr lang="ru-RU" sz="2400" dirty="0" smtClean="0"/>
          </a:p>
          <a:p>
            <a:pPr>
              <a:buAutoNum type="arabicPeriod"/>
            </a:pPr>
            <a:r>
              <a:rPr lang="ru-RU" sz="2400" dirty="0"/>
              <a:t>З</a:t>
            </a:r>
            <a:r>
              <a:rPr lang="ru-RU" sz="2400" dirty="0" smtClean="0"/>
              <a:t>ачем </a:t>
            </a:r>
            <a:r>
              <a:rPr lang="ru-RU" sz="2400" dirty="0"/>
              <a:t>людям ощущать вкусы? Допиши своими словами: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4537" y="966648"/>
            <a:ext cx="500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Проанализируй информацию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459606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</TotalTime>
  <Words>1270</Words>
  <Application>Microsoft Office PowerPoint</Application>
  <PresentationFormat>Широкоэкранный</PresentationFormat>
  <Paragraphs>113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Аспект</vt:lpstr>
      <vt:lpstr>Создание обучающего пространства для формирования функциональной грамотности на уроках информатики</vt:lpstr>
      <vt:lpstr>Детям сложно дается Ваш предмет… Они ничего не понимают… Вы не объясняете им …</vt:lpstr>
      <vt:lpstr>Презентация PowerPoint</vt:lpstr>
      <vt:lpstr>Ситуационные задачи</vt:lpstr>
      <vt:lpstr>Тема: Вкусовая информация</vt:lpstr>
      <vt:lpstr>Вкусовая информация</vt:lpstr>
      <vt:lpstr>Презентация PowerPoint</vt:lpstr>
      <vt:lpstr>Первая группа вопросов</vt:lpstr>
      <vt:lpstr>Вторая группа вопросов</vt:lpstr>
      <vt:lpstr>Третья группа вопросов</vt:lpstr>
      <vt:lpstr>Тема: Цифровые помощники в путешествии</vt:lpstr>
      <vt:lpstr>Путешествие и путешественники</vt:lpstr>
      <vt:lpstr>С чего начинается путешествие</vt:lpstr>
      <vt:lpstr>Цифровые устройства для подготовки к путешествию</vt:lpstr>
      <vt:lpstr>Цифровые помощники на вокзалах и аэропортах</vt:lpstr>
      <vt:lpstr>Первая группа вопросов</vt:lpstr>
      <vt:lpstr>Вторая группа вопросов</vt:lpstr>
      <vt:lpstr>Третья группа вопросов</vt:lpstr>
      <vt:lpstr>В сегодняшних условиях существуют множество технологий и приёмов работы для развития функциональной грамотности</vt:lpstr>
      <vt:lpstr>Тема: Интернет – источник информации</vt:lpstr>
      <vt:lpstr>Тема «Техника безопасности. Организация рабочего места пользователя».</vt:lpstr>
      <vt:lpstr>Зачем? Vs Почему?</vt:lpstr>
      <vt:lpstr>Ходят слухи, что современные учителя обладают суперспособностями: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создания обучающего пространства для формирования функциональной грамотности на уроках информатики</dc:title>
  <dc:creator>Пользователь Windows</dc:creator>
  <cp:lastModifiedBy>User</cp:lastModifiedBy>
  <cp:revision>19</cp:revision>
  <dcterms:created xsi:type="dcterms:W3CDTF">2021-10-19T14:16:01Z</dcterms:created>
  <dcterms:modified xsi:type="dcterms:W3CDTF">2021-10-20T06:15:26Z</dcterms:modified>
</cp:coreProperties>
</file>