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7"/>
  </p:notesMasterIdLst>
  <p:sldIdLst>
    <p:sldId id="256" r:id="rId2"/>
    <p:sldId id="259" r:id="rId3"/>
    <p:sldId id="257" r:id="rId4"/>
    <p:sldId id="261" r:id="rId5"/>
    <p:sldId id="263" r:id="rId6"/>
    <p:sldId id="302" r:id="rId7"/>
    <p:sldId id="267" r:id="rId8"/>
    <p:sldId id="269" r:id="rId9"/>
    <p:sldId id="270" r:id="rId10"/>
    <p:sldId id="271" r:id="rId11"/>
    <p:sldId id="272" r:id="rId12"/>
    <p:sldId id="275" r:id="rId13"/>
    <p:sldId id="276" r:id="rId14"/>
    <p:sldId id="281" r:id="rId15"/>
    <p:sldId id="278" r:id="rId16"/>
    <p:sldId id="282" r:id="rId17"/>
    <p:sldId id="283" r:id="rId18"/>
    <p:sldId id="303" r:id="rId19"/>
    <p:sldId id="284" r:id="rId20"/>
    <p:sldId id="285" r:id="rId21"/>
    <p:sldId id="286" r:id="rId22"/>
    <p:sldId id="287" r:id="rId23"/>
    <p:sldId id="307" r:id="rId24"/>
    <p:sldId id="306" r:id="rId25"/>
    <p:sldId id="291" r:id="rId26"/>
    <p:sldId id="304" r:id="rId27"/>
    <p:sldId id="292" r:id="rId28"/>
    <p:sldId id="293" r:id="rId29"/>
    <p:sldId id="294" r:id="rId30"/>
    <p:sldId id="296" r:id="rId31"/>
    <p:sldId id="295" r:id="rId32"/>
    <p:sldId id="298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87554" autoAdjust="0"/>
  </p:normalViewPr>
  <p:slideViewPr>
    <p:cSldViewPr>
      <p:cViewPr>
        <p:scale>
          <a:sx n="80" d="100"/>
          <a:sy n="80" d="100"/>
        </p:scale>
        <p:origin x="-76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EF005-B671-41F4-BC67-7D53C6B12C6A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94001-FA0D-480F-9E16-2B58C39B9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94001-FA0D-480F-9E16-2B58C39B9D58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fgosreestr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725144"/>
            <a:ext cx="4968552" cy="129614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Детчик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 В.,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заместитель директора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учебно-воспитательной работе МБОУ СОШ № 34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302433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документы, регламентирующие организацию обучения детей с особыми возможностями здоровья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662736" cy="3966192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ФЗ «Об образовании в РФ»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Правила приема в ОО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04864"/>
            <a:ext cx="792088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endParaRPr lang="ru-RU" alt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endParaRPr lang="ru-RU" alt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582340"/>
            <a:ext cx="8064896" cy="447507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Clr>
                <a:schemeClr val="tx1">
                  <a:shade val="95000"/>
                </a:schemeClr>
              </a:buClr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Ребенку с ОВЗ не могут отказать в приеме в образовательную организацию по месту жительства в связи с состоянием его здоровья.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соответствии со ст. 79 ФЗ «Об образовании в РФ» </a:t>
            </a: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его обучение должно быть организовано по </a:t>
            </a:r>
            <a:r>
              <a:rPr lang="ru-RU" altLang="ru-RU" sz="2800" u="sng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chemeClr val="tx1">
                  <a:shade val="95000"/>
                </a:schemeClr>
              </a:buClr>
              <a:defRPr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tx1">
                  <a:shade val="95000"/>
                </a:schemeClr>
              </a:buCl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п. 3 ст. 55,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обучение по этим программам </a:t>
            </a:r>
            <a:r>
              <a:rPr lang="ru-RU" altLang="ru-RU" sz="2800" u="sng" dirty="0" smtClean="0">
                <a:latin typeface="Times New Roman" pitchFamily="18" charset="0"/>
                <a:cs typeface="Times New Roman" pitchFamily="18" charset="0"/>
              </a:rPr>
              <a:t>возможно только с согласия родителей и на основании рекомендаций ПМПК.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45599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Обучающиеся с ОВЗ, проживающие в организации, осуществляющей образовательную деятельность, находятся на полном государственном обеспечении и обеспечиваются питанием, одеждой, обувью, мягким и жестким инвентарем.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Иные обучающиеся с ОВЗ обеспечиваются бесплатным двухразовым питанием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получении образования обучающимися с ОВЗ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предоставляются бесплатно специальные учебники и учебные пособия, иная учебная литература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услуги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сурдопереводчиков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тифлосурдопереводчиков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534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ФЗ «Об образовании в РФ»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79. Организация получения образования обучающимися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п.6. В целях обеспечения реализации права на образование обучающихся с ограниченными возможностями здоровья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устанавливаются федеральные государственные образовательные стандарты образования указанных лиц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включаются в федеральные государственные образовательные стандарты специальные требования.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ФЗ «Об образовании в РФ»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11. Федеральные государственные образовательные стандарты и федеральные государственные требования. Образовательные стандарты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5988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РФ от 19.12.2014 № 1598 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endParaRPr lang="ru-RU" sz="2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РФ от 19.12.2014 № 1599 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образования обучающихся  с умственной отсталостью (интеллектуальными нарушениями)»</a:t>
            </a:r>
          </a:p>
          <a:p>
            <a:pPr algn="just">
              <a:buNone/>
            </a:pPr>
            <a:endParaRPr lang="ru-RU" sz="2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РФ: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04827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 от 19.12.2014 № 1598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500306"/>
            <a:ext cx="8503920" cy="35987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Установить, что:</a:t>
            </a: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Стандарт применяется к правоотношениям, возникшим с 1 сентября 2016 года;</a:t>
            </a:r>
          </a:p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обучение лиц, зачисленных до 1 сентября 2016 г. для обучения по адаптированным образовательным программам, осуществляется по ним до завершения обучения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9685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ОО, осуществляющей образование обучающихся с ОВЗ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совместно с другими обучающимися, в отдельных классах, группах (с 1.09.2016 г.)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начального общего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(ФГОС НОО)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700808"/>
            <a:ext cx="28803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начального общего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(ФГОС НОО  +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НОО ОВЗ)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501008"/>
            <a:ext cx="30243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основного общего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(ФГОС ООО,  ГОС 2004)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3429000"/>
            <a:ext cx="28803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основного общего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(ФГОС ООО,  ГОС 2004)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229200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среднего  общего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(ГОС 2004)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5085184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среднего  общего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(ГОС 2004)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1700808"/>
            <a:ext cx="1512168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даптированная образовательная программа для обучающихся с умственной отсталостью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(ГОС 2004 +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О УО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419872" y="227687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419872" y="407707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347864" y="5733256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Сравнение  ФГОС НОО      ФГОС НОО ОВЗ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1" y="620688"/>
          <a:ext cx="8856984" cy="6016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3"/>
                <a:gridCol w="4608511"/>
              </a:tblGrid>
              <a:tr h="3740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ФГОС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ФГОС НОО ОВЗ: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524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1) к структуре  (целевой,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содержательный, организационный разделы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ООП НОО)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1) к структуре  (целевой, содержательный,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организационный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разделы ООП НОО ОВЗ)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759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2)к условиям реализации: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кадровым,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финансовым,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материально-техническим (учебно-методическое, информационное обеспечение)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2)к условиям реализации: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кадровым,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финансовым,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материально-техническим (учебно-методическое, информационное обеспечение),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специальным образовательным условиям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954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3) к результатам освоения ООП НОО: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личностным,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етапредметным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предметным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дифференцированные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требования к результатам (в зависимости от варианта АООП):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личностным,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етапредметным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предметным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или: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личностным,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предметным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Приложения №№ 1-8 к ФГОС НОО ОВЗ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5760640"/>
                <a:gridCol w="221763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АООП НОО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глухих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1.1; 1.2;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1.3; 1.4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слабослышаших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и позднооглохших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2.1; 2.2;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2.3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слепых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3.1; 3.2;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3.3; 3.4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 слабовидящих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4.1; 4.2; 4.3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обучающихся с тяжелыми нарушениями речи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5.1; 5.2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обучающихся с нарушениями опорно-двигательного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аппарата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6.1; 6.2; 6.3; 6.4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для обучающихся с задержкой психического развития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7.1; 7.2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 к АООП НОО обучающихся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расстройствами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спектра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8.1; 8.2; 8.3; 8.4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Варианты программ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4" y="857233"/>
          <a:ext cx="8628093" cy="5832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104"/>
                <a:gridCol w="4429156"/>
                <a:gridCol w="3071833"/>
              </a:tblGrid>
              <a:tr h="671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и итоговые достижения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обучения</a:t>
                      </a:r>
                      <a:endParaRPr lang="ru-RU" dirty="0"/>
                    </a:p>
                  </a:txBody>
                  <a:tcPr/>
                </a:tc>
              </a:tr>
              <a:tr h="1247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1-ый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образование,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полностью соответствующее по итоговым достижениям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моменту завершения обучения сверстников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Обучающийся получает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находясь в среде сверстников и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те же сроки обучения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1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2-ой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пролонгированные сроки обучения</a:t>
                      </a:r>
                      <a:endParaRPr lang="ru-RU" dirty="0"/>
                    </a:p>
                  </a:txBody>
                  <a:tcPr/>
                </a:tc>
              </a:tr>
              <a:tr h="14393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3-ий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образование,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которое по содержанию и  итоговым достижениям не соотносится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  моменту завершения школьного обучения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содержанием и итоговыми достижениями сверстников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пролонгированные сроки обучения</a:t>
                      </a:r>
                      <a:endParaRPr lang="ru-RU" dirty="0"/>
                    </a:p>
                  </a:txBody>
                  <a:tcPr/>
                </a:tc>
              </a:tr>
              <a:tr h="1535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4-ый вариант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образование,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которое по содержанию и  итоговым достижениям не соотносится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  моменту завершения школьного обучения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содержанием и итоговыми достижениями сверстников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пролонгированные сроки обучения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задержкой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73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4275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7982"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2.1. АООП НОО определяет  содержание и организацию образовательной деятельности на уровне НОО.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5192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Обучающийся с ЗПР получает образование,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полностью соответствующее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итоговым достижениям к моменту завершения обучения образования обучающихся, не имеющих  ограничений по состоянию здоровья,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те же сроки обучения (1 – 4) классы.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Обучающийся с ЗПР получает образование,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сопоставимое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итоговым достижениям к моменту завершения обучения образования обучающихся, не имеющих  ограничений по состоянию здоровья. Данный вариант предполагает 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пролонгированные сроки обучения: пять лет, за счет введения первого дополнительного класса.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561">
                <a:tc grid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(ст. 34 п. 2) устанавливает,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 обучающиеся имеют право: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276872"/>
            <a:ext cx="8503920" cy="3750168"/>
          </a:xfrm>
        </p:spPr>
        <p:txBody>
          <a:bodyPr>
            <a:normAutofit/>
          </a:bodyPr>
          <a:lstStyle/>
          <a:p>
            <a:pPr lvl="0"/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alt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84249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предоставление условий для обучения с учетом особенностей их психофизического развития и состояния здоровья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437112"/>
            <a:ext cx="367240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</a:t>
            </a:r>
          </a:p>
          <a:p>
            <a:pPr lvl="0" algn="ctr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социально-педагогической и психологической помощи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437112"/>
            <a:ext cx="367240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бесплатную</a:t>
            </a:r>
          </a:p>
          <a:p>
            <a:pPr lvl="0" algn="ctr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психолого-медико-педагогическую</a:t>
            </a: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коррекцию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303748" y="3861048"/>
            <a:ext cx="22322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535996" y="3861048"/>
            <a:ext cx="21242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48714" cy="50004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Требования к АООП НОО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обучающихся с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ЗПР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500042"/>
          <a:ext cx="9143998" cy="664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9"/>
                <a:gridCol w="4571999"/>
              </a:tblGrid>
              <a:tr h="4378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766">
                <a:tc gridSpan="2"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2.3. На основе стандарта организация может разработать один или несколько вариантов АООП НОО с учетом особых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образовательных потребностей обучающихся с ЗПР.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7895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 предназначен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образования обучающихся с ЗПР, </a:t>
                      </a:r>
                      <a:r>
                        <a:rPr lang="ru-RU" sz="15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достигших к моменту поступления в школу уровня психофизического развития, близкого к возрастной норме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 предназначен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образования обучающихся с ЗПР, которые </a:t>
                      </a:r>
                      <a:r>
                        <a:rPr lang="ru-RU" sz="15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характеризуются уровнем развития несколько ниже возрастной нормы. 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Отмечаются нарушения внимания, памяти, восприятия м других познавательных процессов, умственной работоспособности и целенаправленности деятельности…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6985"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Неспособность</a:t>
                      </a:r>
                      <a:r>
                        <a:rPr lang="ru-RU" sz="15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 с ЗПР полноценно освоить отдельный предмет в структуре АООП НОО, не должна служить препятствием для выбора  или продолжения ее освоения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поскольку у данной категории обучающихся может быть специфическое расстройство школьных навыков, а также нарушения внимания и работоспособности, нарушения со стороны двигательной сферы, препятствующие ее освоению в полном объеме.</a:t>
                      </a:r>
                    </a:p>
                    <a:p>
                      <a:pPr algn="just"/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Обучающиеся, не ликвидировавшие в установленные сроки академической задолженности с момента ее образования, по усмотрению их родителей оставляются на повторное обучение, переводятся на обучение по другому варианту АООП НОО в соответствии с рекомендациями ПМПК, либо на обучение по индивидуальному учебному плану.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Неспособность</a:t>
                      </a:r>
                      <a:r>
                        <a:rPr lang="ru-RU" sz="15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 с ЗПР освоить вариант 7.2 АООП НОО в полном объеме не должна служить препятствием для продолжения ее освоения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При возникновении трудностей в освоении обучающимся с ЗПР содержания АООП НОО он может быть переведен на обучение по индивидуальному учебному плану с учетом его особенностей и образовательных потребностей.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задержкой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2.6. АООП НОО включает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обязательную часть и часть, формируемую участниками образовательного процесса</a:t>
                      </a:r>
                    </a:p>
                    <a:p>
                      <a:pPr algn="just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 АООП НОО составляет  80%, а часть, формируемая участниками образовательного процесса, - 20% от общего объема АООП НОО.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2.9.3.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Учебный план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включает в себя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обязательные предметные области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коррекционно-развивающую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(не менее 5 часов в неделю).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Обязательные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предметные области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учебного плана и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задачи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реализации содержания предметных областей 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соответствуют ФГОС НОО.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Обязательные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предметные области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учебного плана и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задачи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реализации содержания предметных областей 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требуют корректировки.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задержкой психического развития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080748"/>
          <a:ext cx="8504238" cy="532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47663"/>
                <a:gridCol w="4252119"/>
              </a:tblGrid>
              <a:tr h="385713"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683">
                <a:tc gridSpan="3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2.9.3.Коррекционно-развивающая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область и основные задачи реализации содержания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 grid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Коррекционно-развивающая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область  является обязательной частью  внеурочной деятельности,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поддерживающей процесс  освоения содержания АООП НОО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48331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коррекционно-развивающих занятий, их количественное соотношение, содержание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самостоятельно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определяется Организацией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исходя из психофизических особенностей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особых образовательных потребностей обучающихся с ЗПР на основе рекомендаций ПМПК и ИПР обучающихся.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коррекционно-развивающей области представлено следующими коррекционными курсами: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«Коррекционно-развивающие занятия (логопедические и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психокоррекционные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)»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(фронтальные и (или)индивидуальные занятия),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«Ритмика»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(фронтальные и (или) индивидуальные занятия).</a:t>
                      </a:r>
                    </a:p>
                    <a:p>
                      <a:pPr algn="just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данной области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быть дополнено Организацией самостоятельно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исходя из психофизических особенностей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особых образовательных потребностей обучающихся с ЗПР.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Штат специалистов ОО, реализующей вариант 7.1, 7.2 АООП НОО обучающихся с ЗПР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928670"/>
          <a:ext cx="9143998" cy="6618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9"/>
                <a:gridCol w="4571999"/>
              </a:tblGrid>
              <a:tr h="40599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 </a:t>
                      </a:r>
                      <a:endParaRPr lang="ru-RU" dirty="0"/>
                    </a:p>
                  </a:txBody>
                  <a:tcPr/>
                </a:tc>
              </a:tr>
              <a:tr h="30230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начальных классов,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учитель музыки,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рисования,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физической культуры,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иностранного языка,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педагог-организатор,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дополнительного образования,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учителя-олигофренопедагоги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воспитатели,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учителя-логопеды,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специальные психологи или педагоги-психологи,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по адаптивной физкультуре,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педагоги,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музыкальный работник,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медицинские работники.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0331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специалисты должны обязательно пройти профессиональную переподготовку или курсы повышения квалификации (в объеме 72 и более часов) в области инклюзивного образования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подтвержденные дипломом о профессиональной переподготовке или удостоверением о повышении квалификации установленного образца.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всех педагогических работников, реализующих АООП НОО для обучающихся с ЗПР, </a:t>
                      </a:r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является обязательным прохождение курсов повышения квалификации в области обучения и воспитания детей с ЗПР не реже, чем раз в 3 года.</a:t>
                      </a:r>
                      <a:endParaRPr kumimoji="0" lang="ru-RU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290"/>
            <a:ext cx="8503920" cy="5884758"/>
          </a:xfrm>
        </p:spPr>
        <p:txBody>
          <a:bodyPr>
            <a:noAutofit/>
          </a:bodyPr>
          <a:lstStyle/>
          <a:p>
            <a:pPr algn="just"/>
            <a:endParaRPr lang="ru-RU" sz="1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должен иметь высшее профессиональное образование по одному из вариантов программ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подготовки: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а) по специальности «Специальная психология»;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б) по направлению «Педагогика» по образовательным программам подготовки бакалавра или магистра в области психологического сопровождения образования лиц с ОВЗ;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в) по направлению «Специальное (дефектологическое) образование» по образовательным программам подготовки бакалавра или магистра в области психологического сопровождения образования лиц с ОВЗ;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г) по педагогическим специальностям или по направлениям («Педагогическое образование», «Психолого-педагогическое образование») с обязательным прохождением профессиональной переподготовки в области специальной психологии.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  <a:r>
              <a:rPr lang="ru-RU" sz="17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должен иметь высшее профессиональное образование по одному из вариантов программ подготовки: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а) по специальности «Логопедия»;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б) по направлению «Специальное (дефектологическое) образование» по образовательным программам подготовки бакалавра или магистра в области логопедии; </a:t>
            </a: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в) по педагогическим специальностям или по направлениям («Педагогическое образование», «Психолого-педагогическое образование») с обязательным прохождением профессиональной переподготовки в области логопедии.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задержкой психического развития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080749"/>
          <a:ext cx="850423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34711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7.1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Вариант 7.2</a:t>
                      </a:r>
                      <a:endParaRPr lang="ru-RU"/>
                    </a:p>
                  </a:txBody>
                  <a:tcPr/>
                </a:tc>
              </a:tr>
              <a:tr h="326307">
                <a:tc gridSpan="2">
                  <a:txBody>
                    <a:bodyPr/>
                    <a:lstStyle/>
                    <a:p>
                      <a:r>
                        <a:rPr lang="ru-RU" sz="2000" dirty="0" smtClean="0"/>
                        <a:t>3.4.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Требования к кадровым условиям.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9379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В</a:t>
                      </a:r>
                      <a:r>
                        <a:rPr lang="ru-RU" sz="2000" baseline="0" dirty="0" smtClean="0"/>
                        <a:t> процессе реализации АООП НОО для обучающихся с ЗПР в рамках сетевого взаимодействия, при необходимости, должны быть организованы консультации специалистов медицинских и других организаций, которые не включены в штатное расписание организации (педиатр, невропатолог, психотерапевт и другие), для проведения дополнительного обследования обучающихся и получения медицинских заключений о состоянии их здоровья, возможности лечения, оперативного вмешательства, медицинской реабилитации; подбора технических средств коррекции (средства передвижения для детей, с нарушениями опорно-двигательного аппарата и т. д.).</a:t>
                      </a:r>
                    </a:p>
                    <a:p>
                      <a:pPr algn="just"/>
                      <a:r>
                        <a:rPr lang="ru-RU" sz="2000" baseline="0" dirty="0" smtClean="0"/>
                        <a:t>При необходимости, с учетом соответствующих показаний, в рамках сетевого взаимодействия осуществляется медицинское сопровождение обучающихся.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4225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Сетевая форма реализации образовательных программ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возможность освоения обучающимися образовательной программы с использованием ресурсов нескольких организаций, осуществляющих  образовательную деятельность, а также при необходимости с использованием ресурсов иных организаций.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сетевой формы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реализации образовательных программ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основании договора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организациями, указанными в части 1 настоящей статьи. Для организации  реализации образовательных программ с использованием сетевой формы несколькими организациями, осуществляющими образовательную деятельность, такие организации также совместно разрабатывают и утверждают образовательные программы.</a:t>
            </a:r>
          </a:p>
          <a:p>
            <a:pPr marL="514350" indent="-51435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ФЗ «Об образовании в РФ»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50405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с ЗПР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642918"/>
          <a:ext cx="8504238" cy="61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9494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861"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3.5.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материально-техническим  условиям.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01421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8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организации пространства.</a:t>
                      </a:r>
                    </a:p>
                    <a:p>
                      <a:pPr algn="just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Важным условием организации пространства, в котором обучаются обучающиеся с ЗПР, является наличие доступного пространства, которое позволит воспринимать  максимальное количество сведений через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аудио-визуализированные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источники, удобно расположенные доступные стенды с представленным на них наглядным материалом о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внутришкольных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правилах поведения, правилах безопасности, распорядке, расписании уроков, последних событиях в школе, ближайших планах и т. д. </a:t>
                      </a:r>
                    </a:p>
                    <a:p>
                      <a:pPr algn="just"/>
                      <a:r>
                        <a:rPr lang="ru-RU" sz="18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8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организации рабочего места. </a:t>
                      </a:r>
                    </a:p>
                    <a:p>
                      <a:pPr algn="just"/>
                      <a:r>
                        <a:rPr lang="ru-RU" sz="180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Обязательным условием</a:t>
                      </a:r>
                      <a:r>
                        <a:rPr lang="ru-RU" sz="18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организации рабочего места обучающегося с  ЗПР </a:t>
                      </a:r>
                      <a:r>
                        <a:rPr lang="ru-RU" sz="180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является обеспечение возможности постоянно находиться в зоне внимания педагога.</a:t>
                      </a:r>
                    </a:p>
                    <a:p>
                      <a:pPr algn="just"/>
                      <a:r>
                        <a:rPr lang="ru-RU" sz="18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специальным учебникам, специальным рабочим тетрадям, специальным дидактическим материалам, специальным компьютерным инструментам обучения.</a:t>
                      </a:r>
                    </a:p>
                    <a:p>
                      <a:pPr algn="just"/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АООП НОО для  обучающихся с ЗПР предусматривает </a:t>
                      </a:r>
                      <a:r>
                        <a:rPr lang="ru-RU" sz="180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 базовых учебников для сверстников без ограничения здоровья</a:t>
                      </a: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применяются специальные приложения и дидактические материалы (преимущественное использование натуральной и иллюстративной наглядности), рабочие тетради и пр., обеспечивающие реализацию АООП НОО.</a:t>
                      </a:r>
                      <a:endParaRPr lang="ru-RU" sz="180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с ЗПР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692695"/>
          <a:ext cx="9143999" cy="626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528"/>
                <a:gridCol w="154850"/>
                <a:gridCol w="4885621"/>
              </a:tblGrid>
              <a:tr h="3541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642">
                <a:tc gridSpan="3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4.1.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результатам освоения АООП НОО для обучающихся с ЗПР.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2953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4.2. Личностные результаты освоения АООП НОО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(соответствуют ФГОС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НОО)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4.2. Личностные результаты освоения АООП НОО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(прописаны с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учетом индивидуальных возможностей и особых образовательных потребностей учащихся с ЗПР)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214147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4.3.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результаты освоения АООП НОО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(соответствуют ФГОС НОО).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4.3.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результаты освоения АООП НОО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(прописаны с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учетом индивидуальных возможностей и особых образовательных потребностей учащихся с ЗПР)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1032953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4.4. Предметные результаты освоения АООП НОО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(соответствуют ФГОС НОО)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4.4. Предметные результаты освоения АООП НОО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(прописаны с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учетом индивидуальных возможностей и особых образовательных потребностей учащихся с ЗПР)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642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 освоения коррекционно-развивающей области АООП НОО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18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Должны отражать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социальных компетенций, необходимых для решения практико-ориентированных задачи обеспечивающих становление социальных отношений обучающихся с ЗПР в различных средах…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освоения коррекционно-развивающей области должны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отражать: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Коррекционный курс  «Ритмика»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Коррекционный курс «Коррекционно-развивающие занятия» (логопедические занятия,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психо-коррекционные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Требования к АООП НОО для обучающихся с ЗПР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980729"/>
          <a:ext cx="8712968" cy="410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095"/>
                <a:gridCol w="4802873"/>
              </a:tblGrid>
              <a:tr h="417402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7.1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Вариант 7.2</a:t>
                      </a:r>
                      <a:endParaRPr lang="ru-RU"/>
                    </a:p>
                  </a:txBody>
                  <a:tcPr/>
                </a:tc>
              </a:tr>
              <a:tr h="452185">
                <a:tc gridSpan="2"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4.6.</a:t>
                      </a:r>
                      <a:r>
                        <a:rPr lang="ru-RU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Итоговая оценка качества освоения обучающимися АООП НОО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4867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Предметом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итоговой оценки освоения обучающимися с ЗПР АООП НОО является достижение предметных и </a:t>
                      </a:r>
                      <a:r>
                        <a:rPr lang="ru-RU" sz="2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результатов и достижение результатов освоения  программы коррекционной работы.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Итоговая аттестация 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ступени начального общего образования </a:t>
                      </a:r>
                      <a:r>
                        <a:rPr lang="ru-RU" sz="2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должна проводиться с учетом возможных специфических трудностей обучающегося с ЗПР в овладении письмом, чтением или счетом. Вывод об успешности овладения содержанием АООП НОО должен делаться на основании положительной индивидуальной динамики.</a:t>
                      </a:r>
                      <a:endParaRPr lang="ru-RU" sz="2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00174"/>
            <a:ext cx="8503920" cy="45988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Ст.2.п.6.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Обучающийся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физическое лицо, имеющее недостатки в физическом и(или) психологическом развитии,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подтвержденные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комиссией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препятствующие получению образования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создания специальных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</a:p>
          <a:p>
            <a:pPr algn="just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Ст.2 п.27.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Инклюзивное образование – обеспечение равного доступа к образованию для всех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разнообразия особых образовательных потребностей и индивидуальных возможностей </a:t>
            </a:r>
          </a:p>
          <a:p>
            <a:pPr algn="just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5573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Примерные основные общеобразовательные программы начального общего образования обучающихся с ОВЗ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786058"/>
            <a:ext cx="8503920" cy="33129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hlinkClick r:id="rId2"/>
              </a:rPr>
              <a:t>   </a:t>
            </a:r>
            <a:r>
              <a:rPr lang="en-US" sz="3600" dirty="0" smtClean="0">
                <a:hlinkClick r:id="rId2"/>
              </a:rPr>
              <a:t>http://fgosreestr.ru/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 от 10 июля 2015 г. № 26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 утверждении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2.4.2.3286 – 15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условиям и организации обучения и воспитания в организациях, осуществляющих образовательную деятельность  по адаптированным основным общеобразовательным программам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здоровья»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Вступают в действие с 1.09. 2016г.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 smtClean="0"/>
              <a:t>СанПиН</a:t>
            </a:r>
            <a:r>
              <a:rPr lang="ru-RU" sz="2400" dirty="0" smtClean="0"/>
              <a:t> 2.4.2.3286 – 15 </a:t>
            </a:r>
            <a:br>
              <a:rPr lang="ru-RU" sz="2400" dirty="0" smtClean="0"/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Требования к организации образовательной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1. При организации образовательной деятельности учитываются особенности психофизического развития, индивидуальные возможности и состояние здоровья обучающегося с ОВЗ.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зависимости от категории обучающихся с ОВЗ количество детей в классах (группах) комплектуется в соответствии с Приложением  № 1.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78579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Приложение №1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2.4.2.3286-15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Комплектование классов (групп) для обучающихся с ОВЗ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785791"/>
          <a:ext cx="9143999" cy="616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53"/>
                <a:gridCol w="1340865"/>
                <a:gridCol w="4963215"/>
                <a:gridCol w="798288"/>
                <a:gridCol w="870860"/>
                <a:gridCol w="725718"/>
              </a:tblGrid>
              <a:tr h="328784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ОВЗ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 для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7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вар.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вар.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вар.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8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максимальное количество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635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Глухие обучающиеся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более 2 глухих обучающихся в классе в условиях инклюзии. Общая  наполняемость класса: при 1 глухом  - не более 20 обучающихся, при 2 глухих – не более 15 обучающихся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6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Слепые обучающиеся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более 2 слепых обучающихся в классе в условиях инклюзии. Общая  наполняемость класса: при 1 слепом  - не более 20 обучающихся, при 2 слепых – не более 15 обучающихся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18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с ТНР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5 обучающихся с ТНР в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классе в условиях инклюзии. Общая наполняемость класса – не более 25 обучающихся.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6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с НОДА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более 2 обучающихся  с НОДА в классе в условиях инклюзии. Общая  наполняемость класса: при одном обучающемся с НОДА – не более 20 обучающихся, при 2 – не более 15 обучающихся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29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с ЗПР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Не более 4 обучающихся в классе в условиях инклюзии. Общая наполняемость класса – не более 25 обучающихся.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не предусмотрен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2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 с ум.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отстал.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СанПиН</a:t>
            </a:r>
            <a:r>
              <a:rPr lang="ru-RU" sz="2400" dirty="0" smtClean="0"/>
              <a:t> 2.4.2.3286 – 15 </a:t>
            </a:r>
            <a:br>
              <a:rPr lang="ru-RU" sz="2400" dirty="0" smtClean="0"/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Требования к организации образовательной деятельности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8.2. Учебные занятия для обучающихся с ОВЗ организуются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первую смену,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5-ти дневной учебной неделе.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mtClean="0"/>
              <a:t>Спасибо за внимание!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Федеральный закон </a:t>
            </a:r>
            <a:br>
              <a:rPr lang="ru-RU" sz="2600" dirty="0" smtClean="0"/>
            </a:br>
            <a:r>
              <a:rPr lang="ru-RU" sz="2600" dirty="0" smtClean="0"/>
              <a:t>«Об образовании в Российской Федерации»</a:t>
            </a:r>
            <a:br>
              <a:rPr lang="ru-RU" sz="2600" dirty="0" smtClean="0"/>
            </a:br>
            <a:r>
              <a:rPr lang="ru-RU" sz="2600" dirty="0" smtClean="0"/>
              <a:t> (ст. 48 п. 1 пп.6)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3845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Педагогические работники обязаны: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36912"/>
            <a:ext cx="77768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 учитывать особенности психофизического развития обучающихся и состояние их здоровья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933056"/>
            <a:ext cx="77048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соблюдать специальные условия, необходимые для получения образования лицами с ограниченными возможностями здоровья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5214950"/>
            <a:ext cx="770485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взаимодействовать при необходимости  с медицинскими организациями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71490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п.1. Содержание образования и условия организации обучения и воспитания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обучающихся с ОВЗ определяются адаптированной образовательной программой,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инвалидов также в соответствии  с индивидуальной программой реабилитации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инвалида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Общее образование обучающихся с ограниченными возможностями здоровья осуществляется в организациях, осуществляющих образовательную деятельность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адаптированным основным общеобразовательным программам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таких организациях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создаются специальные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получения образования указанными обучающимися.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ФЗ «Об образовании в РФ»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79.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получения образования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(ст. 2 п. 28)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45599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/>
          <a:lstStyle/>
          <a:p>
            <a:pPr marL="457200" indent="-457200" algn="ctr">
              <a:buAutoNum type="arabicPeriod" startAt="3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условия для получения образования обучающимися с ОВЗ</a:t>
            </a:r>
          </a:p>
          <a:p>
            <a:pPr marL="457200" indent="-457200">
              <a:buNone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ФЗ «Об образовании в РФ». </a:t>
            </a:r>
          </a:p>
          <a:p>
            <a:pPr algn="just"/>
            <a:r>
              <a:rPr lang="ru-RU" sz="2200" dirty="0" smtClean="0"/>
              <a:t>Статья 79.  Организация получения образования обучающимися с ограниченными возможностями здоровья 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20888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 обучения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2420888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 воспитания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420888"/>
            <a:ext cx="25922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условия развития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4499992" y="2132856"/>
            <a:ext cx="28803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 flipH="1">
            <a:off x="1727684" y="2132856"/>
            <a:ext cx="27723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авая фигурная скобка 28"/>
          <p:cNvSpPr/>
          <p:nvPr/>
        </p:nvSpPr>
        <p:spPr>
          <a:xfrm rot="5400000">
            <a:off x="4427984" y="-819472"/>
            <a:ext cx="288032" cy="8208912"/>
          </a:xfrm>
          <a:prstGeom prst="rightBrace">
            <a:avLst>
              <a:gd name="adj1" fmla="val 8333"/>
              <a:gd name="adj2" fmla="val 495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67544" y="3429000"/>
            <a:ext cx="8280920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образовательных программ и методов обучения и воспитания;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учебников, учебных пособий и дидактических материалов;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специальных технических средств обучения коллективного и индивидуального пользования;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групповых и индивидуальных коррекционных занятий;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 стрелкой 51"/>
          <p:cNvCxnSpPr>
            <a:endCxn id="6" idx="0"/>
          </p:cNvCxnSpPr>
          <p:nvPr/>
        </p:nvCxnSpPr>
        <p:spPr>
          <a:xfrm>
            <a:off x="4572000" y="21328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п.4. Образование обучающихся с ограниченными возможностями здоровья может 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ФЗ «Об образовании в РФ»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662736" cy="3966192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ФЗ «Об образовании в РФ»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дает возможность выбора из трех вариантов:</a:t>
            </a:r>
          </a:p>
          <a:p>
            <a:pPr algn="just"/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04864"/>
            <a:ext cx="7920880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образование лиц с ОВЗ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общих  классах совместно с другими обучающимися (инклюзия);</a:t>
            </a: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FontTx/>
              <a:buAutoNum type="arabicPeriod" startAt="2"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образование  лиц  с ОВЗ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отдельных классах образовательной организации (интеграция);</a:t>
            </a: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endParaRPr lang="ru-RU" alt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образование  лиц  с ОВЗ 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отдельных (специальных, коррекционных) образовательных организациях.</a:t>
            </a:r>
            <a:endParaRPr lang="ru-RU" alt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buAutoNum type="arabicPeriod" startAt="2"/>
              <a:defRPr/>
            </a:pPr>
            <a:endParaRPr lang="ru-RU" alt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endParaRPr lang="ru-RU" alt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1342</TotalTime>
  <Words>2936</Words>
  <Application>Microsoft Office PowerPoint</Application>
  <PresentationFormat>Экран (4:3)</PresentationFormat>
  <Paragraphs>357</Paragraphs>
  <Slides>35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Официальная</vt:lpstr>
      <vt:lpstr>Нормативно-правовые документы, регламентирующие организацию обучения детей с особыми возможностями здоровья</vt:lpstr>
      <vt:lpstr> Федеральный закон  «Об образовании в Российской Федерации»  (ст. 34 п. 2) устанавливает,  что обучающиеся имеют право:</vt:lpstr>
      <vt:lpstr>Федеральный закон  «Об образовании в Российской Федерации» </vt:lpstr>
      <vt:lpstr>Федеральный закон  «Об образовании в Российской Федерации»  (ст. 48 п. 1 пп.6) </vt:lpstr>
      <vt:lpstr> </vt:lpstr>
      <vt:lpstr>Федеральный закон  «Об образовании в Российской Федерации»  (ст. 2 п. 28) </vt:lpstr>
      <vt:lpstr> </vt:lpstr>
      <vt:lpstr> </vt:lpstr>
      <vt:lpstr> </vt:lpstr>
      <vt:lpstr> </vt:lpstr>
      <vt:lpstr> </vt:lpstr>
      <vt:lpstr> </vt:lpstr>
      <vt:lpstr> </vt:lpstr>
      <vt:lpstr>Приказ Минобрнауки РФ от 19.12.2014 № 1598 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 </vt:lpstr>
      <vt:lpstr> </vt:lpstr>
      <vt:lpstr>Сравнение  ФГОС НОО      ФГОС НОО ОВЗ</vt:lpstr>
      <vt:lpstr>Приложения №№ 1-8 к ФГОС НОО ОВЗ </vt:lpstr>
      <vt:lpstr>Варианты программ</vt:lpstr>
      <vt:lpstr>    Требования к АООП НОО для обучающихся  с задержкой психического развития</vt:lpstr>
      <vt:lpstr>    Требования к АООП НОО для обучающихся с ЗПР</vt:lpstr>
      <vt:lpstr>    Требования к АООП НОО для обучающихся  с задержкой психического развития</vt:lpstr>
      <vt:lpstr>    Требования к АООП НОО для обучающихся  с задержкой психического развития</vt:lpstr>
      <vt:lpstr>Штат специалистов ОО, реализующей вариант 7.1, 7.2 АООП НОО обучающихся с ЗПР</vt:lpstr>
      <vt:lpstr>Слайд 24</vt:lpstr>
      <vt:lpstr>    Требования к АООП НОО для обучающихся  с задержкой психического развития</vt:lpstr>
      <vt:lpstr> </vt:lpstr>
      <vt:lpstr>      Требования к АООП НОО для обучающихся с ЗПР</vt:lpstr>
      <vt:lpstr>  Требования к АООП НОО для обучающихся с ЗПР  </vt:lpstr>
      <vt:lpstr>  Требования к АООП НОО для обучающихся с ЗПР  </vt:lpstr>
      <vt:lpstr>Примерные основные общеобразовательные программы начального общего образования обучающихся с ОВЗ </vt:lpstr>
      <vt:lpstr>Постановление  от 10 июля 2015 г. № 26</vt:lpstr>
      <vt:lpstr>СанПиН 2.4.2.3286 – 15  VIII. Требования к организации образовательной деятельности</vt:lpstr>
      <vt:lpstr>Приложение №1 к СанПиН 2.4.2.3286-15 Комплектование классов (групп) для обучающихся с ОВЗ</vt:lpstr>
      <vt:lpstr>СанПиН 2.4.2.3286 – 15  VIII. Требования к организации образовательной деятельности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документы, регламентирующие организацию обучения детей с особыми возможностями здоровья</dc:title>
  <dc:creator>Наталья</dc:creator>
  <cp:lastModifiedBy>Учитель</cp:lastModifiedBy>
  <cp:revision>124</cp:revision>
  <dcterms:created xsi:type="dcterms:W3CDTF">2016-02-06T12:54:54Z</dcterms:created>
  <dcterms:modified xsi:type="dcterms:W3CDTF">2016-02-17T04:28:51Z</dcterms:modified>
</cp:coreProperties>
</file>