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9" r:id="rId2"/>
    <p:sldId id="259" r:id="rId3"/>
    <p:sldId id="256" r:id="rId4"/>
    <p:sldId id="260" r:id="rId5"/>
    <p:sldId id="261" r:id="rId6"/>
    <p:sldId id="268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21" autoAdjust="0"/>
    <p:restoredTop sz="94660"/>
  </p:normalViewPr>
  <p:slideViewPr>
    <p:cSldViewPr>
      <p:cViewPr varScale="1">
        <p:scale>
          <a:sx n="88" d="100"/>
          <a:sy n="88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3931811235104702"/>
          <c:y val="7.0842672452530342E-2"/>
          <c:w val="0.53992752629704854"/>
          <c:h val="0.92915732754746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20-30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60-70</c:v>
                </c:pt>
                <c:pt idx="5">
                  <c:v>выше 70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5.0999999999999996</c:v>
                </c:pt>
                <c:pt idx="1">
                  <c:v>8.1</c:v>
                </c:pt>
                <c:pt idx="2">
                  <c:v>25</c:v>
                </c:pt>
                <c:pt idx="3">
                  <c:v>28.5</c:v>
                </c:pt>
                <c:pt idx="4">
                  <c:v>26.5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4141889891546364"/>
          <c:y val="0.25004178457423015"/>
          <c:w val="0.24943304886332446"/>
          <c:h val="0.48679721083576794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035645472061657"/>
          <c:y val="0"/>
          <c:w val="0.66184971098265899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ВЧЗ</c:v>
                </c:pt>
                <c:pt idx="1">
                  <c:v>ЛитРес</c:v>
                </c:pt>
                <c:pt idx="2">
                  <c:v>иное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29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6067512394284031"/>
          <c:y val="0.30932930737613185"/>
          <c:w val="0.23006561679790025"/>
          <c:h val="0.35711140369463912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9.8585168575929791E-2"/>
          <c:y val="6.0689417885523338E-2"/>
          <c:w val="0.55030146929696189"/>
          <c:h val="0.939310582114476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высшее библиотечное</c:v>
                </c:pt>
                <c:pt idx="1">
                  <c:v>высшее педагогическое</c:v>
                </c:pt>
                <c:pt idx="2">
                  <c:v>высшее</c:v>
                </c:pt>
                <c:pt idx="3">
                  <c:v>ср.спец.библиотечное</c:v>
                </c:pt>
                <c:pt idx="4">
                  <c:v>ср.спец. педагогическое</c:v>
                </c:pt>
                <c:pt idx="5">
                  <c:v>ср.спец.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25.1</c:v>
                </c:pt>
                <c:pt idx="1">
                  <c:v>27.4</c:v>
                </c:pt>
                <c:pt idx="2">
                  <c:v>20</c:v>
                </c:pt>
                <c:pt idx="3">
                  <c:v>17.2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684125021890225"/>
          <c:y val="0.10202751311534379"/>
          <c:w val="0.37315874978109775"/>
          <c:h val="0.79870358367319993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1.2524084778420038E-2"/>
          <c:y val="0"/>
          <c:w val="0.59441233140655103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форма библиотек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Библиотека</c:v>
                </c:pt>
                <c:pt idx="1">
                  <c:v>ШБИЦ</c:v>
                </c:pt>
                <c:pt idx="2">
                  <c:v>ИБЦ</c:v>
                </c:pt>
                <c:pt idx="3">
                  <c:v>БИЦ</c:v>
                </c:pt>
                <c:pt idx="4">
                  <c:v>Информ.центр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</c:v>
                </c:pt>
                <c:pt idx="1">
                  <c:v>3.3</c:v>
                </c:pt>
                <c:pt idx="2">
                  <c:v>16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6.0395369653937776E-2"/>
          <c:y val="1.9204128895652751E-2"/>
          <c:w val="0.61890643727337558"/>
          <c:h val="0.9807958711043472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должность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педагог-библиотекарь</c:v>
                </c:pt>
                <c:pt idx="1">
                  <c:v>библиотекарь</c:v>
                </c:pt>
                <c:pt idx="2">
                  <c:v>зав. библиотекой</c:v>
                </c:pt>
                <c:pt idx="3">
                  <c:v>зав. ИБЦ</c:v>
                </c:pt>
                <c:pt idx="4">
                  <c:v>иное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52.7</c:v>
                </c:pt>
                <c:pt idx="1">
                  <c:v>30.5</c:v>
                </c:pt>
                <c:pt idx="2">
                  <c:v>8.3000000000000007</c:v>
                </c:pt>
                <c:pt idx="3">
                  <c:v>1.8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20800145646535"/>
          <c:y val="9.276516905974988E-2"/>
          <c:w val="0.31599320316174351"/>
          <c:h val="0.81446966188050018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</a:rPr>
              <a:t>Педагог-библиотекарь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5.8</c:v>
                </c:pt>
                <c:pt idx="1">
                  <c:v>23.5</c:v>
                </c:pt>
                <c:pt idx="2">
                  <c:v>11.7</c:v>
                </c:pt>
                <c:pt idx="3">
                  <c:v>11.7</c:v>
                </c:pt>
                <c:pt idx="4">
                  <c:v>41.1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0693680"/>
        <c:axId val="350706224"/>
        <c:axId val="0"/>
      </c:bar3DChart>
      <c:catAx>
        <c:axId val="35069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0706224"/>
        <c:crosses val="autoZero"/>
        <c:auto val="1"/>
        <c:lblAlgn val="ctr"/>
        <c:lblOffset val="100"/>
        <c:noMultiLvlLbl val="0"/>
      </c:catAx>
      <c:valAx>
        <c:axId val="350706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069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2369942196531792E-2"/>
          <c:y val="0"/>
          <c:w val="0.68304431599229287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стаж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 5 лет</c:v>
                </c:pt>
                <c:pt idx="1">
                  <c:v>5-15 лет</c:v>
                </c:pt>
                <c:pt idx="2">
                  <c:v>15 и более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46.9</c:v>
                </c:pt>
                <c:pt idx="2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694637649460484"/>
          <c:y val="0.27654777557836863"/>
          <c:w val="0.2212769757946923"/>
          <c:h val="0.4749647754522076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1.9267822736030827E-2"/>
          <c:y val="0"/>
          <c:w val="0.6483622350674374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МТБ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Рабочее место</c:v>
                </c:pt>
                <c:pt idx="1">
                  <c:v>Интернет</c:v>
                </c:pt>
                <c:pt idx="2">
                  <c:v>Компьютеры для пользователей </c:v>
                </c:pt>
                <c:pt idx="3">
                  <c:v>Планшеты</c:v>
                </c:pt>
                <c:pt idx="4">
                  <c:v>Ноутбук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141</c:v>
                </c:pt>
                <c:pt idx="1">
                  <c:v>141</c:v>
                </c:pt>
                <c:pt idx="2">
                  <c:v>61</c:v>
                </c:pt>
                <c:pt idx="3">
                  <c:v>17</c:v>
                </c:pt>
                <c:pt idx="4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932562620423895"/>
          <c:y val="1.8815589227817116E-2"/>
          <c:w val="0.33911368015414256"/>
          <c:h val="0.93547806524184463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5.0578034682080927E-2"/>
          <c:y val="0"/>
          <c:w val="0.59441233140655103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МТБ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Ксерокс</c:v>
                </c:pt>
                <c:pt idx="1">
                  <c:v>Сканер</c:v>
                </c:pt>
                <c:pt idx="2">
                  <c:v>Принтер</c:v>
                </c:pt>
                <c:pt idx="3">
                  <c:v>Цветной принтер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111</c:v>
                </c:pt>
                <c:pt idx="1">
                  <c:v>72</c:v>
                </c:pt>
                <c:pt idx="2">
                  <c:v>106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179401185962869"/>
          <c:y val="0.21515840938160566"/>
          <c:w val="0.2389467288811121"/>
          <c:h val="0.67926103354727718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7.0809248554913287E-2"/>
          <c:y val="0"/>
          <c:w val="0.67341040462427748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МТБ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Экран</c:v>
                </c:pt>
                <c:pt idx="1">
                  <c:v>Проектор</c:v>
                </c:pt>
                <c:pt idx="2">
                  <c:v>Интерактивная доска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34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43979184682838"/>
          <c:y val="0.38059074968570111"/>
          <c:w val="0.30560208153171609"/>
          <c:h val="0.47215874279131315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92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97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9318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33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433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507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16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39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5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69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6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3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42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8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2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1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1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Школьные библиотекари </a:t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>г. Новосибирска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анные на 2019-20 учебный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260648"/>
            <a:ext cx="6986736" cy="136815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Материально-техническая база</a:t>
            </a:r>
            <a:endParaRPr lang="ru-RU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682808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404664"/>
            <a:ext cx="6842720" cy="129614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Работа с виртуальными залами</a:t>
            </a:r>
            <a:endParaRPr lang="ru-RU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001503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260648"/>
            <a:ext cx="5579127" cy="122413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Возраст</a:t>
            </a:r>
            <a:endParaRPr lang="ru-RU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86861"/>
              </p:ext>
            </p:extLst>
          </p:nvPr>
        </p:nvGraphicFramePr>
        <p:xfrm>
          <a:off x="457200" y="1285860"/>
          <a:ext cx="8329642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91233020"/>
              </p:ext>
            </p:extLst>
          </p:nvPr>
        </p:nvGraphicFramePr>
        <p:xfrm>
          <a:off x="395536" y="1412776"/>
          <a:ext cx="8496944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365958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Образование</a:t>
            </a:r>
            <a:endParaRPr lang="ru-RU" sz="4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155191" cy="100811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Форма библиотек</a:t>
            </a:r>
            <a:endParaRPr lang="ru-RU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558962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260648"/>
            <a:ext cx="5723143" cy="11521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Должность</a:t>
            </a:r>
            <a:endParaRPr lang="ru-RU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559959"/>
              </p:ext>
            </p:extLst>
          </p:nvPr>
        </p:nvGraphicFramePr>
        <p:xfrm>
          <a:off x="1943100" y="2133600"/>
          <a:ext cx="6805364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45500302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43808" y="332656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Аттестация</a:t>
            </a:r>
            <a:endParaRPr lang="ru-RU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645" y="332656"/>
            <a:ext cx="5234643" cy="10801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Стаж</a:t>
            </a:r>
            <a:endParaRPr lang="ru-RU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011642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260648"/>
            <a:ext cx="7130752" cy="14401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Материально-техническая база</a:t>
            </a:r>
            <a:endParaRPr lang="ru-RU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310826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3" y="188640"/>
            <a:ext cx="6914728" cy="14401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Материально-техническая база</a:t>
            </a:r>
            <a:endParaRPr lang="ru-RU" sz="4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881141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278</TotalTime>
  <Words>25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Легкий дым</vt:lpstr>
      <vt:lpstr>Школьные библиотекари  г. Новосибирска</vt:lpstr>
      <vt:lpstr>Возраст</vt:lpstr>
      <vt:lpstr>Презентация PowerPoint</vt:lpstr>
      <vt:lpstr>Форма библиотек</vt:lpstr>
      <vt:lpstr>Должность</vt:lpstr>
      <vt:lpstr>Презентация PowerPoint</vt:lpstr>
      <vt:lpstr>Стаж</vt:lpstr>
      <vt:lpstr>Материально-техническая база</vt:lpstr>
      <vt:lpstr>Материально-техническая база</vt:lpstr>
      <vt:lpstr>Материально-техническая база</vt:lpstr>
      <vt:lpstr>Работа с виртуальными залами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Молодых</dc:creator>
  <cp:lastModifiedBy>Библиотека</cp:lastModifiedBy>
  <cp:revision>23</cp:revision>
  <dcterms:created xsi:type="dcterms:W3CDTF">2020-03-14T07:59:56Z</dcterms:created>
  <dcterms:modified xsi:type="dcterms:W3CDTF">2020-05-21T06:17:24Z</dcterms:modified>
</cp:coreProperties>
</file>