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3" r:id="rId8"/>
    <p:sldId id="264" r:id="rId9"/>
    <p:sldId id="291" r:id="rId10"/>
    <p:sldId id="292" r:id="rId11"/>
    <p:sldId id="270" r:id="rId12"/>
    <p:sldId id="289" r:id="rId13"/>
    <p:sldId id="287" r:id="rId14"/>
    <p:sldId id="284" r:id="rId15"/>
    <p:sldId id="285" r:id="rId16"/>
    <p:sldId id="286" r:id="rId17"/>
    <p:sldId id="293"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80" d="100"/>
          <a:sy n="80" d="100"/>
        </p:scale>
        <p:origin x="778" y="53"/>
      </p:cViewPr>
      <p:guideLst/>
    </p:cSldViewPr>
  </p:slideViewPr>
  <p:notesTextViewPr>
    <p:cViewPr>
      <p:scale>
        <a:sx n="1" d="1"/>
        <a:sy n="1" d="1"/>
      </p:scale>
      <p:origin x="0" y="0"/>
    </p:cViewPr>
  </p:notesTextViewPr>
  <p:sorterViewPr>
    <p:cViewPr>
      <p:scale>
        <a:sx n="100" d="100"/>
        <a:sy n="100" d="100"/>
      </p:scale>
      <p:origin x="0" y="-32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292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BE34E89B-85D4-442F-889D-7F3481DE5C3F}" type="datetimeFigureOut">
              <a:rPr lang="ru-RU" smtClean="0"/>
              <a:t>29.11.2020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18171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9160854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46854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2296605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0299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101601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2280229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79713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76219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4E89B-85D4-442F-889D-7F3481DE5C3F}" type="datetimeFigureOut">
              <a:rPr lang="ru-RU" smtClean="0"/>
              <a:t>29.11.2020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803048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E34E89B-85D4-442F-889D-7F3481DE5C3F}"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144576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34E89B-85D4-442F-889D-7F3481DE5C3F}" type="datetimeFigureOut">
              <a:rPr lang="ru-RU" smtClean="0"/>
              <a:t>29.11.2020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216052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34E89B-85D4-442F-889D-7F3481DE5C3F}" type="datetimeFigureOut">
              <a:rPr lang="ru-RU" smtClean="0"/>
              <a:t>29.11.2020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163210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4E89B-85D4-442F-889D-7F3481DE5C3F}" type="datetimeFigureOut">
              <a:rPr lang="ru-RU" smtClean="0"/>
              <a:t>29.11.2020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300313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34E89B-85D4-442F-889D-7F3481DE5C3F}"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37739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34E89B-85D4-442F-889D-7F3481DE5C3F}" type="datetimeFigureOut">
              <a:rPr lang="ru-RU" smtClean="0"/>
              <a:t>29.11.2020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2C22A3-2428-41EA-8562-F57702C6B431}" type="slidenum">
              <a:rPr lang="ru-RU" smtClean="0"/>
              <a:t>‹#›</a:t>
            </a:fld>
            <a:endParaRPr lang="ru-RU"/>
          </a:p>
        </p:txBody>
      </p:sp>
    </p:spTree>
    <p:extLst>
      <p:ext uri="{BB962C8B-B14F-4D97-AF65-F5344CB8AC3E}">
        <p14:creationId xmlns:p14="http://schemas.microsoft.com/office/powerpoint/2010/main" val="359345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E34E89B-85D4-442F-889D-7F3481DE5C3F}" type="datetimeFigureOut">
              <a:rPr lang="ru-RU" smtClean="0"/>
              <a:t>29.11.2020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22C22A3-2428-41EA-8562-F57702C6B431}" type="slidenum">
              <a:rPr lang="ru-RU" smtClean="0"/>
              <a:t>‹#›</a:t>
            </a:fld>
            <a:endParaRPr lang="ru-RU"/>
          </a:p>
        </p:txBody>
      </p:sp>
    </p:spTree>
    <p:extLst>
      <p:ext uri="{BB962C8B-B14F-4D97-AF65-F5344CB8AC3E}">
        <p14:creationId xmlns:p14="http://schemas.microsoft.com/office/powerpoint/2010/main" val="7582634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0" y="1501775"/>
            <a:ext cx="6519863" cy="2008188"/>
          </a:xfrm>
        </p:spPr>
        <p:txBody>
          <a:bodyPr>
            <a:normAutofit fontScale="90000"/>
          </a:bodyPr>
          <a:lstStyle/>
          <a:p>
            <a:pPr algn="ctr"/>
            <a:r>
              <a:rPr lang="ru-RU" dirty="0" smtClean="0">
                <a:solidFill>
                  <a:schemeClr val="bg1"/>
                </a:solidFill>
                <a:latin typeface="Times New Roman" panose="02020603050405020304" pitchFamily="18" charset="0"/>
                <a:cs typeface="Times New Roman" panose="02020603050405020304" pitchFamily="18" charset="0"/>
              </a:rPr>
              <a:t>НОВЫЕ ТЕХНОЛОГИИ</a:t>
            </a:r>
            <a:br>
              <a:rPr lang="ru-RU" dirty="0" smtClean="0">
                <a:solidFill>
                  <a:schemeClr val="bg1"/>
                </a:solidFill>
                <a:latin typeface="Times New Roman" panose="02020603050405020304" pitchFamily="18" charset="0"/>
                <a:cs typeface="Times New Roman" panose="02020603050405020304" pitchFamily="18" charset="0"/>
              </a:rPr>
            </a:br>
            <a:r>
              <a:rPr lang="ru-RU" dirty="0" smtClean="0">
                <a:solidFill>
                  <a:schemeClr val="bg1"/>
                </a:solidFill>
                <a:latin typeface="Times New Roman" panose="02020603050405020304" pitchFamily="18" charset="0"/>
                <a:cs typeface="Times New Roman" panose="02020603050405020304" pitchFamily="18" charset="0"/>
              </a:rPr>
              <a:t>              </a:t>
            </a:r>
            <a:br>
              <a:rPr lang="ru-RU" dirty="0" smtClean="0">
                <a:solidFill>
                  <a:schemeClr val="bg1"/>
                </a:solidFill>
                <a:latin typeface="Times New Roman" panose="02020603050405020304" pitchFamily="18" charset="0"/>
                <a:cs typeface="Times New Roman" panose="02020603050405020304" pitchFamily="18" charset="0"/>
              </a:rPr>
            </a:br>
            <a:r>
              <a:rPr lang="ru-RU" dirty="0" smtClean="0">
                <a:solidFill>
                  <a:schemeClr val="bg1"/>
                </a:solidFill>
                <a:latin typeface="Times New Roman" panose="02020603050405020304" pitchFamily="18" charset="0"/>
                <a:cs typeface="Times New Roman" panose="02020603050405020304" pitchFamily="18" charset="0"/>
              </a:rPr>
              <a:t> ДЛЯ </a:t>
            </a:r>
            <a:br>
              <a:rPr lang="ru-RU" dirty="0" smtClean="0">
                <a:solidFill>
                  <a:schemeClr val="bg1"/>
                </a:solidFill>
                <a:latin typeface="Times New Roman" panose="02020603050405020304" pitchFamily="18" charset="0"/>
                <a:cs typeface="Times New Roman" panose="02020603050405020304" pitchFamily="18" charset="0"/>
              </a:rPr>
            </a:br>
            <a:r>
              <a:rPr lang="ru-RU" dirty="0" smtClean="0">
                <a:solidFill>
                  <a:schemeClr val="bg1"/>
                </a:solidFill>
                <a:latin typeface="Times New Roman" panose="02020603050405020304" pitchFamily="18" charset="0"/>
                <a:cs typeface="Times New Roman" panose="02020603050405020304" pitchFamily="18" charset="0"/>
              </a:rPr>
              <a:t/>
            </a:r>
            <a:br>
              <a:rPr lang="ru-RU" dirty="0" smtClean="0">
                <a:solidFill>
                  <a:schemeClr val="bg1"/>
                </a:solidFill>
                <a:latin typeface="Times New Roman" panose="02020603050405020304" pitchFamily="18" charset="0"/>
                <a:cs typeface="Times New Roman" panose="02020603050405020304" pitchFamily="18" charset="0"/>
              </a:rPr>
            </a:br>
            <a:r>
              <a:rPr lang="ru-RU" dirty="0" smtClean="0">
                <a:solidFill>
                  <a:schemeClr val="bg1"/>
                </a:solidFill>
                <a:latin typeface="Times New Roman" panose="02020603050405020304" pitchFamily="18" charset="0"/>
                <a:cs typeface="Times New Roman" panose="02020603050405020304" pitchFamily="18" charset="0"/>
              </a:rPr>
              <a:t>НОВОГО ПОКОЛЕНИЯ</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868886" y="435429"/>
            <a:ext cx="4757057" cy="2215991"/>
          </a:xfrm>
          <a:prstGeom prst="rect">
            <a:avLst/>
          </a:prstGeom>
          <a:noFill/>
        </p:spPr>
        <p:txBody>
          <a:bodyPr wrap="square" rtlCol="0">
            <a:spAutoFit/>
          </a:bodyPr>
          <a:lstStyle/>
          <a:p>
            <a:pPr algn="ctr">
              <a:buNone/>
            </a:pPr>
            <a:r>
              <a:rPr lang="ru-RU" sz="2400" dirty="0">
                <a:solidFill>
                  <a:schemeClr val="bg1"/>
                </a:solidFill>
                <a:latin typeface="Times New Roman" panose="02020603050405020304" pitchFamily="18" charset="0"/>
                <a:cs typeface="Times New Roman" pitchFamily="18" charset="0"/>
              </a:rPr>
              <a:t>«Перед нами стоит сложная задача - нам нужно подготовить детей  к ИХ будущему, а НЕ нашему прошлому»…                                                                                                  </a:t>
            </a:r>
          </a:p>
          <a:p>
            <a:pPr>
              <a:buNone/>
            </a:pPr>
            <a:r>
              <a:rPr lang="ru-RU" sz="2400" dirty="0">
                <a:solidFill>
                  <a:schemeClr val="bg1"/>
                </a:solidFill>
                <a:latin typeface="Times New Roman" panose="02020603050405020304" pitchFamily="18" charset="0"/>
                <a:cs typeface="Times New Roman" pitchFamily="18" charset="0"/>
              </a:rPr>
              <a:t>                               (</a:t>
            </a:r>
            <a:r>
              <a:rPr lang="ru-RU" sz="2400" dirty="0" err="1">
                <a:solidFill>
                  <a:schemeClr val="bg1"/>
                </a:solidFill>
                <a:latin typeface="Times New Roman" pitchFamily="18" charset="0"/>
                <a:cs typeface="Times New Roman" pitchFamily="18" charset="0"/>
              </a:rPr>
              <a:t>Йан</a:t>
            </a:r>
            <a:r>
              <a:rPr lang="ru-RU" sz="2400" dirty="0">
                <a:solidFill>
                  <a:schemeClr val="bg1"/>
                </a:solidFill>
                <a:latin typeface="Times New Roman" pitchFamily="18" charset="0"/>
                <a:cs typeface="Times New Roman" pitchFamily="18" charset="0"/>
              </a:rPr>
              <a:t> </a:t>
            </a:r>
            <a:r>
              <a:rPr lang="ru-RU" sz="2400" dirty="0" err="1">
                <a:solidFill>
                  <a:schemeClr val="bg1"/>
                </a:solidFill>
                <a:latin typeface="Times New Roman" pitchFamily="18" charset="0"/>
                <a:cs typeface="Times New Roman" pitchFamily="18" charset="0"/>
              </a:rPr>
              <a:t>Джукс</a:t>
            </a:r>
            <a:r>
              <a:rPr lang="ru-RU" sz="2400" dirty="0">
                <a:solidFill>
                  <a:schemeClr val="bg1"/>
                </a:solidFill>
                <a:latin typeface="Times New Roman" pitchFamily="18" charset="0"/>
                <a:cs typeface="Times New Roman" pitchFamily="18" charset="0"/>
              </a:rPr>
              <a:t>)</a:t>
            </a:r>
          </a:p>
          <a:p>
            <a:endParaRPr lang="ru-RU" dirty="0"/>
          </a:p>
        </p:txBody>
      </p:sp>
      <p:sp>
        <p:nvSpPr>
          <p:cNvPr id="3" name="TextBox 2"/>
          <p:cNvSpPr txBox="1"/>
          <p:nvPr/>
        </p:nvSpPr>
        <p:spPr>
          <a:xfrm>
            <a:off x="8020879" y="5605669"/>
            <a:ext cx="3992217" cy="923330"/>
          </a:xfrm>
          <a:prstGeom prst="rect">
            <a:avLst/>
          </a:prstGeom>
          <a:noFill/>
        </p:spPr>
        <p:txBody>
          <a:bodyPr wrap="square" rtlCol="0">
            <a:spAutoFit/>
          </a:bodyPr>
          <a:lstStyle/>
          <a:p>
            <a:r>
              <a:rPr lang="ru-RU" dirty="0" err="1" smtClean="0">
                <a:solidFill>
                  <a:schemeClr val="bg1"/>
                </a:solidFill>
              </a:rPr>
              <a:t>Грибкова</a:t>
            </a:r>
            <a:r>
              <a:rPr lang="ru-RU" dirty="0" smtClean="0">
                <a:solidFill>
                  <a:schemeClr val="bg1"/>
                </a:solidFill>
              </a:rPr>
              <a:t> Л.В.</a:t>
            </a:r>
          </a:p>
          <a:p>
            <a:r>
              <a:rPr lang="ru-RU" dirty="0">
                <a:solidFill>
                  <a:schemeClr val="bg1"/>
                </a:solidFill>
              </a:rPr>
              <a:t>с</a:t>
            </a:r>
            <a:r>
              <a:rPr lang="ru-RU" dirty="0" smtClean="0">
                <a:solidFill>
                  <a:schemeClr val="bg1"/>
                </a:solidFill>
              </a:rPr>
              <a:t>тарший воспитатель ,</a:t>
            </a:r>
          </a:p>
          <a:p>
            <a:r>
              <a:rPr lang="ru-RU" dirty="0" smtClean="0">
                <a:solidFill>
                  <a:schemeClr val="bg1"/>
                </a:solidFill>
              </a:rPr>
              <a:t>МКДОУ д/с № 195</a:t>
            </a:r>
            <a:endParaRPr lang="ru-RU" dirty="0">
              <a:solidFill>
                <a:schemeClr val="bg1"/>
              </a:solidFill>
            </a:endParaRPr>
          </a:p>
        </p:txBody>
      </p:sp>
    </p:spTree>
    <p:extLst>
      <p:ext uri="{BB962C8B-B14F-4D97-AF65-F5344CB8AC3E}">
        <p14:creationId xmlns:p14="http://schemas.microsoft.com/office/powerpoint/2010/main" val="835125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325" y="606415"/>
            <a:ext cx="11477625" cy="4678204"/>
          </a:xfrm>
          <a:prstGeom prst="rect">
            <a:avLst/>
          </a:prstGeom>
        </p:spPr>
        <p:txBody>
          <a:bodyPr wrap="square">
            <a:spAutoFit/>
          </a:bodyPr>
          <a:lstStyle/>
          <a:p>
            <a:pPr algn="just"/>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Сегодня специалисты </a:t>
            </a:r>
            <a:r>
              <a:rPr lang="ru-R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выделяют наиболее значимые навыки XXI в., к которым относят четыре «К»: коммуникацию, кооперацию, креативность и критическое </a:t>
            </a:r>
            <a:r>
              <a:rPr lang="ru-RU"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мышление. </a:t>
            </a:r>
            <a:r>
              <a:rPr lang="ru-R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Умение выстраивать межличностные отношения выдвигается на первый </a:t>
            </a:r>
            <a:r>
              <a:rPr lang="ru-RU" sz="28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план. Ф</a:t>
            </a:r>
            <a:r>
              <a:rPr lang="ru-RU" sz="2800" dirty="0" smtClean="0">
                <a:solidFill>
                  <a:schemeClr val="bg1"/>
                </a:solidFill>
                <a:latin typeface="Times New Roman" panose="02020603050405020304" pitchFamily="18" charset="0"/>
                <a:cs typeface="Times New Roman" panose="02020603050405020304" pitchFamily="18" charset="0"/>
              </a:rPr>
              <a:t>ормирование данных компетенций начинается в дошкольном возрасте.</a:t>
            </a:r>
          </a:p>
          <a:p>
            <a:pPr algn="just"/>
            <a:r>
              <a:rPr lang="ru-RU" sz="2800" dirty="0">
                <a:solidFill>
                  <a:schemeClr val="bg1"/>
                </a:solidFill>
                <a:latin typeface="Times New Roman" panose="02020603050405020304" pitchFamily="18" charset="0"/>
                <a:cs typeface="Times New Roman" panose="02020603050405020304" pitchFamily="18" charset="0"/>
              </a:rPr>
              <a:t>	</a:t>
            </a:r>
            <a:r>
              <a:rPr lang="ru-RU" sz="2800" dirty="0" smtClean="0">
                <a:solidFill>
                  <a:schemeClr val="bg1"/>
                </a:solidFill>
                <a:latin typeface="Times New Roman" panose="02020603050405020304" pitchFamily="18" charset="0"/>
                <a:cs typeface="Times New Roman" panose="02020603050405020304" pitchFamily="18" charset="0"/>
              </a:rPr>
              <a:t> В настоящее время </a:t>
            </a:r>
            <a:r>
              <a:rPr lang="ru-RU" sz="2800" dirty="0" smtClean="0">
                <a:solidFill>
                  <a:schemeClr val="bg1"/>
                </a:solidFill>
                <a:latin typeface="Times New Roman" panose="02020603050405020304" pitchFamily="18" charset="0"/>
                <a:cs typeface="Times New Roman" panose="02020603050405020304" pitchFamily="18" charset="0"/>
              </a:rPr>
              <a:t>необходимо</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a:solidFill>
                  <a:schemeClr val="bg1"/>
                </a:solidFill>
                <a:latin typeface="Times New Roman" panose="02020603050405020304" pitchFamily="18" charset="0"/>
                <a:cs typeface="Times New Roman" panose="02020603050405020304" pitchFamily="18" charset="0"/>
              </a:rPr>
              <a:t>совершенствовать содержание, формы и методы работы с детьми, в </a:t>
            </a:r>
            <a:r>
              <a:rPr lang="ru-RU" sz="2800" dirty="0" smtClean="0">
                <a:solidFill>
                  <a:schemeClr val="bg1"/>
                </a:solidFill>
                <a:latin typeface="Times New Roman" panose="02020603050405020304" pitchFamily="18" charset="0"/>
                <a:cs typeface="Times New Roman" panose="02020603050405020304" pitchFamily="18" charset="0"/>
              </a:rPr>
              <a:t>том числе  </a:t>
            </a:r>
            <a:r>
              <a:rPr lang="ru-RU" sz="2800" dirty="0">
                <a:solidFill>
                  <a:schemeClr val="bg1"/>
                </a:solidFill>
                <a:latin typeface="Times New Roman" panose="02020603050405020304" pitchFamily="18" charset="0"/>
                <a:cs typeface="Times New Roman" panose="02020603050405020304" pitchFamily="18" charset="0"/>
              </a:rPr>
              <a:t>методы мотивации детей к обучению и </a:t>
            </a:r>
            <a:r>
              <a:rPr lang="ru-RU" sz="2800" dirty="0" smtClean="0">
                <a:solidFill>
                  <a:schemeClr val="bg1"/>
                </a:solidFill>
                <a:latin typeface="Times New Roman" panose="02020603050405020304" pitchFamily="18" charset="0"/>
                <a:cs typeface="Times New Roman" panose="02020603050405020304" pitchFamily="18" charset="0"/>
              </a:rPr>
              <a:t>участию </a:t>
            </a:r>
            <a:r>
              <a:rPr lang="ru-RU" sz="2800" dirty="0" smtClean="0">
                <a:solidFill>
                  <a:schemeClr val="bg1"/>
                </a:solidFill>
                <a:latin typeface="Times New Roman" panose="02020603050405020304" pitchFamily="18" charset="0"/>
                <a:cs typeface="Times New Roman" panose="02020603050405020304" pitchFamily="18" charset="0"/>
              </a:rPr>
              <a:t>в </a:t>
            </a:r>
            <a:r>
              <a:rPr lang="ru-RU" sz="2800" dirty="0">
                <a:solidFill>
                  <a:schemeClr val="bg1"/>
                </a:solidFill>
                <a:latin typeface="Times New Roman" panose="02020603050405020304" pitchFamily="18" charset="0"/>
                <a:cs typeface="Times New Roman" panose="02020603050405020304" pitchFamily="18" charset="0"/>
              </a:rPr>
              <a:t>образовательный </a:t>
            </a:r>
            <a:r>
              <a:rPr lang="ru-RU" sz="2800" dirty="0" smtClean="0">
                <a:solidFill>
                  <a:schemeClr val="bg1"/>
                </a:solidFill>
                <a:latin typeface="Times New Roman" panose="02020603050405020304" pitchFamily="18" charset="0"/>
                <a:cs typeface="Times New Roman" panose="02020603050405020304" pitchFamily="18" charset="0"/>
              </a:rPr>
              <a:t>процесс. И это определено </a:t>
            </a:r>
            <a:r>
              <a:rPr lang="ru-RU" sz="2800" dirty="0">
                <a:solidFill>
                  <a:schemeClr val="bg1"/>
                </a:solidFill>
                <a:latin typeface="Times New Roman" panose="02020603050405020304" pitchFamily="18" charset="0"/>
                <a:cs typeface="Times New Roman" panose="02020603050405020304" pitchFamily="18" charset="0"/>
              </a:rPr>
              <a:t>тем, что меняется </a:t>
            </a:r>
            <a:r>
              <a:rPr lang="ru-RU" sz="2800" dirty="0" smtClean="0">
                <a:solidFill>
                  <a:schemeClr val="bg1"/>
                </a:solidFill>
                <a:latin typeface="Times New Roman" panose="02020603050405020304" pitchFamily="18" charset="0"/>
                <a:cs typeface="Times New Roman" panose="02020603050405020304" pitchFamily="18" charset="0"/>
              </a:rPr>
              <a:t>ребенок и мир</a:t>
            </a:r>
            <a:r>
              <a:rPr lang="ru-RU" sz="2800" dirty="0">
                <a:solidFill>
                  <a:schemeClr val="bg1"/>
                </a:solidFill>
                <a:latin typeface="Times New Roman" panose="02020603050405020304" pitchFamily="18" charset="0"/>
                <a:cs typeface="Times New Roman" panose="02020603050405020304" pitchFamily="18" charset="0"/>
              </a:rPr>
              <a:t>, в котором он и мы </a:t>
            </a:r>
            <a:r>
              <a:rPr lang="ru-RU" sz="2800" dirty="0" smtClean="0">
                <a:solidFill>
                  <a:schemeClr val="bg1"/>
                </a:solidFill>
                <a:latin typeface="Times New Roman" panose="02020603050405020304" pitchFamily="18" charset="0"/>
                <a:cs typeface="Times New Roman" panose="02020603050405020304" pitchFamily="18" charset="0"/>
              </a:rPr>
              <a:t>живём, и </a:t>
            </a:r>
            <a:r>
              <a:rPr lang="ru-RU" sz="2800" dirty="0" smtClean="0">
                <a:solidFill>
                  <a:schemeClr val="bg1"/>
                </a:solidFill>
                <a:latin typeface="Times New Roman" panose="02020603050405020304" pitchFamily="18" charset="0"/>
                <a:cs typeface="Times New Roman" panose="02020603050405020304" pitchFamily="18" charset="0"/>
              </a:rPr>
              <a:t>рядом нормативно-правовых документов.</a:t>
            </a:r>
            <a:r>
              <a:rPr lang="ru-RU" sz="2800" dirty="0">
                <a:solidFill>
                  <a:schemeClr val="bg1"/>
                </a:solidFill>
                <a:latin typeface="Times New Roman" panose="02020603050405020304" pitchFamily="18" charset="0"/>
                <a:cs typeface="Times New Roman" panose="02020603050405020304" pitchFamily="18" charset="0"/>
              </a:rPr>
              <a:t> </a:t>
            </a:r>
            <a:endParaRPr lang="ru-RU" sz="2800" dirty="0" smtClean="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8892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45467" y="155141"/>
            <a:ext cx="8817884" cy="3416320"/>
          </a:xfrm>
          <a:prstGeom prst="rect">
            <a:avLst/>
          </a:prstGeom>
        </p:spPr>
        <p:txBody>
          <a:bodyPr wrap="square">
            <a:spAutoFit/>
          </a:bodyPr>
          <a:lstStyle/>
          <a:p>
            <a:pPr algn="just"/>
            <a:r>
              <a:rPr lang="ru-RU" sz="2400" dirty="0">
                <a:solidFill>
                  <a:schemeClr val="bg1"/>
                </a:solidFill>
                <a:latin typeface="Times New Roman" panose="02020603050405020304" pitchFamily="18" charset="0"/>
                <a:ea typeface="Times New Roman" panose="02020603050405020304" pitchFamily="18" charset="0"/>
              </a:rPr>
              <a:t>В настоящее время модернизация дошкольного образования, в соответствии с требованиями Федерального государственного образовательного стандарта, </a:t>
            </a:r>
            <a:r>
              <a:rPr lang="ru-RU" sz="2400" dirty="0" smtClean="0">
                <a:solidFill>
                  <a:schemeClr val="bg1"/>
                </a:solidFill>
                <a:latin typeface="Times New Roman" panose="02020603050405020304" pitchFamily="18" charset="0"/>
                <a:ea typeface="Times New Roman" panose="02020603050405020304" pitchFamily="18" charset="0"/>
              </a:rPr>
              <a:t>ориентирована на </a:t>
            </a:r>
            <a:r>
              <a:rPr lang="ru-RU" sz="2400" dirty="0">
                <a:solidFill>
                  <a:schemeClr val="bg1"/>
                </a:solidFill>
                <a:latin typeface="Times New Roman" panose="02020603050405020304" pitchFamily="18" charset="0"/>
                <a:ea typeface="Times New Roman" panose="02020603050405020304" pitchFamily="18" charset="0"/>
              </a:rPr>
              <a:t>индивидуализацию образовательного процесса для полноценного развития каждого ребенка, наиболее полного раскрытия потенциальных возможностей его личности</a:t>
            </a:r>
            <a:r>
              <a:rPr lang="ru-RU" sz="2400" dirty="0" smtClean="0">
                <a:solidFill>
                  <a:schemeClr val="bg1"/>
                </a:solidFill>
                <a:latin typeface="Times New Roman" panose="02020603050405020304" pitchFamily="18" charset="0"/>
                <a:ea typeface="Times New Roman" panose="02020603050405020304" pitchFamily="18" charset="0"/>
              </a:rPr>
              <a:t>.</a:t>
            </a:r>
          </a:p>
          <a:p>
            <a:pPr algn="just"/>
            <a:r>
              <a:rPr lang="ru-RU" sz="2400" dirty="0">
                <a:solidFill>
                  <a:schemeClr val="bg1"/>
                </a:solidFill>
                <a:latin typeface="Times New Roman" panose="02020603050405020304" pitchFamily="18" charset="0"/>
                <a:cs typeface="Times New Roman" panose="02020603050405020304" pitchFamily="18" charset="0"/>
              </a:rPr>
              <a:t>Коммуникативные навыки, умение работать в коллективе и творческое мышление являются ключевыми моментами ФГОС ДО. </a:t>
            </a:r>
          </a:p>
        </p:txBody>
      </p:sp>
      <p:pic>
        <p:nvPicPr>
          <p:cNvPr id="3074" name="Picture 2" descr="https://goroh-romachka.ucoz.net/standart/fgos_do-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 y="155141"/>
            <a:ext cx="2402567" cy="1637104"/>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42900" y="4113547"/>
            <a:ext cx="6022067" cy="2355535"/>
          </a:xfrm>
          <a:prstGeom prst="rect">
            <a:avLst/>
          </a:prstGeom>
        </p:spPr>
        <p:txBody>
          <a:bodyPr wrap="square">
            <a:spAutoFit/>
          </a:bodyPr>
          <a:lstStyle/>
          <a:p>
            <a:pPr indent="450215" algn="just">
              <a:spcAft>
                <a:spcPts val="0"/>
              </a:spcAft>
            </a:pPr>
            <a:r>
              <a:rPr lang="ru-RU"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Дошкольное образование – это первый уровень образования, который закладывает основу для успешного школьного обучения. Поэтому то, что звучит в адресованных школе проектах, должно начаться задолго до прихода ребенка в стены школы.</a:t>
            </a:r>
          </a:p>
        </p:txBody>
      </p:sp>
      <p:pic>
        <p:nvPicPr>
          <p:cNvPr id="1026" name="Picture 2" descr="http://planeta.tgl.net.ru/images/1nik/nacproekt/5.jpg"/>
          <p:cNvPicPr>
            <a:picLocks noChangeAspect="1" noChangeArrowheads="1"/>
          </p:cNvPicPr>
          <p:nvPr/>
        </p:nvPicPr>
        <p:blipFill rotWithShape="1">
          <a:blip r:embed="rId3">
            <a:extLst>
              <a:ext uri="{28A0092B-C50C-407E-A947-70E740481C1C}">
                <a14:useLocalDpi xmlns:a14="http://schemas.microsoft.com/office/drawing/2010/main" val="0"/>
              </a:ext>
            </a:extLst>
          </a:blip>
          <a:srcRect l="-7099" t="18064" r="7099" b="27216"/>
          <a:stretch/>
        </p:blipFill>
        <p:spPr bwMode="auto">
          <a:xfrm>
            <a:off x="6220386" y="3286124"/>
            <a:ext cx="4573706" cy="353377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677275" y="3886554"/>
            <a:ext cx="2019300" cy="2809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Picture 2" descr="https://rbsmi.ru/upload/iblock/078/0780b4319450fcb919c65398a6cbf8c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77275" y="3790951"/>
            <a:ext cx="3286125" cy="3067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176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ds04.infourok.ru/uploads/ex/0eb7/000c091e-fd0e761c/img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290" y="391886"/>
            <a:ext cx="3469367" cy="25037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343400" y="533401"/>
            <a:ext cx="7696200" cy="4524315"/>
          </a:xfrm>
          <a:prstGeom prst="rect">
            <a:avLst/>
          </a:prstGeom>
          <a:noFill/>
        </p:spPr>
        <p:txBody>
          <a:bodyPr wrap="square" rtlCol="0">
            <a:spAutoFit/>
          </a:bodyPr>
          <a:lstStyle/>
          <a:p>
            <a:pPr algn="just"/>
            <a:r>
              <a:rPr lang="ru-RU" sz="2400" dirty="0">
                <a:solidFill>
                  <a:schemeClr val="bg1"/>
                </a:solidFill>
                <a:latin typeface="Times New Roman" panose="02020603050405020304" pitchFamily="18" charset="0"/>
                <a:cs typeface="Times New Roman" panose="02020603050405020304" pitchFamily="18" charset="0"/>
              </a:rPr>
              <a:t>Реализация Стратегии предполагает качественные изменения в отечественной системе воспитания, направленные на эффективное обеспечение таких личностных результатов развития детей, как их духовно-нравственные ценностно-смысловые ориентации, мотивация к непрерывному личностному росту, коммуникативные и другие социально значимые способности, умения и навыки, обеспечивающие социальное и гражданское становление личности, успешную самореализацию в жизни, обществе и профессии</a:t>
            </a:r>
            <a:r>
              <a:rPr lang="ru-RU" sz="2400" dirty="0" smtClean="0">
                <a:solidFill>
                  <a:schemeClr val="bg1"/>
                </a:solidFill>
                <a:latin typeface="Times New Roman" panose="02020603050405020304" pitchFamily="18" charset="0"/>
                <a:cs typeface="Times New Roman" panose="02020603050405020304" pitchFamily="18" charset="0"/>
              </a:rPr>
              <a:t>.</a:t>
            </a:r>
          </a:p>
          <a:p>
            <a:endParaRPr lang="ru-RU" sz="2400" dirty="0">
              <a:solidFill>
                <a:schemeClr val="bg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20890" y="4647647"/>
            <a:ext cx="1181871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ru-RU" sz="2400" dirty="0" smtClean="0">
                <a:solidFill>
                  <a:schemeClr val="bg1"/>
                </a:solidFill>
                <a:latin typeface="Times New Roman" panose="02020603050405020304" pitchFamily="18" charset="0"/>
                <a:cs typeface="Times New Roman" panose="02020603050405020304" pitchFamily="18" charset="0"/>
              </a:rPr>
              <a:t>«Инновации </a:t>
            </a:r>
            <a:r>
              <a:rPr lang="ru-RU" sz="2400" dirty="0">
                <a:solidFill>
                  <a:schemeClr val="bg1"/>
                </a:solidFill>
                <a:latin typeface="Times New Roman" panose="02020603050405020304" pitchFamily="18" charset="0"/>
                <a:cs typeface="Times New Roman" panose="02020603050405020304" pitchFamily="18" charset="0"/>
              </a:rPr>
              <a:t>в воспитании осуществляются не как самоцель, они направлены на создание личности, настроенной на успех в любой области приложения своих возможностей. В современных условиях  образование и воспитание должны и могут стать источником личного успеха, ресурсом общественного развития, инструментом реализации важнейших общечеловеческих </a:t>
            </a:r>
            <a:r>
              <a:rPr lang="ru-RU" sz="2400" dirty="0" smtClean="0">
                <a:solidFill>
                  <a:schemeClr val="bg1"/>
                </a:solidFill>
                <a:latin typeface="Times New Roman" panose="02020603050405020304" pitchFamily="18" charset="0"/>
                <a:cs typeface="Times New Roman" panose="02020603050405020304" pitchFamily="18" charset="0"/>
              </a:rPr>
              <a:t>ценностей».</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7138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3029" y="705178"/>
            <a:ext cx="11484428" cy="6001643"/>
          </a:xfrm>
          <a:prstGeom prst="rect">
            <a:avLst/>
          </a:prstGeom>
        </p:spPr>
        <p:txBody>
          <a:bodyPr wrap="square">
            <a:spAutoFit/>
          </a:bodyPr>
          <a:lstStyle/>
          <a:p>
            <a:pPr algn="just"/>
            <a:r>
              <a:rPr lang="ru-RU" sz="2400" dirty="0" smtClean="0">
                <a:solidFill>
                  <a:schemeClr val="bg1"/>
                </a:solidFill>
                <a:latin typeface="Times New Roman" panose="02020603050405020304" pitchFamily="18" charset="0"/>
                <a:ea typeface="Times New Roman" panose="02020603050405020304" pitchFamily="18" charset="0"/>
              </a:rPr>
              <a:t> </a:t>
            </a:r>
            <a:r>
              <a:rPr lang="en-US" sz="2400" dirty="0" smtClean="0">
                <a:solidFill>
                  <a:schemeClr val="bg1"/>
                </a:solidFill>
                <a:latin typeface="Times New Roman" panose="02020603050405020304" pitchFamily="18" charset="0"/>
                <a:ea typeface="Times New Roman" panose="02020603050405020304" pitchFamily="18" charset="0"/>
              </a:rPr>
              <a:t>	</a:t>
            </a:r>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Особую значимость на данном этапе  приобретают современные   технологии.</a:t>
            </a:r>
          </a:p>
          <a:p>
            <a:pPr algn="just"/>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 «Современные технологии дошкольного образования рассматриваются как перспективное направление повышения качества воспитания и развития детей дошкольного возраста»</a:t>
            </a:r>
            <a:r>
              <a:rPr lang="en-US" sz="2400" dirty="0" smtClean="0">
                <a:solidFill>
                  <a:schemeClr val="bg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a:t>
            </a:r>
            <a:r>
              <a:rPr lang="ru-RU" sz="2400" dirty="0" err="1" smtClean="0">
                <a:solidFill>
                  <a:schemeClr val="bg1"/>
                </a:solidFill>
                <a:latin typeface="Times New Roman" panose="02020603050405020304" pitchFamily="18" charset="0"/>
                <a:cs typeface="Times New Roman" panose="02020603050405020304" pitchFamily="18" charset="0"/>
              </a:rPr>
              <a:t>Крулехт</a:t>
            </a:r>
            <a:r>
              <a:rPr lang="ru-RU" sz="2400" dirty="0" smtClean="0">
                <a:solidFill>
                  <a:schemeClr val="bg1"/>
                </a:solidFill>
                <a:latin typeface="Times New Roman" panose="02020603050405020304" pitchFamily="18" charset="0"/>
                <a:cs typeface="Times New Roman" panose="02020603050405020304" pitchFamily="18" charset="0"/>
              </a:rPr>
              <a:t> М.В.)</a:t>
            </a:r>
          </a:p>
          <a:p>
            <a:pPr algn="just"/>
            <a:r>
              <a:rPr lang="ru-RU" sz="2400" dirty="0" smtClean="0">
                <a:solidFill>
                  <a:schemeClr val="bg1"/>
                </a:solidFill>
                <a:latin typeface="Times New Roman" panose="02020603050405020304" pitchFamily="18" charset="0"/>
                <a:cs typeface="Times New Roman" panose="02020603050405020304" pitchFamily="18" charset="0"/>
              </a:rPr>
              <a:t>	Педагогическая технология - это совокупность психолого-педагогических установок, определяющих специальный набор и компоновку форм, методов, способов, приёмов обучения, воспитательных средств; она есть организационно - методический инструментарий педагогического процесса (</a:t>
            </a:r>
            <a:r>
              <a:rPr lang="ru-RU" sz="2400" dirty="0" err="1" smtClean="0">
                <a:solidFill>
                  <a:schemeClr val="bg1"/>
                </a:solidFill>
                <a:latin typeface="Times New Roman" panose="02020603050405020304" pitchFamily="18" charset="0"/>
                <a:cs typeface="Times New Roman" panose="02020603050405020304" pitchFamily="18" charset="0"/>
              </a:rPr>
              <a:t>Б.Т.Лихачёв</a:t>
            </a:r>
            <a:r>
              <a:rPr lang="ru-RU" sz="2400" dirty="0" smtClean="0">
                <a:solidFill>
                  <a:schemeClr val="bg1"/>
                </a:solidFill>
                <a:latin typeface="Times New Roman" panose="02020603050405020304" pitchFamily="18" charset="0"/>
                <a:cs typeface="Times New Roman" panose="02020603050405020304" pitchFamily="18" charset="0"/>
              </a:rPr>
              <a:t>).</a:t>
            </a:r>
            <a:endParaRPr lang="ru-RU" sz="2400" dirty="0" smtClean="0">
              <a:solidFill>
                <a:srgbClr val="000000"/>
              </a:solidFill>
              <a:latin typeface="Times New Roman" panose="02020603050405020304" pitchFamily="18" charset="0"/>
              <a:cs typeface="Times New Roman" panose="02020603050405020304" pitchFamily="18" charset="0"/>
            </a:endParaRPr>
          </a:p>
          <a:p>
            <a:pPr algn="just"/>
            <a:r>
              <a:rPr lang="ru-RU" sz="2400" dirty="0" smtClean="0">
                <a:solidFill>
                  <a:srgbClr val="000000"/>
                </a:solidFill>
                <a:latin typeface="Times New Roman" panose="02020603050405020304" pitchFamily="18" charset="0"/>
                <a:cs typeface="Times New Roman" panose="02020603050405020304" pitchFamily="18" charset="0"/>
              </a:rPr>
              <a:t>	Педагогическая технология гарантирует результат за счет четкой последовательности действий педагога, конкретных методов и приемов, которые он использует, когда взаимодействует с детьми, их родителями, другими членами педагогического коллектива. Таким образом, педагогическая технология отвечает на вопрос «Как учить</a:t>
            </a:r>
            <a:r>
              <a:rPr lang="ru-RU" sz="2400" dirty="0" smtClean="0">
                <a:solidFill>
                  <a:srgbClr val="000000"/>
                </a:solidFill>
                <a:latin typeface="Times New Roman" panose="02020603050405020304" pitchFamily="18" charset="0"/>
                <a:cs typeface="Times New Roman" panose="02020603050405020304" pitchFamily="18" charset="0"/>
              </a:rPr>
              <a:t>?» или, </a:t>
            </a:r>
            <a:r>
              <a:rPr lang="ru-RU" sz="2400" dirty="0" smtClean="0">
                <a:solidFill>
                  <a:srgbClr val="000000"/>
                </a:solidFill>
                <a:latin typeface="Times New Roman" panose="02020603050405020304" pitchFamily="18" charset="0"/>
                <a:cs typeface="Times New Roman" panose="02020603050405020304" pitchFamily="18" charset="0"/>
              </a:rPr>
              <a:t>как педагог может реализовать содержание дошкольного образования, чтобы достичь целей и задач образовательной программы с опорой на целевые ориентиры ФГОС.</a:t>
            </a:r>
            <a:r>
              <a:rPr lang="ru-RU" sz="2400" dirty="0" smtClean="0">
                <a:latin typeface="Times New Roman" panose="02020603050405020304" pitchFamily="18" charset="0"/>
                <a:cs typeface="Times New Roman" panose="02020603050405020304" pitchFamily="18" charset="0"/>
              </a:rPr>
              <a:t> </a:t>
            </a:r>
          </a:p>
          <a:p>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883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2771" y="106740"/>
            <a:ext cx="11789229" cy="4801314"/>
          </a:xfrm>
          <a:prstGeom prst="rect">
            <a:avLst/>
          </a:prstGeom>
        </p:spPr>
        <p:txBody>
          <a:bodyPr wrap="square">
            <a:spAutoFit/>
          </a:bodyPr>
          <a:lstStyle/>
          <a:p>
            <a:endParaRPr lang="ru-RU" dirty="0"/>
          </a:p>
          <a:p>
            <a:r>
              <a:rPr lang="ru-RU" sz="2400" dirty="0" smtClean="0">
                <a:solidFill>
                  <a:schemeClr val="bg1"/>
                </a:solidFill>
                <a:latin typeface="Times New Roman" panose="02020603050405020304" pitchFamily="18" charset="0"/>
                <a:cs typeface="Times New Roman" panose="02020603050405020304" pitchFamily="18" charset="0"/>
              </a:rPr>
              <a:t>	Для технологии характерно:</a:t>
            </a:r>
          </a:p>
          <a:p>
            <a:pPr marL="285750" indent="-285750">
              <a:buFontTx/>
              <a:buChar char="-"/>
            </a:pPr>
            <a:r>
              <a:rPr lang="ru-RU" sz="2400" dirty="0" smtClean="0">
                <a:solidFill>
                  <a:schemeClr val="bg1"/>
                </a:solidFill>
                <a:latin typeface="Times New Roman" panose="02020603050405020304" pitchFamily="18" charset="0"/>
                <a:cs typeface="Times New Roman" panose="02020603050405020304" pitchFamily="18" charset="0"/>
              </a:rPr>
              <a:t>унификация </a:t>
            </a:r>
            <a:r>
              <a:rPr lang="ru-RU" sz="2400" dirty="0">
                <a:solidFill>
                  <a:schemeClr val="bg1"/>
                </a:solidFill>
                <a:latin typeface="Times New Roman" panose="02020603050405020304" pitchFamily="18" charset="0"/>
                <a:cs typeface="Times New Roman" panose="02020603050405020304" pitchFamily="18" charset="0"/>
              </a:rPr>
              <a:t>образовательного процесса на основе определенной последовательности педагогических действий. С помощью педагогической технологии педагог приводит работу с детьми к единообразной </a:t>
            </a:r>
            <a:r>
              <a:rPr lang="ru-RU" sz="2400" dirty="0" smtClean="0">
                <a:solidFill>
                  <a:schemeClr val="bg1"/>
                </a:solidFill>
                <a:latin typeface="Times New Roman" panose="02020603050405020304" pitchFamily="18" charset="0"/>
                <a:cs typeface="Times New Roman" panose="02020603050405020304" pitchFamily="18" charset="0"/>
              </a:rPr>
              <a:t>системе;</a:t>
            </a:r>
          </a:p>
          <a:p>
            <a:pPr marL="285750" indent="-285750">
              <a:buFontTx/>
              <a:buChar char="-"/>
            </a:pP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cs typeface="Times New Roman" panose="02020603050405020304" pitchFamily="18" charset="0"/>
              </a:rPr>
              <a:t>результативность – педагогическая технология обеспечивает достижение запланированного результата, отследить который позволяет педагогическая </a:t>
            </a:r>
            <a:r>
              <a:rPr lang="ru-RU" sz="2400" dirty="0" smtClean="0">
                <a:solidFill>
                  <a:schemeClr val="bg1"/>
                </a:solidFill>
                <a:latin typeface="Times New Roman" panose="02020603050405020304" pitchFamily="18" charset="0"/>
                <a:cs typeface="Times New Roman" panose="02020603050405020304" pitchFamily="18" charset="0"/>
              </a:rPr>
              <a:t>диагностика;</a:t>
            </a:r>
          </a:p>
          <a:p>
            <a:pPr marL="285750" indent="-285750">
              <a:buFontTx/>
              <a:buChar char="-"/>
            </a:pPr>
            <a:r>
              <a:rPr lang="ru-RU" sz="2400" dirty="0" smtClean="0">
                <a:solidFill>
                  <a:schemeClr val="bg1"/>
                </a:solidFill>
                <a:latin typeface="Times New Roman" panose="02020603050405020304" pitchFamily="18" charset="0"/>
                <a:cs typeface="Times New Roman" panose="02020603050405020304" pitchFamily="18" charset="0"/>
              </a:rPr>
              <a:t> </a:t>
            </a:r>
            <a:r>
              <a:rPr lang="ru-RU" sz="2400" dirty="0" err="1">
                <a:solidFill>
                  <a:schemeClr val="bg1"/>
                </a:solidFill>
                <a:latin typeface="Times New Roman" panose="02020603050405020304" pitchFamily="18" charset="0"/>
                <a:cs typeface="Times New Roman" panose="02020603050405020304" pitchFamily="18" charset="0"/>
              </a:rPr>
              <a:t>воспроизводимость</a:t>
            </a:r>
            <a:r>
              <a:rPr lang="ru-RU" sz="2400" dirty="0">
                <a:solidFill>
                  <a:schemeClr val="bg1"/>
                </a:solidFill>
                <a:latin typeface="Times New Roman" panose="02020603050405020304" pitchFamily="18" charset="0"/>
                <a:cs typeface="Times New Roman" panose="02020603050405020304" pitchFamily="18" charset="0"/>
              </a:rPr>
              <a:t> – возможность достигнуть оптимального результата за счет той же последовательности педагогических действий, когда педагог ставит аналогичные образовательные </a:t>
            </a:r>
            <a:r>
              <a:rPr lang="ru-RU" sz="2400" dirty="0" smtClean="0">
                <a:solidFill>
                  <a:schemeClr val="bg1"/>
                </a:solidFill>
                <a:latin typeface="Times New Roman" panose="02020603050405020304" pitchFamily="18" charset="0"/>
                <a:cs typeface="Times New Roman" panose="02020603050405020304" pitchFamily="18" charset="0"/>
              </a:rPr>
              <a:t>задачи;</a:t>
            </a:r>
          </a:p>
          <a:p>
            <a:pPr marL="285750" indent="-285750">
              <a:buFontTx/>
              <a:buChar char="-"/>
            </a:pPr>
            <a:r>
              <a:rPr lang="ru-RU" sz="2400" dirty="0" smtClean="0">
                <a:solidFill>
                  <a:schemeClr val="bg1"/>
                </a:solidFill>
                <a:latin typeface="Times New Roman" panose="02020603050405020304" pitchFamily="18" charset="0"/>
                <a:cs typeface="Times New Roman" panose="02020603050405020304" pitchFamily="18" charset="0"/>
              </a:rPr>
              <a:t>проектирование </a:t>
            </a:r>
            <a:r>
              <a:rPr lang="ru-RU" sz="2400" dirty="0">
                <a:solidFill>
                  <a:schemeClr val="bg1"/>
                </a:solidFill>
                <a:latin typeface="Times New Roman" panose="02020603050405020304" pitchFamily="18" charset="0"/>
                <a:cs typeface="Times New Roman" panose="02020603050405020304" pitchFamily="18" charset="0"/>
              </a:rPr>
              <a:t>образовательного процесса на основе актуального уровня развития детей, то есть на адекватных их возрасту формах работы.</a:t>
            </a:r>
          </a:p>
        </p:txBody>
      </p:sp>
    </p:spTree>
    <p:extLst>
      <p:ext uri="{BB962C8B-B14F-4D97-AF65-F5344CB8AC3E}">
        <p14:creationId xmlns:p14="http://schemas.microsoft.com/office/powerpoint/2010/main" val="1327575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27504"/>
          </a:xfrm>
        </p:spPr>
        <p:txBody>
          <a:bodyPr>
            <a:normAutofit fontScale="90000"/>
          </a:bodyPr>
          <a:lstStyle/>
          <a:p>
            <a:pPr algn="ctr"/>
            <a:r>
              <a:rPr lang="ru-RU" dirty="0" smtClean="0">
                <a:solidFill>
                  <a:schemeClr val="bg1"/>
                </a:solidFill>
                <a:latin typeface="Times New Roman" panose="02020603050405020304" pitchFamily="18" charset="0"/>
                <a:cs typeface="Times New Roman" panose="02020603050405020304" pitchFamily="18" charset="0"/>
              </a:rPr>
              <a:t>  классификация </a:t>
            </a:r>
            <a:r>
              <a:rPr lang="ru-RU" dirty="0" err="1" smtClean="0">
                <a:solidFill>
                  <a:schemeClr val="bg1"/>
                </a:solidFill>
                <a:latin typeface="Times New Roman" panose="02020603050405020304" pitchFamily="18" charset="0"/>
                <a:cs typeface="Times New Roman" panose="02020603050405020304" pitchFamily="18" charset="0"/>
              </a:rPr>
              <a:t>педтехнологий</a:t>
            </a:r>
            <a:r>
              <a:rPr lang="ru-RU" dirty="0" smtClean="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7972" y="1088020"/>
            <a:ext cx="5029199" cy="341632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solidFill>
                  <a:schemeClr val="tx1"/>
                </a:solidFill>
                <a:latin typeface="Times New Roman" panose="02020603050405020304" pitchFamily="18" charset="0"/>
                <a:cs typeface="Times New Roman" panose="02020603050405020304" pitchFamily="18" charset="0"/>
              </a:rPr>
              <a:t>На основе подходов, которые реализует педагог:</a:t>
            </a: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err="1" smtClean="0">
                <a:solidFill>
                  <a:schemeClr val="tx1"/>
                </a:solidFill>
                <a:latin typeface="Times New Roman" panose="02020603050405020304" pitchFamily="18" charset="0"/>
                <a:cs typeface="Times New Roman" panose="02020603050405020304" pitchFamily="18" charset="0"/>
              </a:rPr>
              <a:t>деятельностные</a:t>
            </a:r>
            <a:r>
              <a:rPr lang="ru-RU" sz="2400" dirty="0">
                <a:solidFill>
                  <a:schemeClr val="tx1"/>
                </a:solidFill>
                <a:latin typeface="Times New Roman" panose="02020603050405020304" pitchFamily="18" charset="0"/>
                <a:cs typeface="Times New Roman" panose="02020603050405020304" pitchFamily="18" charset="0"/>
              </a:rPr>
              <a:t>;</a:t>
            </a:r>
            <a:endParaRPr lang="ru-RU" sz="2400" dirty="0" smtClean="0">
              <a:solidFill>
                <a:schemeClr val="tx1"/>
              </a:solidFill>
              <a:latin typeface="Times New Roman" panose="02020603050405020304" pitchFamily="18" charset="0"/>
              <a:cs typeface="Times New Roman" panose="02020603050405020304" pitchFamily="18" charset="0"/>
            </a:endParaRPr>
          </a:p>
          <a:p>
            <a:pPr marL="285750" indent="-285750">
              <a:buFontTx/>
              <a:buChar char="-"/>
            </a:pPr>
            <a:r>
              <a:rPr lang="ru-RU" sz="2400" dirty="0" smtClean="0">
                <a:solidFill>
                  <a:schemeClr val="tx1"/>
                </a:solidFill>
                <a:latin typeface="Times New Roman" panose="02020603050405020304" pitchFamily="18" charset="0"/>
                <a:cs typeface="Times New Roman" panose="02020603050405020304" pitchFamily="18" charset="0"/>
              </a:rPr>
              <a:t>опережающие;</a:t>
            </a:r>
          </a:p>
          <a:p>
            <a:pPr marL="285750" indent="-285750">
              <a:buFontTx/>
              <a:buChar char="-"/>
            </a:pPr>
            <a:r>
              <a:rPr lang="ru-RU" sz="2400" dirty="0" smtClean="0">
                <a:solidFill>
                  <a:schemeClr val="tx1"/>
                </a:solidFill>
                <a:latin typeface="Times New Roman" panose="02020603050405020304" pitchFamily="18" charset="0"/>
                <a:cs typeface="Times New Roman" panose="02020603050405020304" pitchFamily="18" charset="0"/>
              </a:rPr>
              <a:t>-проблемные;</a:t>
            </a:r>
          </a:p>
          <a:p>
            <a:pPr marL="285750" indent="-285750">
              <a:buFontTx/>
              <a:buChar char="-"/>
            </a:pPr>
            <a:r>
              <a:rPr lang="ru-RU" sz="2400" dirty="0" smtClean="0">
                <a:solidFill>
                  <a:schemeClr val="tx1"/>
                </a:solidFill>
                <a:latin typeface="Times New Roman" panose="02020603050405020304" pitchFamily="18" charset="0"/>
                <a:cs typeface="Times New Roman" panose="02020603050405020304" pitchFamily="18" charset="0"/>
              </a:rPr>
              <a:t>личностно-смысловые;</a:t>
            </a:r>
          </a:p>
          <a:p>
            <a:pPr marL="285750" indent="-285750">
              <a:buFontTx/>
              <a:buChar char="-"/>
            </a:pPr>
            <a:r>
              <a:rPr lang="ru-RU" sz="2400" dirty="0" smtClean="0">
                <a:solidFill>
                  <a:schemeClr val="tx1"/>
                </a:solidFill>
                <a:latin typeface="Times New Roman" panose="02020603050405020304" pitchFamily="18" charset="0"/>
                <a:cs typeface="Times New Roman" panose="02020603050405020304" pitchFamily="18" charset="0"/>
              </a:rPr>
              <a:t>эмоционально-психологические;</a:t>
            </a:r>
          </a:p>
          <a:p>
            <a:pPr marL="285750" indent="-285750">
              <a:buFontTx/>
              <a:buChar char="-"/>
            </a:pPr>
            <a:r>
              <a:rPr lang="ru-RU" sz="2400" dirty="0">
                <a:solidFill>
                  <a:schemeClr val="tx1"/>
                </a:solidFill>
                <a:latin typeface="Times New Roman" panose="02020603050405020304" pitchFamily="18" charset="0"/>
                <a:cs typeface="Times New Roman" panose="02020603050405020304" pitchFamily="18" charset="0"/>
              </a:rPr>
              <a:t>и</a:t>
            </a:r>
            <a:r>
              <a:rPr lang="ru-RU" sz="2400" dirty="0" smtClean="0">
                <a:solidFill>
                  <a:schemeClr val="tx1"/>
                </a:solidFill>
                <a:latin typeface="Times New Roman" panose="02020603050405020304" pitchFamily="18" charset="0"/>
                <a:cs typeface="Times New Roman" panose="02020603050405020304" pitchFamily="18" charset="0"/>
              </a:rPr>
              <a:t>гровые;</a:t>
            </a:r>
          </a:p>
          <a:p>
            <a:pPr marL="285750" indent="-285750">
              <a:buFontTx/>
              <a:buChar char="-"/>
            </a:pPr>
            <a:r>
              <a:rPr lang="ru-RU" sz="2400" dirty="0" smtClean="0">
                <a:solidFill>
                  <a:schemeClr val="tx1"/>
                </a:solidFill>
                <a:latin typeface="Times New Roman" panose="02020603050405020304" pitchFamily="18" charset="0"/>
                <a:cs typeface="Times New Roman" panose="02020603050405020304" pitchFamily="18" charset="0"/>
              </a:rPr>
              <a:t>-ситуативные и др.</a:t>
            </a:r>
          </a:p>
        </p:txBody>
      </p:sp>
      <p:sp>
        <p:nvSpPr>
          <p:cNvPr id="5" name="TextBox 4"/>
          <p:cNvSpPr txBox="1"/>
          <p:nvPr/>
        </p:nvSpPr>
        <p:spPr>
          <a:xfrm>
            <a:off x="6662057" y="1088020"/>
            <a:ext cx="4996543" cy="332398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latin typeface="Times New Roman" panose="02020603050405020304" pitchFamily="18" charset="0"/>
                <a:cs typeface="Times New Roman" panose="02020603050405020304" pitchFamily="18" charset="0"/>
              </a:rPr>
              <a:t>По техническим средствам, которые применяет педагог:</a:t>
            </a:r>
          </a:p>
          <a:p>
            <a:pPr marL="285750" indent="-285750">
              <a:buFontTx/>
              <a:buChar char="-"/>
            </a:pPr>
            <a:r>
              <a:rPr lang="ru-RU" sz="2400" dirty="0">
                <a:latin typeface="Times New Roman" panose="02020603050405020304" pitchFamily="18" charset="0"/>
                <a:cs typeface="Times New Roman" panose="02020603050405020304" pitchFamily="18" charset="0"/>
              </a:rPr>
              <a:t>а</a:t>
            </a:r>
            <a:r>
              <a:rPr lang="ru-RU" sz="2400" dirty="0" smtClean="0">
                <a:latin typeface="Times New Roman" panose="02020603050405020304" pitchFamily="18" charset="0"/>
                <a:cs typeface="Times New Roman" panose="02020603050405020304" pitchFamily="18" charset="0"/>
              </a:rPr>
              <a:t>удиовизуальные</a:t>
            </a:r>
          </a:p>
          <a:p>
            <a:pPr marL="285750" indent="-285750">
              <a:buFontTx/>
              <a:buChar char="-"/>
            </a:pPr>
            <a:r>
              <a:rPr lang="ru-RU" sz="2400" dirty="0">
                <a:latin typeface="Times New Roman" panose="02020603050405020304" pitchFamily="18" charset="0"/>
                <a:cs typeface="Times New Roman" panose="02020603050405020304" pitchFamily="18" charset="0"/>
              </a:rPr>
              <a:t>к</a:t>
            </a:r>
            <a:r>
              <a:rPr lang="ru-RU" sz="2400" dirty="0" smtClean="0">
                <a:latin typeface="Times New Roman" panose="02020603050405020304" pitchFamily="18" charset="0"/>
                <a:cs typeface="Times New Roman" panose="02020603050405020304" pitchFamily="18" charset="0"/>
              </a:rPr>
              <a:t>омпьютерные</a:t>
            </a:r>
          </a:p>
          <a:p>
            <a:pPr marL="285750" indent="-285750">
              <a:buFontTx/>
              <a:buChar char="-"/>
            </a:pPr>
            <a:r>
              <a:rPr lang="ru-RU" sz="2400" dirty="0" smtClean="0">
                <a:latin typeface="Times New Roman" panose="02020603050405020304" pitchFamily="18" charset="0"/>
                <a:cs typeface="Times New Roman" panose="02020603050405020304" pitchFamily="18" charset="0"/>
              </a:rPr>
              <a:t>-видеокомпьютерные и </a:t>
            </a:r>
            <a:r>
              <a:rPr lang="ru-RU" sz="2400" dirty="0" err="1" smtClean="0">
                <a:latin typeface="Times New Roman" panose="02020603050405020304" pitchFamily="18" charset="0"/>
                <a:cs typeface="Times New Roman" panose="02020603050405020304" pitchFamily="18" charset="0"/>
              </a:rPr>
              <a:t>д.р</a:t>
            </a:r>
            <a:endParaRPr lang="ru-RU" sz="2400" dirty="0" smtClean="0">
              <a:latin typeface="Times New Roman" panose="02020603050405020304" pitchFamily="18" charset="0"/>
              <a:cs typeface="Times New Roman" panose="02020603050405020304" pitchFamily="18" charset="0"/>
            </a:endParaRPr>
          </a:p>
          <a:p>
            <a:pPr marL="285750" indent="-285750">
              <a:buFontTx/>
              <a:buChar char="-"/>
            </a:pPr>
            <a:endParaRPr lang="ru-RU" dirty="0"/>
          </a:p>
          <a:p>
            <a:pPr marL="285750" indent="-285750">
              <a:buFontTx/>
              <a:buChar char="-"/>
            </a:pPr>
            <a:endParaRPr lang="ru-RU" dirty="0" smtClean="0"/>
          </a:p>
          <a:p>
            <a:pPr marL="285750" indent="-285750">
              <a:buFontTx/>
              <a:buChar char="-"/>
            </a:pPr>
            <a:endParaRPr lang="ru-RU" dirty="0"/>
          </a:p>
          <a:p>
            <a:endParaRPr lang="ru-RU" dirty="0" smtClean="0"/>
          </a:p>
          <a:p>
            <a:pPr marL="285750" indent="-285750">
              <a:buFontTx/>
              <a:buChar char="-"/>
            </a:pPr>
            <a:endParaRPr lang="ru-RU" dirty="0"/>
          </a:p>
        </p:txBody>
      </p:sp>
      <p:sp>
        <p:nvSpPr>
          <p:cNvPr id="8" name="TextBox 7"/>
          <p:cNvSpPr txBox="1"/>
          <p:nvPr/>
        </p:nvSpPr>
        <p:spPr>
          <a:xfrm>
            <a:off x="3428999" y="5305472"/>
            <a:ext cx="7032172"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latin typeface="Times New Roman" panose="02020603050405020304" pitchFamily="18" charset="0"/>
                <a:cs typeface="Times New Roman" panose="02020603050405020304" pitchFamily="18" charset="0"/>
              </a:rPr>
              <a:t>По методической задаче:</a:t>
            </a:r>
          </a:p>
          <a:p>
            <a:r>
              <a:rPr lang="ru-RU" sz="2400" dirty="0" smtClean="0">
                <a:latin typeface="Times New Roman" panose="02020603050405020304" pitchFamily="18" charset="0"/>
                <a:cs typeface="Times New Roman" panose="02020603050405020304" pitchFamily="18" charset="0"/>
              </a:rPr>
              <a:t>-технология одного предмета, средства, метода</a:t>
            </a:r>
          </a:p>
          <a:p>
            <a:r>
              <a:rPr lang="ru-RU" dirty="0"/>
              <a:t> </a:t>
            </a:r>
          </a:p>
        </p:txBody>
      </p:sp>
    </p:spTree>
    <p:extLst>
      <p:ext uri="{BB962C8B-B14F-4D97-AF65-F5344CB8AC3E}">
        <p14:creationId xmlns:p14="http://schemas.microsoft.com/office/powerpoint/2010/main" val="1232147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13656" y="653142"/>
            <a:ext cx="6531429" cy="193899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latin typeface="Times New Roman" panose="02020603050405020304" pitchFamily="18" charset="0"/>
                <a:cs typeface="Times New Roman" panose="02020603050405020304" pitchFamily="18" charset="0"/>
              </a:rPr>
              <a:t>По степени активности участников образовательного процесса:</a:t>
            </a:r>
          </a:p>
          <a:p>
            <a:r>
              <a:rPr lang="ru-RU" sz="2400" dirty="0" smtClean="0">
                <a:latin typeface="Times New Roman" panose="02020603050405020304" pitchFamily="18" charset="0"/>
                <a:cs typeface="Times New Roman" panose="02020603050405020304" pitchFamily="18" charset="0"/>
              </a:rPr>
              <a:t>- объяснительно-иллюстративные;</a:t>
            </a:r>
          </a:p>
          <a:p>
            <a:r>
              <a:rPr lang="ru-RU" sz="2400" dirty="0" smtClean="0">
                <a:latin typeface="Times New Roman" panose="02020603050405020304" pitchFamily="18" charset="0"/>
                <a:cs typeface="Times New Roman" panose="02020603050405020304" pitchFamily="18" charset="0"/>
              </a:rPr>
              <a:t>- личностно-ориентированные;</a:t>
            </a:r>
          </a:p>
          <a:p>
            <a:r>
              <a:rPr lang="ru-RU" sz="2400" dirty="0" smtClean="0">
                <a:latin typeface="Times New Roman" panose="02020603050405020304" pitchFamily="18" charset="0"/>
                <a:cs typeface="Times New Roman" panose="02020603050405020304" pitchFamily="18" charset="0"/>
              </a:rPr>
              <a:t>-технологии развивающего обучения</a:t>
            </a:r>
            <a:endParaRPr lang="ru-RU"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478486" y="772886"/>
            <a:ext cx="4463143"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latin typeface="Times New Roman" panose="02020603050405020304" pitchFamily="18" charset="0"/>
                <a:cs typeface="Times New Roman" panose="02020603050405020304" pitchFamily="18" charset="0"/>
              </a:rPr>
              <a:t>По предметной среде:</a:t>
            </a:r>
          </a:p>
          <a:p>
            <a:pPr marL="285750" indent="-285750">
              <a:buFontTx/>
              <a:buChar char="-"/>
            </a:pPr>
            <a:r>
              <a:rPr lang="ru-RU" sz="2400" dirty="0" smtClean="0">
                <a:latin typeface="Times New Roman" panose="02020603050405020304" pitchFamily="18" charset="0"/>
                <a:cs typeface="Times New Roman" panose="02020603050405020304" pitchFamily="18" charset="0"/>
              </a:rPr>
              <a:t>гуманитарные;</a:t>
            </a:r>
          </a:p>
          <a:p>
            <a:pPr marL="285750" indent="-285750">
              <a:buFontTx/>
              <a:buChar char="-"/>
            </a:pPr>
            <a:r>
              <a:rPr lang="ru-RU" sz="2400" dirty="0" smtClean="0">
                <a:latin typeface="Times New Roman" panose="02020603050405020304" pitchFamily="18" charset="0"/>
                <a:cs typeface="Times New Roman" panose="02020603050405020304" pitchFamily="18" charset="0"/>
              </a:rPr>
              <a:t>естественные;</a:t>
            </a:r>
          </a:p>
          <a:p>
            <a:pPr marL="285750" indent="-285750">
              <a:buFontTx/>
              <a:buChar char="-"/>
            </a:pPr>
            <a:r>
              <a:rPr lang="ru-RU" sz="2400" dirty="0" smtClean="0">
                <a:latin typeface="Times New Roman" panose="02020603050405020304" pitchFamily="18" charset="0"/>
                <a:cs typeface="Times New Roman" panose="02020603050405020304" pitchFamily="18" charset="0"/>
              </a:rPr>
              <a:t>технические</a:t>
            </a:r>
            <a:endParaRPr lang="ru-RU" sz="24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679370" y="3626304"/>
            <a:ext cx="6324599" cy="230832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ru-RU" sz="2400" dirty="0" smtClean="0">
                <a:latin typeface="Times New Roman" panose="02020603050405020304" pitchFamily="18" charset="0"/>
                <a:cs typeface="Times New Roman" panose="02020603050405020304" pitchFamily="18" charset="0"/>
              </a:rPr>
              <a:t>По способам организации образовательного процесса:</a:t>
            </a:r>
          </a:p>
          <a:p>
            <a:r>
              <a:rPr lang="ru-RU" sz="2400" dirty="0" smtClean="0">
                <a:latin typeface="Times New Roman" panose="02020603050405020304" pitchFamily="18" charset="0"/>
                <a:cs typeface="Times New Roman" panose="02020603050405020304" pitchFamily="18" charset="0"/>
              </a:rPr>
              <a:t>- индивидуальные;</a:t>
            </a:r>
            <a:endParaRPr lang="ru-RU" sz="2400" dirty="0" smtClean="0">
              <a:solidFill>
                <a:schemeClr val="tx1"/>
              </a:solidFill>
              <a:latin typeface="Times New Roman" panose="02020603050405020304" pitchFamily="18" charset="0"/>
              <a:cs typeface="Times New Roman" panose="02020603050405020304" pitchFamily="18" charset="0"/>
            </a:endParaRPr>
          </a:p>
          <a:p>
            <a:r>
              <a:rPr lang="ru-RU" sz="2400" dirty="0" smtClean="0">
                <a:solidFill>
                  <a:schemeClr val="tx1"/>
                </a:solidFill>
                <a:latin typeface="Times New Roman" panose="02020603050405020304" pitchFamily="18" charset="0"/>
                <a:cs typeface="Times New Roman" panose="02020603050405020304" pitchFamily="18" charset="0"/>
              </a:rPr>
              <a:t>- коллективные;</a:t>
            </a:r>
          </a:p>
          <a:p>
            <a:r>
              <a:rPr lang="ru-RU" sz="2400" dirty="0" smtClean="0">
                <a:latin typeface="Times New Roman" panose="02020603050405020304" pitchFamily="18" charset="0"/>
                <a:cs typeface="Times New Roman" panose="02020603050405020304" pitchFamily="18" charset="0"/>
              </a:rPr>
              <a:t>- подгрупповые;</a:t>
            </a:r>
          </a:p>
          <a:p>
            <a:r>
              <a:rPr lang="ru-RU" sz="2400" dirty="0" smtClean="0">
                <a:latin typeface="Times New Roman" panose="02020603050405020304" pitchFamily="18" charset="0"/>
                <a:cs typeface="Times New Roman" panose="02020603050405020304" pitchFamily="18" charset="0"/>
              </a:rPr>
              <a:t>- смешанные</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8856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275" y="161925"/>
            <a:ext cx="10801350" cy="400110"/>
          </a:xfrm>
          <a:prstGeom prst="rect">
            <a:avLst/>
          </a:prstGeom>
          <a:noFill/>
        </p:spPr>
        <p:txBody>
          <a:bodyPr wrap="square" rtlCol="0">
            <a:spAutoFit/>
          </a:bodyPr>
          <a:lstStyle/>
          <a:p>
            <a:pPr algn="ctr"/>
            <a:r>
              <a:rPr lang="ru-RU" sz="2000" b="1" dirty="0" smtClean="0">
                <a:solidFill>
                  <a:schemeClr val="bg1"/>
                </a:solidFill>
                <a:latin typeface="Times New Roman" panose="02020603050405020304" pitchFamily="18" charset="0"/>
                <a:cs typeface="Times New Roman" panose="02020603050405020304" pitchFamily="18" charset="0"/>
              </a:rPr>
              <a:t>Уровни овладения </a:t>
            </a:r>
            <a:r>
              <a:rPr lang="ru-RU" sz="2000" b="1" dirty="0" smtClean="0">
                <a:solidFill>
                  <a:schemeClr val="bg1"/>
                </a:solidFill>
                <a:latin typeface="Times New Roman" panose="02020603050405020304" pitchFamily="18" charset="0"/>
                <a:cs typeface="Times New Roman" panose="02020603050405020304" pitchFamily="18" charset="0"/>
              </a:rPr>
              <a:t>технологиями </a:t>
            </a:r>
            <a:endParaRPr lang="ru-RU" sz="2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2690971849"/>
              </p:ext>
            </p:extLst>
          </p:nvPr>
        </p:nvGraphicFramePr>
        <p:xfrm>
          <a:off x="0" y="981075"/>
          <a:ext cx="12192000" cy="5806440"/>
        </p:xfrm>
        <a:graphic>
          <a:graphicData uri="http://schemas.openxmlformats.org/drawingml/2006/table">
            <a:tbl>
              <a:tblPr firstRow="1" bandRow="1">
                <a:tableStyleId>{5C22544A-7EE6-4342-B048-85BDC9FD1C3A}</a:tableStyleId>
              </a:tblPr>
              <a:tblGrid>
                <a:gridCol w="1987200">
                  <a:extLst>
                    <a:ext uri="{9D8B030D-6E8A-4147-A177-3AD203B41FA5}">
                      <a16:colId xmlns:a16="http://schemas.microsoft.com/office/drawing/2014/main" val="1096194785"/>
                    </a:ext>
                  </a:extLst>
                </a:gridCol>
                <a:gridCol w="5097600">
                  <a:extLst>
                    <a:ext uri="{9D8B030D-6E8A-4147-A177-3AD203B41FA5}">
                      <a16:colId xmlns:a16="http://schemas.microsoft.com/office/drawing/2014/main" val="937726982"/>
                    </a:ext>
                  </a:extLst>
                </a:gridCol>
                <a:gridCol w="5107200">
                  <a:extLst>
                    <a:ext uri="{9D8B030D-6E8A-4147-A177-3AD203B41FA5}">
                      <a16:colId xmlns:a16="http://schemas.microsoft.com/office/drawing/2014/main" val="3966482804"/>
                    </a:ext>
                  </a:extLst>
                </a:gridCol>
              </a:tblGrid>
              <a:tr h="483632">
                <a:tc>
                  <a:txBody>
                    <a:bodyPr/>
                    <a:lstStyle/>
                    <a:p>
                      <a:pPr algn="ctr"/>
                      <a:r>
                        <a:rPr lang="ru-RU" dirty="0" smtClean="0"/>
                        <a:t>Уровень овладения технологиями</a:t>
                      </a:r>
                      <a:r>
                        <a:rPr lang="ru-RU" baseline="0" dirty="0" smtClean="0"/>
                        <a:t> </a:t>
                      </a:r>
                      <a:endParaRPr lang="ru-RU" dirty="0"/>
                    </a:p>
                  </a:txBody>
                  <a:tcPr/>
                </a:tc>
                <a:tc>
                  <a:txBody>
                    <a:bodyPr/>
                    <a:lstStyle/>
                    <a:p>
                      <a:pPr algn="ctr"/>
                      <a:r>
                        <a:rPr lang="ru-RU" dirty="0" smtClean="0"/>
                        <a:t>В теории </a:t>
                      </a:r>
                      <a:endParaRPr lang="ru-RU" dirty="0"/>
                    </a:p>
                  </a:txBody>
                  <a:tcPr/>
                </a:tc>
                <a:tc>
                  <a:txBody>
                    <a:bodyPr/>
                    <a:lstStyle/>
                    <a:p>
                      <a:pPr algn="ctr"/>
                      <a:r>
                        <a:rPr lang="ru-RU" dirty="0" smtClean="0"/>
                        <a:t>На практике</a:t>
                      </a:r>
                      <a:endParaRPr lang="ru-RU" dirty="0"/>
                    </a:p>
                  </a:txBody>
                  <a:tcPr/>
                </a:tc>
                <a:extLst>
                  <a:ext uri="{0D108BD9-81ED-4DB2-BD59-A6C34878D82A}">
                    <a16:rowId xmlns:a16="http://schemas.microsoft.com/office/drawing/2014/main" val="2505417725"/>
                  </a:ext>
                </a:extLst>
              </a:tr>
              <a:tr h="370840">
                <a:tc>
                  <a:txBody>
                    <a:bodyPr/>
                    <a:lstStyle/>
                    <a:p>
                      <a:r>
                        <a:rPr lang="ru-RU" sz="1800" dirty="0" smtClean="0">
                          <a:latin typeface="Times New Roman" panose="02020603050405020304" pitchFamily="18" charset="0"/>
                          <a:cs typeface="Times New Roman" panose="02020603050405020304" pitchFamily="18" charset="0"/>
                        </a:rPr>
                        <a:t>Оптимальный</a:t>
                      </a:r>
                      <a:r>
                        <a:rPr lang="ru-RU" sz="1800" baseline="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a:txBody>
                  <a:tcPr/>
                </a:tc>
                <a:tc>
                  <a:txBody>
                    <a:bodyPr/>
                    <a:lstStyle/>
                    <a:p>
                      <a:r>
                        <a:rPr lang="ru-RU" sz="1800" dirty="0">
                          <a:effectLst/>
                          <a:latin typeface="Times New Roman" panose="02020603050405020304" pitchFamily="18" charset="0"/>
                          <a:cs typeface="Times New Roman" panose="02020603050405020304" pitchFamily="18" charset="0"/>
                        </a:rPr>
                        <a:t>Педагог знает научные основы разных технологий обучения; дает объективную психологиче­скую оценку (и самооценку) эф­фективности применения техно­логий в образовательном про­цессе</a:t>
                      </a:r>
                    </a:p>
                  </a:txBody>
                  <a:tcPr marL="76200" marR="76200" marT="38100" marB="38100" anchor="ctr"/>
                </a:tc>
                <a:tc>
                  <a:txBody>
                    <a:bodyPr/>
                    <a:lstStyle/>
                    <a:p>
                      <a:r>
                        <a:rPr lang="ru-RU" sz="1800" dirty="0">
                          <a:effectLst/>
                          <a:latin typeface="Times New Roman" panose="02020603050405020304" pitchFamily="18" charset="0"/>
                          <a:cs typeface="Times New Roman" panose="02020603050405020304" pitchFamily="18" charset="0"/>
                        </a:rPr>
                        <a:t>Педагог целенаправленно и сис­тематически применяет техноло­гию обучения в своей деятель­ности; творчески моделирует сочетаемость разных технологий обучения в собственной практи­ке; широко применяет методы диагностики</a:t>
                      </a:r>
                    </a:p>
                  </a:txBody>
                  <a:tcPr marL="76200" marR="76200" marT="38100" marB="38100" anchor="ctr"/>
                </a:tc>
                <a:extLst>
                  <a:ext uri="{0D108BD9-81ED-4DB2-BD59-A6C34878D82A}">
                    <a16:rowId xmlns:a16="http://schemas.microsoft.com/office/drawing/2014/main" val="2949718204"/>
                  </a:ext>
                </a:extLst>
              </a:tr>
              <a:tr h="370840">
                <a:tc>
                  <a:txBody>
                    <a:bodyPr/>
                    <a:lstStyle/>
                    <a:p>
                      <a:r>
                        <a:rPr lang="ru-RU" sz="1800" dirty="0" smtClean="0">
                          <a:latin typeface="Times New Roman" panose="02020603050405020304" pitchFamily="18" charset="0"/>
                          <a:cs typeface="Times New Roman" panose="02020603050405020304" pitchFamily="18" charset="0"/>
                        </a:rPr>
                        <a:t>Развивающийся</a:t>
                      </a:r>
                      <a:endParaRPr lang="ru-RU" sz="1800" dirty="0">
                        <a:latin typeface="Times New Roman" panose="02020603050405020304" pitchFamily="18" charset="0"/>
                        <a:cs typeface="Times New Roman" panose="02020603050405020304" pitchFamily="18" charset="0"/>
                      </a:endParaRPr>
                    </a:p>
                  </a:txBody>
                  <a:tcPr/>
                </a:tc>
                <a:tc>
                  <a:txBody>
                    <a:bodyPr/>
                    <a:lstStyle/>
                    <a:p>
                      <a:r>
                        <a:rPr lang="ru-RU" sz="1800" dirty="0">
                          <a:effectLst/>
                          <a:latin typeface="Times New Roman" panose="02020603050405020304" pitchFamily="18" charset="0"/>
                          <a:cs typeface="Times New Roman" panose="02020603050405020304" pitchFamily="18" charset="0"/>
                        </a:rPr>
                        <a:t>Педагог имеет представление о различных технологиях обуче­ния; обоснованно описывает суть собственной технологиче­ской цепочки; активно участвует в анализе эффективности ис­пользуемых технологий</a:t>
                      </a:r>
                    </a:p>
                  </a:txBody>
                  <a:tcPr marL="76200" marR="76200" marT="38100" marB="38100" anchor="ctr"/>
                </a:tc>
                <a:tc>
                  <a:txBody>
                    <a:bodyPr/>
                    <a:lstStyle/>
                    <a:p>
                      <a:r>
                        <a:rPr lang="ru-RU" sz="1800" dirty="0">
                          <a:effectLst/>
                          <a:latin typeface="Times New Roman" panose="02020603050405020304" pitchFamily="18" charset="0"/>
                          <a:cs typeface="Times New Roman" panose="02020603050405020304" pitchFamily="18" charset="0"/>
                        </a:rPr>
                        <a:t>Педагог следует алгоритму тех­нологии обучения; владеет при­емами конструирования техно­логических цепочек в соответст­вии с поставленной целью; использует в цепочках разнооб­разные педагогические приемы и методы</a:t>
                      </a:r>
                    </a:p>
                  </a:txBody>
                  <a:tcPr marL="76200" marR="76200" marT="38100" marB="38100" anchor="ctr"/>
                </a:tc>
                <a:extLst>
                  <a:ext uri="{0D108BD9-81ED-4DB2-BD59-A6C34878D82A}">
                    <a16:rowId xmlns:a16="http://schemas.microsoft.com/office/drawing/2014/main" val="186047921"/>
                  </a:ext>
                </a:extLst>
              </a:tr>
              <a:tr h="370840">
                <a:tc>
                  <a:txBody>
                    <a:bodyPr/>
                    <a:lstStyle/>
                    <a:p>
                      <a:r>
                        <a:rPr lang="ru-RU" sz="1800" dirty="0" smtClean="0">
                          <a:latin typeface="Times New Roman" panose="02020603050405020304" pitchFamily="18" charset="0"/>
                          <a:cs typeface="Times New Roman" panose="02020603050405020304" pitchFamily="18" charset="0"/>
                        </a:rPr>
                        <a:t>Элементарный </a:t>
                      </a:r>
                      <a:endParaRPr lang="ru-RU" sz="1800" dirty="0">
                        <a:latin typeface="Times New Roman" panose="02020603050405020304" pitchFamily="18" charset="0"/>
                        <a:cs typeface="Times New Roman" panose="02020603050405020304" pitchFamily="18" charset="0"/>
                      </a:endParaRPr>
                    </a:p>
                  </a:txBody>
                  <a:tcPr/>
                </a:tc>
                <a:tc>
                  <a:txBody>
                    <a:bodyPr/>
                    <a:lstStyle/>
                    <a:p>
                      <a:r>
                        <a:rPr lang="ru-RU" sz="1800">
                          <a:effectLst/>
                          <a:latin typeface="Times New Roman" panose="02020603050405020304" pitchFamily="18" charset="0"/>
                          <a:cs typeface="Times New Roman" panose="02020603050405020304" pitchFamily="18" charset="0"/>
                        </a:rPr>
                        <a:t>У педагога сформировано об­щее, эмпирическое представле­ние о технологиях обучения; он выстраивает отдельные техноло­гические цепочки, но при этом не может объяснить их целевое назначение в рамках занятия; уклоняется от обсуждения во­просов, связанных с технология­ми обучения</a:t>
                      </a:r>
                    </a:p>
                  </a:txBody>
                  <a:tcPr marL="76200" marR="76200" marT="38100" marB="38100" anchor="ctr"/>
                </a:tc>
                <a:tc>
                  <a:txBody>
                    <a:bodyPr/>
                    <a:lstStyle/>
                    <a:p>
                      <a:r>
                        <a:rPr lang="ru-RU" sz="1800" dirty="0">
                          <a:effectLst/>
                          <a:latin typeface="Times New Roman" panose="02020603050405020304" pitchFamily="18" charset="0"/>
                          <a:cs typeface="Times New Roman" panose="02020603050405020304" pitchFamily="18" charset="0"/>
                        </a:rPr>
                        <a:t>Педагог применяет элементы технологий обучения интуитив­но, эпизодически, </a:t>
                      </a:r>
                      <a:r>
                        <a:rPr lang="ru-RU" sz="1800" dirty="0" err="1" smtClean="0">
                          <a:effectLst/>
                          <a:latin typeface="Times New Roman" panose="02020603050405020304" pitchFamily="18" charset="0"/>
                          <a:cs typeface="Times New Roman" panose="02020603050405020304" pitchFamily="18" charset="0"/>
                        </a:rPr>
                        <a:t>несистемно</a:t>
                      </a:r>
                      <a:r>
                        <a:rPr lang="ru-RU" sz="1800" dirty="0" smtClean="0">
                          <a:effectLst/>
                          <a:latin typeface="Times New Roman" panose="02020603050405020304" pitchFamily="18" charset="0"/>
                          <a:cs typeface="Times New Roman" panose="02020603050405020304" pitchFamily="18" charset="0"/>
                        </a:rPr>
                        <a:t>; </a:t>
                      </a:r>
                      <a:r>
                        <a:rPr lang="ru-RU" sz="1800" dirty="0">
                          <a:effectLst/>
                          <a:latin typeface="Times New Roman" panose="02020603050405020304" pitchFamily="18" charset="0"/>
                          <a:cs typeface="Times New Roman" panose="02020603050405020304" pitchFamily="18" charset="0"/>
                        </a:rPr>
                        <a:t>придерживается в своей деятель­ности какой-либо одной техно­логии обучения; допускает нару­шения в алгоритме (цепочке) технологии обучения</a:t>
                      </a:r>
                    </a:p>
                  </a:txBody>
                  <a:tcPr marL="76200" marR="76200" marT="38100" marB="38100" anchor="ctr"/>
                </a:tc>
                <a:extLst>
                  <a:ext uri="{0D108BD9-81ED-4DB2-BD59-A6C34878D82A}">
                    <a16:rowId xmlns:a16="http://schemas.microsoft.com/office/drawing/2014/main" val="267372805"/>
                  </a:ext>
                </a:extLst>
              </a:tr>
            </a:tbl>
          </a:graphicData>
        </a:graphic>
      </p:graphicFrame>
    </p:spTree>
    <p:extLst>
      <p:ext uri="{BB962C8B-B14F-4D97-AF65-F5344CB8AC3E}">
        <p14:creationId xmlns:p14="http://schemas.microsoft.com/office/powerpoint/2010/main" val="3337444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1514" y="1606771"/>
            <a:ext cx="11898086" cy="2858475"/>
          </a:xfrm>
          <a:prstGeom prst="rect">
            <a:avLst/>
          </a:prstGeom>
        </p:spPr>
        <p:txBody>
          <a:bodyPr wrap="square">
            <a:spAutoFit/>
          </a:bodyPr>
          <a:lstStyle/>
          <a:p>
            <a:pPr algn="just" fontAlgn="base">
              <a:lnSpc>
                <a:spcPct val="107000"/>
              </a:lnSpc>
              <a:spcAft>
                <a:spcPts val="0"/>
              </a:spcAft>
            </a:pPr>
            <a:r>
              <a:rPr lang="ru-RU"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Технологический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подход, то есть </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новые </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технологии,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гарантируют достижения дошкольника </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и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 дальнейшем гарантируют их успешное обучение в школе.</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fontAlgn="base">
              <a:lnSpc>
                <a:spcPct val="107000"/>
              </a:lnSpc>
              <a:spcAft>
                <a:spcPts val="0"/>
              </a:spcAft>
            </a:pP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Для </a:t>
            </a:r>
            <a:r>
              <a:rPr lang="ru-RU"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педагога, научившегося работать на технологическом уровне, всегда будет главным ориентиром познавательный процесс в его развивающемся </a:t>
            </a:r>
            <a:r>
              <a:rPr lang="ru-RU"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состоянии.</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53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696686" y="188913"/>
            <a:ext cx="10763477" cy="5988050"/>
          </a:xfrm>
        </p:spPr>
        <p:txBody>
          <a:bodyPr/>
          <a:lstStyle/>
          <a:p>
            <a:pPr marL="0" indent="0" algn="just">
              <a:buNone/>
            </a:pPr>
            <a:r>
              <a:rPr lang="ru-RU" sz="3600" dirty="0" smtClean="0">
                <a:solidFill>
                  <a:schemeClr val="bg1"/>
                </a:solidFill>
                <a:latin typeface="Times New Roman" panose="02020603050405020304" pitchFamily="18" charset="0"/>
                <a:cs typeface="Times New Roman" panose="02020603050405020304" pitchFamily="18" charset="0"/>
              </a:rPr>
              <a:t>	Сравнивая </a:t>
            </a:r>
            <a:r>
              <a:rPr lang="ru-RU" sz="3600" dirty="0">
                <a:solidFill>
                  <a:schemeClr val="bg1"/>
                </a:solidFill>
                <a:latin typeface="Times New Roman" panose="02020603050405020304" pitchFamily="18" charset="0"/>
                <a:cs typeface="Times New Roman" panose="02020603050405020304" pitchFamily="18" charset="0"/>
              </a:rPr>
              <a:t> мир социальных взаимоотношений, мир познания, мир культуры и истории детей прошлого 20 века и современных </a:t>
            </a:r>
            <a:r>
              <a:rPr lang="ru-RU" sz="3600" dirty="0" smtClean="0">
                <a:solidFill>
                  <a:schemeClr val="bg1"/>
                </a:solidFill>
                <a:latin typeface="Times New Roman" panose="02020603050405020304" pitchFamily="18" charset="0"/>
                <a:cs typeface="Times New Roman" panose="02020603050405020304" pitchFamily="18" charset="0"/>
              </a:rPr>
              <a:t>детей, </a:t>
            </a:r>
            <a:r>
              <a:rPr lang="ru-RU" sz="3600" dirty="0">
                <a:solidFill>
                  <a:schemeClr val="bg1"/>
                </a:solidFill>
                <a:latin typeface="Times New Roman" panose="02020603050405020304" pitchFamily="18" charset="0"/>
                <a:cs typeface="Times New Roman" panose="02020603050405020304" pitchFamily="18" charset="0"/>
              </a:rPr>
              <a:t>напрашивается вывод о том, что </a:t>
            </a:r>
            <a:r>
              <a:rPr lang="ru-RU" sz="3600" i="1" dirty="0">
                <a:solidFill>
                  <a:schemeClr val="bg1"/>
                </a:solidFill>
                <a:latin typeface="Times New Roman" panose="02020603050405020304" pitchFamily="18" charset="0"/>
                <a:cs typeface="Times New Roman" panose="02020603050405020304" pitchFamily="18" charset="0"/>
              </a:rPr>
              <a:t>дети изменились. </a:t>
            </a:r>
            <a:r>
              <a:rPr lang="ru-RU" sz="3600" dirty="0">
                <a:solidFill>
                  <a:schemeClr val="bg1"/>
                </a:solidFill>
                <a:latin typeface="Times New Roman" panose="02020603050405020304" pitchFamily="18" charset="0"/>
                <a:cs typeface="Times New Roman" panose="02020603050405020304" pitchFamily="18" charset="0"/>
              </a:rPr>
              <a:t>Они не стали лучше или хуже. Они стали другими.  Какие же </a:t>
            </a:r>
            <a:r>
              <a:rPr lang="ru-RU" sz="3600" dirty="0" smtClean="0">
                <a:solidFill>
                  <a:schemeClr val="bg1"/>
                </a:solidFill>
                <a:latin typeface="Times New Roman" panose="02020603050405020304" pitchFamily="18" charset="0"/>
                <a:cs typeface="Times New Roman" panose="02020603050405020304" pitchFamily="18" charset="0"/>
              </a:rPr>
              <a:t>они, </a:t>
            </a:r>
            <a:r>
              <a:rPr lang="ru-RU" sz="3600" dirty="0">
                <a:solidFill>
                  <a:schemeClr val="bg1"/>
                </a:solidFill>
                <a:latin typeface="Times New Roman" panose="02020603050405020304" pitchFamily="18" charset="0"/>
                <a:cs typeface="Times New Roman" panose="02020603050405020304" pitchFamily="18" charset="0"/>
              </a:rPr>
              <a:t>современные дети?  Каковы их психологические особенности, отличающие их от детей прошлых поколений? </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54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272142" y="419100"/>
            <a:ext cx="10948307" cy="5757863"/>
          </a:xfrm>
        </p:spPr>
        <p:txBody>
          <a:bodyPr>
            <a:normAutofit lnSpcReduction="10000"/>
          </a:bodyPr>
          <a:lstStyle/>
          <a:p>
            <a:pPr marL="0" indent="0" algn="ctr">
              <a:buNone/>
            </a:pPr>
            <a:r>
              <a:rPr lang="ru-RU" sz="2800" dirty="0">
                <a:solidFill>
                  <a:schemeClr val="bg1"/>
                </a:solidFill>
                <a:latin typeface="Times New Roman" panose="02020603050405020304" pitchFamily="18" charset="0"/>
                <a:cs typeface="Times New Roman" panose="02020603050405020304" pitchFamily="18" charset="0"/>
              </a:rPr>
              <a:t>Современных детей называют по- </a:t>
            </a:r>
            <a:r>
              <a:rPr lang="ru-RU" sz="2800" dirty="0" smtClean="0">
                <a:solidFill>
                  <a:schemeClr val="bg1"/>
                </a:solidFill>
                <a:latin typeface="Times New Roman" panose="02020603050405020304" pitchFamily="18" charset="0"/>
                <a:cs typeface="Times New Roman" panose="02020603050405020304" pitchFamily="18" charset="0"/>
              </a:rPr>
              <a:t>разному:</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a:solidFill>
                  <a:schemeClr val="bg1"/>
                </a:solidFill>
                <a:latin typeface="Times New Roman" panose="02020603050405020304" pitchFamily="18" charset="0"/>
                <a:cs typeface="Times New Roman" panose="02020603050405020304" pitchFamily="18" charset="0"/>
              </a:rPr>
              <a:t>«дети нового тысячелетия» ; </a:t>
            </a:r>
          </a:p>
          <a:p>
            <a:r>
              <a:rPr lang="ru-RU" sz="2800" dirty="0">
                <a:solidFill>
                  <a:schemeClr val="bg1"/>
                </a:solidFill>
                <a:latin typeface="Times New Roman" panose="02020603050405020304" pitchFamily="18" charset="0"/>
                <a:cs typeface="Times New Roman" panose="02020603050405020304" pitchFamily="18" charset="0"/>
              </a:rPr>
              <a:t>«дети Света»- мировоззрение детей отличается от привычного; </a:t>
            </a:r>
            <a:endParaRPr lang="ru-RU" sz="2800" dirty="0" smtClean="0">
              <a:solidFill>
                <a:schemeClr val="bg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a:t>
            </a:r>
            <a:r>
              <a:rPr lang="ru-RU" sz="2800" dirty="0">
                <a:solidFill>
                  <a:schemeClr val="bg1"/>
                </a:solidFill>
                <a:latin typeface="Times New Roman" panose="02020603050405020304" pitchFamily="18" charset="0"/>
                <a:cs typeface="Times New Roman" panose="02020603050405020304" pitchFamily="18" charset="0"/>
              </a:rPr>
              <a:t>тефлоновые дети</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a:solidFill>
                  <a:schemeClr val="bg1"/>
                </a:solidFill>
                <a:latin typeface="Times New Roman" panose="02020603050405020304" pitchFamily="18" charset="0"/>
                <a:cs typeface="Times New Roman" panose="02020603050405020304" pitchFamily="18" charset="0"/>
              </a:rPr>
              <a:t>во Франции </a:t>
            </a:r>
            <a:r>
              <a:rPr lang="ru-RU" sz="2800" dirty="0" smtClean="0">
                <a:solidFill>
                  <a:schemeClr val="bg1"/>
                </a:solidFill>
                <a:latin typeface="Times New Roman" panose="02020603050405020304" pitchFamily="18" charset="0"/>
                <a:cs typeface="Times New Roman" panose="02020603050405020304" pitchFamily="18" charset="0"/>
              </a:rPr>
              <a:t>называют так , т.к</a:t>
            </a:r>
            <a:r>
              <a:rPr lang="ru-RU" sz="2800" dirty="0">
                <a:solidFill>
                  <a:schemeClr val="bg1"/>
                </a:solidFill>
                <a:latin typeface="Times New Roman" panose="02020603050405020304" pitchFamily="18" charset="0"/>
                <a:cs typeface="Times New Roman" panose="02020603050405020304" pitchFamily="18" charset="0"/>
              </a:rPr>
              <a:t>. к ним не прилипают общепринятые стереотипы </a:t>
            </a:r>
            <a:r>
              <a:rPr lang="ru-RU" sz="2800" dirty="0" smtClean="0">
                <a:solidFill>
                  <a:schemeClr val="bg1"/>
                </a:solidFill>
                <a:latin typeface="Times New Roman" panose="02020603050405020304" pitchFamily="18" charset="0"/>
                <a:cs typeface="Times New Roman" panose="02020603050405020304" pitchFamily="18" charset="0"/>
              </a:rPr>
              <a:t>поведения</a:t>
            </a:r>
            <a:r>
              <a:rPr lang="ru-RU" sz="2800" dirty="0">
                <a:solidFill>
                  <a:schemeClr val="bg1"/>
                </a:solidFill>
                <a:latin typeface="Times New Roman" panose="02020603050405020304" pitchFamily="18" charset="0"/>
                <a:cs typeface="Times New Roman" panose="02020603050405020304" pitchFamily="18" charset="0"/>
              </a:rPr>
              <a:t>;</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поколение</a:t>
            </a:r>
            <a:r>
              <a:rPr lang="ru-RU" sz="2800" dirty="0">
                <a:solidFill>
                  <a:schemeClr val="bg1"/>
                </a:solidFill>
                <a:latin typeface="Times New Roman" panose="02020603050405020304" pitchFamily="18" charset="0"/>
                <a:cs typeface="Times New Roman" panose="02020603050405020304" pitchFamily="18" charset="0"/>
              </a:rPr>
              <a:t> Z </a:t>
            </a:r>
            <a:r>
              <a:rPr lang="ru-RU" sz="2800" dirty="0" smtClean="0">
                <a:solidFill>
                  <a:schemeClr val="bg1"/>
                </a:solidFill>
                <a:latin typeface="Times New Roman" panose="02020603050405020304" pitchFamily="18" charset="0"/>
                <a:cs typeface="Times New Roman" panose="02020603050405020304" pitchFamily="18" charset="0"/>
              </a:rPr>
              <a:t>– называют детей</a:t>
            </a:r>
            <a:r>
              <a:rPr lang="ru-RU" sz="2800" dirty="0">
                <a:solidFill>
                  <a:schemeClr val="bg1"/>
                </a:solidFill>
                <a:latin typeface="Times New Roman" panose="02020603050405020304" pitchFamily="18" charset="0"/>
                <a:cs typeface="Times New Roman" panose="02020603050405020304" pitchFamily="18" charset="0"/>
              </a:rPr>
              <a:t>, родившихся в 2000 годах согласно теории </a:t>
            </a:r>
            <a:r>
              <a:rPr lang="ru-RU" sz="2800" dirty="0" smtClean="0">
                <a:solidFill>
                  <a:schemeClr val="bg1"/>
                </a:solidFill>
                <a:latin typeface="Times New Roman" panose="02020603050405020304" pitchFamily="18" charset="0"/>
                <a:cs typeface="Times New Roman" panose="02020603050405020304" pitchFamily="18" charset="0"/>
              </a:rPr>
              <a:t>поколений. </a:t>
            </a:r>
            <a:r>
              <a:rPr lang="ru-RU" sz="2800" dirty="0">
                <a:solidFill>
                  <a:schemeClr val="bg1"/>
                </a:solidFill>
                <a:latin typeface="Times New Roman" panose="02020603050405020304" pitchFamily="18" charset="0"/>
                <a:cs typeface="Times New Roman" panose="02020603050405020304" pitchFamily="18" charset="0"/>
              </a:rPr>
              <a:t>Это поколение, родившееся в информационном обществе. Представители Поколения Z «связаны» между собой благодаря таким вещам, как интернет в целом, </a:t>
            </a:r>
            <a:r>
              <a:rPr lang="ru-RU" sz="2800" dirty="0" err="1">
                <a:solidFill>
                  <a:schemeClr val="bg1"/>
                </a:solidFill>
                <a:latin typeface="Times New Roman" panose="02020603050405020304" pitchFamily="18" charset="0"/>
                <a:cs typeface="Times New Roman" panose="02020603050405020304" pitchFamily="18" charset="0"/>
              </a:rPr>
              <a:t>YouTube</a:t>
            </a:r>
            <a:r>
              <a:rPr lang="ru-RU" sz="2800" dirty="0">
                <a:solidFill>
                  <a:schemeClr val="bg1"/>
                </a:solidFill>
                <a:latin typeface="Times New Roman" panose="02020603050405020304" pitchFamily="18" charset="0"/>
                <a:cs typeface="Times New Roman" panose="02020603050405020304" pitchFamily="18" charset="0"/>
              </a:rPr>
              <a:t>, мобильные телефоны, SMS и MP3-плееры, в этом поколение Z становится синонимом англоязычного термина </a:t>
            </a:r>
            <a:r>
              <a:rPr lang="ru-RU" sz="2800" dirty="0" err="1">
                <a:solidFill>
                  <a:schemeClr val="bg1"/>
                </a:solidFill>
                <a:latin typeface="Times New Roman" panose="02020603050405020304" pitchFamily="18" charset="0"/>
                <a:cs typeface="Times New Roman" panose="02020603050405020304" pitchFamily="18" charset="0"/>
              </a:rPr>
              <a:t>Digital</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Native</a:t>
            </a:r>
            <a:r>
              <a:rPr lang="ru-RU" sz="2800" dirty="0">
                <a:solidFill>
                  <a:schemeClr val="bg1"/>
                </a:solidFill>
                <a:latin typeface="Times New Roman" panose="02020603050405020304" pitchFamily="18" charset="0"/>
                <a:cs typeface="Times New Roman" panose="02020603050405020304" pitchFamily="18" charset="0"/>
              </a:rPr>
              <a:t> («Цифровой Человек»).</a:t>
            </a:r>
          </a:p>
          <a:p>
            <a:endParaRPr lang="ru-RU" dirty="0"/>
          </a:p>
        </p:txBody>
      </p:sp>
    </p:spTree>
    <p:extLst>
      <p:ext uri="{BB962C8B-B14F-4D97-AF65-F5344CB8AC3E}">
        <p14:creationId xmlns:p14="http://schemas.microsoft.com/office/powerpoint/2010/main" val="359382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7714" y="457200"/>
            <a:ext cx="11299372" cy="5719763"/>
          </a:xfrm>
        </p:spPr>
        <p:txBody>
          <a:bodyPr>
            <a:normAutofit fontScale="25000" lnSpcReduction="20000"/>
          </a:bodyPr>
          <a:lstStyle/>
          <a:p>
            <a:pPr marL="0" indent="0" algn="ctr">
              <a:buNone/>
            </a:pPr>
            <a:r>
              <a:rPr lang="ru-RU" sz="8600" dirty="0" smtClean="0">
                <a:latin typeface="Times New Roman" panose="02020603050405020304" pitchFamily="18" charset="0"/>
                <a:cs typeface="Times New Roman" panose="02020603050405020304" pitchFamily="18" charset="0"/>
              </a:rPr>
              <a:t>	</a:t>
            </a:r>
            <a:r>
              <a:rPr lang="ru-RU" sz="9600" b="1" dirty="0" smtClean="0">
                <a:solidFill>
                  <a:schemeClr val="bg1"/>
                </a:solidFill>
                <a:latin typeface="Times New Roman" panose="02020603050405020304" pitchFamily="18" charset="0"/>
                <a:cs typeface="Times New Roman" panose="02020603050405020304" pitchFamily="18" charset="0"/>
              </a:rPr>
              <a:t>5 ГЛАВНЫХ ОТЛИЧИЙ РЕБЕНКА XXI ВЕКА: </a:t>
            </a:r>
            <a:r>
              <a:rPr lang="ru-RU" sz="9600" dirty="0" smtClean="0">
                <a:solidFill>
                  <a:schemeClr val="bg1"/>
                </a:solidFill>
                <a:latin typeface="Times New Roman" panose="02020603050405020304" pitchFamily="18" charset="0"/>
                <a:cs typeface="Times New Roman" panose="02020603050405020304" pitchFamily="18" charset="0"/>
              </a:rPr>
              <a:t>МНЕНИЯ СПЕЦИАЛИСТОВ В РАЗНЫХ ОБЛАСТЯХ ЗНАНИЯ.</a:t>
            </a:r>
          </a:p>
          <a:p>
            <a:pPr marL="0" indent="0" algn="ctr">
              <a:buNone/>
            </a:pPr>
            <a:endParaRPr lang="ru-RU" sz="9600" dirty="0" smtClean="0">
              <a:solidFill>
                <a:schemeClr val="bg1"/>
              </a:solidFill>
              <a:latin typeface="Times New Roman" panose="02020603050405020304" pitchFamily="18" charset="0"/>
              <a:cs typeface="Times New Roman" panose="02020603050405020304" pitchFamily="18" charset="0"/>
            </a:endParaRPr>
          </a:p>
          <a:p>
            <a:pPr marL="0" indent="0" algn="ctr">
              <a:buNone/>
            </a:pPr>
            <a:r>
              <a:rPr lang="ru-RU" sz="9600" dirty="0" smtClean="0">
                <a:solidFill>
                  <a:schemeClr val="bg1"/>
                </a:solidFill>
                <a:latin typeface="Times New Roman" panose="02020603050405020304" pitchFamily="18" charset="0"/>
                <a:cs typeface="Times New Roman" panose="02020603050405020304" pitchFamily="18" charset="0"/>
              </a:rPr>
              <a:t>	По мнению кандидата психологических наук Александра </a:t>
            </a:r>
            <a:r>
              <a:rPr lang="ru-RU" sz="9600" dirty="0" err="1" smtClean="0">
                <a:solidFill>
                  <a:schemeClr val="bg1"/>
                </a:solidFill>
                <a:latin typeface="Times New Roman" panose="02020603050405020304" pitchFamily="18" charset="0"/>
                <a:cs typeface="Times New Roman" panose="02020603050405020304" pitchFamily="18" charset="0"/>
              </a:rPr>
              <a:t>Снегурова</a:t>
            </a:r>
            <a:r>
              <a:rPr lang="ru-RU" sz="9600" dirty="0" smtClean="0">
                <a:solidFill>
                  <a:schemeClr val="bg1"/>
                </a:solidFill>
                <a:latin typeface="Times New Roman" panose="02020603050405020304" pitchFamily="18" charset="0"/>
                <a:cs typeface="Times New Roman" panose="02020603050405020304" pitchFamily="18" charset="0"/>
              </a:rPr>
              <a:t>, сегодняшний </a:t>
            </a:r>
            <a:r>
              <a:rPr lang="ru-RU" sz="9600" dirty="0">
                <a:solidFill>
                  <a:schemeClr val="bg1"/>
                </a:solidFill>
                <a:latin typeface="Times New Roman" panose="02020603050405020304" pitchFamily="18" charset="0"/>
                <a:cs typeface="Times New Roman" panose="02020603050405020304" pitchFamily="18" charset="0"/>
              </a:rPr>
              <a:t>ребенок </a:t>
            </a:r>
            <a:r>
              <a:rPr lang="ru-RU" sz="9600" dirty="0" smtClean="0">
                <a:solidFill>
                  <a:schemeClr val="bg1"/>
                </a:solidFill>
                <a:latin typeface="Times New Roman" panose="02020603050405020304" pitchFamily="18" charset="0"/>
                <a:cs typeface="Times New Roman" panose="02020603050405020304" pitchFamily="18" charset="0"/>
              </a:rPr>
              <a:t>-  </a:t>
            </a:r>
            <a:r>
              <a:rPr lang="ru-RU" sz="9600" i="1" dirty="0">
                <a:solidFill>
                  <a:schemeClr val="bg1"/>
                </a:solidFill>
                <a:latin typeface="Times New Roman" panose="02020603050405020304" pitchFamily="18" charset="0"/>
                <a:cs typeface="Times New Roman" panose="02020603050405020304" pitchFamily="18" charset="0"/>
              </a:rPr>
              <a:t>это новый человек</a:t>
            </a:r>
            <a:r>
              <a:rPr lang="ru-RU" sz="9600" dirty="0">
                <a:solidFill>
                  <a:schemeClr val="bg1"/>
                </a:solidFill>
                <a:latin typeface="Times New Roman" panose="02020603050405020304" pitchFamily="18" charset="0"/>
                <a:cs typeface="Times New Roman" panose="02020603050405020304" pitchFamily="18" charset="0"/>
              </a:rPr>
              <a:t>. </a:t>
            </a:r>
            <a:endParaRPr lang="ru-RU" sz="9600" dirty="0" smtClean="0">
              <a:solidFill>
                <a:schemeClr val="bg1"/>
              </a:solidFill>
              <a:latin typeface="Times New Roman" panose="02020603050405020304" pitchFamily="18" charset="0"/>
              <a:cs typeface="Times New Roman" panose="02020603050405020304" pitchFamily="18" charset="0"/>
            </a:endParaRPr>
          </a:p>
          <a:p>
            <a:pPr marL="0" indent="0" algn="just">
              <a:lnSpc>
                <a:spcPct val="120000"/>
              </a:lnSpc>
              <a:buNone/>
            </a:pPr>
            <a:r>
              <a:rPr lang="ru-RU" sz="9600" dirty="0">
                <a:solidFill>
                  <a:schemeClr val="bg1"/>
                </a:solidFill>
                <a:latin typeface="Times New Roman" panose="02020603050405020304" pitchFamily="18" charset="0"/>
                <a:cs typeface="Times New Roman" panose="02020603050405020304" pitchFamily="18" charset="0"/>
              </a:rPr>
              <a:t>	</a:t>
            </a:r>
            <a:r>
              <a:rPr lang="ru-RU" sz="9600" dirty="0" smtClean="0">
                <a:solidFill>
                  <a:schemeClr val="bg1"/>
                </a:solidFill>
                <a:latin typeface="Times New Roman" panose="02020603050405020304" pitchFamily="18" charset="0"/>
                <a:cs typeface="Times New Roman" panose="02020603050405020304" pitchFamily="18" charset="0"/>
              </a:rPr>
              <a:t>Его </a:t>
            </a:r>
            <a:r>
              <a:rPr lang="ru-RU" sz="9600" dirty="0">
                <a:solidFill>
                  <a:schemeClr val="bg1"/>
                </a:solidFill>
                <a:latin typeface="Times New Roman" panose="02020603050405020304" pitchFamily="18" charset="0"/>
                <a:cs typeface="Times New Roman" panose="02020603050405020304" pitchFamily="18" charset="0"/>
              </a:rPr>
              <a:t>главной чертой является то, что взрослые зачастую принимают за эгоизм. На самом же деле ребенок XXI века просто устремил взгляд внутрь себя, чтобы там найти ответ на вопрос самоидентификации в нынешнем мире. Ответ этот дети ищут и, что самое интересное, находят самостоятельно.  Ребенок XXI века, в отличие от ровесников из предыдущих поколений, не задает вопросы о мире. Он видит, что летают самолеты, звонят телефоны, а электронные письма приходят спустя несколько секунд после отправки, — и это норма. </a:t>
            </a:r>
            <a:r>
              <a:rPr lang="ru-RU" sz="9600" dirty="0" smtClean="0">
                <a:solidFill>
                  <a:schemeClr val="bg1"/>
                </a:solidFill>
                <a:latin typeface="Times New Roman" panose="02020603050405020304" pitchFamily="18" charset="0"/>
                <a:cs typeface="Times New Roman" panose="02020603050405020304" pitchFamily="18" charset="0"/>
              </a:rPr>
              <a:t>Дети </a:t>
            </a:r>
            <a:r>
              <a:rPr lang="ru-RU" sz="9600" dirty="0">
                <a:solidFill>
                  <a:schemeClr val="bg1"/>
                </a:solidFill>
                <a:latin typeface="Times New Roman" panose="02020603050405020304" pitchFamily="18" charset="0"/>
                <a:cs typeface="Times New Roman" panose="02020603050405020304" pitchFamily="18" charset="0"/>
              </a:rPr>
              <a:t>не могут себе представить, что когда-то люди жили в другом мире. Им важнее узнавать новое о современной жизни. </a:t>
            </a:r>
          </a:p>
          <a:p>
            <a:pPr>
              <a:lnSpc>
                <a:spcPct val="120000"/>
              </a:lnSpc>
            </a:pPr>
            <a:endParaRPr lang="ru-RU" dirty="0"/>
          </a:p>
        </p:txBody>
      </p:sp>
    </p:spTree>
    <p:extLst>
      <p:ext uri="{BB962C8B-B14F-4D97-AF65-F5344CB8AC3E}">
        <p14:creationId xmlns:p14="http://schemas.microsoft.com/office/powerpoint/2010/main" val="379495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001" y="209550"/>
            <a:ext cx="11325224" cy="5967413"/>
          </a:xfrm>
        </p:spPr>
        <p:txBody>
          <a:bodyPr>
            <a:normAutofit/>
          </a:bodyPr>
          <a:lstStyle/>
          <a:p>
            <a:pPr marL="0" indent="0">
              <a:buNone/>
            </a:pPr>
            <a:r>
              <a:rPr lang="ru-RU" dirty="0" smtClean="0">
                <a:latin typeface="Times New Roman" panose="02020603050405020304" pitchFamily="18" charset="0"/>
                <a:cs typeface="Times New Roman" panose="02020603050405020304" pitchFamily="18" charset="0"/>
              </a:rPr>
              <a:t>	</a:t>
            </a:r>
            <a:r>
              <a:rPr lang="ru-RU" sz="2800" dirty="0" smtClean="0">
                <a:solidFill>
                  <a:schemeClr val="bg1"/>
                </a:solidFill>
                <a:latin typeface="Times New Roman" panose="02020603050405020304" pitchFamily="18" charset="0"/>
                <a:cs typeface="Times New Roman" panose="02020603050405020304" pitchFamily="18" charset="0"/>
              </a:rPr>
              <a:t>Дети</a:t>
            </a:r>
            <a:r>
              <a:rPr lang="ru-RU" sz="2800" dirty="0">
                <a:solidFill>
                  <a:schemeClr val="bg1"/>
                </a:solidFill>
                <a:latin typeface="Times New Roman" panose="02020603050405020304" pitchFamily="18" charset="0"/>
                <a:cs typeface="Times New Roman" panose="02020603050405020304" pitchFamily="18" charset="0"/>
              </a:rPr>
              <a:t>, появившиеся на свет в XXI веке, не знают примеров из прошлого, считает </a:t>
            </a:r>
            <a:r>
              <a:rPr lang="ru-RU" sz="2800" i="1" dirty="0">
                <a:solidFill>
                  <a:schemeClr val="bg1"/>
                </a:solidFill>
                <a:latin typeface="Times New Roman" panose="02020603050405020304" pitchFamily="18" charset="0"/>
                <a:cs typeface="Times New Roman" panose="02020603050405020304" pitchFamily="18" charset="0"/>
              </a:rPr>
              <a:t>историк Никита Соколов</a:t>
            </a:r>
            <a:r>
              <a:rPr lang="ru-RU" sz="2800" i="1" dirty="0" smtClean="0">
                <a:solidFill>
                  <a:schemeClr val="bg1"/>
                </a:solidFill>
                <a:latin typeface="Times New Roman" panose="02020603050405020304" pitchFamily="18" charset="0"/>
                <a:cs typeface="Times New Roman" panose="02020603050405020304" pitchFamily="18" charset="0"/>
              </a:rPr>
              <a:t>.</a:t>
            </a:r>
          </a:p>
          <a:p>
            <a:pPr marL="0" indent="0" algn="just">
              <a:buNone/>
            </a:pPr>
            <a:r>
              <a:rPr lang="ru-RU" sz="2800" dirty="0">
                <a:solidFill>
                  <a:schemeClr val="bg1"/>
                </a:solidFill>
                <a:latin typeface="Times New Roman" panose="02020603050405020304" pitchFamily="18" charset="0"/>
                <a:cs typeface="Times New Roman" panose="02020603050405020304" pitchFamily="18" charset="0"/>
              </a:rPr>
              <a:t>	</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a:solidFill>
                  <a:schemeClr val="bg1"/>
                </a:solidFill>
                <a:latin typeface="Times New Roman" panose="02020603050405020304" pitchFamily="18" charset="0"/>
                <a:cs typeface="Times New Roman" panose="02020603050405020304" pitchFamily="18" charset="0"/>
              </a:rPr>
              <a:t>Для них новый мир — единственный возможный. Поэтому с раннего возраста современные дети готовы к конкуренции, к борьбе за выживание. </a:t>
            </a:r>
            <a:r>
              <a:rPr lang="ru-RU" sz="2800" dirty="0" smtClean="0">
                <a:solidFill>
                  <a:schemeClr val="bg1"/>
                </a:solidFill>
                <a:latin typeface="Times New Roman" panose="02020603050405020304" pitchFamily="18" charset="0"/>
                <a:cs typeface="Times New Roman" panose="02020603050405020304" pitchFamily="18" charset="0"/>
              </a:rPr>
              <a:t>Из </a:t>
            </a:r>
            <a:r>
              <a:rPr lang="ru-RU" sz="2800" dirty="0">
                <a:solidFill>
                  <a:schemeClr val="bg1"/>
                </a:solidFill>
                <a:latin typeface="Times New Roman" panose="02020603050405020304" pitchFamily="18" charset="0"/>
                <a:cs typeface="Times New Roman" panose="02020603050405020304" pitchFamily="18" charset="0"/>
              </a:rPr>
              <a:t>жизни современных детей исчез </a:t>
            </a:r>
            <a:r>
              <a:rPr lang="ru-RU" sz="2800" dirty="0" smtClean="0">
                <a:solidFill>
                  <a:schemeClr val="bg1"/>
                </a:solidFill>
                <a:latin typeface="Times New Roman" panose="02020603050405020304" pitchFamily="18" charset="0"/>
                <a:cs typeface="Times New Roman" panose="02020603050405020304" pitchFamily="18" charset="0"/>
              </a:rPr>
              <a:t>двор, как </a:t>
            </a:r>
            <a:r>
              <a:rPr lang="ru-RU" sz="2800" dirty="0">
                <a:solidFill>
                  <a:schemeClr val="bg1"/>
                </a:solidFill>
                <a:latin typeface="Times New Roman" panose="02020603050405020304" pitchFamily="18" charset="0"/>
                <a:cs typeface="Times New Roman" panose="02020603050405020304" pitchFamily="18" charset="0"/>
              </a:rPr>
              <a:t>один из важнейших социальных институтов советской эпохи.  </a:t>
            </a:r>
            <a:r>
              <a:rPr lang="ru-RU" sz="2800" dirty="0" smtClean="0">
                <a:solidFill>
                  <a:schemeClr val="bg1"/>
                </a:solidFill>
                <a:latin typeface="Times New Roman" panose="02020603050405020304" pitchFamily="18" charset="0"/>
                <a:cs typeface="Times New Roman" panose="02020603050405020304" pitchFamily="18" charset="0"/>
              </a:rPr>
              <a:t>Теперь</a:t>
            </a:r>
            <a:r>
              <a:rPr lang="ru-RU" sz="2800" dirty="0">
                <a:solidFill>
                  <a:schemeClr val="bg1"/>
                </a:solidFill>
                <a:latin typeface="Times New Roman" panose="02020603050405020304" pitchFamily="18" charset="0"/>
                <a:cs typeface="Times New Roman" panose="02020603050405020304" pitchFamily="18" charset="0"/>
              </a:rPr>
              <a:t>, сидя за компьютером, ребенок сам </a:t>
            </a:r>
            <a:r>
              <a:rPr lang="ru-RU" sz="2800" dirty="0" smtClean="0">
                <a:solidFill>
                  <a:schemeClr val="bg1"/>
                </a:solidFill>
                <a:latin typeface="Times New Roman" panose="02020603050405020304" pitchFamily="18" charset="0"/>
                <a:cs typeface="Times New Roman" panose="02020603050405020304" pitchFamily="18" charset="0"/>
              </a:rPr>
              <a:t>решает </a:t>
            </a:r>
            <a:r>
              <a:rPr lang="ru-RU" sz="2800" dirty="0">
                <a:solidFill>
                  <a:schemeClr val="bg1"/>
                </a:solidFill>
                <a:latin typeface="Times New Roman" panose="02020603050405020304" pitchFamily="18" charset="0"/>
                <a:cs typeface="Times New Roman" panose="02020603050405020304" pitchFamily="18" charset="0"/>
              </a:rPr>
              <a:t>с кем ему общаться, а с кем нет. С одной стороны, это неплохо. Но с другой — ребенок, попадая в реальный, а не виртуальный мир, оказывается беспомощным и неспособным нормально взаимодействовать с другими людьми.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77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0" y="304800"/>
            <a:ext cx="11811000" cy="6457950"/>
          </a:xfrm>
        </p:spPr>
        <p:txBody>
          <a:bodyPr>
            <a:normAutofit fontScale="92500" lnSpcReduction="20000"/>
          </a:bodyPr>
          <a:lstStyle/>
          <a:p>
            <a:pPr marL="0" indent="0">
              <a:lnSpc>
                <a:spcPct val="120000"/>
              </a:lnSpc>
              <a:buNone/>
            </a:pPr>
            <a:r>
              <a:rPr lang="ru-RU" dirty="0" smtClean="0"/>
              <a:t>	</a:t>
            </a:r>
            <a:r>
              <a:rPr lang="ru-RU" sz="3100" dirty="0" smtClean="0">
                <a:solidFill>
                  <a:schemeClr val="bg1"/>
                </a:solidFill>
                <a:latin typeface="Times New Roman" panose="02020603050405020304" pitchFamily="18" charset="0"/>
                <a:cs typeface="Times New Roman" panose="02020603050405020304" pitchFamily="18" charset="0"/>
              </a:rPr>
              <a:t>По </a:t>
            </a:r>
            <a:r>
              <a:rPr lang="ru-RU" sz="3100" dirty="0">
                <a:solidFill>
                  <a:schemeClr val="bg1"/>
                </a:solidFill>
                <a:latin typeface="Times New Roman" panose="02020603050405020304" pitchFamily="18" charset="0"/>
                <a:cs typeface="Times New Roman" panose="02020603050405020304" pitchFamily="18" charset="0"/>
              </a:rPr>
              <a:t>мнению психиатра Натальи Кириллиной, с первого класса, а иногда </a:t>
            </a:r>
            <a:r>
              <a:rPr lang="ru-RU" sz="3100" dirty="0" smtClean="0">
                <a:solidFill>
                  <a:schemeClr val="bg1"/>
                </a:solidFill>
                <a:latin typeface="Times New Roman" panose="02020603050405020304" pitchFamily="18" charset="0"/>
                <a:cs typeface="Times New Roman" panose="02020603050405020304" pitchFamily="18" charset="0"/>
              </a:rPr>
              <a:t>и </a:t>
            </a:r>
            <a:r>
              <a:rPr lang="ru-RU" sz="3100" dirty="0">
                <a:solidFill>
                  <a:schemeClr val="bg1"/>
                </a:solidFill>
                <a:latin typeface="Times New Roman" panose="02020603050405020304" pitchFamily="18" charset="0"/>
                <a:cs typeface="Times New Roman" panose="02020603050405020304" pitchFamily="18" charset="0"/>
              </a:rPr>
              <a:t>с дошкольного возраста ребенок </a:t>
            </a:r>
            <a:r>
              <a:rPr lang="ru-RU" sz="3100" i="1" dirty="0">
                <a:solidFill>
                  <a:schemeClr val="bg1"/>
                </a:solidFill>
                <a:latin typeface="Times New Roman" panose="02020603050405020304" pitchFamily="18" charset="0"/>
                <a:cs typeface="Times New Roman" panose="02020603050405020304" pitchFamily="18" charset="0"/>
              </a:rPr>
              <a:t>зациклен на достижении результатов</a:t>
            </a:r>
            <a:r>
              <a:rPr lang="ru-RU" sz="3100" i="1" dirty="0" smtClean="0">
                <a:solidFill>
                  <a:schemeClr val="bg1"/>
                </a:solidFill>
                <a:latin typeface="Times New Roman" panose="02020603050405020304" pitchFamily="18" charset="0"/>
                <a:cs typeface="Times New Roman" panose="02020603050405020304" pitchFamily="18" charset="0"/>
              </a:rPr>
              <a:t>.</a:t>
            </a:r>
          </a:p>
          <a:p>
            <a:pPr marL="0" indent="0" algn="just">
              <a:lnSpc>
                <a:spcPct val="120000"/>
              </a:lnSpc>
              <a:buNone/>
            </a:pPr>
            <a:r>
              <a:rPr lang="ru-RU" sz="3100" dirty="0" smtClean="0">
                <a:solidFill>
                  <a:schemeClr val="bg1"/>
                </a:solidFill>
                <a:latin typeface="Times New Roman" panose="02020603050405020304" pitchFamily="18" charset="0"/>
                <a:cs typeface="Times New Roman" panose="02020603050405020304" pitchFamily="18" charset="0"/>
              </a:rPr>
              <a:t> 	Под </a:t>
            </a:r>
            <a:r>
              <a:rPr lang="ru-RU" sz="3100" dirty="0">
                <a:solidFill>
                  <a:schemeClr val="bg1"/>
                </a:solidFill>
                <a:latin typeface="Times New Roman" panose="02020603050405020304" pitchFamily="18" charset="0"/>
                <a:cs typeface="Times New Roman" panose="02020603050405020304" pitchFamily="18" charset="0"/>
              </a:rPr>
              <a:t>влиянием социума родители давят на детей, требуют от них высоких результатов, забывая о других ценностях — уважении к самому себе, свободном времени, игре, семейном досуге. Если человеку постоянно завышать планку и не формировать позитивной самооценки, он никогда не будет удовлетворен результатами. Не достигая желаемого, человек испытывает чувство вины. Отсюда неврозы, с которыми тяжело справиться даже взрослой сформировавшейся личности, не говоря уже о детях. В погоне за успехом люди не задаются вопросом: а счастливы ли те, кого им ставят в пример? Находиться в условиях непрекращающейся гонки невозможно. Ребенок лишается обычных радостей и постоянно думает только о том, как бы оправдать надежды родителей. </a:t>
            </a:r>
            <a:endParaRPr lang="ru-RU" dirty="0">
              <a:solidFill>
                <a:schemeClr val="bg1"/>
              </a:solidFill>
            </a:endParaRPr>
          </a:p>
        </p:txBody>
      </p:sp>
    </p:spTree>
    <p:extLst>
      <p:ext uri="{BB962C8B-B14F-4D97-AF65-F5344CB8AC3E}">
        <p14:creationId xmlns:p14="http://schemas.microsoft.com/office/powerpoint/2010/main" val="343390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1" y="685800"/>
            <a:ext cx="10081759" cy="3615267"/>
          </a:xfrm>
        </p:spPr>
        <p:txBody>
          <a:bodyPr>
            <a:noAutofit/>
          </a:bodyPr>
          <a:lstStyle/>
          <a:p>
            <a:pPr marL="0" indent="0">
              <a:buNone/>
            </a:pPr>
            <a:r>
              <a:rPr lang="ru-RU" sz="2800" dirty="0">
                <a:solidFill>
                  <a:schemeClr val="bg1"/>
                </a:solidFill>
                <a:latin typeface="Times New Roman" panose="02020603050405020304" pitchFamily="18" charset="0"/>
                <a:cs typeface="Times New Roman" panose="02020603050405020304" pitchFamily="18" charset="0"/>
              </a:rPr>
              <a:t>Социолог Дарья Халтурина считает, что современный ребенок — </a:t>
            </a:r>
            <a:r>
              <a:rPr lang="ru-RU" sz="2800" i="1" dirty="0">
                <a:solidFill>
                  <a:schemeClr val="bg1"/>
                </a:solidFill>
                <a:latin typeface="Times New Roman" panose="02020603050405020304" pitchFamily="18" charset="0"/>
                <a:cs typeface="Times New Roman" panose="02020603050405020304" pitchFamily="18" charset="0"/>
              </a:rPr>
              <a:t>независимая личность, в раннем возрасте способная самостоятельно принимать решения</a:t>
            </a:r>
            <a:r>
              <a:rPr lang="ru-RU" sz="2800" dirty="0">
                <a:solidFill>
                  <a:schemeClr val="bg1"/>
                </a:solidFill>
                <a:latin typeface="Times New Roman" panose="02020603050405020304" pitchFamily="18" charset="0"/>
                <a:cs typeface="Times New Roman" panose="02020603050405020304" pitchFamily="18" charset="0"/>
              </a:rPr>
              <a:t>. Ребенок сегодня взрослеет на порядок раньше, чем 10–20 лет назад. </a:t>
            </a:r>
            <a:r>
              <a:rPr lang="ru-RU" sz="2800" dirty="0" smtClean="0">
                <a:solidFill>
                  <a:schemeClr val="bg1"/>
                </a:solidFill>
                <a:latin typeface="Times New Roman" panose="02020603050405020304" pitchFamily="18" charset="0"/>
                <a:cs typeface="Times New Roman" panose="02020603050405020304" pitchFamily="18" charset="0"/>
              </a:rPr>
              <a:t>Нынешние </a:t>
            </a:r>
            <a:r>
              <a:rPr lang="ru-RU" sz="2800" dirty="0">
                <a:solidFill>
                  <a:schemeClr val="bg1"/>
                </a:solidFill>
                <a:latin typeface="Times New Roman" panose="02020603050405020304" pitchFamily="18" charset="0"/>
                <a:cs typeface="Times New Roman" panose="02020603050405020304" pitchFamily="18" charset="0"/>
              </a:rPr>
              <a:t>дети смогут создать общество профессионалов, ценящих личную свободу. </a:t>
            </a:r>
            <a:br>
              <a:rPr lang="ru-RU" sz="2800" dirty="0">
                <a:solidFill>
                  <a:schemeClr val="bg1"/>
                </a:solidFill>
                <a:latin typeface="Times New Roman" panose="02020603050405020304" pitchFamily="18" charset="0"/>
                <a:cs typeface="Times New Roman" panose="02020603050405020304" pitchFamily="18" charset="0"/>
              </a:rPr>
            </a:br>
            <a:endParaRPr lang="ru-R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738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5056" y="323850"/>
            <a:ext cx="11484429" cy="5853113"/>
          </a:xfrm>
        </p:spPr>
        <p:txBody>
          <a:bodyPr>
            <a:normAutofit lnSpcReduction="10000"/>
          </a:bodyPr>
          <a:lstStyle/>
          <a:p>
            <a:pPr marL="0" indent="0">
              <a:lnSpc>
                <a:spcPct val="110000"/>
              </a:lnSpc>
              <a:buNone/>
            </a:pPr>
            <a:r>
              <a:rPr lang="ru-RU" dirty="0"/>
              <a:t>	</a:t>
            </a:r>
            <a:r>
              <a:rPr lang="ru-RU" sz="2400" dirty="0" smtClean="0">
                <a:solidFill>
                  <a:schemeClr val="bg1"/>
                </a:solidFill>
                <a:latin typeface="Times New Roman" panose="02020603050405020304" pitchFamily="18" charset="0"/>
                <a:cs typeface="Times New Roman" panose="02020603050405020304" pitchFamily="18" charset="0"/>
              </a:rPr>
              <a:t>Доктор </a:t>
            </a:r>
            <a:r>
              <a:rPr lang="ru-RU" sz="2400" dirty="0">
                <a:solidFill>
                  <a:schemeClr val="bg1"/>
                </a:solidFill>
                <a:latin typeface="Times New Roman" panose="02020603050405020304" pitchFamily="18" charset="0"/>
                <a:cs typeface="Times New Roman" panose="02020603050405020304" pitchFamily="18" charset="0"/>
              </a:rPr>
              <a:t>медицинских наук Игорь Конь отмечает </a:t>
            </a:r>
            <a:r>
              <a:rPr lang="ru-RU" sz="2400" i="1" dirty="0">
                <a:solidFill>
                  <a:schemeClr val="bg1"/>
                </a:solidFill>
                <a:latin typeface="Times New Roman" panose="02020603050405020304" pitchFamily="18" charset="0"/>
                <a:cs typeface="Times New Roman" panose="02020603050405020304" pitchFamily="18" charset="0"/>
              </a:rPr>
              <a:t>слабое здоровье </a:t>
            </a:r>
            <a:r>
              <a:rPr lang="ru-RU" sz="2400" dirty="0">
                <a:solidFill>
                  <a:schemeClr val="bg1"/>
                </a:solidFill>
                <a:latin typeface="Times New Roman" panose="02020603050405020304" pitchFamily="18" charset="0"/>
                <a:cs typeface="Times New Roman" panose="02020603050405020304" pitchFamily="18" charset="0"/>
              </a:rPr>
              <a:t>современных детей. </a:t>
            </a:r>
            <a:endParaRPr lang="ru-RU" sz="2400" dirty="0" smtClean="0">
              <a:solidFill>
                <a:schemeClr val="bg1"/>
              </a:solidFill>
              <a:latin typeface="Times New Roman" panose="02020603050405020304" pitchFamily="18" charset="0"/>
              <a:cs typeface="Times New Roman" panose="02020603050405020304" pitchFamily="18" charset="0"/>
            </a:endParaRPr>
          </a:p>
          <a:p>
            <a:pPr marL="0" indent="0">
              <a:lnSpc>
                <a:spcPct val="110000"/>
              </a:lnSpc>
              <a:buNone/>
            </a:pPr>
            <a:r>
              <a:rPr lang="ru-RU" sz="2400" dirty="0">
                <a:solidFill>
                  <a:schemeClr val="bg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В </a:t>
            </a:r>
            <a:r>
              <a:rPr lang="ru-RU" sz="2400" dirty="0">
                <a:solidFill>
                  <a:schemeClr val="bg1"/>
                </a:solidFill>
                <a:latin typeface="Times New Roman" panose="02020603050405020304" pitchFamily="18" charset="0"/>
                <a:cs typeface="Times New Roman" panose="02020603050405020304" pitchFamily="18" charset="0"/>
              </a:rPr>
              <a:t>последние 30–40 лет в рационе россиян появились продукты, о существовании которых раньше и не знали. С одной стороны, пищевая ценность повысилась, с другой — большую популярность приобрел </a:t>
            </a:r>
            <a:r>
              <a:rPr lang="ru-RU" sz="2400" dirty="0" err="1">
                <a:solidFill>
                  <a:schemeClr val="bg1"/>
                </a:solidFill>
                <a:latin typeface="Times New Roman" panose="02020603050405020304" pitchFamily="18" charset="0"/>
                <a:cs typeface="Times New Roman" panose="02020603050405020304" pitchFamily="18" charset="0"/>
              </a:rPr>
              <a:t>фастфуд</a:t>
            </a:r>
            <a:r>
              <a:rPr lang="ru-RU" sz="2400" dirty="0">
                <a:solidFill>
                  <a:schemeClr val="bg1"/>
                </a:solidFill>
                <a:latin typeface="Times New Roman" panose="02020603050405020304" pitchFamily="18" charset="0"/>
                <a:cs typeface="Times New Roman" panose="02020603050405020304" pitchFamily="18" charset="0"/>
              </a:rPr>
              <a:t> и прочие продукты быстрого питания. С этими продуктами ребенок получает избыток насыщенных жиров, сахара и соли, способствующие развитию сердечно-сосудистых заболеваний. В обществе появилась тенденция к уменьшению потребления домашнего питания. Конечно, уход от натуральных продуктов сказывается на здоровье ребенка. Другой негативный фактор — отсутствие достаточных физических нагрузок. Даже оставляя компьютеры и выходя на улицу, дети редко играют в </a:t>
            </a:r>
            <a:r>
              <a:rPr lang="ru-RU" sz="2400" dirty="0" err="1">
                <a:solidFill>
                  <a:schemeClr val="bg1"/>
                </a:solidFill>
                <a:latin typeface="Times New Roman" panose="02020603050405020304" pitchFamily="18" charset="0"/>
                <a:cs typeface="Times New Roman" panose="02020603050405020304" pitchFamily="18" charset="0"/>
              </a:rPr>
              <a:t>энергозатратные</a:t>
            </a:r>
            <a:r>
              <a:rPr lang="ru-RU" sz="2400" dirty="0">
                <a:solidFill>
                  <a:schemeClr val="bg1"/>
                </a:solidFill>
                <a:latin typeface="Times New Roman" panose="02020603050405020304" pitchFamily="18" charset="0"/>
                <a:cs typeface="Times New Roman" panose="02020603050405020304" pitchFamily="18" charset="0"/>
              </a:rPr>
              <a:t> игры, а в большинстве случаев увлечены теми же телефонами или планшетами. Отсюда рост количества детей с плохим зрением и проблемами с позвоночником. Ребенок XXI века слабо развит физически и подвержен большому количеству заболеваний.</a:t>
            </a:r>
          </a:p>
          <a:p>
            <a:pPr>
              <a:lnSpc>
                <a:spcPct val="110000"/>
              </a:lnSpc>
            </a:pP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72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6225" y="447675"/>
            <a:ext cx="11601450" cy="5262979"/>
          </a:xfrm>
          <a:prstGeom prst="rect">
            <a:avLst/>
          </a:prstGeom>
        </p:spPr>
        <p:txBody>
          <a:bodyPr wrap="square">
            <a:spAutoFit/>
          </a:bodyPr>
          <a:lstStyle/>
          <a:p>
            <a:pPr algn="just"/>
            <a:r>
              <a:rPr lang="en-US" sz="2400" dirty="0" smtClean="0">
                <a:solidFill>
                  <a:schemeClr val="bg1"/>
                </a:solidFill>
                <a:latin typeface="Times New Roman" panose="02020603050405020304" pitchFamily="18" charset="0"/>
                <a:cs typeface="Times New Roman" panose="02020603050405020304" pitchFamily="18" charset="0"/>
              </a:rPr>
              <a:t>            </a:t>
            </a:r>
            <a:r>
              <a:rPr lang="ru-RU" sz="2400" dirty="0" smtClean="0">
                <a:solidFill>
                  <a:schemeClr val="bg1"/>
                </a:solidFill>
                <a:latin typeface="Times New Roman" panose="02020603050405020304" pitchFamily="18" charset="0"/>
                <a:cs typeface="Times New Roman" panose="02020603050405020304" pitchFamily="18" charset="0"/>
              </a:rPr>
              <a:t>Профессор </a:t>
            </a:r>
            <a:r>
              <a:rPr lang="ru-RU" sz="2400" dirty="0">
                <a:solidFill>
                  <a:schemeClr val="bg1"/>
                </a:solidFill>
                <a:latin typeface="Times New Roman" panose="02020603050405020304" pitchFamily="18" charset="0"/>
                <a:cs typeface="Times New Roman" panose="02020603050405020304" pitchFamily="18" charset="0"/>
              </a:rPr>
              <a:t>Татьяна Черниговская, доктор биологии и филологии, заведующая Лабораторией когнитивных исследований СПбГУ, читает </a:t>
            </a:r>
            <a:r>
              <a:rPr lang="ru-RU" sz="2400" dirty="0" smtClean="0">
                <a:solidFill>
                  <a:schemeClr val="bg1"/>
                </a:solidFill>
                <a:latin typeface="Times New Roman" panose="02020603050405020304" pitchFamily="18" charset="0"/>
                <a:cs typeface="Times New Roman" panose="02020603050405020304" pitchFamily="18" charset="0"/>
              </a:rPr>
              <a:t>,что  основной </a:t>
            </a:r>
            <a:r>
              <a:rPr lang="ru-RU" sz="2400" dirty="0">
                <a:solidFill>
                  <a:schemeClr val="bg1"/>
                </a:solidFill>
                <a:latin typeface="Times New Roman" panose="02020603050405020304" pitchFamily="18" charset="0"/>
                <a:cs typeface="Times New Roman" panose="02020603050405020304" pitchFamily="18" charset="0"/>
              </a:rPr>
              <a:t>отличительной особенностью нового поколения является </a:t>
            </a:r>
            <a:r>
              <a:rPr lang="ru-RU" sz="2400" i="1" dirty="0">
                <a:solidFill>
                  <a:schemeClr val="bg1"/>
                </a:solidFill>
                <a:latin typeface="Times New Roman" panose="02020603050405020304" pitchFamily="18" charset="0"/>
                <a:cs typeface="Times New Roman" panose="02020603050405020304" pitchFamily="18" charset="0"/>
              </a:rPr>
              <a:t>клиповое </a:t>
            </a:r>
            <a:r>
              <a:rPr lang="ru-RU" sz="2400" i="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мышление</a:t>
            </a:r>
            <a:r>
              <a:rPr lang="ru-R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Клиповое мышление» — это процесс отражения множества разнообразных свойств объектов, без учета связей между ними, фрагментарность информационного потока, алогичность, полная разнородность поступающей информации, высокая скорость переключения между частями, фрагментами информации, отсутствие целостной картины восприятия окружающего мира. В связи с этим, намечается такая тенденция – неспособность многих людей системно воспринимать информацию, системно мыслить и, соответственно, излагать свои мысли. Человек привыкает к </a:t>
            </a:r>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сменам </a:t>
            </a:r>
            <a:r>
              <a:rPr lang="ru-RU" sz="2400"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картинок, </a:t>
            </a:r>
            <a:r>
              <a:rPr lang="ru-RU" sz="24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и образов и уже не может воспринимать классические ленты, музыку, литературу — все, что требует сосредоточенности и умения делать выводы. Клиповое мышление предполагает упрощение, т.е. «забирает» глубину усвоения материала. </a:t>
            </a:r>
            <a:endParaRPr lang="ru-RU"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400763"/>
      </p:ext>
    </p:extLst>
  </p:cSld>
  <p:clrMapOvr>
    <a:masterClrMapping/>
  </p:clrMapOvr>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770</TotalTime>
  <Words>587</Words>
  <Application>Microsoft Office PowerPoint</Application>
  <PresentationFormat>Широкоэкранный</PresentationFormat>
  <Paragraphs>89</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Calibri</vt:lpstr>
      <vt:lpstr>Century Gothic</vt:lpstr>
      <vt:lpstr>Times New Roman</vt:lpstr>
      <vt:lpstr>Wingdings 3</vt:lpstr>
      <vt:lpstr>Сектор</vt:lpstr>
      <vt:lpstr>НОВЫЕ ТЕХНОЛОГИИ                 ДЛЯ   НОВОГО ПОКОЛЕНИЯ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классификация педтехнологий </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Lilya</dc:creator>
  <cp:lastModifiedBy>Lilya</cp:lastModifiedBy>
  <cp:revision>52</cp:revision>
  <dcterms:created xsi:type="dcterms:W3CDTF">2020-11-26T02:35:24Z</dcterms:created>
  <dcterms:modified xsi:type="dcterms:W3CDTF">2020-11-29T13:34:42Z</dcterms:modified>
</cp:coreProperties>
</file>