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 id="2147483734" r:id="rId4"/>
    <p:sldMasterId id="2147483746" r:id="rId5"/>
    <p:sldMasterId id="2147483760" r:id="rId6"/>
    <p:sldMasterId id="2147483796" r:id="rId7"/>
  </p:sldMasterIdLst>
  <p:notesMasterIdLst>
    <p:notesMasterId r:id="rId41"/>
  </p:notesMasterIdLst>
  <p:sldIdLst>
    <p:sldId id="256" r:id="rId8"/>
    <p:sldId id="258" r:id="rId9"/>
    <p:sldId id="257"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9"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3B76FA-CD72-4D0C-8306-FB257EACA89C}" type="datetimeFigureOut">
              <a:rPr lang="ru-RU" smtClean="0"/>
              <a:t>13.12.2019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C6255-FCEF-4688-BA73-0E3431B7B960}" type="slidenum">
              <a:rPr lang="ru-RU" smtClean="0"/>
              <a:t>‹#›</a:t>
            </a:fld>
            <a:endParaRPr lang="ru-RU"/>
          </a:p>
        </p:txBody>
      </p:sp>
    </p:spTree>
    <p:extLst>
      <p:ext uri="{BB962C8B-B14F-4D97-AF65-F5344CB8AC3E}">
        <p14:creationId xmlns:p14="http://schemas.microsoft.com/office/powerpoint/2010/main" val="126813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4BC6255-FCEF-4688-BA73-0E3431B7B960}" type="slidenum">
              <a:rPr lang="ru-RU" smtClean="0"/>
              <a:t>2</a:t>
            </a:fld>
            <a:endParaRPr lang="ru-RU"/>
          </a:p>
        </p:txBody>
      </p:sp>
    </p:spTree>
    <p:extLst>
      <p:ext uri="{BB962C8B-B14F-4D97-AF65-F5344CB8AC3E}">
        <p14:creationId xmlns:p14="http://schemas.microsoft.com/office/powerpoint/2010/main" val="269427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615F8F86-CF96-47D3-8D74-443590773897}" type="slidenum">
              <a:rPr lang="ru-RU" smtClean="0"/>
              <a:t>16</a:t>
            </a:fld>
            <a:endParaRPr lang="ru-RU"/>
          </a:p>
        </p:txBody>
      </p:sp>
    </p:spTree>
    <p:extLst>
      <p:ext uri="{BB962C8B-B14F-4D97-AF65-F5344CB8AC3E}">
        <p14:creationId xmlns:p14="http://schemas.microsoft.com/office/powerpoint/2010/main" val="134247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786687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3273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493115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BB6718C8-89AE-4CB3-901B-664ACCA8D729}" type="slidenum">
              <a:rPr lang="ru-RU"/>
              <a:pPr>
                <a:defRPr/>
              </a:pPr>
              <a:t>‹#›</a:t>
            </a:fld>
            <a:endParaRPr lang="ru-RU"/>
          </a:p>
        </p:txBody>
      </p:sp>
    </p:spTree>
    <p:extLst>
      <p:ext uri="{BB962C8B-B14F-4D97-AF65-F5344CB8AC3E}">
        <p14:creationId xmlns:p14="http://schemas.microsoft.com/office/powerpoint/2010/main" val="2223326172"/>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D3B17F86-BD77-4EE2-8407-4D18C77B2C0D}" type="slidenum">
              <a:rPr lang="ru-RU"/>
              <a:pPr>
                <a:defRPr/>
              </a:pPr>
              <a:t>‹#›</a:t>
            </a:fld>
            <a:endParaRPr lang="ru-RU"/>
          </a:p>
        </p:txBody>
      </p:sp>
    </p:spTree>
    <p:extLst>
      <p:ext uri="{BB962C8B-B14F-4D97-AF65-F5344CB8AC3E}">
        <p14:creationId xmlns:p14="http://schemas.microsoft.com/office/powerpoint/2010/main" val="1360705968"/>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6363F54E-D664-4D5D-8E77-70B3AA4E5403}" type="slidenum">
              <a:rPr lang="ru-RU"/>
              <a:pPr>
                <a:defRPr/>
              </a:pPr>
              <a:t>‹#›</a:t>
            </a:fld>
            <a:endParaRPr lang="ru-RU"/>
          </a:p>
        </p:txBody>
      </p:sp>
    </p:spTree>
    <p:extLst>
      <p:ext uri="{BB962C8B-B14F-4D97-AF65-F5344CB8AC3E}">
        <p14:creationId xmlns:p14="http://schemas.microsoft.com/office/powerpoint/2010/main" val="2158191860"/>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439863" y="1709738"/>
            <a:ext cx="3559175" cy="459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51438" y="1709738"/>
            <a:ext cx="3560762" cy="459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sldNum" sz="quarter" idx="10"/>
          </p:nvPr>
        </p:nvSpPr>
        <p:spPr>
          <a:ln/>
        </p:spPr>
        <p:txBody>
          <a:bodyPr/>
          <a:lstStyle>
            <a:lvl1pPr>
              <a:defRPr/>
            </a:lvl1pPr>
          </a:lstStyle>
          <a:p>
            <a:pPr>
              <a:defRPr/>
            </a:pPr>
            <a:fld id="{4E923C75-57DA-4C1A-8859-D1620AC8D93C}" type="slidenum">
              <a:rPr lang="ru-RU"/>
              <a:pPr>
                <a:defRPr/>
              </a:pPr>
              <a:t>‹#›</a:t>
            </a:fld>
            <a:endParaRPr lang="ru-RU"/>
          </a:p>
        </p:txBody>
      </p:sp>
    </p:spTree>
    <p:extLst>
      <p:ext uri="{BB962C8B-B14F-4D97-AF65-F5344CB8AC3E}">
        <p14:creationId xmlns:p14="http://schemas.microsoft.com/office/powerpoint/2010/main" val="1661027096"/>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sldNum" sz="quarter" idx="10"/>
          </p:nvPr>
        </p:nvSpPr>
        <p:spPr>
          <a:ln/>
        </p:spPr>
        <p:txBody>
          <a:bodyPr/>
          <a:lstStyle>
            <a:lvl1pPr>
              <a:defRPr/>
            </a:lvl1pPr>
          </a:lstStyle>
          <a:p>
            <a:pPr>
              <a:defRPr/>
            </a:pPr>
            <a:fld id="{6249D951-164F-4D50-91B6-2A68CE20274E}" type="slidenum">
              <a:rPr lang="ru-RU"/>
              <a:pPr>
                <a:defRPr/>
              </a:pPr>
              <a:t>‹#›</a:t>
            </a:fld>
            <a:endParaRPr lang="ru-RU"/>
          </a:p>
        </p:txBody>
      </p:sp>
    </p:spTree>
    <p:extLst>
      <p:ext uri="{BB962C8B-B14F-4D97-AF65-F5344CB8AC3E}">
        <p14:creationId xmlns:p14="http://schemas.microsoft.com/office/powerpoint/2010/main" val="220562854"/>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43DEDE2D-512E-416B-A32F-BD5CA6082970}" type="slidenum">
              <a:rPr lang="ru-RU"/>
              <a:pPr>
                <a:defRPr/>
              </a:pPr>
              <a:t>‹#›</a:t>
            </a:fld>
            <a:endParaRPr lang="ru-RU"/>
          </a:p>
        </p:txBody>
      </p:sp>
    </p:spTree>
    <p:extLst>
      <p:ext uri="{BB962C8B-B14F-4D97-AF65-F5344CB8AC3E}">
        <p14:creationId xmlns:p14="http://schemas.microsoft.com/office/powerpoint/2010/main" val="2930003898"/>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50725C7-129A-42D1-A67F-E8F4D85F6C3D}" type="slidenum">
              <a:rPr lang="ru-RU"/>
              <a:pPr>
                <a:defRPr/>
              </a:pPr>
              <a:t>‹#›</a:t>
            </a:fld>
            <a:endParaRPr lang="ru-RU"/>
          </a:p>
        </p:txBody>
      </p:sp>
    </p:spTree>
    <p:extLst>
      <p:ext uri="{BB962C8B-B14F-4D97-AF65-F5344CB8AC3E}">
        <p14:creationId xmlns:p14="http://schemas.microsoft.com/office/powerpoint/2010/main" val="1074280747"/>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9C3B000E-4B1C-4BD2-9D23-F36BE34C4FFC}" type="slidenum">
              <a:rPr lang="ru-RU"/>
              <a:pPr>
                <a:defRPr/>
              </a:pPr>
              <a:t>‹#›</a:t>
            </a:fld>
            <a:endParaRPr lang="ru-RU"/>
          </a:p>
        </p:txBody>
      </p:sp>
    </p:spTree>
    <p:extLst>
      <p:ext uri="{BB962C8B-B14F-4D97-AF65-F5344CB8AC3E}">
        <p14:creationId xmlns:p14="http://schemas.microsoft.com/office/powerpoint/2010/main" val="169056783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25094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A45940E7-67BD-48E5-8EC7-FA9D7460BD4B}" type="slidenum">
              <a:rPr lang="ru-RU"/>
              <a:pPr>
                <a:defRPr/>
              </a:pPr>
              <a:t>‹#›</a:t>
            </a:fld>
            <a:endParaRPr lang="ru-RU"/>
          </a:p>
        </p:txBody>
      </p:sp>
    </p:spTree>
    <p:extLst>
      <p:ext uri="{BB962C8B-B14F-4D97-AF65-F5344CB8AC3E}">
        <p14:creationId xmlns:p14="http://schemas.microsoft.com/office/powerpoint/2010/main" val="425061360"/>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7AFAD413-0957-413A-8F5C-136BCF95EC61}" type="slidenum">
              <a:rPr lang="ru-RU"/>
              <a:pPr>
                <a:defRPr/>
              </a:pPr>
              <a:t>‹#›</a:t>
            </a:fld>
            <a:endParaRPr lang="ru-RU"/>
          </a:p>
        </p:txBody>
      </p:sp>
    </p:spTree>
    <p:extLst>
      <p:ext uri="{BB962C8B-B14F-4D97-AF65-F5344CB8AC3E}">
        <p14:creationId xmlns:p14="http://schemas.microsoft.com/office/powerpoint/2010/main" val="893837224"/>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94513" y="214313"/>
            <a:ext cx="1817687" cy="60944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439863" y="214313"/>
            <a:ext cx="5302250" cy="60944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27EE8903-5F34-4EF1-B9A9-3C0B88762F6D}" type="slidenum">
              <a:rPr lang="ru-RU"/>
              <a:pPr>
                <a:defRPr/>
              </a:pPr>
              <a:t>‹#›</a:t>
            </a:fld>
            <a:endParaRPr lang="ru-RU"/>
          </a:p>
        </p:txBody>
      </p:sp>
    </p:spTree>
    <p:extLst>
      <p:ext uri="{BB962C8B-B14F-4D97-AF65-F5344CB8AC3E}">
        <p14:creationId xmlns:p14="http://schemas.microsoft.com/office/powerpoint/2010/main" val="1106200871"/>
      </p:ext>
    </p:extLst>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439863" y="214313"/>
            <a:ext cx="7272337" cy="60944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658A690E-12FF-4827-9BD6-036937D2765A}" type="slidenum">
              <a:rPr lang="ru-RU"/>
              <a:pPr>
                <a:defRPr/>
              </a:pPr>
              <a:t>‹#›</a:t>
            </a:fld>
            <a:endParaRPr lang="ru-RU"/>
          </a:p>
        </p:txBody>
      </p:sp>
    </p:spTree>
    <p:extLst>
      <p:ext uri="{BB962C8B-B14F-4D97-AF65-F5344CB8AC3E}">
        <p14:creationId xmlns:p14="http://schemas.microsoft.com/office/powerpoint/2010/main" val="455460003"/>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9863" y="214313"/>
            <a:ext cx="7272337"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439863" y="1709738"/>
            <a:ext cx="7272337" cy="4598987"/>
          </a:xfrm>
        </p:spPr>
        <p:txBody>
          <a:bodyPr/>
          <a:lstStyle/>
          <a:p>
            <a:pPr lvl="0"/>
            <a:r>
              <a:rPr lang="ru-RU" noProof="0" smtClean="0"/>
              <a:t>Вставка таблицы</a:t>
            </a:r>
          </a:p>
        </p:txBody>
      </p:sp>
      <p:sp>
        <p:nvSpPr>
          <p:cNvPr id="4" name="Rectangle 4"/>
          <p:cNvSpPr>
            <a:spLocks noGrp="1" noChangeArrowheads="1"/>
          </p:cNvSpPr>
          <p:nvPr>
            <p:ph type="sldNum" sz="quarter" idx="10"/>
          </p:nvPr>
        </p:nvSpPr>
        <p:spPr>
          <a:ln/>
        </p:spPr>
        <p:txBody>
          <a:bodyPr/>
          <a:lstStyle>
            <a:lvl1pPr>
              <a:defRPr/>
            </a:lvl1pPr>
          </a:lstStyle>
          <a:p>
            <a:pPr>
              <a:defRPr/>
            </a:pPr>
            <a:fld id="{C0B1F677-20B0-442E-B9CF-B01C29D94E33}" type="slidenum">
              <a:rPr lang="ru-RU"/>
              <a:pPr>
                <a:defRPr/>
              </a:pPr>
              <a:t>‹#›</a:t>
            </a:fld>
            <a:endParaRPr lang="ru-RU"/>
          </a:p>
        </p:txBody>
      </p:sp>
    </p:spTree>
    <p:extLst>
      <p:ext uri="{BB962C8B-B14F-4D97-AF65-F5344CB8AC3E}">
        <p14:creationId xmlns:p14="http://schemas.microsoft.com/office/powerpoint/2010/main" val="4116844439"/>
      </p:ext>
    </p:extLst>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093D40-4CCF-4E3A-8DCE-5CA55D7B25D1}" type="slidenum">
              <a:rPr lang="ru-RU" smtClean="0"/>
              <a:pPr>
                <a:defRPr/>
              </a:pPr>
              <a:t>‹#›</a:t>
            </a:fld>
            <a:endParaRPr lang="ru-RU"/>
          </a:p>
        </p:txBody>
      </p:sp>
    </p:spTree>
    <p:extLst>
      <p:ext uri="{BB962C8B-B14F-4D97-AF65-F5344CB8AC3E}">
        <p14:creationId xmlns:p14="http://schemas.microsoft.com/office/powerpoint/2010/main" val="148630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12FB7A5-0760-4901-83BC-02D14486F41C}" type="slidenum">
              <a:rPr lang="ru-RU" smtClean="0"/>
              <a:pPr>
                <a:defRPr/>
              </a:pPr>
              <a:t>‹#›</a:t>
            </a:fld>
            <a:endParaRPr lang="ru-RU"/>
          </a:p>
        </p:txBody>
      </p:sp>
    </p:spTree>
    <p:extLst>
      <p:ext uri="{BB962C8B-B14F-4D97-AF65-F5344CB8AC3E}">
        <p14:creationId xmlns:p14="http://schemas.microsoft.com/office/powerpoint/2010/main" val="220722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278A93-4423-41AD-9DBC-6ACF23E2396F}" type="slidenum">
              <a:rPr lang="ru-RU" smtClean="0"/>
              <a:pPr>
                <a:defRPr/>
              </a:pPr>
              <a:t>‹#›</a:t>
            </a:fld>
            <a:endParaRPr lang="ru-RU"/>
          </a:p>
        </p:txBody>
      </p:sp>
    </p:spTree>
    <p:extLst>
      <p:ext uri="{BB962C8B-B14F-4D97-AF65-F5344CB8AC3E}">
        <p14:creationId xmlns:p14="http://schemas.microsoft.com/office/powerpoint/2010/main" val="2923532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D9295D-076A-4F43-83EC-F5B77ADF35CF}" type="slidenum">
              <a:rPr lang="ru-RU" smtClean="0"/>
              <a:pPr>
                <a:defRPr/>
              </a:pPr>
              <a:t>‹#›</a:t>
            </a:fld>
            <a:endParaRPr lang="ru-RU"/>
          </a:p>
        </p:txBody>
      </p:sp>
    </p:spTree>
    <p:extLst>
      <p:ext uri="{BB962C8B-B14F-4D97-AF65-F5344CB8AC3E}">
        <p14:creationId xmlns:p14="http://schemas.microsoft.com/office/powerpoint/2010/main" val="251342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DE900C1-A2D6-42EB-8DFF-5FF164746C50}" type="slidenum">
              <a:rPr lang="ru-RU" smtClean="0"/>
              <a:pPr>
                <a:defRPr/>
              </a:pPr>
              <a:t>‹#›</a:t>
            </a:fld>
            <a:endParaRPr lang="ru-RU"/>
          </a:p>
        </p:txBody>
      </p:sp>
    </p:spTree>
    <p:extLst>
      <p:ext uri="{BB962C8B-B14F-4D97-AF65-F5344CB8AC3E}">
        <p14:creationId xmlns:p14="http://schemas.microsoft.com/office/powerpoint/2010/main" val="216974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6230534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0CABF0A-3230-4051-A844-A268E9A55014}" type="slidenum">
              <a:rPr lang="ru-RU" smtClean="0"/>
              <a:pPr>
                <a:defRPr/>
              </a:pPr>
              <a:t>‹#›</a:t>
            </a:fld>
            <a:endParaRPr lang="ru-RU"/>
          </a:p>
        </p:txBody>
      </p:sp>
    </p:spTree>
    <p:extLst>
      <p:ext uri="{BB962C8B-B14F-4D97-AF65-F5344CB8AC3E}">
        <p14:creationId xmlns:p14="http://schemas.microsoft.com/office/powerpoint/2010/main" val="410909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83E79E7-181B-4044-B9DA-4AC3A944C82B}" type="slidenum">
              <a:rPr lang="ru-RU" smtClean="0"/>
              <a:pPr>
                <a:defRPr/>
              </a:pPr>
              <a:t>‹#›</a:t>
            </a:fld>
            <a:endParaRPr lang="ru-RU"/>
          </a:p>
        </p:txBody>
      </p:sp>
    </p:spTree>
    <p:extLst>
      <p:ext uri="{BB962C8B-B14F-4D97-AF65-F5344CB8AC3E}">
        <p14:creationId xmlns:p14="http://schemas.microsoft.com/office/powerpoint/2010/main" val="523891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F20821-682B-472A-94F5-E7026E1D2F69}" type="slidenum">
              <a:rPr lang="ru-RU" smtClean="0"/>
              <a:pPr>
                <a:defRPr/>
              </a:pPr>
              <a:t>‹#›</a:t>
            </a:fld>
            <a:endParaRPr lang="ru-RU"/>
          </a:p>
        </p:txBody>
      </p:sp>
    </p:spTree>
    <p:extLst>
      <p:ext uri="{BB962C8B-B14F-4D97-AF65-F5344CB8AC3E}">
        <p14:creationId xmlns:p14="http://schemas.microsoft.com/office/powerpoint/2010/main" val="5518094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A58DB1-CA69-4507-B293-56147E37EF08}" type="slidenum">
              <a:rPr lang="ru-RU" smtClean="0"/>
              <a:pPr>
                <a:defRPr/>
              </a:pPr>
              <a:t>‹#›</a:t>
            </a:fld>
            <a:endParaRPr lang="ru-RU"/>
          </a:p>
        </p:txBody>
      </p:sp>
    </p:spTree>
    <p:extLst>
      <p:ext uri="{BB962C8B-B14F-4D97-AF65-F5344CB8AC3E}">
        <p14:creationId xmlns:p14="http://schemas.microsoft.com/office/powerpoint/2010/main" val="3411613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510A447-3C0A-4BEE-8CBC-A3F07B05D893}" type="slidenum">
              <a:rPr lang="ru-RU" smtClean="0"/>
              <a:pPr>
                <a:defRPr/>
              </a:pPr>
              <a:t>‹#›</a:t>
            </a:fld>
            <a:endParaRPr lang="ru-RU"/>
          </a:p>
        </p:txBody>
      </p:sp>
    </p:spTree>
    <p:extLst>
      <p:ext uri="{BB962C8B-B14F-4D97-AF65-F5344CB8AC3E}">
        <p14:creationId xmlns:p14="http://schemas.microsoft.com/office/powerpoint/2010/main" val="38035803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A98E1A-ADBA-4112-B50B-C26E9C291719}" type="slidenum">
              <a:rPr lang="ru-RU" smtClean="0"/>
              <a:pPr>
                <a:defRPr/>
              </a:pPr>
              <a:t>‹#›</a:t>
            </a:fld>
            <a:endParaRPr lang="ru-RU"/>
          </a:p>
        </p:txBody>
      </p:sp>
    </p:spTree>
    <p:extLst>
      <p:ext uri="{BB962C8B-B14F-4D97-AF65-F5344CB8AC3E}">
        <p14:creationId xmlns:p14="http://schemas.microsoft.com/office/powerpoint/2010/main" val="1516581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D093D40-4CCF-4E3A-8DCE-5CA55D7B25D1}" type="slidenum">
              <a:rPr lang="ru-RU" smtClean="0"/>
              <a:pPr>
                <a:defRPr/>
              </a:pPr>
              <a:t>‹#›</a:t>
            </a:fld>
            <a:endParaRPr lang="ru-RU"/>
          </a:p>
        </p:txBody>
      </p:sp>
    </p:spTree>
    <p:extLst>
      <p:ext uri="{BB962C8B-B14F-4D97-AF65-F5344CB8AC3E}">
        <p14:creationId xmlns:p14="http://schemas.microsoft.com/office/powerpoint/2010/main" val="786687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12FB7A5-0760-4901-83BC-02D14486F41C}" type="slidenum">
              <a:rPr lang="ru-RU" smtClean="0"/>
              <a:pPr>
                <a:defRPr/>
              </a:pPr>
              <a:t>‹#›</a:t>
            </a:fld>
            <a:endParaRPr lang="ru-RU"/>
          </a:p>
        </p:txBody>
      </p:sp>
    </p:spTree>
    <p:extLst>
      <p:ext uri="{BB962C8B-B14F-4D97-AF65-F5344CB8AC3E}">
        <p14:creationId xmlns:p14="http://schemas.microsoft.com/office/powerpoint/2010/main" val="32509459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4278A93-4423-41AD-9DBC-6ACF23E2396F}" type="slidenum">
              <a:rPr lang="ru-RU" smtClean="0"/>
              <a:pPr>
                <a:defRPr/>
              </a:pPr>
              <a:t>‹#›</a:t>
            </a:fld>
            <a:endParaRPr lang="ru-RU"/>
          </a:p>
        </p:txBody>
      </p:sp>
    </p:spTree>
    <p:extLst>
      <p:ext uri="{BB962C8B-B14F-4D97-AF65-F5344CB8AC3E}">
        <p14:creationId xmlns:p14="http://schemas.microsoft.com/office/powerpoint/2010/main" val="36230534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6D9295D-076A-4F43-83EC-F5B77ADF35CF}" type="slidenum">
              <a:rPr lang="ru-RU" smtClean="0"/>
              <a:pPr>
                <a:defRPr/>
              </a:pPr>
              <a:t>‹#›</a:t>
            </a:fld>
            <a:endParaRPr lang="ru-RU"/>
          </a:p>
        </p:txBody>
      </p:sp>
    </p:spTree>
    <p:extLst>
      <p:ext uri="{BB962C8B-B14F-4D97-AF65-F5344CB8AC3E}">
        <p14:creationId xmlns:p14="http://schemas.microsoft.com/office/powerpoint/2010/main" val="201523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0152396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BDE900C1-A2D6-42EB-8DFF-5FF164746C50}" type="slidenum">
              <a:rPr lang="ru-RU" smtClean="0"/>
              <a:pPr>
                <a:defRPr/>
              </a:pPr>
              <a:t>‹#›</a:t>
            </a:fld>
            <a:endParaRPr lang="ru-RU"/>
          </a:p>
        </p:txBody>
      </p:sp>
    </p:spTree>
    <p:extLst>
      <p:ext uri="{BB962C8B-B14F-4D97-AF65-F5344CB8AC3E}">
        <p14:creationId xmlns:p14="http://schemas.microsoft.com/office/powerpoint/2010/main" val="297190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00CABF0A-3230-4051-A844-A268E9A55014}" type="slidenum">
              <a:rPr lang="ru-RU" smtClean="0"/>
              <a:pPr>
                <a:defRPr/>
              </a:pPr>
              <a:t>‹#›</a:t>
            </a:fld>
            <a:endParaRPr lang="ru-RU"/>
          </a:p>
        </p:txBody>
      </p:sp>
    </p:spTree>
    <p:extLst>
      <p:ext uri="{BB962C8B-B14F-4D97-AF65-F5344CB8AC3E}">
        <p14:creationId xmlns:p14="http://schemas.microsoft.com/office/powerpoint/2010/main" val="22677546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83E79E7-181B-4044-B9DA-4AC3A944C82B}" type="slidenum">
              <a:rPr lang="ru-RU" smtClean="0"/>
              <a:pPr>
                <a:defRPr/>
              </a:pPr>
              <a:t>‹#›</a:t>
            </a:fld>
            <a:endParaRPr lang="ru-RU"/>
          </a:p>
        </p:txBody>
      </p:sp>
    </p:spTree>
    <p:extLst>
      <p:ext uri="{BB962C8B-B14F-4D97-AF65-F5344CB8AC3E}">
        <p14:creationId xmlns:p14="http://schemas.microsoft.com/office/powerpoint/2010/main" val="16739666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3F20821-682B-472A-94F5-E7026E1D2F69}" type="slidenum">
              <a:rPr lang="ru-RU" smtClean="0"/>
              <a:pPr>
                <a:defRPr/>
              </a:pPr>
              <a:t>‹#›</a:t>
            </a:fld>
            <a:endParaRPr lang="ru-RU"/>
          </a:p>
        </p:txBody>
      </p:sp>
    </p:spTree>
    <p:extLst>
      <p:ext uri="{BB962C8B-B14F-4D97-AF65-F5344CB8AC3E}">
        <p14:creationId xmlns:p14="http://schemas.microsoft.com/office/powerpoint/2010/main" val="2316551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2A58DB1-CA69-4507-B293-56147E37EF08}" type="slidenum">
              <a:rPr lang="ru-RU" smtClean="0"/>
              <a:pPr>
                <a:defRPr/>
              </a:pPr>
              <a:t>‹#›</a:t>
            </a:fld>
            <a:endParaRPr lang="ru-RU"/>
          </a:p>
        </p:txBody>
      </p:sp>
    </p:spTree>
    <p:extLst>
      <p:ext uri="{BB962C8B-B14F-4D97-AF65-F5344CB8AC3E}">
        <p14:creationId xmlns:p14="http://schemas.microsoft.com/office/powerpoint/2010/main" val="20842009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510A447-3C0A-4BEE-8CBC-A3F07B05D893}" type="slidenum">
              <a:rPr lang="ru-RU" smtClean="0"/>
              <a:pPr>
                <a:defRPr/>
              </a:pPr>
              <a:t>‹#›</a:t>
            </a:fld>
            <a:endParaRPr lang="ru-RU"/>
          </a:p>
        </p:txBody>
      </p:sp>
    </p:spTree>
    <p:extLst>
      <p:ext uri="{BB962C8B-B14F-4D97-AF65-F5344CB8AC3E}">
        <p14:creationId xmlns:p14="http://schemas.microsoft.com/office/powerpoint/2010/main" val="33327304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EA98E1A-ADBA-4112-B50B-C26E9C291719}" type="slidenum">
              <a:rPr lang="ru-RU" smtClean="0"/>
              <a:pPr>
                <a:defRPr/>
              </a:pPr>
              <a:t>‹#›</a:t>
            </a:fld>
            <a:endParaRPr lang="ru-RU"/>
          </a:p>
        </p:txBody>
      </p:sp>
    </p:spTree>
    <p:extLst>
      <p:ext uri="{BB962C8B-B14F-4D97-AF65-F5344CB8AC3E}">
        <p14:creationId xmlns:p14="http://schemas.microsoft.com/office/powerpoint/2010/main" val="34931155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BB6718C8-89AE-4CB3-901B-664ACCA8D729}" type="slidenum">
              <a:rPr lang="ru-RU"/>
              <a:pPr>
                <a:defRPr/>
              </a:pPr>
              <a:t>‹#›</a:t>
            </a:fld>
            <a:endParaRPr lang="ru-RU"/>
          </a:p>
        </p:txBody>
      </p:sp>
    </p:spTree>
    <p:extLst>
      <p:ext uri="{BB962C8B-B14F-4D97-AF65-F5344CB8AC3E}">
        <p14:creationId xmlns:p14="http://schemas.microsoft.com/office/powerpoint/2010/main" val="2223326172"/>
      </p:ext>
    </p:extLst>
  </p:cSld>
  <p:clrMapOvr>
    <a:masterClrMapping/>
  </p:clrMapOvr>
  <p:transition>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D3B17F86-BD77-4EE2-8407-4D18C77B2C0D}" type="slidenum">
              <a:rPr lang="ru-RU"/>
              <a:pPr>
                <a:defRPr/>
              </a:pPr>
              <a:t>‹#›</a:t>
            </a:fld>
            <a:endParaRPr lang="ru-RU"/>
          </a:p>
        </p:txBody>
      </p:sp>
    </p:spTree>
    <p:extLst>
      <p:ext uri="{BB962C8B-B14F-4D97-AF65-F5344CB8AC3E}">
        <p14:creationId xmlns:p14="http://schemas.microsoft.com/office/powerpoint/2010/main" val="1360705968"/>
      </p:ext>
    </p:extLst>
  </p:cSld>
  <p:clrMapOvr>
    <a:masterClrMapping/>
  </p:clrMapOvr>
  <p:transition>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6363F54E-D664-4D5D-8E77-70B3AA4E5403}" type="slidenum">
              <a:rPr lang="ru-RU"/>
              <a:pPr>
                <a:defRPr/>
              </a:pPr>
              <a:t>‹#›</a:t>
            </a:fld>
            <a:endParaRPr lang="ru-RU"/>
          </a:p>
        </p:txBody>
      </p:sp>
    </p:spTree>
    <p:extLst>
      <p:ext uri="{BB962C8B-B14F-4D97-AF65-F5344CB8AC3E}">
        <p14:creationId xmlns:p14="http://schemas.microsoft.com/office/powerpoint/2010/main" val="2158191860"/>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8" name="Footer Placeholder 4"/>
          <p:cNvSpPr>
            <a:spLocks noGrp="1"/>
          </p:cNvSpPr>
          <p:nvPr>
            <p:ph type="ftr" sz="quarter" idx="11"/>
          </p:nvPr>
        </p:nvSpPr>
        <p:spPr/>
        <p:txBody>
          <a:bodyPr/>
          <a:lstStyle>
            <a:lvl1pPr>
              <a:defRPr/>
            </a:lvl1pPr>
          </a:lstStyle>
          <a:p>
            <a:endParaRPr lang="ru-RU"/>
          </a:p>
        </p:txBody>
      </p:sp>
      <p:sp>
        <p:nvSpPr>
          <p:cNvPr id="9"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97190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439863" y="1709738"/>
            <a:ext cx="3559175" cy="459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51438" y="1709738"/>
            <a:ext cx="3560762" cy="459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sldNum" sz="quarter" idx="10"/>
          </p:nvPr>
        </p:nvSpPr>
        <p:spPr>
          <a:ln/>
        </p:spPr>
        <p:txBody>
          <a:bodyPr/>
          <a:lstStyle>
            <a:lvl1pPr>
              <a:defRPr/>
            </a:lvl1pPr>
          </a:lstStyle>
          <a:p>
            <a:pPr>
              <a:defRPr/>
            </a:pPr>
            <a:fld id="{4E923C75-57DA-4C1A-8859-D1620AC8D93C}" type="slidenum">
              <a:rPr lang="ru-RU"/>
              <a:pPr>
                <a:defRPr/>
              </a:pPr>
              <a:t>‹#›</a:t>
            </a:fld>
            <a:endParaRPr lang="ru-RU"/>
          </a:p>
        </p:txBody>
      </p:sp>
    </p:spTree>
    <p:extLst>
      <p:ext uri="{BB962C8B-B14F-4D97-AF65-F5344CB8AC3E}">
        <p14:creationId xmlns:p14="http://schemas.microsoft.com/office/powerpoint/2010/main" val="1661027096"/>
      </p:ext>
    </p:extLst>
  </p:cSld>
  <p:clrMapOvr>
    <a:masterClrMapping/>
  </p:clrMapOvr>
  <p:transition>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sldNum" sz="quarter" idx="10"/>
          </p:nvPr>
        </p:nvSpPr>
        <p:spPr>
          <a:ln/>
        </p:spPr>
        <p:txBody>
          <a:bodyPr/>
          <a:lstStyle>
            <a:lvl1pPr>
              <a:defRPr/>
            </a:lvl1pPr>
          </a:lstStyle>
          <a:p>
            <a:pPr>
              <a:defRPr/>
            </a:pPr>
            <a:fld id="{6249D951-164F-4D50-91B6-2A68CE20274E}" type="slidenum">
              <a:rPr lang="ru-RU"/>
              <a:pPr>
                <a:defRPr/>
              </a:pPr>
              <a:t>‹#›</a:t>
            </a:fld>
            <a:endParaRPr lang="ru-RU"/>
          </a:p>
        </p:txBody>
      </p:sp>
    </p:spTree>
    <p:extLst>
      <p:ext uri="{BB962C8B-B14F-4D97-AF65-F5344CB8AC3E}">
        <p14:creationId xmlns:p14="http://schemas.microsoft.com/office/powerpoint/2010/main" val="220562854"/>
      </p:ext>
    </p:extLst>
  </p:cSld>
  <p:clrMapOvr>
    <a:masterClrMapping/>
  </p:clrMapOvr>
  <p:transition>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43DEDE2D-512E-416B-A32F-BD5CA6082970}" type="slidenum">
              <a:rPr lang="ru-RU"/>
              <a:pPr>
                <a:defRPr/>
              </a:pPr>
              <a:t>‹#›</a:t>
            </a:fld>
            <a:endParaRPr lang="ru-RU"/>
          </a:p>
        </p:txBody>
      </p:sp>
    </p:spTree>
    <p:extLst>
      <p:ext uri="{BB962C8B-B14F-4D97-AF65-F5344CB8AC3E}">
        <p14:creationId xmlns:p14="http://schemas.microsoft.com/office/powerpoint/2010/main" val="2930003898"/>
      </p:ext>
    </p:extLst>
  </p:cSld>
  <p:clrMapOvr>
    <a:masterClrMapping/>
  </p:clrMapOvr>
  <p:transition>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50725C7-129A-42D1-A67F-E8F4D85F6C3D}" type="slidenum">
              <a:rPr lang="ru-RU"/>
              <a:pPr>
                <a:defRPr/>
              </a:pPr>
              <a:t>‹#›</a:t>
            </a:fld>
            <a:endParaRPr lang="ru-RU"/>
          </a:p>
        </p:txBody>
      </p:sp>
    </p:spTree>
    <p:extLst>
      <p:ext uri="{BB962C8B-B14F-4D97-AF65-F5344CB8AC3E}">
        <p14:creationId xmlns:p14="http://schemas.microsoft.com/office/powerpoint/2010/main" val="1074280747"/>
      </p:ext>
    </p:extLst>
  </p:cSld>
  <p:clrMapOvr>
    <a:masterClrMapping/>
  </p:clrMapOvr>
  <p:transition>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9C3B000E-4B1C-4BD2-9D23-F36BE34C4FFC}" type="slidenum">
              <a:rPr lang="ru-RU"/>
              <a:pPr>
                <a:defRPr/>
              </a:pPr>
              <a:t>‹#›</a:t>
            </a:fld>
            <a:endParaRPr lang="ru-RU"/>
          </a:p>
        </p:txBody>
      </p:sp>
    </p:spTree>
    <p:extLst>
      <p:ext uri="{BB962C8B-B14F-4D97-AF65-F5344CB8AC3E}">
        <p14:creationId xmlns:p14="http://schemas.microsoft.com/office/powerpoint/2010/main" val="1690567839"/>
      </p:ext>
    </p:extLst>
  </p:cSld>
  <p:clrMapOvr>
    <a:masterClrMapping/>
  </p:clrMapOvr>
  <p:transition>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A45940E7-67BD-48E5-8EC7-FA9D7460BD4B}" type="slidenum">
              <a:rPr lang="ru-RU"/>
              <a:pPr>
                <a:defRPr/>
              </a:pPr>
              <a:t>‹#›</a:t>
            </a:fld>
            <a:endParaRPr lang="ru-RU"/>
          </a:p>
        </p:txBody>
      </p:sp>
    </p:spTree>
    <p:extLst>
      <p:ext uri="{BB962C8B-B14F-4D97-AF65-F5344CB8AC3E}">
        <p14:creationId xmlns:p14="http://schemas.microsoft.com/office/powerpoint/2010/main" val="425061360"/>
      </p:ext>
    </p:extLst>
  </p:cSld>
  <p:clrMapOvr>
    <a:masterClrMapping/>
  </p:clrMapOvr>
  <p:transition>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7AFAD413-0957-413A-8F5C-136BCF95EC61}" type="slidenum">
              <a:rPr lang="ru-RU"/>
              <a:pPr>
                <a:defRPr/>
              </a:pPr>
              <a:t>‹#›</a:t>
            </a:fld>
            <a:endParaRPr lang="ru-RU"/>
          </a:p>
        </p:txBody>
      </p:sp>
    </p:spTree>
    <p:extLst>
      <p:ext uri="{BB962C8B-B14F-4D97-AF65-F5344CB8AC3E}">
        <p14:creationId xmlns:p14="http://schemas.microsoft.com/office/powerpoint/2010/main" val="893837224"/>
      </p:ext>
    </p:extLst>
  </p:cSld>
  <p:clrMapOvr>
    <a:masterClrMapping/>
  </p:clrMapOvr>
  <p:transition>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94513" y="214313"/>
            <a:ext cx="1817687" cy="60944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439863" y="214313"/>
            <a:ext cx="5302250" cy="60944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27EE8903-5F34-4EF1-B9A9-3C0B88762F6D}" type="slidenum">
              <a:rPr lang="ru-RU"/>
              <a:pPr>
                <a:defRPr/>
              </a:pPr>
              <a:t>‹#›</a:t>
            </a:fld>
            <a:endParaRPr lang="ru-RU"/>
          </a:p>
        </p:txBody>
      </p:sp>
    </p:spTree>
    <p:extLst>
      <p:ext uri="{BB962C8B-B14F-4D97-AF65-F5344CB8AC3E}">
        <p14:creationId xmlns:p14="http://schemas.microsoft.com/office/powerpoint/2010/main" val="1106200871"/>
      </p:ext>
    </p:extLst>
  </p:cSld>
  <p:clrMapOvr>
    <a:masterClrMapping/>
  </p:clrMapOvr>
  <p:transition>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439863" y="214313"/>
            <a:ext cx="7272337" cy="60944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658A690E-12FF-4827-9BD6-036937D2765A}" type="slidenum">
              <a:rPr lang="ru-RU"/>
              <a:pPr>
                <a:defRPr/>
              </a:pPr>
              <a:t>‹#›</a:t>
            </a:fld>
            <a:endParaRPr lang="ru-RU"/>
          </a:p>
        </p:txBody>
      </p:sp>
    </p:spTree>
    <p:extLst>
      <p:ext uri="{BB962C8B-B14F-4D97-AF65-F5344CB8AC3E}">
        <p14:creationId xmlns:p14="http://schemas.microsoft.com/office/powerpoint/2010/main" val="455460003"/>
      </p:ext>
    </p:extLst>
  </p:cSld>
  <p:clrMapOvr>
    <a:masterClrMapping/>
  </p:clrMapOvr>
  <p:transition>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9863" y="214313"/>
            <a:ext cx="7272337"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439863" y="1709738"/>
            <a:ext cx="7272337" cy="4598987"/>
          </a:xfrm>
        </p:spPr>
        <p:txBody>
          <a:bodyPr/>
          <a:lstStyle/>
          <a:p>
            <a:pPr lvl="0"/>
            <a:r>
              <a:rPr lang="ru-RU" noProof="0" smtClean="0"/>
              <a:t>Вставка таблицы</a:t>
            </a:r>
          </a:p>
        </p:txBody>
      </p:sp>
      <p:sp>
        <p:nvSpPr>
          <p:cNvPr id="4" name="Rectangle 4"/>
          <p:cNvSpPr>
            <a:spLocks noGrp="1" noChangeArrowheads="1"/>
          </p:cNvSpPr>
          <p:nvPr>
            <p:ph type="sldNum" sz="quarter" idx="10"/>
          </p:nvPr>
        </p:nvSpPr>
        <p:spPr>
          <a:ln/>
        </p:spPr>
        <p:txBody>
          <a:bodyPr/>
          <a:lstStyle>
            <a:lvl1pPr>
              <a:defRPr/>
            </a:lvl1pPr>
          </a:lstStyle>
          <a:p>
            <a:pPr>
              <a:defRPr/>
            </a:pPr>
            <a:fld id="{C0B1F677-20B0-442E-B9CF-B01C29D94E33}" type="slidenum">
              <a:rPr lang="ru-RU"/>
              <a:pPr>
                <a:defRPr/>
              </a:pPr>
              <a:t>‹#›</a:t>
            </a:fld>
            <a:endParaRPr lang="ru-RU"/>
          </a:p>
        </p:txBody>
      </p:sp>
    </p:spTree>
    <p:extLst>
      <p:ext uri="{BB962C8B-B14F-4D97-AF65-F5344CB8AC3E}">
        <p14:creationId xmlns:p14="http://schemas.microsoft.com/office/powerpoint/2010/main" val="411684443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4" name="Footer Placeholder 4"/>
          <p:cNvSpPr>
            <a:spLocks noGrp="1"/>
          </p:cNvSpPr>
          <p:nvPr>
            <p:ph type="ftr" sz="quarter" idx="11"/>
          </p:nvPr>
        </p:nvSpPr>
        <p:spPr/>
        <p:txBody>
          <a:bodyPr/>
          <a:lstStyle>
            <a:lvl1pPr>
              <a:defRPr/>
            </a:lvl1pPr>
          </a:lstStyle>
          <a:p>
            <a:endParaRPr lang="ru-RU"/>
          </a:p>
        </p:txBody>
      </p:sp>
      <p:sp>
        <p:nvSpPr>
          <p:cNvPr id="5"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2677546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093D40-4CCF-4E3A-8DCE-5CA55D7B25D1}" type="slidenum">
              <a:rPr lang="ru-RU" smtClean="0"/>
              <a:pPr>
                <a:defRPr/>
              </a:pPr>
              <a:t>‹#›</a:t>
            </a:fld>
            <a:endParaRPr lang="ru-RU"/>
          </a:p>
        </p:txBody>
      </p:sp>
    </p:spTree>
    <p:extLst>
      <p:ext uri="{BB962C8B-B14F-4D97-AF65-F5344CB8AC3E}">
        <p14:creationId xmlns:p14="http://schemas.microsoft.com/office/powerpoint/2010/main" val="1486309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12FB7A5-0760-4901-83BC-02D14486F41C}" type="slidenum">
              <a:rPr lang="ru-RU" smtClean="0"/>
              <a:pPr>
                <a:defRPr/>
              </a:pPr>
              <a:t>‹#›</a:t>
            </a:fld>
            <a:endParaRPr lang="ru-RU"/>
          </a:p>
        </p:txBody>
      </p:sp>
    </p:spTree>
    <p:extLst>
      <p:ext uri="{BB962C8B-B14F-4D97-AF65-F5344CB8AC3E}">
        <p14:creationId xmlns:p14="http://schemas.microsoft.com/office/powerpoint/2010/main" val="22072284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278A93-4423-41AD-9DBC-6ACF23E2396F}" type="slidenum">
              <a:rPr lang="ru-RU" smtClean="0"/>
              <a:pPr>
                <a:defRPr/>
              </a:pPr>
              <a:t>‹#›</a:t>
            </a:fld>
            <a:endParaRPr lang="ru-RU"/>
          </a:p>
        </p:txBody>
      </p:sp>
    </p:spTree>
    <p:extLst>
      <p:ext uri="{BB962C8B-B14F-4D97-AF65-F5344CB8AC3E}">
        <p14:creationId xmlns:p14="http://schemas.microsoft.com/office/powerpoint/2010/main" val="29235324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D9295D-076A-4F43-83EC-F5B77ADF35CF}" type="slidenum">
              <a:rPr lang="ru-RU" smtClean="0"/>
              <a:pPr>
                <a:defRPr/>
              </a:pPr>
              <a:t>‹#›</a:t>
            </a:fld>
            <a:endParaRPr lang="ru-RU"/>
          </a:p>
        </p:txBody>
      </p:sp>
    </p:spTree>
    <p:extLst>
      <p:ext uri="{BB962C8B-B14F-4D97-AF65-F5344CB8AC3E}">
        <p14:creationId xmlns:p14="http://schemas.microsoft.com/office/powerpoint/2010/main" val="2513420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DE900C1-A2D6-42EB-8DFF-5FF164746C50}" type="slidenum">
              <a:rPr lang="ru-RU" smtClean="0"/>
              <a:pPr>
                <a:defRPr/>
              </a:pPr>
              <a:t>‹#›</a:t>
            </a:fld>
            <a:endParaRPr lang="ru-RU"/>
          </a:p>
        </p:txBody>
      </p:sp>
    </p:spTree>
    <p:extLst>
      <p:ext uri="{BB962C8B-B14F-4D97-AF65-F5344CB8AC3E}">
        <p14:creationId xmlns:p14="http://schemas.microsoft.com/office/powerpoint/2010/main" val="21697434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0CABF0A-3230-4051-A844-A268E9A55014}" type="slidenum">
              <a:rPr lang="ru-RU" smtClean="0"/>
              <a:pPr>
                <a:defRPr/>
              </a:pPr>
              <a:t>‹#›</a:t>
            </a:fld>
            <a:endParaRPr lang="ru-RU"/>
          </a:p>
        </p:txBody>
      </p:sp>
    </p:spTree>
    <p:extLst>
      <p:ext uri="{BB962C8B-B14F-4D97-AF65-F5344CB8AC3E}">
        <p14:creationId xmlns:p14="http://schemas.microsoft.com/office/powerpoint/2010/main" val="4109093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83E79E7-181B-4044-B9DA-4AC3A944C82B}" type="slidenum">
              <a:rPr lang="ru-RU" smtClean="0"/>
              <a:pPr>
                <a:defRPr/>
              </a:pPr>
              <a:t>‹#›</a:t>
            </a:fld>
            <a:endParaRPr lang="ru-RU"/>
          </a:p>
        </p:txBody>
      </p:sp>
    </p:spTree>
    <p:extLst>
      <p:ext uri="{BB962C8B-B14F-4D97-AF65-F5344CB8AC3E}">
        <p14:creationId xmlns:p14="http://schemas.microsoft.com/office/powerpoint/2010/main" val="5238913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F20821-682B-472A-94F5-E7026E1D2F69}" type="slidenum">
              <a:rPr lang="ru-RU" smtClean="0"/>
              <a:pPr>
                <a:defRPr/>
              </a:pPr>
              <a:t>‹#›</a:t>
            </a:fld>
            <a:endParaRPr lang="ru-RU"/>
          </a:p>
        </p:txBody>
      </p:sp>
    </p:spTree>
    <p:extLst>
      <p:ext uri="{BB962C8B-B14F-4D97-AF65-F5344CB8AC3E}">
        <p14:creationId xmlns:p14="http://schemas.microsoft.com/office/powerpoint/2010/main" val="551809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A58DB1-CA69-4507-B293-56147E37EF08}" type="slidenum">
              <a:rPr lang="ru-RU" smtClean="0"/>
              <a:pPr>
                <a:defRPr/>
              </a:pPr>
              <a:t>‹#›</a:t>
            </a:fld>
            <a:endParaRPr lang="ru-RU"/>
          </a:p>
        </p:txBody>
      </p:sp>
    </p:spTree>
    <p:extLst>
      <p:ext uri="{BB962C8B-B14F-4D97-AF65-F5344CB8AC3E}">
        <p14:creationId xmlns:p14="http://schemas.microsoft.com/office/powerpoint/2010/main" val="34116139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510A447-3C0A-4BEE-8CBC-A3F07B05D893}" type="slidenum">
              <a:rPr lang="ru-RU" smtClean="0"/>
              <a:pPr>
                <a:defRPr/>
              </a:pPr>
              <a:t>‹#›</a:t>
            </a:fld>
            <a:endParaRPr lang="ru-RU"/>
          </a:p>
        </p:txBody>
      </p:sp>
    </p:spTree>
    <p:extLst>
      <p:ext uri="{BB962C8B-B14F-4D97-AF65-F5344CB8AC3E}">
        <p14:creationId xmlns:p14="http://schemas.microsoft.com/office/powerpoint/2010/main" val="380358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3" name="Footer Placeholder 4"/>
          <p:cNvSpPr>
            <a:spLocks noGrp="1"/>
          </p:cNvSpPr>
          <p:nvPr>
            <p:ph type="ftr" sz="quarter" idx="11"/>
          </p:nvPr>
        </p:nvSpPr>
        <p:spPr/>
        <p:txBody>
          <a:bodyPr/>
          <a:lstStyle>
            <a:lvl1pPr>
              <a:defRPr/>
            </a:lvl1pPr>
          </a:lstStyle>
          <a:p>
            <a:endParaRPr lang="ru-RU"/>
          </a:p>
        </p:txBody>
      </p:sp>
      <p:sp>
        <p:nvSpPr>
          <p:cNvPr id="4"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6739666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C71EC6-210F-42DE-9C53-41977AD35B3D}" type="datetimeFigureOut">
              <a:rPr lang="ru-RU" smtClean="0"/>
              <a:pPr>
                <a:defRPr/>
              </a:pPr>
              <a:t>13.12.2019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A98E1A-ADBA-4112-B50B-C26E9C291719}" type="slidenum">
              <a:rPr lang="ru-RU" smtClean="0"/>
              <a:pPr>
                <a:defRPr/>
              </a:pPr>
              <a:t>‹#›</a:t>
            </a:fld>
            <a:endParaRPr lang="ru-RU"/>
          </a:p>
        </p:txBody>
      </p:sp>
    </p:spTree>
    <p:extLst>
      <p:ext uri="{BB962C8B-B14F-4D97-AF65-F5344CB8AC3E}">
        <p14:creationId xmlns:p14="http://schemas.microsoft.com/office/powerpoint/2010/main" val="15165816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ru-RU" smtClean="0"/>
              <a:t>Образец заголовка</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pPr>
              <a:defRPr/>
            </a:pPr>
            <a:fld id="{4D093D40-4CCF-4E3A-8DCE-5CA55D7B25D1}" type="slidenum">
              <a:rPr lang="ru-RU" smtClean="0"/>
              <a:pPr>
                <a:defRPr/>
              </a:pPr>
              <a:t>‹#›</a:t>
            </a:fld>
            <a:endParaRPr lang="ru-R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10" name="Slide Number Placeholder 9"/>
          <p:cNvSpPr>
            <a:spLocks noGrp="1"/>
          </p:cNvSpPr>
          <p:nvPr>
            <p:ph type="sldNum" sz="quarter" idx="11"/>
          </p:nvPr>
        </p:nvSpPr>
        <p:spPr/>
        <p:txBody>
          <a:bodyPr/>
          <a:lstStyle/>
          <a:p>
            <a:pPr>
              <a:defRPr/>
            </a:pPr>
            <a:fld id="{612FB7A5-0760-4901-83BC-02D14486F41C}" type="slidenum">
              <a:rPr lang="ru-RU" smtClean="0"/>
              <a:pPr>
                <a:defRPr/>
              </a:pPr>
              <a:t>‹#›</a:t>
            </a:fld>
            <a:endParaRPr lang="ru-RU"/>
          </a:p>
        </p:txBody>
      </p:sp>
      <p:sp>
        <p:nvSpPr>
          <p:cNvPr id="12" name="Footer Placeholder 11"/>
          <p:cNvSpPr>
            <a:spLocks noGrp="1"/>
          </p:cNvSpPr>
          <p:nvPr>
            <p:ph type="ftr" sz="quarter" idx="12"/>
          </p:nvPr>
        </p:nvSpPr>
        <p:spPr/>
        <p:txBody>
          <a:bodyPr/>
          <a:lstStyle/>
          <a:p>
            <a:pPr>
              <a:defRPr/>
            </a:pPr>
            <a:endParaRPr lang="ru-RU"/>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19" name="Date Placeholder 18"/>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20" name="Slide Number Placeholder 19"/>
          <p:cNvSpPr>
            <a:spLocks noGrp="1"/>
          </p:cNvSpPr>
          <p:nvPr>
            <p:ph type="sldNum" sz="quarter" idx="11"/>
          </p:nvPr>
        </p:nvSpPr>
        <p:spPr/>
        <p:txBody>
          <a:bodyPr/>
          <a:lstStyle/>
          <a:p>
            <a:pPr>
              <a:defRPr/>
            </a:pPr>
            <a:fld id="{F4278A93-4423-41AD-9DBC-6ACF23E2396F}" type="slidenum">
              <a:rPr lang="ru-RU" smtClean="0"/>
              <a:pPr>
                <a:defRPr/>
              </a:pPr>
              <a:t>‹#›</a:t>
            </a:fld>
            <a:endParaRPr lang="ru-RU"/>
          </a:p>
        </p:txBody>
      </p:sp>
      <p:sp>
        <p:nvSpPr>
          <p:cNvPr id="21" name="Footer Placeholder 20"/>
          <p:cNvSpPr>
            <a:spLocks noGrp="1"/>
          </p:cNvSpPr>
          <p:nvPr>
            <p:ph type="ftr" sz="quarter" idx="12"/>
          </p:nvPr>
        </p:nvSpPr>
        <p:spPr/>
        <p:txBody>
          <a:bodyPr/>
          <a:lstStyle/>
          <a:p>
            <a:pPr>
              <a:defRPr/>
            </a:pPr>
            <a:endParaRPr lang="ru-RU"/>
          </a:p>
        </p:txBody>
      </p:sp>
    </p:spTree>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46D9295D-076A-4F43-83EC-F5B77ADF35CF}" type="slidenum">
              <a:rPr lang="ru-RU" smtClean="0"/>
              <a:pPr>
                <a:defRPr/>
              </a:pPr>
              <a:t>‹#›</a:t>
            </a:fld>
            <a:endParaRPr lang="ru-RU"/>
          </a:p>
        </p:txBody>
      </p:sp>
      <p:sp>
        <p:nvSpPr>
          <p:cNvPr id="9" name="Content Placeholder 8"/>
          <p:cNvSpPr>
            <a:spLocks noGrp="1"/>
          </p:cNvSpPr>
          <p:nvPr>
            <p:ph sz="quarter" idx="13"/>
          </p:nvPr>
        </p:nvSpPr>
        <p:spPr>
          <a:xfrm>
            <a:off x="12161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DE900C1-A2D6-42EB-8DFF-5FF164746C50}" type="slidenum">
              <a:rPr lang="ru-RU" smtClean="0"/>
              <a:pPr>
                <a:defRPr/>
              </a:pPr>
              <a:t>‹#›</a:t>
            </a:fld>
            <a:endParaRPr lang="ru-RU"/>
          </a:p>
        </p:txBody>
      </p:sp>
      <p:sp>
        <p:nvSpPr>
          <p:cNvPr id="11" name="Content Placeholder 10"/>
          <p:cNvSpPr>
            <a:spLocks noGrp="1"/>
          </p:cNvSpPr>
          <p:nvPr>
            <p:ph sz="quarter" idx="13"/>
          </p:nvPr>
        </p:nvSpPr>
        <p:spPr>
          <a:xfrm>
            <a:off x="1216152" y="1380744"/>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00CABF0A-3230-4051-A844-A268E9A55014}" type="slidenum">
              <a:rPr lang="ru-RU" smtClean="0"/>
              <a:pPr>
                <a:defRPr/>
              </a:pPr>
              <a:t>‹#›</a:t>
            </a:fld>
            <a:endParaRPr lang="ru-RU"/>
          </a:p>
        </p:txBody>
      </p:sp>
    </p:spTree>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6" name="Slide Number Placeholder 5"/>
          <p:cNvSpPr>
            <a:spLocks noGrp="1"/>
          </p:cNvSpPr>
          <p:nvPr>
            <p:ph type="sldNum" sz="quarter" idx="11"/>
          </p:nvPr>
        </p:nvSpPr>
        <p:spPr/>
        <p:txBody>
          <a:bodyPr/>
          <a:lstStyle/>
          <a:p>
            <a:pPr>
              <a:defRPr/>
            </a:pPr>
            <a:fld id="{C83E79E7-181B-4044-B9DA-4AC3A944C82B}" type="slidenum">
              <a:rPr lang="ru-RU" smtClean="0"/>
              <a:pPr>
                <a:defRPr/>
              </a:pPr>
              <a:t>‹#›</a:t>
            </a:fld>
            <a:endParaRPr lang="ru-RU"/>
          </a:p>
        </p:txBody>
      </p:sp>
      <p:sp>
        <p:nvSpPr>
          <p:cNvPr id="7" name="Footer Placeholder 6"/>
          <p:cNvSpPr>
            <a:spLocks noGrp="1"/>
          </p:cNvSpPr>
          <p:nvPr>
            <p:ph type="ftr" sz="quarter" idx="12"/>
          </p:nvPr>
        </p:nvSpPr>
        <p:spPr/>
        <p:txBody>
          <a:bodyPr/>
          <a:lstStyle/>
          <a:p>
            <a:pPr>
              <a:defRPr/>
            </a:pPr>
            <a:endParaRPr lang="ru-RU"/>
          </a:p>
        </p:txBody>
      </p:sp>
    </p:spTree>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Content Placeholder 13"/>
          <p:cNvSpPr>
            <a:spLocks noGrp="1"/>
          </p:cNvSpPr>
          <p:nvPr>
            <p:ph sz="quarter" idx="13"/>
          </p:nvPr>
        </p:nvSpPr>
        <p:spPr>
          <a:xfrm>
            <a:off x="914400" y="381000"/>
            <a:ext cx="4800600" cy="594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8"/>
          <p:cNvSpPr>
            <a:spLocks noGrp="1"/>
          </p:cNvSpPr>
          <p:nvPr>
            <p:ph type="dt" sz="half" idx="14"/>
          </p:nvPr>
        </p:nvSpPr>
        <p:spPr/>
        <p:txBody>
          <a:bodyPr/>
          <a:lstStyle/>
          <a:p>
            <a:pPr>
              <a:defRPr/>
            </a:pPr>
            <a:fld id="{B4C71EC6-210F-42DE-9C53-41977AD35B3D}" type="datetimeFigureOut">
              <a:rPr lang="ru-RU" smtClean="0"/>
              <a:pPr>
                <a:defRPr/>
              </a:pPr>
              <a:t>13.12.2019</a:t>
            </a:fld>
            <a:endParaRPr lang="ru-RU"/>
          </a:p>
        </p:txBody>
      </p:sp>
      <p:sp>
        <p:nvSpPr>
          <p:cNvPr id="10" name="Slide Number Placeholder 9"/>
          <p:cNvSpPr>
            <a:spLocks noGrp="1"/>
          </p:cNvSpPr>
          <p:nvPr>
            <p:ph type="sldNum" sz="quarter" idx="15"/>
          </p:nvPr>
        </p:nvSpPr>
        <p:spPr/>
        <p:txBody>
          <a:bodyPr/>
          <a:lstStyle/>
          <a:p>
            <a:pPr>
              <a:defRPr/>
            </a:pPr>
            <a:fld id="{33F20821-682B-472A-94F5-E7026E1D2F69}" type="slidenum">
              <a:rPr lang="ru-RU" smtClean="0"/>
              <a:pPr>
                <a:defRPr/>
              </a:pPr>
              <a:t>‹#›</a:t>
            </a:fld>
            <a:endParaRPr lang="ru-RU"/>
          </a:p>
        </p:txBody>
      </p:sp>
      <p:sp>
        <p:nvSpPr>
          <p:cNvPr id="13" name="Footer Placeholder 12"/>
          <p:cNvSpPr>
            <a:spLocks noGrp="1"/>
          </p:cNvSpPr>
          <p:nvPr>
            <p:ph type="ftr" sz="quarter" idx="16"/>
          </p:nvPr>
        </p:nvSpPr>
        <p:spPr/>
        <p:txBody>
          <a:bodyPr/>
          <a:lstStyle/>
          <a:p>
            <a:pPr>
              <a:defRPr/>
            </a:pPr>
            <a:endParaRPr lang="ru-RU"/>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2A58DB1-CA69-4507-B293-56147E37EF08}" type="slidenum">
              <a:rPr lang="ru-RU" smtClean="0"/>
              <a:pPr>
                <a:defRPr/>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31655126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510A447-3C0A-4BEE-8CBC-A3F07B05D893}" type="slidenum">
              <a:rPr lang="ru-RU" smtClean="0"/>
              <a:pPr>
                <a:defRPr/>
              </a:pPr>
              <a:t>‹#›</a:t>
            </a:fld>
            <a:endParaRPr lang="ru-RU"/>
          </a:p>
        </p:txBody>
      </p:sp>
    </p:spTree>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B4C71EC6-210F-42DE-9C53-41977AD35B3D}" type="datetimeFigureOut">
              <a:rPr lang="ru-RU" smtClean="0"/>
              <a:pPr>
                <a:defRPr/>
              </a:pPr>
              <a:t>13.12.2019</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EA98E1A-ADBA-4112-B50B-C26E9C291719}" type="slidenum">
              <a:rPr lang="ru-RU" smtClean="0"/>
              <a:pPr>
                <a:defRPr/>
              </a:pPr>
              <a:t>‹#›</a:t>
            </a:fld>
            <a:endParaRPr lang="ru-RU"/>
          </a:p>
        </p:txBody>
      </p:sp>
    </p:spTree>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370013" y="247650"/>
            <a:ext cx="7772400" cy="55435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9"/>
          <p:cNvSpPr>
            <a:spLocks noGrp="1" noChangeArrowheads="1"/>
          </p:cNvSpPr>
          <p:nvPr>
            <p:ph type="dt" sz="half" idx="10"/>
          </p:nvPr>
        </p:nvSpPr>
        <p:spPr>
          <a:ln/>
        </p:spPr>
        <p:txBody>
          <a:bodyPr/>
          <a:lstStyle>
            <a:lvl1pPr>
              <a:defRPr/>
            </a:lvl1pPr>
          </a:lstStyle>
          <a:p>
            <a:fld id="{A2A13417-A192-42D1-A0C5-5CA1D468FBCB}" type="datetimeFigureOut">
              <a:rPr lang="ru-RU" smtClean="0"/>
              <a:t>13.12.2019</a:t>
            </a:fld>
            <a:endParaRPr lang="ru-RU"/>
          </a:p>
        </p:txBody>
      </p:sp>
      <p:sp>
        <p:nvSpPr>
          <p:cNvPr id="4" name="Rectangle 10"/>
          <p:cNvSpPr>
            <a:spLocks noGrp="1" noChangeArrowheads="1"/>
          </p:cNvSpPr>
          <p:nvPr>
            <p:ph type="ftr" sz="quarter" idx="11"/>
          </p:nvPr>
        </p:nvSpPr>
        <p:spPr>
          <a:ln/>
        </p:spPr>
        <p:txBody>
          <a:bodyPr/>
          <a:lstStyle>
            <a:lvl1pPr>
              <a:defRPr/>
            </a:lvl1pPr>
          </a:lstStyle>
          <a:p>
            <a:endParaRPr lang="ru-RU"/>
          </a:p>
        </p:txBody>
      </p:sp>
      <p:sp>
        <p:nvSpPr>
          <p:cNvPr id="5" name="Rectangle 11"/>
          <p:cNvSpPr>
            <a:spLocks noGrp="1" noChangeArrowheads="1"/>
          </p:cNvSpPr>
          <p:nvPr>
            <p:ph type="sldNum" sz="quarter" idx="12"/>
          </p:nvPr>
        </p:nvSpPr>
        <p:spPr>
          <a:ln/>
        </p:spPr>
        <p:txBody>
          <a:bodyPr/>
          <a:lstStyle>
            <a:lvl1pPr>
              <a:defRPr/>
            </a:lvl1pPr>
          </a:lstStyle>
          <a:p>
            <a:fld id="{AAABF357-E315-461E-905C-FC564B6A4900}" type="slidenum">
              <a:rPr lang="ru-RU" smtClean="0"/>
              <a:t>‹#›</a:t>
            </a:fld>
            <a:endParaRPr lang="ru-RU"/>
          </a:p>
        </p:txBody>
      </p:sp>
    </p:spTree>
    <p:extLst>
      <p:ext uri="{BB962C8B-B14F-4D97-AF65-F5344CB8AC3E}">
        <p14:creationId xmlns:p14="http://schemas.microsoft.com/office/powerpoint/2010/main" val="403589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B4C71EC6-210F-42DE-9C53-41977AD35B3D}" type="datetimeFigureOut">
              <a:rPr lang="ru-RU" smtClean="0"/>
              <a:t>13.12.2019</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08420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1.jpe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2.jp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100000"/>
              </a:lnSpc>
              <a:spcBef>
                <a:spcPct val="0"/>
              </a:spcBef>
              <a:buFontTx/>
              <a:buNone/>
              <a:defRPr sz="1200">
                <a:solidFill>
                  <a:srgbClr val="898989"/>
                </a:solidFill>
                <a:effectLst/>
                <a:latin typeface="Calibri" pitchFamily="34" charset="0"/>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buFontTx/>
              <a:buNone/>
              <a:defRPr sz="1200">
                <a:solidFill>
                  <a:schemeClr val="tx1">
                    <a:tint val="75000"/>
                  </a:schemeClr>
                </a:solidFill>
                <a:effectLst/>
                <a:latin typeface="+mn-lt"/>
                <a:ea typeface="+mn-ea"/>
                <a:cs typeface="+mn-cs"/>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lnSpc>
                <a:spcPct val="100000"/>
              </a:lnSpc>
              <a:spcBef>
                <a:spcPct val="0"/>
              </a:spcBef>
              <a:buFontTx/>
              <a:buNone/>
              <a:defRPr sz="1200">
                <a:solidFill>
                  <a:srgbClr val="898989"/>
                </a:solidFill>
                <a:effectLst/>
                <a:latin typeface="Calibri" pitchFamily="34"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ＭＳ Ｐゴシック" charset="-128"/>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ＭＳ Ｐゴシック" charset="-128"/>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ＭＳ Ｐゴシック" charset="-128"/>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ＭＳ Ｐゴシック" charset="-128"/>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ＭＳ Ｐゴシック" charset="-128"/>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39863" y="214313"/>
            <a:ext cx="72723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1439863" y="1709738"/>
            <a:ext cx="7272337" cy="459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148" name="Rectangle 4"/>
          <p:cNvSpPr>
            <a:spLocks noGrp="1" noChangeArrowheads="1"/>
          </p:cNvSpPr>
          <p:nvPr>
            <p:ph type="sldNum" sz="quarter" idx="4"/>
          </p:nvPr>
        </p:nvSpPr>
        <p:spPr bwMode="auto">
          <a:xfrm>
            <a:off x="8629650" y="6237288"/>
            <a:ext cx="576263"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a:solidFill>
                  <a:srgbClr val="FFFFFF"/>
                </a:solidFill>
              </a:defRPr>
            </a:lvl1pPr>
          </a:lstStyle>
          <a:p>
            <a:pPr>
              <a:defRPr/>
            </a:pPr>
            <a:fld id="{5F55B40C-CF2E-4DF7-9113-0541DFC26BF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random/>
  </p:transition>
  <p:timing>
    <p:tnLst>
      <p:par>
        <p:cTn id="1" dur="indefinite" restart="never" nodeType="tmRoot"/>
      </p:par>
    </p:tnLst>
  </p:timing>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pitchFamily="34" charset="0"/>
        </a:defRPr>
      </a:lvl2pPr>
      <a:lvl3pPr algn="l" rtl="0" eaLnBrk="1" fontAlgn="base" hangingPunct="1">
        <a:spcBef>
          <a:spcPct val="0"/>
        </a:spcBef>
        <a:spcAft>
          <a:spcPct val="0"/>
        </a:spcAft>
        <a:defRPr sz="3600" b="1">
          <a:solidFill>
            <a:schemeClr val="bg1"/>
          </a:solidFill>
          <a:latin typeface="Arial" pitchFamily="34" charset="0"/>
        </a:defRPr>
      </a:lvl3pPr>
      <a:lvl4pPr algn="l" rtl="0" eaLnBrk="1" fontAlgn="base" hangingPunct="1">
        <a:spcBef>
          <a:spcPct val="0"/>
        </a:spcBef>
        <a:spcAft>
          <a:spcPct val="0"/>
        </a:spcAft>
        <a:defRPr sz="3600" b="1">
          <a:solidFill>
            <a:schemeClr val="bg1"/>
          </a:solidFill>
          <a:latin typeface="Arial" pitchFamily="34" charset="0"/>
        </a:defRPr>
      </a:lvl4pPr>
      <a:lvl5pPr algn="l" rtl="0" eaLnBrk="1" fontAlgn="base" hangingPunct="1">
        <a:spcBef>
          <a:spcPct val="0"/>
        </a:spcBef>
        <a:spcAft>
          <a:spcPct val="0"/>
        </a:spcAft>
        <a:defRPr sz="3600" b="1">
          <a:solidFill>
            <a:schemeClr val="bg1"/>
          </a:solidFill>
          <a:latin typeface="Arial" pitchFamily="34" charset="0"/>
        </a:defRPr>
      </a:lvl5pPr>
      <a:lvl6pPr marL="457200" algn="l" rtl="0" eaLnBrk="1" fontAlgn="base" hangingPunct="1">
        <a:spcBef>
          <a:spcPct val="0"/>
        </a:spcBef>
        <a:spcAft>
          <a:spcPct val="0"/>
        </a:spcAft>
        <a:defRPr sz="3600" b="1">
          <a:solidFill>
            <a:schemeClr val="bg1"/>
          </a:solidFill>
          <a:latin typeface="Arial" pitchFamily="34" charset="0"/>
        </a:defRPr>
      </a:lvl6pPr>
      <a:lvl7pPr marL="914400" algn="l" rtl="0" eaLnBrk="1" fontAlgn="base" hangingPunct="1">
        <a:spcBef>
          <a:spcPct val="0"/>
        </a:spcBef>
        <a:spcAft>
          <a:spcPct val="0"/>
        </a:spcAft>
        <a:defRPr sz="3600" b="1">
          <a:solidFill>
            <a:schemeClr val="bg1"/>
          </a:solidFill>
          <a:latin typeface="Arial" pitchFamily="34" charset="0"/>
        </a:defRPr>
      </a:lvl7pPr>
      <a:lvl8pPr marL="1371600" algn="l" rtl="0" eaLnBrk="1" fontAlgn="base" hangingPunct="1">
        <a:spcBef>
          <a:spcPct val="0"/>
        </a:spcBef>
        <a:spcAft>
          <a:spcPct val="0"/>
        </a:spcAft>
        <a:defRPr sz="3600" b="1">
          <a:solidFill>
            <a:schemeClr val="bg1"/>
          </a:solidFill>
          <a:latin typeface="Arial" pitchFamily="34" charset="0"/>
        </a:defRPr>
      </a:lvl8pPr>
      <a:lvl9pPr marL="1828800" algn="l" rtl="0" eaLnBrk="1" fontAlgn="base" hangingPunct="1">
        <a:spcBef>
          <a:spcPct val="0"/>
        </a:spcBef>
        <a:spcAft>
          <a:spcPct val="0"/>
        </a:spcAft>
        <a:defRPr sz="3600" b="1">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B9CDF7-8461-4A50-954E-2C6900F17956}" type="datetime1">
              <a:rPr lang="en-US" smtClean="0"/>
              <a:pPr>
                <a:defRPr/>
              </a:pPr>
              <a:t>12/13/2019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77468C3-C3BC-4E0C-84AB-5DE2C94784D6}"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100000"/>
              </a:lnSpc>
              <a:spcBef>
                <a:spcPct val="0"/>
              </a:spcBef>
              <a:buFontTx/>
              <a:buNone/>
              <a:defRPr sz="1200">
                <a:solidFill>
                  <a:srgbClr val="898989"/>
                </a:solidFill>
                <a:effectLst/>
                <a:latin typeface="Calibri" pitchFamily="34" charset="0"/>
              </a:defRPr>
            </a:lvl1pPr>
          </a:lstStyle>
          <a:p>
            <a:fld id="{B4C71EC6-210F-42DE-9C53-41977AD35B3D}" type="datetimeFigureOut">
              <a:rPr lang="ru-RU" smtClean="0"/>
              <a:t>13.12.2019</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buFontTx/>
              <a:buNone/>
              <a:defRPr sz="1200">
                <a:solidFill>
                  <a:schemeClr val="tx1">
                    <a:tint val="75000"/>
                  </a:schemeClr>
                </a:solidFill>
                <a:effectLst/>
                <a:latin typeface="+mn-lt"/>
                <a:ea typeface="+mn-ea"/>
                <a:cs typeface="+mn-cs"/>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lnSpc>
                <a:spcPct val="100000"/>
              </a:lnSpc>
              <a:spcBef>
                <a:spcPct val="0"/>
              </a:spcBef>
              <a:buFontTx/>
              <a:buNone/>
              <a:defRPr sz="1200">
                <a:solidFill>
                  <a:srgbClr val="898989"/>
                </a:solidFill>
                <a:effectLst/>
                <a:latin typeface="Calibri" pitchFamily="34"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ＭＳ Ｐゴシック" charset="-128"/>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ＭＳ Ｐゴシック" charset="-128"/>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ＭＳ Ｐゴシック" charset="-128"/>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ＭＳ Ｐゴシック" charset="-128"/>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ＭＳ Ｐゴシック" charset="-128"/>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39863" y="214313"/>
            <a:ext cx="72723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1439863" y="1709738"/>
            <a:ext cx="7272337" cy="459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148" name="Rectangle 4"/>
          <p:cNvSpPr>
            <a:spLocks noGrp="1" noChangeArrowheads="1"/>
          </p:cNvSpPr>
          <p:nvPr>
            <p:ph type="sldNum" sz="quarter" idx="4"/>
          </p:nvPr>
        </p:nvSpPr>
        <p:spPr bwMode="auto">
          <a:xfrm>
            <a:off x="8629650" y="6237288"/>
            <a:ext cx="576263"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a:solidFill>
                  <a:srgbClr val="FFFFFF"/>
                </a:solidFill>
              </a:defRPr>
            </a:lvl1pPr>
          </a:lstStyle>
          <a:p>
            <a:pPr>
              <a:defRPr/>
            </a:pPr>
            <a:fld id="{5F55B40C-CF2E-4DF7-9113-0541DFC26BF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ransition>
    <p:random/>
  </p:transition>
  <p:timing>
    <p:tnLst>
      <p:par>
        <p:cTn id="1" dur="indefinite" restart="never" nodeType="tmRoot"/>
      </p:par>
    </p:tnLst>
  </p:timing>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pitchFamily="34" charset="0"/>
        </a:defRPr>
      </a:lvl2pPr>
      <a:lvl3pPr algn="l" rtl="0" eaLnBrk="1" fontAlgn="base" hangingPunct="1">
        <a:spcBef>
          <a:spcPct val="0"/>
        </a:spcBef>
        <a:spcAft>
          <a:spcPct val="0"/>
        </a:spcAft>
        <a:defRPr sz="3600" b="1">
          <a:solidFill>
            <a:schemeClr val="bg1"/>
          </a:solidFill>
          <a:latin typeface="Arial" pitchFamily="34" charset="0"/>
        </a:defRPr>
      </a:lvl3pPr>
      <a:lvl4pPr algn="l" rtl="0" eaLnBrk="1" fontAlgn="base" hangingPunct="1">
        <a:spcBef>
          <a:spcPct val="0"/>
        </a:spcBef>
        <a:spcAft>
          <a:spcPct val="0"/>
        </a:spcAft>
        <a:defRPr sz="3600" b="1">
          <a:solidFill>
            <a:schemeClr val="bg1"/>
          </a:solidFill>
          <a:latin typeface="Arial" pitchFamily="34" charset="0"/>
        </a:defRPr>
      </a:lvl4pPr>
      <a:lvl5pPr algn="l" rtl="0" eaLnBrk="1" fontAlgn="base" hangingPunct="1">
        <a:spcBef>
          <a:spcPct val="0"/>
        </a:spcBef>
        <a:spcAft>
          <a:spcPct val="0"/>
        </a:spcAft>
        <a:defRPr sz="3600" b="1">
          <a:solidFill>
            <a:schemeClr val="bg1"/>
          </a:solidFill>
          <a:latin typeface="Arial" pitchFamily="34" charset="0"/>
        </a:defRPr>
      </a:lvl5pPr>
      <a:lvl6pPr marL="457200" algn="l" rtl="0" eaLnBrk="1" fontAlgn="base" hangingPunct="1">
        <a:spcBef>
          <a:spcPct val="0"/>
        </a:spcBef>
        <a:spcAft>
          <a:spcPct val="0"/>
        </a:spcAft>
        <a:defRPr sz="3600" b="1">
          <a:solidFill>
            <a:schemeClr val="bg1"/>
          </a:solidFill>
          <a:latin typeface="Arial" pitchFamily="34" charset="0"/>
        </a:defRPr>
      </a:lvl6pPr>
      <a:lvl7pPr marL="914400" algn="l" rtl="0" eaLnBrk="1" fontAlgn="base" hangingPunct="1">
        <a:spcBef>
          <a:spcPct val="0"/>
        </a:spcBef>
        <a:spcAft>
          <a:spcPct val="0"/>
        </a:spcAft>
        <a:defRPr sz="3600" b="1">
          <a:solidFill>
            <a:schemeClr val="bg1"/>
          </a:solidFill>
          <a:latin typeface="Arial" pitchFamily="34" charset="0"/>
        </a:defRPr>
      </a:lvl7pPr>
      <a:lvl8pPr marL="1371600" algn="l" rtl="0" eaLnBrk="1" fontAlgn="base" hangingPunct="1">
        <a:spcBef>
          <a:spcPct val="0"/>
        </a:spcBef>
        <a:spcAft>
          <a:spcPct val="0"/>
        </a:spcAft>
        <a:defRPr sz="3600" b="1">
          <a:solidFill>
            <a:schemeClr val="bg1"/>
          </a:solidFill>
          <a:latin typeface="Arial" pitchFamily="34" charset="0"/>
        </a:defRPr>
      </a:lvl8pPr>
      <a:lvl9pPr marL="1828800" algn="l" rtl="0" eaLnBrk="1" fontAlgn="base" hangingPunct="1">
        <a:spcBef>
          <a:spcPct val="0"/>
        </a:spcBef>
        <a:spcAft>
          <a:spcPct val="0"/>
        </a:spcAft>
        <a:defRPr sz="3600" b="1">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B9CDF7-8461-4A50-954E-2C6900F17956}" type="datetime1">
              <a:rPr lang="en-US" smtClean="0"/>
              <a:pPr>
                <a:defRPr/>
              </a:pPr>
              <a:t>12/13/2019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77468C3-C3BC-4E0C-84AB-5DE2C94784D6}"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ru-R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19B0651-EE4F-4900-A07F-96A6BFA9D0F0}" type="slidenum">
              <a:rPr lang="ru-RU" smtClean="0"/>
              <a:t>‹#›</a:t>
            </a:fld>
            <a:endParaRPr lang="ru-R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13.12.2019</a:t>
            </a:fld>
            <a:endParaRPr lang="ru-RU"/>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xml.rels><?xml version="1.0" encoding="UTF-8" standalone="yes"?>
<Relationships xmlns="http://schemas.openxmlformats.org/package/2006/relationships"><Relationship Id="rId3" Type="http://schemas.openxmlformats.org/officeDocument/2006/relationships/hyperlink" Target="https://minobr.nso.ru/sites/minobr.nso.ru/wodby_files/files/wiki/2018/02/prikaz_yul_2019_2778.pdf" TargetMode="External"/><Relationship Id="rId2" Type="http://schemas.openxmlformats.org/officeDocument/2006/relationships/notesSlide" Target="../notesSlides/notesSlide1.xml"/><Relationship Id="rId1" Type="http://schemas.openxmlformats.org/officeDocument/2006/relationships/slideLayout" Target="../slideLayouts/slideLayout7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3.xml.rels><?xml version="1.0" encoding="UTF-8" standalone="yes"?>
<Relationships xmlns="http://schemas.openxmlformats.org/package/2006/relationships"><Relationship Id="rId2" Type="http://schemas.openxmlformats.org/officeDocument/2006/relationships/hyperlink" Target="mailto:Osysalova@admnsk.ru" TargetMode="Externa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6152" y="1267485"/>
            <a:ext cx="7235981" cy="3097619"/>
          </a:xfrm>
        </p:spPr>
        <p:txBody>
          <a:bodyPr>
            <a:normAutofit/>
          </a:bodyPr>
          <a:lstStyle/>
          <a:p>
            <a:pPr algn="ctr"/>
            <a:r>
              <a:rPr lang="ru-RU" sz="4000" b="1" dirty="0">
                <a:solidFill>
                  <a:srgbClr val="002060"/>
                </a:solidFill>
                <a:latin typeface="Times New Roman" pitchFamily="18" charset="0"/>
                <a:cs typeface="Times New Roman" pitchFamily="18" charset="0"/>
              </a:rPr>
              <a:t>«О типичных ошибках в организации и осуществлении образовательной деятельности»</a:t>
            </a:r>
            <a:r>
              <a:rPr lang="ru-RU" sz="4000" dirty="0">
                <a:solidFill>
                  <a:srgbClr val="002060"/>
                </a:solidFill>
                <a:latin typeface="Times New Roman" pitchFamily="18" charset="0"/>
                <a:cs typeface="Times New Roman" pitchFamily="18" charset="0"/>
              </a:rPr>
              <a:t> </a:t>
            </a:r>
          </a:p>
        </p:txBody>
      </p:sp>
      <p:sp>
        <p:nvSpPr>
          <p:cNvPr id="3" name="Подзаголовок 2"/>
          <p:cNvSpPr>
            <a:spLocks noGrp="1"/>
          </p:cNvSpPr>
          <p:nvPr>
            <p:ph type="subTitle" idx="1"/>
          </p:nvPr>
        </p:nvSpPr>
        <p:spPr>
          <a:xfrm>
            <a:off x="1371600" y="4797152"/>
            <a:ext cx="7304856" cy="1296144"/>
          </a:xfrm>
        </p:spPr>
        <p:txBody>
          <a:bodyPr>
            <a:normAutofit lnSpcReduction="10000"/>
          </a:bodyPr>
          <a:lstStyle/>
          <a:p>
            <a:pPr algn="r"/>
            <a:r>
              <a:rPr lang="ru-RU" sz="2400" b="1" dirty="0" smtClean="0">
                <a:solidFill>
                  <a:srgbClr val="002060"/>
                </a:solidFill>
                <a:latin typeface="Times New Roman" pitchFamily="18" charset="0"/>
                <a:cs typeface="Times New Roman" pitchFamily="18" charset="0"/>
              </a:rPr>
              <a:t>Сысалова Ольга Филипповна,</a:t>
            </a:r>
          </a:p>
          <a:p>
            <a:pPr algn="r"/>
            <a:r>
              <a:rPr lang="ru-RU" sz="2400" b="1" dirty="0">
                <a:solidFill>
                  <a:srgbClr val="002060"/>
                </a:solidFill>
                <a:latin typeface="Times New Roman" pitchFamily="18" charset="0"/>
                <a:cs typeface="Times New Roman" pitchFamily="18" charset="0"/>
              </a:rPr>
              <a:t>з</a:t>
            </a:r>
            <a:r>
              <a:rPr lang="ru-RU" sz="2400" b="1" dirty="0" smtClean="0">
                <a:solidFill>
                  <a:srgbClr val="002060"/>
                </a:solidFill>
                <a:latin typeface="Times New Roman" pitchFamily="18" charset="0"/>
                <a:cs typeface="Times New Roman" pitchFamily="18" charset="0"/>
              </a:rPr>
              <a:t>аместитель директора МКУДПО «ГЦРО»</a:t>
            </a:r>
          </a:p>
          <a:p>
            <a:pPr algn="ctr"/>
            <a:r>
              <a:rPr lang="ru-RU" sz="2400" b="1" dirty="0" smtClean="0">
                <a:solidFill>
                  <a:srgbClr val="002060"/>
                </a:solidFill>
                <a:latin typeface="Times New Roman" pitchFamily="18" charset="0"/>
                <a:cs typeface="Times New Roman" pitchFamily="18" charset="0"/>
              </a:rPr>
              <a:t>декабрь 2019</a:t>
            </a:r>
            <a:endParaRPr lang="ru-RU" sz="2400" b="1" dirty="0">
              <a:solidFill>
                <a:srgbClr val="002060"/>
              </a:solidFill>
              <a:latin typeface="Times New Roman" pitchFamily="18" charset="0"/>
              <a:cs typeface="Times New Roman" pitchFamily="18" charset="0"/>
            </a:endParaRPr>
          </a:p>
        </p:txBody>
      </p:sp>
      <p:pic>
        <p:nvPicPr>
          <p:cNvPr id="4" name="Picture 3" descr="C:\Users\Osysalova\Desktop\header-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45" y="157793"/>
            <a:ext cx="1152128" cy="11422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Osysalova\Desktop\image.ph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7517" y="188640"/>
            <a:ext cx="1145293" cy="1145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233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60648"/>
            <a:ext cx="7239000" cy="1296144"/>
          </a:xfrm>
        </p:spPr>
        <p:txBody>
          <a:bodyPr/>
          <a:lstStyle/>
          <a:p>
            <a:r>
              <a:rPr lang="ru-RU" sz="2800" dirty="0">
                <a:solidFill>
                  <a:srgbClr val="002060"/>
                </a:solidFill>
              </a:rPr>
              <a:t>Кодекс Российской Федерации об административных правонарушениях</a:t>
            </a:r>
            <a:br>
              <a:rPr lang="ru-RU" sz="2800" dirty="0">
                <a:solidFill>
                  <a:srgbClr val="002060"/>
                </a:solidFill>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395536" y="1412776"/>
            <a:ext cx="8424936" cy="3845024"/>
          </a:xfrm>
        </p:spPr>
        <p:txBody>
          <a:bodyPr>
            <a:noAutofit/>
          </a:bodyPr>
          <a:lstStyle/>
          <a:p>
            <a:pPr marL="0" indent="0">
              <a:buNone/>
            </a:pPr>
            <a:r>
              <a:rPr lang="ru-RU" sz="2400" b="1" dirty="0">
                <a:solidFill>
                  <a:srgbClr val="000000"/>
                </a:solidFill>
                <a:latin typeface="Times New Roman" pitchFamily="18" charset="0"/>
                <a:cs typeface="Times New Roman" pitchFamily="18" charset="0"/>
              </a:rPr>
              <a:t>Статья 9.13. Уклонение от исполнения требований к обеспечению доступности для инвалидов объектов социальной, инженерной и транспортной инфраструктур и предоставляемых услуг</a:t>
            </a:r>
          </a:p>
          <a:p>
            <a:pPr marL="0" indent="0">
              <a:buNone/>
            </a:pPr>
            <a:r>
              <a:rPr lang="ru-RU" sz="2400" b="1" dirty="0">
                <a:solidFill>
                  <a:srgbClr val="002060"/>
                </a:solidFill>
                <a:latin typeface="Times New Roman" pitchFamily="18" charset="0"/>
                <a:cs typeface="Times New Roman" pitchFamily="18" charset="0"/>
              </a:rPr>
              <a:t>Уклонение от исполнения требований к обеспечению доступности для инвалидов объектов социальной, инженерной и транспортной инфраструктур и предоставляемых услуг </a:t>
            </a:r>
            <a:r>
              <a:rPr lang="ru-RU" sz="2400" b="1" dirty="0" smtClean="0">
                <a:solidFill>
                  <a:srgbClr val="002060"/>
                </a:solidFill>
                <a:latin typeface="Times New Roman" pitchFamily="18" charset="0"/>
                <a:cs typeface="Times New Roman" pitchFamily="18" charset="0"/>
              </a:rPr>
              <a:t>- влечет </a:t>
            </a:r>
            <a:r>
              <a:rPr lang="ru-RU" sz="2400" b="1" dirty="0">
                <a:solidFill>
                  <a:srgbClr val="002060"/>
                </a:solidFill>
                <a:latin typeface="Times New Roman" pitchFamily="18" charset="0"/>
                <a:cs typeface="Times New Roman" pitchFamily="18" charset="0"/>
              </a:rPr>
              <a:t>наложение административного штрафа на должностных лиц в размере от двух тысяч до трех тысяч рублей; на юридических лиц - от двадцати тысяч до тридцати тысяч рублей</a:t>
            </a:r>
            <a:r>
              <a:rPr lang="ru-RU" sz="2400" b="1" dirty="0" smtClean="0">
                <a:solidFill>
                  <a:srgbClr val="002060"/>
                </a:solidFill>
                <a:latin typeface="Times New Roman" pitchFamily="18" charset="0"/>
                <a:cs typeface="Times New Roman" pitchFamily="18" charset="0"/>
              </a:rPr>
              <a:t>.</a:t>
            </a: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12308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3107" y="332656"/>
            <a:ext cx="8890893" cy="6408712"/>
          </a:xfrm>
        </p:spPr>
        <p:txBody>
          <a:bodyPr>
            <a:normAutofit fontScale="85000" lnSpcReduction="10000"/>
          </a:bodyPr>
          <a:lstStyle/>
          <a:p>
            <a:pPr marL="0" indent="0" algn="ctr">
              <a:buNone/>
            </a:pPr>
            <a:r>
              <a:rPr lang="ru-RU" sz="2800" dirty="0">
                <a:solidFill>
                  <a:srgbClr val="C00000"/>
                </a:solidFill>
                <a:cs typeface="Times New Roman" pitchFamily="18" charset="0"/>
              </a:rPr>
              <a:t>Направления деятельности ОО</a:t>
            </a:r>
          </a:p>
          <a:p>
            <a:pPr marL="0" indent="0" algn="ctr">
              <a:buNone/>
            </a:pPr>
            <a:r>
              <a:rPr lang="ru-RU" sz="1900" b="1" dirty="0" smtClean="0">
                <a:solidFill>
                  <a:srgbClr val="002060"/>
                </a:solidFill>
                <a:latin typeface="Times New Roman" pitchFamily="18" charset="0"/>
                <a:cs typeface="Times New Roman" pitchFamily="18" charset="0"/>
              </a:rPr>
              <a:t>1. Ведение </a:t>
            </a:r>
            <a:r>
              <a:rPr lang="ru-RU" sz="1900" b="1" dirty="0">
                <a:solidFill>
                  <a:srgbClr val="002060"/>
                </a:solidFill>
                <a:latin typeface="Times New Roman" pitchFamily="18" charset="0"/>
                <a:cs typeface="Times New Roman" pitchFamily="18" charset="0"/>
              </a:rPr>
              <a:t>сайта образовательной организации в сети «Интернет» </a:t>
            </a:r>
          </a:p>
          <a:p>
            <a:r>
              <a:rPr lang="ru-RU" sz="1900" b="1" dirty="0" smtClean="0">
                <a:solidFill>
                  <a:srgbClr val="000000"/>
                </a:solidFill>
                <a:latin typeface="Times New Roman" pitchFamily="18" charset="0"/>
                <a:cs typeface="Times New Roman" pitchFamily="18" charset="0"/>
              </a:rPr>
              <a:t>Постановление </a:t>
            </a:r>
            <a:r>
              <a:rPr lang="ru-RU" sz="1900" b="1" dirty="0">
                <a:solidFill>
                  <a:srgbClr val="000000"/>
                </a:solidFill>
                <a:latin typeface="Times New Roman" pitchFamily="18" charset="0"/>
                <a:cs typeface="Times New Roman" pitchFamily="18" charset="0"/>
              </a:rPr>
              <a:t>Правительства Российской Федерации от 10.07.2013 № 582 «Об утверждении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a:t>
            </a:r>
            <a:r>
              <a:rPr lang="ru-RU" sz="1900" b="1" dirty="0" smtClean="0">
                <a:solidFill>
                  <a:srgbClr val="000000"/>
                </a:solidFill>
                <a:latin typeface="Times New Roman" pitchFamily="18" charset="0"/>
                <a:cs typeface="Times New Roman" pitchFamily="18" charset="0"/>
              </a:rPr>
              <a:t>».</a:t>
            </a:r>
          </a:p>
          <a:p>
            <a:r>
              <a:rPr lang="ru-RU" sz="1900" b="1" dirty="0">
                <a:solidFill>
                  <a:srgbClr val="000000"/>
                </a:solidFill>
                <a:latin typeface="Times New Roman" pitchFamily="18" charset="0"/>
                <a:cs typeface="Times New Roman" pitchFamily="18" charset="0"/>
              </a:rPr>
              <a:t>Постановление Правительства Российской Федерации от 17.05.2017 г. № 575 «О внесении изменений в Постановление Правительства Российской Федерации от 10.07.2013 № 582»</a:t>
            </a:r>
            <a:endParaRPr lang="ru-RU" sz="1900" b="1" dirty="0">
              <a:solidFill>
                <a:srgbClr val="002060"/>
              </a:solidFill>
              <a:latin typeface="Times New Roman" pitchFamily="18" charset="0"/>
              <a:cs typeface="Times New Roman" pitchFamily="18" charset="0"/>
            </a:endParaRPr>
          </a:p>
          <a:p>
            <a:r>
              <a:rPr lang="ru-RU" sz="1900" b="1" dirty="0" smtClean="0">
                <a:solidFill>
                  <a:srgbClr val="000000"/>
                </a:solidFill>
                <a:latin typeface="Times New Roman" pitchFamily="18" charset="0"/>
                <a:cs typeface="Times New Roman" pitchFamily="18" charset="0"/>
              </a:rPr>
              <a:t>Приказ </a:t>
            </a:r>
            <a:r>
              <a:rPr lang="ru-RU" sz="1900" b="1" dirty="0">
                <a:solidFill>
                  <a:srgbClr val="000000"/>
                </a:solidFill>
                <a:latin typeface="Times New Roman" pitchFamily="18" charset="0"/>
                <a:cs typeface="Times New Roman" pitchFamily="18" charset="0"/>
              </a:rPr>
              <a:t>Федеральной службы по надзору в сфере образования Минобрнауки России от 29.05.2014 № 785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на нем информации</a:t>
            </a:r>
            <a:r>
              <a:rPr lang="ru-RU" sz="1900" b="1" dirty="0" smtClean="0">
                <a:solidFill>
                  <a:srgbClr val="000000"/>
                </a:solidFill>
                <a:latin typeface="Times New Roman" pitchFamily="18" charset="0"/>
                <a:cs typeface="Times New Roman" pitchFamily="18" charset="0"/>
              </a:rPr>
              <a:t>».</a:t>
            </a:r>
          </a:p>
          <a:p>
            <a:pPr marL="285750" indent="-285750">
              <a:buFont typeface="Arial" pitchFamily="34" charset="0"/>
              <a:buChar char="•"/>
            </a:pPr>
            <a:r>
              <a:rPr lang="ru-RU" sz="1900" b="1" dirty="0">
                <a:solidFill>
                  <a:srgbClr val="002060"/>
                </a:solidFill>
                <a:latin typeface="Times New Roman" pitchFamily="18" charset="0"/>
                <a:cs typeface="Times New Roman" pitchFamily="18" charset="0"/>
              </a:rPr>
              <a:t>Приказ Федеральной службы по надзору в сфере образования и науки от 27.11.2017 №1968 «О внесении изменений в требования к структуре официального сайта образовательной организации в информационно телекоммуникационной сети "Интернет" и формату представления на нем информации», утв. приказом Федеральной службы по надзору в сфере образования и от 29 мая 2014 г. № 785» </a:t>
            </a:r>
          </a:p>
          <a:p>
            <a:pPr marL="285750" indent="-285750">
              <a:buFont typeface="Arial" pitchFamily="34" charset="0"/>
              <a:buChar char="•"/>
            </a:pPr>
            <a:r>
              <a:rPr lang="ru-RU" sz="1900" b="1" dirty="0">
                <a:solidFill>
                  <a:srgbClr val="002060"/>
                </a:solidFill>
                <a:latin typeface="Times New Roman" pitchFamily="18" charset="0"/>
                <a:cs typeface="Times New Roman" pitchFamily="18" charset="0"/>
              </a:rPr>
              <a:t>Приказ </a:t>
            </a:r>
            <a:r>
              <a:rPr lang="ru-RU" sz="1900" b="1" dirty="0" err="1">
                <a:solidFill>
                  <a:srgbClr val="002060"/>
                </a:solidFill>
                <a:latin typeface="Times New Roman" pitchFamily="18" charset="0"/>
                <a:cs typeface="Times New Roman" pitchFamily="18" charset="0"/>
              </a:rPr>
              <a:t>Рособрнадзора</a:t>
            </a:r>
            <a:r>
              <a:rPr lang="ru-RU" sz="1900" b="1" dirty="0">
                <a:solidFill>
                  <a:srgbClr val="002060"/>
                </a:solidFill>
                <a:latin typeface="Times New Roman" pitchFamily="18" charset="0"/>
                <a:cs typeface="Times New Roman" pitchFamily="18" charset="0"/>
              </a:rPr>
              <a:t> от 14.05.2019 №631 «О внесении изменений в требования к структуре официального сайта образовательной организации в информационно телекоммуникационной сети "Интернет" и формату представления на нем информации», утв. приказом Федеральной службы по надзору в сфере образования и от 29 мая 2014 г. № 785»  </a:t>
            </a:r>
            <a:r>
              <a:rPr lang="ru-RU" sz="1900" b="1" dirty="0">
                <a:solidFill>
                  <a:srgbClr val="C00000"/>
                </a:solidFill>
                <a:latin typeface="Times New Roman" pitchFamily="18" charset="0"/>
                <a:cs typeface="Times New Roman" pitchFamily="18" charset="0"/>
              </a:rPr>
              <a:t>(подраздел «Образование» должен содержать информацию о заключенных и планируемых к заключению договорах с иностранными и (или) международными организациями по вопросам образования и науки)</a:t>
            </a:r>
          </a:p>
          <a:p>
            <a:endParaRPr lang="ru-RU" sz="1900" b="1"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29214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064896" cy="1584176"/>
          </a:xfrm>
        </p:spPr>
        <p:txBody>
          <a:bodyPr>
            <a:noAutofit/>
          </a:bodyPr>
          <a:lstStyle/>
          <a:p>
            <a:pPr algn="ctr"/>
            <a:r>
              <a:rPr lang="ru-RU" sz="2000" b="1" dirty="0" smtClean="0">
                <a:solidFill>
                  <a:srgbClr val="000000"/>
                </a:solidFill>
                <a:latin typeface="Times New Roman" pitchFamily="18" charset="0"/>
                <a:cs typeface="Times New Roman" pitchFamily="18" charset="0"/>
              </a:rPr>
              <a:t>2.Проведение </a:t>
            </a:r>
            <a:r>
              <a:rPr lang="ru-RU" sz="2000" b="1" dirty="0">
                <a:solidFill>
                  <a:srgbClr val="000000"/>
                </a:solidFill>
                <a:latin typeface="Times New Roman" pitchFamily="18" charset="0"/>
                <a:cs typeface="Times New Roman" pitchFamily="18" charset="0"/>
              </a:rPr>
              <a:t>самообследования, обеспечение функционирования внутренней системы оценки качества образования</a:t>
            </a:r>
            <a:r>
              <a:rPr lang="ru-RU" sz="1600" b="1" dirty="0">
                <a:solidFill>
                  <a:srgbClr val="000000"/>
                </a:solidFill>
                <a:latin typeface="Times New Roman" pitchFamily="18" charset="0"/>
                <a:cs typeface="Times New Roman" pitchFamily="18" charset="0"/>
              </a:rPr>
              <a:t> </a:t>
            </a:r>
            <a:r>
              <a:rPr lang="ru-RU" sz="1600" b="1" dirty="0" smtClean="0">
                <a:solidFill>
                  <a:srgbClr val="000000"/>
                </a:solidFill>
                <a:latin typeface="Times New Roman" pitchFamily="18" charset="0"/>
                <a:cs typeface="Times New Roman" pitchFamily="18" charset="0"/>
              </a:rPr>
              <a:t/>
            </a:r>
            <a:br>
              <a:rPr lang="ru-RU" sz="1600" b="1" dirty="0" smtClean="0">
                <a:solidFill>
                  <a:srgbClr val="000000"/>
                </a:solidFill>
                <a:latin typeface="Times New Roman" pitchFamily="18" charset="0"/>
                <a:cs typeface="Times New Roman" pitchFamily="18" charset="0"/>
              </a:rPr>
            </a:br>
            <a:r>
              <a:rPr lang="ru-RU" sz="1600" b="1" dirty="0" smtClean="0">
                <a:solidFill>
                  <a:srgbClr val="000099"/>
                </a:solidFill>
                <a:latin typeface="Times New Roman" pitchFamily="18" charset="0"/>
                <a:cs typeface="Times New Roman" pitchFamily="18" charset="0"/>
              </a:rPr>
              <a:t>Федеральный </a:t>
            </a:r>
            <a:r>
              <a:rPr lang="ru-RU" sz="1600" b="1" dirty="0">
                <a:solidFill>
                  <a:srgbClr val="000099"/>
                </a:solidFill>
                <a:latin typeface="Times New Roman" pitchFamily="18" charset="0"/>
                <a:cs typeface="Times New Roman" pitchFamily="18" charset="0"/>
              </a:rPr>
              <a:t>закон Российской Федерации от 29 декабря 2012 г. № 273-ФЗ </a:t>
            </a:r>
            <a:br>
              <a:rPr lang="ru-RU" sz="1600" b="1" dirty="0">
                <a:solidFill>
                  <a:srgbClr val="000099"/>
                </a:solidFill>
                <a:latin typeface="Times New Roman" pitchFamily="18" charset="0"/>
                <a:cs typeface="Times New Roman" pitchFamily="18" charset="0"/>
              </a:rPr>
            </a:br>
            <a:r>
              <a:rPr lang="ru-RU" sz="1600" b="1" dirty="0">
                <a:solidFill>
                  <a:srgbClr val="000099"/>
                </a:solidFill>
                <a:latin typeface="Times New Roman" pitchFamily="18" charset="0"/>
                <a:cs typeface="Times New Roman" pitchFamily="18" charset="0"/>
              </a:rPr>
              <a:t>«Об образовании в Российской Федерации»</a:t>
            </a:r>
            <a:br>
              <a:rPr lang="ru-RU" sz="1600" b="1" dirty="0">
                <a:solidFill>
                  <a:srgbClr val="000099"/>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Ст</a:t>
            </a:r>
            <a:r>
              <a:rPr lang="ru-RU" sz="1600" b="1" dirty="0">
                <a:solidFill>
                  <a:srgbClr val="002060"/>
                </a:solidFill>
                <a:latin typeface="Times New Roman" pitchFamily="18" charset="0"/>
                <a:cs typeface="Times New Roman" pitchFamily="18" charset="0"/>
              </a:rPr>
              <a:t>. 28. Компетенция, права, обязанности и ответственность </a:t>
            </a:r>
            <a:r>
              <a:rPr lang="ru-RU" sz="1600" b="1" dirty="0" smtClean="0">
                <a:solidFill>
                  <a:srgbClr val="002060"/>
                </a:solidFill>
                <a:latin typeface="Times New Roman" pitchFamily="18" charset="0"/>
                <a:cs typeface="Times New Roman" pitchFamily="18" charset="0"/>
              </a:rPr>
              <a:t>образовательной организации </a:t>
            </a:r>
            <a:endParaRPr lang="ru-RU" sz="1600" dirty="0">
              <a:solidFill>
                <a:srgbClr val="002060"/>
              </a:solidFill>
            </a:endParaRPr>
          </a:p>
        </p:txBody>
      </p:sp>
      <p:sp>
        <p:nvSpPr>
          <p:cNvPr id="3" name="Объект 2"/>
          <p:cNvSpPr>
            <a:spLocks noGrp="1"/>
          </p:cNvSpPr>
          <p:nvPr>
            <p:ph sz="half" idx="4294967295"/>
          </p:nvPr>
        </p:nvSpPr>
        <p:spPr>
          <a:xfrm>
            <a:off x="4283968" y="2492896"/>
            <a:ext cx="4680520" cy="4176464"/>
          </a:xfrm>
          <a:prstGeom prst="rect">
            <a:avLst/>
          </a:prstGeom>
        </p:spPr>
        <p:txBody>
          <a:bodyPr>
            <a:normAutofit/>
          </a:bodyPr>
          <a:lstStyle/>
          <a:p>
            <a:pPr algn="ctr">
              <a:buNone/>
            </a:pPr>
            <a:endParaRPr lang="ru-RU" dirty="0" smtClean="0">
              <a:latin typeface="Times New Roman" pitchFamily="18" charset="0"/>
              <a:cs typeface="Times New Roman" pitchFamily="18" charset="0"/>
            </a:endParaRPr>
          </a:p>
          <a:p>
            <a:pPr marL="0" indent="0">
              <a:buNone/>
            </a:pPr>
            <a:endParaRPr lang="ru-RU" sz="7200" b="1" dirty="0">
              <a:solidFill>
                <a:srgbClr val="002060"/>
              </a:solidFill>
              <a:latin typeface="Times New Roman" pitchFamily="18" charset="0"/>
              <a:cs typeface="Times New Roman" pitchFamily="18" charset="0"/>
            </a:endParaRPr>
          </a:p>
          <a:p>
            <a:pPr marL="0" indent="0">
              <a:buNone/>
            </a:pPr>
            <a:endParaRPr lang="ru-RU" sz="7200" b="1" dirty="0">
              <a:solidFill>
                <a:srgbClr val="000099"/>
              </a:solidFill>
              <a:latin typeface="Times New Roman" pitchFamily="18" charset="0"/>
              <a:cs typeface="Times New Roman" pitchFamily="18" charset="0"/>
            </a:endParaRPr>
          </a:p>
        </p:txBody>
      </p:sp>
      <p:sp>
        <p:nvSpPr>
          <p:cNvPr id="4" name="Объект 3"/>
          <p:cNvSpPr>
            <a:spLocks noGrp="1"/>
          </p:cNvSpPr>
          <p:nvPr>
            <p:ph sz="half" idx="4294967295"/>
          </p:nvPr>
        </p:nvSpPr>
        <p:spPr>
          <a:xfrm>
            <a:off x="395536" y="921296"/>
            <a:ext cx="3183015" cy="5472608"/>
          </a:xfrm>
          <a:prstGeom prst="rect">
            <a:avLst/>
          </a:prstGeom>
        </p:spPr>
        <p:txBody>
          <a:bodyPr>
            <a:noAutofit/>
          </a:bodyPr>
          <a:lstStyle/>
          <a:p>
            <a:pPr marL="0" indent="0">
              <a:buNone/>
            </a:pPr>
            <a:endParaRPr lang="ru-RU" b="1" dirty="0" smtClean="0">
              <a:solidFill>
                <a:schemeClr val="bg1">
                  <a:lumMod val="50000"/>
                </a:schemeClr>
              </a:solidFill>
              <a:latin typeface="Times New Roman" pitchFamily="18" charset="0"/>
              <a:cs typeface="Times New Roman" pitchFamily="18" charset="0"/>
            </a:endParaRPr>
          </a:p>
          <a:p>
            <a:pPr marL="0" indent="0">
              <a:buNone/>
            </a:pPr>
            <a:endParaRPr lang="ru-RU" b="1" dirty="0" smtClean="0">
              <a:solidFill>
                <a:schemeClr val="bg1">
                  <a:lumMod val="50000"/>
                </a:schemeClr>
              </a:solidFill>
              <a:latin typeface="Times New Roman" pitchFamily="18" charset="0"/>
              <a:cs typeface="Times New Roman" pitchFamily="18" charset="0"/>
            </a:endParaRPr>
          </a:p>
          <a:p>
            <a:pPr marL="0" indent="0">
              <a:buNone/>
            </a:pPr>
            <a:endParaRPr lang="ru-RU" b="1" dirty="0" smtClean="0">
              <a:solidFill>
                <a:schemeClr val="bg1">
                  <a:lumMod val="50000"/>
                </a:schemeClr>
              </a:solidFill>
              <a:latin typeface="Times New Roman" pitchFamily="18" charset="0"/>
              <a:cs typeface="Times New Roman" pitchFamily="18" charset="0"/>
            </a:endParaRPr>
          </a:p>
          <a:p>
            <a:pPr marL="0" indent="0">
              <a:buNone/>
            </a:pPr>
            <a:endParaRPr lang="ru-RU" b="1" dirty="0" smtClean="0">
              <a:solidFill>
                <a:schemeClr val="bg1">
                  <a:lumMod val="50000"/>
                </a:schemeClr>
              </a:solidFill>
              <a:latin typeface="Times New Roman" pitchFamily="18" charset="0"/>
              <a:cs typeface="Times New Roman" pitchFamily="18" charset="0"/>
            </a:endParaRPr>
          </a:p>
          <a:p>
            <a:endParaRPr lang="ru-RU" dirty="0"/>
          </a:p>
        </p:txBody>
      </p:sp>
      <p:sp>
        <p:nvSpPr>
          <p:cNvPr id="7" name="Прямоугольник 6"/>
          <p:cNvSpPr/>
          <p:nvPr/>
        </p:nvSpPr>
        <p:spPr>
          <a:xfrm>
            <a:off x="251520" y="1772816"/>
            <a:ext cx="8568952" cy="48245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endParaRPr lang="ru-RU" b="1" dirty="0" smtClean="0">
              <a:solidFill>
                <a:srgbClr val="002060"/>
              </a:solidFill>
              <a:latin typeface="Times New Roman" pitchFamily="18" charset="0"/>
              <a:cs typeface="Times New Roman" pitchFamily="18" charset="0"/>
            </a:endParaRPr>
          </a:p>
          <a:p>
            <a:pPr marL="285750" indent="-285750">
              <a:buFont typeface="Arial" pitchFamily="34" charset="0"/>
              <a:buChar char="•"/>
            </a:pPr>
            <a:endParaRPr lang="ru-RU" b="1" dirty="0" smtClean="0">
              <a:solidFill>
                <a:srgbClr val="002060"/>
              </a:solidFill>
              <a:latin typeface="Times New Roman" pitchFamily="18" charset="0"/>
              <a:cs typeface="Times New Roman" pitchFamily="18" charset="0"/>
            </a:endParaRPr>
          </a:p>
          <a:p>
            <a:pPr marL="285750" indent="-285750">
              <a:buFont typeface="Arial" pitchFamily="34" charset="0"/>
              <a:buChar char="•"/>
            </a:pPr>
            <a:r>
              <a:rPr lang="ru-RU" sz="2000" b="1" dirty="0" smtClean="0">
                <a:solidFill>
                  <a:srgbClr val="002060"/>
                </a:solidFill>
                <a:latin typeface="Times New Roman" pitchFamily="18" charset="0"/>
                <a:cs typeface="Times New Roman" pitchFamily="18" charset="0"/>
              </a:rPr>
              <a:t>Приказ </a:t>
            </a:r>
            <a:r>
              <a:rPr lang="ru-RU" sz="2000" b="1" dirty="0">
                <a:solidFill>
                  <a:srgbClr val="002060"/>
                </a:solidFill>
                <a:latin typeface="Times New Roman" pitchFamily="18" charset="0"/>
                <a:cs typeface="Times New Roman" pitchFamily="18" charset="0"/>
              </a:rPr>
              <a:t>Минобрнауки России от 14.06.2013 №462 «Об утверждении Порядка проведения самообследования образовательной организацией</a:t>
            </a:r>
            <a:r>
              <a:rPr lang="ru-RU" sz="2000" b="1" dirty="0" smtClean="0">
                <a:solidFill>
                  <a:srgbClr val="002060"/>
                </a:solidFill>
                <a:latin typeface="Times New Roman" pitchFamily="18" charset="0"/>
                <a:cs typeface="Times New Roman" pitchFamily="18" charset="0"/>
              </a:rPr>
              <a:t>»</a:t>
            </a:r>
          </a:p>
          <a:p>
            <a:pPr marL="285750" indent="-285750">
              <a:buFont typeface="Arial" pitchFamily="34" charset="0"/>
              <a:buChar char="•"/>
            </a:pPr>
            <a:r>
              <a:rPr lang="ru-RU" sz="2000" b="1" dirty="0" smtClean="0">
                <a:solidFill>
                  <a:srgbClr val="002060"/>
                </a:solidFill>
                <a:latin typeface="Times New Roman" pitchFamily="18" charset="0"/>
                <a:cs typeface="Times New Roman" pitchFamily="18" charset="0"/>
              </a:rPr>
              <a:t>Приказ </a:t>
            </a:r>
            <a:r>
              <a:rPr lang="ru-RU" sz="2000" b="1" dirty="0">
                <a:solidFill>
                  <a:srgbClr val="002060"/>
                </a:solidFill>
                <a:latin typeface="Times New Roman" pitchFamily="18" charset="0"/>
                <a:cs typeface="Times New Roman" pitchFamily="18" charset="0"/>
              </a:rPr>
              <a:t>Минобрнауки России от </a:t>
            </a:r>
            <a:r>
              <a:rPr lang="ru-RU" sz="2000" b="1" dirty="0" smtClean="0">
                <a:solidFill>
                  <a:srgbClr val="002060"/>
                </a:solidFill>
                <a:latin typeface="Times New Roman" pitchFamily="18" charset="0"/>
                <a:cs typeface="Times New Roman" pitchFamily="18" charset="0"/>
              </a:rPr>
              <a:t>10.12.2013 </a:t>
            </a:r>
            <a:r>
              <a:rPr lang="ru-RU" sz="2000" b="1" dirty="0">
                <a:solidFill>
                  <a:srgbClr val="002060"/>
                </a:solidFill>
                <a:latin typeface="Times New Roman" pitchFamily="18" charset="0"/>
                <a:cs typeface="Times New Roman" pitchFamily="18" charset="0"/>
              </a:rPr>
              <a:t>г. </a:t>
            </a:r>
            <a:r>
              <a:rPr lang="ru-RU" sz="2000" b="1" dirty="0" smtClean="0">
                <a:solidFill>
                  <a:srgbClr val="002060"/>
                </a:solidFill>
                <a:latin typeface="Times New Roman" pitchFamily="18" charset="0"/>
                <a:cs typeface="Times New Roman" pitchFamily="18" charset="0"/>
              </a:rPr>
              <a:t>№1324 «Об </a:t>
            </a:r>
            <a:r>
              <a:rPr lang="ru-RU" sz="2000" b="1" dirty="0">
                <a:solidFill>
                  <a:srgbClr val="002060"/>
                </a:solidFill>
                <a:latin typeface="Times New Roman" pitchFamily="18" charset="0"/>
                <a:cs typeface="Times New Roman" pitchFamily="18" charset="0"/>
              </a:rPr>
              <a:t>утверждении показателей деятельности образовательной организации, подлежащей самообследованию</a:t>
            </a:r>
            <a:r>
              <a:rPr lang="ru-RU" sz="2000" b="1" dirty="0" smtClean="0">
                <a:solidFill>
                  <a:srgbClr val="002060"/>
                </a:solidFill>
                <a:latin typeface="Times New Roman" pitchFamily="18" charset="0"/>
                <a:cs typeface="Times New Roman" pitchFamily="18" charset="0"/>
              </a:rPr>
              <a:t>»</a:t>
            </a:r>
          </a:p>
          <a:p>
            <a:pPr marL="285750" indent="-285750">
              <a:buFont typeface="Arial" pitchFamily="34" charset="0"/>
              <a:buChar char="•"/>
            </a:pPr>
            <a:r>
              <a:rPr lang="ru-RU" sz="2000" b="1" dirty="0">
                <a:solidFill>
                  <a:srgbClr val="002060"/>
                </a:solidFill>
                <a:latin typeface="Times New Roman" pitchFamily="18" charset="0"/>
                <a:cs typeface="Times New Roman" pitchFamily="18" charset="0"/>
              </a:rPr>
              <a:t>Приказ Минобрнауки НСО от 15.04.2014 №920 </a:t>
            </a:r>
            <a:r>
              <a:rPr lang="ru-RU" sz="2000" b="1" dirty="0" smtClean="0">
                <a:solidFill>
                  <a:srgbClr val="002060"/>
                </a:solidFill>
                <a:latin typeface="Times New Roman" pitchFamily="18" charset="0"/>
                <a:cs typeface="Times New Roman" pitchFamily="18" charset="0"/>
              </a:rPr>
              <a:t>«О </a:t>
            </a:r>
            <a:r>
              <a:rPr lang="ru-RU" sz="2000" b="1" dirty="0">
                <a:solidFill>
                  <a:srgbClr val="002060"/>
                </a:solidFill>
                <a:latin typeface="Times New Roman" pitchFamily="18" charset="0"/>
                <a:cs typeface="Times New Roman" pitchFamily="18" charset="0"/>
              </a:rPr>
              <a:t>сборе информации о показателях деятельности общеобразовательных организаций, расположенных на территории Новосибирской области, подлежащих самообследованию</a:t>
            </a:r>
            <a:r>
              <a:rPr lang="ru-RU" sz="2000" b="1" dirty="0" smtClean="0">
                <a:solidFill>
                  <a:srgbClr val="002060"/>
                </a:solidFill>
                <a:latin typeface="Times New Roman" pitchFamily="18" charset="0"/>
                <a:cs typeface="Times New Roman" pitchFamily="18" charset="0"/>
              </a:rPr>
              <a:t>»</a:t>
            </a:r>
          </a:p>
          <a:p>
            <a:pPr marL="285750" indent="-285750">
              <a:buFont typeface="Arial" pitchFamily="34" charset="0"/>
              <a:buChar char="•"/>
            </a:pPr>
            <a:r>
              <a:rPr lang="ru-RU" sz="2000" b="1" dirty="0" smtClean="0">
                <a:solidFill>
                  <a:srgbClr val="002060"/>
                </a:solidFill>
                <a:latin typeface="Times New Roman" pitchFamily="18" charset="0"/>
                <a:cs typeface="Times New Roman" pitchFamily="18" charset="0"/>
              </a:rPr>
              <a:t>Приказ </a:t>
            </a:r>
            <a:r>
              <a:rPr lang="ru-RU" sz="2000" b="1" dirty="0">
                <a:solidFill>
                  <a:srgbClr val="002060"/>
                </a:solidFill>
                <a:latin typeface="Times New Roman" pitchFamily="18" charset="0"/>
                <a:cs typeface="Times New Roman" pitchFamily="18" charset="0"/>
              </a:rPr>
              <a:t>Минобрнауки России </a:t>
            </a:r>
            <a:r>
              <a:rPr lang="ru-RU" sz="2000" b="1" dirty="0" smtClean="0">
                <a:solidFill>
                  <a:srgbClr val="002060"/>
                </a:solidFill>
                <a:latin typeface="Times New Roman" pitchFamily="18" charset="0"/>
                <a:cs typeface="Times New Roman" pitchFamily="18" charset="0"/>
              </a:rPr>
              <a:t>от14.12.2017 №1218 «О внесении изменений в Порядок</a:t>
            </a:r>
            <a:r>
              <a:rPr lang="ru-RU" sz="2000" b="1" dirty="0">
                <a:solidFill>
                  <a:srgbClr val="002060"/>
                </a:solidFill>
                <a:latin typeface="Times New Roman" pitchFamily="18" charset="0"/>
                <a:cs typeface="Times New Roman" pitchFamily="18" charset="0"/>
              </a:rPr>
              <a:t> проведения самообследования образовательной </a:t>
            </a:r>
            <a:r>
              <a:rPr lang="ru-RU" sz="2000" b="1" dirty="0" smtClean="0">
                <a:solidFill>
                  <a:srgbClr val="002060"/>
                </a:solidFill>
                <a:latin typeface="Times New Roman" pitchFamily="18" charset="0"/>
                <a:cs typeface="Times New Roman" pitchFamily="18" charset="0"/>
              </a:rPr>
              <a:t>организацией, утв.</a:t>
            </a:r>
            <a:r>
              <a:rPr lang="ru-RU" sz="2000" b="1" dirty="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приказом Минобрнауки </a:t>
            </a:r>
            <a:r>
              <a:rPr lang="ru-RU" sz="2000" b="1" dirty="0">
                <a:solidFill>
                  <a:srgbClr val="002060"/>
                </a:solidFill>
                <a:latin typeface="Times New Roman" pitchFamily="18" charset="0"/>
                <a:cs typeface="Times New Roman" pitchFamily="18" charset="0"/>
              </a:rPr>
              <a:t>России от 14.06.2013 №</a:t>
            </a:r>
            <a:r>
              <a:rPr lang="ru-RU" sz="2000" b="1" dirty="0" smtClean="0">
                <a:solidFill>
                  <a:srgbClr val="002060"/>
                </a:solidFill>
                <a:latin typeface="Times New Roman" pitchFamily="18" charset="0"/>
                <a:cs typeface="Times New Roman" pitchFamily="18" charset="0"/>
              </a:rPr>
              <a:t>462» </a:t>
            </a:r>
            <a:endParaRPr lang="ru-RU" sz="2000" b="1" dirty="0">
              <a:solidFill>
                <a:srgbClr val="002060"/>
              </a:solidFill>
              <a:latin typeface="Times New Roman" pitchFamily="18" charset="0"/>
              <a:cs typeface="Times New Roman" pitchFamily="18" charset="0"/>
            </a:endParaRPr>
          </a:p>
          <a:p>
            <a:pPr marL="285750" indent="-285750">
              <a:buFont typeface="Arial" pitchFamily="34" charset="0"/>
              <a:buChar char="•"/>
            </a:pPr>
            <a:endParaRPr lang="ru-RU"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23675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88640"/>
            <a:ext cx="8818885" cy="6192688"/>
          </a:xfrm>
        </p:spPr>
        <p:txBody>
          <a:bodyPr>
            <a:normAutofit lnSpcReduction="10000"/>
          </a:bodyPr>
          <a:lstStyle/>
          <a:p>
            <a:pPr marL="0" indent="0" algn="ctr">
              <a:buNone/>
            </a:pPr>
            <a:r>
              <a:rPr lang="ru-RU" sz="1800" b="1" dirty="0">
                <a:solidFill>
                  <a:srgbClr val="002060"/>
                </a:solidFill>
                <a:latin typeface="Times New Roman" pitchFamily="18" charset="0"/>
                <a:cs typeface="Times New Roman" pitchFamily="18" charset="0"/>
              </a:rPr>
              <a:t>3</a:t>
            </a:r>
            <a:r>
              <a:rPr lang="ru-RU" sz="1800" b="1" dirty="0" smtClean="0">
                <a:solidFill>
                  <a:srgbClr val="002060"/>
                </a:solidFill>
                <a:latin typeface="Times New Roman" pitchFamily="18" charset="0"/>
                <a:cs typeface="Times New Roman" pitchFamily="18" charset="0"/>
              </a:rPr>
              <a:t>. Соблюдение </a:t>
            </a:r>
            <a:r>
              <a:rPr lang="ru-RU" sz="1800" b="1" dirty="0">
                <a:solidFill>
                  <a:srgbClr val="002060"/>
                </a:solidFill>
                <a:latin typeface="Times New Roman" pitchFamily="18" charset="0"/>
                <a:cs typeface="Times New Roman" pitchFamily="18" charset="0"/>
              </a:rPr>
              <a:t>порядка приема в ОО</a:t>
            </a:r>
          </a:p>
          <a:p>
            <a:r>
              <a:rPr lang="ru-RU" sz="1800" b="1" dirty="0">
                <a:solidFill>
                  <a:srgbClr val="000000"/>
                </a:solidFill>
                <a:latin typeface="Times New Roman" pitchFamily="18" charset="0"/>
                <a:cs typeface="Times New Roman" pitchFamily="18" charset="0"/>
              </a:rPr>
              <a:t>Локальный акт</a:t>
            </a:r>
          </a:p>
          <a:p>
            <a:pPr algn="just"/>
            <a:r>
              <a:rPr lang="ru-RU" sz="1800" b="1" dirty="0">
                <a:solidFill>
                  <a:srgbClr val="000000"/>
                </a:solidFill>
                <a:latin typeface="Times New Roman" pitchFamily="18" charset="0"/>
                <a:cs typeface="Times New Roman" pitchFamily="18" charset="0"/>
              </a:rPr>
              <a:t>Журнал регистрации заявлений о приёме;</a:t>
            </a:r>
          </a:p>
          <a:p>
            <a:pPr algn="just"/>
            <a:r>
              <a:rPr lang="ru-RU" sz="1800" b="1" dirty="0">
                <a:solidFill>
                  <a:srgbClr val="000000"/>
                </a:solidFill>
                <a:latin typeface="Times New Roman" pitchFamily="18" charset="0"/>
                <a:cs typeface="Times New Roman" pitchFamily="18" charset="0"/>
              </a:rPr>
              <a:t>Заявления родителей о приёме;</a:t>
            </a:r>
          </a:p>
          <a:p>
            <a:pPr algn="just"/>
            <a:r>
              <a:rPr lang="ru-RU" sz="1800" b="1" dirty="0">
                <a:solidFill>
                  <a:srgbClr val="000000"/>
                </a:solidFill>
                <a:latin typeface="Times New Roman" pitchFamily="18" charset="0"/>
                <a:cs typeface="Times New Roman" pitchFamily="18" charset="0"/>
              </a:rPr>
              <a:t>Приказы о приёме (соблюдение </a:t>
            </a:r>
            <a:r>
              <a:rPr lang="ru-RU" sz="1800" b="1" dirty="0" smtClean="0">
                <a:solidFill>
                  <a:srgbClr val="000000"/>
                </a:solidFill>
                <a:latin typeface="Times New Roman" pitchFamily="18" charset="0"/>
                <a:cs typeface="Times New Roman" pitchFamily="18" charset="0"/>
              </a:rPr>
              <a:t>сроков -7 рабочих дней);</a:t>
            </a:r>
            <a:endParaRPr lang="ru-RU" sz="1800" b="1" dirty="0">
              <a:solidFill>
                <a:srgbClr val="000000"/>
              </a:solidFill>
              <a:latin typeface="Times New Roman" pitchFamily="18" charset="0"/>
              <a:cs typeface="Times New Roman" pitchFamily="18" charset="0"/>
            </a:endParaRPr>
          </a:p>
          <a:p>
            <a:pPr algn="just"/>
            <a:r>
              <a:rPr lang="ru-RU" sz="1800" b="1" dirty="0">
                <a:solidFill>
                  <a:srgbClr val="000000"/>
                </a:solidFill>
                <a:latin typeface="Times New Roman" pitchFamily="18" charset="0"/>
                <a:cs typeface="Times New Roman" pitchFamily="18" charset="0"/>
              </a:rPr>
              <a:t>Соблюдение возраста приёма в 1 класс (до 6,5 и после 8 лет);</a:t>
            </a:r>
          </a:p>
          <a:p>
            <a:pPr algn="just"/>
            <a:r>
              <a:rPr lang="ru-RU" sz="1800" b="1" dirty="0">
                <a:solidFill>
                  <a:srgbClr val="000000"/>
                </a:solidFill>
                <a:latin typeface="Times New Roman" pitchFamily="18" charset="0"/>
                <a:cs typeface="Times New Roman" pitchFamily="18" charset="0"/>
              </a:rPr>
              <a:t>Ознакомление родителей (законных представителей) с уставом, лицензией, свидетельством о государственной аккредитации (школы), образовательными программами и другими документами;</a:t>
            </a:r>
          </a:p>
          <a:p>
            <a:pPr algn="just"/>
            <a:r>
              <a:rPr lang="ru-RU" sz="1800" b="1" dirty="0">
                <a:solidFill>
                  <a:srgbClr val="000000"/>
                </a:solidFill>
                <a:latin typeface="Times New Roman" pitchFamily="18" charset="0"/>
                <a:cs typeface="Times New Roman" pitchFamily="18" charset="0"/>
              </a:rPr>
              <a:t>Согласие на обработку персональных данных</a:t>
            </a:r>
          </a:p>
          <a:p>
            <a:pPr algn="just">
              <a:buFontTx/>
              <a:buChar char="-"/>
            </a:pPr>
            <a:r>
              <a:rPr lang="ru-RU" sz="1800" b="1" dirty="0" smtClean="0">
                <a:solidFill>
                  <a:srgbClr val="002060"/>
                </a:solidFill>
                <a:latin typeface="Times New Roman" pitchFamily="18" charset="0"/>
                <a:cs typeface="Times New Roman" pitchFamily="18" charset="0"/>
              </a:rPr>
              <a:t>Приказ </a:t>
            </a:r>
            <a:r>
              <a:rPr lang="ru-RU" sz="1800" b="1" dirty="0">
                <a:solidFill>
                  <a:srgbClr val="002060"/>
                </a:solidFill>
                <a:latin typeface="Times New Roman" pitchFamily="18" charset="0"/>
                <a:cs typeface="Times New Roman" pitchFamily="18" charset="0"/>
              </a:rPr>
              <a:t>Минобрнауки России от 22.01.2014 № 32 </a:t>
            </a:r>
            <a:r>
              <a:rPr lang="ru-RU" sz="1800" b="1" dirty="0" smtClean="0">
                <a:solidFill>
                  <a:srgbClr val="002060"/>
                </a:solidFill>
                <a:latin typeface="Times New Roman" pitchFamily="18" charset="0"/>
                <a:cs typeface="Times New Roman" pitchFamily="18" charset="0"/>
              </a:rPr>
              <a:t>«</a:t>
            </a:r>
            <a:r>
              <a:rPr lang="ru-RU" sz="1800" b="1" dirty="0">
                <a:solidFill>
                  <a:srgbClr val="002060"/>
                </a:solidFill>
                <a:latin typeface="Times New Roman" pitchFamily="18" charset="0"/>
                <a:cs typeface="Times New Roman" pitchFamily="18" charset="0"/>
              </a:rPr>
              <a:t>Об утверждении порядка приема граждан на обучение по образовательным программам начального общего, основного общего и среднего общего образования</a:t>
            </a:r>
            <a:r>
              <a:rPr lang="ru-RU" sz="1800" b="1" dirty="0" smtClean="0">
                <a:solidFill>
                  <a:srgbClr val="002060"/>
                </a:solidFill>
                <a:latin typeface="Times New Roman" pitchFamily="18" charset="0"/>
                <a:cs typeface="Times New Roman" pitchFamily="18" charset="0"/>
              </a:rPr>
              <a:t>»</a:t>
            </a:r>
          </a:p>
          <a:p>
            <a:pPr algn="just">
              <a:buFontTx/>
              <a:buChar char="-"/>
            </a:pPr>
            <a:r>
              <a:rPr lang="ru-RU" sz="1800" b="1" dirty="0" smtClean="0">
                <a:solidFill>
                  <a:srgbClr val="002060"/>
                </a:solidFill>
                <a:latin typeface="Times New Roman" pitchFamily="18" charset="0"/>
                <a:cs typeface="Times New Roman" pitchFamily="18" charset="0"/>
              </a:rPr>
              <a:t>Приказ </a:t>
            </a:r>
            <a:r>
              <a:rPr lang="ru-RU" sz="1800" b="1" dirty="0" err="1">
                <a:solidFill>
                  <a:srgbClr val="002060"/>
                </a:solidFill>
                <a:latin typeface="Times New Roman" pitchFamily="18" charset="0"/>
                <a:cs typeface="Times New Roman" pitchFamily="18" charset="0"/>
              </a:rPr>
              <a:t>Минпросвещения</a:t>
            </a:r>
            <a:r>
              <a:rPr lang="ru-RU" sz="1800" b="1" dirty="0">
                <a:solidFill>
                  <a:srgbClr val="002060"/>
                </a:solidFill>
                <a:latin typeface="Times New Roman" pitchFamily="18" charset="0"/>
                <a:cs typeface="Times New Roman" pitchFamily="18" charset="0"/>
              </a:rPr>
              <a:t> России от 17.01.2019 № 19 "О внесении изменений в Порядок приема граждан на обучение по образовательным программам начального общего, основного общего и среднего общего образования, утвержденный приказом Министерства образования и науки Российской Федерации от 22 января 2014 г. № 32" </a:t>
            </a:r>
            <a:endParaRPr lang="ru-RU" sz="1800" b="1" dirty="0" smtClean="0">
              <a:solidFill>
                <a:srgbClr val="002060"/>
              </a:solidFill>
              <a:latin typeface="Times New Roman" pitchFamily="18" charset="0"/>
              <a:cs typeface="Times New Roman" pitchFamily="18" charset="0"/>
            </a:endParaRPr>
          </a:p>
          <a:p>
            <a:pPr marL="0" indent="0" algn="just">
              <a:buNone/>
            </a:pPr>
            <a:r>
              <a:rPr lang="ru-RU" sz="1800" b="1" i="1" dirty="0">
                <a:solidFill>
                  <a:srgbClr val="C00000"/>
                </a:solidFill>
                <a:latin typeface="Times New Roman" pitchFamily="18" charset="0"/>
                <a:cs typeface="Times New Roman" pitchFamily="18" charset="0"/>
              </a:rPr>
              <a:t>При приеме на обучение с </a:t>
            </a:r>
            <a:r>
              <a:rPr lang="ru-RU" sz="1800" b="1" i="1" dirty="0" smtClean="0">
                <a:solidFill>
                  <a:srgbClr val="C00000"/>
                </a:solidFill>
                <a:latin typeface="Times New Roman" pitchFamily="18" charset="0"/>
                <a:cs typeface="Times New Roman" pitchFamily="18" charset="0"/>
              </a:rPr>
              <a:t>первого </a:t>
            </a:r>
            <a:r>
              <a:rPr lang="ru-RU" sz="1800" b="1" i="1" dirty="0">
                <a:solidFill>
                  <a:srgbClr val="C00000"/>
                </a:solidFill>
                <a:latin typeface="Times New Roman" pitchFamily="18" charset="0"/>
                <a:cs typeface="Times New Roman" pitchFamily="18" charset="0"/>
              </a:rPr>
              <a:t>по девятый класс выбор языка образования, </a:t>
            </a:r>
            <a:r>
              <a:rPr lang="ru-RU" sz="1800" b="1" i="1" dirty="0" smtClean="0">
                <a:solidFill>
                  <a:srgbClr val="C00000"/>
                </a:solidFill>
                <a:latin typeface="Times New Roman" pitchFamily="18" charset="0"/>
                <a:cs typeface="Times New Roman" pitchFamily="18" charset="0"/>
              </a:rPr>
              <a:t>родного </a:t>
            </a:r>
            <a:r>
              <a:rPr lang="ru-RU" sz="1800" b="1" i="1" dirty="0">
                <a:solidFill>
                  <a:srgbClr val="C00000"/>
                </a:solidFill>
                <a:latin typeface="Times New Roman" pitchFamily="18" charset="0"/>
                <a:cs typeface="Times New Roman" pitchFamily="18" charset="0"/>
              </a:rPr>
              <a:t>языка из числа языков народов РФ, в т. ч. русского языка как родного языка, государственных языков республик РФ осуществляется по заявлению родителей.</a:t>
            </a:r>
            <a:endParaRPr lang="ru-RU" sz="1800" b="1" dirty="0">
              <a:solidFill>
                <a:srgbClr val="C00000"/>
              </a:solidFill>
              <a:latin typeface="Times New Roman" pitchFamily="18" charset="0"/>
              <a:cs typeface="Times New Roman" pitchFamily="18" charset="0"/>
            </a:endParaRPr>
          </a:p>
          <a:p>
            <a:pPr algn="just">
              <a:buFontTx/>
              <a:buChar char="-"/>
            </a:pPr>
            <a:endParaRPr lang="ru-RU" sz="1400" dirty="0">
              <a:solidFill>
                <a:srgbClr val="002060"/>
              </a:solidFill>
              <a:latin typeface="+mj-lt"/>
              <a:cs typeface="Times New Roman" pitchFamily="18" charset="0"/>
            </a:endParaRPr>
          </a:p>
          <a:p>
            <a:pPr marL="0" indent="0">
              <a:buNone/>
            </a:pPr>
            <a:endParaRPr lang="ru-RU" sz="1400" dirty="0"/>
          </a:p>
        </p:txBody>
      </p:sp>
    </p:spTree>
    <p:extLst>
      <p:ext uri="{BB962C8B-B14F-4D97-AF65-F5344CB8AC3E}">
        <p14:creationId xmlns:p14="http://schemas.microsoft.com/office/powerpoint/2010/main" val="1071320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23528" y="0"/>
            <a:ext cx="8712969" cy="6453336"/>
          </a:xfrm>
        </p:spPr>
        <p:txBody>
          <a:bodyPr/>
          <a:lstStyle/>
          <a:p>
            <a:pPr marL="0" indent="0" algn="ctr">
              <a:buNone/>
            </a:pPr>
            <a:endParaRPr lang="ru-RU" sz="2000" dirty="0" smtClean="0">
              <a:solidFill>
                <a:srgbClr val="002060"/>
              </a:solidFill>
              <a:latin typeface="Times New Roman" pitchFamily="18" charset="0"/>
              <a:cs typeface="Times New Roman" pitchFamily="18" charset="0"/>
            </a:endParaRPr>
          </a:p>
          <a:p>
            <a:pPr marL="0" indent="0" algn="ctr">
              <a:buNone/>
            </a:pPr>
            <a:r>
              <a:rPr lang="ru-RU" sz="2000" b="1" dirty="0">
                <a:solidFill>
                  <a:srgbClr val="002060"/>
                </a:solidFill>
                <a:latin typeface="Times New Roman" pitchFamily="18" charset="0"/>
                <a:cs typeface="Times New Roman" pitchFamily="18" charset="0"/>
              </a:rPr>
              <a:t>4</a:t>
            </a:r>
            <a:r>
              <a:rPr lang="ru-RU" sz="2000" b="1"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Соблюдение </a:t>
            </a:r>
            <a:r>
              <a:rPr lang="ru-RU" sz="2000" b="1" dirty="0">
                <a:solidFill>
                  <a:srgbClr val="002060"/>
                </a:solidFill>
                <a:latin typeface="Times New Roman" pitchFamily="18" charset="0"/>
                <a:cs typeface="Times New Roman" pitchFamily="18" charset="0"/>
              </a:rPr>
              <a:t>порядка перевода и </a:t>
            </a:r>
            <a:r>
              <a:rPr lang="ru-RU" sz="2000" b="1" dirty="0" smtClean="0">
                <a:solidFill>
                  <a:srgbClr val="002060"/>
                </a:solidFill>
                <a:latin typeface="Times New Roman" pitchFamily="18" charset="0"/>
                <a:cs typeface="Times New Roman" pitchFamily="18" charset="0"/>
              </a:rPr>
              <a:t>отчисления (ОО)</a:t>
            </a:r>
            <a:endParaRPr lang="ru-RU" sz="2000" b="1" dirty="0">
              <a:solidFill>
                <a:srgbClr val="002060"/>
              </a:solidFill>
              <a:latin typeface="Times New Roman" pitchFamily="18" charset="0"/>
              <a:cs typeface="Times New Roman" pitchFamily="18" charset="0"/>
            </a:endParaRPr>
          </a:p>
          <a:p>
            <a:endParaRPr lang="ru-RU" sz="2000" b="1" dirty="0" smtClean="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Локальный </a:t>
            </a:r>
            <a:r>
              <a:rPr lang="ru-RU" sz="2000" b="1" dirty="0">
                <a:solidFill>
                  <a:srgbClr val="000000"/>
                </a:solidFill>
                <a:latin typeface="Times New Roman" pitchFamily="18" charset="0"/>
                <a:cs typeface="Times New Roman" pitchFamily="18" charset="0"/>
              </a:rPr>
              <a:t>акт</a:t>
            </a:r>
          </a:p>
          <a:p>
            <a:r>
              <a:rPr lang="ru-RU" sz="2000" b="1" dirty="0">
                <a:solidFill>
                  <a:srgbClr val="000000"/>
                </a:solidFill>
                <a:latin typeface="Times New Roman" pitchFamily="18" charset="0"/>
                <a:cs typeface="Times New Roman" pitchFamily="18" charset="0"/>
              </a:rPr>
              <a:t>Заявления родителей об отчислении; </a:t>
            </a:r>
          </a:p>
          <a:p>
            <a:r>
              <a:rPr lang="ru-RU" sz="2000" b="1" dirty="0">
                <a:solidFill>
                  <a:srgbClr val="000000"/>
                </a:solidFill>
                <a:latin typeface="Times New Roman" pitchFamily="18" charset="0"/>
                <a:cs typeface="Times New Roman" pitchFamily="18" charset="0"/>
              </a:rPr>
              <a:t>Приказы об отчислении, приёме, переводе (соблюдение сроков) </a:t>
            </a:r>
            <a:endParaRPr lang="ru-RU" sz="2000" b="1" dirty="0" smtClean="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Журнал </a:t>
            </a:r>
            <a:r>
              <a:rPr lang="ru-RU" sz="2000" b="1" dirty="0">
                <a:solidFill>
                  <a:srgbClr val="000000"/>
                </a:solidFill>
                <a:latin typeface="Times New Roman" pitchFamily="18" charset="0"/>
                <a:cs typeface="Times New Roman" pitchFamily="18" charset="0"/>
              </a:rPr>
              <a:t>регистрации запросов о выбывшем и регистрации информации об </a:t>
            </a:r>
            <a:r>
              <a:rPr lang="ru-RU" sz="2000" b="1" dirty="0" smtClean="0">
                <a:solidFill>
                  <a:srgbClr val="000000"/>
                </a:solidFill>
                <a:latin typeface="Times New Roman" pitchFamily="18" charset="0"/>
                <a:cs typeface="Times New Roman" pitchFamily="18" charset="0"/>
              </a:rPr>
              <a:t>отчисленном</a:t>
            </a:r>
            <a:r>
              <a:rPr lang="ru-RU" sz="2000" b="1" dirty="0">
                <a:solidFill>
                  <a:srgbClr val="00000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(п</a:t>
            </a:r>
            <a:r>
              <a:rPr lang="ru-RU" sz="2000" b="1" dirty="0">
                <a:solidFill>
                  <a:srgbClr val="002060"/>
                </a:solidFill>
                <a:latin typeface="Times New Roman" pitchFamily="18" charset="0"/>
                <a:cs typeface="Times New Roman" pitchFamily="18" charset="0"/>
              </a:rPr>
              <a:t>. 12 Приказа МО РФ № 177: «Принимающая организация при зачислении обучающегося из исходной организации, в течение </a:t>
            </a:r>
            <a:r>
              <a:rPr lang="ru-RU" sz="2000" b="1" dirty="0">
                <a:solidFill>
                  <a:srgbClr val="C00000"/>
                </a:solidFill>
                <a:latin typeface="Times New Roman" pitchFamily="18" charset="0"/>
                <a:cs typeface="Times New Roman" pitchFamily="18" charset="0"/>
              </a:rPr>
              <a:t>двух </a:t>
            </a:r>
            <a:r>
              <a:rPr lang="ru-RU" sz="2000" b="1" dirty="0">
                <a:solidFill>
                  <a:srgbClr val="002060"/>
                </a:solidFill>
                <a:latin typeface="Times New Roman" pitchFamily="18" charset="0"/>
                <a:cs typeface="Times New Roman" pitchFamily="18" charset="0"/>
              </a:rPr>
              <a:t>рабочих дней с даты издания распорядительного акта о зачислении обучающегося в порядке перевода письменно уведомляет исходную организацию о номере и дате распорядительного акта о зачислении обучающегося…»);</a:t>
            </a:r>
          </a:p>
          <a:p>
            <a:r>
              <a:rPr lang="ru-RU" sz="2000" b="1" dirty="0" smtClean="0">
                <a:solidFill>
                  <a:srgbClr val="000000"/>
                </a:solidFill>
                <a:latin typeface="Times New Roman" pitchFamily="18" charset="0"/>
                <a:cs typeface="Times New Roman" pitchFamily="18" charset="0"/>
              </a:rPr>
              <a:t> </a:t>
            </a:r>
            <a:r>
              <a:rPr lang="ru-RU" sz="2000" b="1" dirty="0">
                <a:solidFill>
                  <a:srgbClr val="000000"/>
                </a:solidFill>
                <a:latin typeface="Times New Roman" pitchFamily="18" charset="0"/>
                <a:cs typeface="Times New Roman" pitchFamily="18" charset="0"/>
              </a:rPr>
              <a:t>Справки об обучении (пункт 12 статьи 60 Федерального закона);</a:t>
            </a:r>
          </a:p>
          <a:p>
            <a:r>
              <a:rPr lang="ru-RU" sz="2000" b="1" dirty="0">
                <a:solidFill>
                  <a:srgbClr val="000000"/>
                </a:solidFill>
                <a:latin typeface="Times New Roman" pitchFamily="18" charset="0"/>
                <a:cs typeface="Times New Roman" pitchFamily="18" charset="0"/>
              </a:rPr>
              <a:t>Основания для отчисления по инициативе ОО</a:t>
            </a:r>
          </a:p>
          <a:p>
            <a:r>
              <a:rPr lang="ru-RU" sz="2000" b="1" dirty="0">
                <a:solidFill>
                  <a:srgbClr val="000000"/>
                </a:solidFill>
                <a:latin typeface="Times New Roman" pitchFamily="18" charset="0"/>
                <a:cs typeface="Times New Roman" pitchFamily="18" charset="0"/>
              </a:rPr>
              <a:t>Алфавитная </a:t>
            </a:r>
            <a:r>
              <a:rPr lang="ru-RU" sz="2000" b="1" dirty="0" smtClean="0">
                <a:solidFill>
                  <a:srgbClr val="000000"/>
                </a:solidFill>
                <a:latin typeface="Times New Roman" pitchFamily="18" charset="0"/>
                <a:cs typeface="Times New Roman" pitchFamily="18" charset="0"/>
              </a:rPr>
              <a:t>книга, личные </a:t>
            </a:r>
            <a:r>
              <a:rPr lang="ru-RU" sz="2000" b="1" dirty="0">
                <a:solidFill>
                  <a:srgbClr val="000000"/>
                </a:solidFill>
                <a:latin typeface="Times New Roman" pitchFamily="18" charset="0"/>
                <a:cs typeface="Times New Roman" pitchFamily="18" charset="0"/>
              </a:rPr>
              <a:t>дела обучающихся</a:t>
            </a:r>
          </a:p>
          <a:p>
            <a:pPr marL="0" indent="0" algn="just">
              <a:buNone/>
            </a:pPr>
            <a:endParaRPr lang="ru-RU" sz="1600" b="1" dirty="0">
              <a:solidFill>
                <a:srgbClr val="002060"/>
              </a:solidFill>
              <a:latin typeface="+mj-lt"/>
            </a:endParaRPr>
          </a:p>
        </p:txBody>
      </p:sp>
    </p:spTree>
    <p:extLst>
      <p:ext uri="{BB962C8B-B14F-4D97-AF65-F5344CB8AC3E}">
        <p14:creationId xmlns:p14="http://schemas.microsoft.com/office/powerpoint/2010/main" val="268050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476672"/>
            <a:ext cx="8818885" cy="6048672"/>
          </a:xfrm>
        </p:spPr>
        <p:txBody>
          <a:bodyPr/>
          <a:lstStyle/>
          <a:p>
            <a:pPr marL="0" indent="0" algn="ctr">
              <a:buNone/>
            </a:pPr>
            <a:r>
              <a:rPr lang="ru-RU" sz="2400" b="1" dirty="0">
                <a:solidFill>
                  <a:srgbClr val="002060"/>
                </a:solidFill>
                <a:latin typeface="Times New Roman" pitchFamily="18" charset="0"/>
                <a:cs typeface="Times New Roman" pitchFamily="18" charset="0"/>
              </a:rPr>
              <a:t>5</a:t>
            </a:r>
            <a:r>
              <a:rPr lang="ru-RU" sz="2400" b="1"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Организация </a:t>
            </a:r>
            <a:r>
              <a:rPr lang="ru-RU" sz="2400" b="1" dirty="0">
                <a:solidFill>
                  <a:srgbClr val="002060"/>
                </a:solidFill>
                <a:latin typeface="Times New Roman" pitchFamily="18" charset="0"/>
                <a:cs typeface="Times New Roman" pitchFamily="18" charset="0"/>
              </a:rPr>
              <a:t>и осуществление обучения по основным и дополнительным общеобразовательным программам</a:t>
            </a:r>
          </a:p>
          <a:p>
            <a:r>
              <a:rPr lang="ru-RU" sz="2000" b="1" dirty="0" smtClean="0">
                <a:solidFill>
                  <a:srgbClr val="000000"/>
                </a:solidFill>
                <a:latin typeface="Times New Roman" pitchFamily="18" charset="0"/>
                <a:cs typeface="Times New Roman" pitchFamily="18" charset="0"/>
              </a:rPr>
              <a:t>Локальные </a:t>
            </a:r>
            <a:r>
              <a:rPr lang="ru-RU" sz="2000" b="1" dirty="0">
                <a:solidFill>
                  <a:srgbClr val="000000"/>
                </a:solidFill>
                <a:latin typeface="Times New Roman" pitchFamily="18" charset="0"/>
                <a:cs typeface="Times New Roman" pitchFamily="18" charset="0"/>
              </a:rPr>
              <a:t>нормативные акты, регламентирующие  образовательную деятельность</a:t>
            </a:r>
          </a:p>
          <a:p>
            <a:r>
              <a:rPr lang="ru-RU" sz="2000" b="1" dirty="0">
                <a:solidFill>
                  <a:srgbClr val="000000"/>
                </a:solidFill>
                <a:latin typeface="Times New Roman" pitchFamily="18" charset="0"/>
                <a:cs typeface="Times New Roman" pitchFamily="18" charset="0"/>
              </a:rPr>
              <a:t>Разработанные и утверждённые основные образовательные программы</a:t>
            </a:r>
          </a:p>
          <a:p>
            <a:r>
              <a:rPr lang="ru-RU" sz="2000" b="1" dirty="0">
                <a:solidFill>
                  <a:srgbClr val="000000"/>
                </a:solidFill>
                <a:latin typeface="Times New Roman" pitchFamily="18" charset="0"/>
                <a:cs typeface="Times New Roman" pitchFamily="18" charset="0"/>
              </a:rPr>
              <a:t>Соответствие содержания образовательных программ требованиям ФГОС</a:t>
            </a:r>
          </a:p>
          <a:p>
            <a:r>
              <a:rPr lang="ru-RU" sz="2000" b="1" dirty="0">
                <a:solidFill>
                  <a:srgbClr val="000000"/>
                </a:solidFill>
                <a:latin typeface="Times New Roman" pitchFamily="18" charset="0"/>
                <a:cs typeface="Times New Roman" pitchFamily="18" charset="0"/>
              </a:rPr>
              <a:t>Документы и материалы по оценке качества образования:</a:t>
            </a:r>
          </a:p>
          <a:p>
            <a:pPr marL="0" indent="0">
              <a:buNone/>
            </a:pPr>
            <a:r>
              <a:rPr lang="ru-RU" sz="2000" b="1" dirty="0">
                <a:solidFill>
                  <a:srgbClr val="000000"/>
                </a:solidFill>
                <a:latin typeface="Times New Roman" pitchFamily="18" charset="0"/>
                <a:cs typeface="Times New Roman" pitchFamily="18" charset="0"/>
              </a:rPr>
              <a:t>- </a:t>
            </a:r>
            <a:r>
              <a:rPr lang="ru-RU" sz="2000" b="1" dirty="0" smtClean="0">
                <a:solidFill>
                  <a:srgbClr val="000000"/>
                </a:solidFill>
                <a:latin typeface="Times New Roman" pitchFamily="18" charset="0"/>
                <a:cs typeface="Times New Roman" pitchFamily="18" charset="0"/>
              </a:rPr>
              <a:t>промежуточная аттестация </a:t>
            </a:r>
            <a:r>
              <a:rPr lang="ru-RU" sz="2000" b="1" dirty="0">
                <a:solidFill>
                  <a:srgbClr val="000000"/>
                </a:solidFill>
                <a:latin typeface="Times New Roman" pitchFamily="18" charset="0"/>
                <a:cs typeface="Times New Roman" pitchFamily="18" charset="0"/>
              </a:rPr>
              <a:t>и </a:t>
            </a:r>
            <a:r>
              <a:rPr lang="ru-RU" sz="2000" b="1" dirty="0" smtClean="0">
                <a:solidFill>
                  <a:srgbClr val="000000"/>
                </a:solidFill>
                <a:latin typeface="Times New Roman" pitchFamily="18" charset="0"/>
                <a:cs typeface="Times New Roman" pitchFamily="18" charset="0"/>
              </a:rPr>
              <a:t>перевод </a:t>
            </a:r>
            <a:r>
              <a:rPr lang="ru-RU" sz="2000" b="1" dirty="0">
                <a:solidFill>
                  <a:srgbClr val="000000"/>
                </a:solidFill>
                <a:latin typeface="Times New Roman" pitchFamily="18" charset="0"/>
                <a:cs typeface="Times New Roman" pitchFamily="18" charset="0"/>
              </a:rPr>
              <a:t>(</a:t>
            </a:r>
            <a:r>
              <a:rPr lang="ru-RU" sz="2000" b="1" dirty="0" err="1">
                <a:solidFill>
                  <a:srgbClr val="000000"/>
                </a:solidFill>
                <a:latin typeface="Times New Roman" pitchFamily="18" charset="0"/>
                <a:cs typeface="Times New Roman" pitchFamily="18" charset="0"/>
              </a:rPr>
              <a:t>КИМы</a:t>
            </a:r>
            <a:r>
              <a:rPr lang="ru-RU" sz="2000" b="1" dirty="0">
                <a:solidFill>
                  <a:srgbClr val="000000"/>
                </a:solidFill>
                <a:latin typeface="Times New Roman" pitchFamily="18" charset="0"/>
                <a:cs typeface="Times New Roman" pitchFamily="18" charset="0"/>
              </a:rPr>
              <a:t>, </a:t>
            </a:r>
            <a:r>
              <a:rPr lang="ru-RU" sz="2000" b="1" dirty="0" smtClean="0">
                <a:solidFill>
                  <a:srgbClr val="000000"/>
                </a:solidFill>
                <a:latin typeface="Times New Roman" pitchFamily="18" charset="0"/>
                <a:cs typeface="Times New Roman" pitchFamily="18" charset="0"/>
              </a:rPr>
              <a:t>оценочные материалы, протоколы </a:t>
            </a:r>
            <a:r>
              <a:rPr lang="ru-RU" sz="2000" b="1" dirty="0">
                <a:solidFill>
                  <a:srgbClr val="000000"/>
                </a:solidFill>
                <a:latin typeface="Times New Roman" pitchFamily="18" charset="0"/>
                <a:cs typeface="Times New Roman" pitchFamily="18" charset="0"/>
              </a:rPr>
              <a:t>педсоветов, приказы)</a:t>
            </a:r>
          </a:p>
          <a:p>
            <a:pPr>
              <a:buFontTx/>
              <a:buChar char="-"/>
            </a:pPr>
            <a:r>
              <a:rPr lang="ru-RU" sz="2000" b="1" dirty="0" smtClean="0">
                <a:solidFill>
                  <a:srgbClr val="000000"/>
                </a:solidFill>
                <a:latin typeface="Times New Roman" pitchFamily="18" charset="0"/>
                <a:cs typeface="Times New Roman" pitchFamily="18" charset="0"/>
              </a:rPr>
              <a:t>анализ </a:t>
            </a:r>
            <a:r>
              <a:rPr lang="ru-RU" sz="2000" b="1" dirty="0">
                <a:solidFill>
                  <a:srgbClr val="000000"/>
                </a:solidFill>
                <a:latin typeface="Times New Roman" pitchFamily="18" charset="0"/>
                <a:cs typeface="Times New Roman" pitchFamily="18" charset="0"/>
              </a:rPr>
              <a:t>выполнения образовательных программ</a:t>
            </a:r>
          </a:p>
          <a:p>
            <a:pPr>
              <a:buFontTx/>
              <a:buChar char="-"/>
            </a:pPr>
            <a:r>
              <a:rPr lang="ru-RU" sz="2000" b="1" dirty="0">
                <a:solidFill>
                  <a:srgbClr val="000000"/>
                </a:solidFill>
                <a:latin typeface="Times New Roman" pitchFamily="18" charset="0"/>
                <a:cs typeface="Times New Roman" pitchFamily="18" charset="0"/>
              </a:rPr>
              <a:t>внешняя оценка</a:t>
            </a:r>
          </a:p>
          <a:p>
            <a:pPr>
              <a:buFontTx/>
              <a:buChar char="-"/>
            </a:pPr>
            <a:r>
              <a:rPr lang="ru-RU" sz="2000" b="1" dirty="0">
                <a:solidFill>
                  <a:srgbClr val="000000"/>
                </a:solidFill>
                <a:latin typeface="Times New Roman" pitchFamily="18" charset="0"/>
                <a:cs typeface="Times New Roman" pitchFamily="18" charset="0"/>
              </a:rPr>
              <a:t>и др.</a:t>
            </a:r>
          </a:p>
          <a:p>
            <a:pPr marL="0" indent="0">
              <a:buNone/>
            </a:pPr>
            <a:endParaRPr lang="ru-RU" sz="2000" dirty="0"/>
          </a:p>
          <a:p>
            <a:pPr marL="0" indent="0">
              <a:buNone/>
            </a:pPr>
            <a:endParaRPr lang="ru-RU" sz="2000" dirty="0">
              <a:latin typeface="+mj-lt"/>
            </a:endParaRPr>
          </a:p>
        </p:txBody>
      </p:sp>
    </p:spTree>
    <p:extLst>
      <p:ext uri="{BB962C8B-B14F-4D97-AF65-F5344CB8AC3E}">
        <p14:creationId xmlns:p14="http://schemas.microsoft.com/office/powerpoint/2010/main" val="2126153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188640"/>
            <a:ext cx="8674869" cy="6264696"/>
          </a:xfrm>
        </p:spPr>
        <p:txBody>
          <a:bodyPr>
            <a:normAutofit/>
          </a:bodyPr>
          <a:lstStyle/>
          <a:p>
            <a:pPr marL="0" indent="0" algn="ctr">
              <a:buNone/>
            </a:pPr>
            <a:r>
              <a:rPr lang="ru-RU" sz="2000" b="1" dirty="0">
                <a:solidFill>
                  <a:srgbClr val="002060"/>
                </a:solidFill>
                <a:latin typeface="Times New Roman" pitchFamily="18" charset="0"/>
                <a:cs typeface="Times New Roman" pitchFamily="18" charset="0"/>
              </a:rPr>
              <a:t>6</a:t>
            </a:r>
            <a:r>
              <a:rPr lang="ru-RU" sz="2000" b="1"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Организация </a:t>
            </a:r>
            <a:r>
              <a:rPr lang="ru-RU" sz="2000" b="1" dirty="0">
                <a:solidFill>
                  <a:srgbClr val="002060"/>
                </a:solidFill>
                <a:latin typeface="Times New Roman" pitchFamily="18" charset="0"/>
                <a:cs typeface="Times New Roman" pitchFamily="18" charset="0"/>
              </a:rPr>
              <a:t>и осуществление обучения по основным и дополнительным общеобразовательным </a:t>
            </a:r>
            <a:r>
              <a:rPr lang="ru-RU" sz="2000" b="1" dirty="0" smtClean="0">
                <a:solidFill>
                  <a:srgbClr val="002060"/>
                </a:solidFill>
                <a:latin typeface="Times New Roman" pitchFamily="18" charset="0"/>
                <a:cs typeface="Times New Roman" pitchFamily="18" charset="0"/>
              </a:rPr>
              <a:t>программам</a:t>
            </a:r>
          </a:p>
          <a:p>
            <a:pPr marL="0" indent="0" algn="ctr">
              <a:buNone/>
            </a:pPr>
            <a:endParaRPr lang="ru-RU" sz="2000" b="1" dirty="0">
              <a:solidFill>
                <a:srgbClr val="00206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Приказ </a:t>
            </a:r>
            <a:r>
              <a:rPr lang="ru-RU" sz="2000" b="1" dirty="0">
                <a:solidFill>
                  <a:srgbClr val="000000"/>
                </a:solidFill>
                <a:latin typeface="Times New Roman" pitchFamily="18" charset="0"/>
                <a:cs typeface="Times New Roman" pitchFamily="18" charset="0"/>
              </a:rPr>
              <a:t>Минобрнауки России от 30.08.2013 №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С изменениями и дополнениями </a:t>
            </a:r>
            <a:r>
              <a:rPr lang="ru-RU" sz="2000" b="1" dirty="0" smtClean="0">
                <a:solidFill>
                  <a:srgbClr val="000000"/>
                </a:solidFill>
                <a:latin typeface="Times New Roman" pitchFamily="18" charset="0"/>
                <a:cs typeface="Times New Roman" pitchFamily="18" charset="0"/>
              </a:rPr>
              <a:t>от 21 </a:t>
            </a:r>
            <a:r>
              <a:rPr lang="ru-RU" sz="2000" b="1" dirty="0">
                <a:solidFill>
                  <a:srgbClr val="000000"/>
                </a:solidFill>
                <a:latin typeface="Times New Roman" pitchFamily="18" charset="0"/>
                <a:cs typeface="Times New Roman" pitchFamily="18" charset="0"/>
              </a:rPr>
              <a:t>января 2019 г.</a:t>
            </a:r>
          </a:p>
          <a:p>
            <a:r>
              <a:rPr lang="ru-RU" sz="2000" b="1" dirty="0" smtClean="0">
                <a:solidFill>
                  <a:srgbClr val="000000"/>
                </a:solidFill>
                <a:latin typeface="Times New Roman" pitchFamily="18" charset="0"/>
                <a:cs typeface="Times New Roman" pitchFamily="18" charset="0"/>
              </a:rPr>
              <a:t>Приказ </a:t>
            </a:r>
            <a:r>
              <a:rPr lang="ru-RU" sz="2000" b="1" dirty="0">
                <a:solidFill>
                  <a:srgbClr val="000000"/>
                </a:solidFill>
                <a:latin typeface="Times New Roman" pitchFamily="18" charset="0"/>
                <a:cs typeface="Times New Roman" pitchFamily="18" charset="0"/>
              </a:rPr>
              <a:t>Министерства образования и науки РФ от 30 августа 2013 г. N </a:t>
            </a:r>
            <a:r>
              <a:rPr lang="ru-RU" sz="2000" b="1" dirty="0" smtClean="0">
                <a:solidFill>
                  <a:srgbClr val="000000"/>
                </a:solidFill>
                <a:latin typeface="Times New Roman" pitchFamily="18" charset="0"/>
                <a:cs typeface="Times New Roman" pitchFamily="18" charset="0"/>
              </a:rPr>
              <a:t>1015 «Об </a:t>
            </a:r>
            <a:r>
              <a:rPr lang="ru-RU" sz="2000" b="1" dirty="0">
                <a:solidFill>
                  <a:srgbClr val="000000"/>
                </a:solidFill>
                <a:latin typeface="Times New Roman" pitchFamily="18" charset="0"/>
                <a:cs typeface="Times New Roman" pitchFamily="18" charset="0"/>
              </a:rPr>
              <a:t>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a:t>
            </a:r>
            <a:r>
              <a:rPr lang="ru-RU" sz="2000" b="1" dirty="0" smtClean="0">
                <a:solidFill>
                  <a:srgbClr val="000000"/>
                </a:solidFill>
                <a:latin typeface="Times New Roman" pitchFamily="18" charset="0"/>
                <a:cs typeface="Times New Roman" pitchFamily="18" charset="0"/>
              </a:rPr>
              <a:t>образования» С </a:t>
            </a:r>
            <a:r>
              <a:rPr lang="ru-RU" sz="2000" b="1" dirty="0">
                <a:solidFill>
                  <a:srgbClr val="000000"/>
                </a:solidFill>
                <a:latin typeface="Times New Roman" pitchFamily="18" charset="0"/>
                <a:cs typeface="Times New Roman" pitchFamily="18" charset="0"/>
              </a:rPr>
              <a:t>изменениями и дополнениями </a:t>
            </a:r>
            <a:r>
              <a:rPr lang="ru-RU" sz="2000" b="1" dirty="0" smtClean="0">
                <a:solidFill>
                  <a:srgbClr val="000000"/>
                </a:solidFill>
                <a:latin typeface="Times New Roman" pitchFamily="18" charset="0"/>
                <a:cs typeface="Times New Roman" pitchFamily="18" charset="0"/>
              </a:rPr>
              <a:t>от: 13 </a:t>
            </a:r>
            <a:r>
              <a:rPr lang="ru-RU" sz="2000" b="1" dirty="0">
                <a:solidFill>
                  <a:srgbClr val="000000"/>
                </a:solidFill>
                <a:latin typeface="Times New Roman" pitchFamily="18" charset="0"/>
                <a:cs typeface="Times New Roman" pitchFamily="18" charset="0"/>
              </a:rPr>
              <a:t>декабря 2013 г., 28 мая 2014 г., 17 июля 2015 г., 1 марта, 10 июня 2019 г</a:t>
            </a:r>
            <a:r>
              <a:rPr lang="ru-RU" sz="2000" b="1" dirty="0" smtClean="0">
                <a:solidFill>
                  <a:srgbClr val="000000"/>
                </a:solidFill>
                <a:latin typeface="Times New Roman" pitchFamily="18" charset="0"/>
                <a:cs typeface="Times New Roman" pitchFamily="18" charset="0"/>
              </a:rPr>
              <a:t>.</a:t>
            </a:r>
          </a:p>
          <a:p>
            <a:r>
              <a:rPr lang="ru-RU" sz="2000" b="1" dirty="0">
                <a:solidFill>
                  <a:srgbClr val="000000"/>
                </a:solidFill>
                <a:latin typeface="Times New Roman" pitchFamily="18" charset="0"/>
                <a:cs typeface="Times New Roman" pitchFamily="18" charset="0"/>
              </a:rPr>
              <a:t>Приказ Министерства просвещения РФ от 9 ноября 2018 г. N 196 “Об утверждении Порядка организации и осуществления образовательной деятельности по дополнительным общеобразовательным программам</a:t>
            </a:r>
            <a:r>
              <a:rPr lang="ru-RU" sz="2000" b="1" dirty="0" smtClean="0">
                <a:solidFill>
                  <a:srgbClr val="000000"/>
                </a:solidFill>
                <a:latin typeface="Times New Roman" pitchFamily="18" charset="0"/>
                <a:cs typeface="Times New Roman" pitchFamily="18" charset="0"/>
              </a:rPr>
              <a:t>”</a:t>
            </a:r>
            <a:endParaRPr lang="ru-RU" sz="20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30038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404664"/>
            <a:ext cx="7772400" cy="864096"/>
          </a:xfrm>
        </p:spPr>
        <p:txBody>
          <a:bodyPr/>
          <a:lstStyle/>
          <a:p>
            <a:pPr algn="ctr"/>
            <a:r>
              <a:rPr lang="ru-RU" sz="2000" dirty="0">
                <a:solidFill>
                  <a:srgbClr val="002060"/>
                </a:solidFill>
                <a:latin typeface="Times New Roman" pitchFamily="18" charset="0"/>
                <a:cs typeface="Times New Roman" pitchFamily="18" charset="0"/>
              </a:rPr>
              <a:t>7</a:t>
            </a:r>
            <a:r>
              <a:rPr lang="ru-RU" sz="2000" b="1" dirty="0" smtClean="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Организация и осуществление обучения по основным и дополнительным общеобразовательным программам</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p>
        </p:txBody>
      </p:sp>
      <p:sp>
        <p:nvSpPr>
          <p:cNvPr id="3" name="Объект 2"/>
          <p:cNvSpPr>
            <a:spLocks noGrp="1"/>
          </p:cNvSpPr>
          <p:nvPr>
            <p:ph idx="1"/>
          </p:nvPr>
        </p:nvSpPr>
        <p:spPr>
          <a:xfrm>
            <a:off x="539552" y="980728"/>
            <a:ext cx="8602861" cy="5616624"/>
          </a:xfrm>
        </p:spPr>
        <p:txBody>
          <a:bodyPr>
            <a:normAutofit/>
          </a:bodyPr>
          <a:lstStyle/>
          <a:p>
            <a:pPr>
              <a:buFont typeface="Arial" pitchFamily="34" charset="0"/>
              <a:buChar char="•"/>
            </a:pPr>
            <a:r>
              <a:rPr lang="ru-RU" sz="2000" b="1" dirty="0">
                <a:solidFill>
                  <a:srgbClr val="000000"/>
                </a:solidFill>
                <a:latin typeface="Times New Roman" pitchFamily="18" charset="0"/>
                <a:cs typeface="Times New Roman" pitchFamily="18" charset="0"/>
              </a:rPr>
              <a:t>Приказ Минобрнауки России  от 17 октября 2013 г. № 1155 «Об утверждении Федерального государственного образовательного стандарта дошкольного образования»</a:t>
            </a:r>
          </a:p>
          <a:p>
            <a:pPr lvl="0">
              <a:buFont typeface="Arial" pitchFamily="34" charset="0"/>
              <a:buChar char="•"/>
            </a:pPr>
            <a:r>
              <a:rPr lang="ru-RU" sz="2000" b="1" dirty="0">
                <a:solidFill>
                  <a:srgbClr val="000000"/>
                </a:solidFill>
                <a:latin typeface="Times New Roman" pitchFamily="18" charset="0"/>
                <a:cs typeface="Times New Roman" pitchFamily="18" charset="0"/>
              </a:rPr>
              <a:t>Приказ Минобрнауки России от 06.10.09 г.  №373, зарегистрирован Минюстом России 22 декабря 2009 г., рег. № 17785  «Об утверждении и введении в действие федерального образовательного стандарта начального общего образования» (в редакции приказа Минобрнауки РФ от 31.12.2015 № 1576) </a:t>
            </a:r>
          </a:p>
          <a:p>
            <a:pPr lvl="0">
              <a:buFont typeface="Arial" pitchFamily="34" charset="0"/>
              <a:buChar char="•"/>
            </a:pPr>
            <a:r>
              <a:rPr lang="ru-RU" sz="2000" b="1" dirty="0">
                <a:solidFill>
                  <a:srgbClr val="000000"/>
                </a:solidFill>
                <a:latin typeface="Times New Roman" pitchFamily="18" charset="0"/>
                <a:cs typeface="Times New Roman" pitchFamily="18" charset="0"/>
              </a:rPr>
              <a:t>Приказ Минобрнауки России от 17.12.2010 г. №1897, зарегистрирован Минюстом России 01 февраля 2011 г., рег. № 19664   «Об утверждении  федерального образовательного стандарта основного общего образования» (в редакции приказа Минобрнауки РФ от 31.12.2015 № 1577)</a:t>
            </a:r>
          </a:p>
          <a:p>
            <a:pPr lvl="0">
              <a:buFont typeface="Arial" pitchFamily="34" charset="0"/>
              <a:buChar char="•"/>
            </a:pPr>
            <a:r>
              <a:rPr lang="ru-RU" sz="2000" b="1" dirty="0">
                <a:solidFill>
                  <a:srgbClr val="000000"/>
                </a:solidFill>
                <a:latin typeface="Times New Roman" pitchFamily="18" charset="0"/>
                <a:cs typeface="Times New Roman" pitchFamily="18" charset="0"/>
              </a:rPr>
              <a:t>Приказ Минобрнауки России от 17.05.2012 № 413 «Об утверждении федерального государственного образовательного стандарта среднего общего образования» (в редакции приказа Минобрнауки РФ от 29 июня 2017 г. N 613)</a:t>
            </a:r>
          </a:p>
          <a:p>
            <a:endParaRPr lang="ru-RU" sz="20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160171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11560" y="404664"/>
            <a:ext cx="8530853" cy="5976664"/>
          </a:xfrm>
        </p:spPr>
        <p:txBody>
          <a:bodyPr>
            <a:normAutofit/>
          </a:bodyPr>
          <a:lstStyle/>
          <a:p>
            <a:pPr marL="0" indent="0" algn="ctr">
              <a:buNone/>
            </a:pPr>
            <a:r>
              <a:rPr lang="ru-RU" sz="2400" b="1" dirty="0" smtClean="0">
                <a:solidFill>
                  <a:srgbClr val="002060"/>
                </a:solidFill>
                <a:latin typeface="Times New Roman" pitchFamily="18" charset="0"/>
                <a:cs typeface="Times New Roman" pitchFamily="18" charset="0"/>
              </a:rPr>
              <a:t>8.Организация </a:t>
            </a:r>
            <a:r>
              <a:rPr lang="ru-RU" sz="2400" b="1" dirty="0">
                <a:solidFill>
                  <a:srgbClr val="002060"/>
                </a:solidFill>
                <a:latin typeface="Times New Roman" pitchFamily="18" charset="0"/>
                <a:cs typeface="Times New Roman" pitchFamily="18" charset="0"/>
              </a:rPr>
              <a:t>обучения детей в </a:t>
            </a:r>
            <a:r>
              <a:rPr lang="ru-RU" sz="2400" b="1" dirty="0" smtClean="0">
                <a:solidFill>
                  <a:srgbClr val="002060"/>
                </a:solidFill>
                <a:latin typeface="Times New Roman" pitchFamily="18" charset="0"/>
                <a:cs typeface="Times New Roman" pitchFamily="18" charset="0"/>
              </a:rPr>
              <a:t>ОВЗ</a:t>
            </a:r>
          </a:p>
          <a:p>
            <a:pPr marL="0" indent="0">
              <a:buNone/>
            </a:pPr>
            <a:endParaRPr lang="ru-RU" sz="2400" b="1" dirty="0">
              <a:solidFill>
                <a:srgbClr val="002060"/>
              </a:solidFill>
              <a:latin typeface="Times New Roman" pitchFamily="18" charset="0"/>
              <a:cs typeface="Times New Roman" pitchFamily="18" charset="0"/>
            </a:endParaRPr>
          </a:p>
          <a:p>
            <a:pPr marL="0" indent="0">
              <a:buNone/>
            </a:pPr>
            <a:r>
              <a:rPr lang="ru-RU" sz="2400" b="1" dirty="0" smtClean="0">
                <a:solidFill>
                  <a:srgbClr val="000000"/>
                </a:solidFill>
                <a:latin typeface="Times New Roman" pitchFamily="18" charset="0"/>
                <a:cs typeface="Times New Roman" pitchFamily="18" charset="0"/>
              </a:rPr>
              <a:t>Основания </a:t>
            </a:r>
            <a:r>
              <a:rPr lang="ru-RU" sz="2400" b="1" dirty="0">
                <a:solidFill>
                  <a:srgbClr val="000000"/>
                </a:solidFill>
                <a:latin typeface="Times New Roman" pitchFamily="18" charset="0"/>
                <a:cs typeface="Times New Roman" pitchFamily="18" charset="0"/>
              </a:rPr>
              <a:t>для обучения детей с ОВЗ:</a:t>
            </a:r>
          </a:p>
          <a:p>
            <a:pPr>
              <a:buFontTx/>
              <a:buChar char="-"/>
            </a:pPr>
            <a:r>
              <a:rPr lang="ru-RU" sz="2400" b="1" dirty="0">
                <a:solidFill>
                  <a:srgbClr val="000000"/>
                </a:solidFill>
                <a:latin typeface="Times New Roman" pitchFamily="18" charset="0"/>
                <a:cs typeface="Times New Roman" pitchFamily="18" charset="0"/>
              </a:rPr>
              <a:t>Наличие заключения ПМПК;</a:t>
            </a:r>
          </a:p>
          <a:p>
            <a:pPr algn="just">
              <a:buFontTx/>
              <a:buChar char="-"/>
            </a:pPr>
            <a:r>
              <a:rPr lang="ru-RU" sz="2400" b="1" dirty="0">
                <a:solidFill>
                  <a:srgbClr val="000000"/>
                </a:solidFill>
                <a:latin typeface="Times New Roman" pitchFamily="18" charset="0"/>
                <a:cs typeface="Times New Roman" pitchFamily="18" charset="0"/>
              </a:rPr>
              <a:t>Заявление родителей об обучении по адаптированной образовательной программе;</a:t>
            </a:r>
          </a:p>
          <a:p>
            <a:pPr marL="0" indent="0" algn="just">
              <a:buNone/>
            </a:pPr>
            <a:r>
              <a:rPr lang="ru-RU" sz="2400" b="1" dirty="0" smtClean="0">
                <a:solidFill>
                  <a:srgbClr val="000000"/>
                </a:solidFill>
                <a:latin typeface="Times New Roman" pitchFamily="18" charset="0"/>
                <a:cs typeface="Times New Roman" pitchFamily="18" charset="0"/>
              </a:rPr>
              <a:t>- Разработанная </a:t>
            </a:r>
            <a:r>
              <a:rPr lang="ru-RU" sz="2400" b="1" dirty="0">
                <a:solidFill>
                  <a:srgbClr val="000000"/>
                </a:solidFill>
                <a:latin typeface="Times New Roman" pitchFamily="18" charset="0"/>
                <a:cs typeface="Times New Roman" pitchFamily="18" charset="0"/>
              </a:rPr>
              <a:t>и утвержденная адаптированная образовательная </a:t>
            </a:r>
            <a:r>
              <a:rPr lang="ru-RU" sz="2400" b="1" dirty="0" smtClean="0">
                <a:solidFill>
                  <a:srgbClr val="000000"/>
                </a:solidFill>
                <a:latin typeface="Times New Roman" pitchFamily="18" charset="0"/>
                <a:cs typeface="Times New Roman" pitchFamily="18" charset="0"/>
              </a:rPr>
              <a:t>программа.</a:t>
            </a:r>
            <a:endParaRPr lang="ru-RU" sz="2400" b="1" dirty="0">
              <a:solidFill>
                <a:srgbClr val="000000"/>
              </a:solidFill>
              <a:latin typeface="Times New Roman" pitchFamily="18" charset="0"/>
              <a:cs typeface="Times New Roman" pitchFamily="18" charset="0"/>
            </a:endParaRPr>
          </a:p>
          <a:p>
            <a:pPr marL="0" indent="0">
              <a:buNone/>
            </a:pPr>
            <a:r>
              <a:rPr lang="ru-RU" sz="2000" b="1" i="1" dirty="0">
                <a:solidFill>
                  <a:srgbClr val="002060"/>
                </a:solidFill>
                <a:latin typeface="Times New Roman" pitchFamily="18" charset="0"/>
                <a:cs typeface="Times New Roman" pitchFamily="18" charset="0"/>
              </a:rPr>
              <a:t>П</a:t>
            </a:r>
            <a:r>
              <a:rPr lang="ru-RU" sz="2000" b="1" i="1" dirty="0" smtClean="0">
                <a:solidFill>
                  <a:srgbClr val="002060"/>
                </a:solidFill>
                <a:latin typeface="Times New Roman" pitchFamily="18" charset="0"/>
                <a:cs typeface="Times New Roman" pitchFamily="18" charset="0"/>
              </a:rPr>
              <a:t>риказ </a:t>
            </a:r>
            <a:r>
              <a:rPr lang="ru-RU" sz="2000" b="1" i="1" dirty="0">
                <a:solidFill>
                  <a:srgbClr val="002060"/>
                </a:solidFill>
                <a:latin typeface="Times New Roman" pitchFamily="18" charset="0"/>
                <a:cs typeface="Times New Roman" pitchFamily="18" charset="0"/>
              </a:rPr>
              <a:t>Министерства образования и науки Новосибирской области от 17.05.2017 № 1090 «Об определении порядка регламентации и оформления отношений государственной образовательной организации Новосибирской области и муниципальной образовательной организации и родителей (законных представителей) обучающихся, нуждающихся в длительном лечении, а также детей-инвалидов в части организации обучения по основным общеобразовательным программам на дому или в медицинских организациях»):</a:t>
            </a:r>
          </a:p>
          <a:p>
            <a:pPr marL="0" indent="0">
              <a:buNone/>
            </a:pP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33814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9552" y="332656"/>
            <a:ext cx="8602861" cy="6336704"/>
          </a:xfrm>
        </p:spPr>
        <p:txBody>
          <a:bodyPr>
            <a:normAutofit/>
          </a:bodyPr>
          <a:lstStyle/>
          <a:p>
            <a:pPr marL="0" indent="0">
              <a:buNone/>
            </a:pPr>
            <a:r>
              <a:rPr lang="ru-RU" sz="2400" b="1" dirty="0" smtClean="0">
                <a:solidFill>
                  <a:srgbClr val="002060"/>
                </a:solidFill>
                <a:latin typeface="Times New Roman" pitchFamily="18" charset="0"/>
                <a:cs typeface="Times New Roman" pitchFamily="18" charset="0"/>
              </a:rPr>
              <a:t>9.Обучение </a:t>
            </a:r>
            <a:r>
              <a:rPr lang="ru-RU" sz="2400" b="1" dirty="0">
                <a:solidFill>
                  <a:srgbClr val="002060"/>
                </a:solidFill>
                <a:latin typeface="Times New Roman" pitchFamily="18" charset="0"/>
                <a:cs typeface="Times New Roman" pitchFamily="18" charset="0"/>
              </a:rPr>
              <a:t>по индивидуальному учебному плану на дому</a:t>
            </a:r>
          </a:p>
          <a:p>
            <a:pPr algn="just"/>
            <a:r>
              <a:rPr lang="ru-RU" sz="2000" b="1" dirty="0" smtClean="0">
                <a:solidFill>
                  <a:srgbClr val="000000"/>
                </a:solidFill>
                <a:latin typeface="Times New Roman" pitchFamily="18" charset="0"/>
                <a:cs typeface="Times New Roman" pitchFamily="18" charset="0"/>
              </a:rPr>
              <a:t>Наличие </a:t>
            </a:r>
            <a:r>
              <a:rPr lang="ru-RU" sz="2000" b="1" dirty="0">
                <a:solidFill>
                  <a:srgbClr val="000000"/>
                </a:solidFill>
                <a:latin typeface="Times New Roman" pitchFamily="18" charset="0"/>
                <a:cs typeface="Times New Roman" pitchFamily="18" charset="0"/>
              </a:rPr>
              <a:t>разработанного и утвержденного локального акта ОО об организации обучения по индивидуальному учебному плану (в </a:t>
            </a:r>
            <a:r>
              <a:rPr lang="ru-RU" sz="2000" b="1" dirty="0" err="1">
                <a:solidFill>
                  <a:srgbClr val="000000"/>
                </a:solidFill>
                <a:latin typeface="Times New Roman" pitchFamily="18" charset="0"/>
                <a:cs typeface="Times New Roman" pitchFamily="18" charset="0"/>
              </a:rPr>
              <a:t>т.ч</a:t>
            </a:r>
            <a:r>
              <a:rPr lang="ru-RU" sz="2000" b="1" dirty="0">
                <a:solidFill>
                  <a:srgbClr val="000000"/>
                </a:solidFill>
                <a:latin typeface="Times New Roman" pitchFamily="18" charset="0"/>
                <a:cs typeface="Times New Roman" pitchFamily="18" charset="0"/>
              </a:rPr>
              <a:t>. на дому);</a:t>
            </a:r>
          </a:p>
          <a:p>
            <a:pPr algn="just"/>
            <a:r>
              <a:rPr lang="ru-RU" sz="2000" b="1" dirty="0">
                <a:solidFill>
                  <a:srgbClr val="000000"/>
                </a:solidFill>
                <a:latin typeface="Times New Roman" pitchFamily="18" charset="0"/>
                <a:cs typeface="Times New Roman" pitchFamily="18" charset="0"/>
              </a:rPr>
              <a:t>Заключения медицинской организации с рекомендацией обучения на дому;</a:t>
            </a:r>
          </a:p>
          <a:p>
            <a:pPr algn="just"/>
            <a:r>
              <a:rPr lang="ru-RU" sz="2000" b="1" dirty="0">
                <a:solidFill>
                  <a:srgbClr val="000000"/>
                </a:solidFill>
                <a:latin typeface="Times New Roman" pitchFamily="18" charset="0"/>
                <a:cs typeface="Times New Roman" pitchFamily="18" charset="0"/>
              </a:rPr>
              <a:t>Заявления родителей (законных представителей) об организации обучения на дому;</a:t>
            </a:r>
          </a:p>
          <a:p>
            <a:pPr algn="just"/>
            <a:r>
              <a:rPr lang="ru-RU" sz="2000" b="1" dirty="0" smtClean="0">
                <a:solidFill>
                  <a:srgbClr val="000000"/>
                </a:solidFill>
                <a:latin typeface="Times New Roman" pitchFamily="18" charset="0"/>
                <a:cs typeface="Times New Roman" pitchFamily="18" charset="0"/>
              </a:rPr>
              <a:t>Индивидуальный </a:t>
            </a:r>
            <a:r>
              <a:rPr lang="ru-RU" sz="2000" b="1" dirty="0">
                <a:solidFill>
                  <a:srgbClr val="000000"/>
                </a:solidFill>
                <a:latin typeface="Times New Roman" pitchFamily="18" charset="0"/>
                <a:cs typeface="Times New Roman" pitchFamily="18" charset="0"/>
              </a:rPr>
              <a:t>учебный план;</a:t>
            </a:r>
          </a:p>
          <a:p>
            <a:pPr algn="just"/>
            <a:r>
              <a:rPr lang="ru-RU" sz="2000" b="1" dirty="0">
                <a:solidFill>
                  <a:srgbClr val="000000"/>
                </a:solidFill>
                <a:latin typeface="Times New Roman" pitchFamily="18" charset="0"/>
                <a:cs typeface="Times New Roman" pitchFamily="18" charset="0"/>
              </a:rPr>
              <a:t>Расписание </a:t>
            </a:r>
            <a:r>
              <a:rPr lang="ru-RU" sz="2000" b="1" dirty="0" smtClean="0">
                <a:solidFill>
                  <a:srgbClr val="000000"/>
                </a:solidFill>
                <a:latin typeface="Times New Roman" pitchFamily="18" charset="0"/>
                <a:cs typeface="Times New Roman" pitchFamily="18" charset="0"/>
              </a:rPr>
              <a:t>занятий;</a:t>
            </a:r>
          </a:p>
          <a:p>
            <a:pPr algn="just"/>
            <a:r>
              <a:rPr lang="ru-RU" sz="2000" b="1" dirty="0" smtClean="0">
                <a:solidFill>
                  <a:srgbClr val="000000"/>
                </a:solidFill>
                <a:latin typeface="Times New Roman" pitchFamily="18" charset="0"/>
                <a:cs typeface="Times New Roman" pitchFamily="18" charset="0"/>
              </a:rPr>
              <a:t>Согласование с родителями (законными представителями) расписания занятий и ИУП.</a:t>
            </a:r>
            <a:endParaRPr lang="ru-RU" sz="2000" b="1" dirty="0">
              <a:solidFill>
                <a:srgbClr val="000000"/>
              </a:solidFill>
              <a:latin typeface="Times New Roman" pitchFamily="18" charset="0"/>
              <a:cs typeface="Times New Roman" pitchFamily="18" charset="0"/>
            </a:endParaRPr>
          </a:p>
          <a:p>
            <a:pPr marL="0" indent="0" algn="just">
              <a:buNone/>
            </a:pPr>
            <a:r>
              <a:rPr lang="ru-RU" sz="1800" b="1" dirty="0" smtClean="0">
                <a:solidFill>
                  <a:srgbClr val="002060"/>
                </a:solidFill>
                <a:latin typeface="Times New Roman" pitchFamily="18" charset="0"/>
                <a:cs typeface="Times New Roman" pitchFamily="18" charset="0"/>
              </a:rPr>
              <a:t>Приказ </a:t>
            </a:r>
            <a:r>
              <a:rPr lang="ru-RU" sz="1800" b="1" dirty="0">
                <a:solidFill>
                  <a:srgbClr val="002060"/>
                </a:solidFill>
                <a:latin typeface="Times New Roman" pitchFamily="18" charset="0"/>
                <a:cs typeface="Times New Roman" pitchFamily="18" charset="0"/>
              </a:rPr>
              <a:t>Минобрнауки Новосибирской области от </a:t>
            </a:r>
            <a:r>
              <a:rPr lang="ru-RU" sz="1800" b="1" dirty="0" smtClean="0">
                <a:solidFill>
                  <a:srgbClr val="002060"/>
                </a:solidFill>
                <a:latin typeface="Times New Roman" pitchFamily="18" charset="0"/>
                <a:cs typeface="Times New Roman" pitchFamily="18" charset="0"/>
              </a:rPr>
              <a:t>17.05.2017 </a:t>
            </a:r>
            <a:r>
              <a:rPr lang="ru-RU" sz="1800" b="1" dirty="0">
                <a:solidFill>
                  <a:srgbClr val="002060"/>
                </a:solidFill>
                <a:latin typeface="Times New Roman" pitchFamily="18" charset="0"/>
                <a:cs typeface="Times New Roman" pitchFamily="18" charset="0"/>
              </a:rPr>
              <a:t>№ </a:t>
            </a:r>
            <a:r>
              <a:rPr lang="ru-RU" sz="1800" b="1" dirty="0" smtClean="0">
                <a:solidFill>
                  <a:srgbClr val="002060"/>
                </a:solidFill>
                <a:latin typeface="Times New Roman" pitchFamily="18" charset="0"/>
                <a:cs typeface="Times New Roman" pitchFamily="18" charset="0"/>
              </a:rPr>
              <a:t>1090 </a:t>
            </a:r>
            <a:r>
              <a:rPr lang="ru-RU" sz="1800" b="1" dirty="0">
                <a:solidFill>
                  <a:srgbClr val="002060"/>
                </a:solidFill>
                <a:latin typeface="Times New Roman" pitchFamily="18" charset="0"/>
                <a:cs typeface="Times New Roman" pitchFamily="18" charset="0"/>
              </a:rPr>
              <a:t>«Об </a:t>
            </a:r>
            <a:r>
              <a:rPr lang="ru-RU" sz="1800" b="1" dirty="0" smtClean="0">
                <a:solidFill>
                  <a:srgbClr val="002060"/>
                </a:solidFill>
                <a:latin typeface="Times New Roman" pitchFamily="18" charset="0"/>
                <a:cs typeface="Times New Roman" pitchFamily="18" charset="0"/>
              </a:rPr>
              <a:t>определении </a:t>
            </a:r>
            <a:r>
              <a:rPr lang="ru-RU" sz="1800" b="1" dirty="0">
                <a:solidFill>
                  <a:srgbClr val="002060"/>
                </a:solidFill>
                <a:latin typeface="Times New Roman" pitchFamily="18" charset="0"/>
                <a:cs typeface="Times New Roman" pitchFamily="18" charset="0"/>
              </a:rPr>
              <a:t>порядка регламентации и оформления отношений государственной образовательной организации Новосибирской области и муниципальной образовательной организации и родителей (законных представителей) обучающихся, нуждающихся в длительном лечении, а также детей-инвалидов в части организации обучения по основным общеобразовательным программам на дому или в медицинский организациях»)</a:t>
            </a:r>
          </a:p>
        </p:txBody>
      </p:sp>
    </p:spTree>
    <p:extLst>
      <p:ext uri="{BB962C8B-B14F-4D97-AF65-F5344CB8AC3E}">
        <p14:creationId xmlns:p14="http://schemas.microsoft.com/office/powerpoint/2010/main" val="4123143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260648"/>
            <a:ext cx="8219256" cy="6336704"/>
          </a:xfrm>
        </p:spPr>
        <p:txBody>
          <a:bodyPr>
            <a:normAutofit/>
          </a:bodyPr>
          <a:lstStyle/>
          <a:p>
            <a:pPr marL="0" indent="0" algn="ctr">
              <a:spcBef>
                <a:spcPct val="0"/>
              </a:spcBef>
              <a:buNone/>
              <a:defRPr/>
            </a:pPr>
            <a:r>
              <a:rPr lang="ru-RU" b="1" dirty="0">
                <a:latin typeface="Times New Roman" pitchFamily="18" charset="0"/>
                <a:cs typeface="Times New Roman" pitchFamily="18" charset="0"/>
                <a:hlinkClick r:id="rId3"/>
              </a:rPr>
              <a:t>П</a:t>
            </a:r>
            <a:r>
              <a:rPr lang="ru-RU" b="1" dirty="0" smtClean="0">
                <a:latin typeface="Times New Roman" pitchFamily="18" charset="0"/>
                <a:cs typeface="Times New Roman" pitchFamily="18" charset="0"/>
                <a:hlinkClick r:id="rId3"/>
              </a:rPr>
              <a:t>риказ </a:t>
            </a:r>
            <a:r>
              <a:rPr lang="ru-RU" b="1" dirty="0">
                <a:latin typeface="Times New Roman" pitchFamily="18" charset="0"/>
                <a:cs typeface="Times New Roman" pitchFamily="18" charset="0"/>
                <a:hlinkClick r:id="rId3"/>
              </a:rPr>
              <a:t>Минобразования Новосибирской области от 30.10.2018 №2778 "Об утверждении плана проведения плановых проверок юридических лиц и индивидуальных предпринимателей на 2019 год"</a:t>
            </a:r>
            <a:r>
              <a:rPr lang="ru-RU" b="1" dirty="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marL="0" indent="0" algn="just">
              <a:spcBef>
                <a:spcPct val="0"/>
              </a:spcBef>
              <a:buNone/>
              <a:defRPr/>
            </a:pPr>
            <a:endParaRPr lang="ru-RU" u="sng" dirty="0">
              <a:latin typeface="Times New Roman" pitchFamily="18" charset="0"/>
              <a:cs typeface="Times New Roman" pitchFamily="18" charset="0"/>
            </a:endParaRPr>
          </a:p>
          <a:p>
            <a:pPr marL="0" indent="0" algn="just">
              <a:spcBef>
                <a:spcPct val="0"/>
              </a:spcBef>
              <a:buNone/>
              <a:defRPr/>
            </a:pPr>
            <a:r>
              <a:rPr lang="ru-RU" sz="3200" b="1" dirty="0" smtClean="0">
                <a:solidFill>
                  <a:srgbClr val="002060"/>
                </a:solidFill>
                <a:latin typeface="Times New Roman" pitchFamily="18" charset="0"/>
                <a:cs typeface="Times New Roman" pitchFamily="18" charset="0"/>
              </a:rPr>
              <a:t>Всего </a:t>
            </a:r>
            <a:r>
              <a:rPr lang="ru-RU" sz="3200" b="1" dirty="0">
                <a:solidFill>
                  <a:srgbClr val="002060"/>
                </a:solidFill>
                <a:latin typeface="Times New Roman" pitchFamily="18" charset="0"/>
                <a:cs typeface="Times New Roman" pitchFamily="18" charset="0"/>
              </a:rPr>
              <a:t>в плане проверок  </a:t>
            </a:r>
            <a:r>
              <a:rPr lang="ru-RU" sz="3200" b="1" dirty="0" smtClean="0">
                <a:solidFill>
                  <a:srgbClr val="FF0000"/>
                </a:solidFill>
                <a:latin typeface="Times New Roman" pitchFamily="18" charset="0"/>
                <a:cs typeface="Times New Roman" pitchFamily="18" charset="0"/>
              </a:rPr>
              <a:t>86</a:t>
            </a:r>
            <a:r>
              <a:rPr lang="ru-RU" sz="3200" b="1" dirty="0" smtClean="0">
                <a:solidFill>
                  <a:srgbClr val="002060"/>
                </a:solidFill>
                <a:latin typeface="Times New Roman" pitchFamily="18" charset="0"/>
                <a:cs typeface="Times New Roman" pitchFamily="18" charset="0"/>
              </a:rPr>
              <a:t> </a:t>
            </a:r>
            <a:r>
              <a:rPr lang="ru-RU" sz="3200" b="1" dirty="0">
                <a:solidFill>
                  <a:srgbClr val="002060"/>
                </a:solidFill>
                <a:latin typeface="Times New Roman" pitchFamily="18" charset="0"/>
                <a:cs typeface="Times New Roman" pitchFamily="18" charset="0"/>
              </a:rPr>
              <a:t>муниципальных образовательных учреждения города </a:t>
            </a:r>
            <a:r>
              <a:rPr lang="ru-RU" sz="3200" b="1" dirty="0" smtClean="0">
                <a:solidFill>
                  <a:srgbClr val="002060"/>
                </a:solidFill>
                <a:latin typeface="Times New Roman" pitchFamily="18" charset="0"/>
                <a:cs typeface="Times New Roman" pitchFamily="18" charset="0"/>
              </a:rPr>
              <a:t>Новосибирска, из них образовательных – </a:t>
            </a:r>
            <a:r>
              <a:rPr lang="ru-RU" sz="3200" b="1" dirty="0" smtClean="0">
                <a:solidFill>
                  <a:srgbClr val="FF0000"/>
                </a:solidFill>
                <a:latin typeface="Times New Roman" pitchFamily="18" charset="0"/>
                <a:cs typeface="Times New Roman" pitchFamily="18" charset="0"/>
              </a:rPr>
              <a:t>63</a:t>
            </a:r>
          </a:p>
          <a:p>
            <a:pPr marL="0" indent="0" algn="just">
              <a:spcBef>
                <a:spcPct val="0"/>
              </a:spcBef>
              <a:buNone/>
              <a:defRPr/>
            </a:pPr>
            <a:endParaRPr lang="ru-RU" sz="3200" b="1" dirty="0">
              <a:solidFill>
                <a:srgbClr val="FF0000"/>
              </a:solidFill>
              <a:latin typeface="Times New Roman" pitchFamily="18" charset="0"/>
              <a:cs typeface="Times New Roman" pitchFamily="18" charset="0"/>
            </a:endParaRPr>
          </a:p>
          <a:p>
            <a:pPr marL="0" indent="0" algn="just">
              <a:spcBef>
                <a:spcPct val="0"/>
              </a:spcBef>
              <a:buNone/>
              <a:defRPr/>
            </a:pPr>
            <a:r>
              <a:rPr lang="ru-RU" b="1" dirty="0" smtClean="0">
                <a:solidFill>
                  <a:srgbClr val="002060"/>
                </a:solidFill>
                <a:latin typeface="Times New Roman" pitchFamily="18" charset="0"/>
                <a:cs typeface="Times New Roman" pitchFamily="18" charset="0"/>
              </a:rPr>
              <a:t>Получили предписание </a:t>
            </a:r>
            <a:r>
              <a:rPr lang="ru-RU" b="1" dirty="0" smtClean="0">
                <a:solidFill>
                  <a:srgbClr val="C00000"/>
                </a:solidFill>
                <a:latin typeface="Times New Roman" pitchFamily="18" charset="0"/>
                <a:cs typeface="Times New Roman" pitchFamily="18" charset="0"/>
              </a:rPr>
              <a:t>43% </a:t>
            </a:r>
            <a:r>
              <a:rPr lang="ru-RU" b="1" dirty="0" smtClean="0">
                <a:solidFill>
                  <a:srgbClr val="002060"/>
                </a:solidFill>
                <a:latin typeface="Times New Roman" pitchFamily="18" charset="0"/>
                <a:cs typeface="Times New Roman" pitchFamily="18" charset="0"/>
              </a:rPr>
              <a:t>ОО</a:t>
            </a:r>
            <a:endParaRPr lang="ru-RU" b="1" dirty="0">
              <a:solidFill>
                <a:srgbClr val="002060"/>
              </a:solidFill>
              <a:effectLst>
                <a:outerShdw blurRad="63500" dist="38100" dir="5400000" algn="t" rotWithShape="0">
                  <a:prstClr val="black">
                    <a:alpha val="25000"/>
                  </a:prst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10312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3568" y="260648"/>
            <a:ext cx="8208912" cy="6336704"/>
          </a:xfrm>
        </p:spPr>
        <p:txBody>
          <a:bodyPr>
            <a:normAutofit/>
          </a:bodyPr>
          <a:lstStyle/>
          <a:p>
            <a:pPr marL="0" indent="0" algn="ctr">
              <a:buNone/>
            </a:pPr>
            <a:r>
              <a:rPr lang="ru-RU" sz="2000" b="1" dirty="0" smtClean="0">
                <a:solidFill>
                  <a:srgbClr val="002060"/>
                </a:solidFill>
                <a:latin typeface="Times New Roman" pitchFamily="18" charset="0"/>
                <a:cs typeface="Times New Roman" pitchFamily="18" charset="0"/>
              </a:rPr>
              <a:t>10.Государственная </a:t>
            </a:r>
            <a:r>
              <a:rPr lang="ru-RU" sz="2000" b="1" dirty="0">
                <a:solidFill>
                  <a:srgbClr val="002060"/>
                </a:solidFill>
                <a:latin typeface="Times New Roman" pitchFamily="18" charset="0"/>
                <a:cs typeface="Times New Roman" pitchFamily="18" charset="0"/>
              </a:rPr>
              <a:t>итоговая </a:t>
            </a:r>
            <a:r>
              <a:rPr lang="ru-RU" sz="2000" b="1" dirty="0" smtClean="0">
                <a:solidFill>
                  <a:srgbClr val="002060"/>
                </a:solidFill>
                <a:latin typeface="Times New Roman" pitchFamily="18" charset="0"/>
                <a:cs typeface="Times New Roman" pitchFamily="18" charset="0"/>
              </a:rPr>
              <a:t>аттестация</a:t>
            </a:r>
          </a:p>
          <a:p>
            <a:pPr marL="0" indent="0" algn="just">
              <a:buNone/>
            </a:pPr>
            <a:endParaRPr lang="ru-RU" sz="2000" b="1" dirty="0">
              <a:solidFill>
                <a:srgbClr val="00206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Своевременное </a:t>
            </a:r>
            <a:r>
              <a:rPr lang="ru-RU" sz="2000" b="1" dirty="0">
                <a:solidFill>
                  <a:srgbClr val="000000"/>
                </a:solidFill>
                <a:latin typeface="Times New Roman" pitchFamily="18" charset="0"/>
                <a:cs typeface="Times New Roman" pitchFamily="18" charset="0"/>
              </a:rPr>
              <a:t>размещение необходимой информации о ГИА на сайте и информационных стендах ОО</a:t>
            </a:r>
          </a:p>
          <a:p>
            <a:r>
              <a:rPr lang="ru-RU" sz="2000" b="1" dirty="0">
                <a:solidFill>
                  <a:srgbClr val="000000"/>
                </a:solidFill>
                <a:latin typeface="Times New Roman" pitchFamily="18" charset="0"/>
                <a:cs typeface="Times New Roman" pitchFamily="18" charset="0"/>
              </a:rPr>
              <a:t>Заявления выпускников о прохождении ГИА (соблюдение </a:t>
            </a:r>
            <a:r>
              <a:rPr lang="ru-RU" sz="2000" b="1" dirty="0" smtClean="0">
                <a:solidFill>
                  <a:srgbClr val="000000"/>
                </a:solidFill>
                <a:latin typeface="Times New Roman" pitchFamily="18" charset="0"/>
                <a:cs typeface="Times New Roman" pitchFamily="18" charset="0"/>
              </a:rPr>
              <a:t>сроков</a:t>
            </a:r>
            <a:r>
              <a:rPr lang="ru-RU" sz="2000" b="1" dirty="0">
                <a:solidFill>
                  <a:srgbClr val="000000"/>
                </a:solidFill>
                <a:latin typeface="Times New Roman" pitchFamily="18" charset="0"/>
                <a:cs typeface="Times New Roman" pitchFamily="18" charset="0"/>
              </a:rPr>
              <a:t>)</a:t>
            </a:r>
          </a:p>
          <a:p>
            <a:r>
              <a:rPr lang="ru-RU" sz="2000" b="1" dirty="0">
                <a:solidFill>
                  <a:srgbClr val="000000"/>
                </a:solidFill>
                <a:latin typeface="Times New Roman" pitchFamily="18" charset="0"/>
                <a:cs typeface="Times New Roman" pitchFamily="18" charset="0"/>
              </a:rPr>
              <a:t>Протоколы родительских собраний </a:t>
            </a:r>
          </a:p>
          <a:p>
            <a:r>
              <a:rPr lang="ru-RU" sz="2000" b="1" dirty="0">
                <a:solidFill>
                  <a:srgbClr val="000000"/>
                </a:solidFill>
                <a:latin typeface="Times New Roman" pitchFamily="18" charset="0"/>
                <a:cs typeface="Times New Roman" pitchFamily="18" charset="0"/>
              </a:rPr>
              <a:t>Листы ознакомления с процедурой проведения ГИА (родителей и выпускников)</a:t>
            </a:r>
          </a:p>
          <a:p>
            <a:r>
              <a:rPr lang="ru-RU" sz="2000" b="1" dirty="0">
                <a:solidFill>
                  <a:srgbClr val="000000"/>
                </a:solidFill>
                <a:latin typeface="Times New Roman" pitchFamily="18" charset="0"/>
                <a:cs typeface="Times New Roman" pitchFamily="18" charset="0"/>
              </a:rPr>
              <a:t>Допуск обучающихся к ГИА</a:t>
            </a:r>
          </a:p>
          <a:p>
            <a:r>
              <a:rPr lang="ru-RU" sz="2000" b="1" dirty="0">
                <a:solidFill>
                  <a:srgbClr val="000000"/>
                </a:solidFill>
                <a:latin typeface="Times New Roman" pitchFamily="18" charset="0"/>
                <a:cs typeface="Times New Roman" pitchFamily="18" charset="0"/>
              </a:rPr>
              <a:t>Соблюдение порядка проведения ГИА в </a:t>
            </a:r>
            <a:r>
              <a:rPr lang="ru-RU" sz="2000" b="1" dirty="0" smtClean="0">
                <a:solidFill>
                  <a:srgbClr val="000000"/>
                </a:solidFill>
                <a:latin typeface="Times New Roman" pitchFamily="18" charset="0"/>
                <a:cs typeface="Times New Roman" pitchFamily="18" charset="0"/>
              </a:rPr>
              <a:t>ППЭ</a:t>
            </a:r>
          </a:p>
          <a:p>
            <a:pPr marL="0" indent="0">
              <a:buNone/>
            </a:pPr>
            <a:r>
              <a:rPr lang="ru-RU" sz="2000" b="1" dirty="0" smtClean="0">
                <a:solidFill>
                  <a:srgbClr val="002060"/>
                </a:solidFill>
                <a:latin typeface="Times New Roman" pitchFamily="18" charset="0"/>
                <a:cs typeface="Times New Roman" pitchFamily="18" charset="0"/>
              </a:rPr>
              <a:t>Приказ </a:t>
            </a:r>
            <a:r>
              <a:rPr lang="ru-RU" sz="2000" b="1" dirty="0" err="1">
                <a:solidFill>
                  <a:srgbClr val="002060"/>
                </a:solidFill>
                <a:latin typeface="Times New Roman" pitchFamily="18" charset="0"/>
                <a:cs typeface="Times New Roman" pitchFamily="18" charset="0"/>
              </a:rPr>
              <a:t>Минпросвещения</a:t>
            </a:r>
            <a:r>
              <a:rPr lang="ru-RU" sz="2000" b="1" dirty="0">
                <a:solidFill>
                  <a:srgbClr val="002060"/>
                </a:solidFill>
                <a:latin typeface="Times New Roman" pitchFamily="18" charset="0"/>
                <a:cs typeface="Times New Roman" pitchFamily="18" charset="0"/>
              </a:rPr>
              <a:t> России № 190, </a:t>
            </a:r>
            <a:r>
              <a:rPr lang="ru-RU" sz="2000" b="1" dirty="0" err="1">
                <a:solidFill>
                  <a:srgbClr val="002060"/>
                </a:solidFill>
                <a:latin typeface="Times New Roman" pitchFamily="18" charset="0"/>
                <a:cs typeface="Times New Roman" pitchFamily="18" charset="0"/>
              </a:rPr>
              <a:t>Рособрнадзора</a:t>
            </a:r>
            <a:r>
              <a:rPr lang="ru-RU" sz="2000" b="1" dirty="0">
                <a:solidFill>
                  <a:srgbClr val="002060"/>
                </a:solidFill>
                <a:latin typeface="Times New Roman" pitchFamily="18" charset="0"/>
                <a:cs typeface="Times New Roman" pitchFamily="18" charset="0"/>
              </a:rPr>
              <a:t> № 1512 от 07.11.2018 "Об утверждении Порядка проведения государственной итоговой аттестации по образовательным программам среднего общего образования"</a:t>
            </a:r>
          </a:p>
          <a:p>
            <a:pPr marL="0" indent="0" algn="just">
              <a:buNone/>
            </a:pPr>
            <a:r>
              <a:rPr lang="ru-RU" sz="2000" b="1" dirty="0">
                <a:solidFill>
                  <a:srgbClr val="002060"/>
                </a:solidFill>
                <a:latin typeface="Times New Roman" pitchFamily="18" charset="0"/>
                <a:cs typeface="Times New Roman" pitchFamily="18" charset="0"/>
              </a:rPr>
              <a:t>Приказ </a:t>
            </a:r>
            <a:r>
              <a:rPr lang="ru-RU" sz="2000" b="1" dirty="0" err="1">
                <a:solidFill>
                  <a:srgbClr val="002060"/>
                </a:solidFill>
                <a:latin typeface="Times New Roman" pitchFamily="18" charset="0"/>
                <a:cs typeface="Times New Roman" pitchFamily="18" charset="0"/>
              </a:rPr>
              <a:t>Минпросвещения</a:t>
            </a:r>
            <a:r>
              <a:rPr lang="ru-RU" sz="2000" b="1" dirty="0">
                <a:solidFill>
                  <a:srgbClr val="002060"/>
                </a:solidFill>
                <a:latin typeface="Times New Roman" pitchFamily="18" charset="0"/>
                <a:cs typeface="Times New Roman" pitchFamily="18" charset="0"/>
              </a:rPr>
              <a:t> России № 189, </a:t>
            </a:r>
            <a:r>
              <a:rPr lang="ru-RU" sz="2000" b="1" dirty="0" err="1">
                <a:solidFill>
                  <a:srgbClr val="002060"/>
                </a:solidFill>
                <a:latin typeface="Times New Roman" pitchFamily="18" charset="0"/>
                <a:cs typeface="Times New Roman" pitchFamily="18" charset="0"/>
              </a:rPr>
              <a:t>Рособрнадзора</a:t>
            </a:r>
            <a:r>
              <a:rPr lang="ru-RU" sz="2000" b="1" dirty="0">
                <a:solidFill>
                  <a:srgbClr val="002060"/>
                </a:solidFill>
                <a:latin typeface="Times New Roman" pitchFamily="18" charset="0"/>
                <a:cs typeface="Times New Roman" pitchFamily="18" charset="0"/>
              </a:rPr>
              <a:t> № 1513 от 07.11.2018 "Об утверждении Порядка проведения государственной итоговой аттестации по образовательным программам основного общего образования"</a:t>
            </a:r>
          </a:p>
        </p:txBody>
      </p:sp>
    </p:spTree>
    <p:extLst>
      <p:ext uri="{BB962C8B-B14F-4D97-AF65-F5344CB8AC3E}">
        <p14:creationId xmlns:p14="http://schemas.microsoft.com/office/powerpoint/2010/main" val="313798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5" y="332656"/>
            <a:ext cx="8496944" cy="6192688"/>
          </a:xfrm>
        </p:spPr>
        <p:txBody>
          <a:bodyPr/>
          <a:lstStyle/>
          <a:p>
            <a:pPr marL="0" indent="0" algn="ctr">
              <a:buNone/>
            </a:pPr>
            <a:r>
              <a:rPr lang="ru-RU" sz="2400" b="1" dirty="0" smtClean="0">
                <a:solidFill>
                  <a:srgbClr val="002060"/>
                </a:solidFill>
                <a:latin typeface="Times New Roman" pitchFamily="18" charset="0"/>
                <a:cs typeface="Times New Roman" pitchFamily="18" charset="0"/>
              </a:rPr>
              <a:t>11.Заполнение</a:t>
            </a:r>
            <a:r>
              <a:rPr lang="ru-RU" sz="2400" b="1" dirty="0">
                <a:solidFill>
                  <a:srgbClr val="002060"/>
                </a:solidFill>
                <a:latin typeface="Times New Roman" pitchFamily="18" charset="0"/>
                <a:cs typeface="Times New Roman" pitchFamily="18" charset="0"/>
              </a:rPr>
              <a:t>, учёт и выдача аттестатов</a:t>
            </a:r>
          </a:p>
          <a:p>
            <a:pPr marL="0" indent="0">
              <a:buNone/>
            </a:pPr>
            <a:endParaRPr lang="ru-RU" sz="2000" b="1" dirty="0">
              <a:solidFill>
                <a:srgbClr val="002060"/>
              </a:solidFill>
              <a:latin typeface="Times New Roman" pitchFamily="18" charset="0"/>
              <a:cs typeface="Times New Roman" pitchFamily="18" charset="0"/>
            </a:endParaRPr>
          </a:p>
          <a:p>
            <a:pPr algn="just">
              <a:spcBef>
                <a:spcPts val="0"/>
              </a:spcBef>
            </a:pPr>
            <a:r>
              <a:rPr lang="ru-RU" sz="2000" b="1" dirty="0">
                <a:solidFill>
                  <a:srgbClr val="000000"/>
                </a:solidFill>
                <a:latin typeface="Times New Roman" pitchFamily="18" charset="0"/>
                <a:cs typeface="Times New Roman" pitchFamily="18" charset="0"/>
              </a:rPr>
              <a:t>Книги выдачи документов (по уровням образования);</a:t>
            </a:r>
          </a:p>
          <a:p>
            <a:pPr algn="just">
              <a:spcBef>
                <a:spcPts val="0"/>
              </a:spcBef>
            </a:pPr>
            <a:r>
              <a:rPr lang="ru-RU" sz="2000" b="1" dirty="0">
                <a:solidFill>
                  <a:srgbClr val="000000"/>
                </a:solidFill>
                <a:latin typeface="Times New Roman" pitchFamily="18" charset="0"/>
                <a:cs typeface="Times New Roman" pitchFamily="18" charset="0"/>
              </a:rPr>
              <a:t>Выставление итоговых отметок; </a:t>
            </a:r>
          </a:p>
          <a:p>
            <a:pPr algn="just">
              <a:spcBef>
                <a:spcPts val="0"/>
              </a:spcBef>
            </a:pPr>
            <a:r>
              <a:rPr lang="ru-RU" sz="2000" b="1" dirty="0">
                <a:solidFill>
                  <a:srgbClr val="000000"/>
                </a:solidFill>
                <a:latin typeface="Times New Roman" pitchFamily="18" charset="0"/>
                <a:cs typeface="Times New Roman" pitchFamily="18" charset="0"/>
              </a:rPr>
              <a:t>Порядок выдачи медали «За особые успехи в учении</a:t>
            </a:r>
            <a:r>
              <a:rPr lang="ru-RU" sz="2000" b="1" dirty="0" smtClean="0">
                <a:solidFill>
                  <a:srgbClr val="000000"/>
                </a:solidFill>
                <a:latin typeface="Times New Roman" pitchFamily="18" charset="0"/>
                <a:cs typeface="Times New Roman" pitchFamily="18" charset="0"/>
              </a:rPr>
              <a:t>»;</a:t>
            </a:r>
            <a:endParaRPr lang="ru-RU" sz="2000" b="1" dirty="0">
              <a:solidFill>
                <a:srgbClr val="000000"/>
              </a:solidFill>
              <a:latin typeface="Times New Roman" pitchFamily="18" charset="0"/>
              <a:cs typeface="Times New Roman" pitchFamily="18" charset="0"/>
            </a:endParaRPr>
          </a:p>
          <a:p>
            <a:pPr algn="just">
              <a:spcBef>
                <a:spcPts val="0"/>
              </a:spcBef>
            </a:pPr>
            <a:r>
              <a:rPr lang="ru-RU" sz="2000" b="1" dirty="0">
                <a:solidFill>
                  <a:srgbClr val="000000"/>
                </a:solidFill>
                <a:latin typeface="Times New Roman" pitchFamily="18" charset="0"/>
                <a:cs typeface="Times New Roman" pitchFamily="18" charset="0"/>
              </a:rPr>
              <a:t>Протоколы педсоветов и приказы о выдаче аттестатов и </a:t>
            </a:r>
            <a:r>
              <a:rPr lang="ru-RU" sz="2000" b="1" dirty="0" smtClean="0">
                <a:solidFill>
                  <a:srgbClr val="000000"/>
                </a:solidFill>
                <a:latin typeface="Times New Roman" pitchFamily="18" charset="0"/>
                <a:cs typeface="Times New Roman" pitchFamily="18" charset="0"/>
              </a:rPr>
              <a:t>отчислении;</a:t>
            </a:r>
            <a:endParaRPr lang="ru-RU" sz="2000" b="1" dirty="0">
              <a:solidFill>
                <a:srgbClr val="000000"/>
              </a:solidFill>
              <a:latin typeface="Times New Roman" pitchFamily="18" charset="0"/>
              <a:cs typeface="Times New Roman" pitchFamily="18" charset="0"/>
            </a:endParaRPr>
          </a:p>
          <a:p>
            <a:pPr algn="just">
              <a:spcBef>
                <a:spcPts val="0"/>
              </a:spcBef>
            </a:pPr>
            <a:r>
              <a:rPr lang="ru-RU" sz="2000" b="1" dirty="0">
                <a:solidFill>
                  <a:srgbClr val="000000"/>
                </a:solidFill>
                <a:latin typeface="Times New Roman" pitchFamily="18" charset="0"/>
                <a:cs typeface="Times New Roman" pitchFamily="18" charset="0"/>
              </a:rPr>
              <a:t>Журнал ознакомления с результатами экзаменов (или роспись в протоколе (</a:t>
            </a:r>
            <a:r>
              <a:rPr lang="ru-RU" sz="2000" b="1" dirty="0" smtClean="0">
                <a:solidFill>
                  <a:srgbClr val="000000"/>
                </a:solidFill>
                <a:latin typeface="Times New Roman" pitchFamily="18" charset="0"/>
                <a:cs typeface="Times New Roman" pitchFamily="18" charset="0"/>
              </a:rPr>
              <a:t>подшить).</a:t>
            </a:r>
            <a:endParaRPr lang="ru-RU" sz="2000" b="1" dirty="0">
              <a:solidFill>
                <a:srgbClr val="000000"/>
              </a:solidFill>
              <a:latin typeface="Times New Roman" pitchFamily="18" charset="0"/>
              <a:cs typeface="Times New Roman" pitchFamily="18" charset="0"/>
            </a:endParaRPr>
          </a:p>
          <a:p>
            <a:pPr algn="just">
              <a:spcBef>
                <a:spcPts val="0"/>
              </a:spcBef>
            </a:pPr>
            <a:endParaRPr lang="ru-RU" sz="2000" b="1" dirty="0">
              <a:solidFill>
                <a:srgbClr val="002060"/>
              </a:solidFill>
              <a:latin typeface="Times New Roman" pitchFamily="18" charset="0"/>
              <a:cs typeface="Times New Roman" pitchFamily="18" charset="0"/>
            </a:endParaRPr>
          </a:p>
          <a:p>
            <a:pPr algn="just">
              <a:spcBef>
                <a:spcPts val="0"/>
              </a:spcBef>
            </a:pPr>
            <a:r>
              <a:rPr lang="ru-RU" sz="2000" b="1" dirty="0">
                <a:solidFill>
                  <a:srgbClr val="002060"/>
                </a:solidFill>
                <a:latin typeface="Times New Roman" pitchFamily="18" charset="0"/>
                <a:cs typeface="Times New Roman" pitchFamily="18" charset="0"/>
              </a:rPr>
              <a:t>Приказ  Минобрнауки России от 14.02.2014 № 115 </a:t>
            </a:r>
            <a:r>
              <a:rPr lang="ru-RU" sz="2000" b="1" dirty="0" smtClean="0">
                <a:solidFill>
                  <a:srgbClr val="002060"/>
                </a:solidFill>
                <a:latin typeface="Times New Roman" pitchFamily="18" charset="0"/>
                <a:cs typeface="Times New Roman" pitchFamily="18" charset="0"/>
              </a:rPr>
              <a:t>«</a:t>
            </a:r>
            <a:r>
              <a:rPr lang="ru-RU" sz="2000" b="1" dirty="0">
                <a:solidFill>
                  <a:srgbClr val="002060"/>
                </a:solidFill>
                <a:latin typeface="Times New Roman" pitchFamily="18" charset="0"/>
                <a:cs typeface="Times New Roman" pitchFamily="18" charset="0"/>
              </a:rPr>
              <a:t>Об утверждении порядка заполнения, учета и выдачи аттестатов об основном общем и среднем общем образовании и их дубликатов</a:t>
            </a:r>
            <a:r>
              <a:rPr lang="ru-RU" sz="2000" b="1" dirty="0" smtClean="0">
                <a:solidFill>
                  <a:srgbClr val="002060"/>
                </a:solidFill>
                <a:latin typeface="Times New Roman" pitchFamily="18" charset="0"/>
                <a:cs typeface="Times New Roman" pitchFamily="18" charset="0"/>
              </a:rPr>
              <a:t>» (п.18)</a:t>
            </a:r>
            <a:endParaRPr lang="ru-RU" sz="2000" b="1" dirty="0">
              <a:solidFill>
                <a:srgbClr val="002060"/>
              </a:solidFill>
              <a:latin typeface="Times New Roman" pitchFamily="18" charset="0"/>
              <a:cs typeface="Times New Roman" pitchFamily="18" charset="0"/>
            </a:endParaRPr>
          </a:p>
          <a:p>
            <a:pPr algn="just">
              <a:spcBef>
                <a:spcPts val="0"/>
              </a:spcBef>
            </a:pPr>
            <a:r>
              <a:rPr lang="ru-RU" sz="2000" b="1" dirty="0">
                <a:solidFill>
                  <a:srgbClr val="002060"/>
                </a:solidFill>
                <a:latin typeface="Times New Roman" pitchFamily="18" charset="0"/>
                <a:cs typeface="Times New Roman" pitchFamily="18" charset="0"/>
              </a:rPr>
              <a:t>Приказ  </a:t>
            </a:r>
            <a:r>
              <a:rPr lang="ru-RU" sz="2000" b="1" dirty="0" smtClean="0">
                <a:solidFill>
                  <a:srgbClr val="002060"/>
                </a:solidFill>
                <a:latin typeface="Times New Roman" pitchFamily="18" charset="0"/>
                <a:cs typeface="Times New Roman" pitchFamily="18" charset="0"/>
              </a:rPr>
              <a:t>Министерства просвещения РФ от 17.12.2018 №315 «О внесении изменений в Порядок </a:t>
            </a:r>
            <a:r>
              <a:rPr lang="ru-RU" sz="2000" b="1" dirty="0">
                <a:solidFill>
                  <a:srgbClr val="002060"/>
                </a:solidFill>
                <a:latin typeface="Times New Roman" pitchFamily="18" charset="0"/>
                <a:cs typeface="Times New Roman" pitchFamily="18" charset="0"/>
              </a:rPr>
              <a:t>заполнения, учета и выдачи аттестатов об основном общем и среднем общем образовании и их </a:t>
            </a:r>
            <a:r>
              <a:rPr lang="ru-RU" sz="2000" b="1" dirty="0" smtClean="0">
                <a:solidFill>
                  <a:srgbClr val="002060"/>
                </a:solidFill>
                <a:latin typeface="Times New Roman" pitchFamily="18" charset="0"/>
                <a:cs typeface="Times New Roman" pitchFamily="18" charset="0"/>
              </a:rPr>
              <a:t>дубликатов, утв. приказом  </a:t>
            </a:r>
            <a:r>
              <a:rPr lang="ru-RU" sz="2000" b="1" dirty="0">
                <a:solidFill>
                  <a:srgbClr val="002060"/>
                </a:solidFill>
                <a:latin typeface="Times New Roman" pitchFamily="18" charset="0"/>
                <a:cs typeface="Times New Roman" pitchFamily="18" charset="0"/>
              </a:rPr>
              <a:t>Минобрнауки России от 14.02.2014 № 115 </a:t>
            </a:r>
          </a:p>
          <a:p>
            <a:pPr algn="just">
              <a:spcBef>
                <a:spcPts val="0"/>
              </a:spcBef>
            </a:pPr>
            <a:endParaRPr lang="ru-RU" sz="2000" dirty="0"/>
          </a:p>
        </p:txBody>
      </p:sp>
    </p:spTree>
    <p:extLst>
      <p:ext uri="{BB962C8B-B14F-4D97-AF65-F5344CB8AC3E}">
        <p14:creationId xmlns:p14="http://schemas.microsoft.com/office/powerpoint/2010/main" val="257548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332656"/>
            <a:ext cx="8890893" cy="6192688"/>
          </a:xfrm>
        </p:spPr>
        <p:txBody>
          <a:bodyPr/>
          <a:lstStyle/>
          <a:p>
            <a:pPr marL="0" indent="0" algn="ctr">
              <a:buNone/>
            </a:pPr>
            <a:r>
              <a:rPr lang="ru-RU" sz="2400" b="1" dirty="0" smtClean="0">
                <a:solidFill>
                  <a:srgbClr val="002060"/>
                </a:solidFill>
                <a:latin typeface="Times New Roman" pitchFamily="18" charset="0"/>
                <a:cs typeface="Times New Roman" pitchFamily="18" charset="0"/>
              </a:rPr>
              <a:t>12.Создание </a:t>
            </a:r>
            <a:r>
              <a:rPr lang="en-US" sz="2400" b="1"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условий для охраны здоровья и организации питания </a:t>
            </a:r>
            <a:r>
              <a:rPr lang="ru-RU" sz="2400" b="1" dirty="0" smtClean="0">
                <a:solidFill>
                  <a:srgbClr val="002060"/>
                </a:solidFill>
                <a:latin typeface="Times New Roman" pitchFamily="18" charset="0"/>
                <a:cs typeface="Times New Roman" pitchFamily="18" charset="0"/>
              </a:rPr>
              <a:t>обучающихся</a:t>
            </a:r>
          </a:p>
          <a:p>
            <a:pPr marL="0" indent="0" algn="ctr">
              <a:buNone/>
            </a:pPr>
            <a:endParaRPr lang="ru-RU" sz="2400" b="1" dirty="0" smtClean="0">
              <a:solidFill>
                <a:srgbClr val="002060"/>
              </a:solidFill>
              <a:latin typeface="Times New Roman" pitchFamily="18" charset="0"/>
              <a:cs typeface="Times New Roman" pitchFamily="18" charset="0"/>
            </a:endParaRPr>
          </a:p>
          <a:p>
            <a:pPr algn="just">
              <a:buFont typeface="Arial" pitchFamily="34" charset="0"/>
              <a:buChar char="•"/>
            </a:pPr>
            <a:r>
              <a:rPr lang="ru-RU" sz="1600" b="1" dirty="0" smtClean="0">
                <a:solidFill>
                  <a:srgbClr val="000000"/>
                </a:solidFill>
                <a:latin typeface="Times New Roman" pitchFamily="18" charset="0"/>
                <a:cs typeface="Times New Roman" pitchFamily="18" charset="0"/>
              </a:rPr>
              <a:t>Договор с учреждением здравоохранения об оказании медицинских услуг</a:t>
            </a:r>
          </a:p>
          <a:p>
            <a:pPr algn="just">
              <a:buFont typeface="Arial" pitchFamily="34" charset="0"/>
              <a:buChar char="•"/>
            </a:pPr>
            <a:r>
              <a:rPr lang="ru-RU" sz="1600" b="1" dirty="0" smtClean="0">
                <a:solidFill>
                  <a:srgbClr val="000000"/>
                </a:solidFill>
                <a:latin typeface="Times New Roman" pitchFamily="18" charset="0"/>
                <a:cs typeface="Times New Roman" pitchFamily="18" charset="0"/>
              </a:rPr>
              <a:t>Документы и материалы по созданию безопасных условий обучения и воспитания (инструкции, приказы, паспорт безопасности и т.д.)</a:t>
            </a:r>
          </a:p>
          <a:p>
            <a:pPr algn="just">
              <a:buFont typeface="Arial" pitchFamily="34" charset="0"/>
              <a:buChar char="•"/>
            </a:pPr>
            <a:r>
              <a:rPr lang="ru-RU" sz="1600" b="1" dirty="0" smtClean="0">
                <a:solidFill>
                  <a:srgbClr val="000000"/>
                </a:solidFill>
                <a:latin typeface="Times New Roman" pitchFamily="18" charset="0"/>
                <a:cs typeface="Times New Roman" pitchFamily="18" charset="0"/>
              </a:rPr>
              <a:t>Организация </a:t>
            </a:r>
            <a:r>
              <a:rPr lang="ru-RU" sz="1600" b="1" dirty="0">
                <a:solidFill>
                  <a:srgbClr val="000000"/>
                </a:solidFill>
                <a:latin typeface="Times New Roman" pitchFamily="18" charset="0"/>
                <a:cs typeface="Times New Roman" pitchFamily="18" charset="0"/>
              </a:rPr>
              <a:t>питания (положение о столовой, режим работы, договоры)</a:t>
            </a:r>
          </a:p>
          <a:p>
            <a:pPr algn="just">
              <a:buFont typeface="Arial" pitchFamily="34" charset="0"/>
              <a:buChar char="•"/>
            </a:pPr>
            <a:r>
              <a:rPr lang="ru-RU" sz="1600" b="1" dirty="0">
                <a:solidFill>
                  <a:srgbClr val="000000"/>
                </a:solidFill>
                <a:latin typeface="Times New Roman" pitchFamily="18" charset="0"/>
                <a:cs typeface="Times New Roman" pitchFamily="18" charset="0"/>
              </a:rPr>
              <a:t>Документы и материалы по рассмотрению несчастных случаев (журналы, акты</a:t>
            </a:r>
            <a:r>
              <a:rPr lang="ru-RU" sz="1600" b="1" dirty="0" smtClean="0">
                <a:solidFill>
                  <a:srgbClr val="000000"/>
                </a:solidFill>
                <a:latin typeface="Times New Roman" pitchFamily="18" charset="0"/>
                <a:cs typeface="Times New Roman" pitchFamily="18" charset="0"/>
              </a:rPr>
              <a:t>)</a:t>
            </a:r>
          </a:p>
          <a:p>
            <a:pPr>
              <a:buFont typeface="Arial" pitchFamily="34" charset="0"/>
              <a:buChar char="•"/>
            </a:pPr>
            <a:r>
              <a:rPr lang="ru-RU" sz="1600" b="1" dirty="0" smtClean="0">
                <a:solidFill>
                  <a:srgbClr val="000000"/>
                </a:solidFill>
                <a:latin typeface="Times New Roman" pitchFamily="18" charset="0"/>
                <a:cs typeface="Times New Roman" pitchFamily="18" charset="0"/>
              </a:rPr>
              <a:t>Обучение педагогических работников навыкам оказания первой помощи</a:t>
            </a:r>
          </a:p>
          <a:p>
            <a:pPr marL="0" indent="0">
              <a:buNone/>
            </a:pPr>
            <a:r>
              <a:rPr lang="ru-RU" sz="1600" b="1" dirty="0" smtClean="0">
                <a:solidFill>
                  <a:srgbClr val="002060"/>
                </a:solidFill>
                <a:latin typeface="Times New Roman" pitchFamily="18" charset="0"/>
                <a:cs typeface="Times New Roman" pitchFamily="18" charset="0"/>
              </a:rPr>
              <a:t>Статьи </a:t>
            </a:r>
            <a:r>
              <a:rPr lang="ru-RU" sz="1600" b="1" dirty="0">
                <a:solidFill>
                  <a:srgbClr val="002060"/>
                </a:solidFill>
                <a:latin typeface="Times New Roman" pitchFamily="18" charset="0"/>
                <a:cs typeface="Times New Roman" pitchFamily="18" charset="0"/>
              </a:rPr>
              <a:t>37 и 41 Федерального закона № 273-ФЗ «О образовании в Российской Федерации</a:t>
            </a:r>
            <a:r>
              <a:rPr lang="ru-RU" sz="1600" b="1" dirty="0" smtClean="0">
                <a:solidFill>
                  <a:srgbClr val="002060"/>
                </a:solidFill>
                <a:latin typeface="Times New Roman" pitchFamily="18" charset="0"/>
                <a:cs typeface="Times New Roman" pitchFamily="18" charset="0"/>
              </a:rPr>
              <a:t>»</a:t>
            </a:r>
          </a:p>
          <a:p>
            <a:pPr marL="0" indent="0">
              <a:buNone/>
            </a:pPr>
            <a:r>
              <a:rPr lang="ru-RU" sz="1600" b="1" dirty="0">
                <a:solidFill>
                  <a:srgbClr val="002060"/>
                </a:solidFill>
                <a:latin typeface="Times New Roman" pitchFamily="18" charset="0"/>
                <a:cs typeface="Times New Roman" pitchFamily="18" charset="0"/>
              </a:rPr>
              <a:t>Постановление Правительства РФ от 7 октября 2017 г. </a:t>
            </a:r>
            <a:r>
              <a:rPr lang="ru-RU" sz="1600" b="1" dirty="0" smtClean="0">
                <a:solidFill>
                  <a:srgbClr val="002060"/>
                </a:solidFill>
                <a:latin typeface="Times New Roman" pitchFamily="18" charset="0"/>
                <a:cs typeface="Times New Roman" pitchFamily="18" charset="0"/>
              </a:rPr>
              <a:t>№</a:t>
            </a:r>
            <a:r>
              <a:rPr lang="ru-RU" sz="1600" b="1" dirty="0">
                <a:solidFill>
                  <a:srgbClr val="002060"/>
                </a:solidFill>
                <a:latin typeface="Times New Roman" pitchFamily="18" charset="0"/>
                <a:cs typeface="Times New Roman" pitchFamily="18" charset="0"/>
              </a:rPr>
              <a:t> 1235</a:t>
            </a:r>
            <a:br>
              <a:rPr lang="ru-RU" sz="1600" b="1" dirty="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«Об </a:t>
            </a:r>
            <a:r>
              <a:rPr lang="ru-RU" sz="1600" b="1" dirty="0">
                <a:solidFill>
                  <a:srgbClr val="002060"/>
                </a:solidFill>
                <a:latin typeface="Times New Roman" pitchFamily="18" charset="0"/>
                <a:cs typeface="Times New Roman" pitchFamily="18" charset="0"/>
              </a:rPr>
              <a:t>утверждении требований к антитеррористической защищенности объектов (территорий) Министерства образования и науки Российской Федерации и объектов (территорий), относящихся к сфере деятельности Министерства образования и науки Российской Федерации, и формы паспорта безопасности этих объектов (территорий</a:t>
            </a:r>
            <a:r>
              <a:rPr lang="ru-RU" sz="1600" b="1" dirty="0" smtClean="0">
                <a:solidFill>
                  <a:srgbClr val="002060"/>
                </a:solidFill>
                <a:latin typeface="Times New Roman" pitchFamily="18" charset="0"/>
                <a:cs typeface="Times New Roman" pitchFamily="18" charset="0"/>
              </a:rPr>
              <a:t>)»</a:t>
            </a:r>
          </a:p>
          <a:p>
            <a:pPr marL="0" indent="0">
              <a:buNone/>
            </a:pPr>
            <a:r>
              <a:rPr lang="ru-RU" sz="1600" b="1" dirty="0" smtClean="0">
                <a:solidFill>
                  <a:srgbClr val="002060"/>
                </a:solidFill>
                <a:latin typeface="Times New Roman" pitchFamily="18" charset="0"/>
                <a:cs typeface="Times New Roman" pitchFamily="18" charset="0"/>
              </a:rPr>
              <a:t>Приказ </a:t>
            </a:r>
            <a:r>
              <a:rPr lang="ru-RU" sz="1600" b="1" dirty="0">
                <a:solidFill>
                  <a:srgbClr val="002060"/>
                </a:solidFill>
                <a:latin typeface="Times New Roman" pitchFamily="18" charset="0"/>
                <a:cs typeface="Times New Roman" pitchFamily="18" charset="0"/>
              </a:rPr>
              <a:t>М</a:t>
            </a:r>
            <a:r>
              <a:rPr lang="ru-RU" sz="1600" b="1" dirty="0" smtClean="0">
                <a:solidFill>
                  <a:srgbClr val="002060"/>
                </a:solidFill>
                <a:latin typeface="Times New Roman" pitchFamily="18" charset="0"/>
                <a:cs typeface="Times New Roman" pitchFamily="18" charset="0"/>
              </a:rPr>
              <a:t>инобрнауки России от 27.06.2017 №602 «Об утверждении Порядка расследования и учета несчастных случаев  с обучающимися во время пребывания в организации, осуществляющей образовательную деятельность» (п.16)</a:t>
            </a:r>
          </a:p>
          <a:p>
            <a:pPr marL="0" indent="0">
              <a:buNone/>
            </a:pPr>
            <a:endParaRPr lang="ru-RU" sz="1600" b="1" dirty="0">
              <a:solidFill>
                <a:srgbClr val="002060"/>
              </a:solidFill>
              <a:latin typeface="Times New Roman" pitchFamily="18" charset="0"/>
              <a:cs typeface="Times New Roman" pitchFamily="18" charset="0"/>
            </a:endParaRPr>
          </a:p>
          <a:p>
            <a:pPr marL="0" indent="0">
              <a:buNone/>
            </a:pP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859224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95536" y="332656"/>
            <a:ext cx="8420472" cy="5616624"/>
          </a:xfrm>
        </p:spPr>
        <p:txBody>
          <a:bodyPr/>
          <a:lstStyle/>
          <a:p>
            <a:pPr marL="0" indent="0" algn="ctr">
              <a:buNone/>
            </a:pPr>
            <a:r>
              <a:rPr lang="ru-RU" sz="2400" b="1" dirty="0" smtClean="0">
                <a:solidFill>
                  <a:srgbClr val="002060"/>
                </a:solidFill>
                <a:latin typeface="Times New Roman" pitchFamily="18" charset="0"/>
                <a:cs typeface="Times New Roman" pitchFamily="18" charset="0"/>
              </a:rPr>
              <a:t>13.Порядок </a:t>
            </a:r>
            <a:r>
              <a:rPr lang="ru-RU" sz="2400" b="1" dirty="0">
                <a:solidFill>
                  <a:srgbClr val="002060"/>
                </a:solidFill>
                <a:latin typeface="Times New Roman" pitchFamily="18" charset="0"/>
                <a:cs typeface="Times New Roman" pitchFamily="18" charset="0"/>
              </a:rPr>
              <a:t>оказания платных образовательных услуг</a:t>
            </a:r>
          </a:p>
          <a:p>
            <a:pPr marL="0" indent="0">
              <a:buNone/>
            </a:pPr>
            <a:endParaRPr lang="ru-RU" sz="2000" b="1" dirty="0">
              <a:solidFill>
                <a:srgbClr val="002060"/>
              </a:solidFill>
              <a:latin typeface="Times New Roman" pitchFamily="18" charset="0"/>
              <a:cs typeface="Times New Roman" pitchFamily="18" charset="0"/>
            </a:endParaRPr>
          </a:p>
          <a:p>
            <a:pPr algn="just"/>
            <a:r>
              <a:rPr lang="ru-RU" sz="2000" b="1" dirty="0">
                <a:solidFill>
                  <a:srgbClr val="000000"/>
                </a:solidFill>
                <a:latin typeface="Times New Roman" pitchFamily="18" charset="0"/>
                <a:cs typeface="Times New Roman" pitchFamily="18" charset="0"/>
              </a:rPr>
              <a:t>Лицензия на реализацию дополнительной общеразвивающей программы</a:t>
            </a:r>
          </a:p>
          <a:p>
            <a:pPr algn="just"/>
            <a:r>
              <a:rPr lang="ru-RU" sz="2000" b="1" dirty="0" smtClean="0">
                <a:solidFill>
                  <a:srgbClr val="000000"/>
                </a:solidFill>
                <a:latin typeface="Times New Roman" pitchFamily="18" charset="0"/>
                <a:cs typeface="Times New Roman" pitchFamily="18" charset="0"/>
              </a:rPr>
              <a:t>Договор с родителями  </a:t>
            </a:r>
            <a:r>
              <a:rPr lang="ru-RU" sz="2000" b="1" dirty="0">
                <a:solidFill>
                  <a:srgbClr val="000000"/>
                </a:solidFill>
                <a:latin typeface="Times New Roman" pitchFamily="18" charset="0"/>
                <a:cs typeface="Times New Roman" pitchFamily="18" charset="0"/>
              </a:rPr>
              <a:t>об оказании платных образовательных услуг (наличие и соответствие)</a:t>
            </a:r>
          </a:p>
          <a:p>
            <a:pPr algn="just"/>
            <a:r>
              <a:rPr lang="ru-RU" sz="2000" b="1" dirty="0">
                <a:solidFill>
                  <a:srgbClr val="000000"/>
                </a:solidFill>
                <a:latin typeface="Times New Roman" pitchFamily="18" charset="0"/>
                <a:cs typeface="Times New Roman" pitchFamily="18" charset="0"/>
              </a:rPr>
              <a:t>Документы об установлении стоимости оказания образовательных услуг</a:t>
            </a:r>
          </a:p>
          <a:p>
            <a:pPr algn="just"/>
            <a:endParaRPr lang="ru-RU" sz="2000" b="1" dirty="0">
              <a:solidFill>
                <a:srgbClr val="000000"/>
              </a:solidFill>
              <a:latin typeface="Times New Roman" pitchFamily="18" charset="0"/>
              <a:cs typeface="Times New Roman" pitchFamily="18" charset="0"/>
            </a:endParaRPr>
          </a:p>
          <a:p>
            <a:pPr algn="just"/>
            <a:endParaRPr lang="ru-RU" sz="2000" b="1" dirty="0">
              <a:solidFill>
                <a:srgbClr val="000000"/>
              </a:solidFill>
              <a:latin typeface="Times New Roman" pitchFamily="18" charset="0"/>
              <a:cs typeface="Times New Roman" pitchFamily="18" charset="0"/>
            </a:endParaRPr>
          </a:p>
          <a:p>
            <a:pPr marL="0" indent="0" algn="just">
              <a:buNone/>
            </a:pPr>
            <a:r>
              <a:rPr lang="ru-RU" sz="2000" b="1" dirty="0">
                <a:solidFill>
                  <a:srgbClr val="002060"/>
                </a:solidFill>
                <a:latin typeface="Times New Roman" pitchFamily="18" charset="0"/>
                <a:cs typeface="Times New Roman" pitchFamily="18" charset="0"/>
              </a:rPr>
              <a:t>Постановление Правительства Российской Федерации от 15.08.2013 № 706 </a:t>
            </a:r>
            <a:r>
              <a:rPr lang="ru-RU" sz="2000" b="1" dirty="0" smtClean="0">
                <a:solidFill>
                  <a:srgbClr val="002060"/>
                </a:solidFill>
                <a:latin typeface="Times New Roman" pitchFamily="18" charset="0"/>
                <a:cs typeface="Times New Roman" pitchFamily="18" charset="0"/>
              </a:rPr>
              <a:t>«</a:t>
            </a:r>
            <a:r>
              <a:rPr lang="ru-RU" sz="2000" b="1" dirty="0">
                <a:solidFill>
                  <a:srgbClr val="002060"/>
                </a:solidFill>
                <a:latin typeface="Times New Roman" pitchFamily="18" charset="0"/>
                <a:cs typeface="Times New Roman" pitchFamily="18" charset="0"/>
              </a:rPr>
              <a:t>Об утверждении правил оказания платных образовательных услуг</a:t>
            </a:r>
            <a:r>
              <a:rPr lang="ru-RU" sz="2000" b="1" dirty="0" smtClean="0">
                <a:solidFill>
                  <a:srgbClr val="002060"/>
                </a:solidFill>
                <a:latin typeface="Times New Roman" pitchFamily="18" charset="0"/>
                <a:cs typeface="Times New Roman" pitchFamily="18" charset="0"/>
              </a:rPr>
              <a:t>»</a:t>
            </a:r>
          </a:p>
          <a:p>
            <a:pPr marL="0" indent="0" algn="just">
              <a:buNone/>
            </a:pPr>
            <a:r>
              <a:rPr lang="ru-RU" sz="2000" b="1" dirty="0" smtClean="0">
                <a:solidFill>
                  <a:srgbClr val="002060"/>
                </a:solidFill>
                <a:latin typeface="Times New Roman" pitchFamily="18" charset="0"/>
                <a:cs typeface="Times New Roman" pitchFamily="18" charset="0"/>
              </a:rPr>
              <a:t>Приказ Минобрнауки России от 25.10.2013 №1185 «Об утверждении примерной формы договора об образовании на обучение по дополнительным образовательным программам»</a:t>
            </a:r>
            <a:endParaRPr lang="ru-RU" sz="2000" b="1" dirty="0">
              <a:solidFill>
                <a:srgbClr val="002060"/>
              </a:solidFill>
              <a:latin typeface="Times New Roman" pitchFamily="18" charset="0"/>
              <a:cs typeface="Times New Roman" pitchFamily="18" charset="0"/>
            </a:endParaRPr>
          </a:p>
          <a:p>
            <a:endParaRPr lang="ru-RU" sz="2000" dirty="0">
              <a:latin typeface="+mj-lt"/>
            </a:endParaRPr>
          </a:p>
        </p:txBody>
      </p:sp>
    </p:spTree>
    <p:extLst>
      <p:ext uri="{BB962C8B-B14F-4D97-AF65-F5344CB8AC3E}">
        <p14:creationId xmlns:p14="http://schemas.microsoft.com/office/powerpoint/2010/main" val="1082768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9552" y="188640"/>
            <a:ext cx="8496945" cy="6669360"/>
          </a:xfrm>
        </p:spPr>
        <p:txBody>
          <a:bodyPr/>
          <a:lstStyle/>
          <a:p>
            <a:pPr algn="ctr">
              <a:buNone/>
            </a:pPr>
            <a:r>
              <a:rPr lang="ru-RU" sz="2000" b="1" dirty="0" smtClean="0">
                <a:solidFill>
                  <a:srgbClr val="002060"/>
                </a:solidFill>
                <a:latin typeface="Times New Roman" pitchFamily="18" charset="0"/>
                <a:cs typeface="Times New Roman" pitchFamily="18" charset="0"/>
              </a:rPr>
              <a:t>14.Выполнение </a:t>
            </a:r>
            <a:r>
              <a:rPr lang="ru-RU" sz="2000" b="1" dirty="0">
                <a:solidFill>
                  <a:srgbClr val="002060"/>
                </a:solidFill>
                <a:latin typeface="Times New Roman" pitchFamily="18" charset="0"/>
                <a:cs typeface="Times New Roman" pitchFamily="18" charset="0"/>
              </a:rPr>
              <a:t>требований к педагогическим </a:t>
            </a:r>
            <a:r>
              <a:rPr lang="ru-RU" sz="2000" b="1" dirty="0" smtClean="0">
                <a:solidFill>
                  <a:srgbClr val="002060"/>
                </a:solidFill>
                <a:latin typeface="Times New Roman" pitchFamily="18" charset="0"/>
                <a:cs typeface="Times New Roman" pitchFamily="18" charset="0"/>
              </a:rPr>
              <a:t>работникам</a:t>
            </a:r>
          </a:p>
          <a:p>
            <a:pPr marL="0" indent="0">
              <a:buNone/>
            </a:pPr>
            <a:r>
              <a:rPr lang="ru-RU" sz="1600" b="1" dirty="0" smtClean="0">
                <a:solidFill>
                  <a:srgbClr val="000000"/>
                </a:solidFill>
                <a:latin typeface="Times New Roman" pitchFamily="18" charset="0"/>
                <a:cs typeface="Times New Roman" pitchFamily="18" charset="0"/>
              </a:rPr>
              <a:t>1. </a:t>
            </a:r>
            <a:r>
              <a:rPr lang="ru-RU" sz="1600" b="1" dirty="0">
                <a:solidFill>
                  <a:srgbClr val="000000"/>
                </a:solidFill>
                <a:latin typeface="Times New Roman" pitchFamily="18" charset="0"/>
                <a:cs typeface="Times New Roman" pitchFamily="18" charset="0"/>
              </a:rPr>
              <a:t>Трудовой кодекс </a:t>
            </a:r>
            <a:r>
              <a:rPr lang="ru-RU" sz="1600" b="1" dirty="0" smtClean="0">
                <a:solidFill>
                  <a:srgbClr val="000000"/>
                </a:solidFill>
                <a:latin typeface="Times New Roman" pitchFamily="18" charset="0"/>
                <a:cs typeface="Times New Roman" pitchFamily="18" charset="0"/>
              </a:rPr>
              <a:t>РФ (ст. 81, 331, 351)</a:t>
            </a:r>
          </a:p>
          <a:p>
            <a:pPr marL="0" indent="0">
              <a:buNone/>
            </a:pPr>
            <a:r>
              <a:rPr lang="ru-RU" sz="1600" b="1" dirty="0" smtClean="0">
                <a:solidFill>
                  <a:srgbClr val="000000"/>
                </a:solidFill>
                <a:latin typeface="Times New Roman" pitchFamily="18" charset="0"/>
                <a:cs typeface="Times New Roman" pitchFamily="18" charset="0"/>
              </a:rPr>
              <a:t>2. </a:t>
            </a:r>
            <a:r>
              <a:rPr lang="ru-RU" sz="1600" b="1" dirty="0">
                <a:solidFill>
                  <a:srgbClr val="000000"/>
                </a:solidFill>
                <a:latin typeface="Times New Roman" pitchFamily="18" charset="0"/>
                <a:cs typeface="Times New Roman" pitchFamily="18" charset="0"/>
              </a:rPr>
              <a:t>Приказ </a:t>
            </a:r>
            <a:r>
              <a:rPr lang="ru-RU" sz="1600" b="1" dirty="0" err="1">
                <a:solidFill>
                  <a:srgbClr val="000000"/>
                </a:solidFill>
                <a:latin typeface="Times New Roman" pitchFamily="18" charset="0"/>
                <a:cs typeface="Times New Roman" pitchFamily="18" charset="0"/>
              </a:rPr>
              <a:t>Mинздравсоцразвития</a:t>
            </a:r>
            <a:r>
              <a:rPr lang="ru-RU" sz="1600" b="1" dirty="0">
                <a:solidFill>
                  <a:srgbClr val="000000"/>
                </a:solidFill>
                <a:latin typeface="Times New Roman" pitchFamily="18" charset="0"/>
                <a:cs typeface="Times New Roman" pitchFamily="18" charset="0"/>
              </a:rPr>
              <a:t> России от 26 августа 2010 г. N 761н  "Об утверждении Единого квалификационного справочника должностей руководителей, специалистов и служащих, раздел </a:t>
            </a:r>
            <a:r>
              <a:rPr lang="ru-RU" sz="1600" b="1" dirty="0" smtClean="0">
                <a:solidFill>
                  <a:srgbClr val="000000"/>
                </a:solidFill>
                <a:latin typeface="Times New Roman" pitchFamily="18" charset="0"/>
                <a:cs typeface="Times New Roman" pitchFamily="18" charset="0"/>
              </a:rPr>
              <a:t>«Квалификационные </a:t>
            </a:r>
            <a:r>
              <a:rPr lang="ru-RU" sz="1600" b="1" dirty="0">
                <a:solidFill>
                  <a:srgbClr val="000000"/>
                </a:solidFill>
                <a:latin typeface="Times New Roman" pitchFamily="18" charset="0"/>
                <a:cs typeface="Times New Roman" pitchFamily="18" charset="0"/>
              </a:rPr>
              <a:t>характеристики должностей работников </a:t>
            </a:r>
            <a:r>
              <a:rPr lang="ru-RU" sz="1600" b="1" dirty="0" smtClean="0">
                <a:solidFill>
                  <a:srgbClr val="000000"/>
                </a:solidFill>
                <a:latin typeface="Times New Roman" pitchFamily="18" charset="0"/>
                <a:cs typeface="Times New Roman" pitchFamily="18" charset="0"/>
              </a:rPr>
              <a:t>образования»</a:t>
            </a:r>
          </a:p>
          <a:p>
            <a:pPr marL="0" indent="0">
              <a:buNone/>
            </a:pPr>
            <a:r>
              <a:rPr lang="ru-RU" sz="1600" b="1" dirty="0" smtClean="0">
                <a:solidFill>
                  <a:srgbClr val="000000"/>
                </a:solidFill>
                <a:latin typeface="Times New Roman" pitchFamily="18" charset="0"/>
                <a:cs typeface="Times New Roman" pitchFamily="18" charset="0"/>
              </a:rPr>
              <a:t>3. </a:t>
            </a:r>
            <a:r>
              <a:rPr lang="ru-RU" sz="1600" b="1" dirty="0">
                <a:solidFill>
                  <a:srgbClr val="000000"/>
                </a:solidFill>
                <a:latin typeface="Times New Roman" pitchFamily="18" charset="0"/>
                <a:cs typeface="Times New Roman" pitchFamily="18" charset="0"/>
              </a:rPr>
              <a:t>Постановление Правительства РФ от 08.08.2013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a:t>
            </a:r>
            <a:r>
              <a:rPr lang="ru-RU" sz="1600" b="1" dirty="0" smtClean="0">
                <a:solidFill>
                  <a:srgbClr val="000000"/>
                </a:solidFill>
                <a:latin typeface="Times New Roman" pitchFamily="18" charset="0"/>
                <a:cs typeface="Times New Roman" pitchFamily="18" charset="0"/>
              </a:rPr>
              <a:t>»</a:t>
            </a:r>
          </a:p>
          <a:p>
            <a:pPr>
              <a:buAutoNum type="arabicPeriod" startAt="4"/>
            </a:pPr>
            <a:r>
              <a:rPr lang="ru-RU" sz="1600" b="1" dirty="0" smtClean="0">
                <a:solidFill>
                  <a:srgbClr val="000000"/>
                </a:solidFill>
                <a:latin typeface="Times New Roman" pitchFamily="18" charset="0"/>
                <a:cs typeface="Times New Roman" pitchFamily="18" charset="0"/>
              </a:rPr>
              <a:t>Постановление </a:t>
            </a:r>
            <a:r>
              <a:rPr lang="ru-RU" sz="1600" b="1" dirty="0">
                <a:solidFill>
                  <a:srgbClr val="000000"/>
                </a:solidFill>
                <a:latin typeface="Times New Roman" pitchFamily="18" charset="0"/>
                <a:cs typeface="Times New Roman" pitchFamily="18" charset="0"/>
              </a:rPr>
              <a:t>Правительства РФ от 05.08.2015 г. №796 "Об утверждении Правил принятия комиссией по делам несовершеннолетних и защите их прав, созданной высшим исполнительным органом государственной власти субъекта Российской Федерации, решения о допуске или </a:t>
            </a:r>
            <a:r>
              <a:rPr lang="ru-RU" sz="1600" b="1" dirty="0" err="1">
                <a:solidFill>
                  <a:srgbClr val="000000"/>
                </a:solidFill>
                <a:latin typeface="Times New Roman" pitchFamily="18" charset="0"/>
                <a:cs typeface="Times New Roman" pitchFamily="18" charset="0"/>
              </a:rPr>
              <a:t>недопуске</a:t>
            </a:r>
            <a:r>
              <a:rPr lang="ru-RU" sz="1600" b="1" dirty="0">
                <a:solidFill>
                  <a:srgbClr val="000000"/>
                </a:solidFill>
                <a:latin typeface="Times New Roman" pitchFamily="18" charset="0"/>
                <a:cs typeface="Times New Roman" pitchFamily="18" charset="0"/>
              </a:rPr>
              <a:t> лиц, имевших судимость, к педагогической деятельности, к предпринимательской деятельности и (или) трудовой деятельности в сфере образования, воспитания, развития несовершеннолетних, организации их отдыха и оздоровления, медицинского обеспечения, социальной защиты и социального обслуживания, в сфере детско-юношеского спорта, культуры и искусства с участием </a:t>
            </a:r>
            <a:r>
              <a:rPr lang="ru-RU" sz="1600" b="1" dirty="0" smtClean="0">
                <a:solidFill>
                  <a:srgbClr val="000000"/>
                </a:solidFill>
                <a:latin typeface="Times New Roman" pitchFamily="18" charset="0"/>
                <a:cs typeface="Times New Roman" pitchFamily="18" charset="0"/>
              </a:rPr>
              <a:t>несовершеннолетних</a:t>
            </a:r>
            <a:r>
              <a:rPr lang="ru-RU" sz="1600" b="1" dirty="0">
                <a:solidFill>
                  <a:srgbClr val="000000"/>
                </a:solidFill>
                <a:latin typeface="Times New Roman" pitchFamily="18" charset="0"/>
                <a:cs typeface="Times New Roman" pitchFamily="18" charset="0"/>
              </a:rPr>
              <a:t>, а также формы этого решения </a:t>
            </a:r>
            <a:endParaRPr lang="ru-RU" sz="1600" b="1" dirty="0" smtClean="0">
              <a:solidFill>
                <a:srgbClr val="000000"/>
              </a:solidFill>
              <a:latin typeface="Times New Roman" pitchFamily="18" charset="0"/>
              <a:cs typeface="Times New Roman" pitchFamily="18" charset="0"/>
            </a:endParaRPr>
          </a:p>
          <a:p>
            <a:pPr>
              <a:buAutoNum type="arabicPeriod" startAt="4"/>
            </a:pPr>
            <a:r>
              <a:rPr lang="ru-RU" sz="1600" b="1" dirty="0" smtClean="0">
                <a:solidFill>
                  <a:srgbClr val="000000"/>
                </a:solidFill>
                <a:latin typeface="Times New Roman" pitchFamily="18" charset="0"/>
                <a:cs typeface="Times New Roman" pitchFamily="18" charset="0"/>
              </a:rPr>
              <a:t>Приказ </a:t>
            </a:r>
            <a:r>
              <a:rPr lang="ru-RU" sz="1600" b="1" dirty="0" err="1" smtClean="0">
                <a:solidFill>
                  <a:srgbClr val="000000"/>
                </a:solidFill>
                <a:latin typeface="Times New Roman" pitchFamily="18" charset="0"/>
                <a:cs typeface="Times New Roman" pitchFamily="18" charset="0"/>
              </a:rPr>
              <a:t>Минпросвещения</a:t>
            </a:r>
            <a:r>
              <a:rPr lang="ru-RU" sz="1600" b="1" dirty="0" smtClean="0">
                <a:solidFill>
                  <a:srgbClr val="000000"/>
                </a:solidFill>
                <a:latin typeface="Times New Roman" pitchFamily="18" charset="0"/>
                <a:cs typeface="Times New Roman" pitchFamily="18" charset="0"/>
              </a:rPr>
              <a:t> </a:t>
            </a:r>
            <a:r>
              <a:rPr lang="ru-RU" sz="1600" b="1" dirty="0" err="1" smtClean="0">
                <a:solidFill>
                  <a:srgbClr val="000000"/>
                </a:solidFill>
                <a:latin typeface="Times New Roman" pitchFamily="18" charset="0"/>
                <a:cs typeface="Times New Roman" pitchFamily="18" charset="0"/>
              </a:rPr>
              <a:t>Росии</a:t>
            </a:r>
            <a:r>
              <a:rPr lang="ru-RU" sz="1600" b="1" dirty="0" smtClean="0">
                <a:solidFill>
                  <a:srgbClr val="000000"/>
                </a:solidFill>
                <a:latin typeface="Times New Roman" pitchFamily="18" charset="0"/>
                <a:cs typeface="Times New Roman" pitchFamily="18" charset="0"/>
              </a:rPr>
              <a:t> от 09.11.2018 №196 «Об утверждении Порядка организации и осуществления образовательной деятельности по дополнительным общеобразовательным программам» (п. 15)</a:t>
            </a:r>
          </a:p>
          <a:p>
            <a:pPr marL="0" indent="0">
              <a:buNone/>
            </a:pPr>
            <a:endParaRPr lang="ru-RU" sz="1600" b="1" dirty="0">
              <a:solidFill>
                <a:srgbClr val="000000"/>
              </a:solidFill>
              <a:latin typeface="Times New Roman" pitchFamily="18" charset="0"/>
              <a:cs typeface="Times New Roman" pitchFamily="18" charset="0"/>
            </a:endParaRPr>
          </a:p>
          <a:p>
            <a:endParaRPr lang="ru-RU" sz="1600" b="1" dirty="0">
              <a:latin typeface="+mj-lt"/>
            </a:endParaRPr>
          </a:p>
          <a:p>
            <a:endParaRPr lang="ru-RU" sz="1800" b="1" dirty="0">
              <a:latin typeface="+mj-lt"/>
            </a:endParaRPr>
          </a:p>
        </p:txBody>
      </p:sp>
    </p:spTree>
    <p:extLst>
      <p:ext uri="{BB962C8B-B14F-4D97-AF65-F5344CB8AC3E}">
        <p14:creationId xmlns:p14="http://schemas.microsoft.com/office/powerpoint/2010/main" val="1701797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247650"/>
            <a:ext cx="7772400" cy="1885206"/>
          </a:xfrm>
        </p:spPr>
        <p:txBody>
          <a:bodyPr/>
          <a:lstStyle/>
          <a:p>
            <a:pPr algn="ctr"/>
            <a:r>
              <a:rPr lang="ru-RU" sz="2400" b="1" dirty="0" smtClean="0">
                <a:solidFill>
                  <a:srgbClr val="000000"/>
                </a:solidFill>
              </a:rPr>
              <a:t/>
            </a:r>
            <a:br>
              <a:rPr lang="ru-RU" sz="2400" b="1" dirty="0" smtClean="0">
                <a:solidFill>
                  <a:srgbClr val="000000"/>
                </a:solidFill>
              </a:rPr>
            </a:br>
            <a:r>
              <a:rPr lang="ru-RU" sz="2400" b="1" dirty="0" smtClean="0">
                <a:solidFill>
                  <a:srgbClr val="002060"/>
                </a:solidFill>
                <a:effectLst/>
                <a:latin typeface="Times New Roman" pitchFamily="18" charset="0"/>
                <a:cs typeface="Times New Roman" pitchFamily="18" charset="0"/>
              </a:rPr>
              <a:t>Нарушения </a:t>
            </a:r>
            <a:r>
              <a:rPr lang="ru-RU" sz="2400" b="1" dirty="0">
                <a:solidFill>
                  <a:srgbClr val="002060"/>
                </a:solidFill>
                <a:effectLst/>
                <a:latin typeface="Times New Roman" pitchFamily="18" charset="0"/>
                <a:cs typeface="Times New Roman" pitchFamily="18" charset="0"/>
              </a:rPr>
              <a:t>обязательных требований, выявляемые в ходе контрольно-надзорных мероприятий, проведенных Минобрнауки НСО в 2019 </a:t>
            </a:r>
            <a:r>
              <a:rPr lang="ru-RU" sz="2400" b="1" dirty="0" smtClean="0">
                <a:solidFill>
                  <a:srgbClr val="002060"/>
                </a:solidFill>
                <a:effectLst/>
                <a:latin typeface="Times New Roman" pitchFamily="18" charset="0"/>
                <a:cs typeface="Times New Roman" pitchFamily="18" charset="0"/>
              </a:rPr>
              <a:t>году</a:t>
            </a:r>
            <a:br>
              <a:rPr lang="ru-RU" sz="2400" b="1" dirty="0" smtClean="0">
                <a:solidFill>
                  <a:srgbClr val="002060"/>
                </a:solidFill>
                <a:effectLst/>
                <a:latin typeface="Times New Roman" pitchFamily="18" charset="0"/>
                <a:cs typeface="Times New Roman" pitchFamily="18" charset="0"/>
              </a:rPr>
            </a:br>
            <a:r>
              <a:rPr lang="ru-RU" sz="2400" dirty="0">
                <a:solidFill>
                  <a:srgbClr val="002060"/>
                </a:solidFill>
                <a:effectLst/>
                <a:latin typeface="Times New Roman" pitchFamily="18" charset="0"/>
                <a:cs typeface="Times New Roman" pitchFamily="18" charset="0"/>
              </a:rPr>
              <a:t/>
            </a:r>
            <a:br>
              <a:rPr lang="ru-RU" sz="2400" dirty="0">
                <a:solidFill>
                  <a:srgbClr val="002060"/>
                </a:solidFill>
                <a:effectLst/>
                <a:latin typeface="Times New Roman" pitchFamily="18" charset="0"/>
                <a:cs typeface="Times New Roman" pitchFamily="18" charset="0"/>
              </a:rPr>
            </a:br>
            <a:endParaRPr lang="ru-RU" sz="2400" dirty="0">
              <a:solidFill>
                <a:srgbClr val="002060"/>
              </a:solidFill>
              <a:effectLst/>
              <a:latin typeface="Times New Roman" pitchFamily="18" charset="0"/>
              <a:cs typeface="Times New Roman" pitchFamily="18" charset="0"/>
            </a:endParaRPr>
          </a:p>
        </p:txBody>
      </p:sp>
      <p:sp>
        <p:nvSpPr>
          <p:cNvPr id="3" name="Объект 2"/>
          <p:cNvSpPr>
            <a:spLocks noGrp="1"/>
          </p:cNvSpPr>
          <p:nvPr>
            <p:ph idx="1"/>
          </p:nvPr>
        </p:nvSpPr>
        <p:spPr>
          <a:xfrm>
            <a:off x="467544" y="1340768"/>
            <a:ext cx="8674869" cy="5112568"/>
          </a:xfrm>
        </p:spPr>
        <p:txBody>
          <a:bodyPr>
            <a:normAutofit/>
          </a:bodyPr>
          <a:lstStyle/>
          <a:p>
            <a:endParaRPr lang="ru-RU" sz="2000" dirty="0">
              <a:solidFill>
                <a:srgbClr val="C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организации </a:t>
            </a:r>
            <a:r>
              <a:rPr lang="ru-RU" sz="2000" b="1" dirty="0">
                <a:solidFill>
                  <a:srgbClr val="000000"/>
                </a:solidFill>
                <a:latin typeface="Times New Roman" pitchFamily="18" charset="0"/>
                <a:cs typeface="Times New Roman" pitchFamily="18" charset="0"/>
              </a:rPr>
              <a:t>осуществляют образовательную деятельность по адресу и (или) программам, не указанным в </a:t>
            </a:r>
            <a:r>
              <a:rPr lang="ru-RU" sz="2000" b="1" dirty="0" smtClean="0">
                <a:solidFill>
                  <a:srgbClr val="000000"/>
                </a:solidFill>
                <a:latin typeface="Times New Roman" pitchFamily="18" charset="0"/>
                <a:cs typeface="Times New Roman" pitchFamily="18" charset="0"/>
              </a:rPr>
              <a:t>лицензии</a:t>
            </a:r>
          </a:p>
          <a:p>
            <a:r>
              <a:rPr lang="ru-RU" sz="2000" b="1" dirty="0" smtClean="0">
                <a:solidFill>
                  <a:srgbClr val="000000"/>
                </a:solidFill>
                <a:latin typeface="Times New Roman" pitchFamily="18" charset="0"/>
                <a:cs typeface="Times New Roman" pitchFamily="18" charset="0"/>
              </a:rPr>
              <a:t>отсутствуют </a:t>
            </a:r>
            <a:r>
              <a:rPr lang="ru-RU" sz="2000" b="1" dirty="0">
                <a:solidFill>
                  <a:srgbClr val="000000"/>
                </a:solidFill>
                <a:latin typeface="Times New Roman" pitchFamily="18" charset="0"/>
                <a:cs typeface="Times New Roman" pitchFamily="18" charset="0"/>
              </a:rPr>
              <a:t>санитарно-эпидемиологические заключения о соответствии санитарным	правилам	зданий,	строений, сооружений, помещений, оборудования и иного имущества, которые используются для осуществления образовательной деятельности </a:t>
            </a:r>
            <a:endParaRPr lang="ru-RU" sz="2000" b="1" dirty="0" smtClean="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отсутствует</a:t>
            </a:r>
            <a:r>
              <a:rPr lang="ru-RU" sz="2000" b="1" dirty="0">
                <a:solidFill>
                  <a:srgbClr val="000000"/>
                </a:solidFill>
                <a:latin typeface="Times New Roman" pitchFamily="18" charset="0"/>
                <a:cs typeface="Times New Roman" pitchFamily="18" charset="0"/>
              </a:rPr>
              <a:t>	</a:t>
            </a:r>
            <a:r>
              <a:rPr lang="ru-RU" sz="2000" b="1" dirty="0" smtClean="0">
                <a:solidFill>
                  <a:srgbClr val="000000"/>
                </a:solidFill>
                <a:latin typeface="Times New Roman" pitchFamily="18" charset="0"/>
                <a:cs typeface="Times New Roman" pitchFamily="18" charset="0"/>
              </a:rPr>
              <a:t>материально-техническое</a:t>
            </a:r>
            <a:r>
              <a:rPr lang="ru-RU" sz="2000" b="1" dirty="0">
                <a:solidFill>
                  <a:srgbClr val="000000"/>
                </a:solidFill>
                <a:latin typeface="Times New Roman" pitchFamily="18" charset="0"/>
                <a:cs typeface="Times New Roman" pitchFamily="18" charset="0"/>
              </a:rPr>
              <a:t>	</a:t>
            </a:r>
            <a:r>
              <a:rPr lang="ru-RU" sz="2000" b="1" dirty="0" smtClean="0">
                <a:solidFill>
                  <a:srgbClr val="000000"/>
                </a:solidFill>
                <a:latin typeface="Times New Roman" pitchFamily="18" charset="0"/>
                <a:cs typeface="Times New Roman" pitchFamily="18" charset="0"/>
              </a:rPr>
              <a:t>обеспечение </a:t>
            </a:r>
            <a:r>
              <a:rPr lang="ru-RU" sz="2000" b="1" dirty="0">
                <a:solidFill>
                  <a:srgbClr val="000000"/>
                </a:solidFill>
                <a:latin typeface="Times New Roman" pitchFamily="18" charset="0"/>
                <a:cs typeface="Times New Roman" pitchFamily="18" charset="0"/>
              </a:rPr>
              <a:t>образовательной деятельности, оборудование помещений в соответствии с государственными и местными нормами и требованиями, в том числе в соответствии с требованиями федеральных государственных образовательных стандартов, федеральными государственными требованиями и (или) образовательными стандартами</a:t>
            </a:r>
          </a:p>
          <a:p>
            <a:endParaRPr lang="ru-RU" sz="2000" b="1" dirty="0">
              <a:solidFill>
                <a:srgbClr val="C00000"/>
              </a:solidFill>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018286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188640"/>
            <a:ext cx="8890893" cy="6336704"/>
          </a:xfrm>
        </p:spPr>
        <p:txBody>
          <a:bodyPr/>
          <a:lstStyle/>
          <a:p>
            <a:pPr marL="0" indent="0" algn="ctr">
              <a:buNone/>
            </a:pPr>
            <a:r>
              <a:rPr lang="ru-RU" sz="2400" b="1" dirty="0" smtClean="0">
                <a:solidFill>
                  <a:srgbClr val="002060"/>
                </a:solidFill>
                <a:latin typeface="Times New Roman" pitchFamily="18" charset="0"/>
                <a:cs typeface="Times New Roman" pitchFamily="18" charset="0"/>
              </a:rPr>
              <a:t>Нарушения </a:t>
            </a:r>
            <a:r>
              <a:rPr lang="ru-RU" sz="2400" b="1" dirty="0">
                <a:solidFill>
                  <a:srgbClr val="002060"/>
                </a:solidFill>
                <a:latin typeface="Times New Roman" pitchFamily="18" charset="0"/>
                <a:cs typeface="Times New Roman" pitchFamily="18" charset="0"/>
              </a:rPr>
              <a:t>обязательных требований, выявляемые в ходе контрольно-надзорных мероприятий, проведенных М</a:t>
            </a:r>
            <a:r>
              <a:rPr lang="ru-RU" sz="2400" b="1" dirty="0" smtClean="0">
                <a:solidFill>
                  <a:srgbClr val="002060"/>
                </a:solidFill>
                <a:latin typeface="Times New Roman" pitchFamily="18" charset="0"/>
                <a:cs typeface="Times New Roman" pitchFamily="18" charset="0"/>
              </a:rPr>
              <a:t>инобрнауки НСО в 2019 году</a:t>
            </a:r>
          </a:p>
          <a:p>
            <a:r>
              <a:rPr lang="ru-RU" sz="2000" dirty="0" smtClean="0">
                <a:solidFill>
                  <a:srgbClr val="000000"/>
                </a:solidFill>
                <a:latin typeface="Times New Roman" pitchFamily="18" charset="0"/>
                <a:cs typeface="Times New Roman" pitchFamily="18" charset="0"/>
              </a:rPr>
              <a:t>не </a:t>
            </a:r>
            <a:r>
              <a:rPr lang="ru-RU" sz="2000" dirty="0">
                <a:solidFill>
                  <a:srgbClr val="000000"/>
                </a:solidFill>
                <a:latin typeface="Times New Roman" pitchFamily="18" charset="0"/>
                <a:cs typeface="Times New Roman" pitchFamily="18" charset="0"/>
              </a:rPr>
              <a:t>разработан локальный нормативный акт, регламентирующий порядок обучения по индивидуальному учебному плану, в том числе ускоренное обучение, в пределах осваиваемой образовательной </a:t>
            </a:r>
            <a:r>
              <a:rPr lang="ru-RU" sz="2000" dirty="0" smtClean="0">
                <a:solidFill>
                  <a:srgbClr val="000000"/>
                </a:solidFill>
                <a:latin typeface="Times New Roman" pitchFamily="18" charset="0"/>
                <a:cs typeface="Times New Roman" pitchFamily="18" charset="0"/>
              </a:rPr>
              <a:t>программы</a:t>
            </a:r>
          </a:p>
          <a:p>
            <a:r>
              <a:rPr lang="ru-RU" sz="2000" dirty="0">
                <a:solidFill>
                  <a:srgbClr val="000000"/>
                </a:solidFill>
                <a:latin typeface="Times New Roman" pitchFamily="18" charset="0"/>
                <a:cs typeface="Times New Roman" pitchFamily="18" charset="0"/>
              </a:rPr>
              <a:t>не </a:t>
            </a:r>
            <a:r>
              <a:rPr lang="ru-RU" sz="2000" dirty="0" smtClean="0">
                <a:solidFill>
                  <a:srgbClr val="000000"/>
                </a:solidFill>
                <a:latin typeface="Times New Roman" pitchFamily="18" charset="0"/>
                <a:cs typeface="Times New Roman" pitchFamily="18" charset="0"/>
              </a:rPr>
              <a:t> внесены изменения в локальные </a:t>
            </a:r>
            <a:r>
              <a:rPr lang="ru-RU" sz="2000" dirty="0">
                <a:solidFill>
                  <a:srgbClr val="000000"/>
                </a:solidFill>
                <a:latin typeface="Times New Roman" pitchFamily="18" charset="0"/>
                <a:cs typeface="Times New Roman" pitchFamily="18" charset="0"/>
              </a:rPr>
              <a:t>акты по основным вопросам организации и осуществления образовательной деятельности </a:t>
            </a:r>
            <a:endParaRPr lang="ru-RU" sz="2000" dirty="0" smtClean="0">
              <a:solidFill>
                <a:srgbClr val="000000"/>
              </a:solidFill>
              <a:latin typeface="Times New Roman" pitchFamily="18" charset="0"/>
              <a:cs typeface="Times New Roman" pitchFamily="18" charset="0"/>
            </a:endParaRPr>
          </a:p>
          <a:p>
            <a:r>
              <a:rPr lang="ru-RU" sz="2000" dirty="0" smtClean="0">
                <a:solidFill>
                  <a:srgbClr val="0B0A09"/>
                </a:solidFill>
                <a:latin typeface="Times New Roman" pitchFamily="18" charset="0"/>
                <a:cs typeface="Times New Roman" pitchFamily="18" charset="0"/>
              </a:rPr>
              <a:t>при </a:t>
            </a:r>
            <a:r>
              <a:rPr lang="ru-RU" sz="2000" dirty="0">
                <a:solidFill>
                  <a:srgbClr val="0B0A09"/>
                </a:solidFill>
                <a:latin typeface="Times New Roman" pitchFamily="18" charset="0"/>
                <a:cs typeface="Times New Roman" pitchFamily="18" charset="0"/>
              </a:rPr>
              <a:t>принятии локальных нормативных актов, затрагивающих права обучающихся и работников, не учитывается мнение совета родителей и представительных </a:t>
            </a:r>
            <a:r>
              <a:rPr lang="ru-RU" sz="2000" dirty="0" smtClean="0">
                <a:solidFill>
                  <a:srgbClr val="0B0A09"/>
                </a:solidFill>
                <a:latin typeface="Times New Roman" pitchFamily="18" charset="0"/>
                <a:cs typeface="Times New Roman" pitchFamily="18" charset="0"/>
              </a:rPr>
              <a:t>органов</a:t>
            </a:r>
          </a:p>
          <a:p>
            <a:pPr algn="just"/>
            <a:r>
              <a:rPr lang="ru-RU" sz="2000" dirty="0" smtClean="0">
                <a:solidFill>
                  <a:srgbClr val="000000"/>
                </a:solidFill>
                <a:latin typeface="Times New Roman" pitchFamily="18" charset="0"/>
                <a:cs typeface="Times New Roman" pitchFamily="18" charset="0"/>
              </a:rPr>
              <a:t>не </a:t>
            </a:r>
            <a:r>
              <a:rPr lang="ru-RU" sz="2000" dirty="0">
                <a:solidFill>
                  <a:srgbClr val="000000"/>
                </a:solidFill>
                <a:latin typeface="Times New Roman" pitchFamily="18" charset="0"/>
                <a:cs typeface="Times New Roman" pitchFamily="18" charset="0"/>
              </a:rPr>
              <a:t>разработаны локальные нормативные акты, регламентирующие порядок создания, организации работы и принятия решений комиссией по урегулированию споров между участниками образовательных </a:t>
            </a:r>
            <a:r>
              <a:rPr lang="ru-RU" sz="2000" dirty="0" smtClean="0">
                <a:solidFill>
                  <a:srgbClr val="000000"/>
                </a:solidFill>
                <a:latin typeface="Times New Roman" pitchFamily="18" charset="0"/>
                <a:cs typeface="Times New Roman" pitchFamily="18" charset="0"/>
              </a:rPr>
              <a:t>отношений</a:t>
            </a:r>
            <a:endParaRPr lang="ru-RU" sz="2000" dirty="0">
              <a:solidFill>
                <a:srgbClr val="000000"/>
              </a:solidFill>
              <a:latin typeface="Times New Roman" pitchFamily="18" charset="0"/>
              <a:cs typeface="Times New Roman" pitchFamily="18" charset="0"/>
            </a:endParaRPr>
          </a:p>
          <a:p>
            <a:pPr algn="just"/>
            <a:endParaRPr lang="ru-RU" sz="2000" dirty="0">
              <a:solidFill>
                <a:srgbClr val="0B0A09"/>
              </a:solidFill>
              <a:latin typeface="Times New Roman" pitchFamily="18" charset="0"/>
              <a:cs typeface="Times New Roman" pitchFamily="18" charset="0"/>
            </a:endParaRPr>
          </a:p>
          <a:p>
            <a:endParaRPr lang="ru-RU" sz="2000" dirty="0">
              <a:solidFill>
                <a:srgbClr val="000000"/>
              </a:solidFill>
              <a:latin typeface="+mj-lt"/>
            </a:endParaRPr>
          </a:p>
          <a:p>
            <a:pPr lvl="0"/>
            <a:endParaRPr lang="ru-RU" sz="2000" dirty="0">
              <a:solidFill>
                <a:srgbClr val="000000"/>
              </a:solidFill>
              <a:latin typeface="+mj-lt"/>
            </a:endParaRPr>
          </a:p>
        </p:txBody>
      </p:sp>
    </p:spTree>
    <p:extLst>
      <p:ext uri="{BB962C8B-B14F-4D97-AF65-F5344CB8AC3E}">
        <p14:creationId xmlns:p14="http://schemas.microsoft.com/office/powerpoint/2010/main" val="2623995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60648"/>
            <a:ext cx="7239000" cy="1008112"/>
          </a:xfrm>
        </p:spPr>
        <p:txBody>
          <a:bodyPr/>
          <a:lstStyle/>
          <a:p>
            <a:pPr marL="0" indent="0" algn="ctr"/>
            <a:r>
              <a:rPr lang="ru-RU" sz="2000" b="1" dirty="0" smtClean="0">
                <a:solidFill>
                  <a:srgbClr val="002060"/>
                </a:solidFill>
                <a:effectLst/>
              </a:rPr>
              <a:t>Нарушения </a:t>
            </a:r>
            <a:r>
              <a:rPr lang="ru-RU" sz="2000" b="1" dirty="0">
                <a:solidFill>
                  <a:srgbClr val="002060"/>
                </a:solidFill>
                <a:effectLst/>
              </a:rPr>
              <a:t>обязательных требований, выявляемые в ходе контрольно-надзорных мероприятий, проведенных </a:t>
            </a:r>
            <a:r>
              <a:rPr lang="ru-RU" sz="2000" b="1" dirty="0">
                <a:solidFill>
                  <a:srgbClr val="002060"/>
                </a:solidFill>
                <a:effectLst/>
                <a:cs typeface="Times New Roman" pitchFamily="18" charset="0"/>
              </a:rPr>
              <a:t>М</a:t>
            </a:r>
            <a:r>
              <a:rPr lang="ru-RU" sz="2000" b="1" dirty="0" smtClean="0">
                <a:solidFill>
                  <a:srgbClr val="002060"/>
                </a:solidFill>
                <a:effectLst/>
                <a:cs typeface="Times New Roman" pitchFamily="18" charset="0"/>
              </a:rPr>
              <a:t>инобрнауки </a:t>
            </a:r>
            <a:r>
              <a:rPr lang="ru-RU" sz="2000" b="1" dirty="0">
                <a:solidFill>
                  <a:srgbClr val="002060"/>
                </a:solidFill>
                <a:effectLst/>
                <a:cs typeface="Times New Roman" pitchFamily="18" charset="0"/>
              </a:rPr>
              <a:t>НСО в </a:t>
            </a:r>
            <a:r>
              <a:rPr lang="ru-RU" sz="2000" b="1" dirty="0" smtClean="0">
                <a:solidFill>
                  <a:srgbClr val="002060"/>
                </a:solidFill>
                <a:effectLst/>
                <a:cs typeface="Times New Roman" pitchFamily="18" charset="0"/>
              </a:rPr>
              <a:t>2019 году</a:t>
            </a:r>
            <a:endParaRPr lang="ru-RU" sz="2000" b="1" dirty="0">
              <a:solidFill>
                <a:srgbClr val="002060"/>
              </a:solidFill>
              <a:effectLst/>
            </a:endParaRPr>
          </a:p>
        </p:txBody>
      </p:sp>
      <p:sp>
        <p:nvSpPr>
          <p:cNvPr id="3" name="Объект 2"/>
          <p:cNvSpPr>
            <a:spLocks noGrp="1"/>
          </p:cNvSpPr>
          <p:nvPr>
            <p:ph idx="1"/>
          </p:nvPr>
        </p:nvSpPr>
        <p:spPr>
          <a:xfrm>
            <a:off x="395536" y="1556792"/>
            <a:ext cx="8640960" cy="4608512"/>
          </a:xfrm>
        </p:spPr>
        <p:txBody>
          <a:bodyPr>
            <a:normAutofit/>
          </a:bodyPr>
          <a:lstStyle/>
          <a:p>
            <a:pPr algn="just"/>
            <a:r>
              <a:rPr lang="ru-RU" sz="2000" b="1" dirty="0">
                <a:solidFill>
                  <a:srgbClr val="000000"/>
                </a:solidFill>
                <a:latin typeface="Times New Roman" pitchFamily="18" charset="0"/>
                <a:cs typeface="Times New Roman" pitchFamily="18" charset="0"/>
              </a:rPr>
              <a:t>локальными нормативными актами предусматривается освобождение от промежуточной аттестации, перевод обучающихся в следующий класс условно </a:t>
            </a:r>
            <a:r>
              <a:rPr lang="ru-RU" sz="2000" b="1" dirty="0" smtClean="0">
                <a:solidFill>
                  <a:srgbClr val="000000"/>
                </a:solidFill>
                <a:latin typeface="Times New Roman" pitchFamily="18" charset="0"/>
                <a:cs typeface="Times New Roman" pitchFamily="18" charset="0"/>
              </a:rPr>
              <a:t> с</a:t>
            </a:r>
            <a:r>
              <a:rPr lang="ru-RU" sz="2000" b="1" dirty="0">
                <a:solidFill>
                  <a:srgbClr val="000000"/>
                </a:solidFill>
                <a:latin typeface="Times New Roman" pitchFamily="18" charset="0"/>
                <a:cs typeface="Times New Roman" pitchFamily="18" charset="0"/>
              </a:rPr>
              <a:t>	академической задолженностью	по одному	предмету, а также не предусмотрено проведение промежуточной аттестации для обучающихся 1, 4, 9, 11 </a:t>
            </a:r>
            <a:r>
              <a:rPr lang="ru-RU" sz="2000" b="1" dirty="0" smtClean="0">
                <a:solidFill>
                  <a:srgbClr val="000000"/>
                </a:solidFill>
                <a:latin typeface="Times New Roman" pitchFamily="18" charset="0"/>
                <a:cs typeface="Times New Roman" pitchFamily="18" charset="0"/>
              </a:rPr>
              <a:t>классов</a:t>
            </a:r>
            <a:endParaRPr lang="ru-RU" sz="2000" b="1" dirty="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учебными </a:t>
            </a:r>
            <a:r>
              <a:rPr lang="ru-RU" sz="2000" b="1" dirty="0">
                <a:solidFill>
                  <a:srgbClr val="000000"/>
                </a:solidFill>
                <a:latin typeface="Times New Roman" pitchFamily="18" charset="0"/>
                <a:cs typeface="Times New Roman" pitchFamily="18" charset="0"/>
              </a:rPr>
              <a:t>планами образовательных организаций на всех уровнях образования не определены формы промежуточной </a:t>
            </a:r>
            <a:r>
              <a:rPr lang="ru-RU" sz="2000" b="1" dirty="0" smtClean="0">
                <a:solidFill>
                  <a:srgbClr val="000000"/>
                </a:solidFill>
                <a:latin typeface="Times New Roman" pitchFamily="18" charset="0"/>
                <a:cs typeface="Times New Roman" pitchFamily="18" charset="0"/>
              </a:rPr>
              <a:t>аттестации</a:t>
            </a:r>
            <a:endParaRPr lang="ru-RU" sz="2000" b="1" dirty="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организациями</a:t>
            </a:r>
            <a:r>
              <a:rPr lang="ru-RU" sz="2000" b="1" dirty="0">
                <a:solidFill>
                  <a:srgbClr val="000000"/>
                </a:solidFill>
                <a:latin typeface="Times New Roman" pitchFamily="18" charset="0"/>
                <a:cs typeface="Times New Roman" pitchFamily="18" charset="0"/>
              </a:rPr>
              <a:t>	не	признаны	</a:t>
            </a:r>
            <a:r>
              <a:rPr lang="ru-RU" sz="2000" b="1" dirty="0" smtClean="0">
                <a:solidFill>
                  <a:srgbClr val="000000"/>
                </a:solidFill>
                <a:latin typeface="Times New Roman" pitchFamily="18" charset="0"/>
                <a:cs typeface="Times New Roman" pitchFamily="18" charset="0"/>
              </a:rPr>
              <a:t>академической задолженностью </a:t>
            </a:r>
            <a:r>
              <a:rPr lang="ru-RU" sz="2000" b="1" dirty="0">
                <a:solidFill>
                  <a:srgbClr val="000000"/>
                </a:solidFill>
                <a:latin typeface="Times New Roman" pitchFamily="18" charset="0"/>
                <a:cs typeface="Times New Roman" pitchFamily="18" charset="0"/>
              </a:rPr>
              <a:t>неудовлетворительные результаты промежуточной аттестации обучающихся по одному или нескольким учебным предметам, а также обучающиеся, имеющие академическую задолженность, переведены в следующий класс, при этом сроки ликвидации задолженности не </a:t>
            </a:r>
            <a:r>
              <a:rPr lang="ru-RU" sz="2000" b="1" dirty="0" smtClean="0">
                <a:solidFill>
                  <a:srgbClr val="000000"/>
                </a:solidFill>
                <a:latin typeface="Times New Roman" pitchFamily="18" charset="0"/>
                <a:cs typeface="Times New Roman" pitchFamily="18" charset="0"/>
              </a:rPr>
              <a:t>установлены</a:t>
            </a:r>
            <a:endParaRPr lang="ru-RU" sz="20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32064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247650"/>
            <a:ext cx="7666483" cy="1143000"/>
          </a:xfrm>
        </p:spPr>
        <p:txBody>
          <a:bodyPr/>
          <a:lstStyle/>
          <a:p>
            <a:pPr algn="ctr"/>
            <a:r>
              <a:rPr lang="ru-RU" sz="2000" b="1" dirty="0" smtClean="0">
                <a:solidFill>
                  <a:srgbClr val="000000"/>
                </a:solidFill>
              </a:rPr>
              <a:t>Нарушения </a:t>
            </a:r>
            <a:r>
              <a:rPr lang="ru-RU" sz="2000" b="1" dirty="0">
                <a:solidFill>
                  <a:srgbClr val="000000"/>
                </a:solidFill>
              </a:rPr>
              <a:t>обязательных требований, выявляемые в ходе контрольно-надзорных мероприятий, проведенных </a:t>
            </a:r>
            <a:r>
              <a:rPr lang="ru-RU" sz="2000" b="1" dirty="0">
                <a:solidFill>
                  <a:srgbClr val="000000"/>
                </a:solidFill>
                <a:cs typeface="Times New Roman" pitchFamily="18" charset="0"/>
              </a:rPr>
              <a:t>М</a:t>
            </a:r>
            <a:r>
              <a:rPr lang="ru-RU" sz="2000" b="1" dirty="0" smtClean="0">
                <a:solidFill>
                  <a:srgbClr val="000000"/>
                </a:solidFill>
                <a:cs typeface="Times New Roman" pitchFamily="18" charset="0"/>
              </a:rPr>
              <a:t>инобрнауки </a:t>
            </a:r>
            <a:r>
              <a:rPr lang="ru-RU" sz="2000" b="1" dirty="0">
                <a:solidFill>
                  <a:srgbClr val="000000"/>
                </a:solidFill>
                <a:cs typeface="Times New Roman" pitchFamily="18" charset="0"/>
              </a:rPr>
              <a:t>НСО в </a:t>
            </a:r>
            <a:r>
              <a:rPr lang="ru-RU" sz="2000" b="1" dirty="0" smtClean="0">
                <a:solidFill>
                  <a:srgbClr val="000000"/>
                </a:solidFill>
                <a:cs typeface="Times New Roman" pitchFamily="18" charset="0"/>
              </a:rPr>
              <a:t>2019 году</a:t>
            </a:r>
            <a:br>
              <a:rPr lang="ru-RU" sz="2000" b="1" dirty="0" smtClean="0">
                <a:solidFill>
                  <a:srgbClr val="000000"/>
                </a:solidFill>
                <a:cs typeface="Times New Roman" pitchFamily="18" charset="0"/>
              </a:rPr>
            </a:br>
            <a:endParaRPr lang="ru-RU" sz="2000" dirty="0"/>
          </a:p>
        </p:txBody>
      </p:sp>
      <p:sp>
        <p:nvSpPr>
          <p:cNvPr id="3" name="Объект 2"/>
          <p:cNvSpPr>
            <a:spLocks noGrp="1"/>
          </p:cNvSpPr>
          <p:nvPr>
            <p:ph idx="1"/>
          </p:nvPr>
        </p:nvSpPr>
        <p:spPr>
          <a:xfrm>
            <a:off x="611560" y="1196752"/>
            <a:ext cx="8530853" cy="5256584"/>
          </a:xfrm>
        </p:spPr>
        <p:txBody>
          <a:bodyPr>
            <a:normAutofit/>
          </a:bodyPr>
          <a:lstStyle/>
          <a:p>
            <a:pPr marL="0" indent="0" algn="just">
              <a:buNone/>
            </a:pPr>
            <a:r>
              <a:rPr lang="ru-RU" sz="2000" dirty="0">
                <a:solidFill>
                  <a:srgbClr val="000000"/>
                </a:solidFill>
                <a:latin typeface="Times New Roman" pitchFamily="18" charset="0"/>
                <a:cs typeface="Times New Roman" pitchFamily="18" charset="0"/>
              </a:rPr>
              <a:t> </a:t>
            </a:r>
            <a:endParaRPr lang="ru-RU" sz="2000" dirty="0">
              <a:solidFill>
                <a:srgbClr val="000000"/>
              </a:solidFill>
            </a:endParaRPr>
          </a:p>
          <a:p>
            <a:r>
              <a:rPr lang="ru-RU" sz="2000" b="1" dirty="0">
                <a:solidFill>
                  <a:srgbClr val="000000"/>
                </a:solidFill>
                <a:latin typeface="Times New Roman" pitchFamily="18" charset="0"/>
                <a:cs typeface="Times New Roman" pitchFamily="18" charset="0"/>
              </a:rPr>
              <a:t>программа развития не согласована с учредителем</a:t>
            </a:r>
          </a:p>
          <a:p>
            <a:pPr algn="just"/>
            <a:r>
              <a:rPr lang="ru-RU" sz="2000" b="1" dirty="0" smtClean="0">
                <a:solidFill>
                  <a:srgbClr val="000000"/>
                </a:solidFill>
                <a:latin typeface="Times New Roman" pitchFamily="18" charset="0"/>
                <a:cs typeface="Times New Roman" pitchFamily="18" charset="0"/>
              </a:rPr>
              <a:t>организациями не обеспечено обучение педагогических работников навыкам оказания первой помощи</a:t>
            </a:r>
          </a:p>
          <a:p>
            <a:r>
              <a:rPr lang="ru-RU" sz="2000" b="1" dirty="0" smtClean="0">
                <a:solidFill>
                  <a:srgbClr val="000000"/>
                </a:solidFill>
                <a:latin typeface="Times New Roman" pitchFamily="18" charset="0"/>
                <a:cs typeface="Times New Roman" pitchFamily="18" charset="0"/>
              </a:rPr>
              <a:t>организации на официальном сайте не размещают всю необходимую информацию</a:t>
            </a:r>
          </a:p>
          <a:p>
            <a:r>
              <a:rPr lang="ru-RU" sz="2000" b="1" dirty="0" smtClean="0">
                <a:solidFill>
                  <a:srgbClr val="000000"/>
                </a:solidFill>
                <a:latin typeface="Times New Roman" pitchFamily="18" charset="0"/>
                <a:cs typeface="Times New Roman" pitchFamily="18" charset="0"/>
              </a:rPr>
              <a:t>программа внеурочной деятельности не определяет состав и структуру направлений, формы организаций, объем внеурочной деятельности на уровне НОО за 4 года обучения</a:t>
            </a:r>
          </a:p>
          <a:p>
            <a:r>
              <a:rPr lang="ru-RU" sz="2000" b="1" dirty="0" smtClean="0">
                <a:solidFill>
                  <a:srgbClr val="000000"/>
                </a:solidFill>
                <a:latin typeface="Times New Roman" pitchFamily="18" charset="0"/>
                <a:cs typeface="Times New Roman" pitchFamily="18" charset="0"/>
              </a:rPr>
              <a:t>в </a:t>
            </a:r>
            <a:r>
              <a:rPr lang="ru-RU" sz="2000" b="1" dirty="0">
                <a:solidFill>
                  <a:srgbClr val="000000"/>
                </a:solidFill>
                <a:latin typeface="Times New Roman" pitchFamily="18" charset="0"/>
                <a:cs typeface="Times New Roman" pitchFamily="18" charset="0"/>
              </a:rPr>
              <a:t>отчете о результатах самообследования образовательной организации не содержится: аналитическая часть, оценка функционирования внутренней системы оценки качества образования (отчет подготовлен не за календарный год) </a:t>
            </a:r>
            <a:endParaRPr lang="ru-RU" sz="2000" b="1" dirty="0" smtClean="0">
              <a:solidFill>
                <a:srgbClr val="000000"/>
              </a:solidFill>
              <a:latin typeface="Times New Roman" pitchFamily="18" charset="0"/>
              <a:cs typeface="Times New Roman" pitchFamily="18" charset="0"/>
            </a:endParaRPr>
          </a:p>
          <a:p>
            <a:endParaRPr lang="ru-RU" sz="2000" b="1" dirty="0" smtClean="0">
              <a:solidFill>
                <a:srgbClr val="000000"/>
              </a:solidFill>
              <a:latin typeface="Times New Roman" pitchFamily="18" charset="0"/>
              <a:cs typeface="Times New Roman" pitchFamily="18" charset="0"/>
            </a:endParaRPr>
          </a:p>
          <a:p>
            <a:endParaRPr lang="ru-RU" sz="1800" dirty="0">
              <a:latin typeface="+mj-lt"/>
            </a:endParaRPr>
          </a:p>
        </p:txBody>
      </p:sp>
    </p:spTree>
    <p:extLst>
      <p:ext uri="{BB962C8B-B14F-4D97-AF65-F5344CB8AC3E}">
        <p14:creationId xmlns:p14="http://schemas.microsoft.com/office/powerpoint/2010/main" val="1854331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247650"/>
            <a:ext cx="7772400" cy="1309142"/>
          </a:xfrm>
        </p:spPr>
        <p:txBody>
          <a:bodyPr/>
          <a:lstStyle/>
          <a:p>
            <a:pPr algn="ctr"/>
            <a:r>
              <a:rPr lang="ru-RU" sz="2000" b="1" dirty="0" smtClean="0">
                <a:solidFill>
                  <a:srgbClr val="000000"/>
                </a:solidFill>
              </a:rPr>
              <a:t>Нарушения </a:t>
            </a:r>
            <a:r>
              <a:rPr lang="ru-RU" sz="2000" b="1" dirty="0">
                <a:solidFill>
                  <a:srgbClr val="000000"/>
                </a:solidFill>
              </a:rPr>
              <a:t>обязательных требований, выявляемые в ходе контрольно-надзорных мероприятий, проведенных </a:t>
            </a:r>
            <a:r>
              <a:rPr lang="ru-RU" sz="2000" b="1" dirty="0">
                <a:solidFill>
                  <a:srgbClr val="000000"/>
                </a:solidFill>
                <a:cs typeface="Times New Roman" pitchFamily="18" charset="0"/>
              </a:rPr>
              <a:t>М</a:t>
            </a:r>
            <a:r>
              <a:rPr lang="ru-RU" sz="2000" b="1" dirty="0" smtClean="0">
                <a:solidFill>
                  <a:srgbClr val="000000"/>
                </a:solidFill>
                <a:cs typeface="Times New Roman" pitchFamily="18" charset="0"/>
              </a:rPr>
              <a:t>инобрнауки </a:t>
            </a:r>
            <a:r>
              <a:rPr lang="ru-RU" sz="2000" b="1" dirty="0">
                <a:solidFill>
                  <a:srgbClr val="000000"/>
                </a:solidFill>
                <a:cs typeface="Times New Roman" pitchFamily="18" charset="0"/>
              </a:rPr>
              <a:t>НСО в </a:t>
            </a:r>
            <a:r>
              <a:rPr lang="ru-RU" sz="2000" b="1" dirty="0" smtClean="0">
                <a:solidFill>
                  <a:srgbClr val="000000"/>
                </a:solidFill>
                <a:cs typeface="Times New Roman" pitchFamily="18" charset="0"/>
              </a:rPr>
              <a:t>2019 </a:t>
            </a:r>
            <a:r>
              <a:rPr lang="ru-RU" sz="2000" b="1" dirty="0">
                <a:solidFill>
                  <a:srgbClr val="000000"/>
                </a:solidFill>
                <a:cs typeface="Times New Roman" pitchFamily="18" charset="0"/>
              </a:rPr>
              <a:t>году</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p>
        </p:txBody>
      </p:sp>
      <p:sp>
        <p:nvSpPr>
          <p:cNvPr id="3" name="Объект 2"/>
          <p:cNvSpPr>
            <a:spLocks noGrp="1"/>
          </p:cNvSpPr>
          <p:nvPr>
            <p:ph idx="1"/>
          </p:nvPr>
        </p:nvSpPr>
        <p:spPr>
          <a:xfrm>
            <a:off x="539552" y="1196752"/>
            <a:ext cx="8602861" cy="5256584"/>
          </a:xfrm>
        </p:spPr>
        <p:txBody>
          <a:bodyPr>
            <a:normAutofit lnSpcReduction="10000"/>
          </a:bodyPr>
          <a:lstStyle/>
          <a:p>
            <a:pPr marL="0" indent="0">
              <a:buNone/>
            </a:pPr>
            <a:endParaRPr lang="ru-RU" sz="2000" i="1" dirty="0" smtClean="0">
              <a:solidFill>
                <a:srgbClr val="002060"/>
              </a:solidFill>
              <a:latin typeface="+mj-lt"/>
            </a:endParaRPr>
          </a:p>
          <a:p>
            <a:r>
              <a:rPr lang="ru-RU" sz="2000" dirty="0">
                <a:solidFill>
                  <a:srgbClr val="000000"/>
                </a:solidFill>
                <a:latin typeface="+mj-lt"/>
              </a:rPr>
              <a:t> </a:t>
            </a:r>
            <a:r>
              <a:rPr lang="ru-RU" sz="2000" b="1" dirty="0" smtClean="0">
                <a:solidFill>
                  <a:srgbClr val="000000"/>
                </a:solidFill>
                <a:latin typeface="Times New Roman" pitchFamily="18" charset="0"/>
                <a:cs typeface="Times New Roman" pitchFamily="18" charset="0"/>
              </a:rPr>
              <a:t>правилами </a:t>
            </a:r>
            <a:r>
              <a:rPr lang="ru-RU" sz="2000" b="1" dirty="0">
                <a:solidFill>
                  <a:srgbClr val="000000"/>
                </a:solidFill>
                <a:latin typeface="Times New Roman" pitchFamily="18" charset="0"/>
                <a:cs typeface="Times New Roman" pitchFamily="18" charset="0"/>
              </a:rPr>
              <a:t>приема, разработанными образовательными организациями, предусмотрено требование предоставления медицинской </a:t>
            </a:r>
            <a:r>
              <a:rPr lang="ru-RU" sz="2000" b="1" dirty="0" smtClean="0">
                <a:solidFill>
                  <a:srgbClr val="000000"/>
                </a:solidFill>
                <a:latin typeface="Times New Roman" pitchFamily="18" charset="0"/>
                <a:cs typeface="Times New Roman" pitchFamily="18" charset="0"/>
              </a:rPr>
              <a:t>справки</a:t>
            </a:r>
            <a:endParaRPr lang="ru-RU" sz="2000" b="1" dirty="0">
              <a:solidFill>
                <a:srgbClr val="000000"/>
              </a:solidFill>
              <a:latin typeface="Times New Roman" pitchFamily="18" charset="0"/>
              <a:cs typeface="Times New Roman" pitchFamily="18" charset="0"/>
            </a:endParaRPr>
          </a:p>
          <a:p>
            <a:r>
              <a:rPr lang="ru-RU" sz="2000" b="1" dirty="0">
                <a:solidFill>
                  <a:srgbClr val="000000"/>
                </a:solidFill>
                <a:latin typeface="Times New Roman" pitchFamily="18" charset="0"/>
                <a:cs typeface="Times New Roman" pitchFamily="18" charset="0"/>
              </a:rPr>
              <a:t>в форме заявления о приеме в образовательную организацию не предусмотрено указание обязательных сведений: адрес места жительства ребенка, его родителей (законных представителей); контактные телефоны родителей (законных представителей) </a:t>
            </a:r>
            <a:r>
              <a:rPr lang="ru-RU" sz="2000" b="1" dirty="0" smtClean="0">
                <a:solidFill>
                  <a:srgbClr val="000000"/>
                </a:solidFill>
                <a:latin typeface="Times New Roman" pitchFamily="18" charset="0"/>
                <a:cs typeface="Times New Roman" pitchFamily="18" charset="0"/>
              </a:rPr>
              <a:t>ребенка</a:t>
            </a:r>
          </a:p>
          <a:p>
            <a:r>
              <a:rPr lang="ru-RU" sz="2000" b="1" dirty="0" smtClean="0">
                <a:solidFill>
                  <a:srgbClr val="000000"/>
                </a:solidFill>
                <a:latin typeface="Times New Roman" pitchFamily="18" charset="0"/>
                <a:cs typeface="Times New Roman" pitchFamily="18" charset="0"/>
              </a:rPr>
              <a:t>в заявлениях о приеме в образовательную организацию не фиксируется согласие родителей (законных представителей) на обработку их персональных данных и персональных данных ребенка</a:t>
            </a:r>
          </a:p>
          <a:p>
            <a:r>
              <a:rPr lang="ru-RU" sz="2000" b="1" dirty="0" smtClean="0">
                <a:solidFill>
                  <a:srgbClr val="000000"/>
                </a:solidFill>
                <a:latin typeface="Times New Roman" pitchFamily="18" charset="0"/>
                <a:cs typeface="Times New Roman" pitchFamily="18" charset="0"/>
              </a:rPr>
              <a:t>на </a:t>
            </a:r>
            <a:r>
              <a:rPr lang="ru-RU" sz="2000" b="1" dirty="0">
                <a:solidFill>
                  <a:srgbClr val="000000"/>
                </a:solidFill>
                <a:latin typeface="Times New Roman" pitchFamily="18" charset="0"/>
                <a:cs typeface="Times New Roman" pitchFamily="18" charset="0"/>
              </a:rPr>
              <a:t>официальном сайте образовательной организации и информационном стенде не размещена примерная форма заявления о приеме в образовательную организацию </a:t>
            </a:r>
            <a:endParaRPr lang="ru-RU" sz="2000" b="1" dirty="0" smtClean="0">
              <a:solidFill>
                <a:srgbClr val="000000"/>
              </a:solidFill>
              <a:latin typeface="Times New Roman" pitchFamily="18" charset="0"/>
              <a:cs typeface="Times New Roman" pitchFamily="18" charset="0"/>
            </a:endParaRPr>
          </a:p>
          <a:p>
            <a:r>
              <a:rPr lang="ru-RU" sz="2000" b="1" dirty="0">
                <a:solidFill>
                  <a:srgbClr val="000000"/>
                </a:solidFill>
                <a:latin typeface="Times New Roman" pitchFamily="18" charset="0"/>
                <a:cs typeface="Times New Roman" pitchFamily="18" charset="0"/>
              </a:rPr>
              <a:t>организациями	предусмотрено	прекращение отношений (отчисление) по медицинским показаниям</a:t>
            </a:r>
          </a:p>
          <a:p>
            <a:pPr>
              <a:buFont typeface="Arial" pitchFamily="34" charset="0"/>
              <a:buChar char="•"/>
            </a:pP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582697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476672"/>
            <a:ext cx="8424936" cy="6048672"/>
          </a:xfrm>
        </p:spPr>
        <p:txBody>
          <a:bodyPr>
            <a:normAutofit/>
          </a:bodyPr>
          <a:lstStyle/>
          <a:p>
            <a:pPr marL="0" indent="0" algn="ctr">
              <a:buNone/>
            </a:pPr>
            <a:r>
              <a:rPr lang="ru-RU" sz="3200" b="1" dirty="0" smtClean="0">
                <a:solidFill>
                  <a:schemeClr val="accent1">
                    <a:lumMod val="50000"/>
                  </a:schemeClr>
                </a:solidFill>
                <a:latin typeface="Times New Roman" pitchFamily="18" charset="0"/>
                <a:cs typeface="Times New Roman" pitchFamily="18" charset="0"/>
              </a:rPr>
              <a:t>Цель проверок </a:t>
            </a:r>
            <a:r>
              <a:rPr lang="ru-RU" sz="3200" b="1" dirty="0">
                <a:solidFill>
                  <a:schemeClr val="accent1">
                    <a:lumMod val="50000"/>
                  </a:schemeClr>
                </a:solidFill>
                <a:latin typeface="Times New Roman" pitchFamily="18" charset="0"/>
                <a:cs typeface="Times New Roman" pitchFamily="18" charset="0"/>
              </a:rPr>
              <a:t>М</a:t>
            </a:r>
            <a:r>
              <a:rPr lang="ru-RU" sz="3200" b="1" dirty="0" smtClean="0">
                <a:solidFill>
                  <a:schemeClr val="accent1">
                    <a:lumMod val="50000"/>
                  </a:schemeClr>
                </a:solidFill>
                <a:latin typeface="Times New Roman" pitchFamily="18" charset="0"/>
                <a:cs typeface="Times New Roman" pitchFamily="18" charset="0"/>
              </a:rPr>
              <a:t>инобрнауки НСО</a:t>
            </a:r>
          </a:p>
          <a:p>
            <a:pPr marL="0" indent="0" algn="ctr">
              <a:buNone/>
            </a:pPr>
            <a:endParaRPr lang="ru-RU" sz="3200" b="1" dirty="0" smtClean="0">
              <a:solidFill>
                <a:srgbClr val="002060"/>
              </a:solidFill>
              <a:latin typeface="Times New Roman" pitchFamily="18" charset="0"/>
              <a:cs typeface="Times New Roman" pitchFamily="18" charset="0"/>
            </a:endParaRPr>
          </a:p>
          <a:p>
            <a:r>
              <a:rPr lang="ru-RU" b="1" dirty="0" smtClean="0">
                <a:solidFill>
                  <a:srgbClr val="002060"/>
                </a:solidFill>
                <a:latin typeface="Times New Roman" pitchFamily="18" charset="0"/>
                <a:cs typeface="Times New Roman" pitchFamily="18" charset="0"/>
              </a:rPr>
              <a:t>Осуществление </a:t>
            </a:r>
            <a:r>
              <a:rPr lang="ru-RU" b="1" dirty="0">
                <a:solidFill>
                  <a:srgbClr val="002060"/>
                </a:solidFill>
                <a:latin typeface="Times New Roman" pitchFamily="18" charset="0"/>
                <a:cs typeface="Times New Roman" pitchFamily="18" charset="0"/>
              </a:rPr>
              <a:t>федерального </a:t>
            </a:r>
            <a:r>
              <a:rPr lang="ru-RU" b="1" dirty="0" smtClean="0">
                <a:solidFill>
                  <a:srgbClr val="002060"/>
                </a:solidFill>
                <a:latin typeface="Times New Roman" pitchFamily="18" charset="0"/>
                <a:cs typeface="Times New Roman" pitchFamily="18" charset="0"/>
              </a:rPr>
              <a:t>государственного </a:t>
            </a:r>
            <a:r>
              <a:rPr lang="ru-RU" b="1" dirty="0">
                <a:solidFill>
                  <a:srgbClr val="002060"/>
                </a:solidFill>
                <a:latin typeface="Times New Roman" pitchFamily="18" charset="0"/>
                <a:cs typeface="Times New Roman" pitchFamily="18" charset="0"/>
              </a:rPr>
              <a:t>надзора в сфере </a:t>
            </a:r>
            <a:r>
              <a:rPr lang="ru-RU" b="1" dirty="0" smtClean="0">
                <a:solidFill>
                  <a:srgbClr val="002060"/>
                </a:solidFill>
                <a:latin typeface="Times New Roman" pitchFamily="18" charset="0"/>
                <a:cs typeface="Times New Roman" pitchFamily="18" charset="0"/>
              </a:rPr>
              <a:t>образования</a:t>
            </a:r>
          </a:p>
          <a:p>
            <a:pPr marL="0" indent="0">
              <a:buNone/>
            </a:pPr>
            <a:r>
              <a:rPr lang="ru-RU" b="1" dirty="0" smtClean="0">
                <a:solidFill>
                  <a:srgbClr val="002060"/>
                </a:solidFill>
                <a:latin typeface="Times New Roman" pitchFamily="18" charset="0"/>
                <a:cs typeface="Times New Roman" pitchFamily="18" charset="0"/>
              </a:rPr>
              <a:t> </a:t>
            </a:r>
          </a:p>
          <a:p>
            <a:r>
              <a:rPr lang="ru-RU" b="1" dirty="0" smtClean="0">
                <a:solidFill>
                  <a:srgbClr val="002060"/>
                </a:solidFill>
                <a:latin typeface="Times New Roman" pitchFamily="18" charset="0"/>
                <a:cs typeface="Times New Roman" pitchFamily="18" charset="0"/>
              </a:rPr>
              <a:t>Контроль </a:t>
            </a:r>
            <a:r>
              <a:rPr lang="ru-RU" b="1" dirty="0">
                <a:solidFill>
                  <a:srgbClr val="002060"/>
                </a:solidFill>
                <a:latin typeface="Times New Roman" pitchFamily="18" charset="0"/>
                <a:cs typeface="Times New Roman" pitchFamily="18" charset="0"/>
              </a:rPr>
              <a:t>за соблюдением лицензиатом лицензионных требований и </a:t>
            </a:r>
            <a:r>
              <a:rPr lang="ru-RU" b="1" dirty="0" smtClean="0">
                <a:solidFill>
                  <a:srgbClr val="002060"/>
                </a:solidFill>
                <a:latin typeface="Times New Roman" pitchFamily="18" charset="0"/>
                <a:cs typeface="Times New Roman" pitchFamily="18" charset="0"/>
              </a:rPr>
              <a:t>условий</a:t>
            </a:r>
          </a:p>
          <a:p>
            <a:endParaRPr lang="ru-RU" b="1" dirty="0" smtClean="0">
              <a:solidFill>
                <a:srgbClr val="002060"/>
              </a:solidFill>
              <a:latin typeface="Times New Roman" pitchFamily="18" charset="0"/>
              <a:cs typeface="Times New Roman" pitchFamily="18" charset="0"/>
            </a:endParaRPr>
          </a:p>
          <a:p>
            <a:r>
              <a:rPr lang="ru-RU" b="1" dirty="0" smtClean="0">
                <a:solidFill>
                  <a:srgbClr val="002060"/>
                </a:solidFill>
                <a:latin typeface="Times New Roman" pitchFamily="18" charset="0"/>
                <a:cs typeface="Times New Roman" pitchFamily="18" charset="0"/>
              </a:rPr>
              <a:t>Осуществление </a:t>
            </a:r>
            <a:r>
              <a:rPr lang="ru-RU" b="1" dirty="0">
                <a:solidFill>
                  <a:srgbClr val="002060"/>
                </a:solidFill>
                <a:latin typeface="Times New Roman" pitchFamily="18" charset="0"/>
                <a:cs typeface="Times New Roman" pitchFamily="18" charset="0"/>
              </a:rPr>
              <a:t>федерального государственного контроля качества </a:t>
            </a:r>
            <a:r>
              <a:rPr lang="ru-RU" b="1" dirty="0" smtClean="0">
                <a:solidFill>
                  <a:srgbClr val="002060"/>
                </a:solidFill>
                <a:latin typeface="Times New Roman" pitchFamily="18" charset="0"/>
                <a:cs typeface="Times New Roman" pitchFamily="18" charset="0"/>
              </a:rPr>
              <a:t>образования</a:t>
            </a:r>
            <a:endParaRPr lang="ru-RU"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002979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530853" cy="1296144"/>
          </a:xfrm>
        </p:spPr>
        <p:txBody>
          <a:bodyPr/>
          <a:lstStyle/>
          <a:p>
            <a:pPr algn="ctr"/>
            <a:r>
              <a:rPr lang="ru-RU" sz="2400" b="1" dirty="0" smtClean="0">
                <a:solidFill>
                  <a:srgbClr val="000000"/>
                </a:solidFill>
              </a:rPr>
              <a:t/>
            </a:r>
            <a:br>
              <a:rPr lang="ru-RU" sz="2400" b="1" dirty="0" smtClean="0">
                <a:solidFill>
                  <a:srgbClr val="000000"/>
                </a:solidFill>
              </a:rPr>
            </a:br>
            <a:r>
              <a:rPr lang="ru-RU" sz="2400" b="1" dirty="0" smtClean="0">
                <a:solidFill>
                  <a:srgbClr val="000000"/>
                </a:solidFill>
              </a:rPr>
              <a:t>Нарушения </a:t>
            </a:r>
            <a:r>
              <a:rPr lang="ru-RU" sz="2400" b="1" dirty="0">
                <a:solidFill>
                  <a:srgbClr val="000000"/>
                </a:solidFill>
              </a:rPr>
              <a:t>обязательных требований, выявляемые в ходе контрольно-надзорных мероприятий, проведенных </a:t>
            </a:r>
            <a:r>
              <a:rPr lang="ru-RU" sz="2400" b="1" dirty="0">
                <a:solidFill>
                  <a:srgbClr val="000000"/>
                </a:solidFill>
                <a:cs typeface="Times New Roman" pitchFamily="18" charset="0"/>
              </a:rPr>
              <a:t>М</a:t>
            </a:r>
            <a:r>
              <a:rPr lang="ru-RU" sz="2400" b="1" dirty="0" smtClean="0">
                <a:solidFill>
                  <a:srgbClr val="000000"/>
                </a:solidFill>
                <a:cs typeface="Times New Roman" pitchFamily="18" charset="0"/>
              </a:rPr>
              <a:t>инобрнауки </a:t>
            </a:r>
            <a:r>
              <a:rPr lang="ru-RU" sz="2400" b="1" dirty="0">
                <a:solidFill>
                  <a:srgbClr val="000000"/>
                </a:solidFill>
                <a:cs typeface="Times New Roman" pitchFamily="18" charset="0"/>
              </a:rPr>
              <a:t>НСО </a:t>
            </a:r>
            <a:r>
              <a:rPr lang="ru-RU" sz="2400" b="1" dirty="0" smtClean="0">
                <a:solidFill>
                  <a:srgbClr val="000000"/>
                </a:solidFill>
                <a:cs typeface="Times New Roman" pitchFamily="18" charset="0"/>
              </a:rPr>
              <a:t/>
            </a:r>
            <a:br>
              <a:rPr lang="ru-RU" sz="2400" b="1" dirty="0" smtClean="0">
                <a:solidFill>
                  <a:srgbClr val="000000"/>
                </a:solidFill>
                <a:cs typeface="Times New Roman" pitchFamily="18" charset="0"/>
              </a:rPr>
            </a:br>
            <a:r>
              <a:rPr lang="ru-RU" sz="2400" b="1" dirty="0" smtClean="0">
                <a:solidFill>
                  <a:srgbClr val="000000"/>
                </a:solidFill>
                <a:cs typeface="Times New Roman" pitchFamily="18" charset="0"/>
              </a:rPr>
              <a:t>в 2019 </a:t>
            </a:r>
            <a:r>
              <a:rPr lang="ru-RU" sz="2400" b="1" dirty="0">
                <a:solidFill>
                  <a:srgbClr val="000000"/>
                </a:solidFill>
                <a:cs typeface="Times New Roman" pitchFamily="18" charset="0"/>
              </a:rPr>
              <a:t>году</a:t>
            </a:r>
            <a:r>
              <a:rPr lang="ru-RU" sz="2800" dirty="0">
                <a:solidFill>
                  <a:srgbClr val="002060"/>
                </a:solidFill>
                <a:latin typeface="Times New Roman" pitchFamily="18" charset="0"/>
                <a:cs typeface="Times New Roman" pitchFamily="18" charset="0"/>
              </a:rPr>
              <a:t/>
            </a:r>
            <a:br>
              <a:rPr lang="ru-RU" sz="2800" dirty="0">
                <a:solidFill>
                  <a:srgbClr val="002060"/>
                </a:solidFill>
                <a:latin typeface="Times New Roman" pitchFamily="18" charset="0"/>
                <a:cs typeface="Times New Roman" pitchFamily="18" charset="0"/>
              </a:rPr>
            </a:br>
            <a:endParaRPr lang="ru-RU" sz="2400" dirty="0"/>
          </a:p>
        </p:txBody>
      </p:sp>
      <p:sp>
        <p:nvSpPr>
          <p:cNvPr id="3" name="Объект 2"/>
          <p:cNvSpPr>
            <a:spLocks noGrp="1"/>
          </p:cNvSpPr>
          <p:nvPr>
            <p:ph idx="1"/>
          </p:nvPr>
        </p:nvSpPr>
        <p:spPr>
          <a:xfrm>
            <a:off x="251520" y="1340768"/>
            <a:ext cx="8890893" cy="5184576"/>
          </a:xfrm>
        </p:spPr>
        <p:txBody>
          <a:bodyPr>
            <a:normAutofit lnSpcReduction="10000"/>
          </a:bodyPr>
          <a:lstStyle/>
          <a:p>
            <a:r>
              <a:rPr lang="ru-RU" sz="2000" b="1" dirty="0" smtClean="0">
                <a:solidFill>
                  <a:srgbClr val="000000"/>
                </a:solidFill>
                <a:latin typeface="Times New Roman" pitchFamily="18" charset="0"/>
                <a:cs typeface="Times New Roman" pitchFamily="18" charset="0"/>
              </a:rPr>
              <a:t>в </a:t>
            </a:r>
            <a:r>
              <a:rPr lang="ru-RU" sz="2000" b="1" dirty="0">
                <a:solidFill>
                  <a:srgbClr val="000000"/>
                </a:solidFill>
                <a:latin typeface="Times New Roman" pitchFamily="18" charset="0"/>
                <a:cs typeface="Times New Roman" pitchFamily="18" charset="0"/>
              </a:rPr>
              <a:t>книгах регистрации отсутствуют подписи уполномоченного лица организации, осуществляющей образовательную деятельность, выдавшего аттестат (дубликат аттестата, дубликат приложения к аттестату) </a:t>
            </a:r>
            <a:endParaRPr lang="ru-RU" sz="2000" b="1" dirty="0" smtClean="0">
              <a:solidFill>
                <a:srgbClr val="000000"/>
              </a:solidFill>
              <a:latin typeface="Times New Roman" pitchFamily="18" charset="0"/>
              <a:cs typeface="Times New Roman" pitchFamily="18" charset="0"/>
            </a:endParaRPr>
          </a:p>
          <a:p>
            <a:r>
              <a:rPr lang="ru-RU" sz="2000" b="1" dirty="0" smtClean="0">
                <a:solidFill>
                  <a:srgbClr val="000000"/>
                </a:solidFill>
                <a:latin typeface="Times New Roman" pitchFamily="18" charset="0"/>
                <a:cs typeface="Times New Roman" pitchFamily="18" charset="0"/>
              </a:rPr>
              <a:t>записи </a:t>
            </a:r>
            <a:r>
              <a:rPr lang="ru-RU" sz="2000" b="1" dirty="0">
                <a:solidFill>
                  <a:srgbClr val="000000"/>
                </a:solidFill>
                <a:latin typeface="Times New Roman" pitchFamily="18" charset="0"/>
                <a:cs typeface="Times New Roman" pitchFamily="18" charset="0"/>
              </a:rPr>
              <a:t>в </a:t>
            </a:r>
            <a:r>
              <a:rPr lang="ru-RU" sz="2000" b="1" dirty="0" smtClean="0">
                <a:solidFill>
                  <a:srgbClr val="000000"/>
                </a:solidFill>
                <a:latin typeface="Times New Roman" pitchFamily="18" charset="0"/>
                <a:cs typeface="Times New Roman" pitchFamily="18" charset="0"/>
              </a:rPr>
              <a:t>книгах регистрации </a:t>
            </a:r>
            <a:r>
              <a:rPr lang="ru-RU" sz="2000" b="1" dirty="0">
                <a:solidFill>
                  <a:srgbClr val="000000"/>
                </a:solidFill>
                <a:latin typeface="Times New Roman" pitchFamily="18" charset="0"/>
                <a:cs typeface="Times New Roman" pitchFamily="18" charset="0"/>
              </a:rPr>
              <a:t>не заверены </a:t>
            </a:r>
            <a:r>
              <a:rPr lang="ru-RU" sz="2000" b="1" dirty="0" smtClean="0">
                <a:solidFill>
                  <a:srgbClr val="000000"/>
                </a:solidFill>
                <a:latin typeface="Times New Roman" pitchFamily="18" charset="0"/>
                <a:cs typeface="Times New Roman" pitchFamily="18" charset="0"/>
              </a:rPr>
              <a:t>подписями классных руководителей, руководителя образовательной организации и </a:t>
            </a:r>
            <a:r>
              <a:rPr lang="ru-RU" sz="2000" b="1" dirty="0">
                <a:solidFill>
                  <a:srgbClr val="000000"/>
                </a:solidFill>
                <a:latin typeface="Times New Roman" pitchFamily="18" charset="0"/>
                <a:cs typeface="Times New Roman" pitchFamily="18" charset="0"/>
              </a:rPr>
              <a:t>печатью </a:t>
            </a:r>
            <a:r>
              <a:rPr lang="ru-RU" sz="2000" b="1" dirty="0" smtClean="0">
                <a:solidFill>
                  <a:srgbClr val="000000"/>
                </a:solidFill>
                <a:latin typeface="Times New Roman" pitchFamily="18" charset="0"/>
                <a:cs typeface="Times New Roman" pitchFamily="18" charset="0"/>
              </a:rPr>
              <a:t>образовательной организации отдельно </a:t>
            </a:r>
            <a:r>
              <a:rPr lang="ru-RU" sz="2000" b="1" dirty="0">
                <a:solidFill>
                  <a:srgbClr val="000000"/>
                </a:solidFill>
                <a:latin typeface="Times New Roman" pitchFamily="18" charset="0"/>
                <a:cs typeface="Times New Roman" pitchFamily="18" charset="0"/>
              </a:rPr>
              <a:t>по каждому </a:t>
            </a:r>
            <a:r>
              <a:rPr lang="ru-RU" sz="2000" b="1" dirty="0" smtClean="0">
                <a:solidFill>
                  <a:srgbClr val="000000"/>
                </a:solidFill>
                <a:latin typeface="Times New Roman" pitchFamily="18" charset="0"/>
                <a:cs typeface="Times New Roman" pitchFamily="18" charset="0"/>
              </a:rPr>
              <a:t>классу</a:t>
            </a:r>
          </a:p>
          <a:p>
            <a:r>
              <a:rPr lang="ru-RU" sz="2000" b="1" dirty="0">
                <a:solidFill>
                  <a:srgbClr val="000000"/>
                </a:solidFill>
                <a:latin typeface="Times New Roman" pitchFamily="18" charset="0"/>
                <a:cs typeface="Times New Roman" pitchFamily="18" charset="0"/>
              </a:rPr>
              <a:t>нарушен порядок заполнения, учета и выдачи аттестатов об основном общем и среднем общем образовании и их </a:t>
            </a:r>
            <a:r>
              <a:rPr lang="ru-RU" sz="2000" b="1" dirty="0" smtClean="0">
                <a:solidFill>
                  <a:srgbClr val="000000"/>
                </a:solidFill>
                <a:latin typeface="Times New Roman" pitchFamily="18" charset="0"/>
                <a:cs typeface="Times New Roman" pitchFamily="18" charset="0"/>
              </a:rPr>
              <a:t>дубликатов</a:t>
            </a:r>
          </a:p>
          <a:p>
            <a:r>
              <a:rPr lang="ru-RU" sz="2000" b="1" dirty="0">
                <a:solidFill>
                  <a:srgbClr val="000000"/>
                </a:solidFill>
                <a:latin typeface="Times New Roman" pitchFamily="18" charset="0"/>
                <a:cs typeface="Times New Roman" pitchFamily="18" charset="0"/>
              </a:rPr>
              <a:t>не обеспечивается учет результатов освоения обучающимися образовательных программ, а также хранение в архивах информации об этих результатах на бумажных и (или) электронных носителях</a:t>
            </a:r>
          </a:p>
          <a:p>
            <a:r>
              <a:rPr lang="ru-RU" sz="2000" b="1" dirty="0" smtClean="0">
                <a:solidFill>
                  <a:srgbClr val="000000"/>
                </a:solidFill>
                <a:latin typeface="Times New Roman" pitchFamily="18" charset="0"/>
                <a:cs typeface="Times New Roman" pitchFamily="18" charset="0"/>
              </a:rPr>
              <a:t>нарушен </a:t>
            </a:r>
            <a:r>
              <a:rPr lang="ru-RU" sz="2000" b="1" dirty="0">
                <a:solidFill>
                  <a:srgbClr val="000000"/>
                </a:solidFill>
                <a:latin typeface="Times New Roman" pitchFamily="18" charset="0"/>
                <a:cs typeface="Times New Roman" pitchFamily="18" charset="0"/>
              </a:rPr>
              <a:t>порядок учета и расследования нечастных </a:t>
            </a:r>
            <a:r>
              <a:rPr lang="ru-RU" sz="2000" b="1" dirty="0" smtClean="0">
                <a:solidFill>
                  <a:srgbClr val="000000"/>
                </a:solidFill>
                <a:latin typeface="Times New Roman" pitchFamily="18" charset="0"/>
                <a:cs typeface="Times New Roman" pitchFamily="18" charset="0"/>
              </a:rPr>
              <a:t>случаев</a:t>
            </a:r>
          </a:p>
          <a:p>
            <a:r>
              <a:rPr lang="ru-RU" sz="2000" b="1" dirty="0">
                <a:solidFill>
                  <a:srgbClr val="000000"/>
                </a:solidFill>
                <a:latin typeface="Times New Roman" pitchFamily="18" charset="0"/>
                <a:cs typeface="Times New Roman" pitchFamily="18" charset="0"/>
              </a:rPr>
              <a:t>форма журнала регистрации несчастных случаев с обучающимися во время пребывания в образовательной организации не соответствует требованиям законодательства</a:t>
            </a:r>
          </a:p>
        </p:txBody>
      </p:sp>
    </p:spTree>
    <p:extLst>
      <p:ext uri="{BB962C8B-B14F-4D97-AF65-F5344CB8AC3E}">
        <p14:creationId xmlns:p14="http://schemas.microsoft.com/office/powerpoint/2010/main" val="358637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47650"/>
            <a:ext cx="8386837" cy="1597174"/>
          </a:xfrm>
        </p:spPr>
        <p:txBody>
          <a:bodyPr/>
          <a:lstStyle/>
          <a:p>
            <a:pPr algn="ctr"/>
            <a:r>
              <a:rPr lang="ru-RU" sz="2400" b="1" dirty="0" smtClean="0">
                <a:solidFill>
                  <a:srgbClr val="000000"/>
                </a:solidFill>
              </a:rPr>
              <a:t>Нарушения </a:t>
            </a:r>
            <a:r>
              <a:rPr lang="ru-RU" sz="2400" b="1" dirty="0">
                <a:solidFill>
                  <a:srgbClr val="000000"/>
                </a:solidFill>
              </a:rPr>
              <a:t>обязательных требований, выявляемые в ходе контрольно-надзорных мероприятий, проведенных </a:t>
            </a:r>
            <a:r>
              <a:rPr lang="ru-RU" sz="2400" b="1" dirty="0">
                <a:solidFill>
                  <a:srgbClr val="000000"/>
                </a:solidFill>
                <a:cs typeface="Times New Roman" pitchFamily="18" charset="0"/>
              </a:rPr>
              <a:t>М</a:t>
            </a:r>
            <a:r>
              <a:rPr lang="ru-RU" sz="2400" b="1" dirty="0" smtClean="0">
                <a:solidFill>
                  <a:srgbClr val="000000"/>
                </a:solidFill>
                <a:cs typeface="Times New Roman" pitchFamily="18" charset="0"/>
              </a:rPr>
              <a:t>инобрнауки </a:t>
            </a:r>
            <a:r>
              <a:rPr lang="ru-RU" sz="2400" b="1" dirty="0">
                <a:solidFill>
                  <a:srgbClr val="000000"/>
                </a:solidFill>
                <a:cs typeface="Times New Roman" pitchFamily="18" charset="0"/>
              </a:rPr>
              <a:t>НСО в </a:t>
            </a:r>
            <a:r>
              <a:rPr lang="ru-RU" sz="2400" b="1" dirty="0" smtClean="0">
                <a:solidFill>
                  <a:srgbClr val="000000"/>
                </a:solidFill>
                <a:cs typeface="Times New Roman" pitchFamily="18" charset="0"/>
              </a:rPr>
              <a:t>2019 </a:t>
            </a:r>
            <a:r>
              <a:rPr lang="ru-RU" sz="2400" b="1" dirty="0">
                <a:solidFill>
                  <a:srgbClr val="000000"/>
                </a:solidFill>
                <a:cs typeface="Times New Roman" pitchFamily="18" charset="0"/>
              </a:rPr>
              <a:t>году</a:t>
            </a:r>
            <a:r>
              <a:rPr lang="ru-RU" sz="3200" dirty="0">
                <a:solidFill>
                  <a:srgbClr val="002060"/>
                </a:solidFill>
                <a:latin typeface="Times New Roman" pitchFamily="18" charset="0"/>
                <a:cs typeface="Times New Roman" pitchFamily="18" charset="0"/>
              </a:rPr>
              <a:t/>
            </a:r>
            <a:br>
              <a:rPr lang="ru-RU" sz="3200" dirty="0">
                <a:solidFill>
                  <a:srgbClr val="002060"/>
                </a:solidFill>
                <a:latin typeface="Times New Roman" pitchFamily="18" charset="0"/>
                <a:cs typeface="Times New Roman" pitchFamily="18" charset="0"/>
              </a:rPr>
            </a:br>
            <a:endParaRPr lang="ru-RU" sz="2800" dirty="0"/>
          </a:p>
        </p:txBody>
      </p:sp>
      <p:sp>
        <p:nvSpPr>
          <p:cNvPr id="3" name="Объект 2"/>
          <p:cNvSpPr>
            <a:spLocks noGrp="1"/>
          </p:cNvSpPr>
          <p:nvPr>
            <p:ph idx="1"/>
          </p:nvPr>
        </p:nvSpPr>
        <p:spPr>
          <a:xfrm>
            <a:off x="395537" y="1340768"/>
            <a:ext cx="8568952" cy="4824536"/>
          </a:xfrm>
        </p:spPr>
        <p:txBody>
          <a:bodyPr/>
          <a:lstStyle/>
          <a:p>
            <a:pPr marL="0" indent="0">
              <a:buNone/>
            </a:pPr>
            <a:endParaRPr lang="ru-RU" sz="2000" dirty="0"/>
          </a:p>
          <a:p>
            <a:pPr algn="just"/>
            <a:r>
              <a:rPr lang="ru-RU" sz="2000" b="1" dirty="0" smtClean="0">
                <a:solidFill>
                  <a:srgbClr val="000000"/>
                </a:solidFill>
                <a:latin typeface="Times New Roman" pitchFamily="18" charset="0"/>
                <a:cs typeface="Times New Roman" pitchFamily="18" charset="0"/>
              </a:rPr>
              <a:t>форма договора о </a:t>
            </a:r>
            <a:r>
              <a:rPr lang="ru-RU" sz="2000" b="1" dirty="0">
                <a:solidFill>
                  <a:srgbClr val="000000"/>
                </a:solidFill>
                <a:latin typeface="Times New Roman" pitchFamily="18" charset="0"/>
                <a:cs typeface="Times New Roman" pitchFamily="18" charset="0"/>
              </a:rPr>
              <a:t>платных образовательных </a:t>
            </a:r>
            <a:r>
              <a:rPr lang="ru-RU" sz="2000" b="1" dirty="0" smtClean="0">
                <a:solidFill>
                  <a:srgbClr val="000000"/>
                </a:solidFill>
                <a:latin typeface="Times New Roman" pitchFamily="18" charset="0"/>
                <a:cs typeface="Times New Roman" pitchFamily="18" charset="0"/>
              </a:rPr>
              <a:t>услугах, </a:t>
            </a:r>
            <a:r>
              <a:rPr lang="ru-RU" sz="2000" b="1" dirty="0">
                <a:solidFill>
                  <a:srgbClr val="000000"/>
                </a:solidFill>
                <a:latin typeface="Times New Roman" pitchFamily="18" charset="0"/>
                <a:cs typeface="Times New Roman" pitchFamily="18" charset="0"/>
              </a:rPr>
              <a:t>разработанная </a:t>
            </a:r>
            <a:r>
              <a:rPr lang="ru-RU" sz="2000" b="1" dirty="0" smtClean="0">
                <a:solidFill>
                  <a:srgbClr val="000000"/>
                </a:solidFill>
                <a:latin typeface="Times New Roman" pitchFamily="18" charset="0"/>
                <a:cs typeface="Times New Roman" pitchFamily="18" charset="0"/>
              </a:rPr>
              <a:t>образовательными </a:t>
            </a:r>
            <a:r>
              <a:rPr lang="ru-RU" sz="2000" b="1" dirty="0">
                <a:solidFill>
                  <a:srgbClr val="000000"/>
                </a:solidFill>
                <a:latin typeface="Times New Roman" pitchFamily="18" charset="0"/>
                <a:cs typeface="Times New Roman" pitchFamily="18" charset="0"/>
              </a:rPr>
              <a:t>организациями самостоятельно, </a:t>
            </a:r>
            <a:r>
              <a:rPr lang="ru-RU" sz="2000" b="1" dirty="0" smtClean="0">
                <a:solidFill>
                  <a:srgbClr val="000000"/>
                </a:solidFill>
                <a:latin typeface="Times New Roman" pitchFamily="18" charset="0"/>
                <a:cs typeface="Times New Roman" pitchFamily="18" charset="0"/>
              </a:rPr>
              <a:t>не содержит обязательных сведений: о </a:t>
            </a:r>
            <a:r>
              <a:rPr lang="ru-RU" sz="2000" b="1" dirty="0">
                <a:solidFill>
                  <a:srgbClr val="000000"/>
                </a:solidFill>
                <a:latin typeface="Times New Roman" pitchFamily="18" charset="0"/>
                <a:cs typeface="Times New Roman" pitchFamily="18" charset="0"/>
              </a:rPr>
              <a:t>лицензии на </a:t>
            </a:r>
            <a:r>
              <a:rPr lang="ru-RU" sz="2000" b="1" dirty="0" smtClean="0">
                <a:solidFill>
                  <a:srgbClr val="000000"/>
                </a:solidFill>
                <a:latin typeface="Times New Roman" pitchFamily="18" charset="0"/>
                <a:cs typeface="Times New Roman" pitchFamily="18" charset="0"/>
              </a:rPr>
              <a:t>осуществление </a:t>
            </a:r>
            <a:r>
              <a:rPr lang="ru-RU" sz="2000" b="1" dirty="0">
                <a:solidFill>
                  <a:srgbClr val="000000"/>
                </a:solidFill>
                <a:latin typeface="Times New Roman" pitchFamily="18" charset="0"/>
                <a:cs typeface="Times New Roman" pitchFamily="18" charset="0"/>
              </a:rPr>
              <a:t>образовательной деятельности, форме </a:t>
            </a:r>
            <a:r>
              <a:rPr lang="ru-RU" sz="2000" b="1" dirty="0" smtClean="0">
                <a:solidFill>
                  <a:srgbClr val="000000"/>
                </a:solidFill>
                <a:latin typeface="Times New Roman" pitchFamily="18" charset="0"/>
                <a:cs typeface="Times New Roman" pitchFamily="18" charset="0"/>
              </a:rPr>
              <a:t>обучения</a:t>
            </a:r>
            <a:r>
              <a:rPr lang="ru-RU" sz="2000" b="1" dirty="0">
                <a:solidFill>
                  <a:srgbClr val="000000"/>
                </a:solidFill>
                <a:latin typeface="Times New Roman" pitchFamily="18" charset="0"/>
                <a:cs typeface="Times New Roman" pitchFamily="18" charset="0"/>
              </a:rPr>
              <a:t>, нормативном сроке обучения, правах, обязанностях и </a:t>
            </a:r>
            <a:r>
              <a:rPr lang="ru-RU" sz="2000" b="1" dirty="0" smtClean="0">
                <a:solidFill>
                  <a:srgbClr val="000000"/>
                </a:solidFill>
                <a:latin typeface="Times New Roman" pitchFamily="18" charset="0"/>
                <a:cs typeface="Times New Roman" pitchFamily="18" charset="0"/>
              </a:rPr>
              <a:t>ответственности </a:t>
            </a:r>
            <a:r>
              <a:rPr lang="ru-RU" sz="2000" b="1" dirty="0">
                <a:solidFill>
                  <a:srgbClr val="000000"/>
                </a:solidFill>
                <a:latin typeface="Times New Roman" pitchFamily="18" charset="0"/>
                <a:cs typeface="Times New Roman" pitchFamily="18" charset="0"/>
              </a:rPr>
              <a:t>исполнителя, заказчика и </a:t>
            </a:r>
            <a:r>
              <a:rPr lang="ru-RU" sz="2000" b="1" dirty="0" smtClean="0">
                <a:solidFill>
                  <a:srgbClr val="000000"/>
                </a:solidFill>
                <a:latin typeface="Times New Roman" pitchFamily="18" charset="0"/>
                <a:cs typeface="Times New Roman" pitchFamily="18" charset="0"/>
              </a:rPr>
              <a:t>обучающегося</a:t>
            </a:r>
          </a:p>
          <a:p>
            <a:pPr algn="just"/>
            <a:r>
              <a:rPr lang="ru-RU" sz="2000" b="1" dirty="0">
                <a:solidFill>
                  <a:srgbClr val="000000"/>
                </a:solidFill>
                <a:latin typeface="Times New Roman" pitchFamily="18" charset="0"/>
                <a:cs typeface="Times New Roman" pitchFamily="18" charset="0"/>
              </a:rPr>
              <a:t>не разработан паспорт доступности для инвалидов объекта и услуг или разработан без учета требований </a:t>
            </a:r>
            <a:r>
              <a:rPr lang="ru-RU" sz="2000" b="1" dirty="0" smtClean="0">
                <a:solidFill>
                  <a:srgbClr val="000000"/>
                </a:solidFill>
                <a:latin typeface="Times New Roman" pitchFamily="18" charset="0"/>
                <a:cs typeface="Times New Roman" pitchFamily="18" charset="0"/>
              </a:rPr>
              <a:t>законодательства</a:t>
            </a:r>
          </a:p>
          <a:p>
            <a:pPr algn="just"/>
            <a:r>
              <a:rPr lang="ru-RU" sz="2000" b="1" dirty="0">
                <a:solidFill>
                  <a:srgbClr val="000000"/>
                </a:solidFill>
                <a:latin typeface="Times New Roman" pitchFamily="18" charset="0"/>
                <a:cs typeface="Times New Roman" pitchFamily="18" charset="0"/>
              </a:rPr>
              <a:t>при организации индивидуального обучения по основным общеобразовательным программам на дому образовательная организация не согласовывает с родителями (законными представителями) обучающихся расписание занятий и индивидуальный учебный план </a:t>
            </a:r>
          </a:p>
          <a:p>
            <a:endParaRPr lang="ru-RU" sz="2000" b="1"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14375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47650"/>
            <a:ext cx="8458845" cy="1309142"/>
          </a:xfrm>
        </p:spPr>
        <p:txBody>
          <a:bodyPr/>
          <a:lstStyle/>
          <a:p>
            <a:pPr algn="ctr"/>
            <a:r>
              <a:rPr lang="ru-RU" sz="2000" b="1" dirty="0" smtClean="0">
                <a:solidFill>
                  <a:srgbClr val="000000"/>
                </a:solidFill>
              </a:rPr>
              <a:t>Нарушения </a:t>
            </a:r>
            <a:r>
              <a:rPr lang="ru-RU" sz="2000" b="1" dirty="0">
                <a:solidFill>
                  <a:srgbClr val="000000"/>
                </a:solidFill>
              </a:rPr>
              <a:t>обязательных требований, выявляемые в ходе контрольно-надзорных мероприятий, проведенных </a:t>
            </a:r>
            <a:r>
              <a:rPr lang="ru-RU" sz="2000" b="1" dirty="0">
                <a:solidFill>
                  <a:srgbClr val="000000"/>
                </a:solidFill>
                <a:cs typeface="Times New Roman" pitchFamily="18" charset="0"/>
              </a:rPr>
              <a:t>М</a:t>
            </a:r>
            <a:r>
              <a:rPr lang="ru-RU" sz="2000" b="1" dirty="0" smtClean="0">
                <a:solidFill>
                  <a:srgbClr val="000000"/>
                </a:solidFill>
                <a:cs typeface="Times New Roman" pitchFamily="18" charset="0"/>
              </a:rPr>
              <a:t>инобрнауки </a:t>
            </a:r>
            <a:r>
              <a:rPr lang="ru-RU" sz="2000" b="1" dirty="0">
                <a:solidFill>
                  <a:srgbClr val="000000"/>
                </a:solidFill>
                <a:cs typeface="Times New Roman" pitchFamily="18" charset="0"/>
              </a:rPr>
              <a:t>НСО </a:t>
            </a:r>
            <a:r>
              <a:rPr lang="ru-RU" sz="2000" b="1" dirty="0" smtClean="0">
                <a:solidFill>
                  <a:srgbClr val="000000"/>
                </a:solidFill>
                <a:cs typeface="Times New Roman" pitchFamily="18" charset="0"/>
              </a:rPr>
              <a:t/>
            </a:r>
            <a:br>
              <a:rPr lang="ru-RU" sz="2000" b="1" dirty="0" smtClean="0">
                <a:solidFill>
                  <a:srgbClr val="000000"/>
                </a:solidFill>
                <a:cs typeface="Times New Roman" pitchFamily="18" charset="0"/>
              </a:rPr>
            </a:br>
            <a:r>
              <a:rPr lang="ru-RU" sz="2000" b="1" dirty="0" smtClean="0">
                <a:solidFill>
                  <a:srgbClr val="000000"/>
                </a:solidFill>
                <a:cs typeface="Times New Roman" pitchFamily="18" charset="0"/>
              </a:rPr>
              <a:t>в 2019 </a:t>
            </a:r>
            <a:r>
              <a:rPr lang="ru-RU" sz="2000" b="1" dirty="0">
                <a:solidFill>
                  <a:srgbClr val="000000"/>
                </a:solidFill>
                <a:cs typeface="Times New Roman" pitchFamily="18" charset="0"/>
              </a:rPr>
              <a:t>году</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p>
        </p:txBody>
      </p:sp>
      <p:sp>
        <p:nvSpPr>
          <p:cNvPr id="3" name="Объект 2"/>
          <p:cNvSpPr>
            <a:spLocks noGrp="1"/>
          </p:cNvSpPr>
          <p:nvPr>
            <p:ph idx="1"/>
          </p:nvPr>
        </p:nvSpPr>
        <p:spPr>
          <a:xfrm>
            <a:off x="251519" y="1412776"/>
            <a:ext cx="8568953" cy="4824536"/>
          </a:xfrm>
        </p:spPr>
        <p:txBody>
          <a:bodyPr/>
          <a:lstStyle/>
          <a:p>
            <a:pPr algn="just"/>
            <a:r>
              <a:rPr lang="ru-RU" sz="2000" b="1" dirty="0">
                <a:solidFill>
                  <a:srgbClr val="000000"/>
                </a:solidFill>
                <a:latin typeface="Times New Roman" pitchFamily="18" charset="0"/>
                <a:cs typeface="Times New Roman" pitchFamily="18" charset="0"/>
              </a:rPr>
              <a:t>ООП НОО разработана не в соответствии с требованиями ФГОС НОО</a:t>
            </a:r>
          </a:p>
          <a:p>
            <a:pPr algn="just"/>
            <a:r>
              <a:rPr lang="ru-RU" sz="2000" b="1" dirty="0">
                <a:solidFill>
                  <a:srgbClr val="000000"/>
                </a:solidFill>
                <a:latin typeface="Times New Roman" pitchFamily="18" charset="0"/>
                <a:cs typeface="Times New Roman" pitchFamily="18" charset="0"/>
              </a:rPr>
              <a:t>ООП ООО не приведена в соответствие с требованиями ФГОС ООО</a:t>
            </a:r>
          </a:p>
          <a:p>
            <a:pPr algn="just"/>
            <a:r>
              <a:rPr lang="ru-RU" sz="2000" b="1" dirty="0">
                <a:solidFill>
                  <a:srgbClr val="000000"/>
                </a:solidFill>
                <a:latin typeface="Times New Roman" pitchFamily="18" charset="0"/>
                <a:cs typeface="Times New Roman" pitchFamily="18" charset="0"/>
              </a:rPr>
              <a:t>в целевом разделе ООП НОО предметные результаты по учебному предмету «Физическая культура» не содержат подготовку по выполнению нормативов ГТО, не спланированы предметные результаты по учебным предметам  «Родной язык», «Литературное чтение на родном языке»</a:t>
            </a:r>
          </a:p>
          <a:p>
            <a:pPr algn="just"/>
            <a:r>
              <a:rPr lang="ru-RU" sz="2000" b="1" dirty="0" smtClean="0">
                <a:solidFill>
                  <a:srgbClr val="000000"/>
                </a:solidFill>
                <a:latin typeface="Times New Roman" pitchFamily="18" charset="0"/>
                <a:cs typeface="Times New Roman" pitchFamily="18" charset="0"/>
              </a:rPr>
              <a:t>учебные </a:t>
            </a:r>
            <a:r>
              <a:rPr lang="ru-RU" sz="2000" b="1" dirty="0">
                <a:solidFill>
                  <a:srgbClr val="000000"/>
                </a:solidFill>
                <a:latin typeface="Times New Roman" pitchFamily="18" charset="0"/>
                <a:cs typeface="Times New Roman" pitchFamily="18" charset="0"/>
              </a:rPr>
              <a:t>планы ООП НОО, АОП НОО не содержат формы проведения промежуточной аттестации, календарные учебные графики-сроки проведения промежуточной </a:t>
            </a:r>
            <a:r>
              <a:rPr lang="ru-RU" sz="2000" b="1" dirty="0" smtClean="0">
                <a:solidFill>
                  <a:srgbClr val="000000"/>
                </a:solidFill>
                <a:latin typeface="Times New Roman" pitchFamily="18" charset="0"/>
                <a:cs typeface="Times New Roman" pitchFamily="18" charset="0"/>
              </a:rPr>
              <a:t>аттестации</a:t>
            </a:r>
          </a:p>
          <a:p>
            <a:pPr algn="just"/>
            <a:r>
              <a:rPr lang="ru-RU" sz="2000" b="1" dirty="0">
                <a:solidFill>
                  <a:srgbClr val="000000"/>
                </a:solidFill>
                <a:latin typeface="Times New Roman" pitchFamily="18" charset="0"/>
                <a:cs typeface="Times New Roman" pitchFamily="18" charset="0"/>
              </a:rPr>
              <a:t>программа внеурочной деятельности не определяет объем внеурочной деятельности на уровне </a:t>
            </a:r>
            <a:r>
              <a:rPr lang="ru-RU" sz="2000" b="1" dirty="0" smtClean="0">
                <a:solidFill>
                  <a:srgbClr val="000000"/>
                </a:solidFill>
                <a:latin typeface="Times New Roman" pitchFamily="18" charset="0"/>
                <a:cs typeface="Times New Roman" pitchFamily="18" charset="0"/>
              </a:rPr>
              <a:t>ООО</a:t>
            </a:r>
          </a:p>
          <a:p>
            <a:pPr marL="0" indent="0">
              <a:buNone/>
            </a:pPr>
            <a:endParaRPr lang="ru-RU" sz="2000" b="1" dirty="0">
              <a:solidFill>
                <a:srgbClr val="000000"/>
              </a:solidFill>
              <a:latin typeface="Times New Roman" pitchFamily="18" charset="0"/>
              <a:cs typeface="Times New Roman" pitchFamily="18" charset="0"/>
            </a:endParaRPr>
          </a:p>
          <a:p>
            <a:endParaRPr lang="ru-RU"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58624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p:nvPr>
        </p:nvSpPr>
        <p:spPr>
          <a:xfrm>
            <a:off x="395537" y="247650"/>
            <a:ext cx="8280920" cy="4693518"/>
          </a:xfrm>
        </p:spPr>
        <p:txBody>
          <a:bodyPr>
            <a:normAutofit fontScale="92500" lnSpcReduction="20000"/>
          </a:bodyPr>
          <a:lstStyle/>
          <a:p>
            <a:pPr marL="0" indent="0">
              <a:buNone/>
            </a:pPr>
            <a:endParaRPr lang="ru-RU" dirty="0" smtClean="0"/>
          </a:p>
          <a:p>
            <a:pPr marL="0" indent="0">
              <a:buNone/>
            </a:pPr>
            <a:endParaRPr lang="ru-RU" dirty="0"/>
          </a:p>
          <a:p>
            <a:pPr marL="0" indent="0">
              <a:buNone/>
            </a:pPr>
            <a:endParaRPr lang="ru-RU" dirty="0" smtClean="0"/>
          </a:p>
          <a:p>
            <a:pPr marL="0" indent="0">
              <a:buNone/>
            </a:pPr>
            <a:endParaRPr lang="ru-RU" sz="3200" b="1" dirty="0">
              <a:latin typeface="Times New Roman" pitchFamily="18" charset="0"/>
              <a:cs typeface="Times New Roman" pitchFamily="18" charset="0"/>
            </a:endParaRPr>
          </a:p>
          <a:p>
            <a:pPr marL="0" indent="0" algn="ctr">
              <a:buNone/>
            </a:pPr>
            <a:r>
              <a:rPr lang="ru-RU" sz="3200" b="1" dirty="0" smtClean="0">
                <a:solidFill>
                  <a:srgbClr val="002060"/>
                </a:solidFill>
                <a:latin typeface="Times New Roman" pitchFamily="18" charset="0"/>
                <a:cs typeface="Times New Roman" pitchFamily="18" charset="0"/>
              </a:rPr>
              <a:t>Спасибо за внимание !</a:t>
            </a:r>
            <a:endParaRPr lang="en-US" sz="3200" b="1" dirty="0" smtClean="0">
              <a:solidFill>
                <a:srgbClr val="002060"/>
              </a:solidFill>
              <a:latin typeface="Times New Roman" pitchFamily="18" charset="0"/>
              <a:cs typeface="Times New Roman" pitchFamily="18" charset="0"/>
            </a:endParaRPr>
          </a:p>
          <a:p>
            <a:pPr marL="0" indent="0" algn="ctr">
              <a:buNone/>
            </a:pPr>
            <a:endParaRPr lang="ru-RU" sz="3200" b="1" dirty="0" smtClean="0">
              <a:solidFill>
                <a:srgbClr val="002060"/>
              </a:solidFill>
              <a:latin typeface="Times New Roman" pitchFamily="18" charset="0"/>
              <a:cs typeface="Times New Roman" pitchFamily="18" charset="0"/>
            </a:endParaRPr>
          </a:p>
          <a:p>
            <a:pPr marL="0" indent="0" algn="ctr">
              <a:buNone/>
            </a:pPr>
            <a:r>
              <a:rPr lang="ru-RU" sz="3200" b="1" dirty="0" smtClean="0">
                <a:solidFill>
                  <a:srgbClr val="002060"/>
                </a:solidFill>
                <a:latin typeface="Times New Roman" pitchFamily="18" charset="0"/>
                <a:cs typeface="Times New Roman" pitchFamily="18" charset="0"/>
              </a:rPr>
              <a:t>Контакты:</a:t>
            </a:r>
          </a:p>
          <a:p>
            <a:pPr marL="0" indent="0" algn="ctr">
              <a:buNone/>
            </a:pPr>
            <a:r>
              <a:rPr lang="ru-RU" sz="3200" b="1" dirty="0" smtClean="0">
                <a:solidFill>
                  <a:srgbClr val="002060"/>
                </a:solidFill>
                <a:latin typeface="Times New Roman" pitchFamily="18" charset="0"/>
                <a:cs typeface="Times New Roman" pitchFamily="18" charset="0"/>
              </a:rPr>
              <a:t>Т. 217-08-12</a:t>
            </a:r>
          </a:p>
          <a:p>
            <a:pPr marL="0" indent="0" algn="ctr">
              <a:buNone/>
            </a:pPr>
            <a:r>
              <a:rPr lang="en-US" sz="3200" b="1" dirty="0" smtClean="0">
                <a:solidFill>
                  <a:srgbClr val="002060"/>
                </a:solidFill>
                <a:latin typeface="Times New Roman" pitchFamily="18" charset="0"/>
                <a:cs typeface="Times New Roman" pitchFamily="18" charset="0"/>
              </a:rPr>
              <a:t>E-mail</a:t>
            </a:r>
            <a:r>
              <a:rPr lang="ru-RU" sz="3200" b="1" dirty="0" smtClean="0">
                <a:solidFill>
                  <a:srgbClr val="002060"/>
                </a:solidFill>
                <a:latin typeface="Times New Roman" pitchFamily="18" charset="0"/>
                <a:cs typeface="Times New Roman" pitchFamily="18" charset="0"/>
              </a:rPr>
              <a:t>:</a:t>
            </a:r>
            <a:r>
              <a:rPr lang="en-US" sz="3200" b="1" dirty="0" smtClean="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hlinkClick r:id="rId2"/>
              </a:rPr>
              <a:t>Osysalova@admnsk.ru</a:t>
            </a:r>
            <a:endParaRPr lang="en-US" sz="3200" b="1" dirty="0" smtClean="0">
              <a:solidFill>
                <a:srgbClr val="002060"/>
              </a:solidFill>
              <a:latin typeface="Times New Roman" pitchFamily="18" charset="0"/>
              <a:cs typeface="Times New Roman" pitchFamily="18" charset="0"/>
            </a:endParaRPr>
          </a:p>
          <a:p>
            <a:pPr marL="0" indent="0" algn="ctr">
              <a:buNone/>
            </a:pPr>
            <a:r>
              <a:rPr lang="en-US" sz="3200" b="1" dirty="0" smtClean="0">
                <a:solidFill>
                  <a:srgbClr val="002060"/>
                </a:solidFill>
                <a:latin typeface="Times New Roman" pitchFamily="18" charset="0"/>
                <a:cs typeface="Times New Roman" pitchFamily="18" charset="0"/>
              </a:rPr>
              <a:t>www.gcrodost14.nios.ru</a:t>
            </a:r>
            <a:endParaRPr lang="ru-RU" sz="3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64390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44624"/>
            <a:ext cx="7772400" cy="1224136"/>
          </a:xfrm>
        </p:spPr>
        <p:txBody>
          <a:bodyPr/>
          <a:lstStyle/>
          <a:p>
            <a:pPr algn="ct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b="1" dirty="0">
                <a:solidFill>
                  <a:srgbClr val="002060"/>
                </a:solidFill>
              </a:rPr>
              <a:t>Кодекс Российской Федерации об административных правонарушениях</a:t>
            </a:r>
            <a:br>
              <a:rPr lang="ru-RU" sz="2400" b="1" dirty="0">
                <a:solidFill>
                  <a:srgbClr val="002060"/>
                </a:solidFill>
              </a:rPr>
            </a:br>
            <a:endParaRPr lang="ru-RU" sz="2400" dirty="0">
              <a:solidFill>
                <a:srgbClr val="002060"/>
              </a:solidFill>
            </a:endParaRPr>
          </a:p>
        </p:txBody>
      </p:sp>
      <p:sp>
        <p:nvSpPr>
          <p:cNvPr id="3" name="Объект 2"/>
          <p:cNvSpPr>
            <a:spLocks noGrp="1"/>
          </p:cNvSpPr>
          <p:nvPr>
            <p:ph idx="1"/>
          </p:nvPr>
        </p:nvSpPr>
        <p:spPr>
          <a:xfrm>
            <a:off x="395536" y="908720"/>
            <a:ext cx="8674869" cy="5760640"/>
          </a:xfrm>
        </p:spPr>
        <p:txBody>
          <a:bodyPr>
            <a:normAutofit/>
          </a:bodyPr>
          <a:lstStyle/>
          <a:p>
            <a:pPr marL="0" indent="0">
              <a:buNone/>
            </a:pPr>
            <a:r>
              <a:rPr lang="ru-RU" sz="2000" b="1" dirty="0">
                <a:solidFill>
                  <a:srgbClr val="000000"/>
                </a:solidFill>
                <a:latin typeface="Times New Roman" pitchFamily="18" charset="0"/>
                <a:cs typeface="Times New Roman" pitchFamily="18" charset="0"/>
              </a:rPr>
              <a:t>Статья 19.20 </a:t>
            </a:r>
            <a:r>
              <a:rPr lang="ru-RU" sz="2000" b="1" dirty="0" smtClean="0">
                <a:solidFill>
                  <a:srgbClr val="000000"/>
                </a:solidFill>
                <a:latin typeface="Times New Roman" pitchFamily="18" charset="0"/>
                <a:cs typeface="Times New Roman" pitchFamily="18" charset="0"/>
              </a:rPr>
              <a:t>Осуществление </a:t>
            </a:r>
            <a:r>
              <a:rPr lang="ru-RU" sz="2000" b="1" dirty="0">
                <a:solidFill>
                  <a:srgbClr val="000000"/>
                </a:solidFill>
                <a:latin typeface="Times New Roman" pitchFamily="18" charset="0"/>
                <a:cs typeface="Times New Roman" pitchFamily="18" charset="0"/>
              </a:rPr>
              <a:t>деятельности, не связанной с извлечением прибыли, без специального разрешения (лицензии)</a:t>
            </a: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1</a:t>
            </a:r>
            <a:r>
              <a:rPr lang="ru-RU" sz="2000" b="1" dirty="0">
                <a:solidFill>
                  <a:srgbClr val="002060"/>
                </a:solidFill>
                <a:latin typeface="Times New Roman" pitchFamily="18" charset="0"/>
                <a:cs typeface="Times New Roman" pitchFamily="18" charset="0"/>
              </a:rPr>
              <a:t>. </a:t>
            </a:r>
            <a:r>
              <a:rPr lang="ru-RU" sz="2000" b="1" dirty="0">
                <a:solidFill>
                  <a:srgbClr val="C00000"/>
                </a:solidFill>
                <a:latin typeface="Times New Roman" pitchFamily="18" charset="0"/>
                <a:cs typeface="Times New Roman" pitchFamily="18" charset="0"/>
              </a:rPr>
              <a:t>Осуществление деятельности</a:t>
            </a:r>
            <a:r>
              <a:rPr lang="ru-RU" sz="2000" b="1" dirty="0">
                <a:solidFill>
                  <a:srgbClr val="002060"/>
                </a:solidFill>
                <a:latin typeface="Times New Roman" pitchFamily="18" charset="0"/>
                <a:cs typeface="Times New Roman" pitchFamily="18" charset="0"/>
              </a:rPr>
              <a:t>, не связанной с извлечением прибыли, </a:t>
            </a:r>
            <a:r>
              <a:rPr lang="ru-RU" sz="2000" b="1" dirty="0">
                <a:solidFill>
                  <a:srgbClr val="C00000"/>
                </a:solidFill>
                <a:latin typeface="Times New Roman" pitchFamily="18" charset="0"/>
                <a:cs typeface="Times New Roman" pitchFamily="18" charset="0"/>
              </a:rPr>
              <a:t>без специального разрешения (лицензии), </a:t>
            </a:r>
            <a:r>
              <a:rPr lang="ru-RU" sz="2000" b="1" dirty="0">
                <a:solidFill>
                  <a:srgbClr val="002060"/>
                </a:solidFill>
                <a:latin typeface="Times New Roman" pitchFamily="18" charset="0"/>
                <a:cs typeface="Times New Roman" pitchFamily="18" charset="0"/>
              </a:rPr>
              <a:t>если такое разрешение (лицензия) обязательно (обязательна), </a:t>
            </a:r>
            <a:r>
              <a:rPr lang="ru-RU" sz="2000" b="1" dirty="0" smtClean="0">
                <a:solidFill>
                  <a:srgbClr val="002060"/>
                </a:solidFill>
                <a:latin typeface="Times New Roman" pitchFamily="18" charset="0"/>
                <a:cs typeface="Times New Roman" pitchFamily="18" charset="0"/>
              </a:rPr>
              <a:t>-влечет </a:t>
            </a:r>
            <a:r>
              <a:rPr lang="ru-RU" sz="2000" b="1" dirty="0">
                <a:solidFill>
                  <a:srgbClr val="002060"/>
                </a:solidFill>
                <a:latin typeface="Times New Roman" pitchFamily="18" charset="0"/>
                <a:cs typeface="Times New Roman" pitchFamily="18" charset="0"/>
              </a:rPr>
              <a:t>предупреждение или наложение административного штрафа на граждан в размере от пятисот до одной тысячи рублей; на должностных лиц - </a:t>
            </a:r>
            <a:r>
              <a:rPr lang="ru-RU" sz="2000" b="1" dirty="0">
                <a:solidFill>
                  <a:srgbClr val="C00000"/>
                </a:solidFill>
                <a:latin typeface="Times New Roman" pitchFamily="18" charset="0"/>
                <a:cs typeface="Times New Roman" pitchFamily="18" charset="0"/>
              </a:rPr>
              <a:t>от тридцати тысяч до пятидесяти тысяч рублей или дисквалификацию на срок от одного года до трех лет</a:t>
            </a:r>
            <a:r>
              <a:rPr lang="ru-RU" sz="2000" b="1" dirty="0">
                <a:solidFill>
                  <a:srgbClr val="002060"/>
                </a:solidFill>
                <a:latin typeface="Times New Roman" pitchFamily="18" charset="0"/>
                <a:cs typeface="Times New Roman" pitchFamily="18" charset="0"/>
              </a:rPr>
              <a:t>; на лиц, осуществляющих предпринимательскую деятельность без образования юридического лица, - от тридцати тысяч до сорока тысяч рублей или административное приостановление деятельности на срок до девяноста суток; </a:t>
            </a:r>
            <a:r>
              <a:rPr lang="ru-RU" sz="2000" b="1" dirty="0">
                <a:solidFill>
                  <a:srgbClr val="C00000"/>
                </a:solidFill>
                <a:latin typeface="Times New Roman" pitchFamily="18" charset="0"/>
                <a:cs typeface="Times New Roman" pitchFamily="18" charset="0"/>
              </a:rPr>
              <a:t>на юридических лиц - от ста семидесяти тысяч до двухсот пятидесяти тысяч рублей </a:t>
            </a:r>
            <a:r>
              <a:rPr lang="ru-RU" sz="2000" b="1" dirty="0">
                <a:solidFill>
                  <a:srgbClr val="002060"/>
                </a:solidFill>
                <a:latin typeface="Times New Roman" pitchFamily="18" charset="0"/>
                <a:cs typeface="Times New Roman" pitchFamily="18" charset="0"/>
              </a:rPr>
              <a:t>или административное приостановление деятельности на срок до девяноста суток</a:t>
            </a:r>
            <a:r>
              <a:rPr lang="ru-RU" sz="2000" b="1" dirty="0" smtClean="0">
                <a:solidFill>
                  <a:srgbClr val="002060"/>
                </a:solidFill>
                <a:latin typeface="Times New Roman" pitchFamily="18" charset="0"/>
                <a:cs typeface="Times New Roman" pitchFamily="18" charset="0"/>
              </a:rPr>
              <a:t>.</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24123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5" y="260648"/>
            <a:ext cx="8352928" cy="6192688"/>
          </a:xfrm>
        </p:spPr>
        <p:txBody>
          <a:bodyPr>
            <a:noAutofit/>
          </a:bodyPr>
          <a:lstStyle/>
          <a:p>
            <a:pPr marL="0" indent="0" algn="ctr">
              <a:buNone/>
            </a:pPr>
            <a:r>
              <a:rPr lang="ru-RU" sz="2400" b="1" dirty="0">
                <a:solidFill>
                  <a:srgbClr val="002060"/>
                </a:solidFill>
                <a:latin typeface="Times New Roman" pitchFamily="18" charset="0"/>
                <a:cs typeface="Times New Roman" pitchFamily="18" charset="0"/>
              </a:rPr>
              <a:t>Кодекс Российской Федерации об административных </a:t>
            </a:r>
            <a:r>
              <a:rPr lang="ru-RU" sz="2400" b="1" dirty="0" smtClean="0">
                <a:solidFill>
                  <a:srgbClr val="002060"/>
                </a:solidFill>
                <a:latin typeface="Times New Roman" pitchFamily="18" charset="0"/>
                <a:cs typeface="Times New Roman" pitchFamily="18" charset="0"/>
              </a:rPr>
              <a:t>правонарушениях</a:t>
            </a:r>
          </a:p>
          <a:p>
            <a:pPr marL="0" indent="0" algn="just">
              <a:buNone/>
            </a:pPr>
            <a:r>
              <a:rPr lang="ru-RU" sz="2400" b="1" dirty="0">
                <a:solidFill>
                  <a:srgbClr val="002060"/>
                </a:solidFill>
                <a:latin typeface="Times New Roman" pitchFamily="18" charset="0"/>
                <a:cs typeface="Times New Roman" pitchFamily="18" charset="0"/>
              </a:rPr>
              <a:t/>
            </a:r>
            <a:br>
              <a:rPr lang="ru-RU" sz="2400" b="1" dirty="0">
                <a:solidFill>
                  <a:srgbClr val="002060"/>
                </a:solidFill>
                <a:latin typeface="Times New Roman" pitchFamily="18" charset="0"/>
                <a:cs typeface="Times New Roman" pitchFamily="18" charset="0"/>
              </a:rPr>
            </a:br>
            <a:r>
              <a:rPr lang="ru-RU" sz="2000" b="1" dirty="0" smtClean="0">
                <a:solidFill>
                  <a:srgbClr val="000000"/>
                </a:solidFill>
                <a:latin typeface="Times New Roman" pitchFamily="18" charset="0"/>
                <a:cs typeface="Times New Roman" pitchFamily="18" charset="0"/>
              </a:rPr>
              <a:t>Статья </a:t>
            </a:r>
            <a:r>
              <a:rPr lang="ru-RU" sz="2000" b="1" dirty="0">
                <a:solidFill>
                  <a:srgbClr val="000000"/>
                </a:solidFill>
                <a:latin typeface="Times New Roman" pitchFamily="18" charset="0"/>
                <a:cs typeface="Times New Roman" pitchFamily="18" charset="0"/>
              </a:rPr>
              <a:t>19.20 Осуществление деятельности, не связанной с извлечением прибыли, без специального разрешения (лицензии)</a:t>
            </a: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2</a:t>
            </a:r>
            <a:r>
              <a:rPr lang="ru-RU" sz="2000" b="1" dirty="0">
                <a:solidFill>
                  <a:srgbClr val="002060"/>
                </a:solidFill>
                <a:latin typeface="Times New Roman" pitchFamily="18" charset="0"/>
                <a:cs typeface="Times New Roman" pitchFamily="18" charset="0"/>
              </a:rPr>
              <a:t>. Осуществление деятельности, не связанной с извлечением прибыли, с </a:t>
            </a:r>
            <a:r>
              <a:rPr lang="ru-RU" sz="2000" b="1" dirty="0">
                <a:solidFill>
                  <a:srgbClr val="C00000"/>
                </a:solidFill>
                <a:latin typeface="Times New Roman" pitchFamily="18" charset="0"/>
                <a:cs typeface="Times New Roman" pitchFamily="18" charset="0"/>
              </a:rPr>
              <a:t>нарушением требований и условий, предусмотренных специальным разрешением (лицензией), </a:t>
            </a:r>
            <a:r>
              <a:rPr lang="ru-RU" sz="2000" b="1" dirty="0">
                <a:solidFill>
                  <a:srgbClr val="002060"/>
                </a:solidFill>
                <a:latin typeface="Times New Roman" pitchFamily="18" charset="0"/>
                <a:cs typeface="Times New Roman" pitchFamily="18" charset="0"/>
              </a:rPr>
              <a:t>если такое разрешение (лицензия) обязательно (обязательна), </a:t>
            </a:r>
            <a:r>
              <a:rPr lang="ru-RU" sz="2000" b="1" dirty="0" smtClean="0">
                <a:solidFill>
                  <a:srgbClr val="002060"/>
                </a:solidFill>
                <a:latin typeface="Times New Roman" pitchFamily="18" charset="0"/>
                <a:cs typeface="Times New Roman" pitchFamily="18" charset="0"/>
              </a:rPr>
              <a:t>-влечет </a:t>
            </a:r>
            <a:r>
              <a:rPr lang="ru-RU" sz="2000" b="1" dirty="0">
                <a:solidFill>
                  <a:srgbClr val="002060"/>
                </a:solidFill>
                <a:latin typeface="Times New Roman" pitchFamily="18" charset="0"/>
                <a:cs typeface="Times New Roman" pitchFamily="18" charset="0"/>
              </a:rPr>
              <a:t>предупреждение или наложение административного штрафа на граждан в размере от трехсот до пятисот рублей; на должностных лиц - </a:t>
            </a:r>
            <a:r>
              <a:rPr lang="ru-RU" sz="2000" b="1" dirty="0">
                <a:solidFill>
                  <a:srgbClr val="C00000"/>
                </a:solidFill>
                <a:latin typeface="Times New Roman" pitchFamily="18" charset="0"/>
                <a:cs typeface="Times New Roman" pitchFamily="18" charset="0"/>
              </a:rPr>
              <a:t>от пятнадцати тысяч до двадцати пяти тысяч </a:t>
            </a:r>
            <a:r>
              <a:rPr lang="ru-RU" sz="2000" b="1" dirty="0">
                <a:solidFill>
                  <a:srgbClr val="002060"/>
                </a:solidFill>
                <a:latin typeface="Times New Roman" pitchFamily="18" charset="0"/>
                <a:cs typeface="Times New Roman" pitchFamily="18" charset="0"/>
              </a:rPr>
              <a:t>рублей; на лиц, осуществляющих предпринимательскую деятельность без образования юридического лица, - от пяти тысяч до десяти тысяч рублей; </a:t>
            </a:r>
            <a:r>
              <a:rPr lang="ru-RU" sz="2000" b="1" dirty="0">
                <a:solidFill>
                  <a:srgbClr val="C00000"/>
                </a:solidFill>
                <a:latin typeface="Times New Roman" pitchFamily="18" charset="0"/>
                <a:cs typeface="Times New Roman" pitchFamily="18" charset="0"/>
              </a:rPr>
              <a:t>на юридических лиц - от ста тысяч до ста пятидесяти тысяч рублей.</a:t>
            </a:r>
          </a:p>
          <a:p>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20506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620688"/>
            <a:ext cx="7772400" cy="1800200"/>
          </a:xfrm>
        </p:spPr>
        <p:txBody>
          <a:bodyPr/>
          <a:lstStyle/>
          <a:p>
            <a:pPr algn="ctr"/>
            <a:r>
              <a:rPr lang="ru-RU" sz="2400" b="1" dirty="0" smtClean="0">
                <a:solidFill>
                  <a:srgbClr val="002060"/>
                </a:solidFill>
              </a:rPr>
              <a:t/>
            </a:r>
            <a:br>
              <a:rPr lang="ru-RU" sz="2400" b="1" dirty="0" smtClean="0">
                <a:solidFill>
                  <a:srgbClr val="002060"/>
                </a:solidFill>
              </a:rPr>
            </a:br>
            <a:r>
              <a:rPr lang="ru-RU" sz="2400" dirty="0">
                <a:solidFill>
                  <a:srgbClr val="002060"/>
                </a:solidFill>
              </a:rPr>
              <a:t/>
            </a:r>
            <a:br>
              <a:rPr lang="ru-RU" sz="2400" dirty="0">
                <a:solidFill>
                  <a:srgbClr val="002060"/>
                </a:solidFill>
              </a:rPr>
            </a:br>
            <a:r>
              <a:rPr lang="ru-RU" sz="2400" b="1" dirty="0" smtClean="0">
                <a:solidFill>
                  <a:srgbClr val="002060"/>
                </a:solidFill>
                <a:latin typeface="Times New Roman" pitchFamily="18" charset="0"/>
                <a:cs typeface="Times New Roman" pitchFamily="18" charset="0"/>
              </a:rPr>
              <a:t>Кодекс </a:t>
            </a:r>
            <a:r>
              <a:rPr lang="ru-RU" sz="2400" b="1" dirty="0">
                <a:solidFill>
                  <a:srgbClr val="002060"/>
                </a:solidFill>
                <a:latin typeface="Times New Roman" pitchFamily="18" charset="0"/>
                <a:cs typeface="Times New Roman" pitchFamily="18" charset="0"/>
              </a:rPr>
              <a:t>Российской Федерации об административных </a:t>
            </a:r>
            <a:r>
              <a:rPr lang="ru-RU" sz="2400" b="1" dirty="0" smtClean="0">
                <a:solidFill>
                  <a:srgbClr val="002060"/>
                </a:solidFill>
                <a:latin typeface="Times New Roman" pitchFamily="18" charset="0"/>
                <a:cs typeface="Times New Roman" pitchFamily="18" charset="0"/>
              </a:rPr>
              <a:t>правонарушениях</a:t>
            </a: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idx="1"/>
          </p:nvPr>
        </p:nvSpPr>
        <p:spPr>
          <a:xfrm>
            <a:off x="683569" y="1772816"/>
            <a:ext cx="8136904" cy="4608512"/>
          </a:xfrm>
        </p:spPr>
        <p:txBody>
          <a:bodyPr>
            <a:normAutofit lnSpcReduction="10000"/>
          </a:bodyPr>
          <a:lstStyle/>
          <a:p>
            <a:pPr marL="0" indent="0">
              <a:buNone/>
            </a:pPr>
            <a:r>
              <a:rPr lang="ru-RU" sz="2000" b="1" dirty="0">
                <a:solidFill>
                  <a:srgbClr val="000000"/>
                </a:solidFill>
                <a:latin typeface="Times New Roman" pitchFamily="18" charset="0"/>
                <a:cs typeface="Times New Roman" pitchFamily="18" charset="0"/>
              </a:rPr>
              <a:t>Статья 19.20 Осуществление деятельности, не связанной с извлечением прибыли, без специального разрешения (лицензии)</a:t>
            </a: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3</a:t>
            </a:r>
            <a:r>
              <a:rPr lang="ru-RU" sz="2000" dirty="0">
                <a:solidFill>
                  <a:srgbClr val="002060"/>
                </a:solidFill>
                <a:latin typeface="+mj-lt"/>
              </a:rPr>
              <a:t>. </a:t>
            </a:r>
            <a:r>
              <a:rPr lang="ru-RU" sz="2000" b="1" dirty="0">
                <a:solidFill>
                  <a:srgbClr val="002060"/>
                </a:solidFill>
                <a:latin typeface="Times New Roman" pitchFamily="18" charset="0"/>
                <a:cs typeface="Times New Roman" pitchFamily="18" charset="0"/>
              </a:rPr>
              <a:t>Осуществление деятельности, не связанной с извлечением прибыли, </a:t>
            </a:r>
            <a:r>
              <a:rPr lang="ru-RU" sz="2000" b="1" dirty="0">
                <a:solidFill>
                  <a:srgbClr val="C00000"/>
                </a:solidFill>
                <a:latin typeface="Times New Roman" pitchFamily="18" charset="0"/>
                <a:cs typeface="Times New Roman" pitchFamily="18" charset="0"/>
              </a:rPr>
              <a:t>с грубым нарушением требований и условий, предусмотренных специальным разрешением (лицензией), </a:t>
            </a:r>
            <a:r>
              <a:rPr lang="ru-RU" sz="2000" b="1" dirty="0">
                <a:solidFill>
                  <a:srgbClr val="002060"/>
                </a:solidFill>
                <a:latin typeface="Times New Roman" pitchFamily="18" charset="0"/>
                <a:cs typeface="Times New Roman" pitchFamily="18" charset="0"/>
              </a:rPr>
              <a:t>если специальное разрешение (лицензия) обязательно (обязательна), </a:t>
            </a:r>
            <a:r>
              <a:rPr lang="ru-RU" sz="2000" b="1" dirty="0" smtClean="0">
                <a:solidFill>
                  <a:srgbClr val="002060"/>
                </a:solidFill>
                <a:latin typeface="Times New Roman" pitchFamily="18" charset="0"/>
                <a:cs typeface="Times New Roman" pitchFamily="18" charset="0"/>
              </a:rPr>
              <a:t>-влечет </a:t>
            </a:r>
            <a:r>
              <a:rPr lang="ru-RU" sz="2000" b="1" dirty="0">
                <a:solidFill>
                  <a:srgbClr val="002060"/>
                </a:solidFill>
                <a:latin typeface="Times New Roman" pitchFamily="18" charset="0"/>
                <a:cs typeface="Times New Roman" pitchFamily="18" charset="0"/>
              </a:rPr>
              <a:t>наложение административного штрафа на </a:t>
            </a:r>
            <a:r>
              <a:rPr lang="ru-RU" sz="2000" b="1" dirty="0">
                <a:solidFill>
                  <a:srgbClr val="C00000"/>
                </a:solidFill>
                <a:latin typeface="Times New Roman" pitchFamily="18" charset="0"/>
                <a:cs typeface="Times New Roman" pitchFamily="18" charset="0"/>
              </a:rPr>
              <a:t>должностных лиц в размере от двадцати тысяч до тридцати тысяч рублей</a:t>
            </a:r>
            <a:r>
              <a:rPr lang="ru-RU" sz="2000" b="1" dirty="0">
                <a:solidFill>
                  <a:srgbClr val="002060"/>
                </a:solidFill>
                <a:latin typeface="Times New Roman" pitchFamily="18" charset="0"/>
                <a:cs typeface="Times New Roman" pitchFamily="18" charset="0"/>
              </a:rPr>
              <a:t>; на лиц, осуществляющих предпринимательскую деятельность без образования юридического лица, - от десяти тысяч до двадцати тысяч рублей или административное приостановление деятельности на срок до девяноста суток; на юридических лиц - </a:t>
            </a:r>
            <a:r>
              <a:rPr lang="ru-RU" sz="2000" b="1" dirty="0">
                <a:solidFill>
                  <a:srgbClr val="C00000"/>
                </a:solidFill>
                <a:latin typeface="Times New Roman" pitchFamily="18" charset="0"/>
                <a:cs typeface="Times New Roman" pitchFamily="18" charset="0"/>
              </a:rPr>
              <a:t>от ста пятидесяти тысяч до двухсот пятидесяти тысяч рублей </a:t>
            </a:r>
            <a:r>
              <a:rPr lang="ru-RU" sz="2000" b="1" dirty="0">
                <a:solidFill>
                  <a:srgbClr val="002060"/>
                </a:solidFill>
                <a:latin typeface="Times New Roman" pitchFamily="18" charset="0"/>
                <a:cs typeface="Times New Roman" pitchFamily="18" charset="0"/>
              </a:rPr>
              <a:t>или административное приостановление деятельности на срок до девяноста суток.</a:t>
            </a:r>
          </a:p>
          <a:p>
            <a:endParaRPr lang="ru-RU" sz="2000" b="1" dirty="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7809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247650"/>
            <a:ext cx="7772400" cy="1093118"/>
          </a:xfrm>
        </p:spPr>
        <p:txBody>
          <a:bodyPr/>
          <a:lstStyle/>
          <a:p>
            <a:pPr algn="ctr"/>
            <a:r>
              <a:rPr lang="ru-RU" sz="2400" b="1" dirty="0">
                <a:solidFill>
                  <a:srgbClr val="002060"/>
                </a:solidFill>
              </a:rPr>
              <a:t>Кодекс Российской Федерации об административных правонарушениях</a:t>
            </a:r>
            <a:br>
              <a:rPr lang="ru-RU" sz="2400" b="1" dirty="0">
                <a:solidFill>
                  <a:srgbClr val="002060"/>
                </a:solidFill>
              </a:rPr>
            </a:br>
            <a:endParaRPr lang="ru-RU" sz="2400" dirty="0">
              <a:solidFill>
                <a:srgbClr val="002060"/>
              </a:solidFill>
            </a:endParaRPr>
          </a:p>
        </p:txBody>
      </p:sp>
      <p:sp>
        <p:nvSpPr>
          <p:cNvPr id="3" name="Объект 2"/>
          <p:cNvSpPr>
            <a:spLocks noGrp="1"/>
          </p:cNvSpPr>
          <p:nvPr>
            <p:ph idx="1"/>
          </p:nvPr>
        </p:nvSpPr>
        <p:spPr>
          <a:xfrm>
            <a:off x="539553" y="1268760"/>
            <a:ext cx="8208912" cy="4522440"/>
          </a:xfrm>
        </p:spPr>
        <p:txBody>
          <a:bodyPr>
            <a:normAutofit fontScale="92500" lnSpcReduction="20000"/>
          </a:bodyPr>
          <a:lstStyle/>
          <a:p>
            <a:pPr marL="0" indent="0">
              <a:buNone/>
            </a:pPr>
            <a:r>
              <a:rPr lang="ru-RU" sz="2200" b="1" dirty="0">
                <a:solidFill>
                  <a:srgbClr val="000000"/>
                </a:solidFill>
                <a:latin typeface="Times New Roman" pitchFamily="18" charset="0"/>
                <a:cs typeface="Times New Roman" pitchFamily="18" charset="0"/>
              </a:rPr>
              <a:t>Статья 19.30. Нарушение требований к ведению образовательной деятельности и организации образовательного процесса</a:t>
            </a:r>
          </a:p>
          <a:p>
            <a:pPr marL="0" indent="0">
              <a:buNone/>
            </a:pPr>
            <a:r>
              <a:rPr lang="ru-RU" sz="2200" b="1" dirty="0">
                <a:solidFill>
                  <a:srgbClr val="002060"/>
                </a:solidFill>
                <a:latin typeface="Times New Roman" pitchFamily="18" charset="0"/>
                <a:cs typeface="Times New Roman" pitchFamily="18" charset="0"/>
              </a:rPr>
              <a:t>1. Нарушение установленных законодательством об образовании требований к ведению образовательной деятельности, выразившееся в ведении образовательной деятельности представительствами образовательных организаций или нарушении </a:t>
            </a:r>
            <a:r>
              <a:rPr lang="ru-RU" sz="2200" b="1" dirty="0">
                <a:solidFill>
                  <a:srgbClr val="C00000"/>
                </a:solidFill>
                <a:latin typeface="Times New Roman" pitchFamily="18" charset="0"/>
                <a:cs typeface="Times New Roman" pitchFamily="18" charset="0"/>
              </a:rPr>
              <a:t>правил оказания платных </a:t>
            </a:r>
            <a:r>
              <a:rPr lang="ru-RU" sz="2200" b="1" dirty="0">
                <a:solidFill>
                  <a:srgbClr val="002060"/>
                </a:solidFill>
                <a:latin typeface="Times New Roman" pitchFamily="18" charset="0"/>
                <a:cs typeface="Times New Roman" pitchFamily="18" charset="0"/>
              </a:rPr>
              <a:t>образовательных услуг, -</a:t>
            </a:r>
          </a:p>
          <a:p>
            <a:pPr marL="0" indent="0">
              <a:buNone/>
            </a:pPr>
            <a:r>
              <a:rPr lang="ru-RU" sz="2200" b="1" dirty="0">
                <a:solidFill>
                  <a:srgbClr val="002060"/>
                </a:solidFill>
                <a:latin typeface="Times New Roman" pitchFamily="18" charset="0"/>
                <a:cs typeface="Times New Roman" pitchFamily="18" charset="0"/>
              </a:rPr>
              <a:t>влечет наложение административного штрафа на должностных лиц в размере от </a:t>
            </a:r>
            <a:r>
              <a:rPr lang="ru-RU" sz="2200" b="1" dirty="0">
                <a:solidFill>
                  <a:srgbClr val="C00000"/>
                </a:solidFill>
                <a:latin typeface="Times New Roman" pitchFamily="18" charset="0"/>
                <a:cs typeface="Times New Roman" pitchFamily="18" charset="0"/>
              </a:rPr>
              <a:t>тридцати тысяч до пятидесяти тысяч </a:t>
            </a:r>
            <a:r>
              <a:rPr lang="ru-RU" sz="2200" b="1" dirty="0">
                <a:solidFill>
                  <a:srgbClr val="002060"/>
                </a:solidFill>
                <a:latin typeface="Times New Roman" pitchFamily="18" charset="0"/>
                <a:cs typeface="Times New Roman" pitchFamily="18" charset="0"/>
              </a:rPr>
              <a:t>рублей; на юридических лиц - </a:t>
            </a:r>
            <a:r>
              <a:rPr lang="ru-RU" sz="2200" b="1" dirty="0">
                <a:solidFill>
                  <a:srgbClr val="C00000"/>
                </a:solidFill>
                <a:latin typeface="Times New Roman" pitchFamily="18" charset="0"/>
                <a:cs typeface="Times New Roman" pitchFamily="18" charset="0"/>
              </a:rPr>
              <a:t>от ста тысяч до двухсот тысяч </a:t>
            </a:r>
            <a:r>
              <a:rPr lang="ru-RU" sz="2200" b="1" dirty="0">
                <a:solidFill>
                  <a:srgbClr val="002060"/>
                </a:solidFill>
                <a:latin typeface="Times New Roman" pitchFamily="18" charset="0"/>
                <a:cs typeface="Times New Roman" pitchFamily="18" charset="0"/>
              </a:rPr>
              <a:t>рублей.</a:t>
            </a:r>
          </a:p>
          <a:p>
            <a:pPr marL="0" indent="0">
              <a:buNone/>
            </a:pPr>
            <a:r>
              <a:rPr lang="ru-RU" sz="2200" b="1" dirty="0">
                <a:solidFill>
                  <a:srgbClr val="002060"/>
                </a:solidFill>
                <a:latin typeface="Times New Roman" pitchFamily="18" charset="0"/>
                <a:cs typeface="Times New Roman" pitchFamily="18" charset="0"/>
              </a:rPr>
              <a:t>2. Реализация </a:t>
            </a:r>
            <a:r>
              <a:rPr lang="ru-RU" sz="2200" b="1" dirty="0">
                <a:solidFill>
                  <a:srgbClr val="C00000"/>
                </a:solidFill>
                <a:latin typeface="Times New Roman" pitchFamily="18" charset="0"/>
                <a:cs typeface="Times New Roman" pitchFamily="18" charset="0"/>
              </a:rPr>
              <a:t>не в полном объеме образовательных программ </a:t>
            </a:r>
            <a:r>
              <a:rPr lang="ru-RU" sz="2200" b="1" dirty="0">
                <a:solidFill>
                  <a:srgbClr val="002060"/>
                </a:solidFill>
                <a:latin typeface="Times New Roman" pitchFamily="18" charset="0"/>
                <a:cs typeface="Times New Roman" pitchFamily="18" charset="0"/>
              </a:rPr>
              <a:t>в соответствии с учебным планом либо неправомерный отказ в выдаче документов об образовании и (или) о квалификации -</a:t>
            </a:r>
          </a:p>
          <a:p>
            <a:pPr marL="0" indent="0">
              <a:buNone/>
            </a:pPr>
            <a:r>
              <a:rPr lang="ru-RU" sz="2200" b="1" dirty="0">
                <a:solidFill>
                  <a:srgbClr val="002060"/>
                </a:solidFill>
                <a:latin typeface="Times New Roman" pitchFamily="18" charset="0"/>
                <a:cs typeface="Times New Roman" pitchFamily="18" charset="0"/>
              </a:rPr>
              <a:t>влечет наложение административного штрафа на должностных лиц в размере </a:t>
            </a:r>
            <a:r>
              <a:rPr lang="ru-RU" sz="2200" b="1" dirty="0">
                <a:solidFill>
                  <a:srgbClr val="C00000"/>
                </a:solidFill>
                <a:latin typeface="Times New Roman" pitchFamily="18" charset="0"/>
                <a:cs typeface="Times New Roman" pitchFamily="18" charset="0"/>
              </a:rPr>
              <a:t>от двадцати тысяч до сорока тысяч </a:t>
            </a:r>
            <a:r>
              <a:rPr lang="ru-RU" sz="2200" b="1" dirty="0">
                <a:solidFill>
                  <a:srgbClr val="002060"/>
                </a:solidFill>
                <a:latin typeface="Times New Roman" pitchFamily="18" charset="0"/>
                <a:cs typeface="Times New Roman" pitchFamily="18" charset="0"/>
              </a:rPr>
              <a:t>рублей; на юридических лиц - </a:t>
            </a:r>
            <a:r>
              <a:rPr lang="ru-RU" sz="2200" b="1" dirty="0">
                <a:solidFill>
                  <a:srgbClr val="C00000"/>
                </a:solidFill>
                <a:latin typeface="Times New Roman" pitchFamily="18" charset="0"/>
                <a:cs typeface="Times New Roman" pitchFamily="18" charset="0"/>
              </a:rPr>
              <a:t>от пятидесяти тысяч до ста тысяч рублей</a:t>
            </a:r>
            <a:r>
              <a:rPr lang="ru-RU" sz="2200" b="1" dirty="0">
                <a:solidFill>
                  <a:srgbClr val="002060"/>
                </a:solidFill>
                <a:latin typeface="Times New Roman" pitchFamily="18" charset="0"/>
                <a:cs typeface="Times New Roman" pitchFamily="18" charset="0"/>
              </a:rPr>
              <a:t>.</a:t>
            </a:r>
          </a:p>
          <a:p>
            <a:pPr marL="0" indent="0">
              <a:buNone/>
            </a:pPr>
            <a:endParaRPr lang="ru-RU" sz="2000" dirty="0">
              <a:solidFill>
                <a:srgbClr val="002060"/>
              </a:solidFill>
              <a:latin typeface="+mj-lt"/>
            </a:endParaRPr>
          </a:p>
        </p:txBody>
      </p:sp>
    </p:spTree>
    <p:extLst>
      <p:ext uri="{BB962C8B-B14F-4D97-AF65-F5344CB8AC3E}">
        <p14:creationId xmlns:p14="http://schemas.microsoft.com/office/powerpoint/2010/main" val="2398540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60648"/>
            <a:ext cx="7239000" cy="1224136"/>
          </a:xfrm>
        </p:spPr>
        <p:txBody>
          <a:bodyPr/>
          <a:lstStyle/>
          <a:p>
            <a:pPr algn="ctr"/>
            <a:r>
              <a:rPr lang="ru-RU" sz="2400" b="1" dirty="0">
                <a:solidFill>
                  <a:srgbClr val="002060"/>
                </a:solidFill>
              </a:rPr>
              <a:t>Кодекс Российской Федерации об административных правонарушениях</a:t>
            </a:r>
            <a:br>
              <a:rPr lang="ru-RU" sz="2400" b="1" dirty="0">
                <a:solidFill>
                  <a:srgbClr val="002060"/>
                </a:solidFill>
              </a:rPr>
            </a:br>
            <a:endParaRPr lang="ru-RU" sz="2400" dirty="0">
              <a:solidFill>
                <a:srgbClr val="002060"/>
              </a:solidFill>
            </a:endParaRPr>
          </a:p>
        </p:txBody>
      </p:sp>
      <p:sp>
        <p:nvSpPr>
          <p:cNvPr id="3" name="Объект 2"/>
          <p:cNvSpPr>
            <a:spLocks noGrp="1"/>
          </p:cNvSpPr>
          <p:nvPr>
            <p:ph idx="1"/>
          </p:nvPr>
        </p:nvSpPr>
        <p:spPr>
          <a:xfrm>
            <a:off x="395537" y="1268760"/>
            <a:ext cx="8496944" cy="5472608"/>
          </a:xfrm>
        </p:spPr>
        <p:txBody>
          <a:bodyPr>
            <a:normAutofit fontScale="85000" lnSpcReduction="20000"/>
          </a:bodyPr>
          <a:lstStyle/>
          <a:p>
            <a:pPr marL="0" indent="0">
              <a:buNone/>
            </a:pPr>
            <a:r>
              <a:rPr lang="ru-RU" sz="2400" b="1" dirty="0">
                <a:solidFill>
                  <a:srgbClr val="000000"/>
                </a:solidFill>
                <a:latin typeface="Times New Roman" pitchFamily="18" charset="0"/>
                <a:cs typeface="Times New Roman" pitchFamily="18" charset="0"/>
              </a:rPr>
              <a:t>Статья 19.30. Нарушение требований к ведению образовательной деятельности и организации образовательного процесса</a:t>
            </a:r>
          </a:p>
          <a:p>
            <a:pPr marL="0" indent="0">
              <a:buNone/>
            </a:pPr>
            <a:r>
              <a:rPr lang="ru-RU" sz="2400" b="1" dirty="0" smtClean="0">
                <a:solidFill>
                  <a:srgbClr val="002060"/>
                </a:solidFill>
                <a:latin typeface="Times New Roman" pitchFamily="18" charset="0"/>
                <a:cs typeface="Times New Roman" pitchFamily="18" charset="0"/>
              </a:rPr>
              <a:t>3</a:t>
            </a:r>
            <a:r>
              <a:rPr lang="ru-RU" sz="2400" b="1" dirty="0">
                <a:solidFill>
                  <a:srgbClr val="002060"/>
                </a:solidFill>
                <a:latin typeface="Times New Roman" pitchFamily="18" charset="0"/>
                <a:cs typeface="Times New Roman" pitchFamily="18" charset="0"/>
              </a:rPr>
              <a:t>. Выдача организацией, осуществляющей образовательную деятельность, </a:t>
            </a:r>
            <a:r>
              <a:rPr lang="ru-RU" sz="2400" b="1" dirty="0">
                <a:solidFill>
                  <a:srgbClr val="C00000"/>
                </a:solidFill>
                <a:latin typeface="Times New Roman" pitchFamily="18" charset="0"/>
                <a:cs typeface="Times New Roman" pitchFamily="18" charset="0"/>
              </a:rPr>
              <a:t>по не имеющим государственной аккредитации </a:t>
            </a:r>
            <a:r>
              <a:rPr lang="ru-RU" sz="2400" b="1" dirty="0">
                <a:solidFill>
                  <a:srgbClr val="002060"/>
                </a:solidFill>
                <a:latin typeface="Times New Roman" pitchFamily="18" charset="0"/>
                <a:cs typeface="Times New Roman" pitchFamily="18" charset="0"/>
              </a:rPr>
              <a:t>образовательным программам документов об образовании, </a:t>
            </a:r>
            <a:r>
              <a:rPr lang="ru-RU" sz="2400" b="1" dirty="0">
                <a:solidFill>
                  <a:srgbClr val="C00000"/>
                </a:solidFill>
                <a:latin typeface="Times New Roman" pitchFamily="18" charset="0"/>
                <a:cs typeface="Times New Roman" pitchFamily="18" charset="0"/>
              </a:rPr>
              <a:t>документов об образовании </a:t>
            </a:r>
            <a:r>
              <a:rPr lang="ru-RU" sz="2400" b="1" dirty="0">
                <a:solidFill>
                  <a:srgbClr val="002060"/>
                </a:solidFill>
                <a:latin typeface="Times New Roman" pitchFamily="18" charset="0"/>
                <a:cs typeface="Times New Roman" pitchFamily="18" charset="0"/>
              </a:rPr>
              <a:t>и о квалификации установленного в соответствии с законодательством об образовании образца -</a:t>
            </a:r>
          </a:p>
          <a:p>
            <a:pPr marL="0" indent="0">
              <a:buNone/>
            </a:pPr>
            <a:r>
              <a:rPr lang="ru-RU" sz="2400" b="1" dirty="0">
                <a:solidFill>
                  <a:srgbClr val="002060"/>
                </a:solidFill>
                <a:latin typeface="Times New Roman" pitchFamily="18" charset="0"/>
                <a:cs typeface="Times New Roman" pitchFamily="18" charset="0"/>
              </a:rPr>
              <a:t>влечет наложение административного штрафа на должностных лиц в размере</a:t>
            </a:r>
            <a:r>
              <a:rPr lang="ru-RU" sz="2400" b="1" dirty="0">
                <a:latin typeface="Times New Roman" pitchFamily="18" charset="0"/>
                <a:cs typeface="Times New Roman" pitchFamily="18" charset="0"/>
              </a:rPr>
              <a:t> </a:t>
            </a:r>
            <a:r>
              <a:rPr lang="ru-RU" sz="2400" b="1" dirty="0">
                <a:solidFill>
                  <a:srgbClr val="C00000"/>
                </a:solidFill>
                <a:latin typeface="Times New Roman" pitchFamily="18" charset="0"/>
                <a:cs typeface="Times New Roman" pitchFamily="18" charset="0"/>
              </a:rPr>
              <a:t>пятидесяти тысяч рублей или дисквалификацию на срок от шести месяцев до одного года</a:t>
            </a:r>
            <a:r>
              <a:rPr lang="ru-RU" sz="2400" b="1" dirty="0">
                <a:solidFill>
                  <a:srgbClr val="002060"/>
                </a:solidFill>
                <a:latin typeface="Times New Roman" pitchFamily="18" charset="0"/>
                <a:cs typeface="Times New Roman" pitchFamily="18" charset="0"/>
              </a:rPr>
              <a:t>; на юридических лиц - от </a:t>
            </a:r>
            <a:r>
              <a:rPr lang="ru-RU" sz="2400" b="1" dirty="0">
                <a:solidFill>
                  <a:srgbClr val="C00000"/>
                </a:solidFill>
                <a:latin typeface="Times New Roman" pitchFamily="18" charset="0"/>
                <a:cs typeface="Times New Roman" pitchFamily="18" charset="0"/>
              </a:rPr>
              <a:t>ста тысяч до пятисот тысяч </a:t>
            </a:r>
            <a:r>
              <a:rPr lang="ru-RU" sz="2400" b="1" dirty="0">
                <a:solidFill>
                  <a:srgbClr val="002060"/>
                </a:solidFill>
                <a:latin typeface="Times New Roman" pitchFamily="18" charset="0"/>
                <a:cs typeface="Times New Roman" pitchFamily="18" charset="0"/>
              </a:rPr>
              <a:t>рублей.</a:t>
            </a:r>
          </a:p>
          <a:p>
            <a:pPr marL="0" indent="0">
              <a:buNone/>
            </a:pPr>
            <a:r>
              <a:rPr lang="ru-RU" sz="2400" b="1" dirty="0">
                <a:solidFill>
                  <a:srgbClr val="002060"/>
                </a:solidFill>
                <a:latin typeface="Times New Roman" pitchFamily="18" charset="0"/>
                <a:cs typeface="Times New Roman" pitchFamily="18" charset="0"/>
              </a:rPr>
              <a:t>4. Умышленное </a:t>
            </a:r>
            <a:r>
              <a:rPr lang="ru-RU" sz="2400" b="1" dirty="0">
                <a:solidFill>
                  <a:srgbClr val="C00000"/>
                </a:solidFill>
                <a:latin typeface="Times New Roman" pitchFamily="18" charset="0"/>
                <a:cs typeface="Times New Roman" pitchFamily="18" charset="0"/>
              </a:rPr>
              <a:t>искажение результатов государственной итоговой аттестации </a:t>
            </a:r>
            <a:r>
              <a:rPr lang="ru-RU" sz="2400" b="1" dirty="0">
                <a:solidFill>
                  <a:srgbClr val="002060"/>
                </a:solidFill>
                <a:latin typeface="Times New Roman" pitchFamily="18" charset="0"/>
                <a:cs typeface="Times New Roman" pitchFamily="18" charset="0"/>
              </a:rPr>
              <a:t>и предусмотренных законодательством об образовании олимпиад школьников, а равно нарушение установленного законодательством об образовании </a:t>
            </a:r>
            <a:r>
              <a:rPr lang="ru-RU" sz="2400" b="1" dirty="0">
                <a:solidFill>
                  <a:srgbClr val="C00000"/>
                </a:solidFill>
                <a:latin typeface="Times New Roman" pitchFamily="18" charset="0"/>
                <a:cs typeface="Times New Roman" pitchFamily="18" charset="0"/>
              </a:rPr>
              <a:t>порядка проведения государственной итоговой аттестации</a:t>
            </a:r>
            <a:r>
              <a:rPr lang="ru-RU" sz="2400" b="1" dirty="0">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–влечет </a:t>
            </a:r>
            <a:r>
              <a:rPr lang="ru-RU" sz="2400" b="1" dirty="0">
                <a:solidFill>
                  <a:srgbClr val="002060"/>
                </a:solidFill>
                <a:latin typeface="Times New Roman" pitchFamily="18" charset="0"/>
                <a:cs typeface="Times New Roman" pitchFamily="18" charset="0"/>
              </a:rPr>
              <a:t>наложение административного штрафа на граждан в размере от </a:t>
            </a:r>
            <a:r>
              <a:rPr lang="ru-RU" sz="2400" b="1" dirty="0">
                <a:solidFill>
                  <a:srgbClr val="C00000"/>
                </a:solidFill>
                <a:latin typeface="Times New Roman" pitchFamily="18" charset="0"/>
                <a:cs typeface="Times New Roman" pitchFamily="18" charset="0"/>
              </a:rPr>
              <a:t>трех тысяч до пяти тысяч </a:t>
            </a:r>
            <a:r>
              <a:rPr lang="ru-RU" sz="2400" b="1" dirty="0">
                <a:solidFill>
                  <a:srgbClr val="002060"/>
                </a:solidFill>
                <a:latin typeface="Times New Roman" pitchFamily="18" charset="0"/>
                <a:cs typeface="Times New Roman" pitchFamily="18" charset="0"/>
              </a:rPr>
              <a:t>рублей; на должностных лиц - от </a:t>
            </a:r>
            <a:r>
              <a:rPr lang="ru-RU" sz="2400" b="1" dirty="0">
                <a:solidFill>
                  <a:srgbClr val="C00000"/>
                </a:solidFill>
                <a:latin typeface="Times New Roman" pitchFamily="18" charset="0"/>
                <a:cs typeface="Times New Roman" pitchFamily="18" charset="0"/>
              </a:rPr>
              <a:t>двадцати тысяч до сорока тысяч </a:t>
            </a:r>
            <a:r>
              <a:rPr lang="ru-RU" sz="2400" b="1" dirty="0">
                <a:solidFill>
                  <a:srgbClr val="002060"/>
                </a:solidFill>
                <a:latin typeface="Times New Roman" pitchFamily="18" charset="0"/>
                <a:cs typeface="Times New Roman" pitchFamily="18" charset="0"/>
              </a:rPr>
              <a:t>рублей; на юридических лиц - от </a:t>
            </a:r>
            <a:r>
              <a:rPr lang="ru-RU" sz="2400" b="1" dirty="0">
                <a:solidFill>
                  <a:srgbClr val="C00000"/>
                </a:solidFill>
                <a:latin typeface="Times New Roman" pitchFamily="18" charset="0"/>
                <a:cs typeface="Times New Roman" pitchFamily="18" charset="0"/>
              </a:rPr>
              <a:t>пятидесяти тысяч до двухсот тысяч </a:t>
            </a:r>
            <a:r>
              <a:rPr lang="ru-RU" sz="2400" b="1" dirty="0">
                <a:solidFill>
                  <a:srgbClr val="002060"/>
                </a:solidFill>
                <a:latin typeface="Times New Roman" pitchFamily="18" charset="0"/>
                <a:cs typeface="Times New Roman" pitchFamily="18" charset="0"/>
              </a:rPr>
              <a:t>рублей.</a:t>
            </a:r>
          </a:p>
          <a:p>
            <a:endParaRPr lang="ru-RU" sz="2000" dirty="0">
              <a:latin typeface="+mj-lt"/>
            </a:endParaRPr>
          </a:p>
        </p:txBody>
      </p:sp>
    </p:spTree>
    <p:extLst>
      <p:ext uri="{BB962C8B-B14F-4D97-AF65-F5344CB8AC3E}">
        <p14:creationId xmlns:p14="http://schemas.microsoft.com/office/powerpoint/2010/main" val="1062606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332656"/>
            <a:ext cx="7239000" cy="1080120"/>
          </a:xfrm>
        </p:spPr>
        <p:txBody>
          <a:bodyPr/>
          <a:lstStyle/>
          <a:p>
            <a:pPr algn="ctr"/>
            <a:r>
              <a:rPr lang="ru-RU" sz="2400" b="1" dirty="0">
                <a:solidFill>
                  <a:srgbClr val="002060"/>
                </a:solidFill>
              </a:rPr>
              <a:t>Кодекс Российской Федерации об административных правонарушениях</a:t>
            </a:r>
            <a:br>
              <a:rPr lang="ru-RU" sz="2400" b="1" dirty="0">
                <a:solidFill>
                  <a:srgbClr val="002060"/>
                </a:solidFill>
              </a:rPr>
            </a:br>
            <a:endParaRPr lang="ru-RU" sz="2400" dirty="0">
              <a:solidFill>
                <a:srgbClr val="002060"/>
              </a:solidFill>
            </a:endParaRPr>
          </a:p>
        </p:txBody>
      </p:sp>
      <p:sp>
        <p:nvSpPr>
          <p:cNvPr id="3" name="Объект 2"/>
          <p:cNvSpPr>
            <a:spLocks noGrp="1"/>
          </p:cNvSpPr>
          <p:nvPr>
            <p:ph idx="1"/>
          </p:nvPr>
        </p:nvSpPr>
        <p:spPr>
          <a:xfrm>
            <a:off x="467545" y="1340768"/>
            <a:ext cx="8424936" cy="4968552"/>
          </a:xfrm>
        </p:spPr>
        <p:txBody>
          <a:bodyPr>
            <a:normAutofit/>
          </a:bodyPr>
          <a:lstStyle/>
          <a:p>
            <a:pPr marL="0" indent="0" algn="just">
              <a:buNone/>
            </a:pPr>
            <a:r>
              <a:rPr lang="ru-RU" sz="2000" b="1" dirty="0">
                <a:solidFill>
                  <a:srgbClr val="000000"/>
                </a:solidFill>
                <a:latin typeface="Times New Roman" pitchFamily="18" charset="0"/>
                <a:cs typeface="Times New Roman" pitchFamily="18" charset="0"/>
              </a:rPr>
              <a:t>Статья 19.30. Нарушение требований к ведению образовательной деятельности и организации образовательного процесса</a:t>
            </a:r>
          </a:p>
          <a:p>
            <a:pPr marL="0" indent="0" algn="just">
              <a:buNone/>
            </a:pPr>
            <a:r>
              <a:rPr lang="ru-RU" sz="2000" b="1" dirty="0" smtClean="0">
                <a:solidFill>
                  <a:srgbClr val="C00000"/>
                </a:solidFill>
                <a:latin typeface="Times New Roman" pitchFamily="18" charset="0"/>
                <a:cs typeface="Times New Roman" pitchFamily="18" charset="0"/>
              </a:rPr>
              <a:t>5. Нарушение</a:t>
            </a:r>
            <a:r>
              <a:rPr lang="ru-RU" sz="2000" b="1" dirty="0" smtClean="0">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установленного законодательством об образовании</a:t>
            </a:r>
            <a:r>
              <a:rPr lang="ru-RU" sz="2000" b="1" dirty="0">
                <a:latin typeface="Times New Roman" pitchFamily="18" charset="0"/>
                <a:cs typeface="Times New Roman" pitchFamily="18" charset="0"/>
              </a:rPr>
              <a:t> </a:t>
            </a:r>
            <a:r>
              <a:rPr lang="ru-RU" sz="2000" b="1" dirty="0">
                <a:solidFill>
                  <a:srgbClr val="C00000"/>
                </a:solidFill>
                <a:latin typeface="Times New Roman" pitchFamily="18" charset="0"/>
                <a:cs typeface="Times New Roman" pitchFamily="18" charset="0"/>
              </a:rPr>
              <a:t>порядка приема </a:t>
            </a:r>
            <a:r>
              <a:rPr lang="ru-RU" sz="2000" b="1" dirty="0">
                <a:solidFill>
                  <a:srgbClr val="002060"/>
                </a:solidFill>
                <a:latin typeface="Times New Roman" pitchFamily="18" charset="0"/>
                <a:cs typeface="Times New Roman" pitchFamily="18" charset="0"/>
              </a:rPr>
              <a:t>в образовательную организацию </a:t>
            </a:r>
            <a:r>
              <a:rPr lang="ru-RU" sz="2000" b="1" dirty="0" smtClean="0">
                <a:solidFill>
                  <a:srgbClr val="002060"/>
                </a:solidFill>
                <a:latin typeface="Times New Roman" pitchFamily="18" charset="0"/>
                <a:cs typeface="Times New Roman" pitchFamily="18" charset="0"/>
              </a:rPr>
              <a:t>-  влечет </a:t>
            </a:r>
            <a:r>
              <a:rPr lang="ru-RU" sz="2000" b="1" dirty="0">
                <a:solidFill>
                  <a:srgbClr val="002060"/>
                </a:solidFill>
                <a:latin typeface="Times New Roman" pitchFamily="18" charset="0"/>
                <a:cs typeface="Times New Roman" pitchFamily="18" charset="0"/>
              </a:rPr>
              <a:t>наложение административного штрафа на должностных лиц в размере </a:t>
            </a:r>
            <a:r>
              <a:rPr lang="ru-RU" sz="2000" b="1" dirty="0">
                <a:solidFill>
                  <a:srgbClr val="C00000"/>
                </a:solidFill>
                <a:latin typeface="Times New Roman" pitchFamily="18" charset="0"/>
                <a:cs typeface="Times New Roman" pitchFamily="18" charset="0"/>
              </a:rPr>
              <a:t>от десяти тысяч до тридцати тысяч </a:t>
            </a:r>
            <a:r>
              <a:rPr lang="ru-RU" sz="2000" b="1" dirty="0">
                <a:solidFill>
                  <a:srgbClr val="002060"/>
                </a:solidFill>
                <a:latin typeface="Times New Roman" pitchFamily="18" charset="0"/>
                <a:cs typeface="Times New Roman" pitchFamily="18" charset="0"/>
              </a:rPr>
              <a:t>рублей; на юридических лиц - </a:t>
            </a:r>
            <a:r>
              <a:rPr lang="ru-RU" sz="2000" b="1" dirty="0">
                <a:solidFill>
                  <a:srgbClr val="C00000"/>
                </a:solidFill>
                <a:latin typeface="Times New Roman" pitchFamily="18" charset="0"/>
                <a:cs typeface="Times New Roman" pitchFamily="18" charset="0"/>
              </a:rPr>
              <a:t>от пятидесяти тысяч до ста тысяч </a:t>
            </a:r>
            <a:r>
              <a:rPr lang="ru-RU" sz="2000" b="1" dirty="0">
                <a:solidFill>
                  <a:srgbClr val="002060"/>
                </a:solidFill>
                <a:latin typeface="Times New Roman" pitchFamily="18" charset="0"/>
                <a:cs typeface="Times New Roman" pitchFamily="18" charset="0"/>
              </a:rPr>
              <a:t>рублей.</a:t>
            </a:r>
          </a:p>
          <a:p>
            <a:pPr marL="0" indent="0">
              <a:buNone/>
            </a:pPr>
            <a:r>
              <a:rPr lang="ru-RU" sz="2000" b="1" dirty="0">
                <a:solidFill>
                  <a:srgbClr val="002060"/>
                </a:solidFill>
                <a:latin typeface="Times New Roman" pitchFamily="18" charset="0"/>
                <a:cs typeface="Times New Roman" pitchFamily="18" charset="0"/>
              </a:rPr>
              <a:t>6. Совершение административного правонарушения, предусмотренного частью 3 или 4 настоящей статьи, должностным лицом, ранее подвергнутым административному наказанию за аналогичное административное правонарушение, </a:t>
            </a:r>
            <a:r>
              <a:rPr lang="ru-RU" sz="2000" b="1" dirty="0" smtClean="0">
                <a:solidFill>
                  <a:srgbClr val="002060"/>
                </a:solidFill>
                <a:latin typeface="Times New Roman" pitchFamily="18" charset="0"/>
                <a:cs typeface="Times New Roman" pitchFamily="18" charset="0"/>
              </a:rPr>
              <a:t>- влечет </a:t>
            </a:r>
            <a:r>
              <a:rPr lang="ru-RU" sz="2000" b="1" dirty="0">
                <a:solidFill>
                  <a:srgbClr val="002060"/>
                </a:solidFill>
                <a:latin typeface="Times New Roman" pitchFamily="18" charset="0"/>
                <a:cs typeface="Times New Roman" pitchFamily="18" charset="0"/>
              </a:rPr>
              <a:t>дисквалификацию на срок от одного года до двух лет.</a:t>
            </a:r>
          </a:p>
          <a:p>
            <a:pPr marL="0" indent="0">
              <a:buNone/>
            </a:pPr>
            <a:r>
              <a:rPr lang="ru-RU" sz="2000" dirty="0"/>
              <a:t/>
            </a:r>
            <a:br>
              <a:rPr lang="ru-RU" sz="2000" dirty="0"/>
            </a:br>
            <a:endParaRPr lang="ru-RU" sz="2000" dirty="0"/>
          </a:p>
          <a:p>
            <a:endParaRPr lang="ru-RU" sz="2000" dirty="0">
              <a:latin typeface="+mj-lt"/>
            </a:endParaRPr>
          </a:p>
        </p:txBody>
      </p:sp>
    </p:spTree>
    <p:extLst>
      <p:ext uri="{BB962C8B-B14F-4D97-AF65-F5344CB8AC3E}">
        <p14:creationId xmlns:p14="http://schemas.microsoft.com/office/powerpoint/2010/main" val="194845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Тема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Шаблон оформления с слайдом-оглавлением ">
  <a:themeElements>
    <a:clrScheme name="Шаблон оформления с слайдом-оглавлением  1">
      <a:dk1>
        <a:srgbClr val="464646"/>
      </a:dk1>
      <a:lt1>
        <a:srgbClr val="FFFFFF"/>
      </a:lt1>
      <a:dk2>
        <a:srgbClr val="000000"/>
      </a:dk2>
      <a:lt2>
        <a:srgbClr val="808080"/>
      </a:lt2>
      <a:accent1>
        <a:srgbClr val="F15D5F"/>
      </a:accent1>
      <a:accent2>
        <a:srgbClr val="333399"/>
      </a:accent2>
      <a:accent3>
        <a:srgbClr val="FFFFFF"/>
      </a:accent3>
      <a:accent4>
        <a:srgbClr val="3A3A3A"/>
      </a:accent4>
      <a:accent5>
        <a:srgbClr val="F7B6B6"/>
      </a:accent5>
      <a:accent6>
        <a:srgbClr val="2D2D8A"/>
      </a:accent6>
      <a:hlink>
        <a:srgbClr val="F15D5F"/>
      </a:hlink>
      <a:folHlink>
        <a:srgbClr val="909090"/>
      </a:folHlink>
    </a:clrScheme>
    <a:fontScheme name="Шаблон оформления с слайдом-оглавлением ">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Шаблон оформления с слайдом-оглавлением  1">
        <a:dk1>
          <a:srgbClr val="464646"/>
        </a:dk1>
        <a:lt1>
          <a:srgbClr val="FFFFFF"/>
        </a:lt1>
        <a:dk2>
          <a:srgbClr val="000000"/>
        </a:dk2>
        <a:lt2>
          <a:srgbClr val="808080"/>
        </a:lt2>
        <a:accent1>
          <a:srgbClr val="F15D5F"/>
        </a:accent1>
        <a:accent2>
          <a:srgbClr val="333399"/>
        </a:accent2>
        <a:accent3>
          <a:srgbClr val="FFFFFF"/>
        </a:accent3>
        <a:accent4>
          <a:srgbClr val="3A3A3A"/>
        </a:accent4>
        <a:accent5>
          <a:srgbClr val="F7B6B6"/>
        </a:accent5>
        <a:accent6>
          <a:srgbClr val="2D2D8A"/>
        </a:accent6>
        <a:hlink>
          <a:srgbClr val="F15D5F"/>
        </a:hlink>
        <a:folHlink>
          <a:srgbClr val="90909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Презентация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Тема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Шаблон оформления с слайдом-оглавлением ">
  <a:themeElements>
    <a:clrScheme name="Шаблон оформления с слайдом-оглавлением  1">
      <a:dk1>
        <a:srgbClr val="464646"/>
      </a:dk1>
      <a:lt1>
        <a:srgbClr val="FFFFFF"/>
      </a:lt1>
      <a:dk2>
        <a:srgbClr val="000000"/>
      </a:dk2>
      <a:lt2>
        <a:srgbClr val="808080"/>
      </a:lt2>
      <a:accent1>
        <a:srgbClr val="F15D5F"/>
      </a:accent1>
      <a:accent2>
        <a:srgbClr val="333399"/>
      </a:accent2>
      <a:accent3>
        <a:srgbClr val="FFFFFF"/>
      </a:accent3>
      <a:accent4>
        <a:srgbClr val="3A3A3A"/>
      </a:accent4>
      <a:accent5>
        <a:srgbClr val="F7B6B6"/>
      </a:accent5>
      <a:accent6>
        <a:srgbClr val="2D2D8A"/>
      </a:accent6>
      <a:hlink>
        <a:srgbClr val="F15D5F"/>
      </a:hlink>
      <a:folHlink>
        <a:srgbClr val="909090"/>
      </a:folHlink>
    </a:clrScheme>
    <a:fontScheme name="Шаблон оформления с слайдом-оглавлением ">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Шаблон оформления с слайдом-оглавлением  1">
        <a:dk1>
          <a:srgbClr val="464646"/>
        </a:dk1>
        <a:lt1>
          <a:srgbClr val="FFFFFF"/>
        </a:lt1>
        <a:dk2>
          <a:srgbClr val="000000"/>
        </a:dk2>
        <a:lt2>
          <a:srgbClr val="808080"/>
        </a:lt2>
        <a:accent1>
          <a:srgbClr val="F15D5F"/>
        </a:accent1>
        <a:accent2>
          <a:srgbClr val="333399"/>
        </a:accent2>
        <a:accent3>
          <a:srgbClr val="FFFFFF"/>
        </a:accent3>
        <a:accent4>
          <a:srgbClr val="3A3A3A"/>
        </a:accent4>
        <a:accent5>
          <a:srgbClr val="F7B6B6"/>
        </a:accent5>
        <a:accent6>
          <a:srgbClr val="2D2D8A"/>
        </a:accent6>
        <a:hlink>
          <a:srgbClr val="F15D5F"/>
        </a:hlink>
        <a:folHlink>
          <a:srgbClr val="90909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Презентация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ermal">
  <a:themeElements>
    <a:clrScheme name="Другая 3">
      <a:dk1>
        <a:srgbClr val="2B5258"/>
      </a:dk1>
      <a:lt1>
        <a:sysClr val="window" lastClr="FFFFFF"/>
      </a:lt1>
      <a:dk2>
        <a:srgbClr val="417B84"/>
      </a:dk2>
      <a:lt2>
        <a:srgbClr val="ACCBF9"/>
      </a:lt2>
      <a:accent1>
        <a:srgbClr val="66A9B4"/>
      </a:accent1>
      <a:accent2>
        <a:srgbClr val="99C6CD"/>
      </a:accent2>
      <a:accent3>
        <a:srgbClr val="305C63"/>
      </a:accent3>
      <a:accent4>
        <a:srgbClr val="9BC7CE"/>
      </a:accent4>
      <a:accent5>
        <a:srgbClr val="5AA2AE"/>
      </a:accent5>
      <a:accent6>
        <a:srgbClr val="7F8FA9"/>
      </a:accent6>
      <a:hlink>
        <a:srgbClr val="224F76"/>
      </a:hlink>
      <a:folHlink>
        <a:srgbClr val="3EBBF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Тема3</Template>
  <TotalTime>453</TotalTime>
  <Words>2616</Words>
  <Application>Microsoft Office PowerPoint</Application>
  <PresentationFormat>Экран (4:3)</PresentationFormat>
  <Paragraphs>219</Paragraphs>
  <Slides>33</Slides>
  <Notes>2</Notes>
  <HiddenSlides>0</HiddenSlides>
  <MMClips>0</MMClips>
  <ScaleCrop>false</ScaleCrop>
  <HeadingPairs>
    <vt:vector size="4" baseType="variant">
      <vt:variant>
        <vt:lpstr>Тема</vt:lpstr>
      </vt:variant>
      <vt:variant>
        <vt:i4>7</vt:i4>
      </vt:variant>
      <vt:variant>
        <vt:lpstr>Заголовки слайдов</vt:lpstr>
      </vt:variant>
      <vt:variant>
        <vt:i4>33</vt:i4>
      </vt:variant>
    </vt:vector>
  </HeadingPairs>
  <TitlesOfParts>
    <vt:vector size="40" baseType="lpstr">
      <vt:lpstr>Тема3</vt:lpstr>
      <vt:lpstr>Шаблон оформления с слайдом-оглавлением </vt:lpstr>
      <vt:lpstr>Презентация4</vt:lpstr>
      <vt:lpstr>1_Тема3</vt:lpstr>
      <vt:lpstr>1_Шаблон оформления с слайдом-оглавлением </vt:lpstr>
      <vt:lpstr>1_Презентация4</vt:lpstr>
      <vt:lpstr>Thermal</vt:lpstr>
      <vt:lpstr>«О типичных ошибках в организации и осуществлении образовательной деятельности» </vt:lpstr>
      <vt:lpstr>Презентация PowerPoint</vt:lpstr>
      <vt:lpstr>Презентация PowerPoint</vt:lpstr>
      <vt:lpstr>                 Кодекс Российской Федерации об административных правонарушениях </vt:lpstr>
      <vt:lpstr>Презентация PowerPoint</vt:lpstr>
      <vt:lpstr>  Кодекс Российской Федерации об административных правонарушениях </vt:lpstr>
      <vt:lpstr>Кодекс Российской Федерации об административных правонарушениях </vt:lpstr>
      <vt:lpstr>Кодекс Российской Федерации об административных правонарушениях </vt:lpstr>
      <vt:lpstr>Кодекс Российской Федерации об административных правонарушениях </vt:lpstr>
      <vt:lpstr>Кодекс Российской Федерации об административных правонарушениях </vt:lpstr>
      <vt:lpstr>Презентация PowerPoint</vt:lpstr>
      <vt:lpstr>2.Проведение самообследования, обеспечение функционирования внутренней системы оценки качества образования  Федеральный закон Российской Федерации от 29 декабря 2012 г. № 273-ФЗ  «Об образовании в Российской Федерации» Ст. 28. Компетенция, права, обязанности и ответственность образовательной организации </vt:lpstr>
      <vt:lpstr>Презентация PowerPoint</vt:lpstr>
      <vt:lpstr>Презентация PowerPoint</vt:lpstr>
      <vt:lpstr>Презентация PowerPoint</vt:lpstr>
      <vt:lpstr>Презентация PowerPoint</vt:lpstr>
      <vt:lpstr>7. Организация и осуществление обучения по основным и дополнительным общеобразовательным программам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Нарушения обязательных требований, выявляемые в ходе контрольно-надзорных мероприятий, проведенных Минобрнауки НСО в 2019 году  </vt:lpstr>
      <vt:lpstr>Презентация PowerPoint</vt:lpstr>
      <vt:lpstr>Нарушения обязательных требований, выявляемые в ходе контрольно-надзорных мероприятий, проведенных Минобрнауки НСО в 2019 году</vt:lpstr>
      <vt:lpstr>Нарушения обязательных требований, выявляемые в ходе контрольно-надзорных мероприятий, проведенных Минобрнауки НСО в 2019 году </vt:lpstr>
      <vt:lpstr>Нарушения обязательных требований, выявляемые в ходе контрольно-надзорных мероприятий, проведенных Минобрнауки НСО в 2019 году </vt:lpstr>
      <vt:lpstr> Нарушения обязательных требований, выявляемые в ходе контрольно-надзорных мероприятий, проведенных Минобрнауки НСО  в 2019 году </vt:lpstr>
      <vt:lpstr>Нарушения обязательных требований, выявляемые в ходе контрольно-надзорных мероприятий, проведенных Минобрнауки НСО в 2019 году </vt:lpstr>
      <vt:lpstr>Нарушения обязательных требований, выявляемые в ходе контрольно-надзорных мероприятий, проведенных Минобрнауки НСО  в 2019 году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типичных ошибках в организации и осуществлении образовательной деятельности»</dc:title>
  <dc:creator>Сысалова Ольга Филипповна</dc:creator>
  <cp:lastModifiedBy>Сысалова Ольга Филипповна</cp:lastModifiedBy>
  <cp:revision>17</cp:revision>
  <dcterms:created xsi:type="dcterms:W3CDTF">2015-12-22T08:50:12Z</dcterms:created>
  <dcterms:modified xsi:type="dcterms:W3CDTF">2019-12-13T03:09:04Z</dcterms:modified>
</cp:coreProperties>
</file>