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7" r:id="rId6"/>
    <p:sldId id="268" r:id="rId7"/>
    <p:sldId id="271" r:id="rId8"/>
    <p:sldId id="263" r:id="rId9"/>
    <p:sldId id="264" r:id="rId10"/>
    <p:sldId id="265" r:id="rId11"/>
    <p:sldId id="266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B6B3D-1DC9-4FE4-87D1-9A93128E53B3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FD00F412-9B1C-483B-ADCB-ECBB94691A0E}">
      <dgm:prSet/>
      <dgm:spPr/>
      <dgm:t>
        <a:bodyPr/>
        <a:lstStyle/>
        <a:p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Работа с педагогами ДОУ</a:t>
          </a:r>
          <a:endParaRPr lang="ru-RU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3763A4C5-8E17-4B2B-9A08-7A616E91A92B}" type="parTrans" cxnId="{737D8B0A-150E-4BAE-93C8-A16CCD8108B9}">
      <dgm:prSet/>
      <dgm:spPr/>
      <dgm:t>
        <a:bodyPr/>
        <a:lstStyle/>
        <a:p>
          <a:endParaRPr lang="ru-RU"/>
        </a:p>
      </dgm:t>
    </dgm:pt>
    <dgm:pt modelId="{5B205650-CB50-4A28-9478-8BB84C4A00D9}" type="sibTrans" cxnId="{737D8B0A-150E-4BAE-93C8-A16CCD8108B9}">
      <dgm:prSet/>
      <dgm:spPr/>
      <dgm:t>
        <a:bodyPr/>
        <a:lstStyle/>
        <a:p>
          <a:endParaRPr lang="ru-RU"/>
        </a:p>
      </dgm:t>
    </dgm:pt>
    <dgm:pt modelId="{1E75311B-DCB3-484C-ACB4-2C27154844F6}">
      <dgm:prSet custT="1"/>
      <dgm:spPr/>
      <dgm:t>
        <a:bodyPr/>
        <a:lstStyle/>
        <a:p>
          <a:r>
            <a:rPr lang="ru-RU" sz="2800" b="1" dirty="0" smtClean="0">
              <a:effectLst/>
              <a:latin typeface="Times New Roman" pitchFamily="18" charset="0"/>
              <a:cs typeface="Times New Roman" pitchFamily="18" charset="0"/>
            </a:rPr>
            <a:t>Работа </a:t>
          </a:r>
        </a:p>
        <a:p>
          <a:r>
            <a:rPr lang="ru-RU" sz="2800" b="1" dirty="0" smtClean="0">
              <a:effectLst/>
              <a:latin typeface="Times New Roman" pitchFamily="18" charset="0"/>
              <a:cs typeface="Times New Roman" pitchFamily="18" charset="0"/>
            </a:rPr>
            <a:t>со студентами </a:t>
          </a:r>
          <a:endParaRPr lang="ru-RU" sz="28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83B5EC7F-E202-4FE2-9BE0-AB04C0B38622}" type="parTrans" cxnId="{9CB2AFC5-1AAB-44C7-BC07-E2E87DD3531B}">
      <dgm:prSet/>
      <dgm:spPr/>
      <dgm:t>
        <a:bodyPr/>
        <a:lstStyle/>
        <a:p>
          <a:endParaRPr lang="ru-RU"/>
        </a:p>
      </dgm:t>
    </dgm:pt>
    <dgm:pt modelId="{6A0AA510-F48E-4520-A7B4-50E2F06E932E}" type="sibTrans" cxnId="{9CB2AFC5-1AAB-44C7-BC07-E2E87DD3531B}">
      <dgm:prSet/>
      <dgm:spPr/>
      <dgm:t>
        <a:bodyPr/>
        <a:lstStyle/>
        <a:p>
          <a:endParaRPr lang="ru-RU"/>
        </a:p>
      </dgm:t>
    </dgm:pt>
    <dgm:pt modelId="{DABE413B-7B30-4CB8-A795-20A6975BE65B}">
      <dgm:prSet custT="1"/>
      <dgm:spPr/>
      <dgm:t>
        <a:bodyPr/>
        <a:lstStyle/>
        <a:p>
          <a:pPr algn="ctr"/>
          <a:r>
            <a:rPr lang="ru-RU" sz="2400" b="1" dirty="0" smtClean="0">
              <a:effectLst/>
              <a:latin typeface="Times New Roman" pitchFamily="18" charset="0"/>
              <a:cs typeface="Times New Roman" pitchFamily="18" charset="0"/>
            </a:rPr>
            <a:t>Работа с  предметными преподавателями ТМ ДВ</a:t>
          </a:r>
          <a:endParaRPr lang="ru-RU" sz="24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A2BAC88C-02E0-44E1-86DC-9E6BBCA14FCA}" type="parTrans" cxnId="{0214CCDB-EA82-43E1-9563-D8B9FECA8D88}">
      <dgm:prSet/>
      <dgm:spPr/>
      <dgm:t>
        <a:bodyPr/>
        <a:lstStyle/>
        <a:p>
          <a:endParaRPr lang="ru-RU"/>
        </a:p>
      </dgm:t>
    </dgm:pt>
    <dgm:pt modelId="{53BA0ADC-F472-4C0F-8D22-4187DEE12A77}" type="sibTrans" cxnId="{0214CCDB-EA82-43E1-9563-D8B9FECA8D88}">
      <dgm:prSet/>
      <dgm:spPr/>
      <dgm:t>
        <a:bodyPr/>
        <a:lstStyle/>
        <a:p>
          <a:endParaRPr lang="ru-RU"/>
        </a:p>
      </dgm:t>
    </dgm:pt>
    <dgm:pt modelId="{ECB57B1D-E161-4C74-86FE-9B50CC507D7E}" type="pres">
      <dgm:prSet presAssocID="{F0CB6B3D-1DC9-4FE4-87D1-9A93128E53B3}" presName="compositeShape" presStyleCnt="0">
        <dgm:presLayoutVars>
          <dgm:chMax val="7"/>
          <dgm:dir/>
          <dgm:resizeHandles val="exact"/>
        </dgm:presLayoutVars>
      </dgm:prSet>
      <dgm:spPr/>
    </dgm:pt>
    <dgm:pt modelId="{AB9E939D-F450-428A-AE99-7F1C8DB325FF}" type="pres">
      <dgm:prSet presAssocID="{FD00F412-9B1C-483B-ADCB-ECBB94691A0E}" presName="circ1" presStyleLbl="vennNode1" presStyleIdx="0" presStyleCnt="3" custLinFactNeighborX="-12041" custLinFactNeighborY="1739"/>
      <dgm:spPr/>
      <dgm:t>
        <a:bodyPr/>
        <a:lstStyle/>
        <a:p>
          <a:endParaRPr lang="ru-RU"/>
        </a:p>
      </dgm:t>
    </dgm:pt>
    <dgm:pt modelId="{21452F18-4CC1-40F6-9257-71C16FF04FF0}" type="pres">
      <dgm:prSet presAssocID="{FD00F412-9B1C-483B-ADCB-ECBB94691A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64EB7-F2A0-4442-BF03-1375A63CCE03}" type="pres">
      <dgm:prSet presAssocID="{DABE413B-7B30-4CB8-A795-20A6975BE65B}" presName="circ2" presStyleLbl="vennNode1" presStyleIdx="1" presStyleCnt="3" custScaleX="141997" custScaleY="144864" custLinFactNeighborX="19309" custLinFactNeighborY="-3503"/>
      <dgm:spPr/>
      <dgm:t>
        <a:bodyPr/>
        <a:lstStyle/>
        <a:p>
          <a:endParaRPr lang="ru-RU"/>
        </a:p>
      </dgm:t>
    </dgm:pt>
    <dgm:pt modelId="{BC9C866A-9447-4DF5-84BE-E01A5D1BA5AE}" type="pres">
      <dgm:prSet presAssocID="{DABE413B-7B30-4CB8-A795-20A6975BE6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07046-E84F-49C9-AB94-35E07627EC04}" type="pres">
      <dgm:prSet presAssocID="{1E75311B-DCB3-484C-ACB4-2C27154844F6}" presName="circ3" presStyleLbl="vennNode1" presStyleIdx="2" presStyleCnt="3" custScaleX="99608" custScaleY="92846" custLinFactNeighborX="-8658" custLinFactNeighborY="14602"/>
      <dgm:spPr/>
      <dgm:t>
        <a:bodyPr/>
        <a:lstStyle/>
        <a:p>
          <a:endParaRPr lang="ru-RU"/>
        </a:p>
      </dgm:t>
    </dgm:pt>
    <dgm:pt modelId="{98F27FCA-1F65-4FFB-85F7-737467E67054}" type="pres">
      <dgm:prSet presAssocID="{1E75311B-DCB3-484C-ACB4-2C27154844F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8B99C-3873-45FD-BB19-0B54616486BE}" type="presOf" srcId="{DABE413B-7B30-4CB8-A795-20A6975BE65B}" destId="{BC9C866A-9447-4DF5-84BE-E01A5D1BA5AE}" srcOrd="1" destOrd="0" presId="urn:microsoft.com/office/officeart/2005/8/layout/venn1"/>
    <dgm:cxn modelId="{A464CFC4-74B8-4398-B7C9-EF5B5198D644}" type="presOf" srcId="{FD00F412-9B1C-483B-ADCB-ECBB94691A0E}" destId="{21452F18-4CC1-40F6-9257-71C16FF04FF0}" srcOrd="1" destOrd="0" presId="urn:microsoft.com/office/officeart/2005/8/layout/venn1"/>
    <dgm:cxn modelId="{9CB2AFC5-1AAB-44C7-BC07-E2E87DD3531B}" srcId="{F0CB6B3D-1DC9-4FE4-87D1-9A93128E53B3}" destId="{1E75311B-DCB3-484C-ACB4-2C27154844F6}" srcOrd="2" destOrd="0" parTransId="{83B5EC7F-E202-4FE2-9BE0-AB04C0B38622}" sibTransId="{6A0AA510-F48E-4520-A7B4-50E2F06E932E}"/>
    <dgm:cxn modelId="{D9B926BB-3E85-4EED-BBA4-8FCE5860174C}" type="presOf" srcId="{FD00F412-9B1C-483B-ADCB-ECBB94691A0E}" destId="{AB9E939D-F450-428A-AE99-7F1C8DB325FF}" srcOrd="0" destOrd="0" presId="urn:microsoft.com/office/officeart/2005/8/layout/venn1"/>
    <dgm:cxn modelId="{0214CCDB-EA82-43E1-9563-D8B9FECA8D88}" srcId="{F0CB6B3D-1DC9-4FE4-87D1-9A93128E53B3}" destId="{DABE413B-7B30-4CB8-A795-20A6975BE65B}" srcOrd="1" destOrd="0" parTransId="{A2BAC88C-02E0-44E1-86DC-9E6BBCA14FCA}" sibTransId="{53BA0ADC-F472-4C0F-8D22-4187DEE12A77}"/>
    <dgm:cxn modelId="{737D8B0A-150E-4BAE-93C8-A16CCD8108B9}" srcId="{F0CB6B3D-1DC9-4FE4-87D1-9A93128E53B3}" destId="{FD00F412-9B1C-483B-ADCB-ECBB94691A0E}" srcOrd="0" destOrd="0" parTransId="{3763A4C5-8E17-4B2B-9A08-7A616E91A92B}" sibTransId="{5B205650-CB50-4A28-9478-8BB84C4A00D9}"/>
    <dgm:cxn modelId="{3F8ED1C8-5511-42D8-803A-01FC08C39649}" type="presOf" srcId="{F0CB6B3D-1DC9-4FE4-87D1-9A93128E53B3}" destId="{ECB57B1D-E161-4C74-86FE-9B50CC507D7E}" srcOrd="0" destOrd="0" presId="urn:microsoft.com/office/officeart/2005/8/layout/venn1"/>
    <dgm:cxn modelId="{D1352720-A1E0-47D7-B789-7D0F012803B6}" type="presOf" srcId="{1E75311B-DCB3-484C-ACB4-2C27154844F6}" destId="{98F27FCA-1F65-4FFB-85F7-737467E67054}" srcOrd="1" destOrd="0" presId="urn:microsoft.com/office/officeart/2005/8/layout/venn1"/>
    <dgm:cxn modelId="{7E68BE35-ECC4-43DD-9DB3-FB11090BBDB5}" type="presOf" srcId="{1E75311B-DCB3-484C-ACB4-2C27154844F6}" destId="{DEF07046-E84F-49C9-AB94-35E07627EC04}" srcOrd="0" destOrd="0" presId="urn:microsoft.com/office/officeart/2005/8/layout/venn1"/>
    <dgm:cxn modelId="{75CDB0BD-F04B-4B0C-BFC2-33C3BF643F71}" type="presOf" srcId="{DABE413B-7B30-4CB8-A795-20A6975BE65B}" destId="{F8664EB7-F2A0-4442-BF03-1375A63CCE03}" srcOrd="0" destOrd="0" presId="urn:microsoft.com/office/officeart/2005/8/layout/venn1"/>
    <dgm:cxn modelId="{0F76665F-7242-4671-B8F9-2B2EB9F9C476}" type="presParOf" srcId="{ECB57B1D-E161-4C74-86FE-9B50CC507D7E}" destId="{AB9E939D-F450-428A-AE99-7F1C8DB325FF}" srcOrd="0" destOrd="0" presId="urn:microsoft.com/office/officeart/2005/8/layout/venn1"/>
    <dgm:cxn modelId="{3CB3931E-D4EA-4FA0-A669-25C19C4B4B89}" type="presParOf" srcId="{ECB57B1D-E161-4C74-86FE-9B50CC507D7E}" destId="{21452F18-4CC1-40F6-9257-71C16FF04FF0}" srcOrd="1" destOrd="0" presId="urn:microsoft.com/office/officeart/2005/8/layout/venn1"/>
    <dgm:cxn modelId="{70A04267-A4C3-482F-9C5A-402B4B0A05AF}" type="presParOf" srcId="{ECB57B1D-E161-4C74-86FE-9B50CC507D7E}" destId="{F8664EB7-F2A0-4442-BF03-1375A63CCE03}" srcOrd="2" destOrd="0" presId="urn:microsoft.com/office/officeart/2005/8/layout/venn1"/>
    <dgm:cxn modelId="{D070815A-EBFA-4AC7-9A4E-95380C225013}" type="presParOf" srcId="{ECB57B1D-E161-4C74-86FE-9B50CC507D7E}" destId="{BC9C866A-9447-4DF5-84BE-E01A5D1BA5AE}" srcOrd="3" destOrd="0" presId="urn:microsoft.com/office/officeart/2005/8/layout/venn1"/>
    <dgm:cxn modelId="{26264915-543F-4AB9-AE05-D8A552C4BC29}" type="presParOf" srcId="{ECB57B1D-E161-4C74-86FE-9B50CC507D7E}" destId="{DEF07046-E84F-49C9-AB94-35E07627EC04}" srcOrd="4" destOrd="0" presId="urn:microsoft.com/office/officeart/2005/8/layout/venn1"/>
    <dgm:cxn modelId="{C3EBBA1A-46B3-423E-825C-99275B2B7249}" type="presParOf" srcId="{ECB57B1D-E161-4C74-86FE-9B50CC507D7E}" destId="{98F27FCA-1F65-4FFB-85F7-737467E6705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E939D-F450-428A-AE99-7F1C8DB325FF}">
      <dsp:nvSpPr>
        <dsp:cNvPr id="0" name=""/>
        <dsp:cNvSpPr/>
      </dsp:nvSpPr>
      <dsp:spPr>
        <a:xfrm>
          <a:off x="1800205" y="-144021"/>
          <a:ext cx="3101459" cy="31014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/>
              <a:latin typeface="Times New Roman" pitchFamily="18" charset="0"/>
              <a:cs typeface="Times New Roman" pitchFamily="18" charset="0"/>
            </a:rPr>
            <a:t>Работа с педагогами ДОУ</a:t>
          </a:r>
          <a:endParaRPr lang="ru-RU" sz="3400" b="1" kern="1200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2213733" y="398734"/>
        <a:ext cx="2274403" cy="1395656"/>
      </dsp:txXfrm>
    </dsp:sp>
    <dsp:sp modelId="{F8664EB7-F2A0-4442-BF03-1375A63CCE03}">
      <dsp:nvSpPr>
        <dsp:cNvPr id="0" name=""/>
        <dsp:cNvSpPr/>
      </dsp:nvSpPr>
      <dsp:spPr>
        <a:xfrm>
          <a:off x="3240363" y="936092"/>
          <a:ext cx="4403979" cy="4492898"/>
        </a:xfrm>
        <a:prstGeom prst="ellipse">
          <a:avLst/>
        </a:prstGeom>
        <a:solidFill>
          <a:schemeClr val="accent4">
            <a:alpha val="50000"/>
            <a:hueOff val="907210"/>
            <a:satOff val="-297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  <a:latin typeface="Times New Roman" pitchFamily="18" charset="0"/>
              <a:cs typeface="Times New Roman" pitchFamily="18" charset="0"/>
            </a:rPr>
            <a:t>Работа с  предметными преподавателями ТМ ДВ</a:t>
          </a:r>
          <a:endParaRPr lang="ru-RU" sz="2400" b="1" kern="1200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4587247" y="2096758"/>
        <a:ext cx="2642387" cy="2471094"/>
      </dsp:txXfrm>
    </dsp:sp>
    <dsp:sp modelId="{DEF07046-E84F-49C9-AB94-35E07627EC04}">
      <dsp:nvSpPr>
        <dsp:cNvPr id="0" name=""/>
        <dsp:cNvSpPr/>
      </dsp:nvSpPr>
      <dsp:spPr>
        <a:xfrm>
          <a:off x="792097" y="2304270"/>
          <a:ext cx="3089302" cy="2879581"/>
        </a:xfrm>
        <a:prstGeom prst="ellipse">
          <a:avLst/>
        </a:prstGeom>
        <a:solidFill>
          <a:schemeClr val="accent4">
            <a:alpha val="50000"/>
            <a:hueOff val="1814420"/>
            <a:satOff val="-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  <a:latin typeface="Times New Roman" pitchFamily="18" charset="0"/>
              <a:cs typeface="Times New Roman" pitchFamily="18" charset="0"/>
            </a:rPr>
            <a:t>Работа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  <a:latin typeface="Times New Roman" pitchFamily="18" charset="0"/>
              <a:cs typeface="Times New Roman" pitchFamily="18" charset="0"/>
            </a:rPr>
            <a:t>со студентами </a:t>
          </a:r>
          <a:endParaRPr lang="ru-RU" sz="2800" b="1" kern="1200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1083006" y="3048162"/>
        <a:ext cx="1853581" cy="1583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8724E-70A1-469C-BC22-CAB278E5406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ADBF6A-56EE-40B5-B053-31A120C72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4/vibpxhgglzd.42a/0_10eaf_7f04e6b7_X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729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практики студентов педагогического колледжа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саду»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435523"/>
            <a:ext cx="4104456" cy="1224136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МКДОУ д/с № 460</a:t>
            </a:r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Панюшкина М.М.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E:\фотографии\фото на учсиб\IMG_10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75" t="11455"/>
          <a:stretch/>
        </p:blipFill>
        <p:spPr bwMode="auto">
          <a:xfrm>
            <a:off x="2699792" y="2132856"/>
            <a:ext cx="4599276" cy="331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04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4664"/>
            <a:ext cx="7498080" cy="1728192"/>
          </a:xfrm>
        </p:spPr>
        <p:txBody>
          <a:bodyPr/>
          <a:lstStyle/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Предоставлена возможность студентам продемонстрировать педагогические способности.</a:t>
            </a:r>
          </a:p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4. Возможность свободного общения с педагогами, детьми.</a:t>
            </a:r>
          </a:p>
          <a:p>
            <a:endParaRPr lang="ru-RU" dirty="0"/>
          </a:p>
        </p:txBody>
      </p:sp>
      <p:pic>
        <p:nvPicPr>
          <p:cNvPr id="1026" name="Picture 2" descr="C:\Users\Admin\Pictures\разные фото\P1011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923" y="2708920"/>
            <a:ext cx="3980539" cy="29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Pictures\разные фото\P1011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5645" y="2444172"/>
            <a:ext cx="4323603" cy="324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52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Положительные стороны взаимодействия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положительные отзывы и благодарность от администрации педагогического колледжа о коллегах ДОУ.</a:t>
            </a:r>
          </a:p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 педагогов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оявилась возможность передачи опыта студентам и объективной оценке со стороны преподавателей.</a:t>
            </a:r>
          </a:p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Педагоги стали   успешно реализовываться в роли «наставника», что позволило  продемонстрировать свой  профессионализм, проявить творчество при организации открытых просмотров.</a:t>
            </a:r>
          </a:p>
          <a:p>
            <a:pPr marL="82296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1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36 из 4539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19" y="101758"/>
            <a:ext cx="9012290" cy="67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324" y="5445224"/>
            <a:ext cx="7498080" cy="1008112"/>
          </a:xfrm>
        </p:spPr>
        <p:txBody>
          <a:bodyPr/>
          <a:lstStyle/>
          <a:p>
            <a:r>
              <a:rPr lang="ru-RU" altLang="ru-RU" sz="4400" b="1" dirty="0">
                <a:solidFill>
                  <a:srgbClr val="7030A0"/>
                </a:solidFill>
                <a:latin typeface="Candara"/>
              </a:rPr>
              <a:t>СПАСИБО ЗА ВНИМАНИЕ</a:t>
            </a:r>
            <a:r>
              <a:rPr lang="ru-RU" altLang="ru-RU" sz="4400" b="1" dirty="0">
                <a:solidFill>
                  <a:srgbClr val="073E87"/>
                </a:solidFill>
                <a:latin typeface="Candara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67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Старение педагогических кадров;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Текучесть  вновь пришедших работников (трудоустройство из-за детей);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притока молодых специалистов, выпускников НПК, НГПУ.</a:t>
            </a:r>
          </a:p>
          <a:p>
            <a:pPr algn="just"/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молодых специалистах!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22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Нами были изучены сильные стороны </a:t>
            </a:r>
            <a:r>
              <a:rPr lang="ru-RU" sz="31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и возможности ДОУ: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Более 10 лет ДОУ является площадкой для организации практики студентов музыкального отделения НПК № </a:t>
            </a:r>
            <a:r>
              <a:rPr lang="ru-RU" dirty="0" smtClean="0">
                <a:latin typeface="Times New Roman"/>
                <a:ea typeface="Times New Roman"/>
              </a:rPr>
              <a:t>2;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 Территориальная  близость  НПК № 2 и открытие дошкольного отделения  по специальности воспитатель детей дошкольного </a:t>
            </a:r>
            <a:r>
              <a:rPr lang="ru-RU" dirty="0" smtClean="0">
                <a:latin typeface="Times New Roman"/>
                <a:ea typeface="Times New Roman"/>
              </a:rPr>
              <a:t>возраста;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Наличие высшего образования у </a:t>
            </a:r>
            <a:r>
              <a:rPr lang="ru-RU" dirty="0" smtClean="0">
                <a:latin typeface="Times New Roman"/>
                <a:ea typeface="Times New Roman"/>
              </a:rPr>
              <a:t>педагогов;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Наличие опыта работы у педагогов первой и высшей   квалификационной </a:t>
            </a:r>
            <a:r>
              <a:rPr lang="ru-RU" dirty="0" smtClean="0">
                <a:latin typeface="Times New Roman"/>
                <a:ea typeface="Times New Roman"/>
              </a:rPr>
              <a:t>категории;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Наличие  желания и умений в организации мастер-классов, коллективных </a:t>
            </a:r>
            <a:r>
              <a:rPr lang="ru-RU" dirty="0" smtClean="0">
                <a:latin typeface="Times New Roman"/>
                <a:ea typeface="Times New Roman"/>
              </a:rPr>
              <a:t>просмотров.</a:t>
            </a:r>
            <a:endParaRPr lang="ru-RU" dirty="0">
              <a:latin typeface="Times New Roman"/>
              <a:ea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16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3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Организуя </a:t>
            </a:r>
            <a:r>
              <a:rPr lang="ru-RU" sz="2700" b="1" dirty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тесное взаимодействие  с НПК № </a:t>
            </a:r>
            <a:r>
              <a:rPr lang="ru-RU" sz="27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br>
              <a:rPr lang="ru-RU" sz="27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мы ожидаем: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400" dirty="0">
                <a:effectLst/>
                <a:latin typeface="Calibri"/>
                <a:ea typeface="Calibri"/>
                <a:cs typeface="Times New Roman"/>
              </a:rPr>
              <a:t> </a:t>
            </a:r>
            <a:br>
              <a:rPr lang="ru-RU" sz="44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Передать накопленный педагогический опыт.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Предоставить возможность студентам на практике продемонстрировать полученные знания по теории и методике дошкольного воспитания.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Повысить интерес к педагогической профессии.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Надеемся привлечь выпускников педагогического колледжа с целью дальнейшего трудоустройства.</a:t>
            </a: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79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928480" cy="778098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Направления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работы: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6418524"/>
              </p:ext>
            </p:extLst>
          </p:nvPr>
        </p:nvGraphicFramePr>
        <p:xfrm>
          <a:off x="827584" y="908720"/>
          <a:ext cx="8106104" cy="533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353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4939229"/>
              </p:ext>
            </p:extLst>
          </p:nvPr>
        </p:nvGraphicFramePr>
        <p:xfrm>
          <a:off x="179512" y="503272"/>
          <a:ext cx="8712968" cy="629450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8712968"/>
              </a:tblGrid>
              <a:tr h="456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со студентами ДОУ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6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Формировать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студентов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умения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значимые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качества 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личности воспитателя.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5168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Формировать умение проектировать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воспитательно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-образовательный процесс в соответствии с программой, реализуемой в ДОУ,  уровнем развития детей и интеграцией образовательных областей.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формированию умения мотивировать и организовывать детей на разные виды деятельности в соответствии с их потребностями и возможностями.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Развивать умение устанавливать конструктивное взаимодействие с родителями, используя разнообразные формы.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Формировать умение осуществлять рефлексию собственной педагогической деятельности на основе анализа результатов детской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47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Работа с  предметными преподавателями ТМ ДВ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498080" cy="2952328"/>
          </a:xfrm>
        </p:spPr>
        <p:txBody>
          <a:bodyPr>
            <a:normAutofit/>
          </a:bodyPr>
          <a:lstStyle/>
          <a:p>
            <a:pPr marL="0" indent="0" algn="ctr" fontAlgn="t">
              <a:lnSpc>
                <a:spcPct val="115000"/>
              </a:lnSpc>
              <a:spcBef>
                <a:spcPts val="0"/>
              </a:spcBef>
              <a:buNone/>
            </a:pPr>
            <a:endParaRPr lang="ru-RU" sz="3600" dirty="0">
              <a:latin typeface="Arial"/>
            </a:endParaRP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Повысить профессиональные компетенции преподавателей ПК в вопросах дошкольного воспитания посредством организации теоретико-ориентированных и практико-ориентированных мероприятий. </a:t>
            </a:r>
            <a:endParaRPr lang="ru-RU" sz="2400" dirty="0">
              <a:latin typeface="Arial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1262055"/>
              </p:ext>
            </p:extLst>
          </p:nvPr>
        </p:nvGraphicFramePr>
        <p:xfrm>
          <a:off x="1115616" y="4221088"/>
          <a:ext cx="7704856" cy="86409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704856"/>
              </a:tblGrid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Информационно-методическая поддержка преподавателей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 семинары, открытые просмотры НОД, памятки, рекомендации.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34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20304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9412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тапы практики:</a:t>
            </a:r>
            <a:endParaRPr lang="ru-RU" sz="2800" b="1" dirty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056784" cy="374441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1. Ознакомительно-адаптационный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(Знакомство с детским садом) </a:t>
            </a:r>
            <a:endParaRPr lang="ru-RU" sz="24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2. </a:t>
            </a:r>
            <a:r>
              <a:rPr lang="ru-RU" sz="2400" dirty="0" err="1">
                <a:latin typeface="Times New Roman"/>
                <a:ea typeface="Times New Roman"/>
              </a:rPr>
              <a:t>Д</a:t>
            </a:r>
            <a:r>
              <a:rPr lang="ru-RU" sz="2400" dirty="0" err="1" smtClean="0">
                <a:latin typeface="Times New Roman"/>
                <a:ea typeface="Times New Roman"/>
              </a:rPr>
              <a:t>иагностико</a:t>
            </a:r>
            <a:r>
              <a:rPr lang="ru-RU" sz="2400" dirty="0" smtClean="0">
                <a:latin typeface="Times New Roman"/>
                <a:ea typeface="Times New Roman"/>
              </a:rPr>
              <a:t>-прогностический ( Особенности организации образовательной деятельности)</a:t>
            </a:r>
            <a:endParaRPr lang="ru-RU" sz="24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3. Конструктивно-исполнительский ( Организация работы с родителями; проведение НОД художественно-эстетической направленности,; познавательной направленности: ФЭМП, развитие речи, экология)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4. Итоговый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3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548680"/>
            <a:ext cx="3855715" cy="295232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Экскурсии по детскому саду; виртуальная экскурсия через просмотр презентации.</a:t>
            </a:r>
          </a:p>
          <a:p>
            <a:pPr marL="82296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Организованы коллективные просмотры образовательной и совместной деятельности. </a:t>
            </a:r>
          </a:p>
          <a:p>
            <a:pPr marL="596646" indent="-514350" algn="just">
              <a:buAutoNum type="arabicPeriod"/>
            </a:pPr>
            <a:endParaRPr lang="ru-RU" dirty="0"/>
          </a:p>
        </p:txBody>
      </p:sp>
      <p:pic>
        <p:nvPicPr>
          <p:cNvPr id="4" name="Рисунок 3" descr="E:\фотографии\IMG_10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3" b="19017"/>
          <a:stretch/>
        </p:blipFill>
        <p:spPr bwMode="auto">
          <a:xfrm>
            <a:off x="5292080" y="476672"/>
            <a:ext cx="3528392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E:\фотографии\P618108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90" t="18803" r="12340" b="31624"/>
          <a:stretch/>
        </p:blipFill>
        <p:spPr bwMode="auto">
          <a:xfrm>
            <a:off x="5148064" y="3750460"/>
            <a:ext cx="3603372" cy="2752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E:\фотографии\IMG_10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92" r="7593" b="16420"/>
          <a:stretch/>
        </p:blipFill>
        <p:spPr bwMode="auto">
          <a:xfrm>
            <a:off x="1475656" y="3717032"/>
            <a:ext cx="3495675" cy="2752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717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427</TotalTime>
  <Words>433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«Организация практики студентов педагогического колледжа  в детском саду»</vt:lpstr>
      <vt:lpstr>Наблюдается:</vt:lpstr>
      <vt:lpstr>Нами были изучены сильные стороны  и возможности ДОУ: </vt:lpstr>
      <vt:lpstr>   Организуя тесное взаимодействие  с НПК № 2  мы ожидаем:   </vt:lpstr>
      <vt:lpstr>Направления работы:</vt:lpstr>
      <vt:lpstr>Слайд 6</vt:lpstr>
      <vt:lpstr>Работа с  предметными преподавателями ТМ ДВ </vt:lpstr>
      <vt:lpstr> Этапы практики:</vt:lpstr>
      <vt:lpstr>Слайд 9</vt:lpstr>
      <vt:lpstr>Слайд 10</vt:lpstr>
      <vt:lpstr>Положительные стороны взаимодействия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практики студентов педагогического колледжа  в детском саду»</dc:title>
  <dc:creator>пк</dc:creator>
  <cp:lastModifiedBy>nsedykh</cp:lastModifiedBy>
  <cp:revision>24</cp:revision>
  <dcterms:created xsi:type="dcterms:W3CDTF">2014-01-20T12:48:43Z</dcterms:created>
  <dcterms:modified xsi:type="dcterms:W3CDTF">2014-01-23T08:00:32Z</dcterms:modified>
</cp:coreProperties>
</file>