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1"/>
  </p:notes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6" r:id="rId9"/>
    <p:sldId id="260" r:id="rId10"/>
    <p:sldId id="267" r:id="rId11"/>
    <p:sldId id="268" r:id="rId12"/>
    <p:sldId id="269" r:id="rId13"/>
    <p:sldId id="270" r:id="rId14"/>
    <p:sldId id="284" r:id="rId15"/>
    <p:sldId id="285" r:id="rId16"/>
    <p:sldId id="286" r:id="rId17"/>
    <p:sldId id="300" r:id="rId18"/>
    <p:sldId id="271" r:id="rId19"/>
    <p:sldId id="272" r:id="rId20"/>
    <p:sldId id="273" r:id="rId21"/>
    <p:sldId id="274" r:id="rId22"/>
    <p:sldId id="276" r:id="rId23"/>
    <p:sldId id="278" r:id="rId24"/>
    <p:sldId id="279" r:id="rId25"/>
    <p:sldId id="288" r:id="rId26"/>
    <p:sldId id="280" r:id="rId27"/>
    <p:sldId id="281" r:id="rId28"/>
    <p:sldId id="282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500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A9A006-AC97-439E-AEA1-1FF88428BDC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E7A1D8D-7A16-4213-827C-BC6AA4692914}">
      <dgm:prSet phldrT="[Текст]" custT="1"/>
      <dgm:spPr/>
      <dgm:t>
        <a:bodyPr/>
        <a:lstStyle/>
        <a:p>
          <a:r>
            <a:rPr lang="ru-RU" sz="3200" dirty="0" smtClean="0"/>
            <a:t>Мотивация</a:t>
          </a:r>
        </a:p>
        <a:p>
          <a:r>
            <a:rPr lang="ru-RU" sz="3200" dirty="0" smtClean="0"/>
            <a:t>действия</a:t>
          </a:r>
          <a:endParaRPr lang="ru-RU" sz="3200" dirty="0"/>
        </a:p>
      </dgm:t>
    </dgm:pt>
    <dgm:pt modelId="{A94DBF64-AF84-463D-A647-2BDB008DC9DC}" type="parTrans" cxnId="{74D8A5B4-B3EA-42DA-AC5D-317E39BDA84B}">
      <dgm:prSet/>
      <dgm:spPr/>
      <dgm:t>
        <a:bodyPr/>
        <a:lstStyle/>
        <a:p>
          <a:endParaRPr lang="ru-RU"/>
        </a:p>
      </dgm:t>
    </dgm:pt>
    <dgm:pt modelId="{9ED37636-6C4F-437D-A5BA-48AB5C7D5B1F}" type="sibTrans" cxnId="{74D8A5B4-B3EA-42DA-AC5D-317E39BDA84B}">
      <dgm:prSet/>
      <dgm:spPr/>
      <dgm:t>
        <a:bodyPr/>
        <a:lstStyle/>
        <a:p>
          <a:endParaRPr lang="ru-RU"/>
        </a:p>
      </dgm:t>
    </dgm:pt>
    <dgm:pt modelId="{7DBEC80A-D817-4255-B3BD-63F00BAFDEC2}">
      <dgm:prSet phldrT="[Текст]" custT="1"/>
      <dgm:spPr/>
      <dgm:t>
        <a:bodyPr/>
        <a:lstStyle/>
        <a:p>
          <a:r>
            <a:rPr lang="ru-RU" sz="3200" dirty="0" smtClean="0"/>
            <a:t>Мотивация бездействия</a:t>
          </a:r>
          <a:endParaRPr lang="ru-RU" sz="3200" dirty="0"/>
        </a:p>
      </dgm:t>
    </dgm:pt>
    <dgm:pt modelId="{C474B059-1C6B-48C9-85D1-C511597B62F4}" type="parTrans" cxnId="{E77AD939-9AB0-4B05-B142-51817DB89FF2}">
      <dgm:prSet/>
      <dgm:spPr/>
      <dgm:t>
        <a:bodyPr/>
        <a:lstStyle/>
        <a:p>
          <a:endParaRPr lang="ru-RU"/>
        </a:p>
      </dgm:t>
    </dgm:pt>
    <dgm:pt modelId="{FABEDCE2-6528-4956-A15C-797686AF68CD}" type="sibTrans" cxnId="{E77AD939-9AB0-4B05-B142-51817DB89FF2}">
      <dgm:prSet/>
      <dgm:spPr/>
      <dgm:t>
        <a:bodyPr/>
        <a:lstStyle/>
        <a:p>
          <a:endParaRPr lang="ru-RU"/>
        </a:p>
      </dgm:t>
    </dgm:pt>
    <dgm:pt modelId="{CD63A6D7-EF83-475E-8F95-3857D23065F8}">
      <dgm:prSet phldrT="[Текст]" custT="1"/>
      <dgm:spPr/>
      <dgm:t>
        <a:bodyPr/>
        <a:lstStyle/>
        <a:p>
          <a:r>
            <a:rPr lang="ru-RU" sz="3200" dirty="0" smtClean="0"/>
            <a:t>Приспособление</a:t>
          </a:r>
          <a:endParaRPr lang="ru-RU" sz="3200" dirty="0"/>
        </a:p>
      </dgm:t>
    </dgm:pt>
    <dgm:pt modelId="{3FD0FA89-7CF5-4C0B-A997-7675C814278B}" type="parTrans" cxnId="{B2956395-AB3D-4819-ACD3-45072CBAFF6F}">
      <dgm:prSet/>
      <dgm:spPr/>
      <dgm:t>
        <a:bodyPr/>
        <a:lstStyle/>
        <a:p>
          <a:endParaRPr lang="ru-RU"/>
        </a:p>
      </dgm:t>
    </dgm:pt>
    <dgm:pt modelId="{66B0C5BC-C9E4-4158-9000-DC705994BCC2}" type="sibTrans" cxnId="{B2956395-AB3D-4819-ACD3-45072CBAFF6F}">
      <dgm:prSet/>
      <dgm:spPr/>
      <dgm:t>
        <a:bodyPr/>
        <a:lstStyle/>
        <a:p>
          <a:endParaRPr lang="ru-RU"/>
        </a:p>
      </dgm:t>
    </dgm:pt>
    <dgm:pt modelId="{B94F0792-41A6-4F99-9D0D-69BE25DE200B}">
      <dgm:prSet phldrT="[Текст]"/>
      <dgm:spPr/>
      <dgm:t>
        <a:bodyPr/>
        <a:lstStyle/>
        <a:p>
          <a:endParaRPr lang="ru-RU" sz="2800" dirty="0"/>
        </a:p>
      </dgm:t>
    </dgm:pt>
    <dgm:pt modelId="{165F9300-9CD5-4E2D-9B84-1A9F76B59814}" type="parTrans" cxnId="{504086C4-6904-473D-A394-EAD01792DFB6}">
      <dgm:prSet/>
      <dgm:spPr/>
      <dgm:t>
        <a:bodyPr/>
        <a:lstStyle/>
        <a:p>
          <a:endParaRPr lang="ru-RU"/>
        </a:p>
      </dgm:t>
    </dgm:pt>
    <dgm:pt modelId="{AB1920B4-1924-42D5-BBF1-8E522F40BFB2}" type="sibTrans" cxnId="{504086C4-6904-473D-A394-EAD01792DFB6}">
      <dgm:prSet/>
      <dgm:spPr/>
      <dgm:t>
        <a:bodyPr/>
        <a:lstStyle/>
        <a:p>
          <a:endParaRPr lang="ru-RU"/>
        </a:p>
      </dgm:t>
    </dgm:pt>
    <dgm:pt modelId="{18BF7BB8-7F5E-4F1A-94B2-0448905283FE}">
      <dgm:prSet phldrT="[Текст]" custT="1"/>
      <dgm:spPr/>
      <dgm:t>
        <a:bodyPr/>
        <a:lstStyle/>
        <a:p>
          <a:r>
            <a:rPr lang="ru-RU" sz="3200" dirty="0" smtClean="0"/>
            <a:t>Самовыражение</a:t>
          </a:r>
          <a:endParaRPr lang="ru-RU" sz="3200" dirty="0"/>
        </a:p>
      </dgm:t>
    </dgm:pt>
    <dgm:pt modelId="{B565264A-7D9A-49A7-B870-1F84CDA5B0A0}" type="parTrans" cxnId="{CCDF4D9C-27BF-4DCE-9B46-779AE9C02DC4}">
      <dgm:prSet/>
      <dgm:spPr/>
      <dgm:t>
        <a:bodyPr/>
        <a:lstStyle/>
        <a:p>
          <a:endParaRPr lang="ru-RU"/>
        </a:p>
      </dgm:t>
    </dgm:pt>
    <dgm:pt modelId="{0649632E-AAD2-4ABB-A2A5-F8001DB7420C}" type="sibTrans" cxnId="{CCDF4D9C-27BF-4DCE-9B46-779AE9C02DC4}">
      <dgm:prSet/>
      <dgm:spPr/>
      <dgm:t>
        <a:bodyPr/>
        <a:lstStyle/>
        <a:p>
          <a:endParaRPr lang="ru-RU"/>
        </a:p>
      </dgm:t>
    </dgm:pt>
    <dgm:pt modelId="{8D377FBD-A849-4D6E-A4C3-A7B39540E42B}">
      <dgm:prSet phldrT="[Текст]"/>
      <dgm:spPr/>
      <dgm:t>
        <a:bodyPr/>
        <a:lstStyle/>
        <a:p>
          <a:endParaRPr lang="ru-RU" sz="2800" dirty="0"/>
        </a:p>
      </dgm:t>
    </dgm:pt>
    <dgm:pt modelId="{DE594747-0DD7-4F21-AE4D-D581951C52D3}" type="parTrans" cxnId="{1CD46673-DDCE-420A-ADB1-0AD9CC616F10}">
      <dgm:prSet/>
      <dgm:spPr/>
      <dgm:t>
        <a:bodyPr/>
        <a:lstStyle/>
        <a:p>
          <a:endParaRPr lang="ru-RU"/>
        </a:p>
      </dgm:t>
    </dgm:pt>
    <dgm:pt modelId="{3A9CFDEE-20DA-471A-8DF9-E04137C3C4B3}" type="sibTrans" cxnId="{1CD46673-DDCE-420A-ADB1-0AD9CC616F10}">
      <dgm:prSet/>
      <dgm:spPr/>
      <dgm:t>
        <a:bodyPr/>
        <a:lstStyle/>
        <a:p>
          <a:endParaRPr lang="ru-RU"/>
        </a:p>
      </dgm:t>
    </dgm:pt>
    <dgm:pt modelId="{B1BFE0A7-CBA9-4B77-8A06-E1C4B13298EB}" type="pres">
      <dgm:prSet presAssocID="{B0A9A006-AC97-439E-AEA1-1FF88428BDC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2386C12-FB30-47AF-9F15-AA2E1D623E1B}" type="pres">
      <dgm:prSet presAssocID="{5E7A1D8D-7A16-4213-827C-BC6AA4692914}" presName="linNode" presStyleCnt="0"/>
      <dgm:spPr/>
    </dgm:pt>
    <dgm:pt modelId="{38412FDF-E28C-4542-8C79-E1F8228E54EE}" type="pres">
      <dgm:prSet presAssocID="{5E7A1D8D-7A16-4213-827C-BC6AA4692914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407FF2-2216-4FCE-9C76-D0AB45B7737E}" type="pres">
      <dgm:prSet presAssocID="{5E7A1D8D-7A16-4213-827C-BC6AA4692914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173604-ED62-436D-BA78-C5ECC60B83D9}" type="pres">
      <dgm:prSet presAssocID="{9ED37636-6C4F-437D-A5BA-48AB5C7D5B1F}" presName="spacing" presStyleCnt="0"/>
      <dgm:spPr/>
    </dgm:pt>
    <dgm:pt modelId="{3ACB0094-284D-4EB6-B8C4-073C41312937}" type="pres">
      <dgm:prSet presAssocID="{7DBEC80A-D817-4255-B3BD-63F00BAFDEC2}" presName="linNode" presStyleCnt="0"/>
      <dgm:spPr/>
    </dgm:pt>
    <dgm:pt modelId="{FFE63BFB-E393-48F7-80A9-FF938AD8CF2D}" type="pres">
      <dgm:prSet presAssocID="{7DBEC80A-D817-4255-B3BD-63F00BAFDEC2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78A200-F348-4100-AF72-4CD1D0970779}" type="pres">
      <dgm:prSet presAssocID="{7DBEC80A-D817-4255-B3BD-63F00BAFDEC2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B026E8-3184-411C-BCC4-52D52E09080E}" type="presOf" srcId="{B0A9A006-AC97-439E-AEA1-1FF88428BDC1}" destId="{B1BFE0A7-CBA9-4B77-8A06-E1C4B13298EB}" srcOrd="0" destOrd="0" presId="urn:microsoft.com/office/officeart/2005/8/layout/vList6"/>
    <dgm:cxn modelId="{74D8A5B4-B3EA-42DA-AC5D-317E39BDA84B}" srcId="{B0A9A006-AC97-439E-AEA1-1FF88428BDC1}" destId="{5E7A1D8D-7A16-4213-827C-BC6AA4692914}" srcOrd="0" destOrd="0" parTransId="{A94DBF64-AF84-463D-A647-2BDB008DC9DC}" sibTransId="{9ED37636-6C4F-437D-A5BA-48AB5C7D5B1F}"/>
    <dgm:cxn modelId="{16249650-D8BC-4D13-BD62-4FE151E935F2}" type="presOf" srcId="{B94F0792-41A6-4F99-9D0D-69BE25DE200B}" destId="{72407FF2-2216-4FCE-9C76-D0AB45B7737E}" srcOrd="0" destOrd="0" presId="urn:microsoft.com/office/officeart/2005/8/layout/vList6"/>
    <dgm:cxn modelId="{504086C4-6904-473D-A394-EAD01792DFB6}" srcId="{5E7A1D8D-7A16-4213-827C-BC6AA4692914}" destId="{B94F0792-41A6-4F99-9D0D-69BE25DE200B}" srcOrd="0" destOrd="0" parTransId="{165F9300-9CD5-4E2D-9B84-1A9F76B59814}" sibTransId="{AB1920B4-1924-42D5-BBF1-8E522F40BFB2}"/>
    <dgm:cxn modelId="{D8ED7122-969B-4FFE-BB3E-B002BF854CE8}" type="presOf" srcId="{7DBEC80A-D817-4255-B3BD-63F00BAFDEC2}" destId="{FFE63BFB-E393-48F7-80A9-FF938AD8CF2D}" srcOrd="0" destOrd="0" presId="urn:microsoft.com/office/officeart/2005/8/layout/vList6"/>
    <dgm:cxn modelId="{1CD46673-DDCE-420A-ADB1-0AD9CC616F10}" srcId="{7DBEC80A-D817-4255-B3BD-63F00BAFDEC2}" destId="{8D377FBD-A849-4D6E-A4C3-A7B39540E42B}" srcOrd="0" destOrd="0" parTransId="{DE594747-0DD7-4F21-AE4D-D581951C52D3}" sibTransId="{3A9CFDEE-20DA-471A-8DF9-E04137C3C4B3}"/>
    <dgm:cxn modelId="{042C0BC7-5B33-401E-9BD0-FDDEB165B60C}" type="presOf" srcId="{18BF7BB8-7F5E-4F1A-94B2-0448905283FE}" destId="{72407FF2-2216-4FCE-9C76-D0AB45B7737E}" srcOrd="0" destOrd="1" presId="urn:microsoft.com/office/officeart/2005/8/layout/vList6"/>
    <dgm:cxn modelId="{E77AD939-9AB0-4B05-B142-51817DB89FF2}" srcId="{B0A9A006-AC97-439E-AEA1-1FF88428BDC1}" destId="{7DBEC80A-D817-4255-B3BD-63F00BAFDEC2}" srcOrd="1" destOrd="0" parTransId="{C474B059-1C6B-48C9-85D1-C511597B62F4}" sibTransId="{FABEDCE2-6528-4956-A15C-797686AF68CD}"/>
    <dgm:cxn modelId="{B2956395-AB3D-4819-ACD3-45072CBAFF6F}" srcId="{7DBEC80A-D817-4255-B3BD-63F00BAFDEC2}" destId="{CD63A6D7-EF83-475E-8F95-3857D23065F8}" srcOrd="1" destOrd="0" parTransId="{3FD0FA89-7CF5-4C0B-A997-7675C814278B}" sibTransId="{66B0C5BC-C9E4-4158-9000-DC705994BCC2}"/>
    <dgm:cxn modelId="{2D8FF4B0-3EF4-4300-8FFF-6286ACC45015}" type="presOf" srcId="{CD63A6D7-EF83-475E-8F95-3857D23065F8}" destId="{3778A200-F348-4100-AF72-4CD1D0970779}" srcOrd="0" destOrd="1" presId="urn:microsoft.com/office/officeart/2005/8/layout/vList6"/>
    <dgm:cxn modelId="{3DB70103-E9EE-464B-A6C3-4C60F3DB1498}" type="presOf" srcId="{5E7A1D8D-7A16-4213-827C-BC6AA4692914}" destId="{38412FDF-E28C-4542-8C79-E1F8228E54EE}" srcOrd="0" destOrd="0" presId="urn:microsoft.com/office/officeart/2005/8/layout/vList6"/>
    <dgm:cxn modelId="{CCDF4D9C-27BF-4DCE-9B46-779AE9C02DC4}" srcId="{5E7A1D8D-7A16-4213-827C-BC6AA4692914}" destId="{18BF7BB8-7F5E-4F1A-94B2-0448905283FE}" srcOrd="1" destOrd="0" parTransId="{B565264A-7D9A-49A7-B870-1F84CDA5B0A0}" sibTransId="{0649632E-AAD2-4ABB-A2A5-F8001DB7420C}"/>
    <dgm:cxn modelId="{692D25D5-43C1-40C2-9327-E13B1CF1DE59}" type="presOf" srcId="{8D377FBD-A849-4D6E-A4C3-A7B39540E42B}" destId="{3778A200-F348-4100-AF72-4CD1D0970779}" srcOrd="0" destOrd="0" presId="urn:microsoft.com/office/officeart/2005/8/layout/vList6"/>
    <dgm:cxn modelId="{BE756AFB-239E-4315-BC8B-D4EE15B17785}" type="presParOf" srcId="{B1BFE0A7-CBA9-4B77-8A06-E1C4B13298EB}" destId="{42386C12-FB30-47AF-9F15-AA2E1D623E1B}" srcOrd="0" destOrd="0" presId="urn:microsoft.com/office/officeart/2005/8/layout/vList6"/>
    <dgm:cxn modelId="{121EA5E7-17BD-408F-BA56-CBFA962D19A6}" type="presParOf" srcId="{42386C12-FB30-47AF-9F15-AA2E1D623E1B}" destId="{38412FDF-E28C-4542-8C79-E1F8228E54EE}" srcOrd="0" destOrd="0" presId="urn:microsoft.com/office/officeart/2005/8/layout/vList6"/>
    <dgm:cxn modelId="{6F25A2C7-6B11-4BF0-A0D8-66FFC06FAB99}" type="presParOf" srcId="{42386C12-FB30-47AF-9F15-AA2E1D623E1B}" destId="{72407FF2-2216-4FCE-9C76-D0AB45B7737E}" srcOrd="1" destOrd="0" presId="urn:microsoft.com/office/officeart/2005/8/layout/vList6"/>
    <dgm:cxn modelId="{EABC0700-2127-47E2-A74A-5BE937E0ED45}" type="presParOf" srcId="{B1BFE0A7-CBA9-4B77-8A06-E1C4B13298EB}" destId="{17173604-ED62-436D-BA78-C5ECC60B83D9}" srcOrd="1" destOrd="0" presId="urn:microsoft.com/office/officeart/2005/8/layout/vList6"/>
    <dgm:cxn modelId="{B8672C9F-7B6F-43AF-8D0D-D5902C163FF9}" type="presParOf" srcId="{B1BFE0A7-CBA9-4B77-8A06-E1C4B13298EB}" destId="{3ACB0094-284D-4EB6-B8C4-073C41312937}" srcOrd="2" destOrd="0" presId="urn:microsoft.com/office/officeart/2005/8/layout/vList6"/>
    <dgm:cxn modelId="{1109F8BA-7D25-4307-A9FA-8BD8439EC009}" type="presParOf" srcId="{3ACB0094-284D-4EB6-B8C4-073C41312937}" destId="{FFE63BFB-E393-48F7-80A9-FF938AD8CF2D}" srcOrd="0" destOrd="0" presId="urn:microsoft.com/office/officeart/2005/8/layout/vList6"/>
    <dgm:cxn modelId="{59073A28-F878-41A6-A1D2-737F7899D697}" type="presParOf" srcId="{3ACB0094-284D-4EB6-B8C4-073C41312937}" destId="{3778A200-F348-4100-AF72-4CD1D0970779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73468B-FE2A-46EC-911B-E831B03367F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45339F-E624-454E-9815-3B485C7FB209}">
      <dgm:prSet phldrT="[Текст]"/>
      <dgm:spPr/>
      <dgm:t>
        <a:bodyPr/>
        <a:lstStyle/>
        <a:p>
          <a:r>
            <a:rPr lang="ru-RU" b="1" dirty="0" smtClean="0">
              <a:solidFill>
                <a:srgbClr val="000099"/>
              </a:solidFill>
            </a:rPr>
            <a:t>1 этап</a:t>
          </a:r>
          <a:endParaRPr lang="ru-RU" b="1" dirty="0">
            <a:solidFill>
              <a:srgbClr val="000099"/>
            </a:solidFill>
          </a:endParaRPr>
        </a:p>
      </dgm:t>
    </dgm:pt>
    <dgm:pt modelId="{ECBF8644-3259-4D80-B1FA-16B63189027C}" type="parTrans" cxnId="{84FBAC08-3B36-4D9A-8E77-75D2055E3D60}">
      <dgm:prSet/>
      <dgm:spPr/>
      <dgm:t>
        <a:bodyPr/>
        <a:lstStyle/>
        <a:p>
          <a:endParaRPr lang="ru-RU"/>
        </a:p>
      </dgm:t>
    </dgm:pt>
    <dgm:pt modelId="{A67392F7-A5CB-447A-968D-2C5200A5F4BA}" type="sibTrans" cxnId="{84FBAC08-3B36-4D9A-8E77-75D2055E3D60}">
      <dgm:prSet/>
      <dgm:spPr/>
      <dgm:t>
        <a:bodyPr/>
        <a:lstStyle/>
        <a:p>
          <a:endParaRPr lang="ru-RU"/>
        </a:p>
      </dgm:t>
    </dgm:pt>
    <dgm:pt modelId="{49DC2D19-5DD7-4690-855D-090F762141D3}">
      <dgm:prSet phldrT="[Текст]"/>
      <dgm:spPr/>
      <dgm:t>
        <a:bodyPr/>
        <a:lstStyle/>
        <a:p>
          <a:pPr algn="ctr"/>
          <a:r>
            <a:rPr lang="ru-RU" b="1" dirty="0" smtClean="0"/>
            <a:t>ЦЕЛЬ</a:t>
          </a:r>
          <a:endParaRPr lang="ru-RU" b="1" dirty="0"/>
        </a:p>
      </dgm:t>
    </dgm:pt>
    <dgm:pt modelId="{E3F97E41-4D30-4738-BB20-A851468945E4}" type="parTrans" cxnId="{5457B14E-FF3A-4BD0-8C51-789819D54020}">
      <dgm:prSet/>
      <dgm:spPr/>
      <dgm:t>
        <a:bodyPr/>
        <a:lstStyle/>
        <a:p>
          <a:endParaRPr lang="ru-RU"/>
        </a:p>
      </dgm:t>
    </dgm:pt>
    <dgm:pt modelId="{971C6C0E-434A-453E-97E1-DBCAAC594620}" type="sibTrans" cxnId="{5457B14E-FF3A-4BD0-8C51-789819D54020}">
      <dgm:prSet/>
      <dgm:spPr/>
      <dgm:t>
        <a:bodyPr/>
        <a:lstStyle/>
        <a:p>
          <a:endParaRPr lang="ru-RU"/>
        </a:p>
      </dgm:t>
    </dgm:pt>
    <dgm:pt modelId="{818CDF54-ABE6-427C-B0F2-112A5D4CB25D}">
      <dgm:prSet phldrT="[Текст]"/>
      <dgm:spPr/>
      <dgm:t>
        <a:bodyPr/>
        <a:lstStyle/>
        <a:p>
          <a:r>
            <a:rPr lang="ru-RU" b="1" dirty="0" smtClean="0">
              <a:solidFill>
                <a:srgbClr val="000099"/>
              </a:solidFill>
            </a:rPr>
            <a:t>2 этап</a:t>
          </a:r>
          <a:endParaRPr lang="ru-RU" b="1" dirty="0">
            <a:solidFill>
              <a:srgbClr val="000099"/>
            </a:solidFill>
          </a:endParaRPr>
        </a:p>
      </dgm:t>
    </dgm:pt>
    <dgm:pt modelId="{CB274DCB-BB37-4441-8D57-0347F62C92ED}" type="parTrans" cxnId="{425BEFF9-7575-4E76-91E5-63883C25DEC3}">
      <dgm:prSet/>
      <dgm:spPr/>
      <dgm:t>
        <a:bodyPr/>
        <a:lstStyle/>
        <a:p>
          <a:endParaRPr lang="ru-RU"/>
        </a:p>
      </dgm:t>
    </dgm:pt>
    <dgm:pt modelId="{8B7C7414-7270-4E6B-83C4-0BBC36D8C350}" type="sibTrans" cxnId="{425BEFF9-7575-4E76-91E5-63883C25DEC3}">
      <dgm:prSet/>
      <dgm:spPr/>
      <dgm:t>
        <a:bodyPr/>
        <a:lstStyle/>
        <a:p>
          <a:endParaRPr lang="ru-RU"/>
        </a:p>
      </dgm:t>
    </dgm:pt>
    <dgm:pt modelId="{828DDDA3-E634-4D91-A16D-B49619903C73}">
      <dgm:prSet phldrT="[Текст]"/>
      <dgm:spPr/>
      <dgm:t>
        <a:bodyPr/>
        <a:lstStyle/>
        <a:p>
          <a:pPr algn="ctr"/>
          <a:r>
            <a:rPr lang="ru-RU" b="1" dirty="0" smtClean="0"/>
            <a:t>ПРОЦЕСС</a:t>
          </a:r>
          <a:endParaRPr lang="ru-RU" b="1" dirty="0"/>
        </a:p>
      </dgm:t>
    </dgm:pt>
    <dgm:pt modelId="{9DB1379F-F2E1-46BF-9B2A-9F37F42A43B8}" type="parTrans" cxnId="{BC2E093E-924B-45B2-84D6-AC31713FC12C}">
      <dgm:prSet/>
      <dgm:spPr/>
      <dgm:t>
        <a:bodyPr/>
        <a:lstStyle/>
        <a:p>
          <a:endParaRPr lang="ru-RU"/>
        </a:p>
      </dgm:t>
    </dgm:pt>
    <dgm:pt modelId="{6EF4B91E-6683-42ED-B47B-894D47BD4E23}" type="sibTrans" cxnId="{BC2E093E-924B-45B2-84D6-AC31713FC12C}">
      <dgm:prSet/>
      <dgm:spPr/>
      <dgm:t>
        <a:bodyPr/>
        <a:lstStyle/>
        <a:p>
          <a:endParaRPr lang="ru-RU"/>
        </a:p>
      </dgm:t>
    </dgm:pt>
    <dgm:pt modelId="{E9C0D071-7141-4804-A90E-D74B8A710B8A}">
      <dgm:prSet phldrT="[Текст]"/>
      <dgm:spPr/>
      <dgm:t>
        <a:bodyPr/>
        <a:lstStyle/>
        <a:p>
          <a:pPr algn="l"/>
          <a:r>
            <a:rPr lang="ru-RU" dirty="0" smtClean="0"/>
            <a:t>Действия, шаги, реализация</a:t>
          </a:r>
          <a:endParaRPr lang="ru-RU" dirty="0"/>
        </a:p>
      </dgm:t>
    </dgm:pt>
    <dgm:pt modelId="{1361D556-3AAD-4B41-81CF-BD36A0CC7D13}" type="parTrans" cxnId="{776B5E14-66BF-412D-9574-C4509B81B8C6}">
      <dgm:prSet/>
      <dgm:spPr/>
      <dgm:t>
        <a:bodyPr/>
        <a:lstStyle/>
        <a:p>
          <a:endParaRPr lang="ru-RU"/>
        </a:p>
      </dgm:t>
    </dgm:pt>
    <dgm:pt modelId="{313E357C-5CF9-4673-A36E-25D7EA1A2314}" type="sibTrans" cxnId="{776B5E14-66BF-412D-9574-C4509B81B8C6}">
      <dgm:prSet/>
      <dgm:spPr/>
      <dgm:t>
        <a:bodyPr/>
        <a:lstStyle/>
        <a:p>
          <a:endParaRPr lang="ru-RU"/>
        </a:p>
      </dgm:t>
    </dgm:pt>
    <dgm:pt modelId="{B888C078-69CC-45A1-8F3A-B94635C3FFD9}">
      <dgm:prSet phldrT="[Текст]"/>
      <dgm:spPr/>
      <dgm:t>
        <a:bodyPr/>
        <a:lstStyle/>
        <a:p>
          <a:r>
            <a:rPr lang="ru-RU" b="1" dirty="0" smtClean="0">
              <a:solidFill>
                <a:srgbClr val="000099"/>
              </a:solidFill>
            </a:rPr>
            <a:t>3 этап</a:t>
          </a:r>
          <a:endParaRPr lang="ru-RU" b="1" dirty="0">
            <a:solidFill>
              <a:srgbClr val="000099"/>
            </a:solidFill>
          </a:endParaRPr>
        </a:p>
      </dgm:t>
    </dgm:pt>
    <dgm:pt modelId="{F5CF1BA2-31B0-438F-BE8C-1D9A61DF9733}" type="parTrans" cxnId="{FF7C4C99-96F8-4A41-A0EE-8DEAD4C617C1}">
      <dgm:prSet/>
      <dgm:spPr/>
      <dgm:t>
        <a:bodyPr/>
        <a:lstStyle/>
        <a:p>
          <a:endParaRPr lang="ru-RU"/>
        </a:p>
      </dgm:t>
    </dgm:pt>
    <dgm:pt modelId="{E4EAB7F3-7192-41B8-B3A2-75791D75F311}" type="sibTrans" cxnId="{FF7C4C99-96F8-4A41-A0EE-8DEAD4C617C1}">
      <dgm:prSet/>
      <dgm:spPr/>
      <dgm:t>
        <a:bodyPr/>
        <a:lstStyle/>
        <a:p>
          <a:endParaRPr lang="ru-RU"/>
        </a:p>
      </dgm:t>
    </dgm:pt>
    <dgm:pt modelId="{5C06EE5F-F973-453E-84B8-D21EBA2F2F53}">
      <dgm:prSet phldrT="[Текст]"/>
      <dgm:spPr/>
      <dgm:t>
        <a:bodyPr/>
        <a:lstStyle/>
        <a:p>
          <a:pPr algn="ctr"/>
          <a:r>
            <a:rPr lang="ru-RU" b="1" dirty="0" smtClean="0"/>
            <a:t>РЕЗУЛЬТАТ</a:t>
          </a:r>
          <a:endParaRPr lang="ru-RU" b="1" dirty="0"/>
        </a:p>
      </dgm:t>
    </dgm:pt>
    <dgm:pt modelId="{EB8EFF9E-18DE-486E-B04C-1DF72DF5E454}" type="parTrans" cxnId="{F0690583-A56B-45B3-8BBD-520675FAA43F}">
      <dgm:prSet/>
      <dgm:spPr/>
      <dgm:t>
        <a:bodyPr/>
        <a:lstStyle/>
        <a:p>
          <a:endParaRPr lang="ru-RU"/>
        </a:p>
      </dgm:t>
    </dgm:pt>
    <dgm:pt modelId="{A51DDBF7-5FAE-4B76-9C99-BE5DAD960851}" type="sibTrans" cxnId="{F0690583-A56B-45B3-8BBD-520675FAA43F}">
      <dgm:prSet/>
      <dgm:spPr/>
      <dgm:t>
        <a:bodyPr/>
        <a:lstStyle/>
        <a:p>
          <a:endParaRPr lang="ru-RU"/>
        </a:p>
      </dgm:t>
    </dgm:pt>
    <dgm:pt modelId="{A42C1B75-AEF1-4E72-85E4-21EEF4CBA775}">
      <dgm:prSet phldrT="[Текст]"/>
      <dgm:spPr/>
      <dgm:t>
        <a:bodyPr/>
        <a:lstStyle/>
        <a:p>
          <a:pPr algn="l"/>
          <a:r>
            <a:rPr lang="ru-RU" dirty="0" smtClean="0"/>
            <a:t>Удовлетворение потребности</a:t>
          </a:r>
          <a:endParaRPr lang="ru-RU" dirty="0"/>
        </a:p>
      </dgm:t>
    </dgm:pt>
    <dgm:pt modelId="{063F1FBE-20CC-4475-B5A1-6B75FA0173CF}" type="parTrans" cxnId="{821D6A1D-149F-4015-B50B-CDEE8682E003}">
      <dgm:prSet/>
      <dgm:spPr/>
      <dgm:t>
        <a:bodyPr/>
        <a:lstStyle/>
        <a:p>
          <a:endParaRPr lang="ru-RU"/>
        </a:p>
      </dgm:t>
    </dgm:pt>
    <dgm:pt modelId="{9C2861BF-1666-46BF-865D-F686D4F3AFA6}" type="sibTrans" cxnId="{821D6A1D-149F-4015-B50B-CDEE8682E003}">
      <dgm:prSet/>
      <dgm:spPr/>
      <dgm:t>
        <a:bodyPr/>
        <a:lstStyle/>
        <a:p>
          <a:endParaRPr lang="ru-RU"/>
        </a:p>
      </dgm:t>
    </dgm:pt>
    <dgm:pt modelId="{EBEE8CB0-7728-46A0-99D5-6011609C9102}">
      <dgm:prSet phldrT="[Текст]"/>
      <dgm:spPr/>
      <dgm:t>
        <a:bodyPr/>
        <a:lstStyle/>
        <a:p>
          <a:pPr algn="l"/>
          <a:r>
            <a:rPr lang="ru-RU" dirty="0" smtClean="0"/>
            <a:t>Потребность, желание, стремление</a:t>
          </a:r>
          <a:endParaRPr lang="ru-RU" dirty="0"/>
        </a:p>
      </dgm:t>
    </dgm:pt>
    <dgm:pt modelId="{C6CA01FC-8E4F-432F-A0F0-15C40AC9F970}" type="sibTrans" cxnId="{F0D2FF3F-175E-4E13-9E04-93F683CA987F}">
      <dgm:prSet/>
      <dgm:spPr/>
      <dgm:t>
        <a:bodyPr/>
        <a:lstStyle/>
        <a:p>
          <a:endParaRPr lang="ru-RU"/>
        </a:p>
      </dgm:t>
    </dgm:pt>
    <dgm:pt modelId="{F2BD801F-EC28-4909-8139-7F24318CB7DA}" type="parTrans" cxnId="{F0D2FF3F-175E-4E13-9E04-93F683CA987F}">
      <dgm:prSet/>
      <dgm:spPr/>
      <dgm:t>
        <a:bodyPr/>
        <a:lstStyle/>
        <a:p>
          <a:endParaRPr lang="ru-RU"/>
        </a:p>
      </dgm:t>
    </dgm:pt>
    <dgm:pt modelId="{88EBB6B8-07EF-44C3-B0DB-81C842F0AF25}" type="pres">
      <dgm:prSet presAssocID="{6E73468B-FE2A-46EC-911B-E831B03367F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6AA9AFF-E8D6-4019-BD8A-0AF9B5A89F97}" type="pres">
      <dgm:prSet presAssocID="{2045339F-E624-454E-9815-3B485C7FB209}" presName="composite" presStyleCnt="0"/>
      <dgm:spPr/>
    </dgm:pt>
    <dgm:pt modelId="{956F9038-7F08-4AA3-8F57-170CF7A324E6}" type="pres">
      <dgm:prSet presAssocID="{2045339F-E624-454E-9815-3B485C7FB209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5CA692-20BD-41B1-BC7A-878C2E4FC30F}" type="pres">
      <dgm:prSet presAssocID="{2045339F-E624-454E-9815-3B485C7FB209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0D99E2-C5E4-4E26-81BD-3B5FD674D21F}" type="pres">
      <dgm:prSet presAssocID="{A67392F7-A5CB-447A-968D-2C5200A5F4BA}" presName="sp" presStyleCnt="0"/>
      <dgm:spPr/>
    </dgm:pt>
    <dgm:pt modelId="{9CB18A09-D0EF-4102-BE9D-82D3CAB94942}" type="pres">
      <dgm:prSet presAssocID="{818CDF54-ABE6-427C-B0F2-112A5D4CB25D}" presName="composite" presStyleCnt="0"/>
      <dgm:spPr/>
    </dgm:pt>
    <dgm:pt modelId="{8A159D2F-3CB9-426D-8F2A-D733C74B496C}" type="pres">
      <dgm:prSet presAssocID="{818CDF54-ABE6-427C-B0F2-112A5D4CB25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E19240-1BE9-4681-BBE3-B402D1E7AF2A}" type="pres">
      <dgm:prSet presAssocID="{818CDF54-ABE6-427C-B0F2-112A5D4CB25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464419-FB6E-4B0F-BB49-71BCB90F343F}" type="pres">
      <dgm:prSet presAssocID="{8B7C7414-7270-4E6B-83C4-0BBC36D8C350}" presName="sp" presStyleCnt="0"/>
      <dgm:spPr/>
    </dgm:pt>
    <dgm:pt modelId="{10380597-5121-4D6A-A23F-A0F441E10C32}" type="pres">
      <dgm:prSet presAssocID="{B888C078-69CC-45A1-8F3A-B94635C3FFD9}" presName="composite" presStyleCnt="0"/>
      <dgm:spPr/>
    </dgm:pt>
    <dgm:pt modelId="{425A7FB7-441F-4D0C-8D5C-0FF1BAB69ABB}" type="pres">
      <dgm:prSet presAssocID="{B888C078-69CC-45A1-8F3A-B94635C3FFD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F1E6E2-3232-44A8-84EC-8144DB8355AF}" type="pres">
      <dgm:prSet presAssocID="{B888C078-69CC-45A1-8F3A-B94635C3FFD9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457B14E-FF3A-4BD0-8C51-789819D54020}" srcId="{2045339F-E624-454E-9815-3B485C7FB209}" destId="{49DC2D19-5DD7-4690-855D-090F762141D3}" srcOrd="0" destOrd="0" parTransId="{E3F97E41-4D30-4738-BB20-A851468945E4}" sibTransId="{971C6C0E-434A-453E-97E1-DBCAAC594620}"/>
    <dgm:cxn modelId="{FF7C4C99-96F8-4A41-A0EE-8DEAD4C617C1}" srcId="{6E73468B-FE2A-46EC-911B-E831B03367F5}" destId="{B888C078-69CC-45A1-8F3A-B94635C3FFD9}" srcOrd="2" destOrd="0" parTransId="{F5CF1BA2-31B0-438F-BE8C-1D9A61DF9733}" sibTransId="{E4EAB7F3-7192-41B8-B3A2-75791D75F311}"/>
    <dgm:cxn modelId="{EA4A0C67-614C-4299-9CB6-86D00FD77112}" type="presOf" srcId="{EBEE8CB0-7728-46A0-99D5-6011609C9102}" destId="{4B5CA692-20BD-41B1-BC7A-878C2E4FC30F}" srcOrd="0" destOrd="1" presId="urn:microsoft.com/office/officeart/2005/8/layout/chevron2"/>
    <dgm:cxn modelId="{ADDED97A-AC08-4108-A256-49E9548FEA94}" type="presOf" srcId="{B888C078-69CC-45A1-8F3A-B94635C3FFD9}" destId="{425A7FB7-441F-4D0C-8D5C-0FF1BAB69ABB}" srcOrd="0" destOrd="0" presId="urn:microsoft.com/office/officeart/2005/8/layout/chevron2"/>
    <dgm:cxn modelId="{4CEC5108-E218-46E5-9929-154522249B8E}" type="presOf" srcId="{E9C0D071-7141-4804-A90E-D74B8A710B8A}" destId="{8CE19240-1BE9-4681-BBE3-B402D1E7AF2A}" srcOrd="0" destOrd="1" presId="urn:microsoft.com/office/officeart/2005/8/layout/chevron2"/>
    <dgm:cxn modelId="{4C48E5BA-A862-4316-8F7A-E579CD56BB50}" type="presOf" srcId="{49DC2D19-5DD7-4690-855D-090F762141D3}" destId="{4B5CA692-20BD-41B1-BC7A-878C2E4FC30F}" srcOrd="0" destOrd="0" presId="urn:microsoft.com/office/officeart/2005/8/layout/chevron2"/>
    <dgm:cxn modelId="{821D6A1D-149F-4015-B50B-CDEE8682E003}" srcId="{B888C078-69CC-45A1-8F3A-B94635C3FFD9}" destId="{A42C1B75-AEF1-4E72-85E4-21EEF4CBA775}" srcOrd="1" destOrd="0" parTransId="{063F1FBE-20CC-4475-B5A1-6B75FA0173CF}" sibTransId="{9C2861BF-1666-46BF-865D-F686D4F3AFA6}"/>
    <dgm:cxn modelId="{02F11637-0B09-4852-9DC5-EF22CB96AA59}" type="presOf" srcId="{2045339F-E624-454E-9815-3B485C7FB209}" destId="{956F9038-7F08-4AA3-8F57-170CF7A324E6}" srcOrd="0" destOrd="0" presId="urn:microsoft.com/office/officeart/2005/8/layout/chevron2"/>
    <dgm:cxn modelId="{F1E5B002-BC71-429D-B38F-37CC9E341C94}" type="presOf" srcId="{5C06EE5F-F973-453E-84B8-D21EBA2F2F53}" destId="{DCF1E6E2-3232-44A8-84EC-8144DB8355AF}" srcOrd="0" destOrd="0" presId="urn:microsoft.com/office/officeart/2005/8/layout/chevron2"/>
    <dgm:cxn modelId="{BC2E093E-924B-45B2-84D6-AC31713FC12C}" srcId="{818CDF54-ABE6-427C-B0F2-112A5D4CB25D}" destId="{828DDDA3-E634-4D91-A16D-B49619903C73}" srcOrd="0" destOrd="0" parTransId="{9DB1379F-F2E1-46BF-9B2A-9F37F42A43B8}" sibTransId="{6EF4B91E-6683-42ED-B47B-894D47BD4E23}"/>
    <dgm:cxn modelId="{B8A1398B-03A5-4BC6-8B57-2D85F2CC6235}" type="presOf" srcId="{6E73468B-FE2A-46EC-911B-E831B03367F5}" destId="{88EBB6B8-07EF-44C3-B0DB-81C842F0AF25}" srcOrd="0" destOrd="0" presId="urn:microsoft.com/office/officeart/2005/8/layout/chevron2"/>
    <dgm:cxn modelId="{122E510D-4748-42E4-93E2-3D9D148FBB66}" type="presOf" srcId="{828DDDA3-E634-4D91-A16D-B49619903C73}" destId="{8CE19240-1BE9-4681-BBE3-B402D1E7AF2A}" srcOrd="0" destOrd="0" presId="urn:microsoft.com/office/officeart/2005/8/layout/chevron2"/>
    <dgm:cxn modelId="{F0D2FF3F-175E-4E13-9E04-93F683CA987F}" srcId="{2045339F-E624-454E-9815-3B485C7FB209}" destId="{EBEE8CB0-7728-46A0-99D5-6011609C9102}" srcOrd="1" destOrd="0" parTransId="{F2BD801F-EC28-4909-8139-7F24318CB7DA}" sibTransId="{C6CA01FC-8E4F-432F-A0F0-15C40AC9F970}"/>
    <dgm:cxn modelId="{9D375248-6744-4581-9D47-C05507775FAB}" type="presOf" srcId="{A42C1B75-AEF1-4E72-85E4-21EEF4CBA775}" destId="{DCF1E6E2-3232-44A8-84EC-8144DB8355AF}" srcOrd="0" destOrd="1" presId="urn:microsoft.com/office/officeart/2005/8/layout/chevron2"/>
    <dgm:cxn modelId="{425BEFF9-7575-4E76-91E5-63883C25DEC3}" srcId="{6E73468B-FE2A-46EC-911B-E831B03367F5}" destId="{818CDF54-ABE6-427C-B0F2-112A5D4CB25D}" srcOrd="1" destOrd="0" parTransId="{CB274DCB-BB37-4441-8D57-0347F62C92ED}" sibTransId="{8B7C7414-7270-4E6B-83C4-0BBC36D8C350}"/>
    <dgm:cxn modelId="{776B5E14-66BF-412D-9574-C4509B81B8C6}" srcId="{818CDF54-ABE6-427C-B0F2-112A5D4CB25D}" destId="{E9C0D071-7141-4804-A90E-D74B8A710B8A}" srcOrd="1" destOrd="0" parTransId="{1361D556-3AAD-4B41-81CF-BD36A0CC7D13}" sibTransId="{313E357C-5CF9-4673-A36E-25D7EA1A2314}"/>
    <dgm:cxn modelId="{F0690583-A56B-45B3-8BBD-520675FAA43F}" srcId="{B888C078-69CC-45A1-8F3A-B94635C3FFD9}" destId="{5C06EE5F-F973-453E-84B8-D21EBA2F2F53}" srcOrd="0" destOrd="0" parTransId="{EB8EFF9E-18DE-486E-B04C-1DF72DF5E454}" sibTransId="{A51DDBF7-5FAE-4B76-9C99-BE5DAD960851}"/>
    <dgm:cxn modelId="{AF77CDAA-07FC-47AE-A86B-B4FB58D4A0F5}" type="presOf" srcId="{818CDF54-ABE6-427C-B0F2-112A5D4CB25D}" destId="{8A159D2F-3CB9-426D-8F2A-D733C74B496C}" srcOrd="0" destOrd="0" presId="urn:microsoft.com/office/officeart/2005/8/layout/chevron2"/>
    <dgm:cxn modelId="{84FBAC08-3B36-4D9A-8E77-75D2055E3D60}" srcId="{6E73468B-FE2A-46EC-911B-E831B03367F5}" destId="{2045339F-E624-454E-9815-3B485C7FB209}" srcOrd="0" destOrd="0" parTransId="{ECBF8644-3259-4D80-B1FA-16B63189027C}" sibTransId="{A67392F7-A5CB-447A-968D-2C5200A5F4BA}"/>
    <dgm:cxn modelId="{503CEAA3-70CB-49B0-A2F9-9CB9CB8EFC9A}" type="presParOf" srcId="{88EBB6B8-07EF-44C3-B0DB-81C842F0AF25}" destId="{E6AA9AFF-E8D6-4019-BD8A-0AF9B5A89F97}" srcOrd="0" destOrd="0" presId="urn:microsoft.com/office/officeart/2005/8/layout/chevron2"/>
    <dgm:cxn modelId="{06315983-95EF-42FB-B2AB-3BD3F71CAB32}" type="presParOf" srcId="{E6AA9AFF-E8D6-4019-BD8A-0AF9B5A89F97}" destId="{956F9038-7F08-4AA3-8F57-170CF7A324E6}" srcOrd="0" destOrd="0" presId="urn:microsoft.com/office/officeart/2005/8/layout/chevron2"/>
    <dgm:cxn modelId="{7615372F-A2C4-492B-8677-DF2410F718BF}" type="presParOf" srcId="{E6AA9AFF-E8D6-4019-BD8A-0AF9B5A89F97}" destId="{4B5CA692-20BD-41B1-BC7A-878C2E4FC30F}" srcOrd="1" destOrd="0" presId="urn:microsoft.com/office/officeart/2005/8/layout/chevron2"/>
    <dgm:cxn modelId="{83185980-88F0-48AD-9AE4-1926C72B0994}" type="presParOf" srcId="{88EBB6B8-07EF-44C3-B0DB-81C842F0AF25}" destId="{B70D99E2-C5E4-4E26-81BD-3B5FD674D21F}" srcOrd="1" destOrd="0" presId="urn:microsoft.com/office/officeart/2005/8/layout/chevron2"/>
    <dgm:cxn modelId="{EF0AFEA9-C512-457B-999E-BC1FA48EA65A}" type="presParOf" srcId="{88EBB6B8-07EF-44C3-B0DB-81C842F0AF25}" destId="{9CB18A09-D0EF-4102-BE9D-82D3CAB94942}" srcOrd="2" destOrd="0" presId="urn:microsoft.com/office/officeart/2005/8/layout/chevron2"/>
    <dgm:cxn modelId="{286B732E-79CA-4049-8F3C-77D8265CA0BD}" type="presParOf" srcId="{9CB18A09-D0EF-4102-BE9D-82D3CAB94942}" destId="{8A159D2F-3CB9-426D-8F2A-D733C74B496C}" srcOrd="0" destOrd="0" presId="urn:microsoft.com/office/officeart/2005/8/layout/chevron2"/>
    <dgm:cxn modelId="{784AFCB9-BBAD-43C2-B74B-E535046F9A6D}" type="presParOf" srcId="{9CB18A09-D0EF-4102-BE9D-82D3CAB94942}" destId="{8CE19240-1BE9-4681-BBE3-B402D1E7AF2A}" srcOrd="1" destOrd="0" presId="urn:microsoft.com/office/officeart/2005/8/layout/chevron2"/>
    <dgm:cxn modelId="{93D34778-82D3-4596-B36B-D430D19A3D24}" type="presParOf" srcId="{88EBB6B8-07EF-44C3-B0DB-81C842F0AF25}" destId="{DC464419-FB6E-4B0F-BB49-71BCB90F343F}" srcOrd="3" destOrd="0" presId="urn:microsoft.com/office/officeart/2005/8/layout/chevron2"/>
    <dgm:cxn modelId="{E7B1E10F-8E17-4235-B1A3-C6A5CE078489}" type="presParOf" srcId="{88EBB6B8-07EF-44C3-B0DB-81C842F0AF25}" destId="{10380597-5121-4D6A-A23F-A0F441E10C32}" srcOrd="4" destOrd="0" presId="urn:microsoft.com/office/officeart/2005/8/layout/chevron2"/>
    <dgm:cxn modelId="{5ECFFF42-77A3-44D7-9AF4-ADB1AA561E68}" type="presParOf" srcId="{10380597-5121-4D6A-A23F-A0F441E10C32}" destId="{425A7FB7-441F-4D0C-8D5C-0FF1BAB69ABB}" srcOrd="0" destOrd="0" presId="urn:microsoft.com/office/officeart/2005/8/layout/chevron2"/>
    <dgm:cxn modelId="{783784F5-2F5C-4A2B-95FC-6C5358F36C1F}" type="presParOf" srcId="{10380597-5121-4D6A-A23F-A0F441E10C32}" destId="{DCF1E6E2-3232-44A8-84EC-8144DB8355A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0110A10-43F3-4CEB-B082-4F4D8888B9F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92E4C3D-2C27-4E6C-927F-73A48C8D1161}">
      <dgm:prSet phldrT="[Текст]" custT="1"/>
      <dgm:spPr/>
      <dgm:t>
        <a:bodyPr/>
        <a:lstStyle/>
        <a:p>
          <a:pPr algn="l"/>
          <a:r>
            <a:rPr lang="ru-RU" sz="2400" b="1" dirty="0" smtClean="0"/>
            <a:t>Проект                                             ЧТО?</a:t>
          </a:r>
        </a:p>
        <a:p>
          <a:pPr algn="ctr"/>
          <a:r>
            <a:rPr lang="ru-RU" sz="2400" b="0" dirty="0" smtClean="0"/>
            <a:t>Результат</a:t>
          </a:r>
          <a:r>
            <a:rPr lang="ru-RU" sz="2400" b="1" dirty="0" smtClean="0"/>
            <a:t> </a:t>
          </a:r>
          <a:endParaRPr lang="ru-RU" sz="2400" b="1" dirty="0"/>
        </a:p>
      </dgm:t>
    </dgm:pt>
    <dgm:pt modelId="{05EF83A1-DD91-4775-8177-665F52395441}" type="parTrans" cxnId="{6546CBA8-AF57-42EB-A501-7B1D1A0B87E7}">
      <dgm:prSet/>
      <dgm:spPr/>
      <dgm:t>
        <a:bodyPr/>
        <a:lstStyle/>
        <a:p>
          <a:endParaRPr lang="ru-RU"/>
        </a:p>
      </dgm:t>
    </dgm:pt>
    <dgm:pt modelId="{75267F77-4E1A-4AA0-A822-BD13DAEBCE97}" type="sibTrans" cxnId="{6546CBA8-AF57-42EB-A501-7B1D1A0B87E7}">
      <dgm:prSet/>
      <dgm:spPr/>
      <dgm:t>
        <a:bodyPr/>
        <a:lstStyle/>
        <a:p>
          <a:endParaRPr lang="ru-RU"/>
        </a:p>
      </dgm:t>
    </dgm:pt>
    <dgm:pt modelId="{A7A67491-4C2C-4539-B4BE-22B6BB1CE1DB}">
      <dgm:prSet phldrT="[Текст]" custT="1"/>
      <dgm:spPr/>
      <dgm:t>
        <a:bodyPr/>
        <a:lstStyle/>
        <a:p>
          <a:pPr algn="l"/>
          <a:r>
            <a:rPr lang="ru-RU" sz="2400" b="1" dirty="0" smtClean="0"/>
            <a:t>Проектная деятельность         КАК?</a:t>
          </a:r>
        </a:p>
        <a:p>
          <a:pPr algn="ctr"/>
          <a:r>
            <a:rPr lang="ru-RU" sz="2400" dirty="0" smtClean="0"/>
            <a:t>Процесс   </a:t>
          </a:r>
          <a:endParaRPr lang="ru-RU" sz="2400" dirty="0"/>
        </a:p>
      </dgm:t>
    </dgm:pt>
    <dgm:pt modelId="{505270D0-1E7E-4D36-88AA-C1871C0751E3}" type="parTrans" cxnId="{3D984985-AC2D-468E-999C-52BE76189895}">
      <dgm:prSet/>
      <dgm:spPr/>
      <dgm:t>
        <a:bodyPr/>
        <a:lstStyle/>
        <a:p>
          <a:endParaRPr lang="ru-RU"/>
        </a:p>
      </dgm:t>
    </dgm:pt>
    <dgm:pt modelId="{EFF7BCCF-4258-460A-AC55-D87356358E6D}" type="sibTrans" cxnId="{3D984985-AC2D-468E-999C-52BE76189895}">
      <dgm:prSet/>
      <dgm:spPr/>
      <dgm:t>
        <a:bodyPr/>
        <a:lstStyle/>
        <a:p>
          <a:endParaRPr lang="ru-RU"/>
        </a:p>
      </dgm:t>
    </dgm:pt>
    <dgm:pt modelId="{6CBAF11B-4E77-4F7C-807A-5252D6BD53F1}">
      <dgm:prSet phldrT="[Текст]" custT="1"/>
      <dgm:spPr/>
      <dgm:t>
        <a:bodyPr/>
        <a:lstStyle/>
        <a:p>
          <a:pPr algn="l"/>
          <a:r>
            <a:rPr lang="ru-RU" sz="2400" b="1" dirty="0" smtClean="0"/>
            <a:t>Проектное мышление         ЗАЧЕМ?</a:t>
          </a:r>
        </a:p>
        <a:p>
          <a:pPr algn="ctr"/>
          <a:r>
            <a:rPr lang="ru-RU" sz="2400" dirty="0" smtClean="0"/>
            <a:t>Механизм и понимание (осознание)</a:t>
          </a:r>
          <a:endParaRPr lang="ru-RU" sz="2400" dirty="0"/>
        </a:p>
      </dgm:t>
    </dgm:pt>
    <dgm:pt modelId="{FEE0FE27-7B73-4928-97F1-0FECC1362932}" type="parTrans" cxnId="{AEF77D63-C1D4-46B6-BC42-2C4E22153C0B}">
      <dgm:prSet/>
      <dgm:spPr/>
      <dgm:t>
        <a:bodyPr/>
        <a:lstStyle/>
        <a:p>
          <a:endParaRPr lang="ru-RU"/>
        </a:p>
      </dgm:t>
    </dgm:pt>
    <dgm:pt modelId="{4EAFA936-E293-4461-94F0-ED39036D08AA}" type="sibTrans" cxnId="{AEF77D63-C1D4-46B6-BC42-2C4E22153C0B}">
      <dgm:prSet/>
      <dgm:spPr/>
      <dgm:t>
        <a:bodyPr/>
        <a:lstStyle/>
        <a:p>
          <a:endParaRPr lang="ru-RU"/>
        </a:p>
      </dgm:t>
    </dgm:pt>
    <dgm:pt modelId="{AE67503D-32EC-4CE5-98F6-2F70F996E2AB}" type="pres">
      <dgm:prSet presAssocID="{C0110A10-43F3-4CEB-B082-4F4D8888B9F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4F90C28-EC7F-47F4-AEAB-402587F0EA18}" type="pres">
      <dgm:prSet presAssocID="{992E4C3D-2C27-4E6C-927F-73A48C8D1161}" presName="parentLin" presStyleCnt="0"/>
      <dgm:spPr/>
    </dgm:pt>
    <dgm:pt modelId="{10ABC869-BCD0-4BAE-A97C-9D901BB66DF5}" type="pres">
      <dgm:prSet presAssocID="{992E4C3D-2C27-4E6C-927F-73A48C8D1161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730C49CE-0D7E-4EE7-879F-EC3FDBCDEF0A}" type="pres">
      <dgm:prSet presAssocID="{992E4C3D-2C27-4E6C-927F-73A48C8D116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39787A-D8BB-4269-B677-607F1DF6C3D0}" type="pres">
      <dgm:prSet presAssocID="{992E4C3D-2C27-4E6C-927F-73A48C8D1161}" presName="negativeSpace" presStyleCnt="0"/>
      <dgm:spPr/>
    </dgm:pt>
    <dgm:pt modelId="{1F62FD4C-8BFB-47FA-B92F-6FD6D822ED7C}" type="pres">
      <dgm:prSet presAssocID="{992E4C3D-2C27-4E6C-927F-73A48C8D1161}" presName="childText" presStyleLbl="conFgAcc1" presStyleIdx="0" presStyleCnt="3">
        <dgm:presLayoutVars>
          <dgm:bulletEnabled val="1"/>
        </dgm:presLayoutVars>
      </dgm:prSet>
      <dgm:spPr/>
    </dgm:pt>
    <dgm:pt modelId="{3ABF4EC6-9CDA-48BD-9CCA-9D180B7FFE2A}" type="pres">
      <dgm:prSet presAssocID="{75267F77-4E1A-4AA0-A822-BD13DAEBCE97}" presName="spaceBetweenRectangles" presStyleCnt="0"/>
      <dgm:spPr/>
    </dgm:pt>
    <dgm:pt modelId="{875D102E-C6E3-4675-94DC-AE6E769AD36A}" type="pres">
      <dgm:prSet presAssocID="{A7A67491-4C2C-4539-B4BE-22B6BB1CE1DB}" presName="parentLin" presStyleCnt="0"/>
      <dgm:spPr/>
    </dgm:pt>
    <dgm:pt modelId="{C207ECC1-5BFB-41D2-9E66-EE38096A70D0}" type="pres">
      <dgm:prSet presAssocID="{A7A67491-4C2C-4539-B4BE-22B6BB1CE1DB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BE7E6D34-5E3E-4B09-BA7C-181BBE5D5507}" type="pres">
      <dgm:prSet presAssocID="{A7A67491-4C2C-4539-B4BE-22B6BB1CE1D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4C1AAF-2C26-4871-AA84-B95741979BE4}" type="pres">
      <dgm:prSet presAssocID="{A7A67491-4C2C-4539-B4BE-22B6BB1CE1DB}" presName="negativeSpace" presStyleCnt="0"/>
      <dgm:spPr/>
    </dgm:pt>
    <dgm:pt modelId="{83A94A06-7BFE-4AF0-B47A-E3BAF3401EB9}" type="pres">
      <dgm:prSet presAssocID="{A7A67491-4C2C-4539-B4BE-22B6BB1CE1DB}" presName="childText" presStyleLbl="conFgAcc1" presStyleIdx="1" presStyleCnt="3">
        <dgm:presLayoutVars>
          <dgm:bulletEnabled val="1"/>
        </dgm:presLayoutVars>
      </dgm:prSet>
      <dgm:spPr/>
    </dgm:pt>
    <dgm:pt modelId="{E6893AE5-442C-482E-BE5F-2130CE359E45}" type="pres">
      <dgm:prSet presAssocID="{EFF7BCCF-4258-460A-AC55-D87356358E6D}" presName="spaceBetweenRectangles" presStyleCnt="0"/>
      <dgm:spPr/>
    </dgm:pt>
    <dgm:pt modelId="{262325FC-AB3F-48D3-BCE3-131CB0540CB9}" type="pres">
      <dgm:prSet presAssocID="{6CBAF11B-4E77-4F7C-807A-5252D6BD53F1}" presName="parentLin" presStyleCnt="0"/>
      <dgm:spPr/>
    </dgm:pt>
    <dgm:pt modelId="{F893B2AA-C426-4149-A6FB-350B5B5D29C2}" type="pres">
      <dgm:prSet presAssocID="{6CBAF11B-4E77-4F7C-807A-5252D6BD53F1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16469D57-5207-426F-8B27-34FFB34D1EFE}" type="pres">
      <dgm:prSet presAssocID="{6CBAF11B-4E77-4F7C-807A-5252D6BD53F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38B268-0B01-4072-8779-F092C63442BD}" type="pres">
      <dgm:prSet presAssocID="{6CBAF11B-4E77-4F7C-807A-5252D6BD53F1}" presName="negativeSpace" presStyleCnt="0"/>
      <dgm:spPr/>
    </dgm:pt>
    <dgm:pt modelId="{2C13CC8A-EE92-4E05-9FF3-C9FB5E7DC983}" type="pres">
      <dgm:prSet presAssocID="{6CBAF11B-4E77-4F7C-807A-5252D6BD53F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EF77D63-C1D4-46B6-BC42-2C4E22153C0B}" srcId="{C0110A10-43F3-4CEB-B082-4F4D8888B9F3}" destId="{6CBAF11B-4E77-4F7C-807A-5252D6BD53F1}" srcOrd="2" destOrd="0" parTransId="{FEE0FE27-7B73-4928-97F1-0FECC1362932}" sibTransId="{4EAFA936-E293-4461-94F0-ED39036D08AA}"/>
    <dgm:cxn modelId="{C0BF2D87-D22E-48B7-A92D-DF76550CF0BC}" type="presOf" srcId="{6CBAF11B-4E77-4F7C-807A-5252D6BD53F1}" destId="{F893B2AA-C426-4149-A6FB-350B5B5D29C2}" srcOrd="0" destOrd="0" presId="urn:microsoft.com/office/officeart/2005/8/layout/list1"/>
    <dgm:cxn modelId="{D40424FE-37D0-4EB2-AA1F-C133F4BE1EC7}" type="presOf" srcId="{A7A67491-4C2C-4539-B4BE-22B6BB1CE1DB}" destId="{C207ECC1-5BFB-41D2-9E66-EE38096A70D0}" srcOrd="0" destOrd="0" presId="urn:microsoft.com/office/officeart/2005/8/layout/list1"/>
    <dgm:cxn modelId="{DAB0E454-E78A-46E2-BA7B-3C3E1241B9C6}" type="presOf" srcId="{992E4C3D-2C27-4E6C-927F-73A48C8D1161}" destId="{730C49CE-0D7E-4EE7-879F-EC3FDBCDEF0A}" srcOrd="1" destOrd="0" presId="urn:microsoft.com/office/officeart/2005/8/layout/list1"/>
    <dgm:cxn modelId="{6546CBA8-AF57-42EB-A501-7B1D1A0B87E7}" srcId="{C0110A10-43F3-4CEB-B082-4F4D8888B9F3}" destId="{992E4C3D-2C27-4E6C-927F-73A48C8D1161}" srcOrd="0" destOrd="0" parTransId="{05EF83A1-DD91-4775-8177-665F52395441}" sibTransId="{75267F77-4E1A-4AA0-A822-BD13DAEBCE97}"/>
    <dgm:cxn modelId="{9EDF2399-6421-4100-9450-03FB0EE214F5}" type="presOf" srcId="{992E4C3D-2C27-4E6C-927F-73A48C8D1161}" destId="{10ABC869-BCD0-4BAE-A97C-9D901BB66DF5}" srcOrd="0" destOrd="0" presId="urn:microsoft.com/office/officeart/2005/8/layout/list1"/>
    <dgm:cxn modelId="{3D984985-AC2D-468E-999C-52BE76189895}" srcId="{C0110A10-43F3-4CEB-B082-4F4D8888B9F3}" destId="{A7A67491-4C2C-4539-B4BE-22B6BB1CE1DB}" srcOrd="1" destOrd="0" parTransId="{505270D0-1E7E-4D36-88AA-C1871C0751E3}" sibTransId="{EFF7BCCF-4258-460A-AC55-D87356358E6D}"/>
    <dgm:cxn modelId="{9440E04D-3883-4E1C-A8F9-1B7F49CE96CE}" type="presOf" srcId="{A7A67491-4C2C-4539-B4BE-22B6BB1CE1DB}" destId="{BE7E6D34-5E3E-4B09-BA7C-181BBE5D5507}" srcOrd="1" destOrd="0" presId="urn:microsoft.com/office/officeart/2005/8/layout/list1"/>
    <dgm:cxn modelId="{B6942214-1CC6-441B-BFB4-CCF3BDCE9D08}" type="presOf" srcId="{C0110A10-43F3-4CEB-B082-4F4D8888B9F3}" destId="{AE67503D-32EC-4CE5-98F6-2F70F996E2AB}" srcOrd="0" destOrd="0" presId="urn:microsoft.com/office/officeart/2005/8/layout/list1"/>
    <dgm:cxn modelId="{524F1ADB-33A1-4871-BF46-27A3698618B7}" type="presOf" srcId="{6CBAF11B-4E77-4F7C-807A-5252D6BD53F1}" destId="{16469D57-5207-426F-8B27-34FFB34D1EFE}" srcOrd="1" destOrd="0" presId="urn:microsoft.com/office/officeart/2005/8/layout/list1"/>
    <dgm:cxn modelId="{1185D725-0C5B-4FAB-BA31-2BBA1EFA6FB3}" type="presParOf" srcId="{AE67503D-32EC-4CE5-98F6-2F70F996E2AB}" destId="{D4F90C28-EC7F-47F4-AEAB-402587F0EA18}" srcOrd="0" destOrd="0" presId="urn:microsoft.com/office/officeart/2005/8/layout/list1"/>
    <dgm:cxn modelId="{BDA7138A-7D2B-4F27-B13A-2E25BF976B67}" type="presParOf" srcId="{D4F90C28-EC7F-47F4-AEAB-402587F0EA18}" destId="{10ABC869-BCD0-4BAE-A97C-9D901BB66DF5}" srcOrd="0" destOrd="0" presId="urn:microsoft.com/office/officeart/2005/8/layout/list1"/>
    <dgm:cxn modelId="{CA433FD6-7442-4497-BFCC-17B73D3660C4}" type="presParOf" srcId="{D4F90C28-EC7F-47F4-AEAB-402587F0EA18}" destId="{730C49CE-0D7E-4EE7-879F-EC3FDBCDEF0A}" srcOrd="1" destOrd="0" presId="urn:microsoft.com/office/officeart/2005/8/layout/list1"/>
    <dgm:cxn modelId="{F40C6FCC-1792-48D1-8515-EB88D81251AB}" type="presParOf" srcId="{AE67503D-32EC-4CE5-98F6-2F70F996E2AB}" destId="{FC39787A-D8BB-4269-B677-607F1DF6C3D0}" srcOrd="1" destOrd="0" presId="urn:microsoft.com/office/officeart/2005/8/layout/list1"/>
    <dgm:cxn modelId="{0DFC0E2A-9131-405E-B3ED-571F4FDDF628}" type="presParOf" srcId="{AE67503D-32EC-4CE5-98F6-2F70F996E2AB}" destId="{1F62FD4C-8BFB-47FA-B92F-6FD6D822ED7C}" srcOrd="2" destOrd="0" presId="urn:microsoft.com/office/officeart/2005/8/layout/list1"/>
    <dgm:cxn modelId="{95CC0BB9-7E91-40DB-B03C-42874B30DEB6}" type="presParOf" srcId="{AE67503D-32EC-4CE5-98F6-2F70F996E2AB}" destId="{3ABF4EC6-9CDA-48BD-9CCA-9D180B7FFE2A}" srcOrd="3" destOrd="0" presId="urn:microsoft.com/office/officeart/2005/8/layout/list1"/>
    <dgm:cxn modelId="{E62A12B7-8608-42D0-9030-221CB32AA1A4}" type="presParOf" srcId="{AE67503D-32EC-4CE5-98F6-2F70F996E2AB}" destId="{875D102E-C6E3-4675-94DC-AE6E769AD36A}" srcOrd="4" destOrd="0" presId="urn:microsoft.com/office/officeart/2005/8/layout/list1"/>
    <dgm:cxn modelId="{E3069694-01BB-4694-A854-FF6615D720D5}" type="presParOf" srcId="{875D102E-C6E3-4675-94DC-AE6E769AD36A}" destId="{C207ECC1-5BFB-41D2-9E66-EE38096A70D0}" srcOrd="0" destOrd="0" presId="urn:microsoft.com/office/officeart/2005/8/layout/list1"/>
    <dgm:cxn modelId="{37CC31E5-7F6E-4FF1-BDEC-32F95C1DAA7B}" type="presParOf" srcId="{875D102E-C6E3-4675-94DC-AE6E769AD36A}" destId="{BE7E6D34-5E3E-4B09-BA7C-181BBE5D5507}" srcOrd="1" destOrd="0" presId="urn:microsoft.com/office/officeart/2005/8/layout/list1"/>
    <dgm:cxn modelId="{27C157EF-04E3-4294-9EFC-7893DD060D97}" type="presParOf" srcId="{AE67503D-32EC-4CE5-98F6-2F70F996E2AB}" destId="{024C1AAF-2C26-4871-AA84-B95741979BE4}" srcOrd="5" destOrd="0" presId="urn:microsoft.com/office/officeart/2005/8/layout/list1"/>
    <dgm:cxn modelId="{122A89F3-5E3A-4246-832A-5D769BF3B63C}" type="presParOf" srcId="{AE67503D-32EC-4CE5-98F6-2F70F996E2AB}" destId="{83A94A06-7BFE-4AF0-B47A-E3BAF3401EB9}" srcOrd="6" destOrd="0" presId="urn:microsoft.com/office/officeart/2005/8/layout/list1"/>
    <dgm:cxn modelId="{EA6F32BF-3B12-4329-921B-C880E8CE71E6}" type="presParOf" srcId="{AE67503D-32EC-4CE5-98F6-2F70F996E2AB}" destId="{E6893AE5-442C-482E-BE5F-2130CE359E45}" srcOrd="7" destOrd="0" presId="urn:microsoft.com/office/officeart/2005/8/layout/list1"/>
    <dgm:cxn modelId="{44FF6F9F-4188-4F26-8BDE-2F1FCA00221F}" type="presParOf" srcId="{AE67503D-32EC-4CE5-98F6-2F70F996E2AB}" destId="{262325FC-AB3F-48D3-BCE3-131CB0540CB9}" srcOrd="8" destOrd="0" presId="urn:microsoft.com/office/officeart/2005/8/layout/list1"/>
    <dgm:cxn modelId="{8BAD6580-E777-426A-86FB-1795687CCDC4}" type="presParOf" srcId="{262325FC-AB3F-48D3-BCE3-131CB0540CB9}" destId="{F893B2AA-C426-4149-A6FB-350B5B5D29C2}" srcOrd="0" destOrd="0" presId="urn:microsoft.com/office/officeart/2005/8/layout/list1"/>
    <dgm:cxn modelId="{786BC2E5-CFC3-443C-85D9-AD7617076C16}" type="presParOf" srcId="{262325FC-AB3F-48D3-BCE3-131CB0540CB9}" destId="{16469D57-5207-426F-8B27-34FFB34D1EFE}" srcOrd="1" destOrd="0" presId="urn:microsoft.com/office/officeart/2005/8/layout/list1"/>
    <dgm:cxn modelId="{6A5E467D-8897-44E7-BCEC-6BF6B9B91B83}" type="presParOf" srcId="{AE67503D-32EC-4CE5-98F6-2F70F996E2AB}" destId="{F438B268-0B01-4072-8779-F092C63442BD}" srcOrd="9" destOrd="0" presId="urn:microsoft.com/office/officeart/2005/8/layout/list1"/>
    <dgm:cxn modelId="{5986077A-70DB-4093-B09D-194949D135C9}" type="presParOf" srcId="{AE67503D-32EC-4CE5-98F6-2F70F996E2AB}" destId="{2C13CC8A-EE92-4E05-9FF3-C9FB5E7DC98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FBE3F7C-1113-43C0-9D28-84B90A135B87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15F089A-4B54-4DDA-A930-BD3E679C6A71}">
      <dgm:prSet phldrT="[Текст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ПРОЕКТ</a:t>
          </a:r>
          <a:endParaRPr lang="ru-RU" b="1" dirty="0">
            <a:solidFill>
              <a:schemeClr val="tx1"/>
            </a:solidFill>
          </a:endParaRPr>
        </a:p>
      </dgm:t>
    </dgm:pt>
    <dgm:pt modelId="{837D4A03-035D-4A23-B9BE-478997DD2007}" type="parTrans" cxnId="{DD54070B-F298-42A5-B99F-9BA1B561A14B}">
      <dgm:prSet/>
      <dgm:spPr/>
      <dgm:t>
        <a:bodyPr/>
        <a:lstStyle/>
        <a:p>
          <a:endParaRPr lang="ru-RU"/>
        </a:p>
      </dgm:t>
    </dgm:pt>
    <dgm:pt modelId="{E7BD2310-5201-47E7-849C-880A04A4BFD0}" type="sibTrans" cxnId="{DD54070B-F298-42A5-B99F-9BA1B561A14B}">
      <dgm:prSet/>
      <dgm:spPr/>
      <dgm:t>
        <a:bodyPr/>
        <a:lstStyle/>
        <a:p>
          <a:endParaRPr lang="ru-RU"/>
        </a:p>
      </dgm:t>
    </dgm:pt>
    <dgm:pt modelId="{BC649D1A-3F88-4CD7-98BE-F55EFC1E0142}">
      <dgm:prSet phldrT="[Текст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ru-RU" b="1" dirty="0" smtClean="0">
              <a:solidFill>
                <a:schemeClr val="tx1"/>
              </a:solidFill>
            </a:rPr>
            <a:t>Осознанность (</a:t>
          </a:r>
          <a:r>
            <a:rPr lang="ru-RU" b="1" dirty="0" err="1" smtClean="0">
              <a:solidFill>
                <a:schemeClr val="tx1"/>
              </a:solidFill>
            </a:rPr>
            <a:t>рефлексивность</a:t>
          </a:r>
          <a:r>
            <a:rPr lang="ru-RU" b="1" dirty="0" smtClean="0">
              <a:solidFill>
                <a:schemeClr val="tx1"/>
              </a:solidFill>
            </a:rPr>
            <a:t>) и опора на исследование (анализ ситуации)</a:t>
          </a:r>
          <a:endParaRPr lang="ru-RU" b="1" dirty="0">
            <a:solidFill>
              <a:schemeClr val="tx1"/>
            </a:solidFill>
          </a:endParaRPr>
        </a:p>
      </dgm:t>
    </dgm:pt>
    <dgm:pt modelId="{A421B540-B8E8-402F-B344-0255003FC4FC}" type="parTrans" cxnId="{CCD0B0CC-D150-4F45-AF7A-DBA3D57609DB}">
      <dgm:prSet/>
      <dgm:spPr/>
      <dgm:t>
        <a:bodyPr/>
        <a:lstStyle/>
        <a:p>
          <a:endParaRPr lang="ru-RU"/>
        </a:p>
      </dgm:t>
    </dgm:pt>
    <dgm:pt modelId="{5AD7DD9D-B623-43C2-924C-9C665EC8A014}" type="sibTrans" cxnId="{CCD0B0CC-D150-4F45-AF7A-DBA3D57609DB}">
      <dgm:prSet/>
      <dgm:spPr/>
      <dgm:t>
        <a:bodyPr/>
        <a:lstStyle/>
        <a:p>
          <a:endParaRPr lang="ru-RU"/>
        </a:p>
      </dgm:t>
    </dgm:pt>
    <dgm:pt modelId="{3320CC80-BF9E-45C1-A1BC-1C210631958E}">
      <dgm:prSet phldrT="[Текст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ru-RU" b="1" dirty="0" smtClean="0">
              <a:solidFill>
                <a:schemeClr val="tx1"/>
              </a:solidFill>
            </a:rPr>
            <a:t>Ориентация на цель (личностная) и ожидаемые результаты (воплощение цели) </a:t>
          </a:r>
          <a:endParaRPr lang="ru-RU" b="1" dirty="0">
            <a:solidFill>
              <a:schemeClr val="tx1"/>
            </a:solidFill>
          </a:endParaRPr>
        </a:p>
      </dgm:t>
    </dgm:pt>
    <dgm:pt modelId="{1AD95315-0692-4C09-B70A-42B1E9B17DA7}" type="parTrans" cxnId="{CC12CE64-5C85-4521-95D2-B1877878ABD7}">
      <dgm:prSet/>
      <dgm:spPr/>
      <dgm:t>
        <a:bodyPr/>
        <a:lstStyle/>
        <a:p>
          <a:endParaRPr lang="ru-RU"/>
        </a:p>
      </dgm:t>
    </dgm:pt>
    <dgm:pt modelId="{43FE06ED-1E78-42F0-86C7-4BC195CEDE75}" type="sibTrans" cxnId="{CC12CE64-5C85-4521-95D2-B1877878ABD7}">
      <dgm:prSet/>
      <dgm:spPr/>
      <dgm:t>
        <a:bodyPr/>
        <a:lstStyle/>
        <a:p>
          <a:endParaRPr lang="ru-RU"/>
        </a:p>
      </dgm:t>
    </dgm:pt>
    <dgm:pt modelId="{3A4C6FE1-168D-4664-8928-C9EECFE5FEAD}">
      <dgm:prSet phldrT="[Текст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ru-RU" b="1" dirty="0" smtClean="0">
              <a:solidFill>
                <a:schemeClr val="tx1"/>
              </a:solidFill>
            </a:rPr>
            <a:t>Решение проблемы (выполнение задач) и изменение ситуации (продуктивность)</a:t>
          </a:r>
          <a:endParaRPr lang="ru-RU" b="1" dirty="0">
            <a:solidFill>
              <a:schemeClr val="tx1"/>
            </a:solidFill>
          </a:endParaRPr>
        </a:p>
      </dgm:t>
    </dgm:pt>
    <dgm:pt modelId="{E3EBF22D-87BB-423A-AFC0-34A7574F5337}" type="parTrans" cxnId="{24530C92-98D4-4F24-A01D-32969B83B9F1}">
      <dgm:prSet/>
      <dgm:spPr/>
      <dgm:t>
        <a:bodyPr/>
        <a:lstStyle/>
        <a:p>
          <a:endParaRPr lang="ru-RU"/>
        </a:p>
      </dgm:t>
    </dgm:pt>
    <dgm:pt modelId="{8E77AC05-EF14-411B-9459-7A6CA2494C2E}" type="sibTrans" cxnId="{24530C92-98D4-4F24-A01D-32969B83B9F1}">
      <dgm:prSet/>
      <dgm:spPr/>
      <dgm:t>
        <a:bodyPr/>
        <a:lstStyle/>
        <a:p>
          <a:endParaRPr lang="ru-RU"/>
        </a:p>
      </dgm:t>
    </dgm:pt>
    <dgm:pt modelId="{7FFD3693-57E9-495D-8841-996265D9B8C3}">
      <dgm:prSet phldrT="[Текст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ru-RU" b="1" dirty="0" smtClean="0">
              <a:solidFill>
                <a:schemeClr val="tx1"/>
              </a:solidFill>
            </a:rPr>
            <a:t>Планирование шагов и ограниченность во времени</a:t>
          </a:r>
        </a:p>
        <a:p>
          <a:pPr algn="ctr"/>
          <a:endParaRPr lang="ru-RU" b="1" dirty="0">
            <a:solidFill>
              <a:schemeClr val="tx1"/>
            </a:solidFill>
          </a:endParaRPr>
        </a:p>
      </dgm:t>
    </dgm:pt>
    <dgm:pt modelId="{9D11B30B-B2B6-4226-B5C6-F731FFCBF2B7}" type="parTrans" cxnId="{31808C3A-0E10-4638-98F3-5D0C5DECBB6C}">
      <dgm:prSet/>
      <dgm:spPr/>
      <dgm:t>
        <a:bodyPr/>
        <a:lstStyle/>
        <a:p>
          <a:endParaRPr lang="ru-RU"/>
        </a:p>
      </dgm:t>
    </dgm:pt>
    <dgm:pt modelId="{DF5B1948-55A8-426A-BF43-B2FA1954039B}" type="sibTrans" cxnId="{31808C3A-0E10-4638-98F3-5D0C5DECBB6C}">
      <dgm:prSet/>
      <dgm:spPr/>
      <dgm:t>
        <a:bodyPr/>
        <a:lstStyle/>
        <a:p>
          <a:endParaRPr lang="ru-RU"/>
        </a:p>
      </dgm:t>
    </dgm:pt>
    <dgm:pt modelId="{FA16AC65-18EB-4098-9AA1-9093F634A14B}" type="pres">
      <dgm:prSet presAssocID="{2FBE3F7C-1113-43C0-9D28-84B90A135B87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3C74C4C-F83D-42F4-B2C5-1AE0C03C6276}" type="pres">
      <dgm:prSet presAssocID="{2FBE3F7C-1113-43C0-9D28-84B90A135B87}" presName="matrix" presStyleCnt="0"/>
      <dgm:spPr/>
    </dgm:pt>
    <dgm:pt modelId="{FF10807F-D0D2-4113-946B-2278D970C7BE}" type="pres">
      <dgm:prSet presAssocID="{2FBE3F7C-1113-43C0-9D28-84B90A135B87}" presName="tile1" presStyleLbl="node1" presStyleIdx="0" presStyleCnt="4"/>
      <dgm:spPr/>
      <dgm:t>
        <a:bodyPr/>
        <a:lstStyle/>
        <a:p>
          <a:endParaRPr lang="ru-RU"/>
        </a:p>
      </dgm:t>
    </dgm:pt>
    <dgm:pt modelId="{AD238427-B014-4983-AF17-E3170FD42859}" type="pres">
      <dgm:prSet presAssocID="{2FBE3F7C-1113-43C0-9D28-84B90A135B87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495BBB-7218-4B47-BF82-DC8B82143AD8}" type="pres">
      <dgm:prSet presAssocID="{2FBE3F7C-1113-43C0-9D28-84B90A135B87}" presName="tile2" presStyleLbl="node1" presStyleIdx="1" presStyleCnt="4"/>
      <dgm:spPr/>
      <dgm:t>
        <a:bodyPr/>
        <a:lstStyle/>
        <a:p>
          <a:endParaRPr lang="ru-RU"/>
        </a:p>
      </dgm:t>
    </dgm:pt>
    <dgm:pt modelId="{B1A1E6C5-15B3-4C31-89F6-F616F4A50B49}" type="pres">
      <dgm:prSet presAssocID="{2FBE3F7C-1113-43C0-9D28-84B90A135B87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842EBD-6A6B-4A80-8C07-FFBC55D1B712}" type="pres">
      <dgm:prSet presAssocID="{2FBE3F7C-1113-43C0-9D28-84B90A135B87}" presName="tile3" presStyleLbl="node1" presStyleIdx="2" presStyleCnt="4"/>
      <dgm:spPr/>
      <dgm:t>
        <a:bodyPr/>
        <a:lstStyle/>
        <a:p>
          <a:endParaRPr lang="ru-RU"/>
        </a:p>
      </dgm:t>
    </dgm:pt>
    <dgm:pt modelId="{DDEB4B8A-B920-4BFA-B3BA-B30C1F5B9B2C}" type="pres">
      <dgm:prSet presAssocID="{2FBE3F7C-1113-43C0-9D28-84B90A135B87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6F0D04-B0FA-4071-9435-C92554CC3BD3}" type="pres">
      <dgm:prSet presAssocID="{2FBE3F7C-1113-43C0-9D28-84B90A135B87}" presName="tile4" presStyleLbl="node1" presStyleIdx="3" presStyleCnt="4"/>
      <dgm:spPr/>
      <dgm:t>
        <a:bodyPr/>
        <a:lstStyle/>
        <a:p>
          <a:endParaRPr lang="ru-RU"/>
        </a:p>
      </dgm:t>
    </dgm:pt>
    <dgm:pt modelId="{8D9A37A6-42E9-4853-8FEC-DBE79BFE644B}" type="pres">
      <dgm:prSet presAssocID="{2FBE3F7C-1113-43C0-9D28-84B90A135B87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DB5A31-4894-4FE6-9590-FEF4CAE3A403}" type="pres">
      <dgm:prSet presAssocID="{2FBE3F7C-1113-43C0-9D28-84B90A135B87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EA57AEEE-A2CE-4673-9B63-B65EB36641B4}" type="presOf" srcId="{715F089A-4B54-4DDA-A930-BD3E679C6A71}" destId="{82DB5A31-4894-4FE6-9590-FEF4CAE3A403}" srcOrd="0" destOrd="0" presId="urn:microsoft.com/office/officeart/2005/8/layout/matrix1"/>
    <dgm:cxn modelId="{ECE70B82-4ED6-4365-9858-48E1AAFB7891}" type="presOf" srcId="{2FBE3F7C-1113-43C0-9D28-84B90A135B87}" destId="{FA16AC65-18EB-4098-9AA1-9093F634A14B}" srcOrd="0" destOrd="0" presId="urn:microsoft.com/office/officeart/2005/8/layout/matrix1"/>
    <dgm:cxn modelId="{0B1A64EA-3B9A-463D-A886-25C7FE16A930}" type="presOf" srcId="{7FFD3693-57E9-495D-8841-996265D9B8C3}" destId="{8D9A37A6-42E9-4853-8FEC-DBE79BFE644B}" srcOrd="1" destOrd="0" presId="urn:microsoft.com/office/officeart/2005/8/layout/matrix1"/>
    <dgm:cxn modelId="{A8A9B358-3C63-4E1C-9221-002732062A65}" type="presOf" srcId="{3A4C6FE1-168D-4664-8928-C9EECFE5FEAD}" destId="{DDEB4B8A-B920-4BFA-B3BA-B30C1F5B9B2C}" srcOrd="1" destOrd="0" presId="urn:microsoft.com/office/officeart/2005/8/layout/matrix1"/>
    <dgm:cxn modelId="{A8EA0A8E-66AD-439A-990E-DDCEFF39532F}" type="presOf" srcId="{BC649D1A-3F88-4CD7-98BE-F55EFC1E0142}" destId="{FF10807F-D0D2-4113-946B-2278D970C7BE}" srcOrd="0" destOrd="0" presId="urn:microsoft.com/office/officeart/2005/8/layout/matrix1"/>
    <dgm:cxn modelId="{78D82C46-6D8E-43E9-893F-1959B7A96426}" type="presOf" srcId="{BC649D1A-3F88-4CD7-98BE-F55EFC1E0142}" destId="{AD238427-B014-4983-AF17-E3170FD42859}" srcOrd="1" destOrd="0" presId="urn:microsoft.com/office/officeart/2005/8/layout/matrix1"/>
    <dgm:cxn modelId="{A1E5DDE7-3ED3-43ED-8A7F-5A8D494433F9}" type="presOf" srcId="{7FFD3693-57E9-495D-8841-996265D9B8C3}" destId="{FB6F0D04-B0FA-4071-9435-C92554CC3BD3}" srcOrd="0" destOrd="0" presId="urn:microsoft.com/office/officeart/2005/8/layout/matrix1"/>
    <dgm:cxn modelId="{CC12CE64-5C85-4521-95D2-B1877878ABD7}" srcId="{715F089A-4B54-4DDA-A930-BD3E679C6A71}" destId="{3320CC80-BF9E-45C1-A1BC-1C210631958E}" srcOrd="1" destOrd="0" parTransId="{1AD95315-0692-4C09-B70A-42B1E9B17DA7}" sibTransId="{43FE06ED-1E78-42F0-86C7-4BC195CEDE75}"/>
    <dgm:cxn modelId="{71DA34F8-7E29-442E-914E-A498215815CB}" type="presOf" srcId="{3320CC80-BF9E-45C1-A1BC-1C210631958E}" destId="{F6495BBB-7218-4B47-BF82-DC8B82143AD8}" srcOrd="0" destOrd="0" presId="urn:microsoft.com/office/officeart/2005/8/layout/matrix1"/>
    <dgm:cxn modelId="{DD54070B-F298-42A5-B99F-9BA1B561A14B}" srcId="{2FBE3F7C-1113-43C0-9D28-84B90A135B87}" destId="{715F089A-4B54-4DDA-A930-BD3E679C6A71}" srcOrd="0" destOrd="0" parTransId="{837D4A03-035D-4A23-B9BE-478997DD2007}" sibTransId="{E7BD2310-5201-47E7-849C-880A04A4BFD0}"/>
    <dgm:cxn modelId="{31808C3A-0E10-4638-98F3-5D0C5DECBB6C}" srcId="{715F089A-4B54-4DDA-A930-BD3E679C6A71}" destId="{7FFD3693-57E9-495D-8841-996265D9B8C3}" srcOrd="3" destOrd="0" parTransId="{9D11B30B-B2B6-4226-B5C6-F731FFCBF2B7}" sibTransId="{DF5B1948-55A8-426A-BF43-B2FA1954039B}"/>
    <dgm:cxn modelId="{24530C92-98D4-4F24-A01D-32969B83B9F1}" srcId="{715F089A-4B54-4DDA-A930-BD3E679C6A71}" destId="{3A4C6FE1-168D-4664-8928-C9EECFE5FEAD}" srcOrd="2" destOrd="0" parTransId="{E3EBF22D-87BB-423A-AFC0-34A7574F5337}" sibTransId="{8E77AC05-EF14-411B-9459-7A6CA2494C2E}"/>
    <dgm:cxn modelId="{CCD0B0CC-D150-4F45-AF7A-DBA3D57609DB}" srcId="{715F089A-4B54-4DDA-A930-BD3E679C6A71}" destId="{BC649D1A-3F88-4CD7-98BE-F55EFC1E0142}" srcOrd="0" destOrd="0" parTransId="{A421B540-B8E8-402F-B344-0255003FC4FC}" sibTransId="{5AD7DD9D-B623-43C2-924C-9C665EC8A014}"/>
    <dgm:cxn modelId="{32646AFE-6A55-4F54-8342-6792821A6F38}" type="presOf" srcId="{3A4C6FE1-168D-4664-8928-C9EECFE5FEAD}" destId="{62842EBD-6A6B-4A80-8C07-FFBC55D1B712}" srcOrd="0" destOrd="0" presId="urn:microsoft.com/office/officeart/2005/8/layout/matrix1"/>
    <dgm:cxn modelId="{97A6CC30-1894-478E-9642-A9A64F29228A}" type="presOf" srcId="{3320CC80-BF9E-45C1-A1BC-1C210631958E}" destId="{B1A1E6C5-15B3-4C31-89F6-F616F4A50B49}" srcOrd="1" destOrd="0" presId="urn:microsoft.com/office/officeart/2005/8/layout/matrix1"/>
    <dgm:cxn modelId="{4A5EEF71-7BAC-40DD-9701-BC3DBA77FFDC}" type="presParOf" srcId="{FA16AC65-18EB-4098-9AA1-9093F634A14B}" destId="{83C74C4C-F83D-42F4-B2C5-1AE0C03C6276}" srcOrd="0" destOrd="0" presId="urn:microsoft.com/office/officeart/2005/8/layout/matrix1"/>
    <dgm:cxn modelId="{481CF33C-FEFA-441C-B817-B811D1859885}" type="presParOf" srcId="{83C74C4C-F83D-42F4-B2C5-1AE0C03C6276}" destId="{FF10807F-D0D2-4113-946B-2278D970C7BE}" srcOrd="0" destOrd="0" presId="urn:microsoft.com/office/officeart/2005/8/layout/matrix1"/>
    <dgm:cxn modelId="{F0F24F4B-13C2-42C6-953C-63F3C81B1702}" type="presParOf" srcId="{83C74C4C-F83D-42F4-B2C5-1AE0C03C6276}" destId="{AD238427-B014-4983-AF17-E3170FD42859}" srcOrd="1" destOrd="0" presId="urn:microsoft.com/office/officeart/2005/8/layout/matrix1"/>
    <dgm:cxn modelId="{D62B1F19-6003-43AA-811E-5B57C1BD31B4}" type="presParOf" srcId="{83C74C4C-F83D-42F4-B2C5-1AE0C03C6276}" destId="{F6495BBB-7218-4B47-BF82-DC8B82143AD8}" srcOrd="2" destOrd="0" presId="urn:microsoft.com/office/officeart/2005/8/layout/matrix1"/>
    <dgm:cxn modelId="{380E7BF8-6443-4565-949D-8A36BED05F68}" type="presParOf" srcId="{83C74C4C-F83D-42F4-B2C5-1AE0C03C6276}" destId="{B1A1E6C5-15B3-4C31-89F6-F616F4A50B49}" srcOrd="3" destOrd="0" presId="urn:microsoft.com/office/officeart/2005/8/layout/matrix1"/>
    <dgm:cxn modelId="{DF6E3A78-5BE8-40EF-BAF7-2B5E39AC9EE3}" type="presParOf" srcId="{83C74C4C-F83D-42F4-B2C5-1AE0C03C6276}" destId="{62842EBD-6A6B-4A80-8C07-FFBC55D1B712}" srcOrd="4" destOrd="0" presId="urn:microsoft.com/office/officeart/2005/8/layout/matrix1"/>
    <dgm:cxn modelId="{BE4082D5-BB8A-4EA8-83A2-2704E08C8902}" type="presParOf" srcId="{83C74C4C-F83D-42F4-B2C5-1AE0C03C6276}" destId="{DDEB4B8A-B920-4BFA-B3BA-B30C1F5B9B2C}" srcOrd="5" destOrd="0" presId="urn:microsoft.com/office/officeart/2005/8/layout/matrix1"/>
    <dgm:cxn modelId="{32E31FDC-2ACE-4004-9CA3-8490E7B6BADE}" type="presParOf" srcId="{83C74C4C-F83D-42F4-B2C5-1AE0C03C6276}" destId="{FB6F0D04-B0FA-4071-9435-C92554CC3BD3}" srcOrd="6" destOrd="0" presId="urn:microsoft.com/office/officeart/2005/8/layout/matrix1"/>
    <dgm:cxn modelId="{DAD64717-E77E-4027-AB8D-473CE5CC51BD}" type="presParOf" srcId="{83C74C4C-F83D-42F4-B2C5-1AE0C03C6276}" destId="{8D9A37A6-42E9-4853-8FEC-DBE79BFE644B}" srcOrd="7" destOrd="0" presId="urn:microsoft.com/office/officeart/2005/8/layout/matrix1"/>
    <dgm:cxn modelId="{A1B64BED-32F8-4A22-A549-DF73CC89610C}" type="presParOf" srcId="{FA16AC65-18EB-4098-9AA1-9093F634A14B}" destId="{82DB5A31-4894-4FE6-9590-FEF4CAE3A403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407FF2-2216-4FCE-9C76-D0AB45B7737E}">
      <dsp:nvSpPr>
        <dsp:cNvPr id="0" name=""/>
        <dsp:cNvSpPr/>
      </dsp:nvSpPr>
      <dsp:spPr>
        <a:xfrm>
          <a:off x="3291839" y="606"/>
          <a:ext cx="4937760" cy="236555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8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kern="1200" dirty="0" smtClean="0"/>
            <a:t>Самовыражение</a:t>
          </a:r>
          <a:endParaRPr lang="ru-RU" sz="3200" kern="1200" dirty="0"/>
        </a:p>
      </dsp:txBody>
      <dsp:txXfrm>
        <a:off x="3291839" y="296300"/>
        <a:ext cx="4050678" cy="1774165"/>
      </dsp:txXfrm>
    </dsp:sp>
    <dsp:sp modelId="{38412FDF-E28C-4542-8C79-E1F8228E54EE}">
      <dsp:nvSpPr>
        <dsp:cNvPr id="0" name=""/>
        <dsp:cNvSpPr/>
      </dsp:nvSpPr>
      <dsp:spPr>
        <a:xfrm>
          <a:off x="0" y="606"/>
          <a:ext cx="3291840" cy="23655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Мотивация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действия</a:t>
          </a:r>
          <a:endParaRPr lang="ru-RU" sz="3200" kern="1200" dirty="0"/>
        </a:p>
      </dsp:txBody>
      <dsp:txXfrm>
        <a:off x="115477" y="116083"/>
        <a:ext cx="3060886" cy="2134599"/>
      </dsp:txXfrm>
    </dsp:sp>
    <dsp:sp modelId="{3778A200-F348-4100-AF72-4CD1D0970779}">
      <dsp:nvSpPr>
        <dsp:cNvPr id="0" name=""/>
        <dsp:cNvSpPr/>
      </dsp:nvSpPr>
      <dsp:spPr>
        <a:xfrm>
          <a:off x="3291839" y="2602715"/>
          <a:ext cx="4937760" cy="236555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8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kern="1200" dirty="0" smtClean="0"/>
            <a:t>Приспособление</a:t>
          </a:r>
          <a:endParaRPr lang="ru-RU" sz="3200" kern="1200" dirty="0"/>
        </a:p>
      </dsp:txBody>
      <dsp:txXfrm>
        <a:off x="3291839" y="2898409"/>
        <a:ext cx="4050678" cy="1774165"/>
      </dsp:txXfrm>
    </dsp:sp>
    <dsp:sp modelId="{FFE63BFB-E393-48F7-80A9-FF938AD8CF2D}">
      <dsp:nvSpPr>
        <dsp:cNvPr id="0" name=""/>
        <dsp:cNvSpPr/>
      </dsp:nvSpPr>
      <dsp:spPr>
        <a:xfrm>
          <a:off x="0" y="2602715"/>
          <a:ext cx="3291840" cy="23655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Мотивация бездействия</a:t>
          </a:r>
          <a:endParaRPr lang="ru-RU" sz="3200" kern="1200" dirty="0"/>
        </a:p>
      </dsp:txBody>
      <dsp:txXfrm>
        <a:off x="115477" y="2718192"/>
        <a:ext cx="3060886" cy="21345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6F9038-7F08-4AA3-8F57-170CF7A324E6}">
      <dsp:nvSpPr>
        <dsp:cNvPr id="0" name=""/>
        <dsp:cNvSpPr/>
      </dsp:nvSpPr>
      <dsp:spPr>
        <a:xfrm rot="5400000">
          <a:off x="-278336" y="278934"/>
          <a:ext cx="1855576" cy="129890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b="1" kern="1200" dirty="0" smtClean="0">
              <a:solidFill>
                <a:srgbClr val="000099"/>
              </a:solidFill>
            </a:rPr>
            <a:t>1 этап</a:t>
          </a:r>
          <a:endParaRPr lang="ru-RU" sz="3400" b="1" kern="1200" dirty="0">
            <a:solidFill>
              <a:srgbClr val="000099"/>
            </a:solidFill>
          </a:endParaRPr>
        </a:p>
      </dsp:txBody>
      <dsp:txXfrm rot="-5400000">
        <a:off x="1" y="650050"/>
        <a:ext cx="1298903" cy="556673"/>
      </dsp:txXfrm>
    </dsp:sp>
    <dsp:sp modelId="{4B5CA692-20BD-41B1-BC7A-878C2E4FC30F}">
      <dsp:nvSpPr>
        <dsp:cNvPr id="0" name=""/>
        <dsp:cNvSpPr/>
      </dsp:nvSpPr>
      <dsp:spPr>
        <a:xfrm rot="5400000">
          <a:off x="4161189" y="-2861687"/>
          <a:ext cx="1206125" cy="693069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ctr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b="1" kern="1200" dirty="0" smtClean="0"/>
            <a:t>ЦЕЛЬ</a:t>
          </a:r>
          <a:endParaRPr lang="ru-RU" sz="3000" b="1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kern="1200" dirty="0" smtClean="0"/>
            <a:t>Потребность, желание, стремление</a:t>
          </a:r>
          <a:endParaRPr lang="ru-RU" sz="3000" kern="1200" dirty="0"/>
        </a:p>
      </dsp:txBody>
      <dsp:txXfrm rot="-5400000">
        <a:off x="1298904" y="59476"/>
        <a:ext cx="6871818" cy="1088369"/>
      </dsp:txXfrm>
    </dsp:sp>
    <dsp:sp modelId="{8A159D2F-3CB9-426D-8F2A-D733C74B496C}">
      <dsp:nvSpPr>
        <dsp:cNvPr id="0" name=""/>
        <dsp:cNvSpPr/>
      </dsp:nvSpPr>
      <dsp:spPr>
        <a:xfrm rot="5400000">
          <a:off x="-278336" y="1942786"/>
          <a:ext cx="1855576" cy="129890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b="1" kern="1200" dirty="0" smtClean="0">
              <a:solidFill>
                <a:srgbClr val="000099"/>
              </a:solidFill>
            </a:rPr>
            <a:t>2 этап</a:t>
          </a:r>
          <a:endParaRPr lang="ru-RU" sz="3400" b="1" kern="1200" dirty="0">
            <a:solidFill>
              <a:srgbClr val="000099"/>
            </a:solidFill>
          </a:endParaRPr>
        </a:p>
      </dsp:txBody>
      <dsp:txXfrm rot="-5400000">
        <a:off x="1" y="2313902"/>
        <a:ext cx="1298903" cy="556673"/>
      </dsp:txXfrm>
    </dsp:sp>
    <dsp:sp modelId="{8CE19240-1BE9-4681-BBE3-B402D1E7AF2A}">
      <dsp:nvSpPr>
        <dsp:cNvPr id="0" name=""/>
        <dsp:cNvSpPr/>
      </dsp:nvSpPr>
      <dsp:spPr>
        <a:xfrm rot="5400000">
          <a:off x="4161189" y="-1197835"/>
          <a:ext cx="1206125" cy="693069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ctr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b="1" kern="1200" dirty="0" smtClean="0"/>
            <a:t>ПРОЦЕСС</a:t>
          </a:r>
          <a:endParaRPr lang="ru-RU" sz="3000" b="1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kern="1200" dirty="0" smtClean="0"/>
            <a:t>Действия, шаги, реализация</a:t>
          </a:r>
          <a:endParaRPr lang="ru-RU" sz="3000" kern="1200" dirty="0"/>
        </a:p>
      </dsp:txBody>
      <dsp:txXfrm rot="-5400000">
        <a:off x="1298904" y="1723328"/>
        <a:ext cx="6871818" cy="1088369"/>
      </dsp:txXfrm>
    </dsp:sp>
    <dsp:sp modelId="{425A7FB7-441F-4D0C-8D5C-0FF1BAB69ABB}">
      <dsp:nvSpPr>
        <dsp:cNvPr id="0" name=""/>
        <dsp:cNvSpPr/>
      </dsp:nvSpPr>
      <dsp:spPr>
        <a:xfrm rot="5400000">
          <a:off x="-278336" y="3606638"/>
          <a:ext cx="1855576" cy="129890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b="1" kern="1200" dirty="0" smtClean="0">
              <a:solidFill>
                <a:srgbClr val="000099"/>
              </a:solidFill>
            </a:rPr>
            <a:t>3 этап</a:t>
          </a:r>
          <a:endParaRPr lang="ru-RU" sz="3400" b="1" kern="1200" dirty="0">
            <a:solidFill>
              <a:srgbClr val="000099"/>
            </a:solidFill>
          </a:endParaRPr>
        </a:p>
      </dsp:txBody>
      <dsp:txXfrm rot="-5400000">
        <a:off x="1" y="3977754"/>
        <a:ext cx="1298903" cy="556673"/>
      </dsp:txXfrm>
    </dsp:sp>
    <dsp:sp modelId="{DCF1E6E2-3232-44A8-84EC-8144DB8355AF}">
      <dsp:nvSpPr>
        <dsp:cNvPr id="0" name=""/>
        <dsp:cNvSpPr/>
      </dsp:nvSpPr>
      <dsp:spPr>
        <a:xfrm rot="5400000">
          <a:off x="4161189" y="466016"/>
          <a:ext cx="1206125" cy="693069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ctr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b="1" kern="1200" dirty="0" smtClean="0"/>
            <a:t>РЕЗУЛЬТАТ</a:t>
          </a:r>
          <a:endParaRPr lang="ru-RU" sz="3000" b="1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kern="1200" dirty="0" smtClean="0"/>
            <a:t>Удовлетворение потребности</a:t>
          </a:r>
          <a:endParaRPr lang="ru-RU" sz="3000" kern="1200" dirty="0"/>
        </a:p>
      </dsp:txBody>
      <dsp:txXfrm rot="-5400000">
        <a:off x="1298904" y="3387179"/>
        <a:ext cx="6871818" cy="108836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62FD4C-8BFB-47FA-B92F-6FD6D822ED7C}">
      <dsp:nvSpPr>
        <dsp:cNvPr id="0" name=""/>
        <dsp:cNvSpPr/>
      </dsp:nvSpPr>
      <dsp:spPr>
        <a:xfrm>
          <a:off x="0" y="525578"/>
          <a:ext cx="8229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0C49CE-0D7E-4EE7-879F-EC3FDBCDEF0A}">
      <dsp:nvSpPr>
        <dsp:cNvPr id="0" name=""/>
        <dsp:cNvSpPr/>
      </dsp:nvSpPr>
      <dsp:spPr>
        <a:xfrm>
          <a:off x="411480" y="38498"/>
          <a:ext cx="576072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Проект                                             ЧТО?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kern="1200" dirty="0" smtClean="0"/>
            <a:t>Результат</a:t>
          </a:r>
          <a:r>
            <a:rPr lang="ru-RU" sz="2400" b="1" kern="1200" dirty="0" smtClean="0"/>
            <a:t> </a:t>
          </a:r>
          <a:endParaRPr lang="ru-RU" sz="2400" b="1" kern="1200" dirty="0"/>
        </a:p>
      </dsp:txBody>
      <dsp:txXfrm>
        <a:off x="459035" y="86053"/>
        <a:ext cx="5665610" cy="879050"/>
      </dsp:txXfrm>
    </dsp:sp>
    <dsp:sp modelId="{83A94A06-7BFE-4AF0-B47A-E3BAF3401EB9}">
      <dsp:nvSpPr>
        <dsp:cNvPr id="0" name=""/>
        <dsp:cNvSpPr/>
      </dsp:nvSpPr>
      <dsp:spPr>
        <a:xfrm>
          <a:off x="0" y="2022458"/>
          <a:ext cx="8229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7E6D34-5E3E-4B09-BA7C-181BBE5D5507}">
      <dsp:nvSpPr>
        <dsp:cNvPr id="0" name=""/>
        <dsp:cNvSpPr/>
      </dsp:nvSpPr>
      <dsp:spPr>
        <a:xfrm>
          <a:off x="411480" y="1535378"/>
          <a:ext cx="576072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Проектная деятельность         КАК?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Процесс   </a:t>
          </a:r>
          <a:endParaRPr lang="ru-RU" sz="2400" kern="1200" dirty="0"/>
        </a:p>
      </dsp:txBody>
      <dsp:txXfrm>
        <a:off x="459035" y="1582933"/>
        <a:ext cx="5665610" cy="879050"/>
      </dsp:txXfrm>
    </dsp:sp>
    <dsp:sp modelId="{2C13CC8A-EE92-4E05-9FF3-C9FB5E7DC983}">
      <dsp:nvSpPr>
        <dsp:cNvPr id="0" name=""/>
        <dsp:cNvSpPr/>
      </dsp:nvSpPr>
      <dsp:spPr>
        <a:xfrm>
          <a:off x="0" y="3519338"/>
          <a:ext cx="8229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469D57-5207-426F-8B27-34FFB34D1EFE}">
      <dsp:nvSpPr>
        <dsp:cNvPr id="0" name=""/>
        <dsp:cNvSpPr/>
      </dsp:nvSpPr>
      <dsp:spPr>
        <a:xfrm>
          <a:off x="411480" y="3032258"/>
          <a:ext cx="576072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Проектное мышление         ЗАЧЕМ?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Механизм и понимание (осознание)</a:t>
          </a:r>
          <a:endParaRPr lang="ru-RU" sz="2400" kern="1200" dirty="0"/>
        </a:p>
      </dsp:txBody>
      <dsp:txXfrm>
        <a:off x="459035" y="3079813"/>
        <a:ext cx="5665610" cy="8790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10807F-D0D2-4113-946B-2278D970C7BE}">
      <dsp:nvSpPr>
        <dsp:cNvPr id="0" name=""/>
        <dsp:cNvSpPr/>
      </dsp:nvSpPr>
      <dsp:spPr>
        <a:xfrm rot="16200000">
          <a:off x="811609" y="-811609"/>
          <a:ext cx="2491581" cy="4114800"/>
        </a:xfrm>
        <a:prstGeom prst="round1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Осознанность (</a:t>
          </a:r>
          <a:r>
            <a:rPr lang="ru-RU" sz="2400" b="1" kern="1200" dirty="0" err="1" smtClean="0">
              <a:solidFill>
                <a:schemeClr val="tx1"/>
              </a:solidFill>
            </a:rPr>
            <a:t>рефлексивность</a:t>
          </a:r>
          <a:r>
            <a:rPr lang="ru-RU" sz="2400" b="1" kern="1200" dirty="0" smtClean="0">
              <a:solidFill>
                <a:schemeClr val="tx1"/>
              </a:solidFill>
            </a:rPr>
            <a:t>) и опора на исследование (анализ ситуации)</a:t>
          </a:r>
          <a:endParaRPr lang="ru-RU" sz="2400" b="1" kern="1200" dirty="0">
            <a:solidFill>
              <a:schemeClr val="tx1"/>
            </a:solidFill>
          </a:endParaRPr>
        </a:p>
      </dsp:txBody>
      <dsp:txXfrm rot="5400000">
        <a:off x="0" y="0"/>
        <a:ext cx="4114800" cy="1868685"/>
      </dsp:txXfrm>
    </dsp:sp>
    <dsp:sp modelId="{F6495BBB-7218-4B47-BF82-DC8B82143AD8}">
      <dsp:nvSpPr>
        <dsp:cNvPr id="0" name=""/>
        <dsp:cNvSpPr/>
      </dsp:nvSpPr>
      <dsp:spPr>
        <a:xfrm>
          <a:off x="4114800" y="0"/>
          <a:ext cx="4114800" cy="2491581"/>
        </a:xfrm>
        <a:prstGeom prst="round1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Ориентация на цель (личностная) и ожидаемые результаты (воплощение цели) 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4114800" y="0"/>
        <a:ext cx="4114800" cy="1868685"/>
      </dsp:txXfrm>
    </dsp:sp>
    <dsp:sp modelId="{62842EBD-6A6B-4A80-8C07-FFBC55D1B712}">
      <dsp:nvSpPr>
        <dsp:cNvPr id="0" name=""/>
        <dsp:cNvSpPr/>
      </dsp:nvSpPr>
      <dsp:spPr>
        <a:xfrm rot="10800000">
          <a:off x="0" y="2491581"/>
          <a:ext cx="4114800" cy="2491581"/>
        </a:xfrm>
        <a:prstGeom prst="round1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Решение проблемы (выполнение задач) и изменение ситуации (продуктивность)</a:t>
          </a:r>
          <a:endParaRPr lang="ru-RU" sz="2400" b="1" kern="1200" dirty="0">
            <a:solidFill>
              <a:schemeClr val="tx1"/>
            </a:solidFill>
          </a:endParaRPr>
        </a:p>
      </dsp:txBody>
      <dsp:txXfrm rot="10800000">
        <a:off x="0" y="3114476"/>
        <a:ext cx="4114800" cy="1868685"/>
      </dsp:txXfrm>
    </dsp:sp>
    <dsp:sp modelId="{FB6F0D04-B0FA-4071-9435-C92554CC3BD3}">
      <dsp:nvSpPr>
        <dsp:cNvPr id="0" name=""/>
        <dsp:cNvSpPr/>
      </dsp:nvSpPr>
      <dsp:spPr>
        <a:xfrm rot="5400000">
          <a:off x="4926409" y="1679971"/>
          <a:ext cx="2491581" cy="4114800"/>
        </a:xfrm>
        <a:prstGeom prst="round1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Планирование шагов и ограниченность во времени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b="1" kern="1200" dirty="0">
            <a:solidFill>
              <a:schemeClr val="tx1"/>
            </a:solidFill>
          </a:endParaRPr>
        </a:p>
      </dsp:txBody>
      <dsp:txXfrm rot="-5400000">
        <a:off x="4114800" y="3114476"/>
        <a:ext cx="4114800" cy="1868685"/>
      </dsp:txXfrm>
    </dsp:sp>
    <dsp:sp modelId="{82DB5A31-4894-4FE6-9590-FEF4CAE3A403}">
      <dsp:nvSpPr>
        <dsp:cNvPr id="0" name=""/>
        <dsp:cNvSpPr/>
      </dsp:nvSpPr>
      <dsp:spPr>
        <a:xfrm>
          <a:off x="2880359" y="1868685"/>
          <a:ext cx="2468880" cy="1245790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ПРОЕКТ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2941173" y="1929499"/>
        <a:ext cx="2347252" cy="11241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C1703F-6CE9-4253-BD91-1ED82E8E8892}" type="datetimeFigureOut">
              <a:rPr lang="ru-RU" smtClean="0"/>
              <a:t>02.10.2019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60FD2A-F3D2-4182-9D52-D4D8CDBF58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0672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60FD2A-F3D2-4182-9D52-D4D8CDBF582F}" type="slidenum">
              <a:rPr lang="ru-RU" smtClean="0"/>
              <a:t>19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10/2/2019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412776"/>
            <a:ext cx="7851648" cy="223224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Проектирование в образовании: </a:t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  <a:effectLst/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теория и практика</a:t>
            </a:r>
            <a:endParaRPr lang="ru-RU" dirty="0"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856" y="4797152"/>
            <a:ext cx="5550440" cy="175260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Ольга Геннадьевна Петрова,</a:t>
            </a:r>
          </a:p>
          <a:p>
            <a:r>
              <a:rPr lang="ru-RU" dirty="0" smtClean="0"/>
              <a:t>начальник отдела</a:t>
            </a:r>
          </a:p>
          <a:p>
            <a:r>
              <a:rPr lang="ru-RU" dirty="0"/>
              <a:t>м</a:t>
            </a:r>
            <a:r>
              <a:rPr lang="ru-RU" dirty="0" smtClean="0"/>
              <a:t>етодической и инновационной </a:t>
            </a:r>
            <a:r>
              <a:rPr lang="ru-RU" dirty="0" smtClean="0"/>
              <a:t>работы </a:t>
            </a:r>
          </a:p>
          <a:p>
            <a:r>
              <a:rPr lang="ru-RU" dirty="0" smtClean="0"/>
              <a:t>МКУДПО «ГЦРО</a:t>
            </a:r>
            <a:r>
              <a:rPr lang="ru-RU" dirty="0" smtClean="0"/>
              <a:t>»</a:t>
            </a: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725144"/>
            <a:ext cx="2285984" cy="17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78296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Ассоциативный ряд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745432"/>
            <a:ext cx="8496944" cy="470790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 __________   __________   __________</a:t>
            </a:r>
          </a:p>
          <a:p>
            <a:r>
              <a:rPr lang="ru-RU" sz="3200" dirty="0" smtClean="0"/>
              <a:t>Р  __________   __________   __________</a:t>
            </a:r>
          </a:p>
          <a:p>
            <a:r>
              <a:rPr lang="ru-RU" sz="3200" dirty="0" smtClean="0"/>
              <a:t>О __________   __________   __________</a:t>
            </a:r>
          </a:p>
          <a:p>
            <a:r>
              <a:rPr lang="ru-RU" sz="3200" dirty="0" smtClean="0"/>
              <a:t>Е  __________   __________   __________</a:t>
            </a:r>
          </a:p>
          <a:p>
            <a:r>
              <a:rPr lang="ru-RU" sz="3200" dirty="0" smtClean="0"/>
              <a:t>К  __________   __________   __________</a:t>
            </a:r>
          </a:p>
          <a:p>
            <a:r>
              <a:rPr lang="ru-RU" sz="3200" dirty="0" smtClean="0"/>
              <a:t>Т  __________   __________   __________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Понятийный аппарат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84784"/>
            <a:ext cx="8496944" cy="504056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/>
              <a:t>Добрые дела</a:t>
            </a:r>
            <a:r>
              <a:rPr lang="ru-RU" dirty="0" smtClean="0"/>
              <a:t> – </a:t>
            </a:r>
            <a:r>
              <a:rPr lang="ru-RU" u="sng" dirty="0" smtClean="0"/>
              <a:t>спонтанное</a:t>
            </a:r>
            <a:r>
              <a:rPr lang="ru-RU" dirty="0" smtClean="0"/>
              <a:t> действие по оказанию </a:t>
            </a:r>
            <a:r>
              <a:rPr lang="ru-RU" u="sng" dirty="0" smtClean="0"/>
              <a:t>помощи </a:t>
            </a:r>
            <a:r>
              <a:rPr lang="ru-RU" dirty="0" smtClean="0"/>
              <a:t>нуждающимся в </a:t>
            </a:r>
            <a:r>
              <a:rPr lang="ru-RU" u="sng" dirty="0" smtClean="0"/>
              <a:t>заботе и поддержке</a:t>
            </a:r>
            <a:r>
              <a:rPr lang="ru-RU" dirty="0" smtClean="0"/>
              <a:t>, основанное на </a:t>
            </a:r>
            <a:r>
              <a:rPr lang="ru-RU" u="sng" dirty="0" smtClean="0"/>
              <a:t>личностном</a:t>
            </a:r>
            <a:r>
              <a:rPr lang="ru-RU" dirty="0" smtClean="0"/>
              <a:t> представлении о </a:t>
            </a:r>
            <a:r>
              <a:rPr lang="ru-RU" u="sng" dirty="0" smtClean="0"/>
              <a:t>нравственном поступке</a:t>
            </a:r>
            <a:r>
              <a:rPr lang="ru-RU" dirty="0" smtClean="0"/>
              <a:t> и стремлении делать добро.</a:t>
            </a:r>
          </a:p>
          <a:p>
            <a:pPr>
              <a:buNone/>
            </a:pPr>
            <a:r>
              <a:rPr lang="ru-RU" b="1" dirty="0" smtClean="0"/>
              <a:t>Акция или добровольческая работа (</a:t>
            </a:r>
            <a:r>
              <a:rPr lang="ru-RU" b="1" dirty="0" err="1" smtClean="0"/>
              <a:t>волонтёрство</a:t>
            </a:r>
            <a:r>
              <a:rPr lang="ru-RU" b="1" dirty="0" smtClean="0"/>
              <a:t>)</a:t>
            </a:r>
            <a:r>
              <a:rPr lang="ru-RU" dirty="0" smtClean="0"/>
              <a:t> - </a:t>
            </a:r>
            <a:r>
              <a:rPr lang="ru-RU" u="sng" dirty="0" smtClean="0"/>
              <a:t>добровольная</a:t>
            </a:r>
            <a:r>
              <a:rPr lang="ru-RU" dirty="0" smtClean="0"/>
              <a:t> и </a:t>
            </a:r>
            <a:r>
              <a:rPr lang="ru-RU" u="sng" dirty="0" smtClean="0"/>
              <a:t>периодически повторяющаяся </a:t>
            </a:r>
            <a:r>
              <a:rPr lang="ru-RU" dirty="0" smtClean="0"/>
              <a:t>работа, </a:t>
            </a:r>
            <a:r>
              <a:rPr lang="ru-RU" u="sng" dirty="0" smtClean="0"/>
              <a:t>разовое действие</a:t>
            </a:r>
            <a:r>
              <a:rPr lang="ru-RU" dirty="0" smtClean="0"/>
              <a:t> по решению существующей проблемы, может быть как </a:t>
            </a:r>
            <a:r>
              <a:rPr lang="ru-RU" u="sng" dirty="0" smtClean="0"/>
              <a:t>спланированным</a:t>
            </a:r>
            <a:r>
              <a:rPr lang="ru-RU" dirty="0" smtClean="0"/>
              <a:t>, так и </a:t>
            </a:r>
            <a:r>
              <a:rPr lang="ru-RU" u="sng" dirty="0" smtClean="0"/>
              <a:t>спонтанным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b="1" dirty="0" smtClean="0"/>
              <a:t>Программа</a:t>
            </a:r>
            <a:r>
              <a:rPr lang="ru-RU" dirty="0" smtClean="0"/>
              <a:t> – </a:t>
            </a:r>
            <a:r>
              <a:rPr lang="ru-RU" u="sng" dirty="0" smtClean="0"/>
              <a:t>неограниченный во времени</a:t>
            </a:r>
            <a:r>
              <a:rPr lang="ru-RU" dirty="0" smtClean="0"/>
              <a:t> набор важных дел, акций, проектов и мероприятий, которые </a:t>
            </a:r>
            <a:r>
              <a:rPr lang="ru-RU" u="sng" dirty="0" smtClean="0"/>
              <a:t>решают разные проблемы</a:t>
            </a:r>
            <a:r>
              <a:rPr lang="ru-RU" dirty="0" smtClean="0"/>
              <a:t> в одной или нескольких областях общественной жизни </a:t>
            </a:r>
            <a:r>
              <a:rPr lang="ru-RU" u="sng" dirty="0" smtClean="0"/>
              <a:t>по определенному плану</a:t>
            </a:r>
            <a:r>
              <a:rPr lang="ru-RU" dirty="0" smtClean="0"/>
              <a:t>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Понятийный аппарат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84784"/>
            <a:ext cx="8496944" cy="504056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800" b="1" dirty="0" smtClean="0"/>
              <a:t>Мероприятие</a:t>
            </a:r>
            <a:r>
              <a:rPr lang="ru-RU" sz="2800" dirty="0" smtClean="0"/>
              <a:t> – выполнение определенных действий по </a:t>
            </a:r>
            <a:r>
              <a:rPr lang="ru-RU" sz="2800" u="sng" dirty="0" smtClean="0"/>
              <a:t>требованию вышестоящей организации или лиц</a:t>
            </a:r>
            <a:r>
              <a:rPr lang="ru-RU" sz="2800" dirty="0" smtClean="0"/>
              <a:t>, исполнение </a:t>
            </a:r>
            <a:r>
              <a:rPr lang="ru-RU" sz="2800" u="sng" dirty="0" smtClean="0"/>
              <a:t>распоряжений и обязательств</a:t>
            </a:r>
            <a:r>
              <a:rPr lang="ru-RU" sz="2800" dirty="0" smtClean="0"/>
              <a:t>, требующее </a:t>
            </a:r>
            <a:r>
              <a:rPr lang="ru-RU" sz="2800" u="sng" dirty="0" smtClean="0"/>
              <a:t>отчётности</a:t>
            </a:r>
            <a:r>
              <a:rPr lang="ru-RU" sz="2800" dirty="0" smtClean="0"/>
              <a:t> по установленной форме, преобладание </a:t>
            </a:r>
            <a:r>
              <a:rPr lang="ru-RU" sz="2800" u="sng" dirty="0" smtClean="0"/>
              <a:t>формального характера</a:t>
            </a:r>
            <a:r>
              <a:rPr lang="ru-RU" sz="2800" dirty="0" smtClean="0"/>
              <a:t> работы над содержанием. </a:t>
            </a:r>
          </a:p>
          <a:p>
            <a:pPr>
              <a:buNone/>
            </a:pPr>
            <a:r>
              <a:rPr lang="ru-RU" sz="2800" b="1" dirty="0" smtClean="0"/>
              <a:t>Исследование </a:t>
            </a:r>
            <a:r>
              <a:rPr lang="ru-RU" sz="2800" dirty="0" smtClean="0"/>
              <a:t>– </a:t>
            </a:r>
            <a:r>
              <a:rPr lang="ru-RU" sz="2800" u="sng" dirty="0" smtClean="0"/>
              <a:t>изучение и анализ</a:t>
            </a:r>
            <a:r>
              <a:rPr lang="ru-RU" sz="2800" dirty="0" smtClean="0"/>
              <a:t> явлений окружающей жизни, информации или событий, строящееся </a:t>
            </a:r>
            <a:r>
              <a:rPr lang="ru-RU" sz="2800" u="sng" dirty="0" smtClean="0"/>
              <a:t>по определённому плану</a:t>
            </a:r>
            <a:r>
              <a:rPr lang="ru-RU" sz="2800" dirty="0" smtClean="0"/>
              <a:t>, изложенное в </a:t>
            </a:r>
            <a:r>
              <a:rPr lang="ru-RU" sz="2800" u="sng" dirty="0" smtClean="0"/>
              <a:t>логической последовательности</a:t>
            </a:r>
            <a:r>
              <a:rPr lang="ru-RU" sz="2800" dirty="0" smtClean="0"/>
              <a:t> по определённой </a:t>
            </a:r>
            <a:r>
              <a:rPr lang="ru-RU" sz="2800" u="sng" dirty="0" smtClean="0"/>
              <a:t>форме</a:t>
            </a:r>
            <a:r>
              <a:rPr lang="ru-RU" sz="2800" dirty="0" smtClean="0"/>
              <a:t> (в зависимости от целей и задач), </a:t>
            </a:r>
            <a:r>
              <a:rPr lang="ru-RU" sz="2800" u="sng" dirty="0" smtClean="0"/>
              <a:t>доказывающее или опровергающее</a:t>
            </a:r>
            <a:r>
              <a:rPr lang="ru-RU" sz="2800" dirty="0" smtClean="0"/>
              <a:t> гипотезы или утверждения, вносящее предложения и рекомендации.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3668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Понятийный аппарат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5112568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Проектирование</a:t>
            </a:r>
          </a:p>
          <a:p>
            <a:pPr algn="ctr">
              <a:lnSpc>
                <a:spcPct val="90000"/>
              </a:lnSpc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Проектная деятельность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совокупность действий по решению проблемы, направленных на достижение результата, осознанных и имеющих личностную мотивацию (по выполнению проекта).</a:t>
            </a:r>
          </a:p>
          <a:p>
            <a:pPr>
              <a:lnSpc>
                <a:spcPct val="90000"/>
              </a:lnSpc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Проект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 (лат. «брошенный вперед»)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уникальное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конкретное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продуманное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спланированное дело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предпринятое для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достижения цели и решения проблемы определенным способом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включающее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ограничения по срокам и ресурсам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учитывающее возможные риски, процесс, изменяющий ситуацию и описанный по определённой форме.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8069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Особенности проекта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256584"/>
          </a:xfrm>
        </p:spPr>
        <p:txBody>
          <a:bodyPr>
            <a:normAutofit fontScale="77500" lnSpcReduction="20000"/>
          </a:bodyPr>
          <a:lstStyle/>
          <a:p>
            <a:r>
              <a:rPr lang="ru-RU" sz="2800" dirty="0" smtClean="0"/>
              <a:t>Продуманный и организованный (не спонтанный и не эмоциональный, понимание ожидаемых результатов).</a:t>
            </a:r>
          </a:p>
          <a:p>
            <a:r>
              <a:rPr lang="ru-RU" sz="2800" dirty="0" smtClean="0"/>
              <a:t>Последовательный и логичный (планирование – последовательность шагов, алгоритм).</a:t>
            </a:r>
          </a:p>
          <a:p>
            <a:r>
              <a:rPr lang="ru-RU" sz="2800" dirty="0" smtClean="0"/>
              <a:t>Результативный (новый продукт – учебный, исследовательский, социальный, творческий и т.д.).</a:t>
            </a:r>
          </a:p>
          <a:p>
            <a:r>
              <a:rPr lang="ru-RU" sz="2800" dirty="0" smtClean="0"/>
              <a:t>Приводит к изменению ситуации (решение проблемы).</a:t>
            </a:r>
          </a:p>
          <a:p>
            <a:r>
              <a:rPr lang="ru-RU" sz="2800" dirty="0" smtClean="0"/>
              <a:t>Уникальный в данных конкретных обстоятельствах (не может быть сделан по шаблону).</a:t>
            </a:r>
          </a:p>
          <a:p>
            <a:r>
              <a:rPr lang="ru-RU" sz="2800" dirty="0" smtClean="0"/>
              <a:t>Ограниченный во времени (конечный результат).</a:t>
            </a:r>
          </a:p>
          <a:p>
            <a:r>
              <a:rPr lang="ru-RU" sz="2800" dirty="0" smtClean="0"/>
              <a:t>Акцент на понимание своих действий (осознанность и рефлексия).</a:t>
            </a:r>
          </a:p>
          <a:p>
            <a:r>
              <a:rPr lang="ru-RU" sz="2800" dirty="0" smtClean="0"/>
              <a:t>Мониторинг и оценивание (выводы, обобщение).</a:t>
            </a:r>
          </a:p>
          <a:p>
            <a:r>
              <a:rPr lang="ru-RU" sz="2800" dirty="0" smtClean="0"/>
              <a:t>Особое внимание на исследовательскую работу (анализ и систематизация информации).</a:t>
            </a:r>
          </a:p>
          <a:p>
            <a:r>
              <a:rPr lang="ru-RU" sz="2800" dirty="0" smtClean="0"/>
              <a:t>Представление (презентация) проекта в определённой форме (формализованный результат – описание).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3668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Виды проектов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445224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1. По направленности:</a:t>
            </a:r>
          </a:p>
          <a:p>
            <a:r>
              <a:rPr lang="ru-RU" sz="2400" dirty="0" smtClean="0"/>
              <a:t>Предметные или учебные (в рамках школьного предмета или нескольких предметов);</a:t>
            </a:r>
          </a:p>
          <a:p>
            <a:r>
              <a:rPr lang="ru-RU" sz="2400" dirty="0" smtClean="0"/>
              <a:t>Исследовательские (научное или социологическое исследование);</a:t>
            </a:r>
          </a:p>
          <a:p>
            <a:r>
              <a:rPr lang="ru-RU" sz="2400" dirty="0" smtClean="0"/>
              <a:t>Внешкольные или социальные (экологические, </a:t>
            </a:r>
            <a:r>
              <a:rPr lang="ru-RU" sz="2400" dirty="0" err="1" smtClean="0"/>
              <a:t>благоустроительные</a:t>
            </a:r>
            <a:r>
              <a:rPr lang="ru-RU" sz="2400" dirty="0" smtClean="0"/>
              <a:t>, нормотворческие и т.п.);</a:t>
            </a:r>
          </a:p>
          <a:p>
            <a:r>
              <a:rPr lang="ru-RU" sz="2400" dirty="0" smtClean="0"/>
              <a:t>Художественные.</a:t>
            </a:r>
          </a:p>
          <a:p>
            <a:pPr>
              <a:buNone/>
            </a:pPr>
            <a:r>
              <a:rPr lang="ru-RU" b="1" dirty="0" smtClean="0"/>
              <a:t>2. По взаимодействию:</a:t>
            </a:r>
          </a:p>
          <a:p>
            <a:r>
              <a:rPr lang="ru-RU" sz="2400" dirty="0" smtClean="0"/>
              <a:t>Коллективные (команда и группы специализации);</a:t>
            </a:r>
          </a:p>
          <a:p>
            <a:r>
              <a:rPr lang="ru-RU" sz="2400" dirty="0" smtClean="0"/>
              <a:t>Индивидуальные (самостоятельная работа).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63668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Общая структура проекта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12875"/>
          <a:ext cx="8229600" cy="51844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2234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Ступени проектирования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730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Составляющие компоненты </a:t>
            </a:r>
            <a:b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проектной деятельности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 err="1" smtClean="0"/>
              <a:t>Целеполагание</a:t>
            </a:r>
            <a:endParaRPr lang="ru-RU" sz="2400" dirty="0" smtClean="0"/>
          </a:p>
          <a:p>
            <a:r>
              <a:rPr lang="ru-RU" sz="2400" dirty="0" smtClean="0"/>
              <a:t>Исследование (диагностика)</a:t>
            </a:r>
          </a:p>
          <a:p>
            <a:r>
              <a:rPr lang="ru-RU" sz="2400" dirty="0" smtClean="0"/>
              <a:t>Выявление проблемы</a:t>
            </a:r>
          </a:p>
          <a:p>
            <a:r>
              <a:rPr lang="ru-RU" sz="2400" dirty="0" smtClean="0"/>
              <a:t>Прогнозирование</a:t>
            </a:r>
          </a:p>
          <a:p>
            <a:r>
              <a:rPr lang="ru-RU" sz="2400" dirty="0" smtClean="0"/>
              <a:t>Определение задач (комплекс действий)</a:t>
            </a:r>
          </a:p>
          <a:p>
            <a:r>
              <a:rPr lang="ru-RU" sz="2400" dirty="0" smtClean="0"/>
              <a:t>Определение способов решения</a:t>
            </a:r>
          </a:p>
          <a:p>
            <a:r>
              <a:rPr lang="ru-RU" sz="2400" dirty="0" smtClean="0"/>
              <a:t>Определение ресурсов</a:t>
            </a:r>
          </a:p>
          <a:p>
            <a:r>
              <a:rPr lang="ru-RU" sz="2400" dirty="0" smtClean="0"/>
              <a:t>Выявление рисков и потенциальных трудностей</a:t>
            </a:r>
            <a:r>
              <a:rPr lang="ru-RU" sz="2400" dirty="0"/>
              <a:t>.</a:t>
            </a:r>
            <a:r>
              <a:rPr lang="en-US" sz="2400" dirty="0" smtClean="0"/>
              <a:t> </a:t>
            </a:r>
            <a:endParaRPr lang="ru-RU" sz="2400" dirty="0" smtClean="0"/>
          </a:p>
          <a:p>
            <a:r>
              <a:rPr lang="ru-RU" sz="2400" dirty="0" smtClean="0"/>
              <a:t>Способы </a:t>
            </a:r>
            <a:r>
              <a:rPr lang="ru-RU" sz="2400" dirty="0"/>
              <a:t>коррекции, компенсации негативных последствий </a:t>
            </a:r>
            <a:endParaRPr lang="ru-RU" sz="2400" dirty="0" smtClean="0"/>
          </a:p>
          <a:p>
            <a:r>
              <a:rPr lang="ru-RU" sz="2400" dirty="0" smtClean="0"/>
              <a:t>Планирование</a:t>
            </a:r>
          </a:p>
          <a:p>
            <a:r>
              <a:rPr lang="ru-RU" sz="2400" dirty="0" smtClean="0"/>
              <a:t>Реализация</a:t>
            </a:r>
          </a:p>
          <a:p>
            <a:r>
              <a:rPr lang="ru-RU" sz="2400" dirty="0" smtClean="0"/>
              <a:t>Оценивание (мониторинг)</a:t>
            </a:r>
          </a:p>
          <a:p>
            <a:r>
              <a:rPr lang="ru-RU" sz="2400" dirty="0" smtClean="0"/>
              <a:t>Рефлексия</a:t>
            </a:r>
          </a:p>
          <a:p>
            <a:r>
              <a:rPr lang="ru-RU" sz="2400" dirty="0" smtClean="0"/>
              <a:t>Презентация (оформление)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9208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Составляющие компоненты </a:t>
            </a:r>
            <a:b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проектной деятельности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196752"/>
          <a:ext cx="8640960" cy="54416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2304256"/>
                <a:gridCol w="2213490"/>
                <a:gridCol w="2251006"/>
              </a:tblGrid>
              <a:tr h="620122"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/>
                        <a:t> Области</a:t>
                      </a:r>
                    </a:p>
                    <a:p>
                      <a:pPr algn="l"/>
                      <a:r>
                        <a:rPr lang="ru-RU" sz="1600" dirty="0" smtClean="0"/>
                        <a:t>Уровни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ОБЛАСТЬ ЦЕЛЕПОЛАГАНИЯ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ОБЛАСТЬ ПРОБЛЕМЫ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ОБЛАСТЬ ОЦЕНКИ</a:t>
                      </a:r>
                    </a:p>
                  </a:txBody>
                  <a:tcPr horzOverflow="overflow"/>
                </a:tc>
              </a:tr>
              <a:tr h="14686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ЦЕННОСТНЫЙ УРОВЕНЬ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Что хотим? Ради чего?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Проблема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чём противоречие?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(препятствует, мешает,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способствует)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 ситуации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Что имеем?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(анализ, исследование, статистика, анкеты)</a:t>
                      </a:r>
                    </a:p>
                  </a:txBody>
                  <a:tcPr horzOverflow="overflow"/>
                </a:tc>
              </a:tr>
              <a:tr h="12383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ТВОРЧЕСКИЙ УРОВЕНЬ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Задачи, подзадачи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Что сделать?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(комплекс действий)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Способ решения проблемы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Как сделать?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Ресурсы и риски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Ожидаемые результаты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Что получить?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(индикаторы и показатели)</a:t>
                      </a:r>
                    </a:p>
                  </a:txBody>
                  <a:tcPr horzOverflow="overflow"/>
                </a:tc>
              </a:tr>
              <a:tr h="19294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ПРАКТИЧЕСКИЙ УРОВЕНЬ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Что выполнить?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(планирование заданий, конкретные действия, шаги)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Осуществление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Как идут дела?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(сроки исполнения, ответственные, формы отчётности)</a:t>
                      </a:r>
                      <a:endParaRPr kumimoji="0" lang="ru-RU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 промежуточных и окончательных результатов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Оправдались ли ожидания?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Рефлексия и презентация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251520" y="1196752"/>
            <a:ext cx="1872208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>
            <a:normAutofit lnSpcReduction="10000"/>
          </a:bodyPr>
          <a:lstStyle/>
          <a:p>
            <a:pPr algn="r">
              <a:buNone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«Русский человек обыкновенно </a:t>
            </a:r>
          </a:p>
          <a:p>
            <a:pPr algn="r">
              <a:buNone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преодолевает затруднения </a:t>
            </a:r>
          </a:p>
          <a:p>
            <a:pPr algn="r">
              <a:buNone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не путём дальновидного расчёта и</a:t>
            </a:r>
          </a:p>
          <a:p>
            <a:pPr algn="r">
              <a:buNone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 по заранее выработанному плану, </a:t>
            </a:r>
          </a:p>
          <a:p>
            <a:pPr algn="r">
              <a:buNone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а посредством импровизации </a:t>
            </a:r>
          </a:p>
          <a:p>
            <a:pPr algn="r">
              <a:buNone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в последнюю минуту»</a:t>
            </a:r>
          </a:p>
          <a:p>
            <a:pPr algn="r">
              <a:buNone/>
            </a:pPr>
            <a:endParaRPr lang="ru-RU" sz="2800" dirty="0" smtClean="0"/>
          </a:p>
          <a:p>
            <a:pPr algn="r">
              <a:buNone/>
            </a:pP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</a:rPr>
              <a:t>Иван Андреевич Ильин,</a:t>
            </a:r>
          </a:p>
          <a:p>
            <a:pPr algn="r">
              <a:buNone/>
            </a:pP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</a:rPr>
              <a:t>философ, правовед, публицист</a:t>
            </a:r>
          </a:p>
          <a:p>
            <a:pPr algn="r">
              <a:buNone/>
            </a:pP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</a:rPr>
              <a:t>(1883-1954)</a:t>
            </a:r>
          </a:p>
          <a:p>
            <a:pPr algn="r">
              <a:buNone/>
            </a:pPr>
            <a:r>
              <a:rPr lang="ru-RU" sz="2800" dirty="0" smtClean="0"/>
              <a:t> </a:t>
            </a:r>
          </a:p>
          <a:p>
            <a:pPr algn="r">
              <a:buNone/>
            </a:pPr>
            <a:r>
              <a:rPr lang="ru-RU" sz="2800" dirty="0" smtClean="0"/>
              <a:t>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5646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Организационные вопросы проекта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/>
          <a:lstStyle/>
          <a:p>
            <a:r>
              <a:rPr lang="ru-RU" sz="2400" dirty="0" smtClean="0"/>
              <a:t>В какой среде будет реализован проект?</a:t>
            </a:r>
          </a:p>
          <a:p>
            <a:r>
              <a:rPr lang="ru-RU" sz="2400" dirty="0" smtClean="0"/>
              <a:t>На кого рассчитан проект (целевая группа, партнёры, участники, роли)?</a:t>
            </a:r>
          </a:p>
          <a:p>
            <a:r>
              <a:rPr lang="ru-RU" sz="2400" dirty="0" smtClean="0"/>
              <a:t>Где и когда планируется организовать проект?</a:t>
            </a:r>
          </a:p>
          <a:p>
            <a:r>
              <a:rPr lang="ru-RU" sz="2400" dirty="0" smtClean="0"/>
              <a:t>Каковы основные правила и нормы?</a:t>
            </a:r>
          </a:p>
          <a:p>
            <a:r>
              <a:rPr lang="ru-RU" sz="2400" dirty="0" smtClean="0"/>
              <a:t>Как будет организована коммуникация и распространяться информация? Нужна ли поддержка СМИ?</a:t>
            </a:r>
          </a:p>
          <a:p>
            <a:r>
              <a:rPr lang="ru-RU" sz="2400" dirty="0" smtClean="0"/>
              <a:t>Какова мотивация и интересы участников? </a:t>
            </a:r>
          </a:p>
          <a:p>
            <a:r>
              <a:rPr lang="ru-RU" sz="2400" dirty="0" smtClean="0"/>
              <a:t>Как будет выбираться тема проекта?</a:t>
            </a:r>
          </a:p>
          <a:p>
            <a:r>
              <a:rPr lang="ru-RU" sz="2400" dirty="0" smtClean="0"/>
              <a:t>Как будут сочетаться исполнительность и инициативность?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О цели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40768"/>
            <a:ext cx="8820472" cy="5517232"/>
          </a:xfrm>
        </p:spPr>
        <p:txBody>
          <a:bodyPr>
            <a:normAutofit fontScale="85000" lnSpcReduction="20000"/>
          </a:bodyPr>
          <a:lstStyle/>
          <a:p>
            <a:pPr algn="r">
              <a:buNone/>
            </a:pPr>
            <a:r>
              <a:rPr lang="ru-RU" sz="2800" dirty="0" smtClean="0"/>
              <a:t>«Цель часто определяется не для того, чтобы её достичь, а чтобы знать, на что ориентироваться» </a:t>
            </a:r>
          </a:p>
          <a:p>
            <a:pPr algn="r">
              <a:buNone/>
            </a:pPr>
            <a:r>
              <a:rPr lang="ru-RU" sz="2800" i="1" dirty="0" err="1" smtClean="0"/>
              <a:t>Жозеф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Жубер</a:t>
            </a:r>
            <a:endParaRPr lang="ru-RU" sz="2800" i="1" dirty="0" smtClean="0"/>
          </a:p>
          <a:p>
            <a:pPr algn="r">
              <a:buNone/>
            </a:pPr>
            <a:endParaRPr lang="ru-RU" sz="2800" i="1" dirty="0" smtClean="0"/>
          </a:p>
          <a:p>
            <a:pPr algn="r">
              <a:buNone/>
            </a:pPr>
            <a:r>
              <a:rPr lang="ru-RU" sz="2800" dirty="0" smtClean="0"/>
              <a:t>«Лишены прозорливости не те люди, которые не достигают цели, а те, которые проходят мимо неё»</a:t>
            </a:r>
          </a:p>
          <a:p>
            <a:pPr algn="r">
              <a:buNone/>
            </a:pPr>
            <a:r>
              <a:rPr lang="ru-RU" sz="2800" dirty="0" smtClean="0"/>
              <a:t> </a:t>
            </a:r>
            <a:r>
              <a:rPr lang="ru-RU" sz="2800" i="1" dirty="0" smtClean="0"/>
              <a:t>Ф. Ларошфуко</a:t>
            </a:r>
          </a:p>
          <a:p>
            <a:pPr algn="r">
              <a:buNone/>
            </a:pPr>
            <a:endParaRPr lang="ru-RU" sz="2800" i="1" dirty="0" smtClean="0"/>
          </a:p>
          <a:p>
            <a:pPr algn="r">
              <a:buNone/>
            </a:pPr>
            <a:r>
              <a:rPr lang="ru-RU" sz="2800" dirty="0" smtClean="0"/>
              <a:t>«Кто не знает, в какую гавань плыть, для того не бывает попутного ветра»</a:t>
            </a:r>
            <a:r>
              <a:rPr lang="ru-RU" sz="2800" b="1" dirty="0" smtClean="0"/>
              <a:t> </a:t>
            </a:r>
          </a:p>
          <a:p>
            <a:pPr algn="r">
              <a:buNone/>
            </a:pPr>
            <a:r>
              <a:rPr lang="ru-RU" sz="2800" i="1" dirty="0" smtClean="0"/>
              <a:t>Эпикур</a:t>
            </a:r>
          </a:p>
          <a:p>
            <a:pPr algn="r">
              <a:buNone/>
            </a:pPr>
            <a:endParaRPr lang="ru-RU" sz="2800" i="1" dirty="0" smtClean="0"/>
          </a:p>
          <a:p>
            <a:pPr algn="r">
              <a:buNone/>
            </a:pPr>
            <a:r>
              <a:rPr lang="ru-RU" sz="2800" dirty="0" smtClean="0"/>
              <a:t>«У кого в жизни есть «зачем»,</a:t>
            </a:r>
          </a:p>
          <a:p>
            <a:pPr algn="r">
              <a:buNone/>
            </a:pPr>
            <a:r>
              <a:rPr lang="ru-RU" sz="2800" dirty="0" smtClean="0"/>
              <a:t> тот может вынести любое «как» </a:t>
            </a:r>
          </a:p>
          <a:p>
            <a:pPr algn="r">
              <a:buNone/>
            </a:pPr>
            <a:r>
              <a:rPr lang="ru-RU" sz="2800" i="1" dirty="0" smtClean="0"/>
              <a:t>Фридрих Ницше</a:t>
            </a:r>
          </a:p>
          <a:p>
            <a:pPr algn="r">
              <a:buNone/>
            </a:pPr>
            <a:endParaRPr lang="ru-RU" sz="2800" i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63668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Понимание цели проекта</a:t>
            </a:r>
            <a:endParaRPr lang="ru-RU" sz="3600" dirty="0"/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323528" y="1196753"/>
          <a:ext cx="8496944" cy="5400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4248472"/>
              </a:tblGrid>
              <a:tr h="65541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Формулировка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Направления </a:t>
                      </a:r>
                      <a:r>
                        <a:rPr lang="ru-RU" dirty="0" err="1" smtClean="0"/>
                        <a:t>целеполагания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388710">
                <a:tc gridSpan="2">
                  <a:txBody>
                    <a:bodyPr/>
                    <a:lstStyle/>
                    <a:p>
                      <a:pPr marL="457200" indent="-457200" algn="ctr">
                        <a:lnSpc>
                          <a:spcPct val="80000"/>
                        </a:lnSpc>
                        <a:buNone/>
                      </a:pPr>
                      <a:r>
                        <a:rPr lang="ru-RU" sz="2000" dirty="0" smtClean="0"/>
                        <a:t>Максимальное выражение желаемого.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dirty="0" smtClean="0"/>
                        <a:t>Достижима и реалистична.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4356479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Воспитание, развитие, сохранение, поддержка, расширение и т.п.</a:t>
                      </a:r>
                    </a:p>
                    <a:p>
                      <a:endParaRPr lang="ru-RU" sz="1800" dirty="0" smtClean="0"/>
                    </a:p>
                    <a:p>
                      <a:pPr algn="ctr"/>
                      <a:r>
                        <a:rPr lang="ru-RU" sz="1800" dirty="0" smtClean="0"/>
                        <a:t>Формулировка может конкретизироваться: </a:t>
                      </a:r>
                    </a:p>
                    <a:p>
                      <a:pPr algn="ctr"/>
                      <a:r>
                        <a:rPr lang="ru-RU" sz="1800" dirty="0" smtClean="0"/>
                        <a:t>«Сохранение здоровья школьников через развитие двигательной активности»</a:t>
                      </a:r>
                    </a:p>
                    <a:p>
                      <a:pPr algn="ctr"/>
                      <a:r>
                        <a:rPr lang="ru-RU" sz="1800" dirty="0" smtClean="0"/>
                        <a:t> или </a:t>
                      </a:r>
                    </a:p>
                    <a:p>
                      <a:pPr algn="ctr"/>
                      <a:r>
                        <a:rPr lang="ru-RU" sz="1800" dirty="0" smtClean="0"/>
                        <a:t>«Ответственность школьников при выборе будущей профессии» </a:t>
                      </a:r>
                    </a:p>
                    <a:p>
                      <a:endParaRPr lang="ru-RU" sz="18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dirty="0" smtClean="0"/>
                        <a:t>(формулируется обычно через отглагольное существительное)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Здоровье, самостоятельность (самореализация), раскрытие творческих способностей, реализация интересов, защита достоинства, гражданское воспитание, сотрудничество (взаимодействие) в коллективе, повышение мотивации и активности, повышение качества образования, создание безопасных условий, повышение правовой грамотности, получение опыта нравственных поступков, понимание различий в обществе, уважение к другим людям и т.п.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Анализ и исследование при анализе ситуации</a:t>
            </a:r>
            <a:endParaRPr lang="ru-RU" sz="3600" dirty="0"/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323528" y="1196753"/>
          <a:ext cx="8496944" cy="54726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6"/>
                <a:gridCol w="4032448"/>
              </a:tblGrid>
              <a:tr h="65541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Форма</a:t>
                      </a:r>
                      <a:r>
                        <a:rPr lang="ru-RU" sz="2000" baseline="0" dirty="0" smtClean="0"/>
                        <a:t> проведения исследования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Итоги</a:t>
                      </a:r>
                      <a:r>
                        <a:rPr lang="ru-RU" sz="2000" baseline="0" dirty="0" smtClean="0"/>
                        <a:t> исследования</a:t>
                      </a:r>
                      <a:r>
                        <a:rPr lang="ru-RU" sz="2000" dirty="0" smtClean="0"/>
                        <a:t> </a:t>
                      </a:r>
                      <a:endParaRPr lang="ru-RU" sz="2000" dirty="0"/>
                    </a:p>
                  </a:txBody>
                  <a:tcPr/>
                </a:tc>
              </a:tr>
              <a:tr h="4817197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Анализ документов (нормативных, научно-популярной литературы и других), интервью, наблюдение и описание, социологический опрос, изучение СМИ (в том числе электронных), общее и открытое обсуждение ситуации.</a:t>
                      </a:r>
                    </a:p>
                    <a:p>
                      <a:r>
                        <a:rPr lang="ru-RU" sz="2000" dirty="0" smtClean="0"/>
                        <a:t>Создание карты местности с обозначенными проблемами.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Объективные данные (количественные – числа, проценты, части от целого и т.п.; тенденции, список документов). </a:t>
                      </a:r>
                    </a:p>
                    <a:p>
                      <a:r>
                        <a:rPr lang="ru-RU" sz="2000" dirty="0" smtClean="0"/>
                        <a:t>Субъективные мнения </a:t>
                      </a:r>
                    </a:p>
                    <a:p>
                      <a:r>
                        <a:rPr lang="ru-RU" sz="2000" dirty="0" smtClean="0"/>
                        <a:t>(оценки, гипотезы, позиции, предположения).</a:t>
                      </a:r>
                    </a:p>
                    <a:p>
                      <a:endParaRPr lang="ru-RU" sz="1800" dirty="0" smtClean="0"/>
                    </a:p>
                    <a:p>
                      <a:endParaRPr lang="ru-RU" sz="1800" dirty="0" smtClean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5085184"/>
            <a:ext cx="1944216" cy="1463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755576" y="4797152"/>
            <a:ext cx="1944216" cy="1484784"/>
          </a:xfrm>
          <a:prstGeom prst="rect">
            <a:avLst/>
          </a:prstGeom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3768" y="5085184"/>
            <a:ext cx="1944216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71095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Формулирование выводов при анализе ситуации</a:t>
            </a:r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44824"/>
            <a:ext cx="8640960" cy="4752528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sz="3100" b="1" dirty="0" smtClean="0"/>
              <a:t>Итогом анализа ситуации является её оценка </a:t>
            </a:r>
          </a:p>
          <a:p>
            <a:pPr algn="ctr">
              <a:buNone/>
            </a:pPr>
            <a:endParaRPr lang="ru-RU" sz="3100" b="1" dirty="0" smtClean="0"/>
          </a:p>
          <a:p>
            <a:pPr algn="ctr">
              <a:buNone/>
            </a:pPr>
            <a:r>
              <a:rPr lang="ru-RU" sz="3100" dirty="0" smtClean="0"/>
              <a:t>  В начале проекта она показывает, что беспокоит и требует</a:t>
            </a:r>
          </a:p>
          <a:p>
            <a:pPr algn="ctr">
              <a:buNone/>
            </a:pPr>
            <a:r>
              <a:rPr lang="ru-RU" sz="3100" dirty="0" smtClean="0"/>
              <a:t>изменений, является общим выводом, основанным на конкретных фактах.</a:t>
            </a:r>
          </a:p>
          <a:p>
            <a:pPr algn="ctr">
              <a:buNone/>
            </a:pPr>
            <a:r>
              <a:rPr lang="ru-RU" sz="3100" dirty="0" smtClean="0"/>
              <a:t>  Изучение документов и любых других данных должно </a:t>
            </a:r>
          </a:p>
          <a:p>
            <a:pPr algn="ctr">
              <a:buNone/>
            </a:pPr>
            <a:r>
              <a:rPr lang="ru-RU" sz="3100" dirty="0" smtClean="0"/>
              <a:t>сопровождаться общими выводами, выделением основного.</a:t>
            </a:r>
          </a:p>
          <a:p>
            <a:pPr>
              <a:buNone/>
            </a:pPr>
            <a:endParaRPr lang="ru-RU" sz="3100" dirty="0" smtClean="0"/>
          </a:p>
          <a:p>
            <a:pPr algn="ctr">
              <a:buNone/>
            </a:pPr>
            <a:r>
              <a:rPr lang="ru-RU" sz="3100" b="1" dirty="0" smtClean="0"/>
              <a:t>Примеры оценки ситуации:</a:t>
            </a:r>
          </a:p>
          <a:p>
            <a:pPr>
              <a:buNone/>
            </a:pPr>
            <a:r>
              <a:rPr lang="ru-RU" sz="3100" dirty="0" smtClean="0"/>
              <a:t>«Агрессивная (недоброжелательная) среда в коллективе…», </a:t>
            </a:r>
          </a:p>
          <a:p>
            <a:pPr>
              <a:buNone/>
            </a:pPr>
            <a:r>
              <a:rPr lang="ru-RU" sz="3100" dirty="0" smtClean="0"/>
              <a:t>«Высокий травматизм…», </a:t>
            </a:r>
          </a:p>
          <a:p>
            <a:pPr>
              <a:buNone/>
            </a:pPr>
            <a:r>
              <a:rPr lang="ru-RU" sz="3100" dirty="0" smtClean="0"/>
              <a:t>«Недостаточная информированность…», </a:t>
            </a:r>
          </a:p>
          <a:p>
            <a:pPr>
              <a:buNone/>
            </a:pPr>
            <a:r>
              <a:rPr lang="ru-RU" sz="3100" dirty="0" smtClean="0"/>
              <a:t>«Низкая активность…», </a:t>
            </a:r>
          </a:p>
          <a:p>
            <a:pPr>
              <a:buNone/>
            </a:pPr>
            <a:r>
              <a:rPr lang="ru-RU" sz="3100" dirty="0" smtClean="0"/>
              <a:t>«Преобладание пассивных подходов в преподавании…», </a:t>
            </a:r>
          </a:p>
          <a:p>
            <a:pPr>
              <a:buNone/>
            </a:pPr>
            <a:r>
              <a:rPr lang="ru-RU" sz="3100" dirty="0" smtClean="0"/>
              <a:t>«Недостаточное (слабое) взаимодействие (сотрудничество) …»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56467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О проблеме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400600"/>
          </a:xfrm>
        </p:spPr>
        <p:txBody>
          <a:bodyPr/>
          <a:lstStyle/>
          <a:p>
            <a:pPr algn="r">
              <a:buNone/>
            </a:pPr>
            <a:r>
              <a:rPr lang="ru-RU" dirty="0" smtClean="0"/>
              <a:t>«Не существует такой проблемы, в которой не было бы бесценного дара для тебя</a:t>
            </a:r>
            <a:r>
              <a:rPr lang="ru-RU" b="1" dirty="0" smtClean="0"/>
              <a:t>» </a:t>
            </a:r>
          </a:p>
          <a:p>
            <a:pPr algn="r">
              <a:buNone/>
            </a:pPr>
            <a:r>
              <a:rPr lang="ru-RU" i="1" dirty="0" smtClean="0"/>
              <a:t>Р. Бах</a:t>
            </a:r>
          </a:p>
          <a:p>
            <a:pPr algn="r">
              <a:buNone/>
            </a:pPr>
            <a:r>
              <a:rPr lang="ru-RU" dirty="0" smtClean="0"/>
              <a:t>«Если проблему можно решить за деньги, то это не проблема – это расходы» </a:t>
            </a:r>
          </a:p>
          <a:p>
            <a:pPr algn="r">
              <a:buNone/>
            </a:pPr>
            <a:r>
              <a:rPr lang="ru-RU" i="1" dirty="0" smtClean="0"/>
              <a:t>еврейская мудрость</a:t>
            </a:r>
          </a:p>
          <a:p>
            <a:pPr algn="r">
              <a:buNone/>
            </a:pPr>
            <a:endParaRPr lang="ru-RU" dirty="0" smtClean="0"/>
          </a:p>
          <a:p>
            <a:pPr algn="r">
              <a:buNone/>
            </a:pPr>
            <a:r>
              <a:rPr lang="ru-RU" dirty="0" smtClean="0"/>
              <a:t>«Жить – значит иметь проблемы, решать проблемы – значит расти интеллектуально»</a:t>
            </a:r>
          </a:p>
          <a:p>
            <a:pPr algn="r">
              <a:buNone/>
            </a:pPr>
            <a:endParaRPr lang="ru-RU" dirty="0" smtClean="0"/>
          </a:p>
          <a:p>
            <a:pPr algn="r">
              <a:buNone/>
            </a:pPr>
            <a:r>
              <a:rPr lang="ru-RU" dirty="0" smtClean="0"/>
              <a:t>«Если нет проблем – это проблема»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Проблема в проекте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184576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 algn="ctr">
              <a:buNone/>
            </a:pPr>
            <a:endParaRPr lang="ru-RU" sz="2800" dirty="0" smtClean="0"/>
          </a:p>
          <a:p>
            <a:pPr algn="ctr">
              <a:buNone/>
            </a:pPr>
            <a:r>
              <a:rPr lang="ru-RU" sz="2400" i="1" dirty="0" smtClean="0"/>
              <a:t>Каждая проблема может иметь несколько вариантов решения </a:t>
            </a:r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dirty="0" smtClean="0"/>
              <a:t>Формулировка проблемы может быть выражена следующей формулой:</a:t>
            </a:r>
          </a:p>
          <a:p>
            <a:pPr algn="ctr">
              <a:buNone/>
            </a:pPr>
            <a:r>
              <a:rPr lang="ru-RU" b="1" dirty="0" smtClean="0"/>
              <a:t>Что-то (ситуация) препятствует, противоречит или мешает  чему-то (цель) </a:t>
            </a:r>
          </a:p>
          <a:p>
            <a:pPr algn="ctr">
              <a:buNone/>
            </a:pPr>
            <a:r>
              <a:rPr lang="ru-RU" b="1" dirty="0" smtClean="0"/>
              <a:t>ИЛИ</a:t>
            </a:r>
          </a:p>
          <a:p>
            <a:pPr algn="ctr">
              <a:buNone/>
            </a:pPr>
            <a:r>
              <a:rPr lang="ru-RU" b="1" dirty="0" smtClean="0"/>
              <a:t>Хотелось бы (цель), но существует … (ситуация)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13" name="Пятиугольник 12"/>
          <p:cNvSpPr/>
          <p:nvPr/>
        </p:nvSpPr>
        <p:spPr>
          <a:xfrm>
            <a:off x="395536" y="1484784"/>
            <a:ext cx="7488832" cy="100811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Личные Семейные Школьные Социальные</a:t>
            </a:r>
          </a:p>
          <a:p>
            <a:pPr algn="ctr"/>
            <a:r>
              <a:rPr lang="ru-RU" sz="2400" dirty="0" smtClean="0"/>
              <a:t>Региональные Национальные Глобальные Вечные </a:t>
            </a:r>
            <a:endParaRPr lang="ru-RU" sz="24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7703840" y="1052736"/>
            <a:ext cx="144016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ru-RU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5646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Формулирование проблемы</a:t>
            </a:r>
            <a:endParaRPr lang="ru-RU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0825" y="1412773"/>
          <a:ext cx="8642349" cy="51845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783"/>
                <a:gridCol w="2880783"/>
                <a:gridCol w="2880783"/>
              </a:tblGrid>
              <a:tr h="5275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Цель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Проблема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 ситуации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10953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ответственности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 школьников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Пассивность учащихся на уроке</a:t>
                      </a:r>
                    </a:p>
                  </a:txBody>
                  <a:tcPr horzOverflow="overflow"/>
                </a:tc>
              </a:tr>
              <a:tr h="10819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Воспитание уважения достоинства каждого человека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Конфликтная среда в классе (школе)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</a:tr>
              <a:tr h="13824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Сохранение здоровья учащихся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Высокая учебная нагрузка (перегруженность учащихся) 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10972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Раскрытие творческого потенциала личности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Недостаточность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индивидуальности в учебном процессе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85270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Выбор способа (варианта) решения проблемы в проекте</a:t>
            </a:r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184576"/>
          </a:xfrm>
        </p:spPr>
        <p:txBody>
          <a:bodyPr>
            <a:normAutofit fontScale="85000" lnSpcReduction="20000"/>
          </a:bodyPr>
          <a:lstStyle/>
          <a:p>
            <a:r>
              <a:rPr lang="ru-RU" sz="2800" dirty="0" smtClean="0"/>
              <a:t>Способ (вариант) решения в проекте является конкретным делом.</a:t>
            </a:r>
          </a:p>
          <a:p>
            <a:r>
              <a:rPr lang="ru-RU" sz="2800" dirty="0" smtClean="0"/>
              <a:t>Названия проекта часто совпадают со способом решения проблемы.</a:t>
            </a:r>
          </a:p>
          <a:p>
            <a:r>
              <a:rPr lang="ru-RU" sz="2800" dirty="0" smtClean="0"/>
              <a:t>В проекте должен быть один конкретный способ (он выбирается при рассмотрении различных других способов решения данной проблемы).</a:t>
            </a:r>
          </a:p>
          <a:p>
            <a:r>
              <a:rPr lang="ru-RU" sz="2800" dirty="0" smtClean="0"/>
              <a:t>Выбор способа решения ориентирован на цели, оценку ситуации, имеющиеся ресурсы и возможные риски.</a:t>
            </a:r>
          </a:p>
          <a:p>
            <a:r>
              <a:rPr lang="ru-RU" sz="2800" dirty="0" smtClean="0"/>
              <a:t>Несколько способов решения превращают проект в программу действий, мешают концентрации и глубокой проработки в конкретном направлении.</a:t>
            </a:r>
          </a:p>
          <a:p>
            <a:r>
              <a:rPr lang="ru-RU" sz="2800" dirty="0" smtClean="0"/>
              <a:t>Способ решения должен изменять ситуацию, а не просто быть «добрым делом» или добровольческой акцией (требования системности и комплексности).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1095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Возможные классификации ресурсов</a:t>
            </a:r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1124743"/>
          <a:ext cx="8568952" cy="54726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476"/>
                <a:gridCol w="4284476"/>
              </a:tblGrid>
              <a:tr h="39800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Нематериальные (человеческие)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Материальные </a:t>
                      </a:r>
                      <a:endParaRPr lang="ru-RU" dirty="0"/>
                    </a:p>
                  </a:txBody>
                  <a:tcPr/>
                </a:tc>
              </a:tr>
              <a:tr h="398008">
                <a:tc>
                  <a:txBody>
                    <a:bodyPr/>
                    <a:lstStyle/>
                    <a:p>
                      <a:r>
                        <a:rPr lang="ru-RU" dirty="0" smtClean="0"/>
                        <a:t>Учителя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Деньги</a:t>
                      </a:r>
                      <a:endParaRPr lang="ru-RU" dirty="0"/>
                    </a:p>
                  </a:txBody>
                  <a:tcPr/>
                </a:tc>
              </a:tr>
              <a:tr h="398008">
                <a:tc>
                  <a:txBody>
                    <a:bodyPr/>
                    <a:lstStyle/>
                    <a:p>
                      <a:r>
                        <a:rPr lang="ru-RU" dirty="0" smtClean="0"/>
                        <a:t>Администрация школы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Инструменты </a:t>
                      </a:r>
                      <a:endParaRPr lang="ru-RU" dirty="0"/>
                    </a:p>
                  </a:txBody>
                  <a:tcPr/>
                </a:tc>
              </a:tr>
              <a:tr h="398008">
                <a:tc>
                  <a:txBody>
                    <a:bodyPr/>
                    <a:lstStyle/>
                    <a:p>
                      <a:r>
                        <a:rPr lang="ru-RU" dirty="0" smtClean="0"/>
                        <a:t>Ученики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Материалы</a:t>
                      </a:r>
                      <a:endParaRPr lang="ru-RU" dirty="0"/>
                    </a:p>
                  </a:txBody>
                  <a:tcPr/>
                </a:tc>
              </a:tr>
              <a:tr h="398008">
                <a:tc>
                  <a:txBody>
                    <a:bodyPr/>
                    <a:lstStyle/>
                    <a:p>
                      <a:r>
                        <a:rPr lang="ru-RU" dirty="0" smtClean="0"/>
                        <a:t>Родители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Помещения</a:t>
                      </a:r>
                      <a:endParaRPr lang="ru-RU" dirty="0"/>
                    </a:p>
                  </a:txBody>
                  <a:tcPr/>
                </a:tc>
              </a:tr>
              <a:tr h="398008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Представители местных властей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Компьютеры</a:t>
                      </a:r>
                      <a:endParaRPr lang="ru-RU" dirty="0"/>
                    </a:p>
                  </a:txBody>
                  <a:tcPr/>
                </a:tc>
              </a:tr>
              <a:tr h="696515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Представители общественных организаций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Оргтехника </a:t>
                      </a:r>
                      <a:endParaRPr lang="ru-RU" dirty="0"/>
                    </a:p>
                  </a:txBody>
                  <a:tcPr/>
                </a:tc>
              </a:tr>
              <a:tr h="398008">
                <a:tc>
                  <a:txBody>
                    <a:bodyPr/>
                    <a:lstStyle/>
                    <a:p>
                      <a:r>
                        <a:rPr lang="ru-RU" dirty="0" smtClean="0"/>
                        <a:t>Бизнесмены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Канцелярские принадлежности</a:t>
                      </a:r>
                      <a:endParaRPr lang="ru-RU" dirty="0"/>
                    </a:p>
                  </a:txBody>
                  <a:tcPr/>
                </a:tc>
              </a:tr>
              <a:tr h="398008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Представители СМИ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Книги</a:t>
                      </a:r>
                      <a:endParaRPr lang="ru-RU" dirty="0"/>
                    </a:p>
                  </a:txBody>
                  <a:tcPr/>
                </a:tc>
              </a:tr>
              <a:tr h="398008"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Информация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 др.</a:t>
                      </a:r>
                      <a:endParaRPr lang="ru-RU" dirty="0"/>
                    </a:p>
                  </a:txBody>
                  <a:tcPr/>
                </a:tc>
              </a:tr>
              <a:tr h="398008">
                <a:tc>
                  <a:txBody>
                    <a:bodyPr/>
                    <a:lstStyle/>
                    <a:p>
                      <a:r>
                        <a:rPr lang="ru-RU" dirty="0" smtClean="0"/>
                        <a:t>Опыт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8008">
                <a:tc>
                  <a:txBody>
                    <a:bodyPr/>
                    <a:lstStyle/>
                    <a:p>
                      <a:r>
                        <a:rPr lang="ru-RU" dirty="0" smtClean="0"/>
                        <a:t>Интеллект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8008">
                <a:tc>
                  <a:txBody>
                    <a:bodyPr/>
                    <a:lstStyle/>
                    <a:p>
                      <a:r>
                        <a:rPr lang="ru-RU" dirty="0" smtClean="0"/>
                        <a:t>И т.п.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Мотивация поступков человека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5328592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sz="2800" b="1" dirty="0" smtClean="0"/>
              <a:t>Биологическая </a:t>
            </a:r>
            <a:r>
              <a:rPr lang="ru-RU" sz="2800" dirty="0" smtClean="0"/>
              <a:t>мотивация (страх, инстинкты)</a:t>
            </a:r>
          </a:p>
          <a:p>
            <a:pPr algn="just">
              <a:buNone/>
            </a:pPr>
            <a:r>
              <a:rPr lang="ru-RU" sz="2800" b="1" dirty="0" smtClean="0"/>
              <a:t>Индивидуальная</a:t>
            </a:r>
            <a:r>
              <a:rPr lang="ru-RU" sz="2800" dirty="0" smtClean="0"/>
              <a:t> мотивация (самоутверждение, вызов, интерес, эмоции, чувства, сиюминутные желания, капризы и т.п.)</a:t>
            </a:r>
          </a:p>
          <a:p>
            <a:pPr algn="just">
              <a:buNone/>
            </a:pPr>
            <a:r>
              <a:rPr lang="ru-RU" sz="2800" b="1" dirty="0" smtClean="0"/>
              <a:t>Социальная </a:t>
            </a:r>
            <a:r>
              <a:rPr lang="ru-RU" sz="2800" dirty="0" smtClean="0"/>
              <a:t>мотивация (законы, решения, политика, образцы поведения, социальные роли, стандарты и стереотипы, традиции, призывы, реклама и т.п.) </a:t>
            </a:r>
          </a:p>
          <a:p>
            <a:pPr algn="just">
              <a:buNone/>
            </a:pPr>
            <a:r>
              <a:rPr lang="ru-RU" sz="2800" b="1" dirty="0" smtClean="0"/>
              <a:t>Духовная </a:t>
            </a:r>
            <a:r>
              <a:rPr lang="ru-RU" sz="2800" dirty="0" smtClean="0"/>
              <a:t>мотивация (внутренние убеждения, вера, мировоззренческие принципы, представления о добре и зле)</a:t>
            </a:r>
            <a:endParaRPr lang="ru-RU" sz="2800" u="sng" dirty="0" smtClean="0"/>
          </a:p>
          <a:p>
            <a:pPr algn="ctr">
              <a:buNone/>
            </a:pPr>
            <a:r>
              <a:rPr lang="ru-RU" sz="2800" b="1" i="1" dirty="0" smtClean="0"/>
              <a:t>Расставьте перечисленное по степени возможности человека управлять мотивами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56693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Определение задач в проекте </a:t>
            </a:r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/>
          <a:lstStyle/>
          <a:p>
            <a:pPr algn="ctr">
              <a:lnSpc>
                <a:spcPct val="80000"/>
              </a:lnSpc>
              <a:buNone/>
            </a:pPr>
            <a:endParaRPr lang="ru-RU" b="1" dirty="0" smtClean="0"/>
          </a:p>
          <a:p>
            <a:pPr algn="ctr">
              <a:lnSpc>
                <a:spcPct val="80000"/>
              </a:lnSpc>
              <a:buNone/>
            </a:pPr>
            <a:r>
              <a:rPr lang="ru-RU" b="1" dirty="0" smtClean="0"/>
              <a:t>Возможные виды задач:</a:t>
            </a:r>
          </a:p>
          <a:p>
            <a:pPr>
              <a:lnSpc>
                <a:spcPct val="80000"/>
              </a:lnSpc>
              <a:buNone/>
            </a:pPr>
            <a:r>
              <a:rPr lang="ru-RU" sz="2400" dirty="0" smtClean="0"/>
              <a:t>- материально-технические (финансовые), </a:t>
            </a:r>
          </a:p>
          <a:p>
            <a:pPr>
              <a:lnSpc>
                <a:spcPct val="80000"/>
              </a:lnSpc>
              <a:buNone/>
            </a:pPr>
            <a:r>
              <a:rPr lang="ru-RU" sz="2400" dirty="0" smtClean="0"/>
              <a:t>- нормативно-правовые, </a:t>
            </a:r>
          </a:p>
          <a:p>
            <a:pPr>
              <a:lnSpc>
                <a:spcPct val="80000"/>
              </a:lnSpc>
              <a:buNone/>
            </a:pPr>
            <a:r>
              <a:rPr lang="ru-RU" sz="2400" dirty="0" smtClean="0"/>
              <a:t>- организационные,</a:t>
            </a:r>
          </a:p>
          <a:p>
            <a:pPr>
              <a:lnSpc>
                <a:spcPct val="80000"/>
              </a:lnSpc>
              <a:buNone/>
            </a:pPr>
            <a:r>
              <a:rPr lang="ru-RU" sz="2400" dirty="0" smtClean="0"/>
              <a:t>- кадровые,</a:t>
            </a:r>
          </a:p>
          <a:p>
            <a:pPr>
              <a:lnSpc>
                <a:spcPct val="80000"/>
              </a:lnSpc>
              <a:buNone/>
            </a:pPr>
            <a:r>
              <a:rPr lang="ru-RU" sz="2400" dirty="0" smtClean="0"/>
              <a:t>- информационные,</a:t>
            </a:r>
          </a:p>
          <a:p>
            <a:pPr>
              <a:lnSpc>
                <a:spcPct val="80000"/>
              </a:lnSpc>
              <a:buNone/>
            </a:pPr>
            <a:r>
              <a:rPr lang="ru-RU" sz="2400" dirty="0" smtClean="0"/>
              <a:t>- исследовательские,</a:t>
            </a:r>
          </a:p>
          <a:p>
            <a:pPr>
              <a:lnSpc>
                <a:spcPct val="80000"/>
              </a:lnSpc>
              <a:buNone/>
            </a:pPr>
            <a:r>
              <a:rPr lang="ru-RU" sz="2400" dirty="0" smtClean="0"/>
              <a:t>- </a:t>
            </a:r>
            <a:r>
              <a:rPr lang="ru-RU" sz="2400" dirty="0" err="1" smtClean="0"/>
              <a:t>дизайнерско-оформительские</a:t>
            </a:r>
            <a:r>
              <a:rPr lang="ru-RU" sz="2400" dirty="0" smtClean="0"/>
              <a:t>, </a:t>
            </a:r>
          </a:p>
          <a:p>
            <a:pPr>
              <a:lnSpc>
                <a:spcPct val="80000"/>
              </a:lnSpc>
              <a:buNone/>
            </a:pPr>
            <a:r>
              <a:rPr lang="ru-RU" sz="2400" dirty="0" smtClean="0"/>
              <a:t>- коммуникационные, </a:t>
            </a:r>
          </a:p>
          <a:p>
            <a:pPr>
              <a:lnSpc>
                <a:spcPct val="80000"/>
              </a:lnSpc>
              <a:buNone/>
            </a:pPr>
            <a:r>
              <a:rPr lang="ru-RU" sz="2400" dirty="0" smtClean="0"/>
              <a:t>- оценочно-рефлексивные.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435280" cy="5646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Требования к ожидаемым результатам проекта</a:t>
            </a:r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4767808"/>
          </a:xfrm>
        </p:spPr>
        <p:txBody>
          <a:bodyPr/>
          <a:lstStyle/>
          <a:p>
            <a:pPr indent="114300">
              <a:buNone/>
              <a:defRPr/>
            </a:pPr>
            <a:r>
              <a:rPr lang="ru-RU" sz="2800" dirty="0" smtClean="0"/>
              <a:t>Они должны быть:</a:t>
            </a:r>
          </a:p>
          <a:p>
            <a:pPr indent="114300">
              <a:defRPr/>
            </a:pPr>
            <a:r>
              <a:rPr lang="ru-RU" sz="2800" dirty="0" smtClean="0"/>
              <a:t> конкретные;</a:t>
            </a:r>
          </a:p>
          <a:p>
            <a:pPr indent="114300">
              <a:defRPr/>
            </a:pPr>
            <a:r>
              <a:rPr lang="ru-RU" sz="2800" dirty="0" smtClean="0"/>
              <a:t> уточняют формулировку задачи, а не просто </a:t>
            </a:r>
          </a:p>
          <a:p>
            <a:pPr indent="114300">
              <a:buNone/>
              <a:defRPr/>
            </a:pPr>
            <a:r>
              <a:rPr lang="ru-RU" sz="2800" dirty="0" smtClean="0"/>
              <a:t>  повторяют её;</a:t>
            </a:r>
          </a:p>
          <a:p>
            <a:pPr indent="114300">
              <a:defRPr/>
            </a:pPr>
            <a:r>
              <a:rPr lang="ru-RU" sz="2800" dirty="0" smtClean="0"/>
              <a:t> проверяемые;</a:t>
            </a:r>
          </a:p>
          <a:p>
            <a:pPr indent="114300">
              <a:defRPr/>
            </a:pPr>
            <a:r>
              <a:rPr lang="ru-RU" sz="2800" dirty="0" smtClean="0"/>
              <a:t> связанные с целями и задачами;</a:t>
            </a:r>
          </a:p>
          <a:p>
            <a:pPr indent="114300">
              <a:defRPr/>
            </a:pPr>
            <a:r>
              <a:rPr lang="ru-RU" sz="2800" dirty="0" smtClean="0"/>
              <a:t> реалистичные (основанные на имеющихся </a:t>
            </a:r>
          </a:p>
          <a:p>
            <a:pPr indent="114300">
              <a:buNone/>
              <a:defRPr/>
            </a:pPr>
            <a:r>
              <a:rPr lang="ru-RU" sz="2800" dirty="0" smtClean="0"/>
              <a:t>  ресурсах и учитывающие потенциальные риски).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56693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Практическая реализация проекта</a:t>
            </a:r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0825" y="980730"/>
          <a:ext cx="8642350" cy="56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999"/>
                <a:gridCol w="5905351"/>
              </a:tblGrid>
              <a:tr h="5791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ЭТАПЫ ПРАКТИЧЕСКОЙ СТАДИИ ПРОЕКТА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ДЕЙСТВИЯ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</a:tr>
              <a:tr h="367400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Подготовительный этап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плана,  определение заданий, ответственных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/>
                </a:tc>
              </a:tr>
              <a:tr h="36740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 ресурсов, рисков, препятствий и ограничений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36740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Определение правил, ролей, получение согласия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36740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материально-технического обоснования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36740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Определение заданий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640080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Основной этап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Распределение заданий, определение сроков,  форм отчётности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36740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Превращение потенциальных ресурсов в реальные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36740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Выполнение заданий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36740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Промежуточная оценка и корректировка выполнения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367400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Заключительный этап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Соотнесение полученных результатов с ожидаемыми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36740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Соотнесение исходного плана с реальным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36740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 затрат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36740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Окончательная оценка, отчёт (презентация)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57832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Оценивание и рефлексия</a:t>
            </a:r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5184576"/>
          </a:xfrm>
        </p:spPr>
        <p:txBody>
          <a:bodyPr>
            <a:normAutofit lnSpcReduction="10000"/>
          </a:bodyPr>
          <a:lstStyle/>
          <a:p>
            <a:r>
              <a:rPr lang="ru-RU" sz="2800" b="1" dirty="0" smtClean="0"/>
              <a:t>Механизмы мониторинга </a:t>
            </a:r>
          </a:p>
          <a:p>
            <a:pPr>
              <a:buNone/>
            </a:pPr>
            <a:r>
              <a:rPr lang="ru-RU" sz="2800" dirty="0" smtClean="0"/>
              <a:t>   (Как будут отслеживаться результаты?)</a:t>
            </a:r>
          </a:p>
          <a:p>
            <a:r>
              <a:rPr lang="ru-RU" sz="2800" b="1" dirty="0" smtClean="0"/>
              <a:t>Механизмы коррекции </a:t>
            </a:r>
          </a:p>
          <a:p>
            <a:pPr>
              <a:buNone/>
            </a:pPr>
            <a:r>
              <a:rPr lang="ru-RU" sz="2800" dirty="0" smtClean="0"/>
              <a:t>   (На основании чего будут вноситься изменения? Каков механизм их внесения?)</a:t>
            </a:r>
          </a:p>
          <a:p>
            <a:r>
              <a:rPr lang="ru-RU" sz="2800" b="1" dirty="0" smtClean="0"/>
              <a:t>Показатели и индикаторы достижений </a:t>
            </a:r>
          </a:p>
          <a:p>
            <a:pPr>
              <a:buNone/>
            </a:pPr>
            <a:r>
              <a:rPr lang="ru-RU" sz="2800" dirty="0" smtClean="0"/>
              <a:t>   (Как соотносятся качественные и количественные изменения с ожидаемыми результатами и целью?)</a:t>
            </a:r>
          </a:p>
          <a:p>
            <a:r>
              <a:rPr lang="ru-RU" sz="2800" b="1" dirty="0" smtClean="0"/>
              <a:t>Презентация проекта </a:t>
            </a:r>
          </a:p>
          <a:p>
            <a:pPr>
              <a:buNone/>
            </a:pPr>
            <a:r>
              <a:rPr lang="ru-RU" sz="2800" dirty="0" smtClean="0"/>
              <a:t>   (Как общественность познакомится с проектом?)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57832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Что оценивается в учебном проекте?</a:t>
            </a:r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84784"/>
            <a:ext cx="8496944" cy="5040560"/>
          </a:xfrm>
        </p:spPr>
        <p:txBody>
          <a:bodyPr>
            <a:normAutofit lnSpcReduction="10000"/>
          </a:bodyPr>
          <a:lstStyle/>
          <a:p>
            <a:r>
              <a:rPr lang="ru-RU" sz="2800" b="1" dirty="0" smtClean="0"/>
              <a:t>Процесс работы </a:t>
            </a:r>
          </a:p>
          <a:p>
            <a:pPr>
              <a:buNone/>
            </a:pPr>
            <a:r>
              <a:rPr lang="ru-RU" sz="2800" dirty="0" smtClean="0"/>
              <a:t>   (активность участников, наличие обсуждений и т.п.)</a:t>
            </a:r>
          </a:p>
          <a:p>
            <a:r>
              <a:rPr lang="ru-RU" sz="2800" b="1" dirty="0" smtClean="0"/>
              <a:t>Результаты работы </a:t>
            </a:r>
          </a:p>
          <a:p>
            <a:pPr>
              <a:buNone/>
            </a:pPr>
            <a:r>
              <a:rPr lang="ru-RU" sz="2800" dirty="0" smtClean="0"/>
              <a:t>   (</a:t>
            </a:r>
            <a:r>
              <a:rPr lang="ru-RU" sz="2800" dirty="0" err="1" smtClean="0"/>
              <a:t>портфолио</a:t>
            </a:r>
            <a:r>
              <a:rPr lang="ru-RU" sz="2800" dirty="0" smtClean="0"/>
              <a:t>, видео материалы, документы, программы и т.п.)</a:t>
            </a:r>
          </a:p>
          <a:p>
            <a:r>
              <a:rPr lang="ru-RU" sz="2800" b="1" dirty="0" smtClean="0"/>
              <a:t>Отношение к проекту </a:t>
            </a:r>
          </a:p>
          <a:p>
            <a:pPr>
              <a:buNone/>
            </a:pPr>
            <a:r>
              <a:rPr lang="ru-RU" sz="2800" dirty="0" smtClean="0"/>
              <a:t>   (экспертные заключения, мнения, реакции и т.п.)</a:t>
            </a:r>
          </a:p>
          <a:p>
            <a:r>
              <a:rPr lang="ru-RU" sz="2800" b="1" dirty="0" smtClean="0"/>
              <a:t>Представление проекта </a:t>
            </a:r>
          </a:p>
          <a:p>
            <a:pPr>
              <a:buNone/>
            </a:pPr>
            <a:r>
              <a:rPr lang="ru-RU" sz="2800" dirty="0" smtClean="0"/>
              <a:t>   (презентация)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5063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Формы представления результатов проекта (презентация) </a:t>
            </a:r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5328592"/>
          </a:xfrm>
        </p:spPr>
        <p:txBody>
          <a:bodyPr/>
          <a:lstStyle/>
          <a:p>
            <a:r>
              <a:rPr lang="ru-RU" sz="2400" dirty="0" smtClean="0"/>
              <a:t>Игра (деловая, ролевая, </a:t>
            </a:r>
            <a:r>
              <a:rPr lang="ru-RU" sz="2400" dirty="0" err="1" smtClean="0"/>
              <a:t>инсценирование</a:t>
            </a:r>
            <a:r>
              <a:rPr lang="ru-RU" sz="2400" dirty="0" smtClean="0"/>
              <a:t> события).</a:t>
            </a:r>
          </a:p>
          <a:p>
            <a:r>
              <a:rPr lang="ru-RU" sz="2400" dirty="0" smtClean="0"/>
              <a:t>Спектакль (диалог героев).</a:t>
            </a:r>
          </a:p>
          <a:p>
            <a:r>
              <a:rPr lang="ru-RU" sz="2400" dirty="0" smtClean="0"/>
              <a:t>Демонстрация видеосюжета (фильма).</a:t>
            </a:r>
          </a:p>
          <a:p>
            <a:r>
              <a:rPr lang="ru-RU" sz="2400" dirty="0" smtClean="0"/>
              <a:t>Конференция (пресс-конференция, круглый стол и др.).</a:t>
            </a:r>
          </a:p>
          <a:p>
            <a:r>
              <a:rPr lang="ru-RU" sz="2400" dirty="0" smtClean="0"/>
              <a:t>Экскурсия (путешествие).</a:t>
            </a:r>
          </a:p>
          <a:p>
            <a:r>
              <a:rPr lang="ru-RU" sz="2400" dirty="0" smtClean="0"/>
              <a:t>Реклама.</a:t>
            </a:r>
          </a:p>
          <a:p>
            <a:r>
              <a:rPr lang="ru-RU" sz="2400" dirty="0" smtClean="0"/>
              <a:t>Доклад (выступление, реферат).</a:t>
            </a:r>
          </a:p>
          <a:p>
            <a:r>
              <a:rPr lang="ru-RU" sz="2400" dirty="0" smtClean="0"/>
              <a:t>Праздник (фестиваль, творческий вечер).</a:t>
            </a:r>
          </a:p>
          <a:p>
            <a:r>
              <a:rPr lang="ru-RU" sz="2400" dirty="0" smtClean="0"/>
              <a:t>Выставка (реальная или виртуальная).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588224" y="4653136"/>
            <a:ext cx="2310575" cy="18773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57832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Критерии оценки проектной деятельности 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256584"/>
          </a:xfrm>
        </p:spPr>
        <p:txBody>
          <a:bodyPr>
            <a:normAutofit fontScale="77500" lnSpcReduction="20000"/>
          </a:bodyPr>
          <a:lstStyle/>
          <a:p>
            <a:r>
              <a:rPr lang="ru-RU" sz="2800" dirty="0" smtClean="0"/>
              <a:t>Убедительное обоснование актуальности выбранной темы (проблемы).</a:t>
            </a:r>
          </a:p>
          <a:p>
            <a:r>
              <a:rPr lang="ru-RU" sz="2800" dirty="0" smtClean="0"/>
              <a:t>Нестандартность и оригинальность решений.</a:t>
            </a:r>
          </a:p>
          <a:p>
            <a:r>
              <a:rPr lang="ru-RU" sz="2800" dirty="0" smtClean="0"/>
              <a:t>Научный кругозор и теоретическая грамотность.</a:t>
            </a:r>
          </a:p>
          <a:p>
            <a:r>
              <a:rPr lang="ru-RU" sz="2800" dirty="0" smtClean="0"/>
              <a:t>Самостоятельность суждений.</a:t>
            </a:r>
          </a:p>
          <a:p>
            <a:r>
              <a:rPr lang="ru-RU" sz="2800" dirty="0" smtClean="0"/>
              <a:t>Общественная (практическая и исследовательская) значимость.</a:t>
            </a:r>
          </a:p>
          <a:p>
            <a:r>
              <a:rPr lang="ru-RU" sz="2800" dirty="0" smtClean="0"/>
              <a:t>Организация работы в команде (если проект был групповым).</a:t>
            </a:r>
          </a:p>
          <a:p>
            <a:r>
              <a:rPr lang="ru-RU" sz="2800" dirty="0" smtClean="0"/>
              <a:t>Логичность и последовательность.</a:t>
            </a:r>
          </a:p>
          <a:p>
            <a:r>
              <a:rPr lang="ru-RU" sz="2800" dirty="0" smtClean="0"/>
              <a:t>Выбор оптимальных методов исследования.</a:t>
            </a:r>
          </a:p>
          <a:p>
            <a:r>
              <a:rPr lang="ru-RU" sz="2800" dirty="0" smtClean="0"/>
              <a:t>Обоснованность суждений.</a:t>
            </a:r>
          </a:p>
          <a:p>
            <a:r>
              <a:rPr lang="ru-RU" sz="2800" dirty="0" smtClean="0"/>
              <a:t>Грамотность оформления результатов работы по проекту (наглядность, разнообразие представленной информации: таблицы, плакаты, видеоматериалы, компьютерные презентации).</a:t>
            </a:r>
          </a:p>
          <a:p>
            <a:r>
              <a:rPr lang="ru-RU" sz="2800" dirty="0" smtClean="0"/>
              <a:t>Успешная реализация проекта, выполнение задач и достижение ожидаемых результатов.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57832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Эффекты от реализации проекта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Обучающий</a:t>
            </a:r>
          </a:p>
          <a:p>
            <a:pPr>
              <a:buNone/>
            </a:pPr>
            <a:r>
              <a:rPr lang="ru-RU" dirty="0" smtClean="0"/>
              <a:t>    (знание новых теорий, понятий, документов и т.д.)</a:t>
            </a:r>
          </a:p>
          <a:p>
            <a:r>
              <a:rPr lang="ru-RU" b="1" dirty="0" smtClean="0"/>
              <a:t>Воспитательный</a:t>
            </a:r>
          </a:p>
          <a:p>
            <a:pPr>
              <a:buNone/>
            </a:pPr>
            <a:r>
              <a:rPr lang="ru-RU" dirty="0" smtClean="0"/>
              <a:t>    (формирование гражданской культуры, преодоление правового нигилизма, развитие социальной активности молодёжи и т.д.)</a:t>
            </a:r>
          </a:p>
          <a:p>
            <a:r>
              <a:rPr lang="ru-RU" b="1" dirty="0" smtClean="0"/>
              <a:t>Институциональный</a:t>
            </a:r>
          </a:p>
          <a:p>
            <a:pPr>
              <a:buNone/>
            </a:pPr>
            <a:r>
              <a:rPr lang="ru-RU" b="1" dirty="0" smtClean="0"/>
              <a:t>    </a:t>
            </a:r>
            <a:r>
              <a:rPr lang="ru-RU" dirty="0" smtClean="0"/>
              <a:t>(появление в школе новых органов управления)</a:t>
            </a:r>
          </a:p>
          <a:p>
            <a:r>
              <a:rPr lang="ru-RU" b="1" dirty="0" smtClean="0"/>
              <a:t>Административный</a:t>
            </a:r>
          </a:p>
          <a:p>
            <a:pPr>
              <a:buNone/>
            </a:pPr>
            <a:r>
              <a:rPr lang="ru-RU" dirty="0" smtClean="0"/>
              <a:t>    (взаимодействие различных частников образовательного процесса, улучшение эффективности управления школой)</a:t>
            </a:r>
          </a:p>
          <a:p>
            <a:r>
              <a:rPr lang="ru-RU" b="1" dirty="0" smtClean="0"/>
              <a:t>Социальный</a:t>
            </a:r>
          </a:p>
          <a:p>
            <a:pPr>
              <a:buNone/>
            </a:pPr>
            <a:r>
              <a:rPr lang="ru-RU" dirty="0" smtClean="0"/>
              <a:t>    (улучшение здоровья, формирование толерантности и т.д.)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3836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Организация обсуждения итогов проектной работы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504056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Что изменилось в школе после проведения проекта?</a:t>
            </a:r>
          </a:p>
          <a:p>
            <a:r>
              <a:rPr lang="ru-RU" dirty="0" smtClean="0"/>
              <a:t>Может ли проект иметь дальнейшее продолжение? В каком направлении?</a:t>
            </a:r>
          </a:p>
          <a:p>
            <a:r>
              <a:rPr lang="ru-RU" dirty="0" smtClean="0"/>
              <a:t>Что может быть улучшено и на что обращено больше внимания при проведении проекта в дальнейшем или в других школах?</a:t>
            </a:r>
          </a:p>
          <a:p>
            <a:r>
              <a:rPr lang="ru-RU" dirty="0" smtClean="0"/>
              <a:t>Каковы основные результаты проекта? Как они соотносятся с выдвинутыми ранее целями и задачами, а также ожидаемыми результатами?</a:t>
            </a:r>
          </a:p>
          <a:p>
            <a:r>
              <a:rPr lang="ru-RU" dirty="0" smtClean="0"/>
              <a:t>Насколько высока была активность обучающихся?</a:t>
            </a:r>
          </a:p>
          <a:p>
            <a:r>
              <a:rPr lang="ru-RU" dirty="0" smtClean="0"/>
              <a:t>Изменилось ли отношение школьников, учителей, родителей к проблеме?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5033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Важные отличия проектной деятельности</a:t>
            </a:r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341438"/>
          <a:ext cx="8229600" cy="4983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63668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Мотивация к изменениям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484784"/>
          <a:ext cx="8229600" cy="4968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0" y="1247447"/>
          <a:ext cx="9144000" cy="5610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886153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Развитие как процесс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Стадии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Изменения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346094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Развитие как метод 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(усовершенствовать умение задавать вопросы)</a:t>
                      </a:r>
                      <a:endParaRPr lang="ru-RU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Процесс + цель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+ способы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достижения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Акцент на результаты</a:t>
                      </a:r>
                    </a:p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ИНСТРУМЕНТ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414654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Развитие как программа 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(развивать навыки обсуждения проблем)</a:t>
                      </a:r>
                      <a:endParaRPr lang="ru-RU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Метод + содержание (процедуры, мероприятия)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Акцент на деятельность</a:t>
                      </a:r>
                    </a:p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ШАГИ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803608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Развитие как движение 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(постоянное интеллектуальное развитие)</a:t>
                      </a:r>
                      <a:endParaRPr lang="ru-RU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Программа + эмоциональное</a:t>
                      </a:r>
                      <a:r>
                        <a:rPr lang="ru-RU" sz="2400" baseline="0" dirty="0" smtClean="0"/>
                        <a:t> восприятие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Акцент на идею развития в интерпретации участников</a:t>
                      </a:r>
                    </a:p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ПОТРЕБНОСТЬ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Заголовок 6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5943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Развитие как процесс</a:t>
            </a:r>
            <a:endParaRPr lang="ru-RU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Способы реализации человеком </a:t>
            </a:r>
            <a:b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своих мотивов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700808"/>
            <a:ext cx="8496944" cy="4896544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/>
              <a:t>Добрые дела</a:t>
            </a:r>
          </a:p>
          <a:p>
            <a:r>
              <a:rPr lang="ru-RU" sz="2800" dirty="0" smtClean="0"/>
              <a:t>Ритуалы</a:t>
            </a:r>
          </a:p>
          <a:p>
            <a:r>
              <a:rPr lang="ru-RU" sz="2800" dirty="0" smtClean="0"/>
              <a:t>Подражание</a:t>
            </a:r>
          </a:p>
          <a:p>
            <a:r>
              <a:rPr lang="ru-RU" sz="2800" dirty="0" smtClean="0"/>
              <a:t>Эмоциональный импульс</a:t>
            </a:r>
          </a:p>
          <a:p>
            <a:r>
              <a:rPr lang="ru-RU" sz="2800" dirty="0" smtClean="0"/>
              <a:t>Исполнение обязанностей</a:t>
            </a:r>
          </a:p>
          <a:p>
            <a:r>
              <a:rPr lang="ru-RU" sz="2800" dirty="0" smtClean="0"/>
              <a:t>Акции (добровольчество)</a:t>
            </a:r>
          </a:p>
          <a:p>
            <a:r>
              <a:rPr lang="ru-RU" sz="2800" dirty="0" smtClean="0"/>
              <a:t>Мероприятия (формальные дела)</a:t>
            </a:r>
          </a:p>
          <a:p>
            <a:r>
              <a:rPr lang="ru-RU" sz="2800" dirty="0" smtClean="0"/>
              <a:t>Проекты</a:t>
            </a:r>
          </a:p>
          <a:p>
            <a:r>
              <a:rPr lang="ru-RU" sz="2800" dirty="0" smtClean="0"/>
              <a:t>Исследования</a:t>
            </a:r>
          </a:p>
          <a:p>
            <a:r>
              <a:rPr lang="ru-RU" sz="2400" dirty="0" smtClean="0"/>
              <a:t>…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Прямая со стрелкой 29"/>
          <p:cNvCxnSpPr/>
          <p:nvPr/>
        </p:nvCxnSpPr>
        <p:spPr>
          <a:xfrm>
            <a:off x="251520" y="4077072"/>
            <a:ext cx="864096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251520" y="1700808"/>
            <a:ext cx="8640960" cy="468052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323528" y="1772816"/>
            <a:ext cx="8568952" cy="468052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4572000" y="1628800"/>
            <a:ext cx="0" cy="496855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Характеристика поступков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63888" y="1772816"/>
            <a:ext cx="2088232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Действие</a:t>
            </a:r>
          </a:p>
          <a:p>
            <a:pPr algn="ctr"/>
            <a:r>
              <a:rPr lang="ru-RU" dirty="0" smtClean="0"/>
              <a:t>(активность)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67544" y="3573016"/>
            <a:ext cx="2088232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Деструктивное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588224" y="3573016"/>
            <a:ext cx="2088232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Конструктивное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95536" y="1772816"/>
            <a:ext cx="2088232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Спонтанное</a:t>
            </a:r>
          </a:p>
          <a:p>
            <a:pPr algn="ctr"/>
            <a:r>
              <a:rPr lang="ru-RU" dirty="0" smtClean="0"/>
              <a:t>(неосознанное)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67544" y="5373216"/>
            <a:ext cx="2088232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Вынужденное</a:t>
            </a:r>
          </a:p>
          <a:p>
            <a:pPr algn="ctr"/>
            <a:r>
              <a:rPr lang="ru-RU" dirty="0" smtClean="0"/>
              <a:t>(под давлением)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588224" y="5373216"/>
            <a:ext cx="2088232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Осознанное</a:t>
            </a:r>
          </a:p>
          <a:p>
            <a:pPr algn="ctr"/>
            <a:r>
              <a:rPr lang="ru-RU" dirty="0" smtClean="0"/>
              <a:t>(продуманное)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660232" y="1772816"/>
            <a:ext cx="2088232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Свободное</a:t>
            </a:r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491880" y="5373216"/>
            <a:ext cx="2088232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Бездействие</a:t>
            </a:r>
          </a:p>
          <a:p>
            <a:pPr algn="ctr"/>
            <a:r>
              <a:rPr lang="ru-RU" dirty="0" smtClean="0"/>
              <a:t>(пассивность)</a:t>
            </a:r>
            <a:endParaRPr lang="ru-RU" dirty="0"/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4283968" y="3861048"/>
            <a:ext cx="648072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Прямая со стрелкой 29"/>
          <p:cNvCxnSpPr/>
          <p:nvPr/>
        </p:nvCxnSpPr>
        <p:spPr>
          <a:xfrm>
            <a:off x="251520" y="4077072"/>
            <a:ext cx="864096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251520" y="1700808"/>
            <a:ext cx="8640960" cy="468052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323528" y="1772816"/>
            <a:ext cx="8568952" cy="468052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4572000" y="1628800"/>
            <a:ext cx="0" cy="496855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Скругленный прямоугольник 5"/>
          <p:cNvSpPr/>
          <p:nvPr/>
        </p:nvSpPr>
        <p:spPr>
          <a:xfrm>
            <a:off x="3563888" y="1772816"/>
            <a:ext cx="2088232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Действие</a:t>
            </a:r>
          </a:p>
          <a:p>
            <a:pPr algn="ctr"/>
            <a:r>
              <a:rPr lang="ru-RU" dirty="0" smtClean="0"/>
              <a:t>(активность)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67544" y="3573016"/>
            <a:ext cx="2088232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Деструктивное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588224" y="3573016"/>
            <a:ext cx="2088232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Конструктивное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95536" y="1772816"/>
            <a:ext cx="2088232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Спонтанное</a:t>
            </a:r>
          </a:p>
          <a:p>
            <a:pPr algn="ctr"/>
            <a:r>
              <a:rPr lang="ru-RU" dirty="0" smtClean="0"/>
              <a:t>(неосознанное)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67544" y="5373216"/>
            <a:ext cx="2088232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Вынужденное</a:t>
            </a:r>
          </a:p>
          <a:p>
            <a:pPr algn="ctr"/>
            <a:r>
              <a:rPr lang="ru-RU" dirty="0" smtClean="0"/>
              <a:t>(под давлением)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588224" y="5373216"/>
            <a:ext cx="2088232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Осознанное</a:t>
            </a:r>
          </a:p>
          <a:p>
            <a:pPr algn="ctr"/>
            <a:r>
              <a:rPr lang="ru-RU" dirty="0" smtClean="0"/>
              <a:t>(продуманное)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660232" y="1772816"/>
            <a:ext cx="2088232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Свободное</a:t>
            </a:r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491880" y="5373216"/>
            <a:ext cx="2088232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Бездействие</a:t>
            </a:r>
          </a:p>
          <a:p>
            <a:pPr algn="ctr"/>
            <a:r>
              <a:rPr lang="ru-RU" dirty="0" smtClean="0"/>
              <a:t>(пассивность)</a:t>
            </a:r>
            <a:endParaRPr lang="ru-RU" dirty="0"/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4283968" y="3789040"/>
            <a:ext cx="64807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95536" y="260648"/>
            <a:ext cx="1714500" cy="6429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Акция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699792" y="260648"/>
            <a:ext cx="1714500" cy="64293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Проект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788024" y="260648"/>
            <a:ext cx="1728192" cy="6429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Доброе дело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7092280" y="260648"/>
            <a:ext cx="1714500" cy="6429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Подражание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547664" y="980728"/>
            <a:ext cx="1728192" cy="64293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Обязанность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012160" y="980728"/>
            <a:ext cx="1714500" cy="6429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Ритуал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563888" y="980728"/>
            <a:ext cx="2000250" cy="6429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Мероприятие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764704"/>
            <a:ext cx="8640960" cy="5832648"/>
          </a:xfrm>
        </p:spPr>
        <p:txBody>
          <a:bodyPr>
            <a:normAutofit fontScale="85000" lnSpcReduction="20000"/>
          </a:bodyPr>
          <a:lstStyle/>
          <a:p>
            <a:pPr algn="r">
              <a:buNone/>
            </a:pPr>
            <a:r>
              <a:rPr lang="ru-RU" b="1" dirty="0" smtClean="0"/>
              <a:t>«Дело не в том, что человек не способен увидеть решение. Дело в том, что человек не может увидеть проблему»</a:t>
            </a:r>
          </a:p>
          <a:p>
            <a:pPr algn="r">
              <a:buNone/>
            </a:pPr>
            <a:r>
              <a:rPr lang="ru-RU" sz="2400" i="1" dirty="0" smtClean="0"/>
              <a:t>Г. Честертон</a:t>
            </a:r>
          </a:p>
          <a:p>
            <a:pPr algn="r">
              <a:buNone/>
            </a:pPr>
            <a:endParaRPr lang="ru-RU" sz="2400" i="1" dirty="0" smtClean="0"/>
          </a:p>
          <a:p>
            <a:pPr algn="r">
              <a:buNone/>
            </a:pPr>
            <a:r>
              <a:rPr lang="ru-RU" b="1" dirty="0" smtClean="0"/>
              <a:t>«Имеющие опыт преуспевает больше, нежели те, кто обладает  отвлечённым знанием»</a:t>
            </a:r>
          </a:p>
          <a:p>
            <a:pPr algn="r">
              <a:buNone/>
            </a:pPr>
            <a:r>
              <a:rPr lang="ru-RU" sz="2400" i="1" dirty="0" smtClean="0"/>
              <a:t>Аристотель</a:t>
            </a:r>
          </a:p>
          <a:p>
            <a:pPr algn="r">
              <a:buNone/>
            </a:pPr>
            <a:endParaRPr lang="ru-RU" sz="2400" i="1" dirty="0" smtClean="0"/>
          </a:p>
          <a:p>
            <a:pPr algn="r">
              <a:buNone/>
            </a:pPr>
            <a:r>
              <a:rPr lang="ru-RU" b="1" dirty="0" smtClean="0"/>
              <a:t>«Знание – орудие, а не цель»</a:t>
            </a:r>
          </a:p>
          <a:p>
            <a:pPr algn="r">
              <a:buNone/>
            </a:pPr>
            <a:r>
              <a:rPr lang="ru-RU" sz="2400" i="1" dirty="0" smtClean="0"/>
              <a:t>Л.Н. Толстой</a:t>
            </a:r>
          </a:p>
          <a:p>
            <a:pPr algn="r">
              <a:buNone/>
            </a:pPr>
            <a:endParaRPr lang="ru-RU" sz="2400" i="1" dirty="0" smtClean="0"/>
          </a:p>
          <a:p>
            <a:pPr algn="r">
              <a:buNone/>
            </a:pPr>
            <a:r>
              <a:rPr lang="ru-RU" b="1" dirty="0" smtClean="0"/>
              <a:t>«Если в конце исследования не видно начала следующего, значит исследование не доведено до конца»</a:t>
            </a:r>
          </a:p>
          <a:p>
            <a:pPr algn="r">
              <a:buNone/>
            </a:pPr>
            <a:r>
              <a:rPr lang="ru-RU" sz="2400" i="1" dirty="0" smtClean="0"/>
              <a:t>Д.С. Лихачёв</a:t>
            </a:r>
          </a:p>
          <a:p>
            <a:pPr algn="r">
              <a:buNone/>
            </a:pPr>
            <a:endParaRPr lang="ru-RU" sz="2400" i="1" dirty="0" smtClean="0"/>
          </a:p>
          <a:p>
            <a:pPr algn="r">
              <a:buNone/>
            </a:pPr>
            <a:r>
              <a:rPr lang="ru-RU" b="1" dirty="0" smtClean="0"/>
              <a:t>«Наша жизнь – путешествие, идея – путеводитель. Нет путеводителя, и всё остановилось. Цель утрачена, и сил как не бывало»</a:t>
            </a:r>
          </a:p>
          <a:p>
            <a:pPr algn="r">
              <a:buNone/>
            </a:pPr>
            <a:r>
              <a:rPr lang="ru-RU" i="1" dirty="0" smtClean="0"/>
              <a:t>В. Гюго</a:t>
            </a:r>
            <a:r>
              <a:rPr lang="ru-RU" b="1" dirty="0" smtClean="0"/>
              <a:t> </a:t>
            </a:r>
          </a:p>
          <a:p>
            <a:pPr algn="r">
              <a:buNone/>
            </a:pPr>
            <a:endParaRPr lang="ru-RU" sz="2800" i="1" dirty="0" smtClean="0"/>
          </a:p>
          <a:p>
            <a:pPr algn="r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741</TotalTime>
  <Words>2411</Words>
  <Application>Microsoft Office PowerPoint</Application>
  <PresentationFormat>Экран (4:3)</PresentationFormat>
  <Paragraphs>444</Paragraphs>
  <Slides>39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Поток</vt:lpstr>
      <vt:lpstr>  Проектирование в образовании:  теория и практика</vt:lpstr>
      <vt:lpstr>Презентация PowerPoint</vt:lpstr>
      <vt:lpstr>Мотивация поступков человека</vt:lpstr>
      <vt:lpstr>Мотивация к изменениям</vt:lpstr>
      <vt:lpstr>Развитие как процесс</vt:lpstr>
      <vt:lpstr>Способы реализации человеком  своих мотивов</vt:lpstr>
      <vt:lpstr>Характеристика поступков</vt:lpstr>
      <vt:lpstr>Презентация PowerPoint</vt:lpstr>
      <vt:lpstr>Презентация PowerPoint</vt:lpstr>
      <vt:lpstr>Ассоциативный ряд</vt:lpstr>
      <vt:lpstr>Понятийный аппарат</vt:lpstr>
      <vt:lpstr>Понятийный аппарат</vt:lpstr>
      <vt:lpstr>Понятийный аппарат</vt:lpstr>
      <vt:lpstr>Особенности проекта</vt:lpstr>
      <vt:lpstr>Виды проектов</vt:lpstr>
      <vt:lpstr>Общая структура проекта</vt:lpstr>
      <vt:lpstr>Ступени проектирования</vt:lpstr>
      <vt:lpstr>Составляющие компоненты  проектной деятельности</vt:lpstr>
      <vt:lpstr>Составляющие компоненты  проектной деятельности</vt:lpstr>
      <vt:lpstr>Организационные вопросы проекта</vt:lpstr>
      <vt:lpstr>О цели</vt:lpstr>
      <vt:lpstr>Понимание цели проекта</vt:lpstr>
      <vt:lpstr>Анализ и исследование при анализе ситуации</vt:lpstr>
      <vt:lpstr>Формулирование выводов при анализе ситуации</vt:lpstr>
      <vt:lpstr>О проблеме</vt:lpstr>
      <vt:lpstr>Проблема в проекте</vt:lpstr>
      <vt:lpstr>Формулирование проблемы</vt:lpstr>
      <vt:lpstr>Выбор способа (варианта) решения проблемы в проекте</vt:lpstr>
      <vt:lpstr>Возможные классификации ресурсов</vt:lpstr>
      <vt:lpstr>Определение задач в проекте </vt:lpstr>
      <vt:lpstr>Требования к ожидаемым результатам проекта</vt:lpstr>
      <vt:lpstr>Практическая реализация проекта</vt:lpstr>
      <vt:lpstr>Оценивание и рефлексия</vt:lpstr>
      <vt:lpstr>Что оценивается в учебном проекте?</vt:lpstr>
      <vt:lpstr>Формы представления результатов проекта (презентация) </vt:lpstr>
      <vt:lpstr>Критерии оценки проектной деятельности </vt:lpstr>
      <vt:lpstr>Эффекты от реализации проекта</vt:lpstr>
      <vt:lpstr>Организация обсуждения итогов проектной работы</vt:lpstr>
      <vt:lpstr>Важные отличия проектной деятельности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Проектирование в образовании:  теория и практика</dc:title>
  <dc:creator>Ольга</dc:creator>
  <cp:lastModifiedBy>User</cp:lastModifiedBy>
  <cp:revision>97</cp:revision>
  <dcterms:created xsi:type="dcterms:W3CDTF">2013-02-23T09:08:32Z</dcterms:created>
  <dcterms:modified xsi:type="dcterms:W3CDTF">2019-10-02T09:18:26Z</dcterms:modified>
</cp:coreProperties>
</file>