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  <p:sldMasterId id="2147483702" r:id="rId3"/>
  </p:sldMasterIdLst>
  <p:notesMasterIdLst>
    <p:notesMasterId r:id="rId19"/>
  </p:notesMasterIdLst>
  <p:sldIdLst>
    <p:sldId id="268" r:id="rId4"/>
    <p:sldId id="325" r:id="rId5"/>
    <p:sldId id="297" r:id="rId6"/>
    <p:sldId id="298" r:id="rId7"/>
    <p:sldId id="310" r:id="rId8"/>
    <p:sldId id="311" r:id="rId9"/>
    <p:sldId id="312" r:id="rId10"/>
    <p:sldId id="313" r:id="rId11"/>
    <p:sldId id="314" r:id="rId12"/>
    <p:sldId id="315" r:id="rId13"/>
    <p:sldId id="319" r:id="rId14"/>
    <p:sldId id="342" r:id="rId15"/>
    <p:sldId id="320" r:id="rId16"/>
    <p:sldId id="316" r:id="rId17"/>
    <p:sldId id="321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00"/>
    <a:srgbClr val="0058B0"/>
    <a:srgbClr val="0066CC"/>
    <a:srgbClr val="0066FF"/>
    <a:srgbClr val="3366FF"/>
    <a:srgbClr val="CACAEE"/>
    <a:srgbClr val="B4005A"/>
    <a:srgbClr val="990033"/>
    <a:srgbClr val="0066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C90BEB7-02C1-4242-85E8-46C8C8F5BC0B}" type="datetimeFigureOut">
              <a:rPr lang="ru-RU"/>
              <a:pPr>
                <a:defRPr/>
              </a:pPr>
              <a:t>05.10.2020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C1E8380-DA8C-452D-AEED-80B50DC0E1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249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1E8380-DA8C-452D-AEED-80B50DC0E1C1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476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CEE80-6280-4232-85BA-E40B510B41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187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95AA3-FBAD-44FF-8129-5AE8DCB446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419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4C79E-AF28-4D3A-8D0B-8BD687AD8C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341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552DB-028F-4A1C-80DB-178D3A931D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878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D9F1D-7168-4697-AE0E-325E02E35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693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4112E-2C86-4CC8-BA89-93B246C5E5E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741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635B3-41D7-4A2C-A1EF-6CF975EC895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96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5F0B2-3D08-4C43-95C2-4ABEB46ED97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5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AAE2D-8AEB-4CFA-8F8B-984CE6B8137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903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9CD29-4CB3-4AF1-B483-2A0B96A7B93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6693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D2827-AFA6-4EAB-98DE-E704B0538AC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15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FCEC8-AA6A-4AD0-B5C4-3861EA3949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6980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9A36C-639B-4E4F-86F4-4F08E891B54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031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07EB4-8705-4D3C-BAB4-1D14A3773B2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3541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60053-DC37-4CEA-B0E3-1A1BEFD329D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5010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34CD6-53A9-4FB1-83E1-08BF63568C5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7267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A90EB-EE93-4BDF-89E6-C14CC839A46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5687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2ADCD-134B-47C9-A953-762BE47E55C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1001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4112E-2C86-4CC8-BA89-93B246C5E5E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5339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635B3-41D7-4A2C-A1EF-6CF975EC895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4143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5F0B2-3D08-4C43-95C2-4ABEB46ED97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589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AAE2D-8AEB-4CFA-8F8B-984CE6B8137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232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BAD69-A663-4832-A57D-D20D1A0337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4015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9CD29-4CB3-4AF1-B483-2A0B96A7B93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7781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D2827-AFA6-4EAB-98DE-E704B0538AC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9847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9A36C-639B-4E4F-86F4-4F08E891B54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971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07EB4-8705-4D3C-BAB4-1D14A3773B2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9970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60053-DC37-4CEA-B0E3-1A1BEFD329D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7601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34CD6-53A9-4FB1-83E1-08BF63568C5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5776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A90EB-EE93-4BDF-89E6-C14CC839A46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80204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2ADCD-134B-47C9-A953-762BE47E55C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93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3866B-27FE-4A94-A11B-E8B429D6AA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962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68177-3097-4697-8488-7AD0B3B228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84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E14DA-0365-4BE3-9351-C3057BBB20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01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E8400-1CB4-4ED7-B755-190DC51C58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889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ECA98-1AE6-466F-9940-2A634346F5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55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94AC5-404B-4E70-AC01-B34E1B11C2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258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26A0F868-E0CD-4921-8F37-024F795FC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B77E8977-C713-4D6D-98B6-350B77F54334}" type="slidenum">
              <a:rPr lang="ru-RU">
                <a:solidFill>
                  <a:srgbClr val="000000"/>
                </a:solidFill>
                <a:cs typeface="+mn-cs"/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9597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B77E8977-C713-4D6D-98B6-350B77F5433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8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435975" cy="62642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2800" b="1" i="1" dirty="0" smtClean="0">
              <a:solidFill>
                <a:srgbClr val="A50021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2400" b="1" dirty="0" smtClean="0">
              <a:solidFill>
                <a:srgbClr val="990000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150000"/>
              </a:lnSpc>
              <a:buFontTx/>
              <a:buNone/>
              <a:defRPr/>
            </a:pPr>
            <a:r>
              <a:rPr lang="ru-RU" altLang="ru-RU" b="1" i="1" dirty="0" smtClean="0">
                <a:solidFill>
                  <a:srgbClr val="B4005A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Анализ результатов ЕГЭ по математике </a:t>
            </a:r>
          </a:p>
          <a:p>
            <a:pPr algn="ctr" eaLnBrk="1" hangingPunct="1">
              <a:lnSpc>
                <a:spcPct val="150000"/>
              </a:lnSpc>
              <a:buFontTx/>
              <a:buNone/>
              <a:defRPr/>
            </a:pPr>
            <a:r>
              <a:rPr lang="ru-RU" altLang="ru-RU" b="1" i="1" dirty="0" smtClean="0">
                <a:solidFill>
                  <a:srgbClr val="B4005A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 2019-2020 уч</a:t>
            </a:r>
            <a:r>
              <a:rPr lang="ru-RU" altLang="ru-RU" b="1" i="1" dirty="0" smtClean="0">
                <a:solidFill>
                  <a:srgbClr val="B4005A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г</a:t>
            </a:r>
            <a:r>
              <a:rPr lang="ru-RU" altLang="ru-RU" b="1" i="1" dirty="0" smtClean="0">
                <a:solidFill>
                  <a:srgbClr val="B4005A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endParaRPr lang="ru-RU" altLang="ru-RU" b="1" i="1" dirty="0" smtClean="0">
              <a:solidFill>
                <a:srgbClr val="B4005A"/>
              </a:solidFill>
              <a:latin typeface="Times New Roman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2400" b="1" i="1" dirty="0" smtClean="0">
              <a:solidFill>
                <a:srgbClr val="990000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2400" b="1" dirty="0" smtClean="0">
              <a:solidFill>
                <a:srgbClr val="990000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2400" b="1" dirty="0" smtClean="0">
              <a:solidFill>
                <a:srgbClr val="990000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2400" b="1" dirty="0">
              <a:solidFill>
                <a:srgbClr val="990000"/>
              </a:solidFill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1400" b="1" i="1" dirty="0" smtClean="0">
                <a:latin typeface="Times New Roman" pitchFamily="18" charset="0"/>
              </a:rPr>
              <a:t>                                                                                           Подолян Елена Вячеславовна, </a:t>
            </a:r>
            <a:r>
              <a:rPr lang="ru-RU" altLang="ru-RU" sz="1400" b="1" i="1" dirty="0" err="1" smtClean="0">
                <a:latin typeface="Times New Roman" pitchFamily="18" charset="0"/>
              </a:rPr>
              <a:t>к.п.н</a:t>
            </a:r>
            <a:r>
              <a:rPr lang="ru-RU" altLang="ru-RU" sz="1400" b="1" i="1" dirty="0" smtClean="0">
                <a:latin typeface="Times New Roman" pitchFamily="18" charset="0"/>
              </a:rPr>
              <a:t>., доц. кафедры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1400" b="1" i="1" dirty="0" smtClean="0">
                <a:latin typeface="Times New Roman" pitchFamily="18" charset="0"/>
              </a:rPr>
              <a:t>                                                                                          инженерной математики НГТУ, учитель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1400" b="1" i="1" dirty="0" smtClean="0">
                <a:latin typeface="Times New Roman" pitchFamily="18" charset="0"/>
              </a:rPr>
              <a:t>                                                                                          математики высшей квалификационной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1400" b="1" i="1" dirty="0" smtClean="0">
                <a:latin typeface="Times New Roman" pitchFamily="18" charset="0"/>
              </a:rPr>
              <a:t>                                                                                          категории  Инженерного лицея НГТУ,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1400" b="1" i="1" dirty="0" smtClean="0">
                <a:latin typeface="Times New Roman" pitchFamily="18" charset="0"/>
              </a:rPr>
              <a:t>                                                                                          председатель предметной комиссии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1400" b="1" i="1" dirty="0" smtClean="0">
                <a:latin typeface="Times New Roman" pitchFamily="18" charset="0"/>
              </a:rPr>
              <a:t>                                                                                          Новосибирской области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2400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ru-RU" altLang="ru-RU" sz="2400" b="1" dirty="0" smtClean="0">
              <a:solidFill>
                <a:schemeClr val="accent2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altLang="ru-RU" sz="2400" b="1" i="1" dirty="0" smtClean="0">
                <a:solidFill>
                  <a:schemeClr val="accent2"/>
                </a:solidFill>
                <a:latin typeface="Times New Roman" pitchFamily="18" charset="0"/>
              </a:rPr>
              <a:t>Новосибирск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260648"/>
            <a:ext cx="90364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altLang="ru-RU" sz="2800" b="1" dirty="0">
                <a:solidFill>
                  <a:srgbClr val="990033"/>
                </a:solidFill>
                <a:latin typeface="Times New Roman" pitchFamily="18" charset="0"/>
                <a:cs typeface="Calibri" pitchFamily="34" charset="0"/>
              </a:rPr>
              <a:t>Процент верно выполненных заданий части </a:t>
            </a:r>
            <a:r>
              <a:rPr lang="ru-RU" altLang="ru-RU" sz="2800" b="1" dirty="0" smtClean="0">
                <a:solidFill>
                  <a:srgbClr val="990033"/>
                </a:solidFill>
                <a:latin typeface="Times New Roman" pitchFamily="18" charset="0"/>
                <a:cs typeface="Calibri" pitchFamily="34" charset="0"/>
              </a:rPr>
              <a:t>2</a:t>
            </a:r>
            <a:endParaRPr lang="ru-RU" altLang="ru-RU" sz="2800" dirty="0">
              <a:solidFill>
                <a:srgbClr val="990033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793886"/>
              </p:ext>
            </p:extLst>
          </p:nvPr>
        </p:nvGraphicFramePr>
        <p:xfrm>
          <a:off x="251520" y="908720"/>
          <a:ext cx="8496947" cy="4655949"/>
        </p:xfrm>
        <a:graphic>
          <a:graphicData uri="http://schemas.openxmlformats.org/drawingml/2006/table">
            <a:tbl>
              <a:tblPr firstRow="1" firstCol="1" bandRow="1"/>
              <a:tblGrid>
                <a:gridCol w="1440160"/>
                <a:gridCol w="802687"/>
                <a:gridCol w="625410"/>
                <a:gridCol w="625410"/>
                <a:gridCol w="625410"/>
                <a:gridCol w="625410"/>
                <a:gridCol w="625410"/>
                <a:gridCol w="625410"/>
                <a:gridCol w="625410"/>
                <a:gridCol w="625410"/>
                <a:gridCol w="625410"/>
                <a:gridCol w="625410"/>
              </a:tblGrid>
              <a:tr h="12961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Номер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задания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баллов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58B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000" b="1" dirty="0">
                        <a:solidFill>
                          <a:srgbClr val="0058B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58B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000" b="1" dirty="0">
                        <a:solidFill>
                          <a:srgbClr val="0058B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58B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2000" b="1" dirty="0">
                        <a:solidFill>
                          <a:srgbClr val="0058B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58B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000" b="1" dirty="0">
                        <a:solidFill>
                          <a:srgbClr val="0058B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58B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2000" b="1" dirty="0">
                        <a:solidFill>
                          <a:srgbClr val="0058B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58B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2000" b="1" dirty="0">
                        <a:solidFill>
                          <a:srgbClr val="0058B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58B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2000" b="1" dirty="0">
                        <a:solidFill>
                          <a:srgbClr val="0058B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58B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2000" b="1" dirty="0">
                        <a:solidFill>
                          <a:srgbClr val="0058B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58B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2000" b="1" dirty="0">
                        <a:solidFill>
                          <a:srgbClr val="0058B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58B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2000" b="1" dirty="0">
                        <a:solidFill>
                          <a:srgbClr val="0058B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58B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2000" b="1" dirty="0">
                        <a:solidFill>
                          <a:srgbClr val="0058B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29,3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26,3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36,2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53,2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70,3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96,5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85,1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86,9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67,9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95,3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65,2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8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82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82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70,7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80,3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82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82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73,7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89,9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82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63,8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70,6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82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46,8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61,3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6,7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1,9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1,2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10,6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2,1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3,0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24,9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82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23,0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42,7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82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1,6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0,7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82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13,7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18,7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3,3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8,5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82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1,8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82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26,7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0,6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0,6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82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0,8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4,3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82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0,8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0,4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AutoShape 2" descr="http://www.bestreferat.ru/images/paper/32/86/7498632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" name="Rectangle 35"/>
          <p:cNvSpPr>
            <a:spLocks noChangeArrowheads="1"/>
          </p:cNvSpPr>
          <p:nvPr/>
        </p:nvSpPr>
        <p:spPr bwMode="auto">
          <a:xfrm>
            <a:off x="328191" y="869145"/>
            <a:ext cx="73591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№13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Решите уравнение 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9682188"/>
              </p:ext>
            </p:extLst>
          </p:nvPr>
        </p:nvGraphicFramePr>
        <p:xfrm>
          <a:off x="1835696" y="1371430"/>
          <a:ext cx="5616624" cy="1221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7" name="Equation" r:id="rId3" imgW="1968500" imgH="431800" progId="Equation.DSMT4">
                  <p:embed/>
                </p:oleObj>
              </mc:Choice>
              <mc:Fallback>
                <p:oleObj name="Equation" r:id="rId3" imgW="1968500" imgH="43180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1371430"/>
                        <a:ext cx="5616624" cy="12210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36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0" y="260648"/>
            <a:ext cx="90364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altLang="ru-RU" sz="2800" b="1" dirty="0" smtClean="0">
                <a:solidFill>
                  <a:srgbClr val="990033"/>
                </a:solidFill>
                <a:latin typeface="Times New Roman" pitchFamily="18" charset="0"/>
                <a:cs typeface="Calibri" pitchFamily="34" charset="0"/>
              </a:rPr>
              <a:t>Задания с развернутым ответом</a:t>
            </a:r>
            <a:endParaRPr lang="ru-RU" altLang="ru-RU" sz="2800" dirty="0">
              <a:solidFill>
                <a:srgbClr val="990033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03648" y="2708920"/>
            <a:ext cx="6408712" cy="1307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000000"/>
                </a:solidFill>
                <a:latin typeface="Times New Roman"/>
                <a:ea typeface="Calibri"/>
              </a:rPr>
              <a:t>б) Укажите корни этого </a:t>
            </a: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Calibri"/>
              </a:rPr>
              <a:t>уравнения,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Calibri"/>
              </a:rPr>
              <a:t>принадлежащие 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Calibri"/>
              </a:rPr>
              <a:t>отрезку</a:t>
            </a:r>
            <a:endParaRPr lang="ru-RU" sz="2800" b="1" dirty="0"/>
          </a:p>
        </p:txBody>
      </p:sp>
      <p:sp>
        <p:nvSpPr>
          <p:cNvPr id="13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4255776"/>
              </p:ext>
            </p:extLst>
          </p:nvPr>
        </p:nvGraphicFramePr>
        <p:xfrm>
          <a:off x="5580112" y="3284984"/>
          <a:ext cx="1656184" cy="980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8" name="Equation" r:id="rId5" imgW="723586" imgH="431613" progId="Equation.DSMT4">
                  <p:embed/>
                </p:oleObj>
              </mc:Choice>
              <mc:Fallback>
                <p:oleObj name="Equation" r:id="rId5" imgW="723586" imgH="431613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3284984"/>
                        <a:ext cx="1656184" cy="9806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03" t="32487" r="30054" b="12831"/>
          <a:stretch>
            <a:fillRect/>
          </a:stretch>
        </p:blipFill>
        <p:spPr bwMode="auto">
          <a:xfrm>
            <a:off x="1259632" y="188639"/>
            <a:ext cx="7200800" cy="6518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9225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ChangeArrowheads="1"/>
          </p:cNvSpPr>
          <p:nvPr/>
        </p:nvSpPr>
        <p:spPr bwMode="auto">
          <a:xfrm>
            <a:off x="107504" y="875710"/>
            <a:ext cx="62646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№15 Решите неравенство </a:t>
            </a:r>
            <a:endParaRPr kumimoji="0" lang="ru-RU" alt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803518"/>
              </p:ext>
            </p:extLst>
          </p:nvPr>
        </p:nvGraphicFramePr>
        <p:xfrm>
          <a:off x="1259632" y="1484784"/>
          <a:ext cx="6389510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" name="Equation" r:id="rId3" imgW="2311400" imgH="279400" progId="Equation.DSMT4">
                  <p:embed/>
                </p:oleObj>
              </mc:Choice>
              <mc:Fallback>
                <p:oleObj name="Equation" r:id="rId3" imgW="2311400" imgH="2794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484784"/>
                        <a:ext cx="6389510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185103"/>
            <a:ext cx="90364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altLang="ru-RU" sz="2800" b="1" dirty="0" smtClean="0">
                <a:solidFill>
                  <a:srgbClr val="990033"/>
                </a:solidFill>
                <a:latin typeface="Times New Roman" pitchFamily="18" charset="0"/>
                <a:cs typeface="Calibri" pitchFamily="34" charset="0"/>
              </a:rPr>
              <a:t>Задания с развернутым ответом</a:t>
            </a:r>
            <a:endParaRPr lang="ru-RU" altLang="ru-RU" sz="2800" dirty="0">
              <a:solidFill>
                <a:srgbClr val="990033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2276872"/>
            <a:ext cx="90364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altLang="ru-RU" sz="2800" b="1" dirty="0" smtClean="0">
                <a:solidFill>
                  <a:srgbClr val="990033"/>
                </a:solidFill>
                <a:latin typeface="Times New Roman" pitchFamily="18" charset="0"/>
                <a:cs typeface="Calibri" pitchFamily="34" charset="0"/>
              </a:rPr>
              <a:t>Комментарий</a:t>
            </a:r>
            <a:endParaRPr lang="ru-RU" altLang="ru-RU" sz="2800" dirty="0">
              <a:solidFill>
                <a:srgbClr val="99003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8406" y="2800092"/>
            <a:ext cx="85840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«Применяя метод интервалов к неравенству с логарифмом, участник ставит знаки в интервале, где логарифм не определен. Далее пересекает С ОДЗ исходного неравенства и получает верный ответ. Как оценить?»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2176" y="4509120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i="1" dirty="0" smtClean="0"/>
              <a:t>«Метод интервалов начинается так: на координатной прямой </a:t>
            </a:r>
          </a:p>
          <a:p>
            <a:pPr algn="just"/>
            <a:r>
              <a:rPr lang="ru-RU" sz="2000" b="1" i="1" dirty="0" smtClean="0"/>
              <a:t>отмечаем область определения, нули и на полученных промежутках  определяем знаки выражения.</a:t>
            </a:r>
          </a:p>
          <a:p>
            <a:pPr algn="just"/>
            <a:endParaRPr lang="ru-RU" sz="2000" b="1" i="1" dirty="0" smtClean="0"/>
          </a:p>
          <a:p>
            <a:pPr algn="just"/>
            <a:r>
              <a:rPr lang="ru-RU" sz="2000" b="1" i="1" dirty="0" smtClean="0"/>
              <a:t>Описанное выше решение не может быть отнесено к верному.»</a:t>
            </a:r>
            <a:endParaRPr lang="ru-RU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08720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№17.</a:t>
            </a:r>
            <a:r>
              <a:rPr lang="ru-RU" dirty="0">
                <a:latin typeface="Times New Roman"/>
                <a:ea typeface="TimesNew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NewRomanPSMT"/>
                <a:cs typeface="Times New Roman"/>
              </a:rPr>
              <a:t>В июле 2026 года планируется взять кредит на пять лет в размере 1050 тыс. рублей. Условия его возврата таковы: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indent="180340" algn="just">
              <a:spcAft>
                <a:spcPts val="0"/>
              </a:spcAft>
            </a:pPr>
            <a:r>
              <a:rPr lang="ru-RU" dirty="0">
                <a:latin typeface="Times New Roman"/>
                <a:ea typeface="TimesNewRomanPSMT"/>
                <a:cs typeface="Times New Roman"/>
              </a:rPr>
              <a:t>— каждый январь долг возрастает на 10% по сравнению с концом предыдущего года;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indent="180340" algn="just">
              <a:spcAft>
                <a:spcPts val="0"/>
              </a:spcAft>
            </a:pPr>
            <a:r>
              <a:rPr lang="ru-RU" dirty="0">
                <a:latin typeface="Times New Roman"/>
                <a:ea typeface="TimesNewRomanPSMT"/>
                <a:cs typeface="Times New Roman"/>
              </a:rPr>
              <a:t>— с февраля по июнь каждого года необходимо выплатить одним платежом часть долга;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indent="180340" algn="just">
              <a:spcAft>
                <a:spcPts val="0"/>
              </a:spcAft>
            </a:pPr>
            <a:r>
              <a:rPr lang="ru-RU" dirty="0">
                <a:latin typeface="Times New Roman"/>
                <a:ea typeface="TimesNewRomanPSMT"/>
                <a:cs typeface="Times New Roman"/>
              </a:rPr>
              <a:t>— в июле 2027, 2028 и 2029 годов остаётся равным 1050 тыс. рублей;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indent="180340" algn="just">
              <a:spcAft>
                <a:spcPts val="0"/>
              </a:spcAft>
            </a:pPr>
            <a:r>
              <a:rPr lang="ru-RU" dirty="0">
                <a:latin typeface="Times New Roman"/>
                <a:ea typeface="TimesNewRomanPSMT"/>
                <a:cs typeface="Times New Roman"/>
              </a:rPr>
              <a:t>— выплаты в 2030 и 2031 годах равны;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indent="180340" algn="just">
              <a:spcAft>
                <a:spcPts val="0"/>
              </a:spcAft>
            </a:pPr>
            <a:r>
              <a:rPr lang="ru-RU" dirty="0">
                <a:latin typeface="Times New Roman"/>
                <a:ea typeface="TimesNewRomanPSMT"/>
                <a:cs typeface="Times New Roman"/>
              </a:rPr>
              <a:t>— к июлю 2031года долг будет выплачен полностью.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indent="180340" algn="just">
              <a:spcAft>
                <a:spcPts val="0"/>
              </a:spcAft>
            </a:pPr>
            <a:r>
              <a:rPr lang="ru-RU" dirty="0">
                <a:latin typeface="Times New Roman"/>
                <a:ea typeface="TimesNewRomanPSMT"/>
                <a:cs typeface="Times New Roman"/>
              </a:rPr>
              <a:t>На сколько рублей последняя выплата будет больше первой?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85103"/>
            <a:ext cx="90364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altLang="ru-RU" sz="2800" b="1" dirty="0" smtClean="0">
                <a:solidFill>
                  <a:srgbClr val="990033"/>
                </a:solidFill>
                <a:latin typeface="Times New Roman" pitchFamily="18" charset="0"/>
                <a:cs typeface="Calibri" pitchFamily="34" charset="0"/>
              </a:rPr>
              <a:t>Задания с развернутым ответом</a:t>
            </a:r>
            <a:endParaRPr lang="ru-RU" altLang="ru-RU" sz="28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185103"/>
            <a:ext cx="90364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altLang="ru-RU" sz="2800" b="1" dirty="0" smtClean="0">
                <a:solidFill>
                  <a:srgbClr val="990033"/>
                </a:solidFill>
                <a:latin typeface="Times New Roman" pitchFamily="18" charset="0"/>
                <a:cs typeface="Calibri" pitchFamily="34" charset="0"/>
              </a:rPr>
              <a:t>Задания с развернутым ответом</a:t>
            </a:r>
            <a:endParaRPr lang="ru-RU" altLang="ru-RU" sz="2800" dirty="0">
              <a:solidFill>
                <a:srgbClr val="990033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5780" y="980728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№19. </a:t>
            </a:r>
            <a:r>
              <a:rPr lang="ru-RU" dirty="0">
                <a:latin typeface="Times New Roman"/>
                <a:ea typeface="TimesNewRomanPSMT"/>
                <a:cs typeface="Times New Roman"/>
              </a:rPr>
              <a:t>На доске написано несколько различных натуральных чисел, в записи которых могут быть только цифры 4 и 9 (возможно, только одна из этих цифр).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indent="180340" algn="just">
              <a:spcAft>
                <a:spcPts val="0"/>
              </a:spcAft>
            </a:pPr>
            <a:r>
              <a:rPr lang="ru-RU" dirty="0">
                <a:latin typeface="Times New Roman"/>
                <a:ea typeface="TimesNewRomanPSMT"/>
                <a:cs typeface="Times New Roman"/>
              </a:rPr>
              <a:t>а) Может ли сумма этих чисел быть равна 107?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indent="180340" algn="just">
              <a:spcAft>
                <a:spcPts val="0"/>
              </a:spcAft>
            </a:pPr>
            <a:r>
              <a:rPr lang="ru-RU" dirty="0">
                <a:latin typeface="Times New Roman"/>
                <a:ea typeface="TimesNewRomanPSMT"/>
                <a:cs typeface="Times New Roman"/>
              </a:rPr>
              <a:t>б) Может ли сумма этих чисел быть равна 289?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indent="180340" algn="just">
              <a:spcAft>
                <a:spcPts val="0"/>
              </a:spcAft>
            </a:pPr>
            <a:r>
              <a:rPr lang="ru-RU" dirty="0">
                <a:latin typeface="Times New Roman"/>
                <a:ea typeface="TimesNewRomanPSMT"/>
                <a:cs typeface="Times New Roman"/>
              </a:rPr>
              <a:t>в) Какое наименьшее количество чисел может быть на доске, если их сумма равна 3986?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60350"/>
            <a:ext cx="8713788" cy="5233988"/>
          </a:xfrm>
        </p:spPr>
        <p:txBody>
          <a:bodyPr/>
          <a:lstStyle/>
          <a:p>
            <a:pPr eaLnBrk="1" hangingPunct="1"/>
            <a:r>
              <a:rPr lang="ru-RU" altLang="ru-RU" sz="3000" b="1" smtClean="0">
                <a:solidFill>
                  <a:srgbClr val="A50021"/>
                </a:solidFill>
              </a:rPr>
              <a:t>Количество участников ЕГЭ </a:t>
            </a:r>
          </a:p>
          <a:p>
            <a:pPr eaLnBrk="1" hangingPunct="1"/>
            <a:r>
              <a:rPr lang="ru-RU" altLang="ru-RU" sz="3000" b="1" smtClean="0">
                <a:solidFill>
                  <a:srgbClr val="A50021"/>
                </a:solidFill>
              </a:rPr>
              <a:t>по математике</a:t>
            </a:r>
          </a:p>
          <a:p>
            <a:pPr eaLnBrk="1" hangingPunct="1"/>
            <a:r>
              <a:rPr lang="ru-RU" altLang="ru-RU" smtClean="0"/>
              <a:t> </a:t>
            </a:r>
          </a:p>
        </p:txBody>
      </p:sp>
      <p:graphicFrame>
        <p:nvGraphicFramePr>
          <p:cNvPr id="49218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609511"/>
              </p:ext>
            </p:extLst>
          </p:nvPr>
        </p:nvGraphicFramePr>
        <p:xfrm>
          <a:off x="323528" y="1772816"/>
          <a:ext cx="8425061" cy="3821524"/>
        </p:xfrm>
        <a:graphic>
          <a:graphicData uri="http://schemas.openxmlformats.org/drawingml/2006/table">
            <a:tbl>
              <a:tblPr/>
              <a:tblGrid>
                <a:gridCol w="1628374"/>
                <a:gridCol w="1061987"/>
                <a:gridCol w="1203528"/>
                <a:gridCol w="1132829"/>
                <a:gridCol w="1203580"/>
                <a:gridCol w="1061982"/>
                <a:gridCol w="1132781"/>
              </a:tblGrid>
              <a:tr h="80715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4" marR="91444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+mn-cs"/>
                        </a:rPr>
                        <a:t>2018 год</a:t>
                      </a:r>
                    </a:p>
                    <a:p>
                      <a:endParaRPr lang="ru-RU" sz="1800" dirty="0"/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pitchFamily="34" charset="0"/>
                        </a:rPr>
                        <a:t>2019 год</a:t>
                      </a: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+mn-cs"/>
                        </a:rPr>
                        <a:t>2020год</a:t>
                      </a: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5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2600"/>
                          </a:solidFill>
                          <a:effectLst/>
                          <a:latin typeface="Arial" pitchFamily="34" charset="0"/>
                        </a:rPr>
                        <a:t>Число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C2600"/>
                          </a:solidFill>
                          <a:effectLst/>
                          <a:latin typeface="Arial" pitchFamily="34" charset="0"/>
                        </a:rPr>
                        <a:t>участ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C26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C2600"/>
                          </a:solidFill>
                          <a:effectLst/>
                          <a:latin typeface="Arial" pitchFamily="34" charset="0"/>
                        </a:rPr>
                        <a:t>ников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C2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2600"/>
                          </a:solidFill>
                          <a:effectLst/>
                          <a:latin typeface="Arial" pitchFamily="34" charset="0"/>
                        </a:rPr>
                        <a:t>% от общего числа</a:t>
                      </a: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2600"/>
                          </a:solidFill>
                          <a:effectLst/>
                          <a:latin typeface="Arial" pitchFamily="34" charset="0"/>
                        </a:rPr>
                        <a:t>Число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C2600"/>
                          </a:solidFill>
                          <a:effectLst/>
                          <a:latin typeface="Arial" pitchFamily="34" charset="0"/>
                        </a:rPr>
                        <a:t>участ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C26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C2600"/>
                          </a:solidFill>
                          <a:effectLst/>
                          <a:latin typeface="Arial" pitchFamily="34" charset="0"/>
                        </a:rPr>
                        <a:t>ников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C2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2600"/>
                          </a:solidFill>
                          <a:effectLst/>
                          <a:latin typeface="Arial" pitchFamily="34" charset="0"/>
                        </a:rPr>
                        <a:t>% от общего числа</a:t>
                      </a: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2600"/>
                          </a:solidFill>
                          <a:effectLst/>
                          <a:latin typeface="Arial" pitchFamily="34" charset="0"/>
                        </a:rPr>
                        <a:t>Число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C2600"/>
                          </a:solidFill>
                          <a:effectLst/>
                          <a:latin typeface="Arial" pitchFamily="34" charset="0"/>
                        </a:rPr>
                        <a:t>участ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C2600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C2600"/>
                          </a:solidFill>
                          <a:effectLst/>
                          <a:latin typeface="Arial" pitchFamily="34" charset="0"/>
                        </a:rPr>
                        <a:t>ников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C26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2600"/>
                          </a:solidFill>
                          <a:effectLst/>
                          <a:latin typeface="Arial" pitchFamily="34" charset="0"/>
                        </a:rPr>
                        <a:t>% от общего числа</a:t>
                      </a:r>
                    </a:p>
                  </a:txBody>
                  <a:tcPr marL="91444" marR="91444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8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C2600"/>
                          </a:solidFill>
                          <a:effectLst/>
                          <a:latin typeface="Arial" pitchFamily="34" charset="0"/>
                        </a:rPr>
                        <a:t>Матем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2600"/>
                          </a:solidFill>
                          <a:effectLst/>
                          <a:latin typeface="Arial" pitchFamily="34" charset="0"/>
                        </a:rPr>
                        <a:t> проф. </a:t>
                      </a:r>
                    </a:p>
                  </a:txBody>
                  <a:tcPr marL="91444" marR="91444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8347</a:t>
                      </a: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57,5</a:t>
                      </a: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7753</a:t>
                      </a:r>
                      <a:endParaRPr lang="ru-RU" sz="2400" b="1" dirty="0"/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51,5</a:t>
                      </a:r>
                      <a:endParaRPr lang="ru-RU" sz="2400" b="1" dirty="0"/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7366</a:t>
                      </a:r>
                      <a:endParaRPr lang="ru-RU" sz="2400" b="1" dirty="0"/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58,51</a:t>
                      </a:r>
                      <a:endParaRPr lang="ru-RU" sz="2400" b="1" dirty="0"/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7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4C2600"/>
                          </a:solidFill>
                          <a:effectLst/>
                          <a:latin typeface="Arial" pitchFamily="34" charset="0"/>
                        </a:rPr>
                        <a:t>Матем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C2600"/>
                          </a:solidFill>
                          <a:effectLst/>
                          <a:latin typeface="Arial" pitchFamily="34" charset="0"/>
                        </a:rPr>
                        <a:t> база</a:t>
                      </a:r>
                    </a:p>
                  </a:txBody>
                  <a:tcPr marL="91444" marR="91444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11700</a:t>
                      </a: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80,3</a:t>
                      </a:r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6687</a:t>
                      </a:r>
                      <a:endParaRPr lang="ru-RU" sz="2400" b="1" dirty="0"/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44,4</a:t>
                      </a:r>
                      <a:endParaRPr lang="ru-RU" sz="2400" b="1" dirty="0"/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-</a:t>
                      </a:r>
                      <a:endParaRPr lang="ru-RU" sz="2400" b="1" dirty="0"/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-</a:t>
                      </a:r>
                      <a:endParaRPr lang="ru-RU" sz="2400" b="1" dirty="0"/>
                    </a:p>
                  </a:txBody>
                  <a:tcPr marL="68583" marR="6858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6174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Объект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0" indent="0" algn="just">
              <a:buFontTx/>
              <a:buNone/>
            </a:pPr>
            <a:endParaRPr lang="ru-RU" altLang="ru-RU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Tx/>
              <a:buNone/>
            </a:pPr>
            <a:endParaRPr lang="ru-RU" altLang="ru-RU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16632"/>
            <a:ext cx="864096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altLang="ru-RU" sz="3000" b="1" kern="0" dirty="0">
                <a:solidFill>
                  <a:srgbClr val="A50021"/>
                </a:solidFill>
                <a:latin typeface="Arial"/>
                <a:cs typeface="+mn-cs"/>
              </a:rPr>
              <a:t>Количество участников ЕГЭ </a:t>
            </a:r>
            <a:r>
              <a:rPr lang="ru-RU" altLang="ru-RU" sz="3000" b="1" kern="0" dirty="0" smtClean="0">
                <a:solidFill>
                  <a:srgbClr val="A50021"/>
                </a:solidFill>
                <a:latin typeface="Arial"/>
                <a:cs typeface="+mn-cs"/>
              </a:rPr>
              <a:t>по </a:t>
            </a:r>
            <a:r>
              <a:rPr lang="ru-RU" altLang="ru-RU" sz="3000" b="1" kern="0" dirty="0">
                <a:solidFill>
                  <a:srgbClr val="A50021"/>
                </a:solidFill>
                <a:latin typeface="Arial"/>
                <a:cs typeface="+mn-cs"/>
              </a:rPr>
              <a:t>районам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597962"/>
              </p:ext>
            </p:extLst>
          </p:nvPr>
        </p:nvGraphicFramePr>
        <p:xfrm>
          <a:off x="395536" y="764704"/>
          <a:ext cx="8352928" cy="5309616"/>
        </p:xfrm>
        <a:graphic>
          <a:graphicData uri="http://schemas.openxmlformats.org/drawingml/2006/table">
            <a:tbl>
              <a:tblPr firstRow="1" firstCol="1" bandRow="1"/>
              <a:tblGrid>
                <a:gridCol w="2280019"/>
                <a:gridCol w="3180804"/>
                <a:gridCol w="2892105"/>
              </a:tblGrid>
              <a:tr h="1512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участников 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ЕГЭ по математике (профильный уровень) 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 от общего числа участников в регионе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Дзержинский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5, 16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Калининский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488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7, 05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Кировский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472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6, 82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Ленинский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12, 5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EE"/>
                    </a:solidFill>
                  </a:tcPr>
                </a:tc>
              </a:tr>
              <a:tr h="385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Октябрьский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7, 57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Первомайский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183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2, 65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Советский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663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9, 58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Центральный округ 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14, 77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78242"/>
            <a:ext cx="8712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altLang="ru-RU" sz="2800" b="1" dirty="0">
                <a:solidFill>
                  <a:srgbClr val="A5002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Динамика результатов ЕГЭ по </a:t>
            </a:r>
            <a:r>
              <a:rPr lang="ru-RU" altLang="ru-RU" sz="2800" b="1" dirty="0" smtClean="0">
                <a:solidFill>
                  <a:srgbClr val="A5002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предмету</a:t>
            </a:r>
            <a:endParaRPr lang="ru-RU" altLang="ru-RU" sz="2800" b="1" dirty="0">
              <a:solidFill>
                <a:srgbClr val="A50021"/>
              </a:solidFill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791354"/>
              </p:ext>
            </p:extLst>
          </p:nvPr>
        </p:nvGraphicFramePr>
        <p:xfrm>
          <a:off x="467546" y="1268760"/>
          <a:ext cx="8280918" cy="5290883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664294"/>
                <a:gridCol w="1944216"/>
                <a:gridCol w="1872208"/>
                <a:gridCol w="1800200"/>
              </a:tblGrid>
              <a:tr h="596963">
                <a:tc rowSpan="2">
                  <a:txBody>
                    <a:bodyPr/>
                    <a:lstStyle/>
                    <a:p>
                      <a:pPr algn="just"/>
                      <a:r>
                        <a:rPr lang="ru-RU" sz="2800" b="1" dirty="0">
                          <a:effectLst/>
                          <a:latin typeface="Calibri"/>
                          <a:ea typeface="MS Mincho"/>
                          <a:cs typeface="Times New Roman"/>
                        </a:rPr>
                        <a:t> </a:t>
                      </a:r>
                      <a:endParaRPr lang="ru-RU" sz="2800" b="1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Субъект Российской Федерации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38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B4005A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2018 г.</a:t>
                      </a:r>
                      <a:endParaRPr lang="ru-RU" sz="2800" b="1" dirty="0">
                        <a:solidFill>
                          <a:srgbClr val="B4005A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B4005A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2019 г.</a:t>
                      </a:r>
                      <a:endParaRPr lang="ru-RU" sz="2800" b="1" dirty="0">
                        <a:solidFill>
                          <a:srgbClr val="B4005A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B4005A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2020 г.</a:t>
                      </a:r>
                      <a:endParaRPr lang="ru-RU" sz="2800" b="1" dirty="0">
                        <a:solidFill>
                          <a:srgbClr val="B4005A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2541">
                <a:tc>
                  <a:txBody>
                    <a:bodyPr/>
                    <a:lstStyle/>
                    <a:p>
                      <a:pPr algn="just"/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Не преодолели минимального балла, %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7,2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0,6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8,15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EE"/>
                    </a:solidFill>
                  </a:tcPr>
                </a:tc>
              </a:tr>
              <a:tr h="625223">
                <a:tc>
                  <a:txBody>
                    <a:bodyPr/>
                    <a:lstStyle/>
                    <a:p>
                      <a:pPr algn="just"/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Средний тестовый балл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49,7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55,8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55,01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EE"/>
                    </a:solidFill>
                  </a:tcPr>
                </a:tc>
              </a:tr>
              <a:tr h="596963">
                <a:tc>
                  <a:txBody>
                    <a:bodyPr/>
                    <a:lstStyle/>
                    <a:p>
                      <a:pPr algn="just"/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Получили от 81 до 99 баллов, %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2,7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7,2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8,82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EE"/>
                    </a:solidFill>
                  </a:tcPr>
                </a:tc>
              </a:tr>
              <a:tr h="596963">
                <a:tc>
                  <a:txBody>
                    <a:bodyPr/>
                    <a:lstStyle/>
                    <a:p>
                      <a:pPr algn="just"/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Получили 100 баллов, чел.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5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16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16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CA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ъект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264275"/>
          </a:xfrm>
        </p:spPr>
        <p:txBody>
          <a:bodyPr/>
          <a:lstStyle/>
          <a:p>
            <a:pPr marL="0" indent="0">
              <a:buFontTx/>
              <a:buNone/>
            </a:pPr>
            <a:endParaRPr lang="ru-RU" altLang="ru-RU" i="1" dirty="0" smtClean="0"/>
          </a:p>
          <a:p>
            <a:pPr marL="0" indent="0">
              <a:buFontTx/>
              <a:buNone/>
            </a:pPr>
            <a:endParaRPr lang="ru-RU" altLang="ru-RU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920527"/>
              </p:ext>
            </p:extLst>
          </p:nvPr>
        </p:nvGraphicFramePr>
        <p:xfrm>
          <a:off x="539552" y="260648"/>
          <a:ext cx="8208912" cy="6318132"/>
        </p:xfrm>
        <a:graphic>
          <a:graphicData uri="http://schemas.openxmlformats.org/drawingml/2006/table">
            <a:tbl>
              <a:tblPr/>
              <a:tblGrid>
                <a:gridCol w="7416824"/>
                <a:gridCol w="792088"/>
              </a:tblGrid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Наименование образовательного учреждения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Кол-во 100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1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Муниципальное автономное общеобразовательное учреждение города Новосибирска "Гимназия № 12"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4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Муниципальное бюджетное общеобразовательное учреждение города Новосибирска "Лицей № 130 имени академика М. А.  Лаврентьева"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3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Муниципальное бюджетное общеобразовательное учреждение города Новосибирска "Гимназия № 5"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66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Структурное подразделение Новосибирского государственного университета - Специализированный учебно-научный центр Университета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3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Муниципальное бюджетное общеобразовательное учреждение города Новосибирска "Гимназия № 1"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4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Муниципальное бюджетное общеобразовательное учреждение города Новосибирска "Экономический лицей"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Участники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из других регионов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Выпускник прошлых лет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altLang="ru-RU" sz="2400" b="1" kern="0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Доля участников по предмету в </a:t>
            </a:r>
            <a:r>
              <a:rPr lang="ru-RU" altLang="ru-RU" sz="2400" b="1" kern="0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сравнении  по </a:t>
            </a:r>
            <a:r>
              <a:rPr lang="ru-RU" altLang="ru-RU" sz="2400" b="1" kern="0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районам</a:t>
            </a:r>
            <a:r>
              <a:rPr lang="ru-RU" altLang="ru-RU" sz="2400" kern="0" dirty="0">
                <a:solidFill>
                  <a:srgbClr val="990033"/>
                </a:solidFill>
                <a:latin typeface="Arial"/>
                <a:cs typeface="+mn-cs"/>
              </a:rPr>
              <a:t>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678829"/>
              </p:ext>
            </p:extLst>
          </p:nvPr>
        </p:nvGraphicFramePr>
        <p:xfrm>
          <a:off x="107504" y="836712"/>
          <a:ext cx="8712968" cy="5456890"/>
        </p:xfrm>
        <a:graphic>
          <a:graphicData uri="http://schemas.openxmlformats.org/drawingml/2006/table">
            <a:tbl>
              <a:tblPr/>
              <a:tblGrid>
                <a:gridCol w="2232248"/>
                <a:gridCol w="1715864"/>
                <a:gridCol w="1884536"/>
                <a:gridCol w="1440160"/>
                <a:gridCol w="1440160"/>
              </a:tblGrid>
              <a:tr h="863600"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457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Район</a:t>
                      </a:r>
                    </a:p>
                  </a:txBody>
                  <a:tcPr marL="57501" marR="575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4572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Балл ниже минимального</a:t>
                      </a: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от минимального балла до 60 баллов</a:t>
                      </a: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от 61 до 80 баллов</a:t>
                      </a: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501" marR="575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Calibri" pitchFamily="34" charset="0"/>
                        </a:rPr>
                        <a:t>от 81 до 99 баллов</a:t>
                      </a: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501" marR="57501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Дзержинский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501" marR="5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42,02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37,25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Калининский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501" marR="5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51,84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33,81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8,61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Кировский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501" marR="5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10,81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49,79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32,63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0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Ленинский</a:t>
                      </a:r>
                    </a:p>
                  </a:txBody>
                  <a:tcPr marL="57501" marR="5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CA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7,98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CA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44,62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CA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36,65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CA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CAEE"/>
                    </a:solidFill>
                  </a:tcPr>
                </a:tc>
              </a:tr>
              <a:tr h="431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Октябрьский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501" marR="5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8,59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45,99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41,22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Первомайский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501" marR="5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40,44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5,46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Советский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501" marR="5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29,56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37,56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29,26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Центральный округ  </a:t>
                      </a:r>
                      <a:endParaRPr kumimoji="0" lang="ru-RU" alt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501" marR="57501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7,05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44,13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38,16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spcBef>
                <a:spcPct val="20000"/>
              </a:spcBef>
            </a:pPr>
            <a:r>
              <a:rPr lang="ru-RU" sz="2400" b="1" kern="0" dirty="0">
                <a:solidFill>
                  <a:srgbClr val="CC0066"/>
                </a:solidFill>
                <a:latin typeface="Times New Roman"/>
                <a:ea typeface="Calibri"/>
                <a:cs typeface="+mn-cs"/>
              </a:rPr>
              <a:t>Образовательные учреждения, продемонстрировавшие наиболее высокие результаты ЕГЭ по предмету</a:t>
            </a:r>
            <a:endParaRPr lang="ru-RU" altLang="ru-RU" sz="2400" b="1" kern="0" dirty="0">
              <a:solidFill>
                <a:srgbClr val="CC0066"/>
              </a:solidFill>
              <a:latin typeface="Times New Roman" pitchFamily="18" charset="0"/>
              <a:cs typeface="Calibri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651194"/>
              </p:ext>
            </p:extLst>
          </p:nvPr>
        </p:nvGraphicFramePr>
        <p:xfrm>
          <a:off x="251520" y="1196752"/>
          <a:ext cx="8496944" cy="4919455"/>
        </p:xfrm>
        <a:graphic>
          <a:graphicData uri="http://schemas.openxmlformats.org/drawingml/2006/table">
            <a:tbl>
              <a:tblPr firstRow="1" firstCol="1" bandRow="1"/>
              <a:tblGrid>
                <a:gridCol w="2592288"/>
                <a:gridCol w="1919364"/>
                <a:gridCol w="2255826"/>
                <a:gridCol w="1729466"/>
              </a:tblGrid>
              <a:tr h="1368152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600" b="1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уч-ов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получивших </a:t>
                      </a:r>
                      <a:b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</a:b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от 81 до 100 баллов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уча-</a:t>
                      </a:r>
                      <a:r>
                        <a:rPr lang="ru-RU" sz="1600" b="1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ов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получивших </a:t>
                      </a:r>
                      <a:b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</a:b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от 61 до 80 баллов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Доля </a:t>
                      </a:r>
                      <a:r>
                        <a:rPr lang="ru-RU" sz="1600" b="1" dirty="0" err="1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уч-ов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 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достигших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минимального балла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1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65B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СУНЦ НГУ</a:t>
                      </a:r>
                      <a:endParaRPr lang="ru-RU" sz="1800" b="1" dirty="0">
                        <a:solidFill>
                          <a:srgbClr val="0065B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0,71(0,65)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0,27(0,35)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1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65B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Инженерный </a:t>
                      </a:r>
                      <a:r>
                        <a:rPr lang="ru-RU" sz="1800" b="1" dirty="0">
                          <a:solidFill>
                            <a:srgbClr val="0065B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лицей </a:t>
                      </a:r>
                      <a:r>
                        <a:rPr lang="ru-RU" sz="1800" b="1" dirty="0" smtClean="0">
                          <a:solidFill>
                            <a:srgbClr val="0065B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НГТУ</a:t>
                      </a:r>
                      <a:endParaRPr lang="ru-RU" sz="1800" b="1" dirty="0">
                        <a:solidFill>
                          <a:srgbClr val="0065B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0,32(0,29)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0,59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9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65B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Высший колледж информатики</a:t>
                      </a:r>
                      <a:endParaRPr lang="ru-RU" sz="1800" b="1" dirty="0">
                        <a:solidFill>
                          <a:srgbClr val="0065B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0,16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65B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Лицей №9</a:t>
                      </a:r>
                      <a:endParaRPr lang="ru-RU" sz="1800" b="1" dirty="0">
                        <a:solidFill>
                          <a:srgbClr val="0065B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0,24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0,53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58B0"/>
                          </a:solidFill>
                          <a:effectLst/>
                          <a:latin typeface="Times New Roman"/>
                          <a:ea typeface="Times New Roman"/>
                        </a:rPr>
                        <a:t>Вторая Новосибирская гимназия (9 место)</a:t>
                      </a:r>
                      <a:endParaRPr lang="ru-RU" sz="1800" b="1" dirty="0">
                        <a:solidFill>
                          <a:srgbClr val="0058B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0,26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0,59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4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9338" marR="49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spcBef>
                <a:spcPct val="20000"/>
              </a:spcBef>
            </a:pPr>
            <a:r>
              <a:rPr lang="ru-RU" altLang="ru-RU" sz="2800" b="1" kern="0" dirty="0">
                <a:solidFill>
                  <a:srgbClr val="A50021"/>
                </a:solidFill>
                <a:latin typeface="Times New Roman" pitchFamily="18" charset="0"/>
                <a:cs typeface="Calibri" pitchFamily="34" charset="0"/>
              </a:rPr>
              <a:t>Диаграмма распределения участников ЕГЭ по </a:t>
            </a:r>
            <a:r>
              <a:rPr lang="ru-RU" altLang="ru-RU" sz="2800" b="1" kern="0" dirty="0" smtClean="0">
                <a:solidFill>
                  <a:srgbClr val="A50021"/>
                </a:solidFill>
                <a:latin typeface="Times New Roman" pitchFamily="18" charset="0"/>
                <a:cs typeface="Calibri" pitchFamily="34" charset="0"/>
              </a:rPr>
              <a:t>тестовым баллам</a:t>
            </a:r>
            <a:endParaRPr lang="ru-RU" altLang="ru-RU" sz="2800" b="1" kern="0" dirty="0">
              <a:solidFill>
                <a:srgbClr val="A50021"/>
              </a:solidFill>
              <a:latin typeface="Times New Roman" pitchFamily="18" charset="0"/>
              <a:cs typeface="Calibri" pitchFamily="34" charset="0"/>
            </a:endParaRPr>
          </a:p>
        </p:txBody>
      </p:sp>
      <p:pic>
        <p:nvPicPr>
          <p:cNvPr id="9224" name="Диаграмма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60"/>
          <a:stretch>
            <a:fillRect/>
          </a:stretch>
        </p:blipFill>
        <p:spPr bwMode="auto">
          <a:xfrm>
            <a:off x="251520" y="1268760"/>
            <a:ext cx="8640960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0364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altLang="ru-RU" sz="2800" b="1" dirty="0">
                <a:solidFill>
                  <a:srgbClr val="990033"/>
                </a:solidFill>
                <a:latin typeface="Times New Roman" pitchFamily="18" charset="0"/>
                <a:cs typeface="Calibri" pitchFamily="34" charset="0"/>
              </a:rPr>
              <a:t>Процент верно выполненных заданий части </a:t>
            </a:r>
            <a:r>
              <a:rPr lang="ru-RU" altLang="ru-RU" sz="2800" b="1" dirty="0" smtClean="0">
                <a:solidFill>
                  <a:srgbClr val="990033"/>
                </a:solidFill>
                <a:latin typeface="Times New Roman" pitchFamily="18" charset="0"/>
                <a:cs typeface="Calibri" pitchFamily="34" charset="0"/>
              </a:rPr>
              <a:t>1(2020 г.)</a:t>
            </a:r>
            <a:endParaRPr lang="ru-RU" altLang="ru-RU" sz="2800" dirty="0">
              <a:solidFill>
                <a:srgbClr val="990033"/>
              </a:solidFill>
            </a:endParaRPr>
          </a:p>
        </p:txBody>
      </p:sp>
      <p:pic>
        <p:nvPicPr>
          <p:cNvPr id="10248" name="Диаграмма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9"/>
            <a:ext cx="7632848" cy="2304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07504" y="3383414"/>
            <a:ext cx="90364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altLang="ru-RU" sz="2800" b="1" dirty="0">
                <a:solidFill>
                  <a:srgbClr val="990033"/>
                </a:solidFill>
                <a:latin typeface="Times New Roman" pitchFamily="18" charset="0"/>
                <a:cs typeface="Calibri" pitchFamily="34" charset="0"/>
              </a:rPr>
              <a:t>Процент верно выполненных заданий части </a:t>
            </a:r>
            <a:r>
              <a:rPr lang="ru-RU" altLang="ru-RU" sz="2800" b="1" dirty="0" smtClean="0">
                <a:solidFill>
                  <a:srgbClr val="990033"/>
                </a:solidFill>
                <a:latin typeface="Times New Roman" pitchFamily="18" charset="0"/>
                <a:cs typeface="Calibri" pitchFamily="34" charset="0"/>
              </a:rPr>
              <a:t>1(2019 г.)</a:t>
            </a:r>
            <a:endParaRPr lang="ru-RU" altLang="ru-RU" sz="2800" dirty="0">
              <a:solidFill>
                <a:srgbClr val="990033"/>
              </a:solidFill>
            </a:endParaRPr>
          </a:p>
        </p:txBody>
      </p:sp>
      <p:pic>
        <p:nvPicPr>
          <p:cNvPr id="10249" name="Диаграмма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838" y="3906634"/>
            <a:ext cx="7689601" cy="276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822</Words>
  <Application>Microsoft Office PowerPoint</Application>
  <PresentationFormat>Экран (4:3)</PresentationFormat>
  <Paragraphs>311</Paragraphs>
  <Slides>15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Оформление по умолчанию</vt:lpstr>
      <vt:lpstr>1_Оформление по умолчанию</vt:lpstr>
      <vt:lpstr>4_Оформление по умолчанию</vt:lpstr>
      <vt:lpstr>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76</cp:revision>
  <dcterms:created xsi:type="dcterms:W3CDTF">2016-10-23T12:41:43Z</dcterms:created>
  <dcterms:modified xsi:type="dcterms:W3CDTF">2020-10-05T06:41:43Z</dcterms:modified>
</cp:coreProperties>
</file>