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4" r:id="rId4"/>
    <p:sldId id="297" r:id="rId5"/>
    <p:sldId id="299" r:id="rId6"/>
    <p:sldId id="300" r:id="rId7"/>
    <p:sldId id="289" r:id="rId8"/>
    <p:sldId id="290" r:id="rId9"/>
    <p:sldId id="295" r:id="rId10"/>
    <p:sldId id="286" r:id="rId11"/>
    <p:sldId id="293" r:id="rId12"/>
    <p:sldId id="313" r:id="rId13"/>
    <p:sldId id="307" r:id="rId14"/>
    <p:sldId id="310" r:id="rId15"/>
    <p:sldId id="302" r:id="rId16"/>
    <p:sldId id="303" r:id="rId17"/>
    <p:sldId id="287" r:id="rId18"/>
    <p:sldId id="306" r:id="rId19"/>
    <p:sldId id="315" r:id="rId20"/>
    <p:sldId id="316" r:id="rId21"/>
    <p:sldId id="317" r:id="rId22"/>
    <p:sldId id="308" r:id="rId23"/>
    <p:sldId id="311" r:id="rId24"/>
    <p:sldId id="291" r:id="rId25"/>
    <p:sldId id="301" r:id="rId26"/>
    <p:sldId id="312" r:id="rId27"/>
    <p:sldId id="321" r:id="rId28"/>
    <p:sldId id="319" r:id="rId29"/>
    <p:sldId id="288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2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D8E2C-ACBD-4A0F-B525-DF50DFEE06C4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/>
      <dgm:spPr/>
    </dgm:pt>
    <dgm:pt modelId="{5D8A26B3-5159-4331-9810-D5587E439D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rPr>
            <a:t>ТПМПК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rPr>
            <a:t>г. Новосибирска</a:t>
          </a:r>
          <a:endParaRPr kumimoji="0" lang="ru-RU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F9D9910D-6AA4-495F-A261-178C84DA1E46}" type="parTrans" cxnId="{78CE7C42-B565-45CF-9523-C7D703C7A646}">
      <dgm:prSet/>
      <dgm:spPr/>
      <dgm:t>
        <a:bodyPr/>
        <a:lstStyle/>
        <a:p>
          <a:endParaRPr lang="ru-RU"/>
        </a:p>
      </dgm:t>
    </dgm:pt>
    <dgm:pt modelId="{AE17D741-25AB-49DA-9B81-4BF03877258B}" type="sibTrans" cxnId="{78CE7C42-B565-45CF-9523-C7D703C7A646}">
      <dgm:prSet/>
      <dgm:spPr/>
      <dgm:t>
        <a:bodyPr/>
        <a:lstStyle/>
        <a:p>
          <a:endParaRPr lang="ru-RU"/>
        </a:p>
      </dgm:t>
    </dgm:pt>
    <dgm:pt modelId="{664510BB-102C-4EFC-A3E5-36C5C00093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rPr>
            <a:t>ТПМПК МКУ ДПО «ГЦОиЗ «Магистр»</a:t>
          </a:r>
          <a:endParaRPr kumimoji="0" lang="ru-RU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26CFBA82-AF29-4DBE-85F6-AE406843E63F}" type="parTrans" cxnId="{4E6B04AB-4CB6-401B-A9F3-DB99CED68424}">
      <dgm:prSet/>
      <dgm:spPr/>
      <dgm:t>
        <a:bodyPr/>
        <a:lstStyle/>
        <a:p>
          <a:endParaRPr lang="ru-RU"/>
        </a:p>
      </dgm:t>
    </dgm:pt>
    <dgm:pt modelId="{449548BB-F235-4D5A-B0B0-BA42561B46FD}" type="sibTrans" cxnId="{4E6B04AB-4CB6-401B-A9F3-DB99CED68424}">
      <dgm:prSet/>
      <dgm:spPr/>
      <dgm:t>
        <a:bodyPr/>
        <a:lstStyle/>
        <a:p>
          <a:endParaRPr lang="ru-RU"/>
        </a:p>
      </dgm:t>
    </dgm:pt>
    <dgm:pt modelId="{9F41D8AB-49ED-4BD0-B1F2-5E96C8F4E8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ТПМПК на базе С(К)Ш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г. Новосибирска</a:t>
          </a:r>
        </a:p>
      </dgm:t>
    </dgm:pt>
    <dgm:pt modelId="{FF9192E5-8C99-455D-9F37-7DBA04345A71}" type="parTrans" cxnId="{9A9550F2-9BD4-45DC-99F5-631D92993BFB}">
      <dgm:prSet/>
      <dgm:spPr/>
      <dgm:t>
        <a:bodyPr/>
        <a:lstStyle/>
        <a:p>
          <a:endParaRPr lang="ru-RU"/>
        </a:p>
      </dgm:t>
    </dgm:pt>
    <dgm:pt modelId="{BE7571A9-7EC8-4F1B-B46A-9DF8465880B4}" type="sibTrans" cxnId="{9A9550F2-9BD4-45DC-99F5-631D92993BFB}">
      <dgm:prSet/>
      <dgm:spPr/>
      <dgm:t>
        <a:bodyPr/>
        <a:lstStyle/>
        <a:p>
          <a:endParaRPr lang="ru-RU"/>
        </a:p>
      </dgm:t>
    </dgm:pt>
    <dgm:pt modelId="{43ACDB48-0A3D-4BE8-BA12-F1DB930878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Подкомиссии ТПМПК на базе ДОО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г. Новосибирска</a:t>
          </a:r>
        </a:p>
      </dgm:t>
    </dgm:pt>
    <dgm:pt modelId="{A03224EC-B055-4C4C-9B6E-36C53B250506}" type="parTrans" cxnId="{C45152A5-FF8B-44F1-96A2-0CD9DE437B9D}">
      <dgm:prSet/>
      <dgm:spPr/>
      <dgm:t>
        <a:bodyPr/>
        <a:lstStyle/>
        <a:p>
          <a:endParaRPr lang="ru-RU"/>
        </a:p>
      </dgm:t>
    </dgm:pt>
    <dgm:pt modelId="{B6F49DCB-744B-47B6-944E-FD65160A2029}" type="sibTrans" cxnId="{C45152A5-FF8B-44F1-96A2-0CD9DE437B9D}">
      <dgm:prSet/>
      <dgm:spPr/>
      <dgm:t>
        <a:bodyPr/>
        <a:lstStyle/>
        <a:p>
          <a:endParaRPr lang="ru-RU"/>
        </a:p>
      </dgm:t>
    </dgm:pt>
    <dgm:pt modelId="{DF7C30B1-3ED6-4CA0-A300-487556A0E2BE}" type="pres">
      <dgm:prSet presAssocID="{052D8E2C-ACBD-4A0F-B525-DF50DFEE06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3751D7-DCCF-49AA-BEC2-527C9E1500FD}" type="pres">
      <dgm:prSet presAssocID="{5D8A26B3-5159-4331-9810-D5587E439D7F}" presName="hierRoot1" presStyleCnt="0"/>
      <dgm:spPr/>
    </dgm:pt>
    <dgm:pt modelId="{4CB9548C-9726-4B43-A96D-B52B6C0C8146}" type="pres">
      <dgm:prSet presAssocID="{5D8A26B3-5159-4331-9810-D5587E439D7F}" presName="composite" presStyleCnt="0"/>
      <dgm:spPr/>
    </dgm:pt>
    <dgm:pt modelId="{1CB8B74D-FD71-4978-A621-90A1A91E3D27}" type="pres">
      <dgm:prSet presAssocID="{5D8A26B3-5159-4331-9810-D5587E439D7F}" presName="background" presStyleLbl="node0" presStyleIdx="0" presStyleCnt="1"/>
      <dgm:spPr/>
    </dgm:pt>
    <dgm:pt modelId="{F8932061-019F-4D93-98EF-42982571B6E0}" type="pres">
      <dgm:prSet presAssocID="{5D8A26B3-5159-4331-9810-D5587E439D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E8F92-690B-422A-8C7F-F18015D030DA}" type="pres">
      <dgm:prSet presAssocID="{5D8A26B3-5159-4331-9810-D5587E439D7F}" presName="hierChild2" presStyleCnt="0"/>
      <dgm:spPr/>
    </dgm:pt>
    <dgm:pt modelId="{7D9DC5FE-AA8D-4601-A7E5-3C31ECA9D7D4}" type="pres">
      <dgm:prSet presAssocID="{26CFBA82-AF29-4DBE-85F6-AE406843E63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F483CB8-F135-4321-910A-DE3867947AF8}" type="pres">
      <dgm:prSet presAssocID="{664510BB-102C-4EFC-A3E5-36C5C00093C2}" presName="hierRoot2" presStyleCnt="0"/>
      <dgm:spPr/>
    </dgm:pt>
    <dgm:pt modelId="{6A0722E6-1AF1-4F11-9CE4-B6817C76CC8E}" type="pres">
      <dgm:prSet presAssocID="{664510BB-102C-4EFC-A3E5-36C5C00093C2}" presName="composite2" presStyleCnt="0"/>
      <dgm:spPr/>
    </dgm:pt>
    <dgm:pt modelId="{2E8C4D72-6B15-43D8-A52D-FC27E32E9F89}" type="pres">
      <dgm:prSet presAssocID="{664510BB-102C-4EFC-A3E5-36C5C00093C2}" presName="background2" presStyleLbl="node2" presStyleIdx="0" presStyleCnt="3"/>
      <dgm:spPr/>
    </dgm:pt>
    <dgm:pt modelId="{6DD12F0D-0B21-46C6-A944-452351440FB2}" type="pres">
      <dgm:prSet presAssocID="{664510BB-102C-4EFC-A3E5-36C5C00093C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82CA4-0FB1-4741-B59A-62424BE64548}" type="pres">
      <dgm:prSet presAssocID="{664510BB-102C-4EFC-A3E5-36C5C00093C2}" presName="hierChild3" presStyleCnt="0"/>
      <dgm:spPr/>
    </dgm:pt>
    <dgm:pt modelId="{55036C35-A911-4474-AE68-48B06BF611C6}" type="pres">
      <dgm:prSet presAssocID="{FF9192E5-8C99-455D-9F37-7DBA04345A7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0A7353F-5E9C-4BED-8609-B2F8AEE5D3A6}" type="pres">
      <dgm:prSet presAssocID="{9F41D8AB-49ED-4BD0-B1F2-5E96C8F4E81C}" presName="hierRoot2" presStyleCnt="0"/>
      <dgm:spPr/>
    </dgm:pt>
    <dgm:pt modelId="{FC406A1C-FAF6-40AB-BECB-CAEBF131E884}" type="pres">
      <dgm:prSet presAssocID="{9F41D8AB-49ED-4BD0-B1F2-5E96C8F4E81C}" presName="composite2" presStyleCnt="0"/>
      <dgm:spPr/>
    </dgm:pt>
    <dgm:pt modelId="{9B8C61CF-986C-4843-800E-B1A8BDDB39AD}" type="pres">
      <dgm:prSet presAssocID="{9F41D8AB-49ED-4BD0-B1F2-5E96C8F4E81C}" presName="background2" presStyleLbl="node2" presStyleIdx="1" presStyleCnt="3"/>
      <dgm:spPr/>
    </dgm:pt>
    <dgm:pt modelId="{1E4B2556-BAB6-4D59-B8A4-8B52C8AD2820}" type="pres">
      <dgm:prSet presAssocID="{9F41D8AB-49ED-4BD0-B1F2-5E96C8F4E81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B8AC9-2BB5-4599-9F30-F980064E71FD}" type="pres">
      <dgm:prSet presAssocID="{9F41D8AB-49ED-4BD0-B1F2-5E96C8F4E81C}" presName="hierChild3" presStyleCnt="0"/>
      <dgm:spPr/>
    </dgm:pt>
    <dgm:pt modelId="{B6BF6209-42B4-4E5A-806B-E5038A176636}" type="pres">
      <dgm:prSet presAssocID="{A03224EC-B055-4C4C-9B6E-36C53B25050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39FDDD7-021A-48D1-89A2-603E1E2F0D59}" type="pres">
      <dgm:prSet presAssocID="{43ACDB48-0A3D-4BE8-BA12-F1DB930878BE}" presName="hierRoot2" presStyleCnt="0"/>
      <dgm:spPr/>
    </dgm:pt>
    <dgm:pt modelId="{90FF930F-F2C6-4E82-B912-2832A70D4E74}" type="pres">
      <dgm:prSet presAssocID="{43ACDB48-0A3D-4BE8-BA12-F1DB930878BE}" presName="composite2" presStyleCnt="0"/>
      <dgm:spPr/>
    </dgm:pt>
    <dgm:pt modelId="{34804C3E-1D52-48D9-9049-E4E3C5A3EA92}" type="pres">
      <dgm:prSet presAssocID="{43ACDB48-0A3D-4BE8-BA12-F1DB930878BE}" presName="background2" presStyleLbl="node2" presStyleIdx="2" presStyleCnt="3"/>
      <dgm:spPr/>
    </dgm:pt>
    <dgm:pt modelId="{ADFAF48F-3054-41D1-AAE3-15EE6C8EA8B2}" type="pres">
      <dgm:prSet presAssocID="{43ACDB48-0A3D-4BE8-BA12-F1DB930878B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99051-A159-44EF-9921-E350D1A35480}" type="pres">
      <dgm:prSet presAssocID="{43ACDB48-0A3D-4BE8-BA12-F1DB930878BE}" presName="hierChild3" presStyleCnt="0"/>
      <dgm:spPr/>
    </dgm:pt>
  </dgm:ptLst>
  <dgm:cxnLst>
    <dgm:cxn modelId="{C45152A5-FF8B-44F1-96A2-0CD9DE437B9D}" srcId="{5D8A26B3-5159-4331-9810-D5587E439D7F}" destId="{43ACDB48-0A3D-4BE8-BA12-F1DB930878BE}" srcOrd="2" destOrd="0" parTransId="{A03224EC-B055-4C4C-9B6E-36C53B250506}" sibTransId="{B6F49DCB-744B-47B6-944E-FD65160A2029}"/>
    <dgm:cxn modelId="{78CE7C42-B565-45CF-9523-C7D703C7A646}" srcId="{052D8E2C-ACBD-4A0F-B525-DF50DFEE06C4}" destId="{5D8A26B3-5159-4331-9810-D5587E439D7F}" srcOrd="0" destOrd="0" parTransId="{F9D9910D-6AA4-495F-A261-178C84DA1E46}" sibTransId="{AE17D741-25AB-49DA-9B81-4BF03877258B}"/>
    <dgm:cxn modelId="{62B1723D-668D-42D1-9761-28AE719D1B98}" type="presOf" srcId="{052D8E2C-ACBD-4A0F-B525-DF50DFEE06C4}" destId="{DF7C30B1-3ED6-4CA0-A300-487556A0E2BE}" srcOrd="0" destOrd="0" presId="urn:microsoft.com/office/officeart/2005/8/layout/hierarchy1"/>
    <dgm:cxn modelId="{1B6C997C-DF7D-4E4A-BA7F-98FE4027A807}" type="presOf" srcId="{A03224EC-B055-4C4C-9B6E-36C53B250506}" destId="{B6BF6209-42B4-4E5A-806B-E5038A176636}" srcOrd="0" destOrd="0" presId="urn:microsoft.com/office/officeart/2005/8/layout/hierarchy1"/>
    <dgm:cxn modelId="{FBFA97F6-DA09-4119-8344-2B222FA5B805}" type="presOf" srcId="{43ACDB48-0A3D-4BE8-BA12-F1DB930878BE}" destId="{ADFAF48F-3054-41D1-AAE3-15EE6C8EA8B2}" srcOrd="0" destOrd="0" presId="urn:microsoft.com/office/officeart/2005/8/layout/hierarchy1"/>
    <dgm:cxn modelId="{4E6B04AB-4CB6-401B-A9F3-DB99CED68424}" srcId="{5D8A26B3-5159-4331-9810-D5587E439D7F}" destId="{664510BB-102C-4EFC-A3E5-36C5C00093C2}" srcOrd="0" destOrd="0" parTransId="{26CFBA82-AF29-4DBE-85F6-AE406843E63F}" sibTransId="{449548BB-F235-4D5A-B0B0-BA42561B46FD}"/>
    <dgm:cxn modelId="{63A1D016-A430-448A-9D4B-E3416E947B03}" type="presOf" srcId="{FF9192E5-8C99-455D-9F37-7DBA04345A71}" destId="{55036C35-A911-4474-AE68-48B06BF611C6}" srcOrd="0" destOrd="0" presId="urn:microsoft.com/office/officeart/2005/8/layout/hierarchy1"/>
    <dgm:cxn modelId="{01AFDE3A-F6E3-4265-8DCD-C93A831BAD08}" type="presOf" srcId="{664510BB-102C-4EFC-A3E5-36C5C00093C2}" destId="{6DD12F0D-0B21-46C6-A944-452351440FB2}" srcOrd="0" destOrd="0" presId="urn:microsoft.com/office/officeart/2005/8/layout/hierarchy1"/>
    <dgm:cxn modelId="{1397C1CE-EC7B-44DD-B873-99BB7453FC32}" type="presOf" srcId="{5D8A26B3-5159-4331-9810-D5587E439D7F}" destId="{F8932061-019F-4D93-98EF-42982571B6E0}" srcOrd="0" destOrd="0" presId="urn:microsoft.com/office/officeart/2005/8/layout/hierarchy1"/>
    <dgm:cxn modelId="{783A599D-897B-4DD6-ABB0-A3E22D0B8903}" type="presOf" srcId="{26CFBA82-AF29-4DBE-85F6-AE406843E63F}" destId="{7D9DC5FE-AA8D-4601-A7E5-3C31ECA9D7D4}" srcOrd="0" destOrd="0" presId="urn:microsoft.com/office/officeart/2005/8/layout/hierarchy1"/>
    <dgm:cxn modelId="{9A9550F2-9BD4-45DC-99F5-631D92993BFB}" srcId="{5D8A26B3-5159-4331-9810-D5587E439D7F}" destId="{9F41D8AB-49ED-4BD0-B1F2-5E96C8F4E81C}" srcOrd="1" destOrd="0" parTransId="{FF9192E5-8C99-455D-9F37-7DBA04345A71}" sibTransId="{BE7571A9-7EC8-4F1B-B46A-9DF8465880B4}"/>
    <dgm:cxn modelId="{B4537666-E8F3-4799-A9AE-CD15AB5C9E1F}" type="presOf" srcId="{9F41D8AB-49ED-4BD0-B1F2-5E96C8F4E81C}" destId="{1E4B2556-BAB6-4D59-B8A4-8B52C8AD2820}" srcOrd="0" destOrd="0" presId="urn:microsoft.com/office/officeart/2005/8/layout/hierarchy1"/>
    <dgm:cxn modelId="{A45B1E57-D57E-4EEB-BAB2-69DA2D0F5873}" type="presParOf" srcId="{DF7C30B1-3ED6-4CA0-A300-487556A0E2BE}" destId="{AA3751D7-DCCF-49AA-BEC2-527C9E1500FD}" srcOrd="0" destOrd="0" presId="urn:microsoft.com/office/officeart/2005/8/layout/hierarchy1"/>
    <dgm:cxn modelId="{46B10C57-2118-4A50-846E-0FAF27B972F7}" type="presParOf" srcId="{AA3751D7-DCCF-49AA-BEC2-527C9E1500FD}" destId="{4CB9548C-9726-4B43-A96D-B52B6C0C8146}" srcOrd="0" destOrd="0" presId="urn:microsoft.com/office/officeart/2005/8/layout/hierarchy1"/>
    <dgm:cxn modelId="{8A716D6B-2595-45FF-9F15-9A83BA30CA70}" type="presParOf" srcId="{4CB9548C-9726-4B43-A96D-B52B6C0C8146}" destId="{1CB8B74D-FD71-4978-A621-90A1A91E3D27}" srcOrd="0" destOrd="0" presId="urn:microsoft.com/office/officeart/2005/8/layout/hierarchy1"/>
    <dgm:cxn modelId="{131EDA19-94D9-471C-96AA-FCB4C60E780E}" type="presParOf" srcId="{4CB9548C-9726-4B43-A96D-B52B6C0C8146}" destId="{F8932061-019F-4D93-98EF-42982571B6E0}" srcOrd="1" destOrd="0" presId="urn:microsoft.com/office/officeart/2005/8/layout/hierarchy1"/>
    <dgm:cxn modelId="{F9474865-4DA9-42EE-91DE-905906C60DB0}" type="presParOf" srcId="{AA3751D7-DCCF-49AA-BEC2-527C9E1500FD}" destId="{F91E8F92-690B-422A-8C7F-F18015D030DA}" srcOrd="1" destOrd="0" presId="urn:microsoft.com/office/officeart/2005/8/layout/hierarchy1"/>
    <dgm:cxn modelId="{F1F018C9-672A-44E2-BC6E-755C47781C20}" type="presParOf" srcId="{F91E8F92-690B-422A-8C7F-F18015D030DA}" destId="{7D9DC5FE-AA8D-4601-A7E5-3C31ECA9D7D4}" srcOrd="0" destOrd="0" presId="urn:microsoft.com/office/officeart/2005/8/layout/hierarchy1"/>
    <dgm:cxn modelId="{A4CC8346-5D10-4B3A-9A28-8884048D28B7}" type="presParOf" srcId="{F91E8F92-690B-422A-8C7F-F18015D030DA}" destId="{DF483CB8-F135-4321-910A-DE3867947AF8}" srcOrd="1" destOrd="0" presId="urn:microsoft.com/office/officeart/2005/8/layout/hierarchy1"/>
    <dgm:cxn modelId="{B48193DD-6652-4AEF-8F75-85A091A64938}" type="presParOf" srcId="{DF483CB8-F135-4321-910A-DE3867947AF8}" destId="{6A0722E6-1AF1-4F11-9CE4-B6817C76CC8E}" srcOrd="0" destOrd="0" presId="urn:microsoft.com/office/officeart/2005/8/layout/hierarchy1"/>
    <dgm:cxn modelId="{22130CCC-BD84-4C87-BDB8-51563D7EEBAD}" type="presParOf" srcId="{6A0722E6-1AF1-4F11-9CE4-B6817C76CC8E}" destId="{2E8C4D72-6B15-43D8-A52D-FC27E32E9F89}" srcOrd="0" destOrd="0" presId="urn:microsoft.com/office/officeart/2005/8/layout/hierarchy1"/>
    <dgm:cxn modelId="{3FB47B40-1797-42C7-B59A-52D7A9BB2C8F}" type="presParOf" srcId="{6A0722E6-1AF1-4F11-9CE4-B6817C76CC8E}" destId="{6DD12F0D-0B21-46C6-A944-452351440FB2}" srcOrd="1" destOrd="0" presId="urn:microsoft.com/office/officeart/2005/8/layout/hierarchy1"/>
    <dgm:cxn modelId="{53A88D51-AB57-4D97-8DF2-7525C7F75DC7}" type="presParOf" srcId="{DF483CB8-F135-4321-910A-DE3867947AF8}" destId="{59C82CA4-0FB1-4741-B59A-62424BE64548}" srcOrd="1" destOrd="0" presId="urn:microsoft.com/office/officeart/2005/8/layout/hierarchy1"/>
    <dgm:cxn modelId="{CA68F8EA-A2EA-488C-8C8E-B8F138B24D89}" type="presParOf" srcId="{F91E8F92-690B-422A-8C7F-F18015D030DA}" destId="{55036C35-A911-4474-AE68-48B06BF611C6}" srcOrd="2" destOrd="0" presId="urn:microsoft.com/office/officeart/2005/8/layout/hierarchy1"/>
    <dgm:cxn modelId="{AEAC66A8-EE29-4E45-9CD7-C0F1A80008D7}" type="presParOf" srcId="{F91E8F92-690B-422A-8C7F-F18015D030DA}" destId="{A0A7353F-5E9C-4BED-8609-B2F8AEE5D3A6}" srcOrd="3" destOrd="0" presId="urn:microsoft.com/office/officeart/2005/8/layout/hierarchy1"/>
    <dgm:cxn modelId="{7123B3A1-0FFD-4973-8F2B-72188182D7DB}" type="presParOf" srcId="{A0A7353F-5E9C-4BED-8609-B2F8AEE5D3A6}" destId="{FC406A1C-FAF6-40AB-BECB-CAEBF131E884}" srcOrd="0" destOrd="0" presId="urn:microsoft.com/office/officeart/2005/8/layout/hierarchy1"/>
    <dgm:cxn modelId="{49885CB4-50F2-4E96-811F-9F7B62903CDA}" type="presParOf" srcId="{FC406A1C-FAF6-40AB-BECB-CAEBF131E884}" destId="{9B8C61CF-986C-4843-800E-B1A8BDDB39AD}" srcOrd="0" destOrd="0" presId="urn:microsoft.com/office/officeart/2005/8/layout/hierarchy1"/>
    <dgm:cxn modelId="{EA5E56AA-25DC-43A1-AB55-C5CC755EF31D}" type="presParOf" srcId="{FC406A1C-FAF6-40AB-BECB-CAEBF131E884}" destId="{1E4B2556-BAB6-4D59-B8A4-8B52C8AD2820}" srcOrd="1" destOrd="0" presId="urn:microsoft.com/office/officeart/2005/8/layout/hierarchy1"/>
    <dgm:cxn modelId="{91863206-5B09-4177-82AB-2D40A47C2182}" type="presParOf" srcId="{A0A7353F-5E9C-4BED-8609-B2F8AEE5D3A6}" destId="{651B8AC9-2BB5-4599-9F30-F980064E71FD}" srcOrd="1" destOrd="0" presId="urn:microsoft.com/office/officeart/2005/8/layout/hierarchy1"/>
    <dgm:cxn modelId="{244AAA7E-BEE7-4CA2-938A-4CECDE567436}" type="presParOf" srcId="{F91E8F92-690B-422A-8C7F-F18015D030DA}" destId="{B6BF6209-42B4-4E5A-806B-E5038A176636}" srcOrd="4" destOrd="0" presId="urn:microsoft.com/office/officeart/2005/8/layout/hierarchy1"/>
    <dgm:cxn modelId="{F915346D-4685-431B-825E-243CC28BB927}" type="presParOf" srcId="{F91E8F92-690B-422A-8C7F-F18015D030DA}" destId="{B39FDDD7-021A-48D1-89A2-603E1E2F0D59}" srcOrd="5" destOrd="0" presId="urn:microsoft.com/office/officeart/2005/8/layout/hierarchy1"/>
    <dgm:cxn modelId="{0F1962B3-A84F-4F36-AA5C-254E7CB6D9FF}" type="presParOf" srcId="{B39FDDD7-021A-48D1-89A2-603E1E2F0D59}" destId="{90FF930F-F2C6-4E82-B912-2832A70D4E74}" srcOrd="0" destOrd="0" presId="urn:microsoft.com/office/officeart/2005/8/layout/hierarchy1"/>
    <dgm:cxn modelId="{A48F9B7B-7788-44E0-AD3F-F4975F170F43}" type="presParOf" srcId="{90FF930F-F2C6-4E82-B912-2832A70D4E74}" destId="{34804C3E-1D52-48D9-9049-E4E3C5A3EA92}" srcOrd="0" destOrd="0" presId="urn:microsoft.com/office/officeart/2005/8/layout/hierarchy1"/>
    <dgm:cxn modelId="{174EF17F-7D8C-4007-825F-32D1F1B2F15F}" type="presParOf" srcId="{90FF930F-F2C6-4E82-B912-2832A70D4E74}" destId="{ADFAF48F-3054-41D1-AAE3-15EE6C8EA8B2}" srcOrd="1" destOrd="0" presId="urn:microsoft.com/office/officeart/2005/8/layout/hierarchy1"/>
    <dgm:cxn modelId="{88D2E845-DA59-46F3-AA26-46BC66013883}" type="presParOf" srcId="{B39FDDD7-021A-48D1-89A2-603E1E2F0D59}" destId="{AB299051-A159-44EF-9921-E350D1A35480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E21CB-2F01-4202-BB30-50AFA73422A8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20BDE4E-7630-46FA-8EA4-3A38CB2C65CB}">
      <dgm:prSet phldrT="[Текст]"/>
      <dgm:spPr/>
      <dgm:t>
        <a:bodyPr/>
        <a:lstStyle/>
        <a:p>
          <a:r>
            <a:rPr lang="ru-RU" dirty="0" smtClean="0"/>
            <a:t>Для детей </a:t>
          </a:r>
        </a:p>
        <a:p>
          <a:r>
            <a:rPr lang="ru-RU" dirty="0" smtClean="0"/>
            <a:t>с нарушениями речи </a:t>
          </a:r>
          <a:endParaRPr lang="ru-RU" dirty="0"/>
        </a:p>
      </dgm:t>
    </dgm:pt>
    <dgm:pt modelId="{DA8936C2-2EAB-42BB-B625-8BA403CF5B2A}" type="parTrans" cxnId="{41911981-89B5-45FA-88B6-474B8A724CB2}">
      <dgm:prSet/>
      <dgm:spPr/>
      <dgm:t>
        <a:bodyPr/>
        <a:lstStyle/>
        <a:p>
          <a:endParaRPr lang="ru-RU"/>
        </a:p>
      </dgm:t>
    </dgm:pt>
    <dgm:pt modelId="{76877BDA-72A6-4C17-8411-C1DEDEEAB874}" type="sibTrans" cxnId="{41911981-89B5-45FA-88B6-474B8A724CB2}">
      <dgm:prSet/>
      <dgm:spPr/>
      <dgm:t>
        <a:bodyPr/>
        <a:lstStyle/>
        <a:p>
          <a:endParaRPr lang="ru-RU"/>
        </a:p>
      </dgm:t>
    </dgm:pt>
    <dgm:pt modelId="{13B98B2A-38AA-420E-88FF-BFA0A0887AF9}">
      <dgm:prSet phldrT="[Текст]"/>
      <dgm:spPr/>
      <dgm:t>
        <a:bodyPr/>
        <a:lstStyle/>
        <a:p>
          <a:r>
            <a:rPr lang="ru-RU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581 группа (9468 детей)</a:t>
          </a:r>
          <a:endParaRPr lang="ru-RU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0C42C6-1400-4586-A7A4-BEC8FECE174B}" type="parTrans" cxnId="{62E8DA83-7AF2-4911-81A0-B1517CE2308A}">
      <dgm:prSet/>
      <dgm:spPr/>
      <dgm:t>
        <a:bodyPr/>
        <a:lstStyle/>
        <a:p>
          <a:endParaRPr lang="ru-RU"/>
        </a:p>
      </dgm:t>
    </dgm:pt>
    <dgm:pt modelId="{7D99B3F4-9C6E-4A18-8348-E22C51EA261A}" type="sibTrans" cxnId="{62E8DA83-7AF2-4911-81A0-B1517CE2308A}">
      <dgm:prSet/>
      <dgm:spPr/>
      <dgm:t>
        <a:bodyPr/>
        <a:lstStyle/>
        <a:p>
          <a:endParaRPr lang="ru-RU"/>
        </a:p>
      </dgm:t>
    </dgm:pt>
    <dgm:pt modelId="{24424892-3AAE-45C8-A9FF-8E78854EB8CD}">
      <dgm:prSet phldrT="[Текст]"/>
      <dgm:spPr/>
      <dgm:t>
        <a:bodyPr/>
        <a:lstStyle/>
        <a:p>
          <a:r>
            <a:rPr lang="ru-RU" dirty="0" smtClean="0"/>
            <a:t>Для детей </a:t>
          </a:r>
        </a:p>
        <a:p>
          <a:r>
            <a:rPr lang="ru-RU" dirty="0" smtClean="0"/>
            <a:t>с нарушениями ОДА </a:t>
          </a:r>
          <a:endParaRPr lang="ru-RU" dirty="0"/>
        </a:p>
      </dgm:t>
    </dgm:pt>
    <dgm:pt modelId="{BA26D6E9-76EB-45E0-804B-EB930B45BDB6}" type="parTrans" cxnId="{736BD0A5-BA3D-4EBB-A17E-58FEEC3B86BB}">
      <dgm:prSet/>
      <dgm:spPr/>
      <dgm:t>
        <a:bodyPr/>
        <a:lstStyle/>
        <a:p>
          <a:endParaRPr lang="ru-RU"/>
        </a:p>
      </dgm:t>
    </dgm:pt>
    <dgm:pt modelId="{2D940B65-D76A-44E5-9809-94ACFA4C16DE}" type="sibTrans" cxnId="{736BD0A5-BA3D-4EBB-A17E-58FEEC3B86BB}">
      <dgm:prSet/>
      <dgm:spPr/>
      <dgm:t>
        <a:bodyPr/>
        <a:lstStyle/>
        <a:p>
          <a:endParaRPr lang="ru-RU"/>
        </a:p>
      </dgm:t>
    </dgm:pt>
    <dgm:pt modelId="{E5FED1E1-0A51-472F-B94A-FDCC70CF4534}">
      <dgm:prSet phldrT="[Текст]"/>
      <dgm:spPr/>
      <dgm:t>
        <a:bodyPr/>
        <a:lstStyle/>
        <a:p>
          <a:r>
            <a:rPr lang="ru-RU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144 группы (2820 детей)</a:t>
          </a:r>
          <a:endParaRPr lang="ru-RU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B906B9-431F-4268-917C-B871F613824B}" type="parTrans" cxnId="{25AE7D8B-DCB1-4FA7-A2E9-96EB3CDAC9E8}">
      <dgm:prSet/>
      <dgm:spPr/>
      <dgm:t>
        <a:bodyPr/>
        <a:lstStyle/>
        <a:p>
          <a:endParaRPr lang="ru-RU"/>
        </a:p>
      </dgm:t>
    </dgm:pt>
    <dgm:pt modelId="{4B62B809-7A20-4F13-905C-2E815A5B791D}" type="sibTrans" cxnId="{25AE7D8B-DCB1-4FA7-A2E9-96EB3CDAC9E8}">
      <dgm:prSet/>
      <dgm:spPr/>
      <dgm:t>
        <a:bodyPr/>
        <a:lstStyle/>
        <a:p>
          <a:endParaRPr lang="ru-RU"/>
        </a:p>
      </dgm:t>
    </dgm:pt>
    <dgm:pt modelId="{9BE06A16-1241-4D03-84E6-1DFB57BDF78C}">
      <dgm:prSet phldrT="[Текст]"/>
      <dgm:spPr/>
      <dgm:t>
        <a:bodyPr/>
        <a:lstStyle/>
        <a:p>
          <a:r>
            <a:rPr lang="ru-RU" dirty="0" smtClean="0"/>
            <a:t>Для детей </a:t>
          </a:r>
        </a:p>
        <a:p>
          <a:r>
            <a:rPr lang="ru-RU" dirty="0" smtClean="0"/>
            <a:t>с нарушениями зрения </a:t>
          </a:r>
          <a:endParaRPr lang="ru-RU" dirty="0"/>
        </a:p>
      </dgm:t>
    </dgm:pt>
    <dgm:pt modelId="{3BBCCD2B-1E88-4DD5-8DEC-1D73F80B4CBC}" type="parTrans" cxnId="{755413D6-F4FC-4BE0-8592-86DE3CA62EE3}">
      <dgm:prSet/>
      <dgm:spPr/>
      <dgm:t>
        <a:bodyPr/>
        <a:lstStyle/>
        <a:p>
          <a:endParaRPr lang="ru-RU"/>
        </a:p>
      </dgm:t>
    </dgm:pt>
    <dgm:pt modelId="{ED6F6BCF-D88C-4C71-9D05-5F967A92DF2C}" type="sibTrans" cxnId="{755413D6-F4FC-4BE0-8592-86DE3CA62EE3}">
      <dgm:prSet/>
      <dgm:spPr/>
      <dgm:t>
        <a:bodyPr/>
        <a:lstStyle/>
        <a:p>
          <a:endParaRPr lang="ru-RU"/>
        </a:p>
      </dgm:t>
    </dgm:pt>
    <dgm:pt modelId="{B87540A0-F045-4DAD-B331-1E81533C6033}">
      <dgm:prSet phldrT="[Текст]"/>
      <dgm:spPr/>
      <dgm:t>
        <a:bodyPr/>
        <a:lstStyle/>
        <a:p>
          <a:r>
            <a:rPr lang="ru-RU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62 группы (800 детей)</a:t>
          </a:r>
          <a:endParaRPr lang="ru-RU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635CCA-DBAD-486D-B63A-EEE52DBDE3DE}" type="parTrans" cxnId="{1B6F94C6-BCE2-4790-BAAB-E8EC1E88FF33}">
      <dgm:prSet/>
      <dgm:spPr/>
      <dgm:t>
        <a:bodyPr/>
        <a:lstStyle/>
        <a:p>
          <a:endParaRPr lang="ru-RU"/>
        </a:p>
      </dgm:t>
    </dgm:pt>
    <dgm:pt modelId="{D5295A27-8BA4-497E-804A-82449D07950D}" type="sibTrans" cxnId="{1B6F94C6-BCE2-4790-BAAB-E8EC1E88FF33}">
      <dgm:prSet/>
      <dgm:spPr/>
      <dgm:t>
        <a:bodyPr/>
        <a:lstStyle/>
        <a:p>
          <a:endParaRPr lang="ru-RU"/>
        </a:p>
      </dgm:t>
    </dgm:pt>
    <dgm:pt modelId="{BD7F630D-0B81-4A34-8A16-1AFC74101FD1}" type="pres">
      <dgm:prSet presAssocID="{C62E21CB-2F01-4202-BB30-50AFA7342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A454C-ACED-4532-B517-9A37E7E3DAD5}" type="pres">
      <dgm:prSet presAssocID="{C20BDE4E-7630-46FA-8EA4-3A38CB2C65CB}" presName="linNode" presStyleCnt="0"/>
      <dgm:spPr/>
    </dgm:pt>
    <dgm:pt modelId="{68706AE3-C4FC-47AF-841B-9B4FBF79DE42}" type="pres">
      <dgm:prSet presAssocID="{C20BDE4E-7630-46FA-8EA4-3A38CB2C65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EA56B-41D7-41B0-9ED6-27E7EC655607}" type="pres">
      <dgm:prSet presAssocID="{C20BDE4E-7630-46FA-8EA4-3A38CB2C65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9237-9D68-43F7-98AB-E8D93D01006A}" type="pres">
      <dgm:prSet presAssocID="{76877BDA-72A6-4C17-8411-C1DEDEEAB874}" presName="sp" presStyleCnt="0"/>
      <dgm:spPr/>
    </dgm:pt>
    <dgm:pt modelId="{213625E2-5520-4791-88F1-C542600E6907}" type="pres">
      <dgm:prSet presAssocID="{24424892-3AAE-45C8-A9FF-8E78854EB8CD}" presName="linNode" presStyleCnt="0"/>
      <dgm:spPr/>
    </dgm:pt>
    <dgm:pt modelId="{8DD89313-A149-475F-93A5-023DEFD69A36}" type="pres">
      <dgm:prSet presAssocID="{24424892-3AAE-45C8-A9FF-8E78854EB8CD}" presName="parentText" presStyleLbl="node1" presStyleIdx="1" presStyleCnt="3" custScaleX="109914" custScaleY="93670" custLinFactNeighborX="-1139" custLinFactNeighborY="1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61CF-93B2-4F14-970E-869D6AA0C36D}" type="pres">
      <dgm:prSet presAssocID="{24424892-3AAE-45C8-A9FF-8E78854EB8CD}" presName="descendantText" presStyleLbl="alignAccFollowNode1" presStyleIdx="1" presStyleCnt="3" custScaleX="105957" custScaleY="108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94623-6115-4088-BADA-2C237A002E50}" type="pres">
      <dgm:prSet presAssocID="{2D940B65-D76A-44E5-9809-94ACFA4C16DE}" presName="sp" presStyleCnt="0"/>
      <dgm:spPr/>
    </dgm:pt>
    <dgm:pt modelId="{095A7472-0C4F-476E-A8DE-86D1827C4DC2}" type="pres">
      <dgm:prSet presAssocID="{9BE06A16-1241-4D03-84E6-1DFB57BDF78C}" presName="linNode" presStyleCnt="0"/>
      <dgm:spPr/>
    </dgm:pt>
    <dgm:pt modelId="{DA14A11D-B0A8-4093-877E-26987F2A481F}" type="pres">
      <dgm:prSet presAssocID="{9BE06A16-1241-4D03-84E6-1DFB57BDF78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E60C1-CC71-4E86-A463-0B86B3E7760C}" type="pres">
      <dgm:prSet presAssocID="{9BE06A16-1241-4D03-84E6-1DFB57BDF7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413D6-F4FC-4BE0-8592-86DE3CA62EE3}" srcId="{C62E21CB-2F01-4202-BB30-50AFA73422A8}" destId="{9BE06A16-1241-4D03-84E6-1DFB57BDF78C}" srcOrd="2" destOrd="0" parTransId="{3BBCCD2B-1E88-4DD5-8DEC-1D73F80B4CBC}" sibTransId="{ED6F6BCF-D88C-4C71-9D05-5F967A92DF2C}"/>
    <dgm:cxn modelId="{1B6F94C6-BCE2-4790-BAAB-E8EC1E88FF33}" srcId="{9BE06A16-1241-4D03-84E6-1DFB57BDF78C}" destId="{B87540A0-F045-4DAD-B331-1E81533C6033}" srcOrd="0" destOrd="0" parTransId="{90635CCA-DBAD-486D-B63A-EEE52DBDE3DE}" sibTransId="{D5295A27-8BA4-497E-804A-82449D07950D}"/>
    <dgm:cxn modelId="{736BD0A5-BA3D-4EBB-A17E-58FEEC3B86BB}" srcId="{C62E21CB-2F01-4202-BB30-50AFA73422A8}" destId="{24424892-3AAE-45C8-A9FF-8E78854EB8CD}" srcOrd="1" destOrd="0" parTransId="{BA26D6E9-76EB-45E0-804B-EB930B45BDB6}" sibTransId="{2D940B65-D76A-44E5-9809-94ACFA4C16DE}"/>
    <dgm:cxn modelId="{5FD39A76-377D-4004-85AD-D3C119411035}" type="presOf" srcId="{24424892-3AAE-45C8-A9FF-8E78854EB8CD}" destId="{8DD89313-A149-475F-93A5-023DEFD69A36}" srcOrd="0" destOrd="0" presId="urn:microsoft.com/office/officeart/2005/8/layout/vList5"/>
    <dgm:cxn modelId="{C3FF1F29-A095-4C5F-A581-5D07F7F8999C}" type="presOf" srcId="{E5FED1E1-0A51-472F-B94A-FDCC70CF4534}" destId="{3FB661CF-93B2-4F14-970E-869D6AA0C36D}" srcOrd="0" destOrd="0" presId="urn:microsoft.com/office/officeart/2005/8/layout/vList5"/>
    <dgm:cxn modelId="{85A9312C-03CD-4E86-B4A6-E0BCAE93CFF2}" type="presOf" srcId="{C62E21CB-2F01-4202-BB30-50AFA73422A8}" destId="{BD7F630D-0B81-4A34-8A16-1AFC74101FD1}" srcOrd="0" destOrd="0" presId="urn:microsoft.com/office/officeart/2005/8/layout/vList5"/>
    <dgm:cxn modelId="{F782643F-EBD2-4F5E-86FA-46D29F39B525}" type="presOf" srcId="{C20BDE4E-7630-46FA-8EA4-3A38CB2C65CB}" destId="{68706AE3-C4FC-47AF-841B-9B4FBF79DE42}" srcOrd="0" destOrd="0" presId="urn:microsoft.com/office/officeart/2005/8/layout/vList5"/>
    <dgm:cxn modelId="{33E6D9DA-5F2A-4BEF-B979-AE7D2668E7DB}" type="presOf" srcId="{13B98B2A-38AA-420E-88FF-BFA0A0887AF9}" destId="{9B5EA56B-41D7-41B0-9ED6-27E7EC655607}" srcOrd="0" destOrd="0" presId="urn:microsoft.com/office/officeart/2005/8/layout/vList5"/>
    <dgm:cxn modelId="{31EBD0A5-FF93-4D68-A656-4BD956E11865}" type="presOf" srcId="{B87540A0-F045-4DAD-B331-1E81533C6033}" destId="{0A5E60C1-CC71-4E86-A463-0B86B3E7760C}" srcOrd="0" destOrd="0" presId="urn:microsoft.com/office/officeart/2005/8/layout/vList5"/>
    <dgm:cxn modelId="{5245C2EB-98EC-4D1A-BDA9-1BD48AC31441}" type="presOf" srcId="{9BE06A16-1241-4D03-84E6-1DFB57BDF78C}" destId="{DA14A11D-B0A8-4093-877E-26987F2A481F}" srcOrd="0" destOrd="0" presId="urn:microsoft.com/office/officeart/2005/8/layout/vList5"/>
    <dgm:cxn modelId="{25AE7D8B-DCB1-4FA7-A2E9-96EB3CDAC9E8}" srcId="{24424892-3AAE-45C8-A9FF-8E78854EB8CD}" destId="{E5FED1E1-0A51-472F-B94A-FDCC70CF4534}" srcOrd="0" destOrd="0" parTransId="{A4B906B9-431F-4268-917C-B871F613824B}" sibTransId="{4B62B809-7A20-4F13-905C-2E815A5B791D}"/>
    <dgm:cxn modelId="{41911981-89B5-45FA-88B6-474B8A724CB2}" srcId="{C62E21CB-2F01-4202-BB30-50AFA73422A8}" destId="{C20BDE4E-7630-46FA-8EA4-3A38CB2C65CB}" srcOrd="0" destOrd="0" parTransId="{DA8936C2-2EAB-42BB-B625-8BA403CF5B2A}" sibTransId="{76877BDA-72A6-4C17-8411-C1DEDEEAB874}"/>
    <dgm:cxn modelId="{62E8DA83-7AF2-4911-81A0-B1517CE2308A}" srcId="{C20BDE4E-7630-46FA-8EA4-3A38CB2C65CB}" destId="{13B98B2A-38AA-420E-88FF-BFA0A0887AF9}" srcOrd="0" destOrd="0" parTransId="{0A0C42C6-1400-4586-A7A4-BEC8FECE174B}" sibTransId="{7D99B3F4-9C6E-4A18-8348-E22C51EA261A}"/>
    <dgm:cxn modelId="{A575BA49-B7C2-4D78-A855-EBAE62645DB7}" type="presParOf" srcId="{BD7F630D-0B81-4A34-8A16-1AFC74101FD1}" destId="{C37A454C-ACED-4532-B517-9A37E7E3DAD5}" srcOrd="0" destOrd="0" presId="urn:microsoft.com/office/officeart/2005/8/layout/vList5"/>
    <dgm:cxn modelId="{277AEEBF-7E11-4420-88A8-8CE67D5DC164}" type="presParOf" srcId="{C37A454C-ACED-4532-B517-9A37E7E3DAD5}" destId="{68706AE3-C4FC-47AF-841B-9B4FBF79DE42}" srcOrd="0" destOrd="0" presId="urn:microsoft.com/office/officeart/2005/8/layout/vList5"/>
    <dgm:cxn modelId="{EA31A404-844F-4B86-8AEF-B7061EE7C7AC}" type="presParOf" srcId="{C37A454C-ACED-4532-B517-9A37E7E3DAD5}" destId="{9B5EA56B-41D7-41B0-9ED6-27E7EC655607}" srcOrd="1" destOrd="0" presId="urn:microsoft.com/office/officeart/2005/8/layout/vList5"/>
    <dgm:cxn modelId="{D7030A69-010B-4C47-A031-DC2F370265FF}" type="presParOf" srcId="{BD7F630D-0B81-4A34-8A16-1AFC74101FD1}" destId="{87B59237-9D68-43F7-98AB-E8D93D01006A}" srcOrd="1" destOrd="0" presId="urn:microsoft.com/office/officeart/2005/8/layout/vList5"/>
    <dgm:cxn modelId="{8D56F15C-1349-41D9-B41F-BF1CC7C11ADF}" type="presParOf" srcId="{BD7F630D-0B81-4A34-8A16-1AFC74101FD1}" destId="{213625E2-5520-4791-88F1-C542600E6907}" srcOrd="2" destOrd="0" presId="urn:microsoft.com/office/officeart/2005/8/layout/vList5"/>
    <dgm:cxn modelId="{8385FDF4-D8DB-45D5-910F-0115621B8021}" type="presParOf" srcId="{213625E2-5520-4791-88F1-C542600E6907}" destId="{8DD89313-A149-475F-93A5-023DEFD69A36}" srcOrd="0" destOrd="0" presId="urn:microsoft.com/office/officeart/2005/8/layout/vList5"/>
    <dgm:cxn modelId="{11460117-E3CA-4365-AB77-40CC1E537386}" type="presParOf" srcId="{213625E2-5520-4791-88F1-C542600E6907}" destId="{3FB661CF-93B2-4F14-970E-869D6AA0C36D}" srcOrd="1" destOrd="0" presId="urn:microsoft.com/office/officeart/2005/8/layout/vList5"/>
    <dgm:cxn modelId="{650D2F6E-E72C-41C3-87EB-6ADFFB21CC23}" type="presParOf" srcId="{BD7F630D-0B81-4A34-8A16-1AFC74101FD1}" destId="{F4F94623-6115-4088-BADA-2C237A002E50}" srcOrd="3" destOrd="0" presId="urn:microsoft.com/office/officeart/2005/8/layout/vList5"/>
    <dgm:cxn modelId="{64CECFCC-F5F0-4662-B63B-A4CF9E608D12}" type="presParOf" srcId="{BD7F630D-0B81-4A34-8A16-1AFC74101FD1}" destId="{095A7472-0C4F-476E-A8DE-86D1827C4DC2}" srcOrd="4" destOrd="0" presId="urn:microsoft.com/office/officeart/2005/8/layout/vList5"/>
    <dgm:cxn modelId="{2A306244-911A-4F45-B433-21C449522A9B}" type="presParOf" srcId="{095A7472-0C4F-476E-A8DE-86D1827C4DC2}" destId="{DA14A11D-B0A8-4093-877E-26987F2A481F}" srcOrd="0" destOrd="0" presId="urn:microsoft.com/office/officeart/2005/8/layout/vList5"/>
    <dgm:cxn modelId="{B8216E8C-B04A-4DE6-A082-7187283BB6AD}" type="presParOf" srcId="{095A7472-0C4F-476E-A8DE-86D1827C4DC2}" destId="{0A5E60C1-CC71-4E86-A463-0B86B3E7760C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E21CB-2F01-4202-BB30-50AFA73422A8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20BDE4E-7630-46FA-8EA4-3A38CB2C65CB}">
      <dgm:prSet phldrT="[Текст]"/>
      <dgm:spPr/>
      <dgm:t>
        <a:bodyPr/>
        <a:lstStyle/>
        <a:p>
          <a:r>
            <a:rPr lang="ru-RU" dirty="0" smtClean="0"/>
            <a:t>Для детей с ЗПР </a:t>
          </a:r>
          <a:endParaRPr lang="ru-RU" dirty="0"/>
        </a:p>
      </dgm:t>
    </dgm:pt>
    <dgm:pt modelId="{DA8936C2-2EAB-42BB-B625-8BA403CF5B2A}" type="parTrans" cxnId="{41911981-89B5-45FA-88B6-474B8A724CB2}">
      <dgm:prSet/>
      <dgm:spPr/>
      <dgm:t>
        <a:bodyPr/>
        <a:lstStyle/>
        <a:p>
          <a:endParaRPr lang="ru-RU"/>
        </a:p>
      </dgm:t>
    </dgm:pt>
    <dgm:pt modelId="{76877BDA-72A6-4C17-8411-C1DEDEEAB874}" type="sibTrans" cxnId="{41911981-89B5-45FA-88B6-474B8A724CB2}">
      <dgm:prSet/>
      <dgm:spPr/>
      <dgm:t>
        <a:bodyPr/>
        <a:lstStyle/>
        <a:p>
          <a:endParaRPr lang="ru-RU"/>
        </a:p>
      </dgm:t>
    </dgm:pt>
    <dgm:pt modelId="{13B98B2A-38AA-420E-88FF-BFA0A0887AF9}">
      <dgm:prSet phldrT="[Текст]" custT="1"/>
      <dgm:spPr/>
      <dgm:t>
        <a:bodyPr/>
        <a:lstStyle/>
        <a:p>
          <a:r>
            <a:rPr lang="ru-RU" sz="260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37 групп (400 детей)</a:t>
          </a:r>
          <a:endParaRPr lang="ru-RU" sz="2600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0C42C6-1400-4586-A7A4-BEC8FECE174B}" type="parTrans" cxnId="{62E8DA83-7AF2-4911-81A0-B1517CE2308A}">
      <dgm:prSet/>
      <dgm:spPr/>
      <dgm:t>
        <a:bodyPr/>
        <a:lstStyle/>
        <a:p>
          <a:endParaRPr lang="ru-RU"/>
        </a:p>
      </dgm:t>
    </dgm:pt>
    <dgm:pt modelId="{7D99B3F4-9C6E-4A18-8348-E22C51EA261A}" type="sibTrans" cxnId="{62E8DA83-7AF2-4911-81A0-B1517CE2308A}">
      <dgm:prSet/>
      <dgm:spPr/>
      <dgm:t>
        <a:bodyPr/>
        <a:lstStyle/>
        <a:p>
          <a:endParaRPr lang="ru-RU"/>
        </a:p>
      </dgm:t>
    </dgm:pt>
    <dgm:pt modelId="{24424892-3AAE-45C8-A9FF-8E78854EB8CD}">
      <dgm:prSet phldrT="[Текст]"/>
      <dgm:spPr/>
      <dgm:t>
        <a:bodyPr/>
        <a:lstStyle/>
        <a:p>
          <a:r>
            <a:rPr lang="ru-RU" dirty="0" smtClean="0"/>
            <a:t>Для детей </a:t>
          </a:r>
        </a:p>
        <a:p>
          <a:r>
            <a:rPr lang="ru-RU" dirty="0" smtClean="0"/>
            <a:t>с нарушениями слуха </a:t>
          </a:r>
          <a:endParaRPr lang="ru-RU" dirty="0"/>
        </a:p>
      </dgm:t>
    </dgm:pt>
    <dgm:pt modelId="{BA26D6E9-76EB-45E0-804B-EB930B45BDB6}" type="parTrans" cxnId="{736BD0A5-BA3D-4EBB-A17E-58FEEC3B86BB}">
      <dgm:prSet/>
      <dgm:spPr/>
      <dgm:t>
        <a:bodyPr/>
        <a:lstStyle/>
        <a:p>
          <a:endParaRPr lang="ru-RU"/>
        </a:p>
      </dgm:t>
    </dgm:pt>
    <dgm:pt modelId="{2D940B65-D76A-44E5-9809-94ACFA4C16DE}" type="sibTrans" cxnId="{736BD0A5-BA3D-4EBB-A17E-58FEEC3B86BB}">
      <dgm:prSet/>
      <dgm:spPr/>
      <dgm:t>
        <a:bodyPr/>
        <a:lstStyle/>
        <a:p>
          <a:endParaRPr lang="ru-RU"/>
        </a:p>
      </dgm:t>
    </dgm:pt>
    <dgm:pt modelId="{E5FED1E1-0A51-472F-B94A-FDCC70CF4534}">
      <dgm:prSet phldrT="[Текст]" custT="1"/>
      <dgm:spPr/>
      <dgm:t>
        <a:bodyPr/>
        <a:lstStyle/>
        <a:p>
          <a:r>
            <a:rPr lang="ru-RU" sz="3200" dirty="0" smtClean="0"/>
            <a:t> </a:t>
          </a:r>
          <a:r>
            <a:rPr lang="ru-RU" sz="2800" i="1" dirty="0" smtClean="0">
              <a:latin typeface="Tahoma" pitchFamily="34" charset="0"/>
              <a:cs typeface="Tahoma" pitchFamily="34" charset="0"/>
            </a:rPr>
            <a:t>8</a:t>
          </a:r>
          <a:r>
            <a:rPr lang="ru-RU" sz="2600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групп (50 детей)</a:t>
          </a:r>
          <a:endParaRPr lang="ru-RU" sz="2600" i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B906B9-431F-4268-917C-B871F613824B}" type="parTrans" cxnId="{25AE7D8B-DCB1-4FA7-A2E9-96EB3CDAC9E8}">
      <dgm:prSet/>
      <dgm:spPr/>
      <dgm:t>
        <a:bodyPr/>
        <a:lstStyle/>
        <a:p>
          <a:endParaRPr lang="ru-RU"/>
        </a:p>
      </dgm:t>
    </dgm:pt>
    <dgm:pt modelId="{4B62B809-7A20-4F13-905C-2E815A5B791D}" type="sibTrans" cxnId="{25AE7D8B-DCB1-4FA7-A2E9-96EB3CDAC9E8}">
      <dgm:prSet/>
      <dgm:spPr/>
      <dgm:t>
        <a:bodyPr/>
        <a:lstStyle/>
        <a:p>
          <a:endParaRPr lang="ru-RU"/>
        </a:p>
      </dgm:t>
    </dgm:pt>
    <dgm:pt modelId="{BD7F630D-0B81-4A34-8A16-1AFC74101FD1}" type="pres">
      <dgm:prSet presAssocID="{C62E21CB-2F01-4202-BB30-50AFA7342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A454C-ACED-4532-B517-9A37E7E3DAD5}" type="pres">
      <dgm:prSet presAssocID="{C20BDE4E-7630-46FA-8EA4-3A38CB2C65CB}" presName="linNode" presStyleCnt="0"/>
      <dgm:spPr/>
    </dgm:pt>
    <dgm:pt modelId="{68706AE3-C4FC-47AF-841B-9B4FBF79DE42}" type="pres">
      <dgm:prSet presAssocID="{C20BDE4E-7630-46FA-8EA4-3A38CB2C65C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EA56B-41D7-41B0-9ED6-27E7EC655607}" type="pres">
      <dgm:prSet presAssocID="{C20BDE4E-7630-46FA-8EA4-3A38CB2C65C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9237-9D68-43F7-98AB-E8D93D01006A}" type="pres">
      <dgm:prSet presAssocID="{76877BDA-72A6-4C17-8411-C1DEDEEAB874}" presName="sp" presStyleCnt="0"/>
      <dgm:spPr/>
    </dgm:pt>
    <dgm:pt modelId="{213625E2-5520-4791-88F1-C542600E6907}" type="pres">
      <dgm:prSet presAssocID="{24424892-3AAE-45C8-A9FF-8E78854EB8CD}" presName="linNode" presStyleCnt="0"/>
      <dgm:spPr/>
    </dgm:pt>
    <dgm:pt modelId="{8DD89313-A149-475F-93A5-023DEFD69A36}" type="pres">
      <dgm:prSet presAssocID="{24424892-3AAE-45C8-A9FF-8E78854EB8CD}" presName="parentText" presStyleLbl="node1" presStyleIdx="1" presStyleCnt="2" custLinFactNeighborX="0" custLinFactNeighborY="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61CF-93B2-4F14-970E-869D6AA0C36D}" type="pres">
      <dgm:prSet presAssocID="{24424892-3AAE-45C8-A9FF-8E78854EB8C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23635-8C96-4F01-9DC3-8A6615B90CF7}" type="presOf" srcId="{13B98B2A-38AA-420E-88FF-BFA0A0887AF9}" destId="{9B5EA56B-41D7-41B0-9ED6-27E7EC655607}" srcOrd="0" destOrd="0" presId="urn:microsoft.com/office/officeart/2005/8/layout/vList5"/>
    <dgm:cxn modelId="{736BD0A5-BA3D-4EBB-A17E-58FEEC3B86BB}" srcId="{C62E21CB-2F01-4202-BB30-50AFA73422A8}" destId="{24424892-3AAE-45C8-A9FF-8E78854EB8CD}" srcOrd="1" destOrd="0" parTransId="{BA26D6E9-76EB-45E0-804B-EB930B45BDB6}" sibTransId="{2D940B65-D76A-44E5-9809-94ACFA4C16DE}"/>
    <dgm:cxn modelId="{587DD533-A117-4077-8BF9-3BB02637AEFB}" type="presOf" srcId="{C20BDE4E-7630-46FA-8EA4-3A38CB2C65CB}" destId="{68706AE3-C4FC-47AF-841B-9B4FBF79DE42}" srcOrd="0" destOrd="0" presId="urn:microsoft.com/office/officeart/2005/8/layout/vList5"/>
    <dgm:cxn modelId="{BAAB5687-76DF-4A32-B68A-FE7681C72308}" type="presOf" srcId="{C62E21CB-2F01-4202-BB30-50AFA73422A8}" destId="{BD7F630D-0B81-4A34-8A16-1AFC74101FD1}" srcOrd="0" destOrd="0" presId="urn:microsoft.com/office/officeart/2005/8/layout/vList5"/>
    <dgm:cxn modelId="{752FAB7D-7821-4F59-89B1-0A667FC9A8FB}" type="presOf" srcId="{24424892-3AAE-45C8-A9FF-8E78854EB8CD}" destId="{8DD89313-A149-475F-93A5-023DEFD69A36}" srcOrd="0" destOrd="0" presId="urn:microsoft.com/office/officeart/2005/8/layout/vList5"/>
    <dgm:cxn modelId="{25AE7D8B-DCB1-4FA7-A2E9-96EB3CDAC9E8}" srcId="{24424892-3AAE-45C8-A9FF-8E78854EB8CD}" destId="{E5FED1E1-0A51-472F-B94A-FDCC70CF4534}" srcOrd="0" destOrd="0" parTransId="{A4B906B9-431F-4268-917C-B871F613824B}" sibTransId="{4B62B809-7A20-4F13-905C-2E815A5B791D}"/>
    <dgm:cxn modelId="{2324BCEB-D5D7-476C-AB47-E5F9B57F06E5}" type="presOf" srcId="{E5FED1E1-0A51-472F-B94A-FDCC70CF4534}" destId="{3FB661CF-93B2-4F14-970E-869D6AA0C36D}" srcOrd="0" destOrd="0" presId="urn:microsoft.com/office/officeart/2005/8/layout/vList5"/>
    <dgm:cxn modelId="{41911981-89B5-45FA-88B6-474B8A724CB2}" srcId="{C62E21CB-2F01-4202-BB30-50AFA73422A8}" destId="{C20BDE4E-7630-46FA-8EA4-3A38CB2C65CB}" srcOrd="0" destOrd="0" parTransId="{DA8936C2-2EAB-42BB-B625-8BA403CF5B2A}" sibTransId="{76877BDA-72A6-4C17-8411-C1DEDEEAB874}"/>
    <dgm:cxn modelId="{62E8DA83-7AF2-4911-81A0-B1517CE2308A}" srcId="{C20BDE4E-7630-46FA-8EA4-3A38CB2C65CB}" destId="{13B98B2A-38AA-420E-88FF-BFA0A0887AF9}" srcOrd="0" destOrd="0" parTransId="{0A0C42C6-1400-4586-A7A4-BEC8FECE174B}" sibTransId="{7D99B3F4-9C6E-4A18-8348-E22C51EA261A}"/>
    <dgm:cxn modelId="{1DA79E8D-E3EB-47B9-B467-630FFD6029F4}" type="presParOf" srcId="{BD7F630D-0B81-4A34-8A16-1AFC74101FD1}" destId="{C37A454C-ACED-4532-B517-9A37E7E3DAD5}" srcOrd="0" destOrd="0" presId="urn:microsoft.com/office/officeart/2005/8/layout/vList5"/>
    <dgm:cxn modelId="{16AB6EF5-1C77-4A89-8723-248051B1F387}" type="presParOf" srcId="{C37A454C-ACED-4532-B517-9A37E7E3DAD5}" destId="{68706AE3-C4FC-47AF-841B-9B4FBF79DE42}" srcOrd="0" destOrd="0" presId="urn:microsoft.com/office/officeart/2005/8/layout/vList5"/>
    <dgm:cxn modelId="{9F216677-9E56-4ED7-BB16-8175267DC392}" type="presParOf" srcId="{C37A454C-ACED-4532-B517-9A37E7E3DAD5}" destId="{9B5EA56B-41D7-41B0-9ED6-27E7EC655607}" srcOrd="1" destOrd="0" presId="urn:microsoft.com/office/officeart/2005/8/layout/vList5"/>
    <dgm:cxn modelId="{BBEC0C76-BED8-4174-93A0-9DD454E8A805}" type="presParOf" srcId="{BD7F630D-0B81-4A34-8A16-1AFC74101FD1}" destId="{87B59237-9D68-43F7-98AB-E8D93D01006A}" srcOrd="1" destOrd="0" presId="urn:microsoft.com/office/officeart/2005/8/layout/vList5"/>
    <dgm:cxn modelId="{8BCD06C2-5B5F-4487-93C4-7CEC01A3390F}" type="presParOf" srcId="{BD7F630D-0B81-4A34-8A16-1AFC74101FD1}" destId="{213625E2-5520-4791-88F1-C542600E6907}" srcOrd="2" destOrd="0" presId="urn:microsoft.com/office/officeart/2005/8/layout/vList5"/>
    <dgm:cxn modelId="{D7E88909-1D97-4431-89BD-8605F1EF8B89}" type="presParOf" srcId="{213625E2-5520-4791-88F1-C542600E6907}" destId="{8DD89313-A149-475F-93A5-023DEFD69A36}" srcOrd="0" destOrd="0" presId="urn:microsoft.com/office/officeart/2005/8/layout/vList5"/>
    <dgm:cxn modelId="{2CD0FBC4-EDCC-404D-A877-982AF6AF73B5}" type="presParOf" srcId="{213625E2-5520-4791-88F1-C542600E6907}" destId="{3FB661CF-93B2-4F14-970E-869D6AA0C36D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7452C60-D6B1-4911-BBC2-AE7307172EF3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F7D81E0A-EF98-4DD1-BF69-6E535BFB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96796B-7444-42D4-81DF-6F2104880A56}" type="slidenum">
              <a:rPr lang="ru-RU" sz="1200" b="0" i="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b="0" i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2857500"/>
            <a:ext cx="3733800" cy="682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292258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3086100"/>
            <a:ext cx="3733800" cy="635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3122613"/>
            <a:ext cx="1965325" cy="14287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3149600"/>
            <a:ext cx="1965325" cy="635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2971800"/>
            <a:ext cx="3063875" cy="2063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3046413"/>
            <a:ext cx="1600200" cy="2698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3" name="Прямоугольник 6"/>
          <p:cNvSpPr/>
          <p:nvPr/>
        </p:nvSpPr>
        <p:spPr>
          <a:xfrm>
            <a:off x="0" y="2736850"/>
            <a:ext cx="9144000" cy="18415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Прямоугольник 9"/>
          <p:cNvSpPr/>
          <p:nvPr/>
        </p:nvSpPr>
        <p:spPr>
          <a:xfrm>
            <a:off x="0" y="2755900"/>
            <a:ext cx="9144000" cy="1063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2732088"/>
            <a:ext cx="2730500" cy="1873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277653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363"/>
            <a:ext cx="96043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602C-820B-428B-B1AD-8675E9C53E5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4363"/>
            <a:ext cx="12954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27305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3862B3-636E-46FF-AF49-16E87D51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918A-512B-451B-9D16-0F73C54DE16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7EDF-626C-4BAC-8DA2-3A18F82DF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2E15-B55F-4543-8E91-58EBF68F7E62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20AD-FF1E-4B6F-B799-FE8648220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6AB1-C483-45DA-BEFF-C63C2E0C9471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9374-59A6-424D-BBD9-6855200DE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B64E-E9A3-44A7-9721-AF6C6F9CA2C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2AA5-4BC2-4641-BDAD-6B2288A08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20B3-1C03-4A1C-825F-22DB0E1A285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E3A6-B0CD-41A9-B71A-9A5556CF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0D27-C182-4926-B4AE-F5B1B0AE7D0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A019-6A3F-42D8-A921-26F41DC02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1623-D475-4194-8EB2-7DC8B639DAD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F40A-4D7A-4CCB-805D-2BEFC1145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68D46A-CA7A-4757-A093-9DF505501E32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C28DA9-387A-4BCA-8FA3-6576EDA48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458788"/>
            <a:ext cx="957262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FFCE-055F-414B-8750-626B28B5EAA0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AE5E-5020-4219-BEA0-772237ACE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BC4A-486D-4C11-9866-43C5E23878DD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1743-D3E2-450C-952E-26DC2705B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3C43-E2B0-4376-BEBC-0E448E1C365E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8C3C-F10B-4CFA-93A7-60D8C1BB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6B7E-819F-45CB-8567-5B8F105DF229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ED66-D700-4DAC-8C81-D29B599E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274638"/>
            <a:ext cx="9144000" cy="635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33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231775"/>
            <a:ext cx="9144000" cy="682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269875"/>
            <a:ext cx="3733800" cy="682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330200"/>
            <a:ext cx="3733800" cy="13493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373063"/>
            <a:ext cx="3063875" cy="2063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441325"/>
            <a:ext cx="1600200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4667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46672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46672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46672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43973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43973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85725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87513"/>
            <a:ext cx="82296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458788"/>
            <a:ext cx="957262" cy="3429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 i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AA80989-8204-47BD-BD75-52AB0C6DACEA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8788"/>
            <a:ext cx="1325563" cy="3429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 i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2746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88D50E7-EC92-4014-AE56-2C1EE871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87" r:id="rId5"/>
    <p:sldLayoutId id="214748368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214313" y="1058863"/>
            <a:ext cx="8672512" cy="1800225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latin typeface="Tahoma" pitchFamily="34" charset="0"/>
              </a:rPr>
              <a:t>Организация деятельности ПМПК  </a:t>
            </a:r>
            <a:br>
              <a:rPr lang="ru-RU" sz="2400" b="1" i="1" smtClean="0">
                <a:latin typeface="Tahoma" pitchFamily="34" charset="0"/>
              </a:rPr>
            </a:br>
            <a:r>
              <a:rPr lang="ru-RU" sz="2400" b="1" i="1" smtClean="0">
                <a:latin typeface="Tahoma" pitchFamily="34" charset="0"/>
              </a:rPr>
              <a:t>в условиях развития инклюзивного образования. Роль ПМПК в определении специальных образовательных условий.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3579813"/>
            <a:ext cx="5238750" cy="1163637"/>
          </a:xfrm>
        </p:spPr>
        <p:txBody>
          <a:bodyPr/>
          <a:lstStyle/>
          <a:p>
            <a:pPr marL="63500" algn="r" eaLnBrk="1" hangingPunct="1"/>
            <a:endParaRPr lang="ru-RU" sz="3000" smtClean="0"/>
          </a:p>
          <a:p>
            <a:pPr marL="63500" algn="r" eaLnBrk="1" hangingPunct="1"/>
            <a:r>
              <a:rPr lang="ru-RU" sz="1400" b="1" i="1" smtClean="0">
                <a:latin typeface="Tahoma" pitchFamily="34" charset="0"/>
              </a:rPr>
              <a:t>И.С. Субботина, руководитель ТПМПК </a:t>
            </a:r>
          </a:p>
          <a:p>
            <a:pPr marL="63500" algn="r" eaLnBrk="1" hangingPunct="1"/>
            <a:r>
              <a:rPr lang="ru-RU" sz="1400" b="1" i="1" smtClean="0">
                <a:latin typeface="Tahoma" pitchFamily="34" charset="0"/>
              </a:rPr>
              <a:t>Г. Новосибирска</a:t>
            </a:r>
            <a:endParaRPr lang="ru-RU" sz="1400" i="1" smtClean="0">
              <a:latin typeface="Tahoma" pitchFamily="34" charset="0"/>
            </a:endParaRPr>
          </a:p>
          <a:p>
            <a:pPr marL="63500" eaLnBrk="1" hangingPunct="1"/>
            <a:endParaRPr lang="ru-RU" sz="3600" i="1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142875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ГЛАВНОЕ УПРАВЛЕНИЕ ОБРАЗОВАНИЯ МЭРИИ ГОРОДА НОВОСИБИРСКА</a:t>
            </a:r>
            <a:endParaRPr lang="ru-RU" sz="1400" b="0">
              <a:solidFill>
                <a:schemeClr val="bg1"/>
              </a:solidFill>
            </a:endParaRPr>
          </a:p>
          <a:p>
            <a:pPr algn="ctr"/>
            <a:r>
              <a:rPr lang="ru-RU" sz="1400">
                <a:solidFill>
                  <a:schemeClr val="bg1"/>
                </a:solidFill>
              </a:rPr>
              <a:t>Муниципальное казенное учреждение дополнительного профессионального образования</a:t>
            </a:r>
            <a:endParaRPr lang="ru-RU" sz="1400" b="0">
              <a:solidFill>
                <a:schemeClr val="bg1"/>
              </a:solidFill>
            </a:endParaRPr>
          </a:p>
          <a:p>
            <a:pPr algn="ctr"/>
            <a:r>
              <a:rPr lang="ru-RU" sz="1400">
                <a:solidFill>
                  <a:schemeClr val="bg1"/>
                </a:solidFill>
              </a:rPr>
              <a:t>«Городской центр образования и здоровья «Магистр»</a:t>
            </a:r>
            <a:endParaRPr lang="ru-RU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268288"/>
            <a:ext cx="864235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8150" name="Group 22"/>
          <p:cNvGraphicFramePr>
            <a:graphicFrameLocks noGrp="1"/>
          </p:cNvGraphicFramePr>
          <p:nvPr/>
        </p:nvGraphicFramePr>
        <p:xfrm>
          <a:off x="611188" y="1112838"/>
          <a:ext cx="7993062" cy="3457575"/>
        </p:xfrm>
        <a:graphic>
          <a:graphicData uri="http://schemas.openxmlformats.org/drawingml/2006/table">
            <a:tbl>
              <a:tblPr/>
              <a:tblGrid>
                <a:gridCol w="5516562"/>
                <a:gridCol w="247650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Численность детского населения города Новосибирска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на 01.01.2015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265220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C4A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обучающихся с ОВЗ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более 14000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ED0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детей-инвалидов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8E9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Количество детей-сирот и детей, оставшихся без попечения родителей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E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CED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825" y="3327400"/>
            <a:ext cx="8642350" cy="102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4300538"/>
            <a:ext cx="856932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i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857250"/>
            <a:ext cx="8362950" cy="2200275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latin typeface="Tahoma" pitchFamily="34" charset="0"/>
              </a:rPr>
              <a:t>ПМПК  - </a:t>
            </a:r>
            <a:r>
              <a:rPr lang="ru-RU" sz="2800" i="1" smtClean="0">
                <a:latin typeface="Tahoma" pitchFamily="34" charset="0"/>
              </a:rPr>
              <a:t>ключевое звено психолого-педагогической и медико-социальной помощи детям с ограниченными возможностями здоровья и их семьям.</a:t>
            </a:r>
            <a:r>
              <a:rPr lang="ru-RU" smtClean="0"/>
              <a:t> </a:t>
            </a:r>
          </a:p>
        </p:txBody>
      </p:sp>
      <p:pic>
        <p:nvPicPr>
          <p:cNvPr id="26626" name="Picture 2" descr="http://dcpmama.ru/wp-content/uploads/2014/08/%D0%9A%D0%B0%D0%BD%D0%B8%D1%81%D1%82%D0%B5%D1%80%D0%B0%D0%BF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579813"/>
            <a:ext cx="16557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http://nigrb.ru/uploads/posts/2014-01/1390371649_5322.jpg"/>
          <p:cNvPicPr>
            <a:picLocks noChangeAspect="1" noChangeArrowheads="1"/>
          </p:cNvPicPr>
          <p:nvPr/>
        </p:nvPicPr>
        <p:blipFill>
          <a:blip r:embed="rId3"/>
          <a:srcRect t="4179"/>
          <a:stretch>
            <a:fillRect/>
          </a:stretch>
        </p:blipFill>
        <p:spPr bwMode="auto">
          <a:xfrm>
            <a:off x="1835150" y="3579813"/>
            <a:ext cx="172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lex\Desktop\19-08-2015_23-28-31\Новая папка (2)\Новая папка\__7_20121127_1244376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42138" y="3585251"/>
            <a:ext cx="1723312" cy="142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6629" name="Picture 2" descr="http://planetadetstva.net/wp-content/uploads/2014/08/zdorove-sberegayushhaya-sreda-kak-faktor-detskogo-razvitiya-dlya-detej-s-ov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579813"/>
            <a:ext cx="165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Alex\Desktop\19-08-2015_23-28-31\Новая папка (2)\Новая папка\__16_20121127_14913201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6727" t="14908"/>
          <a:stretch/>
        </p:blipFill>
        <p:spPr bwMode="auto">
          <a:xfrm>
            <a:off x="7168226" y="3441785"/>
            <a:ext cx="1789707" cy="169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6631" name="Рисунок 15" descr="Sun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23825"/>
            <a:ext cx="19081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>
          <a:xfrm>
            <a:off x="395288" y="857250"/>
            <a:ext cx="8497887" cy="2001838"/>
          </a:xfrm>
        </p:spPr>
        <p:txBody>
          <a:bodyPr/>
          <a:lstStyle/>
          <a:p>
            <a:pPr algn="just"/>
            <a:r>
              <a:rPr lang="ru-RU" sz="2400" b="1" i="1" smtClean="0">
                <a:latin typeface="Tahoma" pitchFamily="34" charset="0"/>
              </a:rPr>
              <a:t>Цель деятельности ПМПК</a:t>
            </a:r>
            <a:r>
              <a:rPr lang="ru-RU" sz="2400" i="1" smtClean="0">
                <a:latin typeface="Tahoma" pitchFamily="34" charset="0"/>
              </a:rPr>
              <a:t> - своевременное выявление детей с ОВЗ, проведение их комплексного обследования и подготовка рекомендаций по созданию специальных образовательных условий.</a:t>
            </a:r>
            <a:endParaRPr lang="ru-RU" sz="2400" smtClean="0"/>
          </a:p>
        </p:txBody>
      </p:sp>
      <p:pic>
        <p:nvPicPr>
          <p:cNvPr id="27650" name="Рисунок 8" descr="793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03550"/>
            <a:ext cx="21923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388" y="862013"/>
            <a:ext cx="87852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r>
              <a:rPr lang="ru-RU" sz="1400">
                <a:cs typeface="Tahoma" pitchFamily="34" charset="0"/>
              </a:rPr>
              <a:t>проведение обследования детей в возрасте от 0 до 18 лет в целях своевременного выявления особенностей в физическом/психическом развитии и (или) отклонений в поведении детей;</a:t>
            </a: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r>
              <a:rPr lang="ru-RU" sz="1400">
                <a:cs typeface="Tahoma" pitchFamily="34" charset="0"/>
              </a:rPr>
              <a:t>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r>
              <a:rPr lang="ru-RU" sz="1400">
                <a:cs typeface="Tahoma" pitchFamily="34" charset="0"/>
              </a:rPr>
              <a:t>оказание федеральным учреждениям МСЭ содействия в разработке ИПР ребенка-инвалида в части получения образования;</a:t>
            </a: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r>
              <a:rPr lang="ru-RU" sz="1400">
                <a:cs typeface="Tahoma" pitchFamily="34" charset="0"/>
              </a:rPr>
              <a:t>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ОВЗ/девиантным (общественно опасным) поведением;</a:t>
            </a: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r>
              <a:rPr lang="ru-RU" sz="1400">
                <a:cs typeface="Tahoma" pitchFamily="34" charset="0"/>
              </a:rPr>
              <a:t>участие в организации информационно-просветительской работы с участниками образовательного процесса в области предупреждения и коррекции недостатков в физическом и (или) психическом развитии и (или) отклонений в поведении детей, формирование толерантного отношения к детям с ОВЗ.</a:t>
            </a: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endParaRPr lang="ru-RU" sz="1400" i="0">
              <a:latin typeface="Arial" charset="0"/>
              <a:cs typeface="Tahoma" pitchFamily="34" charset="0"/>
            </a:endParaRPr>
          </a:p>
          <a:p>
            <a:pPr indent="457200" algn="just" eaLnBrk="0" hangingPunct="0">
              <a:buFontTx/>
              <a:buChar char="•"/>
              <a:tabLst>
                <a:tab pos="-2171700" algn="l"/>
                <a:tab pos="-1828800" algn="l"/>
              </a:tabLst>
            </a:pPr>
            <a:endParaRPr lang="ru-RU" sz="1600" b="0" i="0">
              <a:latin typeface="Arial" charset="0"/>
              <a:cs typeface="Tahoma" pitchFamily="34" charset="0"/>
            </a:endParaRPr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428625" y="339725"/>
            <a:ext cx="807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>
              <a:tabLst>
                <a:tab pos="-2171700" algn="l"/>
                <a:tab pos="-1828800" algn="l"/>
              </a:tabLst>
            </a:pPr>
            <a:r>
              <a:rPr lang="ru-RU" sz="2000">
                <a:solidFill>
                  <a:schemeClr val="accent1"/>
                </a:solidFill>
                <a:cs typeface="Tahoma" pitchFamily="34" charset="0"/>
              </a:rPr>
              <a:t>Основные направления деятельности ПМПК: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18488" cy="1714500"/>
          </a:xfrm>
        </p:spPr>
        <p:txBody>
          <a:bodyPr/>
          <a:lstStyle/>
          <a:p>
            <a:r>
              <a:rPr lang="ru-RU" sz="2400" b="1" i="1" smtClean="0">
                <a:latin typeface="Tahoma" pitchFamily="34" charset="0"/>
              </a:rPr>
              <a:t>Деятельность ПМПК направлена на подтверждение права конкретного ребёнка на особую заботу со стороны общества и государства.</a:t>
            </a:r>
          </a:p>
        </p:txBody>
      </p:sp>
      <p:pic>
        <p:nvPicPr>
          <p:cNvPr id="30722" name="Рисунок 7" descr="kid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787650"/>
            <a:ext cx="2138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022" t="66949" r="23465"/>
          <a:stretch>
            <a:fillRect/>
          </a:stretch>
        </p:blipFill>
        <p:spPr bwMode="auto">
          <a:xfrm>
            <a:off x="395288" y="2643188"/>
            <a:ext cx="9826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>
          <a:xfrm>
            <a:off x="755650" y="1347788"/>
            <a:ext cx="7920038" cy="2303462"/>
          </a:xfrm>
        </p:spPr>
        <p:txBody>
          <a:bodyPr/>
          <a:lstStyle/>
          <a:p>
            <a:r>
              <a:rPr lang="ru-RU" sz="2400" b="1" i="1" smtClean="0">
                <a:latin typeface="Tahoma" pitchFamily="34" charset="0"/>
              </a:rPr>
              <a:t>Заключение ПМПК ребенка с ОВЗ, индивидуальная программа реабилитации ребенка-инвалида  для родителей (законных представителей) носят </a:t>
            </a:r>
            <a:r>
              <a:rPr lang="ru-RU" sz="2400" b="1" i="1" smtClean="0">
                <a:solidFill>
                  <a:schemeClr val="accent2"/>
                </a:solidFill>
                <a:latin typeface="Tahoma" pitchFamily="34" charset="0"/>
              </a:rPr>
              <a:t>заявительный характер.</a:t>
            </a:r>
            <a:r>
              <a:rPr lang="ru-RU" sz="2400" b="1" i="1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174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27063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/>
          </p:cNvSpPr>
          <p:nvPr>
            <p:ph type="title"/>
          </p:nvPr>
        </p:nvSpPr>
        <p:spPr>
          <a:xfrm>
            <a:off x="457200" y="915988"/>
            <a:ext cx="8218488" cy="3527425"/>
          </a:xfrm>
        </p:spPr>
        <p:txBody>
          <a:bodyPr/>
          <a:lstStyle/>
          <a:p>
            <a:r>
              <a:rPr lang="ru-RU" sz="2000" b="1" i="1" smtClean="0">
                <a:latin typeface="Tahoma" pitchFamily="34" charset="0"/>
              </a:rPr>
              <a:t>Представленное в образовательную организацию заключение ПМПК и/или ИПР является </a:t>
            </a:r>
            <a:r>
              <a:rPr lang="ru-RU" sz="2000" b="1" i="1" smtClean="0">
                <a:solidFill>
                  <a:schemeClr val="accent2"/>
                </a:solidFill>
                <a:latin typeface="Tahoma" pitchFamily="34" charset="0"/>
              </a:rPr>
              <a:t>основанием для создания</a:t>
            </a:r>
            <a:r>
              <a:rPr lang="ru-RU" sz="2000" b="1" i="1" smtClean="0">
                <a:latin typeface="Tahoma" pitchFamily="34" charset="0"/>
              </a:rPr>
              <a:t> органами исполнительной власти субъектов Российской Федерации, осуществляющими государственное управление в сфере образования, и/или органами местного самоуправления, осуществляющими управление в сфере образования, образовательными организациями, иными органами и организациями в соответствии с их компетенцией </a:t>
            </a:r>
            <a:r>
              <a:rPr lang="ru-RU" sz="2000" b="1" i="1" smtClean="0">
                <a:solidFill>
                  <a:schemeClr val="accent2"/>
                </a:solidFill>
                <a:latin typeface="Tahoma" pitchFamily="34" charset="0"/>
              </a:rPr>
              <a:t>условий для обучения и воспитания детей.</a:t>
            </a:r>
          </a:p>
        </p:txBody>
      </p:sp>
      <p:pic>
        <p:nvPicPr>
          <p:cNvPr id="3277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55625"/>
            <a:ext cx="154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628244"/>
            <a:ext cx="7772400" cy="754875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 eaLnBrk="1" hangingPunct="1">
              <a:defRPr/>
            </a:pPr>
            <a:r>
              <a:rPr lang="ru-RU" sz="1800" i="1" smtClean="0">
                <a:latin typeface="Tahoma" pitchFamily="34" charset="0"/>
              </a:rPr>
              <a:t>                              </a:t>
            </a:r>
            <a:endParaRPr lang="ru-RU" sz="1800" b="1" i="1" smtClean="0"/>
          </a:p>
        </p:txBody>
      </p:sp>
      <p:sp>
        <p:nvSpPr>
          <p:cNvPr id="3379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i="0"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1285470"/>
          <a:ext cx="7929618" cy="348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571500" y="411163"/>
            <a:ext cx="8215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  <a:cs typeface="Tahoma" pitchFamily="34" charset="0"/>
              </a:rPr>
              <a:t>Организационная  модель деятельности ТПМПК г. Новосибирска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user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6"/>
            <a:ext cx="2497166" cy="16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785813" y="627063"/>
            <a:ext cx="7673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0">
                <a:cs typeface="Tahoma" pitchFamily="34" charset="0"/>
              </a:rPr>
              <a:t>В основной </a:t>
            </a:r>
            <a:r>
              <a:rPr lang="ru-RU" sz="2400" b="0">
                <a:solidFill>
                  <a:schemeClr val="tx2"/>
                </a:solidFill>
                <a:cs typeface="Tahoma" pitchFamily="34" charset="0"/>
              </a:rPr>
              <a:t>состав ТПМПК</a:t>
            </a:r>
            <a:r>
              <a:rPr lang="ru-RU" sz="2400" b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400" b="0">
                <a:cs typeface="Tahoma" pitchFamily="34" charset="0"/>
              </a:rPr>
              <a:t>входят: врач-невролог, учитель-дефектолог, клинический и специальный психологи, учитель-логопед, секретарь, руководитель. </a:t>
            </a:r>
          </a:p>
        </p:txBody>
      </p:sp>
      <p:pic>
        <p:nvPicPr>
          <p:cNvPr id="34821" name="Picture 5" descr="IMGP0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42963"/>
            <a:ext cx="2722563" cy="19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820" name="Picture 10" descr="View larger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427288"/>
            <a:ext cx="257175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363913"/>
            <a:ext cx="20161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627063"/>
            <a:ext cx="7772400" cy="703262"/>
          </a:xfrm>
        </p:spPr>
        <p:txBody>
          <a:bodyPr/>
          <a:lstStyle/>
          <a:p>
            <a:pPr algn="ctr"/>
            <a:r>
              <a:rPr lang="ru-RU" sz="2800" b="1" i="1" smtClean="0">
                <a:latin typeface="Tahoma" pitchFamily="34" charset="0"/>
              </a:rPr>
              <a:t>Кабинеты специалистов ТПМПК</a:t>
            </a:r>
          </a:p>
        </p:txBody>
      </p:sp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09825"/>
            <a:ext cx="36734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355850"/>
            <a:ext cx="3384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DSC_1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546225"/>
            <a:ext cx="25876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Admin\Рабочий стол\ДО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558" y="1558442"/>
            <a:ext cx="2997339" cy="17065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979613" y="339725"/>
            <a:ext cx="4897437" cy="487363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C00000"/>
                </a:solidFill>
                <a:latin typeface="Tahoma" pitchFamily="34" charset="0"/>
              </a:rPr>
              <a:t>Международные правовые акты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915988"/>
            <a:ext cx="9144000" cy="4075112"/>
          </a:xfrm>
        </p:spPr>
        <p:txBody>
          <a:bodyPr/>
          <a:lstStyle/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ДЕКЛАРАЦИЯ ПРАВ РЕБЁНКА (1959)</a:t>
            </a:r>
            <a:endParaRPr lang="en-US" sz="1400" b="1" i="1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КОНВЕНЦИЯ  О БОРЬБЕ  С ДИСКРИМИНАЦИЕЙ В ОБЛАСТИ ОБРАЗОВАНИЯ (1960)</a:t>
            </a: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ДЕКЛАРАЦИЯ О ПРАВАХ УМСТВЕННООТСТАЛЫХ ЛИЦ (1971)</a:t>
            </a:r>
            <a:endParaRPr lang="en-US" sz="1400" b="1" i="1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КОНВЕНЦИЯ ООН О ПРАВАХ РЕБЁНКА </a:t>
            </a:r>
            <a:r>
              <a:rPr lang="en-US" sz="1400" b="1" i="1" smtClean="0">
                <a:solidFill>
                  <a:schemeClr val="tx2"/>
                </a:solidFill>
                <a:latin typeface="Tahoma" pitchFamily="34" charset="0"/>
              </a:rPr>
              <a:t>(1989)</a:t>
            </a: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ВСЕМИРНАЯ ДЕКЛАРАЦИЯ ОБ ОБЕСПЕЧЕНИИ ВЫЖИВАНИЯ, ЗАЩИТЫ И РАЗВИТИЯ ДЕТЕЙ (1990)</a:t>
            </a:r>
            <a:endParaRPr lang="en-US" sz="1400" b="1" i="1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САЛАМАНСКАЯ ДЕКЛАРАЦИЯ О ПРИНЦИПАХ, ПОЛИТИКЕ И ПРАКТИЧЕСКОЙ ДЕЯТЕЛЬНОСТИ В СФЕРЕ ОБРАЗОВАНИЯ ЛИЦ С ОСОБЫМИ ПОТРЕБНОСТЯМИ (1994)</a:t>
            </a:r>
          </a:p>
          <a:p>
            <a:pPr eaLnBrk="1" hangingPunct="1"/>
            <a:r>
              <a:rPr lang="ru-RU" sz="1400" b="1" i="1" smtClean="0">
                <a:solidFill>
                  <a:schemeClr val="tx2"/>
                </a:solidFill>
                <a:latin typeface="Tahoma" pitchFamily="34" charset="0"/>
              </a:rPr>
              <a:t>КОНВЕНЦИЯ ООН О ПРАВАХ ИНВАЛИДОВ (2006)</a:t>
            </a:r>
          </a:p>
          <a:p>
            <a:pPr eaLnBrk="1" hangingPunct="1">
              <a:lnSpc>
                <a:spcPct val="90000"/>
              </a:lnSpc>
            </a:pPr>
            <a:endParaRPr lang="ru-RU" sz="1400" smtClean="0">
              <a:solidFill>
                <a:schemeClr val="tx2"/>
              </a:solidFill>
            </a:endParaRPr>
          </a:p>
        </p:txBody>
      </p:sp>
      <p:pic>
        <p:nvPicPr>
          <p:cNvPr id="17411" name="Рисунок 11" descr="15b. Roald_Dahl_Da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" b="2605"/>
          <a:stretch>
            <a:fillRect/>
          </a:stretch>
        </p:blipFill>
        <p:spPr bwMode="auto">
          <a:xfrm>
            <a:off x="395288" y="3508375"/>
            <a:ext cx="2159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www.koipkro.kostroma.ru/koiro/CROS/foi/KiiIKTvo/zhdfhm/DocLib30/%D1%81%D1%82%D0%B5%D0%BD%D0%B4%20%D1%88%D0%BA%D0%BE%D0%BB%D0%B0cd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579813"/>
            <a:ext cx="6048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ctrTitle" idx="4294967295"/>
          </p:nvPr>
        </p:nvSpPr>
        <p:spPr>
          <a:xfrm>
            <a:off x="755650" y="465138"/>
            <a:ext cx="7702550" cy="757237"/>
          </a:xfrm>
        </p:spPr>
        <p:txBody>
          <a:bodyPr/>
          <a:lstStyle/>
          <a:p>
            <a:pPr algn="ctr"/>
            <a:r>
              <a:rPr lang="ru-RU" sz="2000" b="1" i="1" smtClean="0">
                <a:latin typeface="Tahoma" pitchFamily="34" charset="0"/>
              </a:rPr>
              <a:t>Логопедические, ортопедические, офтальмологические и сурдологические подкомиссии</a:t>
            </a:r>
            <a:r>
              <a:rPr lang="ru-RU" sz="2000" smtClean="0"/>
              <a:t> </a:t>
            </a:r>
            <a:r>
              <a:rPr lang="ru-RU" sz="2000" b="1" i="1" smtClean="0">
                <a:latin typeface="Tahoma" pitchFamily="34" charset="0"/>
              </a:rPr>
              <a:t>ТПМПК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b="1" i="1" smtClean="0">
                <a:latin typeface="Tahoma" pitchFamily="34" charset="0"/>
              </a:rPr>
              <a:t>г. Новосибирска</a:t>
            </a:r>
          </a:p>
        </p:txBody>
      </p:sp>
      <p:sp>
        <p:nvSpPr>
          <p:cNvPr id="36866" name="AutoShape 4" descr="readmsg?id=14429083580000000437;0;1&amp;preview=1&amp;exif=1"/>
          <p:cNvSpPr>
            <a:spLocks noChangeAspect="1" noChangeArrowheads="1"/>
          </p:cNvSpPr>
          <p:nvPr/>
        </p:nvSpPr>
        <p:spPr bwMode="auto">
          <a:xfrm>
            <a:off x="155575" y="349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 i="0">
              <a:latin typeface="Arial" charset="0"/>
            </a:endParaRPr>
          </a:p>
        </p:txBody>
      </p:sp>
      <p:sp>
        <p:nvSpPr>
          <p:cNvPr id="36867" name="AutoShape 6" descr="readmsg?id=14429083580000000437;0;1&amp;preview=1&amp;exif=1"/>
          <p:cNvSpPr>
            <a:spLocks noChangeAspect="1" noChangeArrowheads="1"/>
          </p:cNvSpPr>
          <p:nvPr/>
        </p:nvSpPr>
        <p:spPr bwMode="auto">
          <a:xfrm>
            <a:off x="155575" y="3492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 i="0">
              <a:latin typeface="Arial" charset="0"/>
            </a:endParaRPr>
          </a:p>
        </p:txBody>
      </p:sp>
      <p:pic>
        <p:nvPicPr>
          <p:cNvPr id="36868" name="Picture 9" descr="3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517775"/>
            <a:ext cx="3384550" cy="2322513"/>
          </a:xfrm>
        </p:spPr>
      </p:pic>
      <p:pic>
        <p:nvPicPr>
          <p:cNvPr id="36869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17775"/>
            <a:ext cx="33845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%D0%94%D0%B5%D1%82%D0%B8-%D0%B8%D0%B3%D1%80%D0%B0%D1%8E%D1%82-%D0%BD%D0%B0-%D0%BC%D0%B0%D1%81%D1%81%D0%B0%D0%B6%D0%BD%D0%BE%D0%BC-%D0%BA%D0%BE%D0%B2%D1%80%D0%B8%D0%BA%D0%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330325"/>
            <a:ext cx="2952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Admin\Рабочий стол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811" y="3088676"/>
            <a:ext cx="2913919" cy="1898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00088"/>
            <a:ext cx="8229600" cy="593725"/>
          </a:xfrm>
        </p:spPr>
        <p:txBody>
          <a:bodyPr/>
          <a:lstStyle/>
          <a:p>
            <a:pPr algn="ctr"/>
            <a:r>
              <a:rPr lang="ru-RU" sz="2400" b="1" i="1" smtClean="0">
                <a:latin typeface="Tahoma" pitchFamily="34" charset="0"/>
              </a:rPr>
              <a:t>Основные проблемы в деятельности «сессионных» комиссий</a:t>
            </a:r>
            <a:endParaRPr lang="ru-RU" sz="2400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63688"/>
            <a:ext cx="8229600" cy="3367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>
                <a:latin typeface="Tahoma" pitchFamily="34" charset="0"/>
              </a:rPr>
              <a:t>временные комиссии собираются 1-2 раза в год, что доставляет определенные неудобства семьям детей с ОВЗ; </a:t>
            </a:r>
          </a:p>
          <a:p>
            <a:pPr>
              <a:lnSpc>
                <a:spcPct val="80000"/>
              </a:lnSpc>
            </a:pPr>
            <a:r>
              <a:rPr lang="ru-RU" sz="2000" i="1" smtClean="0">
                <a:latin typeface="Tahoma" pitchFamily="34" charset="0"/>
              </a:rPr>
              <a:t>увеличивается количество детей, принимаемых специалистами комиссии в один  день (до 40 детей), что приводит к перегрузке специалистов, нарушает права детей на качественные ПМПС услуги, т.к. на осмотр одного ребенка, включая консультацию родителей и педагогов, оформление документов, в этих условиях приходится  в некоторых случаях по 10 минут;</a:t>
            </a:r>
          </a:p>
          <a:p>
            <a:pPr>
              <a:lnSpc>
                <a:spcPct val="80000"/>
              </a:lnSpc>
            </a:pPr>
            <a:r>
              <a:rPr lang="ru-RU" sz="2000" i="1" smtClean="0">
                <a:latin typeface="Tahoma" pitchFamily="34" charset="0"/>
              </a:rPr>
              <a:t>специалистами комиссий не реализуются все законодательно определенные направления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12750"/>
            <a:ext cx="8229600" cy="647700"/>
          </a:xfrm>
        </p:spPr>
        <p:txBody>
          <a:bodyPr/>
          <a:lstStyle/>
          <a:p>
            <a:r>
              <a:rPr lang="ru-RU" sz="2800" b="1" i="1" smtClean="0">
                <a:latin typeface="Tahoma" pitchFamily="34" charset="0"/>
              </a:rPr>
              <a:t>Межведомственное взаимодействие: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058863"/>
            <a:ext cx="8820150" cy="3871912"/>
          </a:xfrm>
        </p:spPr>
        <p:txBody>
          <a:bodyPr/>
          <a:lstStyle/>
          <a:p>
            <a:r>
              <a:rPr lang="ru-RU" sz="2400" i="1" smtClean="0">
                <a:latin typeface="Tahoma" pitchFamily="34" charset="0"/>
              </a:rPr>
              <a:t>сотрудничество с детской психиатрической службой («Регламент взаимодействия детской психиатрической службы и ПМПК», 2011 г</a:t>
            </a:r>
            <a:r>
              <a:rPr lang="ru-RU" sz="2400" smtClean="0"/>
              <a:t> )</a:t>
            </a:r>
            <a:endParaRPr lang="ru-RU" sz="2400" smtClean="0">
              <a:latin typeface="Tahoma" pitchFamily="34" charset="0"/>
            </a:endParaRPr>
          </a:p>
          <a:p>
            <a:r>
              <a:rPr lang="ru-RU" sz="2400" i="1" smtClean="0">
                <a:latin typeface="Tahoma" pitchFamily="34" charset="0"/>
              </a:rPr>
              <a:t>сотрудничество с МСЭ (содействие в разработке ИПР ребёнка-инвалида в части получения образования);</a:t>
            </a:r>
          </a:p>
          <a:p>
            <a:r>
              <a:rPr lang="ru-RU" sz="2400" i="1" smtClean="0">
                <a:latin typeface="Tahoma" pitchFamily="34" charset="0"/>
              </a:rPr>
              <a:t>сотрудничество  с ГООИ «Даун синдром»</a:t>
            </a:r>
            <a:r>
              <a:rPr lang="ru-RU" sz="2400" smtClean="0">
                <a:latin typeface="Tahoma" pitchFamily="34" charset="0"/>
              </a:rPr>
              <a:t>  («</a:t>
            </a:r>
            <a:r>
              <a:rPr lang="ru-RU" sz="2400" i="1" smtClean="0">
                <a:latin typeface="Tahoma" pitchFamily="34" charset="0"/>
              </a:rPr>
              <a:t>Договор о взаимодействии № 117»);</a:t>
            </a:r>
          </a:p>
          <a:p>
            <a:r>
              <a:rPr lang="ru-RU" sz="2400" i="1" smtClean="0">
                <a:latin typeface="Tahoma" pitchFamily="34" charset="0"/>
              </a:rPr>
              <a:t>сотрудничество с КЦСОН города (по запросу).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57200" y="627063"/>
            <a:ext cx="8229600" cy="504825"/>
          </a:xfrm>
        </p:spPr>
        <p:txBody>
          <a:bodyPr/>
          <a:lstStyle/>
          <a:p>
            <a:pPr algn="ctr"/>
            <a:r>
              <a:rPr lang="ru-RU" sz="2400" b="1" i="1" smtClean="0">
                <a:latin typeface="Tahoma" pitchFamily="34" charset="0"/>
              </a:rPr>
              <a:t>Образовательные практики обучения детей с ОВЗ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250825" y="1492250"/>
            <a:ext cx="8569325" cy="3438525"/>
          </a:xfrm>
        </p:spPr>
        <p:txBody>
          <a:bodyPr/>
          <a:lstStyle/>
          <a:p>
            <a:r>
              <a:rPr lang="ru-RU" sz="2000" b="1" i="1" smtClean="0">
                <a:latin typeface="Tahoma" pitchFamily="34" charset="0"/>
              </a:rPr>
              <a:t>Дифференцированное обучение детей с ОВЗ</a:t>
            </a:r>
            <a:r>
              <a:rPr lang="ru-RU" sz="2000" i="1" smtClean="0">
                <a:latin typeface="Tahoma" pitchFamily="34" charset="0"/>
              </a:rPr>
              <a:t> в специальных (коррекционных) учреждениях, реализующих адаптированные основные образовательные программы;</a:t>
            </a:r>
          </a:p>
          <a:p>
            <a:r>
              <a:rPr lang="ru-RU" sz="2000" b="1" i="1" smtClean="0">
                <a:latin typeface="Tahoma" pitchFamily="34" charset="0"/>
              </a:rPr>
              <a:t>Интегрированное обучение</a:t>
            </a:r>
            <a:r>
              <a:rPr lang="ru-RU" sz="2000" i="1" smtClean="0">
                <a:latin typeface="Tahoma" pitchFamily="34" charset="0"/>
              </a:rPr>
              <a:t> детей в специальных классах (группах) в общеобразовательных учреждениях;</a:t>
            </a:r>
          </a:p>
          <a:p>
            <a:r>
              <a:rPr lang="ru-RU" sz="2000" b="1" i="1" smtClean="0">
                <a:latin typeface="Tahoma" pitchFamily="34" charset="0"/>
              </a:rPr>
              <a:t>Инклюзивное обучение</a:t>
            </a:r>
            <a:r>
              <a:rPr lang="ru-RU" sz="2000" i="1" smtClean="0">
                <a:latin typeface="Tahoma" pitchFamily="34" charset="0"/>
              </a:rPr>
              <a:t>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859088"/>
            <a:ext cx="20875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ctrTitle" idx="4294967295"/>
          </p:nvPr>
        </p:nvSpPr>
        <p:spPr>
          <a:xfrm>
            <a:off x="714375" y="428625"/>
            <a:ext cx="7772400" cy="536575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latin typeface="Tahoma" pitchFamily="34" charset="0"/>
                <a:cs typeface="Tahoma" pitchFamily="34" charset="0"/>
              </a:rPr>
              <a:t>Группы компенсирующей направленности ДОО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51545" y="1125527"/>
          <a:ext cx="7592355" cy="213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71472" y="3282865"/>
          <a:ext cx="7547486" cy="143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75" y="4770438"/>
          <a:ext cx="4643438" cy="49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</a:tblGrid>
              <a:tr h="497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tx1"/>
                          </a:solidFill>
                        </a:rPr>
                        <a:t> 18 групп «Особый ребенок»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/>
          </p:cNvSpPr>
          <p:nvPr>
            <p:ph type="title"/>
          </p:nvPr>
        </p:nvSpPr>
        <p:spPr>
          <a:xfrm>
            <a:off x="539750" y="842963"/>
            <a:ext cx="7993063" cy="2808287"/>
          </a:xfrm>
        </p:spPr>
        <p:txBody>
          <a:bodyPr/>
          <a:lstStyle/>
          <a:p>
            <a:pPr algn="just"/>
            <a:r>
              <a:rPr lang="ru-RU" sz="2000" b="1" i="1" smtClean="0">
                <a:latin typeface="Tahoma" pitchFamily="34" charset="0"/>
              </a:rPr>
              <a:t>Зачисление в образовательные организации детей с ОВЗ осуществляется на основании личного </a:t>
            </a:r>
            <a:r>
              <a:rPr lang="ru-RU" sz="2000" b="1" i="1" smtClean="0">
                <a:solidFill>
                  <a:schemeClr val="accent2"/>
                </a:solidFill>
                <a:latin typeface="Tahoma" pitchFamily="34" charset="0"/>
              </a:rPr>
              <a:t>заявления родителя</a:t>
            </a:r>
            <a:r>
              <a:rPr lang="ru-RU" sz="2000" b="1" i="1" smtClean="0">
                <a:latin typeface="Tahoma" pitchFamily="34" charset="0"/>
              </a:rPr>
              <a:t> (законного представителя) ребенка и </a:t>
            </a:r>
            <a:r>
              <a:rPr lang="ru-RU" sz="2000" b="1" i="1" smtClean="0">
                <a:solidFill>
                  <a:schemeClr val="accent2"/>
                </a:solidFill>
                <a:latin typeface="Tahoma" pitchFamily="34" charset="0"/>
              </a:rPr>
              <a:t>заключения и рекомендаций ПМПК.</a:t>
            </a:r>
          </a:p>
        </p:txBody>
      </p:sp>
      <p:pic>
        <p:nvPicPr>
          <p:cNvPr id="4198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27063"/>
            <a:ext cx="154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/>
          </p:cNvSpPr>
          <p:nvPr>
            <p:ph type="ctrTitle"/>
          </p:nvPr>
        </p:nvSpPr>
        <p:spPr>
          <a:xfrm>
            <a:off x="685800" y="627063"/>
            <a:ext cx="7772400" cy="720725"/>
          </a:xfrm>
        </p:spPr>
        <p:txBody>
          <a:bodyPr/>
          <a:lstStyle/>
          <a:p>
            <a:r>
              <a:rPr lang="ru-RU" sz="2400" b="1" i="1" smtClean="0">
                <a:latin typeface="Tahoma" pitchFamily="34" charset="0"/>
              </a:rPr>
              <a:t>Инклюзивное образование</a:t>
            </a:r>
          </a:p>
        </p:txBody>
      </p:sp>
      <p:sp>
        <p:nvSpPr>
          <p:cNvPr id="43010" name="Rectangle 6"/>
          <p:cNvSpPr>
            <a:spLocks noGrp="1"/>
          </p:cNvSpPr>
          <p:nvPr>
            <p:ph type="subTitle" idx="1"/>
          </p:nvPr>
        </p:nvSpPr>
        <p:spPr>
          <a:xfrm>
            <a:off x="684213" y="1347788"/>
            <a:ext cx="7920037" cy="2881312"/>
          </a:xfrm>
        </p:spPr>
        <p:txBody>
          <a:bodyPr/>
          <a:lstStyle/>
          <a:p>
            <a:pPr marL="109538" algn="just"/>
            <a:r>
              <a:rPr lang="ru-RU" sz="2400" i="1" smtClean="0">
                <a:latin typeface="Tahoma" pitchFamily="34" charset="0"/>
              </a:rPr>
              <a:t>С 2011 г. Новосибирская область включилась в Региональный проект «Обучение и социализация детей с ОВЗ в инклюзивном образовательном пространстве».</a:t>
            </a:r>
            <a:r>
              <a:rPr lang="ru-RU" i="1" smtClean="0">
                <a:latin typeface="Tahoma" pitchFamily="34" charset="0"/>
              </a:rPr>
              <a:t> </a:t>
            </a:r>
            <a:endParaRPr lang="en-US" i="1" smtClean="0">
              <a:latin typeface="Tahoma" pitchFamily="34" charset="0"/>
            </a:endParaRPr>
          </a:p>
          <a:p>
            <a:pPr marL="109538" algn="just"/>
            <a:r>
              <a:rPr lang="ru-RU" sz="2400" i="1" smtClean="0">
                <a:latin typeface="Tahoma" pitchFamily="34" charset="0"/>
              </a:rPr>
              <a:t>В проекте </a:t>
            </a:r>
            <a:r>
              <a:rPr lang="ru-RU" sz="2400" b="1" i="1" smtClean="0">
                <a:latin typeface="Tahoma" pitchFamily="34" charset="0"/>
              </a:rPr>
              <a:t>15 </a:t>
            </a:r>
            <a:r>
              <a:rPr lang="ru-RU" sz="2400" i="1" smtClean="0">
                <a:latin typeface="Tahoma" pitchFamily="34" charset="0"/>
              </a:rPr>
              <a:t>школ города</a:t>
            </a:r>
          </a:p>
          <a:p>
            <a:pPr marL="109538" algn="just"/>
            <a:r>
              <a:rPr lang="ru-RU" sz="2000" b="1" i="1" smtClean="0">
                <a:latin typeface="Tahoma" pitchFamily="34" charset="0"/>
              </a:rPr>
              <a:t>(</a:t>
            </a:r>
            <a:r>
              <a:rPr lang="ru-RU" sz="2000" i="1" smtClean="0">
                <a:latin typeface="Tahoma" pitchFamily="34" charset="0"/>
              </a:rPr>
              <a:t>около</a:t>
            </a:r>
            <a:r>
              <a:rPr lang="ru-RU" sz="2000" b="1" i="1" smtClean="0">
                <a:latin typeface="Tahoma" pitchFamily="34" charset="0"/>
              </a:rPr>
              <a:t> 1000 </a:t>
            </a:r>
            <a:r>
              <a:rPr lang="ru-RU" sz="2000" i="1" smtClean="0">
                <a:latin typeface="Tahoma" pitchFamily="34" charset="0"/>
              </a:rPr>
              <a:t>обучающихся с ОВЗ</a:t>
            </a:r>
            <a:r>
              <a:rPr lang="ru-RU" sz="2000" b="1" i="1" smtClean="0">
                <a:latin typeface="Tahoma" pitchFamily="34" charset="0"/>
              </a:rPr>
              <a:t>)</a:t>
            </a:r>
          </a:p>
        </p:txBody>
      </p:sp>
      <p:pic>
        <p:nvPicPr>
          <p:cNvPr id="43011" name="Рисунок 27" descr="c2afa212e539b92c138634d26d60db9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113" y="2787650"/>
            <a:ext cx="36718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36575"/>
            <a:ext cx="8229600" cy="66675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latin typeface="Tahoma" pitchFamily="34" charset="0"/>
                <a:cs typeface="Tahoma" pitchFamily="34" charset="0"/>
              </a:rPr>
              <a:t>ПМП(к)  в  образовательных организациях г. Новосибирска</a:t>
            </a:r>
          </a:p>
        </p:txBody>
      </p:sp>
      <p:graphicFrame>
        <p:nvGraphicFramePr>
          <p:cNvPr id="73730" name="Диаграмма 4"/>
          <p:cNvGraphicFramePr>
            <a:graphicFrameLocks/>
          </p:cNvGraphicFramePr>
          <p:nvPr/>
        </p:nvGraphicFramePr>
        <p:xfrm>
          <a:off x="1565275" y="1341438"/>
          <a:ext cx="7042150" cy="2882900"/>
        </p:xfrm>
        <a:graphic>
          <a:graphicData uri="http://schemas.openxmlformats.org/presentationml/2006/ole">
            <p:oleObj spid="_x0000_s73730" name="Worksheet" r:id="rId3" imgW="6915277" imgH="37717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9725"/>
            <a:ext cx="8229600" cy="360363"/>
          </a:xfrm>
        </p:spPr>
        <p:txBody>
          <a:bodyPr/>
          <a:lstStyle/>
          <a:p>
            <a:pPr algn="ctr"/>
            <a:r>
              <a:rPr lang="ru-RU" sz="2400" b="1" i="1" smtClean="0">
                <a:latin typeface="Tahoma" pitchFamily="34" charset="0"/>
              </a:rPr>
              <a:t>Выводы: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358775" y="771525"/>
            <a:ext cx="8785225" cy="4105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i="1" smtClean="0">
                <a:latin typeface="Tahoma" pitchFamily="34" charset="0"/>
              </a:rPr>
              <a:t>На территории НСО создана двухуровневая система ПМПК – потребность населения в комплексной диагностико-консультативной услуге в целом удовлетворяется. Комиссии, работающие на постоянной основе, выполняют всю полноту законодательно определённых функций;</a:t>
            </a:r>
          </a:p>
          <a:p>
            <a:pPr>
              <a:lnSpc>
                <a:spcPct val="90000"/>
              </a:lnSpc>
            </a:pPr>
            <a:r>
              <a:rPr lang="ru-RU" sz="1800" i="1" smtClean="0">
                <a:latin typeface="Tahoma" pitchFamily="34" charset="0"/>
              </a:rPr>
              <a:t>Накоплен опыт специального (коррекционного) и интегрированного обучения, практический опыт работы ПМП (к) ОО, опыт особых образовательных организаций;</a:t>
            </a:r>
          </a:p>
          <a:p>
            <a:pPr>
              <a:lnSpc>
                <a:spcPct val="90000"/>
              </a:lnSpc>
            </a:pPr>
            <a:r>
              <a:rPr lang="ru-RU" sz="2000" i="1" smtClean="0">
                <a:latin typeface="Tahoma" pitchFamily="34" charset="0"/>
              </a:rPr>
              <a:t>Сложилась система подготовки, переподготовки и повышения квалификации кадров для работы с детьми с ОВЗ; в том числе, обеспечивается повышение профессиональных компетенций специалистов ПМПК в разнообразных формах (стажировки, семинары, супервизия, курсы повышения квалификации);</a:t>
            </a:r>
          </a:p>
          <a:p>
            <a:pPr>
              <a:lnSpc>
                <a:spcPct val="90000"/>
              </a:lnSpc>
            </a:pPr>
            <a:r>
              <a:rPr lang="ru-RU" sz="1800" i="1" smtClean="0">
                <a:latin typeface="Tahoma" pitchFamily="34" charset="0"/>
              </a:rPr>
              <a:t>Организована работа по  ведению Единой базы учета детей  с ОВЗ и детей-инвалидов в НСО.</a:t>
            </a:r>
          </a:p>
          <a:p>
            <a:pPr>
              <a:lnSpc>
                <a:spcPct val="90000"/>
              </a:lnSpc>
            </a:pPr>
            <a:endParaRPr lang="ru-RU" sz="1800" i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11163"/>
            <a:ext cx="7772400" cy="1081087"/>
          </a:xfrm>
        </p:spPr>
      </p:pic>
      <p:sp>
        <p:nvSpPr>
          <p:cNvPr id="75778" name="Rectangle 3"/>
          <p:cNvSpPr>
            <a:spLocks noGrp="1"/>
          </p:cNvSpPr>
          <p:nvPr>
            <p:ph type="subTitle" idx="1"/>
          </p:nvPr>
        </p:nvSpPr>
        <p:spPr>
          <a:xfrm>
            <a:off x="1371600" y="1492250"/>
            <a:ext cx="6400800" cy="2374900"/>
          </a:xfrm>
        </p:spPr>
        <p:txBody>
          <a:bodyPr/>
          <a:lstStyle/>
          <a:p>
            <a:pPr marL="109538" algn="l" eaLnBrk="1" hangingPunct="1">
              <a:buFontTx/>
              <a:buChar char="•"/>
            </a:pPr>
            <a:endParaRPr lang="ru-RU" sz="2000" i="1" smtClean="0">
              <a:latin typeface="Tahoma" pitchFamily="34" charset="0"/>
            </a:endParaRPr>
          </a:p>
          <a:p>
            <a:pPr marL="109538" algn="l" eaLnBrk="1" hangingPunct="1">
              <a:buFontTx/>
              <a:buChar char="•"/>
            </a:pPr>
            <a:r>
              <a:rPr lang="ru-RU" sz="2000" i="1" smtClean="0">
                <a:latin typeface="Tahoma" pitchFamily="34" charset="0"/>
              </a:rPr>
              <a:t>Тех, кто развивает инклюзивное образование</a:t>
            </a:r>
          </a:p>
          <a:p>
            <a:pPr marL="109538" algn="l" eaLnBrk="1" hangingPunct="1">
              <a:buFontTx/>
              <a:buChar char="•"/>
            </a:pPr>
            <a:r>
              <a:rPr lang="ru-RU" sz="2000" i="1" smtClean="0">
                <a:latin typeface="Tahoma" pitchFamily="34" charset="0"/>
              </a:rPr>
              <a:t>Тех, кто готов к сотрудничеству</a:t>
            </a:r>
          </a:p>
          <a:p>
            <a:pPr marL="109538" algn="l" eaLnBrk="1" hangingPunct="1">
              <a:buFontTx/>
              <a:buChar char="•"/>
            </a:pPr>
            <a:r>
              <a:rPr lang="ru-RU" sz="2000" i="1" smtClean="0">
                <a:latin typeface="Tahoma" pitchFamily="34" charset="0"/>
              </a:rPr>
              <a:t>Тех, кто задавал вопросы</a:t>
            </a:r>
          </a:p>
          <a:p>
            <a:pPr marL="109538" algn="l" eaLnBrk="1" hangingPunct="1">
              <a:buFontTx/>
              <a:buNone/>
            </a:pPr>
            <a:endParaRPr lang="ru-RU" sz="1800" b="1" i="1" smtClean="0">
              <a:latin typeface="Tahoma" pitchFamily="34" charset="0"/>
            </a:endParaRPr>
          </a:p>
          <a:p>
            <a:pPr marL="109538" algn="l" eaLnBrk="1" hangingPunct="1">
              <a:buFontTx/>
              <a:buNone/>
            </a:pPr>
            <a:endParaRPr lang="ru-RU" sz="1800" b="1" i="1" smtClean="0">
              <a:latin typeface="Tahoma" pitchFamily="34" charset="0"/>
            </a:endParaRPr>
          </a:p>
          <a:p>
            <a:pPr marL="109538" algn="l" eaLnBrk="1" hangingPunct="1">
              <a:buFontTx/>
              <a:buNone/>
            </a:pPr>
            <a:endParaRPr lang="ru-RU" sz="1800" b="1" i="1" smtClean="0">
              <a:latin typeface="Tahoma" pitchFamily="34" charset="0"/>
            </a:endParaRPr>
          </a:p>
          <a:p>
            <a:pPr marL="109538" algn="l" eaLnBrk="1" hangingPunct="1">
              <a:buFontTx/>
              <a:buNone/>
            </a:pPr>
            <a:r>
              <a:rPr lang="ru-RU" sz="1800" b="1" i="1" smtClean="0">
                <a:latin typeface="Tahoma" pitchFamily="34" charset="0"/>
              </a:rPr>
              <a:t>Электронная почта: </a:t>
            </a:r>
            <a:r>
              <a:rPr lang="en-US" sz="1800" b="1" i="1" smtClean="0">
                <a:latin typeface="Tahoma" pitchFamily="34" charset="0"/>
              </a:rPr>
              <a:t>nskmagistr</a:t>
            </a:r>
            <a:r>
              <a:rPr lang="ru-RU" sz="1800" b="1" i="1" smtClean="0">
                <a:latin typeface="Tahoma" pitchFamily="34" charset="0"/>
              </a:rPr>
              <a:t>@</a:t>
            </a:r>
            <a:r>
              <a:rPr lang="en-US" sz="1800" b="1" i="1" smtClean="0">
                <a:latin typeface="Tahoma" pitchFamily="34" charset="0"/>
              </a:rPr>
              <a:t>mail</a:t>
            </a:r>
            <a:r>
              <a:rPr lang="ru-RU" sz="1800" b="1" i="1" smtClean="0">
                <a:latin typeface="Tahoma" pitchFamily="34" charset="0"/>
              </a:rPr>
              <a:t>.</a:t>
            </a:r>
            <a:r>
              <a:rPr lang="en-US" sz="1800" b="1" i="1" smtClean="0">
                <a:latin typeface="Tahoma" pitchFamily="34" charset="0"/>
              </a:rPr>
              <a:t>ru</a:t>
            </a:r>
            <a:endParaRPr lang="ru-RU" sz="1800" b="1" i="1" smtClean="0">
              <a:latin typeface="Tahoma" pitchFamily="34" charset="0"/>
            </a:endParaRPr>
          </a:p>
        </p:txBody>
      </p:sp>
      <p:pic>
        <p:nvPicPr>
          <p:cNvPr id="75779" name="Picture 4" descr="j021503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8526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BD04902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11163"/>
            <a:ext cx="12557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tangle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484188"/>
            <a:ext cx="4608513" cy="1871662"/>
          </a:xfrm>
        </p:spPr>
      </p:pic>
      <p:pic>
        <p:nvPicPr>
          <p:cNvPr id="25625" name="Picture 25" descr="C:\Documents and Settings\Admin\Рабочий стол\07102609.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687" y="2588963"/>
            <a:ext cx="1847082" cy="23490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algn="just"/>
            <a:r>
              <a:rPr lang="ru-RU" sz="2400" b="1" i="1" smtClean="0">
                <a:latin typeface="Tahoma" pitchFamily="34" charset="0"/>
              </a:rPr>
              <a:t>Обучающийся с ОВЗ</a:t>
            </a:r>
            <a:r>
              <a:rPr lang="ru-RU" sz="2400" i="1" smtClean="0">
                <a:latin typeface="Tahoma" pitchFamily="34" charset="0"/>
              </a:rPr>
              <a:t> –</a:t>
            </a:r>
            <a:r>
              <a:rPr lang="ru-RU" sz="2400" i="1" smtClean="0">
                <a:solidFill>
                  <a:schemeClr val="tx1"/>
                </a:solidFill>
                <a:latin typeface="Tahoma" pitchFamily="34" charset="0"/>
              </a:rPr>
              <a:t>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(п.16).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subTitle" idx="4294967295"/>
          </p:nvPr>
        </p:nvSpPr>
        <p:spPr>
          <a:xfrm>
            <a:off x="3132138" y="3940175"/>
            <a:ext cx="5400675" cy="647700"/>
          </a:xfrm>
        </p:spPr>
        <p:txBody>
          <a:bodyPr/>
          <a:lstStyle/>
          <a:p>
            <a:pPr marL="109538" indent="0" algn="just">
              <a:lnSpc>
                <a:spcPct val="90000"/>
              </a:lnSpc>
              <a:buFont typeface="Georgia" pitchFamily="18" charset="0"/>
              <a:buNone/>
            </a:pPr>
            <a:r>
              <a:rPr lang="ru-RU" sz="1200" b="1" i="1" smtClean="0">
                <a:latin typeface="Tahoma" pitchFamily="34" charset="0"/>
              </a:rPr>
              <a:t>                                          </a:t>
            </a:r>
            <a:r>
              <a:rPr lang="ru-RU" sz="1600" b="1" i="1" smtClean="0">
                <a:latin typeface="Tahoma" pitchFamily="34" charset="0"/>
              </a:rPr>
              <a:t>ст.2 Федерального закона</a:t>
            </a:r>
            <a:r>
              <a:rPr lang="en-US" sz="1600" b="1" i="1" smtClean="0">
                <a:latin typeface="Tahoma" pitchFamily="34" charset="0"/>
              </a:rPr>
              <a:t> </a:t>
            </a:r>
            <a:endParaRPr lang="ru-RU" sz="1600" b="1" i="1" smtClean="0">
              <a:latin typeface="Tahoma" pitchFamily="34" charset="0"/>
            </a:endParaRPr>
          </a:p>
          <a:p>
            <a:pPr marL="109538" indent="0" algn="just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i="1" smtClean="0">
                <a:latin typeface="Tahoma" pitchFamily="34" charset="0"/>
              </a:rPr>
              <a:t>                               «Об образовании в РФ»</a:t>
            </a:r>
          </a:p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endParaRPr 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6575"/>
            <a:ext cx="8229600" cy="414338"/>
          </a:xfrm>
        </p:spPr>
        <p:txBody>
          <a:bodyPr/>
          <a:lstStyle/>
          <a:p>
            <a:pPr algn="ctr"/>
            <a:r>
              <a:rPr lang="ru-RU" sz="2000" b="1" i="1" smtClean="0">
                <a:latin typeface="Tahoma" pitchFamily="34" charset="0"/>
                <a:cs typeface="Tahoma" pitchFamily="34" charset="0"/>
              </a:rPr>
              <a:t>Специальные условия для получения образования обучающимися с ОВЗ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68400"/>
            <a:ext cx="8569325" cy="3348038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  <a:buClr>
                <a:srgbClr val="EB641B"/>
              </a:buClr>
              <a:buFont typeface="Wingdings 2" pitchFamily="18" charset="2"/>
              <a:buChar char=""/>
            </a:pPr>
            <a:r>
              <a:rPr lang="ru-RU" sz="2000" i="1" smtClean="0">
                <a:latin typeface="Tahoma" pitchFamily="34" charset="0"/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пользования;</a:t>
            </a:r>
          </a:p>
          <a:p>
            <a:pPr algn="just" eaLnBrk="1" hangingPunct="1">
              <a:lnSpc>
                <a:spcPct val="70000"/>
              </a:lnSpc>
              <a:buClr>
                <a:srgbClr val="EB641B"/>
              </a:buClr>
              <a:buFont typeface="Wingdings 2" pitchFamily="18" charset="2"/>
              <a:buChar char=""/>
            </a:pPr>
            <a:r>
              <a:rPr lang="ru-RU" sz="2000" i="1" smtClean="0">
                <a:latin typeface="Tahoma" pitchFamily="34" charset="0"/>
              </a:rPr>
              <a:t>предоставление услуг ассистента (помощника), оказывающего обучающимся необходимую техническую помощь;</a:t>
            </a:r>
          </a:p>
          <a:p>
            <a:pPr algn="just" eaLnBrk="1" hangingPunct="1">
              <a:lnSpc>
                <a:spcPct val="70000"/>
              </a:lnSpc>
              <a:buClr>
                <a:srgbClr val="EB641B"/>
              </a:buClr>
              <a:buFont typeface="Wingdings 2" pitchFamily="18" charset="2"/>
              <a:buChar char=""/>
            </a:pPr>
            <a:r>
              <a:rPr lang="ru-RU" sz="2000" i="1" smtClean="0">
                <a:latin typeface="Tahoma" pitchFamily="34" charset="0"/>
              </a:rPr>
              <a:t>проведение групповых и индивидуальных коррекционных занятий;</a:t>
            </a:r>
          </a:p>
          <a:p>
            <a:pPr algn="just" eaLnBrk="1" hangingPunct="1">
              <a:lnSpc>
                <a:spcPct val="70000"/>
              </a:lnSpc>
              <a:buClr>
                <a:srgbClr val="EB641B"/>
              </a:buClr>
              <a:buFont typeface="Wingdings 2" pitchFamily="18" charset="2"/>
              <a:buChar char=""/>
            </a:pPr>
            <a:r>
              <a:rPr lang="ru-RU" sz="2000" i="1" smtClean="0">
                <a:latin typeface="Tahoma" pitchFamily="34" charset="0"/>
              </a:rPr>
              <a:t>обеспечение доступа в здания организаций, осуществляющих образовательную деятельность;</a:t>
            </a:r>
          </a:p>
          <a:p>
            <a:pPr algn="just" eaLnBrk="1" hangingPunct="1">
              <a:lnSpc>
                <a:spcPct val="70000"/>
              </a:lnSpc>
              <a:buClr>
                <a:srgbClr val="EB641B"/>
              </a:buClr>
              <a:buFont typeface="Wingdings 2" pitchFamily="18" charset="2"/>
              <a:buChar char=""/>
            </a:pPr>
            <a:r>
              <a:rPr lang="ru-RU" sz="2000" i="1" smtClean="0">
                <a:latin typeface="Tahoma" pitchFamily="34" charset="0"/>
              </a:rPr>
              <a:t>другие условия, без которых невозможно или затруднено освоение образовательных программ обучающимися с ОВЗ.</a:t>
            </a:r>
            <a:endParaRPr lang="ru-RU" sz="2400" smtClean="0">
              <a:latin typeface="Arial" charset="0"/>
            </a:endParaRPr>
          </a:p>
          <a:p>
            <a:pPr algn="just">
              <a:buFont typeface="Georgia" pitchFamily="18" charset="0"/>
              <a:buNone/>
            </a:pPr>
            <a:r>
              <a:rPr lang="ru-RU" sz="2000" smtClean="0">
                <a:latin typeface="Arial" charset="0"/>
              </a:rPr>
              <a:t>                                                               </a:t>
            </a:r>
            <a:r>
              <a:rPr lang="en-US" sz="2000" smtClean="0">
                <a:latin typeface="Arial" charset="0"/>
              </a:rPr>
              <a:t>  </a:t>
            </a:r>
            <a:r>
              <a:rPr lang="ru-RU" sz="2000" smtClean="0"/>
              <a:t> </a:t>
            </a:r>
            <a:r>
              <a:rPr lang="ru-RU" sz="1800" b="1" i="1" smtClean="0">
                <a:latin typeface="Tahoma" pitchFamily="34" charset="0"/>
              </a:rPr>
              <a:t>ст.79 Федерального закона</a:t>
            </a:r>
          </a:p>
          <a:p>
            <a:pPr algn="just">
              <a:buFont typeface="Georgia" pitchFamily="18" charset="0"/>
              <a:buNone/>
            </a:pPr>
            <a:r>
              <a:rPr lang="ru-RU" sz="1800" b="1" i="1" smtClean="0">
                <a:latin typeface="Tahoma" pitchFamily="34" charset="0"/>
              </a:rPr>
              <a:t>                                                                </a:t>
            </a:r>
            <a:r>
              <a:rPr lang="en-US" sz="1800" b="1" i="1" smtClean="0">
                <a:latin typeface="Tahoma" pitchFamily="34" charset="0"/>
              </a:rPr>
              <a:t>    </a:t>
            </a:r>
            <a:r>
              <a:rPr lang="ru-RU" sz="1800" b="1" i="1" smtClean="0">
                <a:latin typeface="Tahoma" pitchFamily="34" charset="0"/>
              </a:rPr>
              <a:t>«Об образовании в РФ»</a:t>
            </a:r>
          </a:p>
          <a:p>
            <a:endParaRPr lang="ru-RU" sz="1800" b="1" smtClean="0"/>
          </a:p>
        </p:txBody>
      </p:sp>
      <p:pic>
        <p:nvPicPr>
          <p:cNvPr id="20483" name="Рисунок 11" descr="1098854-Clipart-Group-Of-Happy-Diverse-School-Children-Smiling-Royalty-Free-Vector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rcRect b="10901"/>
          <a:stretch>
            <a:fillRect/>
          </a:stretch>
        </p:blipFill>
        <p:spPr bwMode="auto">
          <a:xfrm>
            <a:off x="755650" y="3795713"/>
            <a:ext cx="17287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27063"/>
            <a:ext cx="8229600" cy="1030287"/>
          </a:xfrm>
        </p:spPr>
        <p:txBody>
          <a:bodyPr/>
          <a:lstStyle/>
          <a:p>
            <a:pPr algn="ctr"/>
            <a:r>
              <a:rPr lang="ru-RU" sz="2800" b="1" i="1" smtClean="0">
                <a:latin typeface="Tahoma" pitchFamily="34" charset="0"/>
              </a:rPr>
              <a:t>Получение образования обучающимися </a:t>
            </a:r>
            <a:br>
              <a:rPr lang="ru-RU" sz="2800" b="1" i="1" smtClean="0">
                <a:latin typeface="Tahoma" pitchFamily="34" charset="0"/>
              </a:rPr>
            </a:br>
            <a:r>
              <a:rPr lang="ru-RU" sz="2800" b="1" i="1" smtClean="0">
                <a:latin typeface="Tahoma" pitchFamily="34" charset="0"/>
              </a:rPr>
              <a:t>с ОВЗ может быть организовано</a:t>
            </a:r>
            <a:r>
              <a:rPr lang="ru-RU" sz="2800" i="1" smtClean="0">
                <a:latin typeface="Tahoma" pitchFamily="34" charset="0"/>
              </a:rPr>
              <a:t>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9588"/>
            <a:ext cx="8229600" cy="3097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 smtClean="0">
                <a:latin typeface="Tahoma" pitchFamily="34" charset="0"/>
              </a:rPr>
              <a:t>совместно с другими обучающимися;</a:t>
            </a:r>
          </a:p>
          <a:p>
            <a:pPr>
              <a:lnSpc>
                <a:spcPct val="80000"/>
              </a:lnSpc>
            </a:pPr>
            <a:r>
              <a:rPr lang="ru-RU" sz="2400" i="1" smtClean="0">
                <a:latin typeface="Tahoma" pitchFamily="34" charset="0"/>
              </a:rPr>
              <a:t>в отдельных классах, группах;</a:t>
            </a:r>
          </a:p>
          <a:p>
            <a:pPr>
              <a:lnSpc>
                <a:spcPct val="80000"/>
              </a:lnSpc>
            </a:pPr>
            <a:r>
              <a:rPr lang="ru-RU" sz="2400" i="1" smtClean="0">
                <a:latin typeface="Tahoma" pitchFamily="34" charset="0"/>
              </a:rPr>
              <a:t>в отдельных организациях, осуществляющих образовательную деятельность.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2400" i="1" smtClean="0">
                <a:latin typeface="Tahoma" pitchFamily="34" charset="0"/>
              </a:rPr>
              <a:t>               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200" i="1" smtClean="0">
                <a:latin typeface="Tahoma" pitchFamily="34" charset="0"/>
              </a:rPr>
              <a:t>                                                                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200" i="1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800" b="1" i="1" smtClean="0">
                <a:latin typeface="Tahoma" pitchFamily="34" charset="0"/>
              </a:rPr>
              <a:t>                                                                                                               </a:t>
            </a:r>
            <a:r>
              <a:rPr lang="ru-RU" sz="1400" b="1" i="1" smtClean="0">
                <a:latin typeface="Tahoma" pitchFamily="34" charset="0"/>
              </a:rPr>
              <a:t>ст.79 Федерального закона</a:t>
            </a:r>
          </a:p>
          <a:p>
            <a:pPr algn="just">
              <a:lnSpc>
                <a:spcPct val="80000"/>
              </a:lnSpc>
              <a:buFont typeface="Georgia" pitchFamily="18" charset="0"/>
              <a:buNone/>
            </a:pPr>
            <a:r>
              <a:rPr lang="ru-RU" sz="1400" b="1" i="1" smtClean="0">
                <a:latin typeface="Tahoma" pitchFamily="34" charset="0"/>
              </a:rPr>
              <a:t>                                                              «Об образовании в РФ»</a:t>
            </a:r>
          </a:p>
          <a:p>
            <a:pPr algn="just">
              <a:lnSpc>
                <a:spcPct val="80000"/>
              </a:lnSpc>
              <a:buFont typeface="Georgia" pitchFamily="18" charset="0"/>
              <a:buNone/>
            </a:pPr>
            <a:endParaRPr lang="ru-RU" sz="1400" b="1" i="1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200" i="1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200" i="1" smtClean="0">
                <a:latin typeface="Tahoma" pitchFamily="34" charset="0"/>
              </a:rPr>
              <a:t>                                              </a:t>
            </a:r>
          </a:p>
          <a:p>
            <a:pPr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idx="1"/>
          </p:nvPr>
        </p:nvSpPr>
        <p:spPr>
          <a:xfrm>
            <a:off x="250825" y="915988"/>
            <a:ext cx="8435975" cy="4014787"/>
          </a:xfrm>
        </p:spPr>
        <p:txBody>
          <a:bodyPr/>
          <a:lstStyle/>
          <a:p>
            <a:pPr marL="44450" indent="0" eaLnBrk="1" hangingPunct="1">
              <a:buFont typeface="Arial" charset="0"/>
              <a:buChar char="•"/>
            </a:pPr>
            <a:r>
              <a:rPr lang="ru-RU" sz="1800" i="1" smtClean="0">
                <a:latin typeface="Tahoma" pitchFamily="34" charset="0"/>
                <a:cs typeface="Tahoma" pitchFamily="34" charset="0"/>
              </a:rPr>
              <a:t>Приказ МОиН РФ от 20.09.2013 г. № 1082 «Об утверждении положения о ПМПК».</a:t>
            </a:r>
          </a:p>
          <a:p>
            <a:pPr marL="44450" indent="0" eaLnBrk="1" hangingPunct="1">
              <a:buFont typeface="Arial" charset="0"/>
              <a:buChar char="•"/>
            </a:pPr>
            <a:r>
              <a:rPr lang="ru-RU" sz="1800" i="1" smtClean="0">
                <a:latin typeface="Tahoma" pitchFamily="34" charset="0"/>
                <a:cs typeface="Tahoma" pitchFamily="34" charset="0"/>
              </a:rPr>
              <a:t>Приказ МОиН РФ от 30.08.2013 г. № 1014 «Об утверждении Порядка организации и осуществления образовательной деятельности по основным общеобразовательным программам – программам дошкольного образования».</a:t>
            </a:r>
          </a:p>
          <a:p>
            <a:pPr marL="44450" indent="0" eaLnBrk="1" hangingPunct="1">
              <a:buFont typeface="Arial" charset="0"/>
              <a:buChar char="•"/>
            </a:pPr>
            <a:r>
              <a:rPr lang="ru-RU" sz="1800" i="1" smtClean="0">
                <a:latin typeface="Tahoma" pitchFamily="34" charset="0"/>
                <a:cs typeface="Tahoma" pitchFamily="34" charset="0"/>
              </a:rPr>
              <a:t>Приказ МОиН РФ от 30.08.2013 г. № 1015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образования».  </a:t>
            </a:r>
            <a:endParaRPr lang="en-US" sz="1800" i="1" smtClean="0">
              <a:latin typeface="Tahoma" pitchFamily="34" charset="0"/>
              <a:cs typeface="Tahoma" pitchFamily="34" charset="0"/>
            </a:endParaRPr>
          </a:p>
          <a:p>
            <a:pPr marL="44450" indent="0" algn="just" eaLnBrk="1" hangingPunct="1">
              <a:buFont typeface="Arial" charset="0"/>
              <a:buChar char="•"/>
            </a:pPr>
            <a:r>
              <a:rPr lang="ru-RU" sz="1800" i="1" smtClean="0">
                <a:latin typeface="Tahoma" pitchFamily="34" charset="0"/>
                <a:cs typeface="Tahoma" pitchFamily="34" charset="0"/>
              </a:rPr>
              <a:t>Письмо МОиН РФ от 15 ноября 2013 г.  № НТ-1139/08 «Об организации получения образования в семейной форме».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z="2000" smtClean="0"/>
          </a:p>
          <a:p>
            <a:pPr marL="44450" indent="0" eaLnBrk="1" hangingPunct="1">
              <a:buFont typeface="Arial" charset="0"/>
              <a:buChar char="•"/>
            </a:pPr>
            <a:endParaRPr lang="en-US" sz="1800" i="1" smtClean="0">
              <a:latin typeface="Tahoma" pitchFamily="34" charset="0"/>
              <a:cs typeface="Tahoma" pitchFamily="34" charset="0"/>
            </a:endParaRPr>
          </a:p>
          <a:p>
            <a:pPr marL="44450" indent="0" eaLnBrk="1" hangingPunct="1">
              <a:buFont typeface="Arial" charset="0"/>
              <a:buChar char="•"/>
            </a:pPr>
            <a:endParaRPr lang="ru-RU" sz="1800" i="1" smtClean="0">
              <a:latin typeface="Tahoma" pitchFamily="34" charset="0"/>
              <a:cs typeface="Tahoma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ru-RU" sz="1800" smtClean="0"/>
          </a:p>
        </p:txBody>
      </p:sp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68313" y="484188"/>
            <a:ext cx="5543550" cy="4318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Tahoma" pitchFamily="34" charset="0"/>
              </a:rPr>
              <a:t>Подзаконные нормативные акты: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2"/>
          <p:cNvSpPr>
            <a:spLocks noGrp="1"/>
          </p:cNvSpPr>
          <p:nvPr>
            <p:ph type="body" idx="4294967295"/>
          </p:nvPr>
        </p:nvSpPr>
        <p:spPr>
          <a:xfrm>
            <a:off x="428625" y="1058863"/>
            <a:ext cx="8286750" cy="3924300"/>
          </a:xfrm>
        </p:spPr>
        <p:txBody>
          <a:bodyPr/>
          <a:lstStyle/>
          <a:p>
            <a:pPr marL="44450" indent="0" algn="just" eaLnBrk="1" hangingPunct="1">
              <a:buFont typeface="Arial" charset="0"/>
              <a:buChar char="•"/>
            </a:pPr>
            <a:r>
              <a:rPr lang="ru-RU" sz="1800" i="1" smtClean="0">
                <a:latin typeface="Tahoma" pitchFamily="34" charset="0"/>
                <a:cs typeface="Tahoma" pitchFamily="34" charset="0"/>
              </a:rPr>
              <a:t>Приказ МОиН РФ  от 02.09.2013 N 1035 "О признании не действующим на территории Российской Федерации письма Министерства просвещения СССР от 5 мая 1978 г. N 28-М "Об улучшении организации индивидуального обучения больных детей на дому" и утратившим силу письма Министерства народного образования РСФСР от 14 ноября 1988 г. N 17-253-6 «Об индивидуальном обучении больных детей на дому».</a:t>
            </a:r>
            <a:endParaRPr lang="en-US" sz="1800" i="1" smtClean="0">
              <a:latin typeface="Tahoma" pitchFamily="34" charset="0"/>
              <a:cs typeface="Tahoma" pitchFamily="34" charset="0"/>
            </a:endParaRPr>
          </a:p>
          <a:p>
            <a:pPr marL="44450" indent="0"/>
            <a:r>
              <a:rPr lang="ru-RU" sz="1800" i="1" smtClean="0">
                <a:latin typeface="Tahoma" pitchFamily="34" charset="0"/>
              </a:rPr>
              <a:t>Порядок организации и осуществления образовательной деятельности по дополнительным образовательным программам (утвержден приказом Минобрнауки России 29 августа 2013 г. № 1008).</a:t>
            </a:r>
            <a:endParaRPr lang="en-US" sz="1800" i="1" smtClean="0">
              <a:latin typeface="Tahoma" pitchFamily="34" charset="0"/>
            </a:endParaRPr>
          </a:p>
          <a:p>
            <a:pPr marL="44450" indent="0"/>
            <a:r>
              <a:rPr lang="ru-RU" sz="1800" i="1" smtClean="0">
                <a:latin typeface="Tahoma" pitchFamily="34" charset="0"/>
              </a:rPr>
              <a:t>Приказ Минобрнауки России от 9 января 2014 года № 2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программ".</a:t>
            </a:r>
          </a:p>
          <a:p>
            <a:pPr marL="44450" indent="0"/>
            <a:endParaRPr lang="en-US" sz="1800" i="1" smtClean="0">
              <a:latin typeface="Tahoma" pitchFamily="34" charset="0"/>
            </a:endParaRPr>
          </a:p>
          <a:p>
            <a:pPr marL="44450" indent="0" algn="just" eaLnBrk="1" hangingPunct="1">
              <a:buFont typeface="Arial" charset="0"/>
              <a:buChar char="•"/>
            </a:pPr>
            <a:endParaRPr lang="en-US" sz="1800" i="1" smtClean="0">
              <a:latin typeface="Tahoma" pitchFamily="34" charset="0"/>
              <a:cs typeface="Tahoma" pitchFamily="34" charset="0"/>
            </a:endParaRPr>
          </a:p>
          <a:p>
            <a:pPr marL="44450" indent="0" algn="just" eaLnBrk="1" hangingPunct="1">
              <a:buFont typeface="Arial" charset="0"/>
              <a:buChar char="•"/>
            </a:pPr>
            <a:endParaRPr lang="ru-RU" sz="1800" i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4" name="Rectangle 4"/>
          <p:cNvSpPr>
            <a:spLocks/>
          </p:cNvSpPr>
          <p:nvPr/>
        </p:nvSpPr>
        <p:spPr bwMode="auto">
          <a:xfrm>
            <a:off x="468313" y="484188"/>
            <a:ext cx="55435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tx2"/>
                </a:solidFill>
              </a:rPr>
              <a:t>Подзаконные нормативные акты: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503237"/>
          </a:xfrm>
        </p:spPr>
        <p:txBody>
          <a:bodyPr/>
          <a:lstStyle/>
          <a:p>
            <a:r>
              <a:rPr lang="ru-RU" sz="2000" b="1" i="1" smtClean="0">
                <a:latin typeface="Tahoma" pitchFamily="34" charset="0"/>
              </a:rPr>
              <a:t>Подзаконные нормативные акты:</a:t>
            </a:r>
            <a:br>
              <a:rPr lang="ru-RU" sz="2000" b="1" i="1" smtClean="0">
                <a:latin typeface="Tahoma" pitchFamily="34" charset="0"/>
              </a:rPr>
            </a:br>
            <a:endParaRPr lang="ru-RU" sz="2000" b="1" i="1" smtClean="0">
              <a:latin typeface="Tahoma" pitchFamily="34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79388" y="915988"/>
            <a:ext cx="8785225" cy="4014787"/>
          </a:xfrm>
        </p:spPr>
        <p:txBody>
          <a:bodyPr/>
          <a:lstStyle/>
          <a:p>
            <a:r>
              <a:rPr lang="ru-RU" sz="1800" i="1" smtClean="0">
                <a:latin typeface="Tahoma" pitchFamily="34" charset="0"/>
              </a:rPr>
              <a:t>Приказ Минобрнауки России от 19 декабря 2014 г. № 1598 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здоровья". </a:t>
            </a:r>
            <a:endParaRPr lang="en-US" sz="1800" i="1" smtClean="0">
              <a:latin typeface="Tahoma" pitchFamily="34" charset="0"/>
            </a:endParaRPr>
          </a:p>
          <a:p>
            <a:r>
              <a:rPr lang="ru-RU" sz="1800" i="1" smtClean="0">
                <a:latin typeface="Tahoma" pitchFamily="34" charset="0"/>
              </a:rPr>
              <a:t>Приказ Минобрнауки России от 19 декабря 2014 г. № 1599 "Об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нарушениями)".</a:t>
            </a:r>
            <a:endParaRPr lang="en-US" sz="1800" i="1" smtClean="0">
              <a:latin typeface="Tahoma" pitchFamily="34" charset="0"/>
            </a:endParaRPr>
          </a:p>
          <a:p>
            <a:r>
              <a:rPr lang="ru-RU" sz="1800" i="1" smtClean="0">
                <a:latin typeface="Tahoma" pitchFamily="34" charset="0"/>
              </a:rPr>
              <a:t>Приказ Минобрнауки России от 9 ноября 2015 г. № 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помощи".</a:t>
            </a:r>
            <a:br>
              <a:rPr lang="ru-RU" sz="1800" i="1" smtClean="0">
                <a:latin typeface="Tahoma" pitchFamily="34" charset="0"/>
              </a:rPr>
            </a:br>
            <a:r>
              <a:rPr lang="ru-RU" sz="1800" i="1" smtClean="0">
                <a:latin typeface="Tahoma" pitchFamily="34" charset="0"/>
              </a:rPr>
              <a:t/>
            </a:r>
            <a:br>
              <a:rPr lang="ru-RU" sz="1800" i="1" smtClean="0">
                <a:latin typeface="Tahoma" pitchFamily="34" charset="0"/>
              </a:rPr>
            </a:br>
            <a:r>
              <a:rPr lang="ru-RU" sz="2400" i="1" smtClean="0"/>
              <a:t/>
            </a:r>
            <a:br>
              <a:rPr lang="ru-RU" sz="2400" i="1" smtClean="0"/>
            </a:br>
            <a:endParaRPr lang="en-US" sz="1800" i="1" smtClean="0">
              <a:latin typeface="Tahoma" pitchFamily="34" charset="0"/>
            </a:endParaRPr>
          </a:p>
          <a:p>
            <a:endParaRPr lang="en-US" sz="1800" i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1205</TotalTime>
  <Words>1139</Words>
  <Application>Microsoft Office PowerPoint</Application>
  <PresentationFormat>Экран (16:9)</PresentationFormat>
  <Paragraphs>113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Tahoma</vt:lpstr>
      <vt:lpstr>Arial</vt:lpstr>
      <vt:lpstr>Trebuchet MS</vt:lpstr>
      <vt:lpstr>Georgia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Worksheet</vt:lpstr>
      <vt:lpstr>Организация деятельности ПМПК   в условиях развития инклюзивного образования. Роль ПМПК в определении специальных образовательных условий.</vt:lpstr>
      <vt:lpstr>Международные правовые акты</vt:lpstr>
      <vt:lpstr>Слайд 3</vt:lpstr>
      <vt:lpstr>Обучающийся с ОВЗ –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(п.16).</vt:lpstr>
      <vt:lpstr>Специальные условия для получения образования обучающимися с ОВЗ</vt:lpstr>
      <vt:lpstr>Получение образования обучающимися  с ОВЗ может быть организовано:</vt:lpstr>
      <vt:lpstr>Подзаконные нормативные акты:</vt:lpstr>
      <vt:lpstr>Слайд 8</vt:lpstr>
      <vt:lpstr>Подзаконные нормативные акты: </vt:lpstr>
      <vt:lpstr>Слайд 10</vt:lpstr>
      <vt:lpstr>ПМПК  - ключевое звено психолого-педагогической и медико-социальной помощи детям с ограниченными возможностями здоровья и их семьям. </vt:lpstr>
      <vt:lpstr>Цель деятельности ПМПК - своевременное выявление детей с ОВЗ, проведение их комплексного обследования и подготовка рекомендаций по созданию специальных образовательных условий.</vt:lpstr>
      <vt:lpstr>Слайд 13</vt:lpstr>
      <vt:lpstr>Деятельность ПМПК направлена на подтверждение права конкретного ребёнка на особую заботу со стороны общества и государства.</vt:lpstr>
      <vt:lpstr>Заключение ПМПК ребенка с ОВЗ, индивидуальная программа реабилитации ребенка-инвалида  для родителей (законных представителей) носят заявительный характер. </vt:lpstr>
      <vt:lpstr>Представленное в образовательную организацию заключение ПМПК и/или ИПР является основанием для создания органами исполнительной власти субъектов Российской Федерации, осуществляющими государственное управление в сфере образования, и/или органами местного самоуправления, осуществляющими управление в сфере образования, образовательными организациями, иными органами и организациями в соответствии с их компетенцией условий для обучения и воспитания детей.</vt:lpstr>
      <vt:lpstr>Слайд 17</vt:lpstr>
      <vt:lpstr>Слайд 18</vt:lpstr>
      <vt:lpstr>Кабинеты специалистов ТПМПК</vt:lpstr>
      <vt:lpstr>Логопедические, ортопедические, офтальмологические и сурдологические подкомиссии ТПМПК  г. Новосибирска</vt:lpstr>
      <vt:lpstr>Основные проблемы в деятельности «сессионных» комиссий</vt:lpstr>
      <vt:lpstr>Межведомственное взаимодействие:</vt:lpstr>
      <vt:lpstr>Образовательные практики обучения детей с ОВЗ</vt:lpstr>
      <vt:lpstr>Группы компенсирующей направленности ДОО</vt:lpstr>
      <vt:lpstr>Зачисление в образовательные организации детей с ОВЗ осуществляется на основании личного заявления родителя (законного представителя) ребенка и заключения и рекомендаций ПМПК.</vt:lpstr>
      <vt:lpstr>Инклюзивное образование</vt:lpstr>
      <vt:lpstr>ПМП(к)  в  образовательных организациях г. Новосибирска</vt:lpstr>
      <vt:lpstr>Выводы: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поведения детей дошкольного возраста на дороге</dc:title>
  <cp:lastModifiedBy>Admin</cp:lastModifiedBy>
  <cp:revision>65</cp:revision>
  <dcterms:modified xsi:type="dcterms:W3CDTF">2016-09-21T14:33:24Z</dcterms:modified>
</cp:coreProperties>
</file>