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0" r:id="rId8"/>
    <p:sldId id="261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90" y="-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9810-D236-4CAA-B545-882F35A0F8B8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38CE-63D7-4E8A-BFA6-CB8978F95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834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9810-D236-4CAA-B545-882F35A0F8B8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38CE-63D7-4E8A-BFA6-CB8978F95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447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9810-D236-4CAA-B545-882F35A0F8B8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38CE-63D7-4E8A-BFA6-CB8978F9506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7329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9810-D236-4CAA-B545-882F35A0F8B8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38CE-63D7-4E8A-BFA6-CB8978F95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94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9810-D236-4CAA-B545-882F35A0F8B8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38CE-63D7-4E8A-BFA6-CB8978F9506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8405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9810-D236-4CAA-B545-882F35A0F8B8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38CE-63D7-4E8A-BFA6-CB8978F95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247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9810-D236-4CAA-B545-882F35A0F8B8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38CE-63D7-4E8A-BFA6-CB8978F95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640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9810-D236-4CAA-B545-882F35A0F8B8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38CE-63D7-4E8A-BFA6-CB8978F95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96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9810-D236-4CAA-B545-882F35A0F8B8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38CE-63D7-4E8A-BFA6-CB8978F95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198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9810-D236-4CAA-B545-882F35A0F8B8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38CE-63D7-4E8A-BFA6-CB8978F95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95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9810-D236-4CAA-B545-882F35A0F8B8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38CE-63D7-4E8A-BFA6-CB8978F95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69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9810-D236-4CAA-B545-882F35A0F8B8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38CE-63D7-4E8A-BFA6-CB8978F95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04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9810-D236-4CAA-B545-882F35A0F8B8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38CE-63D7-4E8A-BFA6-CB8978F95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914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9810-D236-4CAA-B545-882F35A0F8B8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38CE-63D7-4E8A-BFA6-CB8978F95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6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9810-D236-4CAA-B545-882F35A0F8B8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38CE-63D7-4E8A-BFA6-CB8978F95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91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9810-D236-4CAA-B545-882F35A0F8B8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38CE-63D7-4E8A-BFA6-CB8978F95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994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69810-D236-4CAA-B545-882F35A0F8B8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69638CE-63D7-4E8A-BFA6-CB8978F95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42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40;&#1050;&#1056;_&#1075;&#1086;&#1076;_5&#1072;_&#1084;&#1072;&#1090;&#1077;&#1084;&#1072;&#1090;&#1080;&#1082;&#1072;.xls" TargetMode="External"/><Relationship Id="rId2" Type="http://schemas.openxmlformats.org/officeDocument/2006/relationships/hyperlink" Target="&#1040;&#1050;&#1056;_&#1075;&#1086;&#1076;_6_&#1084;&#1072;&#1090;&#1077;&#1084;&#1072;&#1090;&#1080;&#1082;&#1072;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6720" y="2404534"/>
            <a:ext cx="11289792" cy="16463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Мониторинг формирования УУД </a:t>
            </a:r>
            <a:r>
              <a:rPr lang="ru-RU" dirty="0" smtClean="0"/>
              <a:t>в процессе обучения математике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6" y="5096256"/>
            <a:ext cx="10050950" cy="768096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Свиридова Е.В., учитель математики МБОУ СОШ № 45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96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ru-RU" sz="3200" b="1" u="sng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Понятие «универсальные учебные действия»</a:t>
            </a:r>
            <a:endParaRPr lang="ru-RU" sz="2000" b="1" u="sng" dirty="0">
              <a:solidFill>
                <a:srgbClr val="0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96537"/>
            <a:ext cx="8596668" cy="474482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    В широком значении термин «универсальные учебные действия» означает умение учиться, т. е. способность субъекта к саморазвитию и самосовершенствованию путём сознательного и активного присвоения нового социального опыта.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    Способность обучающегося самостоятельно успешно усваивать новые знания, формировать умения и компетентности, включая самостоятельную организацию этого процесса, т. е. умение учиться, обеспечивается тем, что универсальные учебные действия как обобщённые действия открывают учащимся возможность широкой ориентации как в различных предметных областях, так и в строении самой учебной деятельности, включающей осознание её целевой направленности, ценностно-смысловых 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операциональных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характеристик. Таким образом, достижение умения учиться предполагает полноценное освоение обучающимися всех компонентов учебной деятельности, которые включают: познавательные и учебные мотивы, учебную цель, учебную задачу, учебные действия и операции (ориентировка, преобразование материала, контроль и оценка). Умение учиться — существенный фактор повышения эффективности освоения учащимися предметных знаний, формирования умений и компетенций, образа мира и ценностно-смысловых оснований личностного морального выбора.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380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Функции универсальных учебных действий</a:t>
            </a:r>
            <a:endParaRPr lang="ru-RU" sz="32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73959"/>
            <a:ext cx="8596668" cy="4567404"/>
          </a:xfrm>
        </p:spPr>
        <p:txBody>
          <a:bodyPr>
            <a:normAutofit lnSpcReduction="10000"/>
          </a:bodyPr>
          <a:lstStyle/>
          <a:p>
            <a:pPr marL="457200"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обеспечение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возможностей обучающегося самостоятельно осуществлять деятельность учения, ставить учебные цели, искать и использовать необходимые средства и способы их достижения, контролировать и оценивать процесс и результаты деятельности;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создание условий для гармоничного развития личности и её самореализации на основе готовности к непрерывному образованию; обеспечение успешного усвоения знаний, формирования умений, навыков и компетентностей в любой предметной области.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Универсальные учебные действия можно сгруппировать в четыре основных блока: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079500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1) личностные;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079500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2) регулятивные;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079500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3) познавательные;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079500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4) коммуникативные.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0607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 algn="ctr">
              <a:spcBef>
                <a:spcPts val="1000"/>
              </a:spcBef>
            </a:pPr>
            <a:r>
              <a:rPr lang="ru-RU" sz="3200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Личностные УУД</a:t>
            </a:r>
            <a:r>
              <a:rPr lang="ru-RU" sz="700" b="1" u="sng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/>
            </a:r>
            <a:br>
              <a:rPr lang="ru-RU" sz="700" b="1" u="sng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42197"/>
            <a:ext cx="8596668" cy="514520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  Это универсальные учебные действия  – система ценностных ориентаций школьника, отражающих личностные смыслы, мотивы, отношения к различным сферам окружающего мира. Личностные универсальные учебные действия выражаются формулами «Я и природа», «Я и другие люди», «Я и общество», «Я и познание», «Я и Я», что позволяет ребенку выполнять разные социальные роли («гражданин», «школьник», «ученик», «собеседник», «одноклассник», «пешеход» и др.).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   Личностные действия обеспечивают ценностно - смысловую ориентацию учащихся (знание моральных норм, умение соотносить поступки и события с принятыми этическими принципами, умение выделить нравственный аспект поведения) и ориентацию в социальных ролях и межличностных отношениях. Применительно к учебной деятельности следует выделить  три вида личностных действий: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99110"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личностное, профессиональное, жизненное самоопределение;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99110" algn="just"/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смыслообразование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т. е. установление учащимися связи между целью учебной деятельности и ее мотивом, другими словами, между результатом учения и тем, что побуждает деятельность, ради чего она осуществляется. Ученик должен задаваться вопросом: какое значение и какой смысл имеет для меня учение? — и уметь на него отвечать;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99110"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нравственно этическая ориентация, в том числе и оценивание усваиваемого содержания (исходя из социальных и личностных ценностей), обеспечивающее личностный моральный выбор.</a:t>
            </a:r>
          </a:p>
          <a:p>
            <a:pPr marL="499110" algn="just"/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10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Регулятивные УУД</a:t>
            </a:r>
            <a:r>
              <a:rPr lang="ru-RU" sz="40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ru-RU" sz="4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37481"/>
            <a:ext cx="8596668" cy="526803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обеспечивают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организацию учащимся своей учебной деятельности. К ним относятся следующие: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9911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целеполагание - как постановка учебной задачи на основе соотнесения того, что уже известно и усвоено учащимся, и того, что еще неизвестно;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9911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планирование - определение последовательности промежуточных целей с учетом конечного результата; составление плана и последовательности действий;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9911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прогнозирование – предвосхищение результата и уровня усвоения; его временных характеристик;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9911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контроль в форме сличения способа действия и его результата с заданным эталоном с целью обнаружения отклонений от него;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9911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коррекция – внесение необходимых дополнений и корректив в план и способ действия в случае расхождения ожидаемого результата действия и его реального продукта;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9911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оценка – выделение и осознание учащимся того, что уже усвоено и что еще подлежит усвоению, оценивание качества и уровня усвоения;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99110" algn="just"/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саморегуляция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как способность к мобилизации сил и энергии; способность к волевому усилию – выбору в ситуации мотивационного конфликта и к преодолению препятствий.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9088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Познавательные УУД</a:t>
            </a:r>
            <a:r>
              <a:rPr lang="ru-RU" sz="4000" b="1" i="0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3200" b="1" i="0" u="sng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ru-RU" sz="3200" b="1" i="0" u="sng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ru-RU" sz="40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60310"/>
            <a:ext cx="8596668" cy="5158853"/>
          </a:xfrm>
        </p:spPr>
        <p:txBody>
          <a:bodyPr>
            <a:normAutofit fontScale="55000" lnSpcReduction="20000"/>
          </a:bodyPr>
          <a:lstStyle/>
          <a:p>
            <a:pPr marL="457200" algn="just">
              <a:buFont typeface="+mj-lt"/>
              <a:buAutoNum type="arabicPeriod"/>
            </a:pP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Общеучебные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универсальные действия:</a:t>
            </a:r>
            <a:endParaRPr lang="ru-RU" sz="40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самостоятельное выделение и формулирование познавательной цели;</a:t>
            </a:r>
            <a:endParaRPr lang="ru-RU" sz="40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поиск и выделение необходимой информации; применение методов информационного поиска</a:t>
            </a:r>
          </a:p>
          <a:p>
            <a:pPr marL="457200"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структурирование знаний;</a:t>
            </a:r>
            <a:endParaRPr lang="ru-RU" sz="40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осознанное и произвольное построение речевого высказывания в устной и письменной форме;</a:t>
            </a:r>
            <a:endParaRPr lang="ru-RU" sz="40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выбор наиболее эффективных способов решения задач в зависимости от конкретных условий;</a:t>
            </a:r>
            <a:endParaRPr lang="ru-RU" sz="40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 способов и условий действия, контроль и оценка процесса и результатов деятельности;</a:t>
            </a:r>
            <a:endParaRPr lang="ru-RU" sz="40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смысловое чтение как осмысление цели чтения и выбор вида чтения в зависимости от цели; извлечение необходимой информации из прослушанных текстов различных жанров;</a:t>
            </a:r>
            <a:endParaRPr lang="ru-RU" sz="40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постановка и формулирование проблемы, самостоятельное создание алгоритмов деятельности при решении проблем творческого и поискового характера.</a:t>
            </a:r>
            <a:endParaRPr lang="ru-RU" sz="40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Особую группу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общеучебных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универсальных действий составляют знаково-символические действия:</a:t>
            </a:r>
            <a:endParaRPr lang="ru-RU" sz="40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— преобразование объекта из чувственной формы в модель, где выделены существенные характеристики объекта (пространственно-графическая или знаково-символическая);</a:t>
            </a:r>
            <a:endParaRPr lang="ru-RU" sz="40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преобразование модели с целью выявления общих законов, определяющих данную предметную область.</a:t>
            </a:r>
            <a:endParaRPr lang="ru-RU" sz="40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799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i="0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Логические универсальные действия: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ru-RU" sz="36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10185"/>
            <a:ext cx="8596668" cy="5295331"/>
          </a:xfrm>
        </p:spPr>
        <p:txBody>
          <a:bodyPr>
            <a:normAutofit fontScale="92500"/>
          </a:bodyPr>
          <a:lstStyle/>
          <a:p>
            <a:pPr marL="457200"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анализ объектов с целью выделения признаков (существенных, несущественных);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синтез — составление целого из частей, в том числе самостоятельное достраивание с восполнением недостающих компонентов;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выбор оснований и критериев для сравнения, классификации объектов;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подведение под понятие, выведение следствий;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установление причинно-следственных связей;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построение логической цепи рассуждений;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доказательство;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выдвижение гипотез и их обоснование.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формулирование проблемы;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самостоятельное создание способов решения проблем творческого и поискового характера.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   Познавательные действия включают действия исследования, поиска, отбора и структурирования необходимой информации, моделирование изучаемого содержания.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18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i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Коммуникативные УУД</a:t>
            </a:r>
            <a:r>
              <a:rPr lang="ru-RU" sz="3200" b="1" i="0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ru-RU" sz="36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96537"/>
            <a:ext cx="8596668" cy="52816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 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   Коммуникативные действия обеспечивают социальную компетентность и учет позиции других людей, партнеров по общению или деятельности; умение слушать и вступать в диалог; участвовать в коллективном обсуждении проблем; интегрироваться в группу сверстников и строить продуктивное взаимодействие и сотрудничество со сверстниками и взрослыми.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 коммуникативным действиям относятся: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планирование учебного сотрудничества с учителем и сверстниками — определение цели, функций участников, способов взаимодействия;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постановка вопросов — инициативное сотрудничество в поиске и сборе информации;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разрешение конфликтов – выявление, идентификация проблемы, поиск и оценка альтернативных способов разрешения конфликта, принятие решения и его реализация;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управление поведением партнера — контроль, коррекция, оценка его действий;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умение с достаточной полнотой и точностью выражать свои мысли в соответствии с задачами и условиями коммуникации; владение монологической и диалогической формами речи в соответствии с грамматическими и синтаксическими нормами родного языка.</a:t>
            </a:r>
            <a:endParaRPr lang="ru-RU" sz="20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529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0982" y="263550"/>
            <a:ext cx="8596668" cy="3880773"/>
          </a:xfrm>
        </p:spPr>
        <p:txBody>
          <a:bodyPr/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  Развитие системы УУД в составе личностных, регулятивных, познавательных и коммуникативных действий, определяющих становление психологических способностей личности, осуществляется в рамках нормативно - возрастного развития личностной и познавательной сфер ребенка. Процесс обучения задает содержание и характеристики учебной деятельности ребенка и тем самым определяет зону ближайшего развития указанных УУД – уровень их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сформированности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соответствующей нормативной стадии развития и релевантный «высокой норме» развития, и свойства.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45823" y="2977227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Критериями оценки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сформированности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УУД у учащихся выступают:</a:t>
            </a:r>
            <a:endParaRPr lang="ru-RU" sz="2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соответствие возрастно-психологическим нормативным требованиям;</a:t>
            </a:r>
            <a:endParaRPr lang="ru-RU" sz="2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соответствие свойств УУД заранее заданным требованиям.</a:t>
            </a:r>
            <a:endParaRPr lang="ru-RU" sz="2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dirty="0" smtClean="0">
                <a:hlinkClick r:id="rId2" action="ppaction://hlinkfile"/>
              </a:rPr>
              <a:t>АКР_год_6_математика.</a:t>
            </a:r>
            <a:r>
              <a:rPr lang="en-US" dirty="0" err="1" smtClean="0">
                <a:hlinkClick r:id="rId2" action="ppaction://hlinkfile"/>
              </a:rPr>
              <a:t>pdf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045823" y="4727481"/>
            <a:ext cx="8596668" cy="773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hlinkClick r:id="rId3" action="ppaction://hlinkfile"/>
              </a:rPr>
              <a:t>АКР_год_5а_математика.</a:t>
            </a:r>
            <a:r>
              <a:rPr lang="en-US" smtClean="0">
                <a:hlinkClick r:id="rId3" action="ppaction://hlinkfile"/>
              </a:rPr>
              <a:t>xls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26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368</Words>
  <Application>Microsoft Office PowerPoint</Application>
  <PresentationFormat>Произвольный</PresentationFormat>
  <Paragraphs>68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Грань</vt:lpstr>
      <vt:lpstr>Мониторинг формирования УУД в процессе обучения математике</vt:lpstr>
      <vt:lpstr>Понятие «универсальные учебные действия»</vt:lpstr>
      <vt:lpstr>Функции универсальных учебных действий</vt:lpstr>
      <vt:lpstr>Личностные УУД </vt:lpstr>
      <vt:lpstr>Регулятивные УУД </vt:lpstr>
      <vt:lpstr>Познавательные УУД  </vt:lpstr>
      <vt:lpstr>Логические универсальные действия: </vt:lpstr>
      <vt:lpstr>Коммуникативные УУД 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УУД на уроках математики и анализ сформированности</dc:title>
  <dc:creator>user</dc:creator>
  <cp:lastModifiedBy>Пользователь</cp:lastModifiedBy>
  <cp:revision>9</cp:revision>
  <dcterms:created xsi:type="dcterms:W3CDTF">2020-09-25T03:04:11Z</dcterms:created>
  <dcterms:modified xsi:type="dcterms:W3CDTF">2020-10-05T06:48:15Z</dcterms:modified>
</cp:coreProperties>
</file>