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07" r:id="rId2"/>
    <p:sldId id="456" r:id="rId3"/>
    <p:sldId id="499" r:id="rId4"/>
    <p:sldId id="503" r:id="rId5"/>
    <p:sldId id="494" r:id="rId6"/>
    <p:sldId id="504" r:id="rId7"/>
    <p:sldId id="488" r:id="rId8"/>
    <p:sldId id="510" r:id="rId9"/>
    <p:sldId id="511" r:id="rId10"/>
    <p:sldId id="512" r:id="rId11"/>
    <p:sldId id="513" r:id="rId12"/>
    <p:sldId id="514" r:id="rId13"/>
    <p:sldId id="534" r:id="rId14"/>
    <p:sldId id="515" r:id="rId15"/>
    <p:sldId id="516" r:id="rId16"/>
    <p:sldId id="519" r:id="rId17"/>
    <p:sldId id="520" r:id="rId18"/>
    <p:sldId id="521" r:id="rId19"/>
    <p:sldId id="531" r:id="rId20"/>
    <p:sldId id="532" r:id="rId21"/>
    <p:sldId id="533" r:id="rId22"/>
    <p:sldId id="522" r:id="rId23"/>
    <p:sldId id="523" r:id="rId24"/>
    <p:sldId id="505" r:id="rId25"/>
    <p:sldId id="506" r:id="rId26"/>
    <p:sldId id="535" r:id="rId27"/>
    <p:sldId id="500" r:id="rId28"/>
    <p:sldId id="501" r:id="rId29"/>
    <p:sldId id="502" r:id="rId30"/>
    <p:sldId id="507" r:id="rId31"/>
    <p:sldId id="508" r:id="rId32"/>
    <p:sldId id="517" r:id="rId33"/>
    <p:sldId id="518" r:id="rId34"/>
    <p:sldId id="525" r:id="rId35"/>
    <p:sldId id="526" r:id="rId36"/>
    <p:sldId id="527" r:id="rId37"/>
    <p:sldId id="524" r:id="rId38"/>
    <p:sldId id="509" r:id="rId39"/>
    <p:sldId id="536" r:id="rId40"/>
    <p:sldId id="529" r:id="rId41"/>
    <p:sldId id="528" r:id="rId42"/>
    <p:sldId id="530" r:id="rId43"/>
    <p:sldId id="322" r:id="rId44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7C"/>
    <a:srgbClr val="003295"/>
    <a:srgbClr val="002F8D"/>
    <a:srgbClr val="000000"/>
    <a:srgbClr val="A50021"/>
    <a:srgbClr val="FDC529"/>
    <a:srgbClr val="002570"/>
    <a:srgbClr val="72A7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6332" autoAdjust="0"/>
  </p:normalViewPr>
  <p:slideViewPr>
    <p:cSldViewPr>
      <p:cViewPr>
        <p:scale>
          <a:sx n="60" d="100"/>
          <a:sy n="60" d="100"/>
        </p:scale>
        <p:origin x="-974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8776C1-0577-49AC-911B-D5915068E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49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9C9EF8-2FAD-40E6-8A73-CA17733BF856}" type="datetimeFigureOut">
              <a:rPr lang="ru-RU"/>
              <a:pPr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BE2E58-00F8-4338-8AF7-5E8E772E58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929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5"/>
          <p:cNvGraphicFramePr>
            <a:graphicFrameLocks noChangeAspect="1"/>
          </p:cNvGraphicFramePr>
          <p:nvPr/>
        </p:nvGraphicFramePr>
        <p:xfrm>
          <a:off x="0" y="0"/>
          <a:ext cx="9144000" cy="1062038"/>
        </p:xfrm>
        <a:graphic>
          <a:graphicData uri="http://schemas.openxmlformats.org/presentationml/2006/ole">
            <p:oleObj spid="_x0000_s46220" name="Image" r:id="rId3" imgW="10387302" imgH="1205924" progId="">
              <p:embed/>
            </p:oleObj>
          </a:graphicData>
        </a:graphic>
      </p:graphicFrame>
      <p:sp>
        <p:nvSpPr>
          <p:cNvPr id="5" name="Rectangle 16"/>
          <p:cNvSpPr>
            <a:spLocks noChangeArrowheads="1"/>
          </p:cNvSpPr>
          <p:nvPr/>
        </p:nvSpPr>
        <p:spPr bwMode="gray">
          <a:xfrm>
            <a:off x="0" y="10668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6" name="Object 87"/>
          <p:cNvGraphicFramePr>
            <a:graphicFrameLocks noChangeAspect="1"/>
          </p:cNvGraphicFramePr>
          <p:nvPr/>
        </p:nvGraphicFramePr>
        <p:xfrm>
          <a:off x="0" y="2371725"/>
          <a:ext cx="9144000" cy="4486275"/>
        </p:xfrm>
        <a:graphic>
          <a:graphicData uri="http://schemas.openxmlformats.org/presentationml/2006/ole">
            <p:oleObj spid="_x0000_s46221" name="Image" r:id="rId4" imgW="10438095" imgH="5980952" progId="">
              <p:embed/>
            </p:oleObj>
          </a:graphicData>
        </a:graphic>
      </p:graphicFrame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1000" y="304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Verdana" pitchFamily="34" charset="0"/>
                <a:cs typeface="+mn-cs"/>
              </a:rPr>
              <a:t>LOGO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gray">
          <a:xfrm>
            <a:off x="0" y="23495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324600"/>
            <a:ext cx="7086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1412875"/>
            <a:ext cx="7993062" cy="720725"/>
          </a:xfrm>
          <a:effectLst>
            <a:outerShdw dist="28398" dir="3806097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 algn="ctr">
              <a:defRPr sz="4400" b="1">
                <a:solidFill>
                  <a:schemeClr val="accent1"/>
                </a:solidFill>
                <a:latin typeface="Verdana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485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3EBE3-9BB9-4F07-B709-54727FAAF5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47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300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300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E7DCF-2881-4EDE-9F1D-193962408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32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5438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EFF49-7758-4135-A2DA-7C5765ABE7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2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77127-3FBF-4AAA-A16A-4AD66D15D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36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207EE-22D8-40B8-BD29-5D38E1B38C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67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74B9E-18DC-47C0-8D23-99156E3C16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5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4490E-A6F7-4BDE-A80A-3ADAF0511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77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2EF8C-E494-4F4B-8485-3C4789B181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32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FD784-07D2-4DFF-B86F-FA26E94A53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87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00BBF-E17A-496C-8446-597C3CD33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9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3C0D4-21D0-4D94-BE50-56ADA16CE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43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5"/>
          <p:cNvGraphicFramePr>
            <a:graphicFrameLocks noChangeAspect="1"/>
          </p:cNvGraphicFramePr>
          <p:nvPr/>
        </p:nvGraphicFramePr>
        <p:xfrm>
          <a:off x="0" y="0"/>
          <a:ext cx="9144000" cy="1062038"/>
        </p:xfrm>
        <a:graphic>
          <a:graphicData uri="http://schemas.openxmlformats.org/presentationml/2006/ole">
            <p:oleObj spid="_x0000_s1103" name="Image" r:id="rId15" imgW="10387302" imgH="1205924" progId="">
              <p:embed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70B48A-2696-4F78-962C-53DB051BBB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19088"/>
            <a:ext cx="7543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0668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vo.garant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284470/c074ddcf15660edf477b46f956bcd6ad6906ab97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base.garant.ru/70291362/0dacf58504c4847f1a1635db72279562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minobr.nso.ru/sites/minobr.nso.ru/wodby_files/files/wiki/2019/01/informaciya19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minobr.nso.ru/sites/minobr.nso.ru/wodby_files/files/wiki/2019/01/informaciya19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pPr algn="ctr"/>
            <a:r>
              <a:rPr lang="ru-RU" dirty="0" smtClean="0"/>
              <a:t>МКУДПО «ГЦРО»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7"/>
            <a:ext cx="8424936" cy="48245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sz="3800" i="1" dirty="0" smtClean="0">
              <a:solidFill>
                <a:srgbClr val="002A7C"/>
              </a:solidFill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800" i="1" dirty="0" smtClean="0">
                <a:solidFill>
                  <a:srgbClr val="C00000"/>
                </a:solidFill>
                <a:latin typeface="Times New Roman" pitchFamily="18" charset="0"/>
              </a:rPr>
              <a:t>О приеме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800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3800" i="1" dirty="0" smtClean="0">
                <a:solidFill>
                  <a:srgbClr val="C00000"/>
                </a:solidFill>
                <a:latin typeface="Times New Roman" pitchFamily="18" charset="0"/>
              </a:rPr>
              <a:t>в образовательную </a:t>
            </a:r>
            <a:r>
              <a:rPr lang="ru-RU" sz="3800" i="1" dirty="0" smtClean="0">
                <a:solidFill>
                  <a:srgbClr val="C00000"/>
                </a:solidFill>
                <a:latin typeface="Times New Roman" pitchFamily="18" charset="0"/>
              </a:rPr>
              <a:t>организацию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800" i="1" dirty="0" smtClean="0">
              <a:solidFill>
                <a:srgbClr val="002A7C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b="0" dirty="0" smtClean="0">
              <a:solidFill>
                <a:srgbClr val="002A7C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b="0" dirty="0" smtClean="0">
              <a:solidFill>
                <a:srgbClr val="002A7C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b="0" dirty="0" smtClean="0">
                <a:solidFill>
                  <a:srgbClr val="002A7C"/>
                </a:solidFill>
                <a:latin typeface="Times New Roman" pitchFamily="18" charset="0"/>
                <a:cs typeface="Times New Roman" panose="02020603050405020304" pitchFamily="18" charset="0"/>
              </a:rPr>
              <a:t>Самохина Ольга Владимировна,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b="0" dirty="0" smtClean="0">
                <a:solidFill>
                  <a:srgbClr val="002A7C"/>
                </a:solidFill>
                <a:latin typeface="Times New Roman" pitchFamily="18" charset="0"/>
                <a:cs typeface="Times New Roman" panose="02020603050405020304" pitchFamily="18" charset="0"/>
              </a:rPr>
              <a:t>н</a:t>
            </a:r>
            <a:r>
              <a:rPr lang="ru-RU" b="0" dirty="0" smtClean="0">
                <a:solidFill>
                  <a:srgbClr val="002A7C"/>
                </a:solidFill>
                <a:latin typeface="Times New Roman" pitchFamily="18" charset="0"/>
                <a:cs typeface="Times New Roman" panose="02020603050405020304" pitchFamily="18" charset="0"/>
              </a:rPr>
              <a:t>ачальник отдела оценки качества образования</a:t>
            </a:r>
            <a:r>
              <a:rPr lang="ru-RU" b="0" dirty="0" smtClean="0">
                <a:solidFill>
                  <a:srgbClr val="002A7C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ru-RU" b="0" dirty="0" smtClean="0">
              <a:solidFill>
                <a:srgbClr val="002A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IBogomolov\AppData\Local\Microsoft\Windows\Temporary Internet Files\Content.Word\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45224"/>
            <a:ext cx="1472605" cy="1196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25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3850" y="1268413"/>
            <a:ext cx="8640763" cy="518492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Статья 55. Общие требования к приему на обучение в организацию, осуществляющую образовательную деятельность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6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6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9. </a:t>
            </a:r>
            <a:r>
              <a:rPr lang="ru-RU" sz="26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Правила приема в конкретную организацию, </a:t>
            </a:r>
            <a:r>
              <a:rPr lang="ru-RU" sz="26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осуществляющую образовательную деятельность, на обучение по образовательным программам </a:t>
            </a:r>
            <a:r>
              <a:rPr lang="ru-RU" sz="26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устанавливаются в части, не урегулированной законодательством об образовании</a:t>
            </a:r>
            <a:r>
              <a:rPr lang="ru-RU" sz="26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организацией, осуществляющей образовательную деятельность, </a:t>
            </a:r>
            <a:r>
              <a:rPr lang="ru-RU" sz="26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самостоятельно</a:t>
            </a:r>
            <a:r>
              <a:rPr lang="ru-RU" sz="26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alt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3850" y="1268413"/>
            <a:ext cx="8640763" cy="4903787"/>
          </a:xfrm>
        </p:spPr>
        <p:txBody>
          <a:bodyPr/>
          <a:lstStyle/>
          <a:p>
            <a:pP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altLang="ru-RU" sz="2800" b="1" i="1" u="sng" dirty="0" smtClean="0"/>
          </a:p>
          <a:p>
            <a:pPr algn="ctr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altLang="ru-RU" sz="2800" b="1" i="1" u="sng" dirty="0" smtClean="0"/>
          </a:p>
          <a:p>
            <a:pPr algn="ctr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800" b="1" i="1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Федеральный закон от 29.12.2012        № 273-ФЗ</a:t>
            </a:r>
          </a:p>
          <a:p>
            <a:pPr algn="ctr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800" b="1" i="1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"Об образовании в Российской Федерации»</a:t>
            </a:r>
            <a:endParaRPr lang="ru-RU" altLang="ru-RU" sz="28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altLang="ru-RU" sz="28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Статья 67. Организация приема на обучение по основным общеобразовательным программам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alt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20" name="Рисунок 2" descr="http://цсоншатрово.рф/images/cms/data/federal_nyj_za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124744"/>
            <a:ext cx="1279006" cy="11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3850" y="1268413"/>
            <a:ext cx="8640763" cy="518492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Статья 67 Организация приема на обучение по основным общеобразовательным программам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6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1. Получение дошкольного образования в образовательных организациях может начинаться по достижении детьми возраста двух месяцев. Получение начального общего образования в образовательных организациях начинается </a:t>
            </a:r>
            <a:r>
              <a:rPr lang="ru-RU" sz="24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по достижении детьми возраста шести лет и шести месяцев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при отсутствии противопоказаний по состоянию здоровья, но не позже достижения ими возраста восьми лет.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alt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3850" y="1268413"/>
            <a:ext cx="8640763" cy="518492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Статья 67 Организация приема на обучение по основным общеобразовательным программам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6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6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2. </a:t>
            </a:r>
            <a:r>
              <a:rPr lang="ru-RU" sz="24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Правила приема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на обучение по основным общеобразовательным программам </a:t>
            </a:r>
            <a:r>
              <a:rPr lang="ru-RU" sz="24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должны обеспечивать прием всех граждан,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которые имеют право на получение общего образования соответствующего уровня, если иное не предусмотрено настоящим Федеральным законом.</a:t>
            </a:r>
            <a:endParaRPr lang="ru-RU" alt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3850" y="1268413"/>
            <a:ext cx="8640763" cy="518492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Статья 67 Организация приема на обучение по основным общеобразовательным программам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6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3. </a:t>
            </a:r>
            <a:r>
              <a:rPr lang="ru-RU" sz="24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Правила приема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 государственные и муниципальные образовательные организации на обучение по основным общеобразовательным программам </a:t>
            </a:r>
            <a:r>
              <a:rPr lang="ru-RU" sz="24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должны обеспечивать также прием в образовательную организацию граждан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имеющих право на получение общего образования соответствующего уровня и проживающих на территории, </a:t>
            </a:r>
            <a:r>
              <a:rPr lang="ru-RU" sz="24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за которой закреплена указанная образовательная организация.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alt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3850" y="1268413"/>
            <a:ext cx="8640763" cy="518492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Статья 67 Организация приема на обучение по основным общеобразовательным программам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6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6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4. </a:t>
            </a:r>
            <a:r>
              <a:rPr lang="ru-RU" sz="26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 приеме </a:t>
            </a:r>
            <a:r>
              <a:rPr lang="ru-RU" sz="26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 государственную или муниципальную образовательную организацию </a:t>
            </a:r>
            <a:r>
              <a:rPr lang="ru-RU" sz="26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может быть отказано только по причине отсутствия в ней свободных мест</a:t>
            </a:r>
            <a:r>
              <a:rPr lang="ru-RU" sz="26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за исключением случаев, предусмотренных частями 5 и 6 настоящей статьи и статьей 88 настоящего Федерального закона.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alt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C00000"/>
                </a:solidFill>
              </a:rPr>
              <a:t>Приказ Министерства образования и науки РФ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C00000"/>
                </a:solidFill>
              </a:rPr>
              <a:t>от 22 января 2014 г. N 32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«Об утверждении Порядка приема граждан на обучение по образовательным программам начального общего, основного общего и среднего общего образования»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(с </a:t>
            </a:r>
            <a:r>
              <a:rPr lang="ru-RU" sz="24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изм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от 17.01.2019 № 19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)</a:t>
            </a:r>
            <a:endParaRPr lang="ru-RU" sz="24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35111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Приказ Министерства образования и науки РФ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от 22 января 2014 г. N 32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9.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Прием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граждан в ОООД осуществляется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по личному заявлению родителя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(законного представителя) ребенка при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предъявлении оригинала документа, удостоверяющего личность родителя 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(законного представителя), либо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оригинала документа, удостоверяющего личность иностранного гражданина и лица без гражданства в Российской Федерации 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 соответствии со 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  <a:hlinkClick r:id="rId2"/>
              </a:rPr>
              <a:t>статьей 10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 Федерального закона от 25 июля 2002 г. N 115-ФЗ "О правовом положении иностранных граждан в Российской Федерации" </a:t>
            </a:r>
            <a:endParaRPr lang="ru-RU" sz="2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9513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Приказ Министерства образования и науки РФ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от 22 января 2014 г. N </a:t>
            </a:r>
            <a:r>
              <a:rPr lang="ru-RU" sz="2400" i="1" dirty="0" smtClean="0">
                <a:solidFill>
                  <a:srgbClr val="C00000"/>
                </a:solidFill>
              </a:rPr>
              <a:t>32 (п.9)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 заявлении родителями (законными представителями) ребенка указываются следующие сведения: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а) фамилия, имя, отчество (последнее - при наличии) ребенка;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б) дата и место рождения ребенка;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в) фамилия, имя, отчество (последнее - при наличии) родителей (законных представителей) ребенка;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г) адрес места жительства ребенка, его родителей (законных представителей);</a:t>
            </a:r>
          </a:p>
          <a:p>
            <a:pPr>
              <a:buNone/>
            </a:pPr>
            <a:r>
              <a:rPr lang="ru-RU" sz="22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) контактные телефоны родителей (законных представителей) ребенка.</a:t>
            </a:r>
          </a:p>
          <a:p>
            <a:pPr algn="just">
              <a:buNone/>
            </a:pPr>
            <a:endParaRPr lang="ru-RU" sz="2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9513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Приказ Министерства образования и науки РФ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от 22 января 2014 г. N </a:t>
            </a:r>
            <a:r>
              <a:rPr lang="ru-RU" sz="2400" i="1" dirty="0" smtClean="0">
                <a:solidFill>
                  <a:srgbClr val="C00000"/>
                </a:solidFill>
              </a:rPr>
              <a:t>32 (п.9)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Для приема в ОООД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родители (законные представители) детей, проживающих на закрепленной территории, для зачисления ребенка в первый класс дополнительно предъявляют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оригинал свидетельства о рождении ребенка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или документ, подтверждающий родство заявителя,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свидетельство о регистрации ребенка по месту жительства или по месту пребывания на закрепленной территории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или документ, содержащий сведения о регистрации ребенка по месту жительства или по месту пребывания на закрепленной территории;</a:t>
            </a:r>
          </a:p>
          <a:p>
            <a:pPr algn="just">
              <a:buNone/>
            </a:pPr>
            <a:endParaRPr lang="ru-RU" sz="2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9088"/>
            <a:ext cx="8138864" cy="563562"/>
          </a:xfrm>
        </p:spPr>
        <p:txBody>
          <a:bodyPr/>
          <a:lstStyle/>
          <a:p>
            <a:pPr algn="l"/>
            <a:r>
              <a:rPr lang="ru-RU" altLang="ru-RU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ru-RU" altLang="ru-RU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altLang="ru-RU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Рассматриваемые вопросы</a:t>
            </a:r>
            <a:r>
              <a:rPr lang="ru-RU" alt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</a:t>
            </a:r>
            <a:br>
              <a:rPr lang="ru-RU" alt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310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alt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altLang="ru-RU" sz="3200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Основные вопросы организации приема в образовательною организацию.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3200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Типичные нарушения, выявляемые контрольно-надзорными органами.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13" descr="41d516a43e9669889103 (1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403" y="5013176"/>
            <a:ext cx="1584597" cy="158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95131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Свидетельство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 регистрации выдается после процедуры прописки ребенка.</a:t>
            </a:r>
          </a:p>
          <a:p>
            <a:pPr>
              <a:buNone/>
            </a:pPr>
            <a:endParaRPr lang="ru-RU" sz="24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Есть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две разновидности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свидетельства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 регистрации, которые </a:t>
            </a:r>
            <a:endParaRPr lang="ru-RU" sz="24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дают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право на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приоритетный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прием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 первый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класс: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 </a:t>
            </a:r>
            <a:endParaRPr lang="ru-RU" sz="24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ф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орма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№ 8 –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прописка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по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месту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жительства;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ф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орма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№ 3 – прописка </a:t>
            </a:r>
            <a:endParaRPr lang="ru-RU" sz="24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по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месту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временного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пребывания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ru-RU" sz="2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https://usperm.ru/sites/default/files/uspermru/7345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645024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95131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Форма 8 действует до получения несовершеннолетним гражданином паспорта, в который затем ставится штамп о регистрации по месту жительства.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Форма 3 выдаётся на срок от 1-го месяца до 3-х лет, в зависимости от срока временной регистрации по месту пребывания. По истечении этого времени бумага автоматически аннулируется.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Чтобы получить свидетельство о регистрации ребенка родителям необходимо обратиться с заявлением на регистрацию по месту жительства в территориальное отделение УФМС, либо в МФЦ или портал «</a:t>
            </a:r>
            <a:r>
              <a:rPr lang="ru-RU" sz="22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Госуслуги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».</a:t>
            </a:r>
            <a:endParaRPr lang="ru-RU" sz="2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9513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Приказ Министерства образования и науки РФ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от 22 января 2014 г. N 32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14. Прием заявлений в первый класс ОООД для граждан, проживающих на закрепленной территории, начинается не позднее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 февраля и завершается не позднее 30 июня текущего года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Зачисление в ОООД оформляется распорядительным актом ОООД в течение 7 рабочих дней после приема документов.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Для детей, не проживающих на закрепленной территории, прием заявлений в первый класс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начинается с 1 июля 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текущего года до момента заполнения свободных мест, но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не позднее 5 сентября 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текущего года.</a:t>
            </a:r>
          </a:p>
          <a:p>
            <a:pPr algn="just">
              <a:buNone/>
            </a:pPr>
            <a:endParaRPr lang="ru-RU" sz="2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9513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Приказ Министерства образования и науки РФ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от 22 января 2014 г. N 32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18. Документы, представленные родителями (законными представителями) детей, регистрируются в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журнале приема заявлений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После регистрации 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заявления родителям (законным представителям) детей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выдается расписка в получении документов,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содержащая информацию о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регистрационном номере заявления 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 приеме ребенка в ОООД,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 перечне представленных документов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 Расписка заверяется подписью должностного лица ОООД, ответственного за прием документов, и печатью ОООД.</a:t>
            </a:r>
          </a:p>
          <a:p>
            <a:pPr algn="just">
              <a:buNone/>
            </a:pPr>
            <a:endParaRPr lang="ru-RU" sz="2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Санитарно-эпидемиологические правила и нормативы</a:t>
            </a:r>
            <a:b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ru-RU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СанПиН</a:t>
            </a: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2.4.2.2821-10</a:t>
            </a:r>
            <a:b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"Санитарно-эпидемиологические требования к условиям и организации обучения в общеобразовательных организациях"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 изменениями и дополнениями от: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29 июня 2011 г., 25 декабря 2013 г., 24 ноября 2015 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363272" cy="524827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X. Гигиенические требования к режиму образовательной деятельности</a:t>
            </a:r>
          </a:p>
          <a:p>
            <a:pPr algn="ctr">
              <a:buNone/>
            </a:pPr>
            <a:endParaRPr 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10.1. Оптимальный возраст начала школьного обучения - не ранее 7 лет. В 1-е классы принимают детей 8-го или 7-го года жизни. Прием детей 7-го года жизни осуществляют при достижении ими к 1 сентября учебного года возраста не менее 6 лет 6 месяцев.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35111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X. Гигиенические требования к режиму образовательной деятельности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10.2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 Обучение детей, не достигших 6 лет 6 месяцев к началу учебного года, </a:t>
            </a:r>
            <a:r>
              <a:rPr lang="ru-RU" sz="24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рекомендуется проводить в условиях дошкольной организации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осуществляющей образовательную деятельность или в общеобразовательной организации с соблюдением всех гигиенических требований к условиям и организации образовательной деятельности для детей дошкольного возраста.</a:t>
            </a:r>
            <a:endParaRPr lang="ru-RU" sz="2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Ответственность должностных лиц за нарушение правил приёма в ОО </a:t>
            </a: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endParaRPr 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0" indent="43200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За нарушение конституционного права ребёнка на образование должностные лица могут быть привлечены к дисциплинарной, административной и уголовной ответственности.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2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Административные нарушения в 2018 году (НСО)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Протоколы об административных правонарушениях на должностных и юридических лиц были составлены: </a:t>
            </a:r>
          </a:p>
          <a:p>
            <a:pPr>
              <a:buNone/>
            </a:pPr>
            <a:endParaRPr lang="ru-RU" sz="24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по части 2 статьи 5.57 </a:t>
            </a:r>
            <a:r>
              <a:rPr lang="ru-RU" sz="24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КоАП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РФ (нарушение или незаконное ограничение права на образование, выразившееся в нарушении или ограничении права на получение общедоступного и бесплатного образования, а равно незаконные отказ в приеме в образовательную организацию либо отчисление (исключение) из образовательной организации) – </a:t>
            </a:r>
            <a:r>
              <a:rPr lang="ru-RU" sz="2400" dirty="0" smtClean="0">
                <a:solidFill>
                  <a:srgbClr val="C00000"/>
                </a:solidFill>
              </a:rPr>
              <a:t>7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; </a:t>
            </a:r>
            <a:endParaRPr lang="ru-RU" sz="2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Административные нарушения в 2018 году (НСО)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Протоколы об административных правонарушениях на должностных и юридических лиц были составлены: </a:t>
            </a:r>
          </a:p>
          <a:p>
            <a:pPr>
              <a:buNone/>
            </a:pPr>
            <a:endParaRPr 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по части 5 статьи 19.30 </a:t>
            </a:r>
            <a:r>
              <a:rPr lang="ru-RU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КоАП</a:t>
            </a: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РФ (нарушение установленного законодательством об образовании порядка приема в образовательную организацию) – </a:t>
            </a:r>
            <a:r>
              <a:rPr lang="ru-RU" dirty="0" smtClean="0">
                <a:solidFill>
                  <a:srgbClr val="C00000"/>
                </a:solidFill>
              </a:rPr>
              <a:t>4</a:t>
            </a: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 </a:t>
            </a:r>
            <a:endParaRPr lang="ru-RU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p3d prstMaterial="softEdge">
              <a:bevelT w="38100" h="38100"/>
            </a:sp3d>
          </a:bodyPr>
          <a:lstStyle/>
          <a:p>
            <a:pPr algn="l" eaLnBrk="1" hangingPunct="1">
              <a:defRPr/>
            </a:pPr>
            <a:r>
              <a:rPr lang="ru-RU" altLang="ru-RU" b="1" i="1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Актуальность</a:t>
            </a:r>
            <a:r>
              <a:rPr lang="ru-RU" altLang="ru-RU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</a:t>
            </a:r>
            <a:endParaRPr lang="ru-RU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69676D"/>
                </a:outerShdw>
              </a:effectLst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919067"/>
          </a:xfrm>
        </p:spPr>
        <p:txBody>
          <a:bodyPr/>
          <a:lstStyle/>
          <a:p>
            <a:pPr marL="514350" indent="-514350" algn="just" eaLnBrk="1" hangingPunct="1">
              <a:buNone/>
            </a:pPr>
            <a:r>
              <a:rPr lang="ru-RU" alt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1. С 1 февраля 2019 года начался прием в 1-е классы.</a:t>
            </a:r>
          </a:p>
          <a:p>
            <a:pPr marL="514350" indent="-514350" algn="just" eaLnBrk="1" hangingPunct="1">
              <a:buNone/>
            </a:pPr>
            <a:endParaRPr lang="ru-RU" alt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514350" indent="-514350" algn="just" eaLnBrk="1" hangingPunct="1">
              <a:buNone/>
            </a:pPr>
            <a:r>
              <a:rPr lang="ru-RU" alt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2. Январь 2019 года</a:t>
            </a:r>
          </a:p>
          <a:p>
            <a:pPr marL="514350" indent="-514350" eaLnBrk="1" hangingPunct="1">
              <a:buNone/>
            </a:pPr>
            <a:r>
              <a:rPr lang="ru-RU" alt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 11 общеобразовательных учреждениях проведены проверки Минобразования НСО;</a:t>
            </a:r>
          </a:p>
          <a:p>
            <a:pPr marL="514350" indent="-514350" eaLnBrk="1" hangingPunct="1">
              <a:buNone/>
            </a:pPr>
            <a:r>
              <a:rPr lang="ru-RU" altLang="ru-RU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и</a:t>
            </a:r>
            <a:r>
              <a:rPr lang="ru-RU" alt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з них в 3 (27%) ОУ выявлены нарушения, связанные с приемом в ОУ.</a:t>
            </a:r>
          </a:p>
          <a:p>
            <a:pPr marL="514350" indent="-514350" eaLnBrk="1" hangingPunct="1">
              <a:buNone/>
            </a:pPr>
            <a:endParaRPr lang="ru-RU" alt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5111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"Кодекс Российской Федерации об административных правонарушениях" от 30.12.2001    N 195-ФЗ (в ред. от 06.03.2019)</a:t>
            </a:r>
          </a:p>
          <a:p>
            <a:pPr>
              <a:buNone/>
            </a:pPr>
            <a:endParaRPr 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Статья 5.57. Нарушение права на образование и предусмотренных законодательством об образовании прав и свобод обучающихся образовательных организаций (в ред. Федерального </a:t>
            </a:r>
            <a:r>
              <a:rPr lang="ru-RU" u="sng" dirty="0" smtClean="0">
                <a:solidFill>
                  <a:schemeClr val="bg1">
                    <a:lumMod val="60000"/>
                    <a:lumOff val="40000"/>
                  </a:schemeClr>
                </a:solidFill>
                <a:hlinkClick r:id="rId2"/>
              </a:rPr>
              <a:t>закона</a:t>
            </a: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 от 02.07.2013 N 185-ФЗ)</a:t>
            </a:r>
            <a:endParaRPr lang="ru-RU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2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2312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"Кодекс Российской Федерации об административных правонарушениях" от 30.12.2001    N 195-ФЗ (в ред. от 06.03.2019)</a:t>
            </a:r>
          </a:p>
          <a:p>
            <a:pPr algn="ctr"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1. Нарушение или незаконное ограничение права на образование, выразившиеся в нарушении или ограничении права на получение общедоступного и бесплатного образования, а равно незаконные отказ в приеме в образовательную организацию либо отчисление (исключение) из образовательной организации -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влечет наложение административного штрафа на должностных лиц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 размере от тридцати тысяч до пятидесяти тысяч рублей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; на юридических лиц -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от ста тысяч до двухсот тысяч рублей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.</a:t>
            </a:r>
            <a:endParaRPr lang="ru-RU" sz="2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2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6308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"Кодекс Российской Федерации об административных правонарушениях" от 30.12.2001    N 195-ФЗ (в ред. от 06.03.2019)</a:t>
            </a:r>
          </a:p>
          <a:p>
            <a:pPr>
              <a:buNone/>
            </a:pPr>
            <a:endParaRPr 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Статья 19.30. Нарушение требований к ведению образовательной деятельности и организации образовательного процесса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2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2312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"Кодекс Российской Федерации об административных правонарушениях" от 30.12.2001    N 195-ФЗ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(в ред. от 06.03.2019)</a:t>
            </a:r>
          </a:p>
          <a:p>
            <a:pPr algn="ctr"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5. Нарушение установленного 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  <a:hlinkClick r:id="rId2"/>
              </a:rPr>
              <a:t>законодательством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 об образовании порядка приема в образовательную организацию -</a:t>
            </a:r>
          </a:p>
          <a:p>
            <a:pPr>
              <a:buNone/>
            </a:pPr>
            <a:endParaRPr lang="ru-RU" sz="24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влечет наложение административного штрафа на должностных лиц в размере от десяти тысяч до тридцати тысяч рублей; на юридических лиц - от пятидесяти тысяч до ста тысяч рублей.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2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Профилактика нарушений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2312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Типичные нарушения, отмеченные в актах проверок (январь 2019 года):</a:t>
            </a:r>
          </a:p>
          <a:p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н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е 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соблюдаются сроки издания приказа о зачислении в ОО;</a:t>
            </a:r>
          </a:p>
          <a:p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01 февраля проводился прием в ОУ как для детей, проживающих на закрепленной территории, так и не проживающих;</a:t>
            </a:r>
          </a:p>
          <a:p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н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е 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соблюдается срок приема заявлений в первый класс детей, не проживающих на закрепленной 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территории;</a:t>
            </a:r>
          </a:p>
          <a:p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качестве документа, подтверждающего регистрацию на закрепленной территории, принимались договоры найма жилого помещения.</a:t>
            </a:r>
            <a:endParaRPr lang="ru-RU" sz="20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endParaRPr lang="ru-RU" sz="1400" dirty="0" smtClean="0">
              <a:solidFill>
                <a:srgbClr val="C0000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C00000"/>
                </a:solidFill>
              </a:rPr>
              <a:t>Протокол о совершении административного правонарушения, предусмотренного частью 5 статьи 19.30 КоАП РФ,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C00000"/>
                </a:solidFill>
              </a:rPr>
              <a:t>не подлежит составлению в связи с истечением сроков давности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2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Профилактика нарушений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9513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Приказ Министерства образования и науки РФ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от 22 января 2014 г. N 32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Приложение дополнено пунктом 7.1 с 16.02.2019 г. - Приказ </a:t>
            </a:r>
            <a:r>
              <a:rPr lang="ru-RU" sz="18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Минпросвещения</a:t>
            </a: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России от 17 января 2019 г. N 19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7.1. </a:t>
            </a:r>
            <a:r>
              <a:rPr lang="ru-RU" sz="20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Родители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(законные представители) несовершеннолетних обучающихся </a:t>
            </a:r>
            <a:r>
              <a:rPr lang="ru-RU" sz="20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имеют право выбирать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до завершения получения ребенком основного общего образования с учетом мнения ребенка, а также с учетом рекомендаций </a:t>
            </a:r>
            <a:r>
              <a:rPr lang="ru-RU" sz="20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психолого-медико-педагогической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комиссии (при их наличии) </a:t>
            </a:r>
            <a:r>
              <a:rPr lang="ru-RU" sz="20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формы получения образования и формы обучения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организации, осуществляющие образовательную деятельность, </a:t>
            </a:r>
            <a:r>
              <a:rPr lang="ru-RU" sz="20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язык, языки образования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факультативные и элективные учебные предметы, курсы, дисциплины (модули) из перечня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предлагаемого организацией, осуществляющей образовательную 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деятельность.</a:t>
            </a:r>
            <a:endParaRPr lang="ru-RU" sz="20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endParaRPr lang="ru-RU" sz="2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Профилактика нарушений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3509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Приказ Министерства образования и науки РФ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от 22 января 2014 г. N 32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Приложение дополнено пунктом 7.1 с 16.02.2019 г. - Приказ </a:t>
            </a:r>
            <a:r>
              <a:rPr lang="ru-RU" sz="18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Минпросвещения</a:t>
            </a: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России от 17 января 2019 г. N 19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10.1. При приеме на обучение по имеющим государственную аккредитацию образовательным программам начального общего и основного общего образования </a:t>
            </a:r>
            <a:r>
              <a:rPr lang="ru-RU" sz="20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выбор языка образования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изучаемых родного языка из числа языков народов Российской Федерации, </a:t>
            </a:r>
            <a:r>
              <a:rPr lang="ru-RU" sz="20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 том числе русского языка как родного языка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государственных языков республик Российской Федерации </a:t>
            </a:r>
            <a:r>
              <a:rPr lang="ru-RU" sz="20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осуществляется по заявлениям 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родителей (законных представителей) детей.</a:t>
            </a:r>
          </a:p>
          <a:p>
            <a:pPr algn="just">
              <a:buNone/>
            </a:pPr>
            <a:endParaRPr lang="ru-RU" sz="2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Профилактика нарушений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73325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Приказ Министерства образования и науки РФ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от 22 января 2014 г. N 32 (п.13)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с </a:t>
            </a:r>
            <a:r>
              <a:rPr lang="ru-RU" sz="1800" i="1" dirty="0" err="1" smtClean="0">
                <a:solidFill>
                  <a:srgbClr val="C00000"/>
                </a:solidFill>
              </a:rPr>
              <a:t>и</a:t>
            </a:r>
            <a:r>
              <a:rPr lang="ru-RU" sz="1800" i="1" dirty="0" err="1" smtClean="0">
                <a:solidFill>
                  <a:srgbClr val="C00000"/>
                </a:solidFill>
              </a:rPr>
              <a:t>зм</a:t>
            </a:r>
            <a:r>
              <a:rPr lang="ru-RU" sz="1800" i="1" dirty="0" smtClean="0">
                <a:solidFill>
                  <a:srgbClr val="C00000"/>
                </a:solidFill>
              </a:rPr>
              <a:t>. от 16.02.2019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i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ru-RU" sz="2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060848"/>
          <a:ext cx="856895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432048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13. Факт ознакомления родителей (законных представителей) ребенка </a:t>
                      </a:r>
                      <a:r>
                        <a:rPr lang="ru-RU" sz="1600" u="sng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с лицензией на осуществление образовательной деятельности, свидетельством о государственной аккредитации ОООД, уставом ОООД </a:t>
                      </a:r>
                      <a:endParaRPr lang="ru-RU" sz="1600" u="sng" dirty="0" smtClean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endParaRPr lang="ru-RU" sz="1600" u="sng" dirty="0" smtClean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sz="16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фиксируется </a:t>
                      </a:r>
                      <a:r>
                        <a:rPr lang="ru-RU" sz="16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в заявлении о приеме и заверяется личной подписью родителей (законных представителей) ребенка.</a:t>
                      </a:r>
                      <a:endParaRPr lang="ru-RU" sz="1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13. Факт ознакомления родителей (законных представителей) ребенка с лицензией на осуществление образовательной деятельности, свидетельством о государственной аккредитации ОООД, уставом ОООД</a:t>
                      </a:r>
                      <a:r>
                        <a:rPr lang="ru-RU" sz="1600" i="1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,</a:t>
                      </a:r>
                    </a:p>
                    <a:p>
                      <a:pPr algn="l"/>
                      <a:r>
                        <a:rPr lang="ru-RU" sz="1600" i="1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ru-RU" sz="1600" i="1" u="sng" dirty="0" smtClean="0">
                          <a:solidFill>
                            <a:srgbClr val="C00000"/>
                          </a:solidFill>
                        </a:rPr>
                        <a:t>с образовательными программами и документами, регламентирующими организацию и осуществление образовательной деятельности, правами и обязанностями </a:t>
                      </a:r>
                      <a:r>
                        <a:rPr lang="ru-RU" sz="1600" i="1" u="sng" dirty="0" smtClean="0">
                          <a:solidFill>
                            <a:srgbClr val="C00000"/>
                          </a:solidFill>
                        </a:rPr>
                        <a:t>обучающихся</a:t>
                      </a:r>
                    </a:p>
                    <a:p>
                      <a:pPr algn="l"/>
                      <a:r>
                        <a:rPr lang="ru-RU" sz="16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фиксируется </a:t>
                      </a:r>
                      <a:r>
                        <a:rPr lang="ru-RU" sz="16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в заявлении о приеме и заверяется личной подписью родителей (законных представителей) ребенка.</a:t>
                      </a:r>
                      <a:endParaRPr lang="ru-RU" sz="1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Профилактика правонарушений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Сайт Минобразования НСО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Раздел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«Профилактика нарушений обязательных требований»</a:t>
            </a:r>
          </a:p>
          <a:p>
            <a:pPr algn="ctr">
              <a:buNone/>
            </a:pPr>
            <a:endParaRPr lang="ru-RU" sz="32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«Разъяснения и консультации»</a:t>
            </a:r>
          </a:p>
          <a:p>
            <a:pPr algn="ctr">
              <a:buNone/>
            </a:pPr>
            <a:endParaRPr lang="ru-RU" u="sng" dirty="0" smtClean="0">
              <a:hlinkClick r:id="rId2"/>
            </a:endParaRPr>
          </a:p>
          <a:p>
            <a:pPr algn="ctr">
              <a:buNone/>
            </a:pPr>
            <a:r>
              <a:rPr lang="ru-RU" sz="2200" u="sng" dirty="0" smtClean="0">
                <a:solidFill>
                  <a:srgbClr val="C00000"/>
                </a:solidFill>
                <a:hlinkClick r:id="rId2"/>
              </a:rPr>
              <a:t>http://minobr.nso.ru/sites/minobr.nso.ru/wodby_files/files/wiki/2019/01/informaciya19.pdf</a:t>
            </a:r>
            <a:endParaRPr lang="ru-RU" sz="22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Профилактика правонарушений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Сайт Минобразования НСО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Раздел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«Профилактика нарушений обязательных требований»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Разъяснения и консультации»</a:t>
            </a:r>
          </a:p>
          <a:p>
            <a:pPr algn="ctr">
              <a:buNone/>
            </a:pPr>
            <a:r>
              <a:rPr lang="ru-RU" sz="2200" u="sng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ru-RU" sz="2200" u="sng" dirty="0" smtClean="0">
                <a:solidFill>
                  <a:srgbClr val="C00000"/>
                </a:solidFill>
                <a:hlinkClick r:id="rId2"/>
              </a:rPr>
              <a:t>://minobr.nso.ru/sites/minobr.nso.ru/wodby_files/files/wiki/2019/01/informaciya19.pdf</a:t>
            </a:r>
            <a:endParaRPr lang="ru-RU" sz="2200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ИНФОРМАЦИЯ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для общеобразовательных организаций </a:t>
            </a:r>
            <a:endParaRPr lang="ru-RU" sz="2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Еще раз о нарушениях…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363272" cy="5248275"/>
          </a:xfrm>
        </p:spPr>
        <p:txBody>
          <a:bodyPr/>
          <a:lstStyle/>
          <a:p>
            <a:pPr>
              <a:buNone/>
            </a:pPr>
            <a:r>
              <a:rPr lang="ru-RU" sz="22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Рособрнадзор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по результатам проверок в 2012-2013 годах выявил нарушения при приеме в образовательные учреждения:</a:t>
            </a:r>
          </a:p>
          <a:p>
            <a:pPr>
              <a:buNone/>
            </a:pPr>
            <a:endParaRPr lang="ru-RU" sz="22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2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«В уставах общеобразовательных учреждений, находящихся в ведении субъектов РФ, были выявлены нарушения пунктов 12-15 порядка приема граждан в общеобразовательные учреждения, утвержденного приказом </a:t>
            </a:r>
            <a:r>
              <a:rPr lang="ru-RU" sz="2200" i="1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Минобрнауки</a:t>
            </a:r>
            <a:r>
              <a:rPr lang="ru-RU" sz="22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связанные </a:t>
            </a:r>
            <a:r>
              <a:rPr lang="ru-RU" sz="2200" i="1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 установлением незаконных </a:t>
            </a:r>
            <a:r>
              <a:rPr lang="ru-RU" sz="2200" i="1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требований </a:t>
            </a:r>
            <a:r>
              <a:rPr lang="ru-RU" sz="2200" i="1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при приеме </a:t>
            </a:r>
            <a:r>
              <a:rPr lang="ru-RU" sz="22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 указанные образовательные учреждения, в частности, предоставления родителями дополнительных документов».</a:t>
            </a:r>
            <a:endParaRPr lang="ru-RU" sz="22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Профилактика нарушений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35091"/>
          </a:xfrm>
        </p:spPr>
        <p:txBody>
          <a:bodyPr/>
          <a:lstStyle/>
          <a:p>
            <a:pPr algn="ctr"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Руководителям образовательных организаций при приеме обучающегося в образовательную организацию необходимо: </a:t>
            </a:r>
          </a:p>
          <a:p>
            <a:pPr algn="ctr">
              <a:buNone/>
            </a:pPr>
            <a:endParaRPr lang="ru-RU" sz="22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фиксировать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в заявлении о приеме, заверенном личной подписью родителей (законных представителей) ребенка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факт ознакомления 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родителей (законных представителей) ребенка с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лицензией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на осуществление образовательной деятельности,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свидетельством 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 государственной аккредитации ОООД, </a:t>
            </a:r>
            <a:r>
              <a:rPr lang="ru-RU" sz="22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уставом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ОООД, с </a:t>
            </a:r>
            <a:r>
              <a:rPr lang="ru-RU" sz="2200" u="sng" dirty="0" smtClean="0">
                <a:solidFill>
                  <a:srgbClr val="C00000"/>
                </a:solidFill>
              </a:rPr>
              <a:t>образовательными программами и документами, регламентирующими организацию и осуществление образовательной деятельности, правами и обязанностями обучающихся</a:t>
            </a:r>
            <a:r>
              <a:rPr lang="ru-RU" sz="2200" dirty="0" smtClean="0">
                <a:solidFill>
                  <a:srgbClr val="C00000"/>
                </a:solidFill>
              </a:rPr>
              <a:t>;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Профилактика нарушений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35091"/>
          </a:xfrm>
        </p:spPr>
        <p:txBody>
          <a:bodyPr/>
          <a:lstStyle/>
          <a:p>
            <a:pPr algn="ctr"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Руководителям образовательных организаций при приеме обучающегося в образовательную организацию необходимо: </a:t>
            </a:r>
          </a:p>
          <a:p>
            <a:pPr algn="ctr">
              <a:buNone/>
            </a:pPr>
            <a:endParaRPr lang="ru-RU" sz="22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4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получать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от родителей (законных представителей) несовершеннолетних обучающихся </a:t>
            </a:r>
            <a:r>
              <a:rPr lang="ru-RU" sz="24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заявление о выборе языка образования, изучении родного языка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из числа языков народов Российской Федерации, </a:t>
            </a:r>
            <a:r>
              <a:rPr lang="ru-RU" sz="24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 том числе русского языка как родного языка,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государственных языков республик Российской Федерации; </a:t>
            </a:r>
            <a:endParaRPr lang="ru-RU" sz="2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Профилактика нарушений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23123"/>
          </a:xfrm>
        </p:spPr>
        <p:txBody>
          <a:bodyPr/>
          <a:lstStyle/>
          <a:p>
            <a:pPr algn="ctr"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Руководителям образовательных </a:t>
            </a:r>
            <a:r>
              <a:rPr lang="ru-RU" sz="2200" dirty="0" smtClean="0">
                <a:solidFill>
                  <a:srgbClr val="C00000"/>
                </a:solidFill>
              </a:rPr>
              <a:t>организаций при </a:t>
            </a:r>
            <a:r>
              <a:rPr lang="ru-RU" sz="2200" dirty="0" smtClean="0">
                <a:solidFill>
                  <a:srgbClr val="C00000"/>
                </a:solidFill>
              </a:rPr>
              <a:t>приеме обучающегося в образовательную организацию необходимо: </a:t>
            </a:r>
          </a:p>
          <a:p>
            <a:pPr algn="ctr">
              <a:buNone/>
            </a:pPr>
            <a:endParaRPr lang="ru-RU" sz="22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обеспечить право выбора </a:t>
            </a: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родителей (законных представителей) несовершеннолетних обучающихся до завершения получения ребенком основного общего образования с учетом мнения ребенка, а также с учетом рекомендаций ПМПК (при их наличии) </a:t>
            </a:r>
            <a:r>
              <a:rPr lang="ru-RU" sz="18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формы получения образования и формы обучения,</a:t>
            </a: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организаций, осуществляющих образовательную деятельность, </a:t>
            </a:r>
            <a:r>
              <a:rPr lang="ru-RU" sz="18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языка, языков образования, факультативных и элективных учебных предметов, курсов, дисциплин (модулей) из перечня</a:t>
            </a:r>
            <a:r>
              <a:rPr 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предлагаемого организацией, осуществляющей образовательную деятельность. 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Обеспечение такого права также должно быть подтверждено соответствующим документом, отражающим волеизъявление родителей (законных представителей). 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325816" cy="563562"/>
          </a:xfrm>
        </p:spPr>
        <p:txBody>
          <a:bodyPr/>
          <a:lstStyle/>
          <a:p>
            <a:pPr algn="ctr"/>
            <a:endParaRPr lang="ru-RU" dirty="0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Спасибо за внимание!</a:t>
            </a:r>
          </a:p>
          <a:p>
            <a:pPr algn="ctr">
              <a:buFont typeface="Wingdings" pitchFamily="2" charset="2"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lvl="1" algn="ctr">
              <a:buFont typeface="Wingdings" pitchFamily="2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Муниципальное казенное учреждение</a:t>
            </a:r>
          </a:p>
          <a:p>
            <a:pPr lvl="1" algn="ctr">
              <a:buFont typeface="Wingdings" pitchFamily="2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дополнительного профессионального образования </a:t>
            </a:r>
          </a:p>
          <a:p>
            <a:pPr lvl="1" algn="ctr">
              <a:buFont typeface="Wingdings" pitchFamily="2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«Городской центр развития образования»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ru-RU" altLang="ru-RU" sz="2000" dirty="0" smtClean="0">
              <a:solidFill>
                <a:srgbClr val="002A7C"/>
              </a:solidFill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ru-RU" altLang="ru-RU" sz="2000" dirty="0" smtClean="0">
              <a:solidFill>
                <a:srgbClr val="002A7C"/>
              </a:solidFill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ru-RU" sz="2000" dirty="0" smtClean="0">
                <a:solidFill>
                  <a:srgbClr val="002A7C"/>
                </a:solidFill>
              </a:rPr>
              <a:t>http</a:t>
            </a:r>
            <a:r>
              <a:rPr lang="en-US" altLang="ru-RU" sz="2000" dirty="0" smtClean="0">
                <a:solidFill>
                  <a:srgbClr val="002A7C"/>
                </a:solidFill>
              </a:rPr>
              <a:t>://gcrodost14.nios.ru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A7C"/>
                </a:solidFill>
              </a:rPr>
              <a:t>т. 221-03-14</a:t>
            </a:r>
            <a:endParaRPr lang="ru-RU" sz="2000" dirty="0" smtClean="0">
              <a:solidFill>
                <a:srgbClr val="002A7C"/>
              </a:solidFill>
            </a:endParaRPr>
          </a:p>
          <a:p>
            <a:pPr lvl="1" algn="ctr">
              <a:buFont typeface="Wingdings" pitchFamily="2" charset="2"/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 lvl="1" algn="ctr"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002A7C"/>
                </a:solidFill>
              </a:rPr>
              <a:t>2019</a:t>
            </a:r>
            <a:endParaRPr lang="ru-RU" sz="2200" b="1" dirty="0" smtClean="0">
              <a:solidFill>
                <a:srgbClr val="002A7C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2000" b="0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 descr="\\414000000-013\общая папка\Богомолов Иван Сергеевич\ok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36976"/>
            <a:ext cx="1368152" cy="131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3295"/>
                </a:solidFill>
              </a:rPr>
              <a:t>- Конституция РФ;</a:t>
            </a:r>
            <a:br>
              <a:rPr lang="ru-RU" dirty="0" smtClean="0">
                <a:solidFill>
                  <a:srgbClr val="003295"/>
                </a:solidFill>
              </a:rPr>
            </a:br>
            <a:r>
              <a:rPr lang="ru-RU" dirty="0" smtClean="0">
                <a:solidFill>
                  <a:srgbClr val="003295"/>
                </a:solidFill>
              </a:rPr>
              <a:t>- Федеральный закон от 29.12.2012 года №273-ФЗ «Об образовании в Российской Федерации»;</a:t>
            </a:r>
            <a:br>
              <a:rPr lang="ru-RU" dirty="0" smtClean="0">
                <a:solidFill>
                  <a:srgbClr val="003295"/>
                </a:solidFill>
              </a:rPr>
            </a:br>
            <a:r>
              <a:rPr lang="ru-RU" dirty="0" smtClean="0">
                <a:solidFill>
                  <a:srgbClr val="003295"/>
                </a:solidFill>
              </a:rPr>
              <a:t>- Приказ </a:t>
            </a:r>
            <a:r>
              <a:rPr lang="ru-RU" dirty="0" err="1" smtClean="0">
                <a:solidFill>
                  <a:srgbClr val="003295"/>
                </a:solidFill>
              </a:rPr>
              <a:t>Минобрнауки</a:t>
            </a:r>
            <a:r>
              <a:rPr lang="ru-RU" dirty="0" smtClean="0">
                <a:solidFill>
                  <a:srgbClr val="003295"/>
                </a:solidFill>
              </a:rPr>
              <a:t> России от 22 января 2014 г. N 32 «Об утверждении Порядка приема граждан на обучение по образовательным программам начального общего, основного общего и среднего общего образования»;</a:t>
            </a:r>
            <a:br>
              <a:rPr lang="ru-RU" dirty="0" smtClean="0">
                <a:solidFill>
                  <a:srgbClr val="003295"/>
                </a:solidFill>
              </a:rPr>
            </a:br>
            <a:r>
              <a:rPr lang="ru-RU" dirty="0" smtClean="0">
                <a:solidFill>
                  <a:srgbClr val="003295"/>
                </a:solidFill>
              </a:rPr>
              <a:t>- </a:t>
            </a:r>
            <a:r>
              <a:rPr lang="ru-RU" dirty="0" err="1" smtClean="0">
                <a:solidFill>
                  <a:srgbClr val="003295"/>
                </a:solidFill>
              </a:rPr>
              <a:t>СанПиН</a:t>
            </a:r>
            <a:r>
              <a:rPr lang="ru-RU" dirty="0" smtClean="0">
                <a:solidFill>
                  <a:srgbClr val="003295"/>
                </a:solidFill>
              </a:rPr>
              <a:t> 2.4.2.2821-10.</a:t>
            </a:r>
            <a:endParaRPr lang="ru-RU" sz="2000" dirty="0">
              <a:solidFill>
                <a:srgbClr val="0032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2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Статья 43 Конституции РФ</a:t>
            </a:r>
          </a:p>
          <a:p>
            <a:pPr>
              <a:buNone/>
            </a:pPr>
            <a:endParaRPr 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1. Каждый имеет право на образование.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2. Гарантируются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3850" y="1268413"/>
            <a:ext cx="8640763" cy="4903787"/>
          </a:xfrm>
        </p:spPr>
        <p:txBody>
          <a:bodyPr/>
          <a:lstStyle/>
          <a:p>
            <a:pP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altLang="ru-RU" sz="2800" b="1" i="1" u="sng" dirty="0" smtClean="0"/>
          </a:p>
          <a:p>
            <a:pPr algn="ctr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altLang="ru-RU" sz="2800" b="1" i="1" u="sng" dirty="0" smtClean="0"/>
          </a:p>
          <a:p>
            <a:pPr algn="ctr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800" b="1" i="1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Федеральный закон от 29.12.2012        № 273-ФЗ</a:t>
            </a:r>
          </a:p>
          <a:p>
            <a:pPr algn="ctr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sz="2800" b="1" i="1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"Об образовании в Российской Федерации»</a:t>
            </a:r>
            <a:endParaRPr lang="ru-RU" altLang="ru-RU" sz="28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altLang="ru-RU" sz="28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Статья 55. Общие требования к приему на обучение в организацию, осуществляющую образовательную деятельность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alt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20" name="Рисунок 2" descr="http://цсоншатрово.рф/images/cms/data/federal_nyj_za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124744"/>
            <a:ext cx="1279006" cy="11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3850" y="1268413"/>
            <a:ext cx="8640763" cy="4903787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Статья 55. Общие требования к приему на обучение в организацию, осуществляющую образовательную деятельность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1. Прием на обучение в организацию, осуществляющую образовательную деятельность, </a:t>
            </a:r>
            <a:r>
              <a:rPr lang="ru-RU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проводится на принципах равных условий приема для всех поступающих</a:t>
            </a: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за исключением лиц, которым в соответствии с настоящим Федеральным законом предоставлены особые права (преимущества) при приеме на обучение.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alt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792163"/>
          </a:xfrm>
        </p:spPr>
        <p:txBody>
          <a:bodyPr/>
          <a:lstStyle/>
          <a:p>
            <a:pPr algn="ctr"/>
            <a:r>
              <a:rPr lang="ru-RU" altLang="ru-RU" sz="2800" dirty="0" smtClean="0"/>
              <a:t>Нормативно-правовые основы приема в ОУ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3850" y="1268413"/>
            <a:ext cx="8640763" cy="518492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Статья 55. Общие требования к приему на обучение в организацию, осуществляющую образовательную деятельность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6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3. </a:t>
            </a:r>
            <a:r>
              <a:rPr lang="ru-RU" sz="26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Прием на обучение </a:t>
            </a:r>
            <a:r>
              <a:rPr lang="ru-RU" sz="26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по основным общеобразовательным программам и образовательным программам среднего профессионального образования за счет бюджетных ассигнований федерального бюджета, бюджетов субъектов Российской Федерации и местных бюджетов </a:t>
            </a:r>
            <a:r>
              <a:rPr lang="ru-RU" sz="2600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проводится на общедоступной основе, если иное не предусмотрено настоящим Федеральным законом.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alt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41gd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FDC529"/>
      </a:accent1>
      <a:accent2>
        <a:srgbClr val="52C828"/>
      </a:accent2>
      <a:accent3>
        <a:srgbClr val="AAADCA"/>
      </a:accent3>
      <a:accent4>
        <a:srgbClr val="97C1D6"/>
      </a:accent4>
      <a:accent5>
        <a:srgbClr val="FEDFAC"/>
      </a:accent5>
      <a:accent6>
        <a:srgbClr val="49B523"/>
      </a:accent6>
      <a:hlink>
        <a:srgbClr val="72A7F6"/>
      </a:hlink>
      <a:folHlink>
        <a:srgbClr val="A5A5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7E25CF"/>
        </a:dk1>
        <a:lt1>
          <a:srgbClr val="C6D3FE"/>
        </a:lt1>
        <a:dk2>
          <a:srgbClr val="512175"/>
        </a:dk2>
        <a:lt2>
          <a:srgbClr val="FFFFFF"/>
        </a:lt2>
        <a:accent1>
          <a:srgbClr val="FFCC66"/>
        </a:accent1>
        <a:accent2>
          <a:srgbClr val="6ABA42"/>
        </a:accent2>
        <a:accent3>
          <a:srgbClr val="B3ABBD"/>
        </a:accent3>
        <a:accent4>
          <a:srgbClr val="A9B4D9"/>
        </a:accent4>
        <a:accent5>
          <a:srgbClr val="FFE2B8"/>
        </a:accent5>
        <a:accent6>
          <a:srgbClr val="5FA83B"/>
        </a:accent6>
        <a:hlink>
          <a:srgbClr val="3399FF"/>
        </a:hlink>
        <a:folHlink>
          <a:srgbClr val="43A8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009999"/>
        </a:dk1>
        <a:lt1>
          <a:srgbClr val="E2E2D6"/>
        </a:lt1>
        <a:dk2>
          <a:srgbClr val="005986"/>
        </a:dk2>
        <a:lt2>
          <a:srgbClr val="FFFFFF"/>
        </a:lt2>
        <a:accent1>
          <a:srgbClr val="12D2C9"/>
        </a:accent1>
        <a:accent2>
          <a:srgbClr val="3574C7"/>
        </a:accent2>
        <a:accent3>
          <a:srgbClr val="AAB5C3"/>
        </a:accent3>
        <a:accent4>
          <a:srgbClr val="C1C1B7"/>
        </a:accent4>
        <a:accent5>
          <a:srgbClr val="AAE5E1"/>
        </a:accent5>
        <a:accent6>
          <a:srgbClr val="2F68B4"/>
        </a:accent6>
        <a:hlink>
          <a:srgbClr val="1EBABA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FDC529"/>
        </a:accent1>
        <a:accent2>
          <a:srgbClr val="52C828"/>
        </a:accent2>
        <a:accent3>
          <a:srgbClr val="AAADCA"/>
        </a:accent3>
        <a:accent4>
          <a:srgbClr val="97C1D6"/>
        </a:accent4>
        <a:accent5>
          <a:srgbClr val="FEDFAC"/>
        </a:accent5>
        <a:accent6>
          <a:srgbClr val="49B523"/>
        </a:accent6>
        <a:hlink>
          <a:srgbClr val="72A7F6"/>
        </a:hlink>
        <a:folHlink>
          <a:srgbClr val="A5A5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cdb2004141gd</Template>
  <TotalTime>4611</TotalTime>
  <Words>1685</Words>
  <Application>Microsoft Office PowerPoint</Application>
  <PresentationFormat>Экран (4:3)</PresentationFormat>
  <Paragraphs>244</Paragraphs>
  <Slides>43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cdb2004141gd</vt:lpstr>
      <vt:lpstr>Image</vt:lpstr>
      <vt:lpstr>МКУДПО «ГЦРО»</vt:lpstr>
      <vt:lpstr> Рассматриваемые вопросы: </vt:lpstr>
      <vt:lpstr>Актуальность:</vt:lpstr>
      <vt:lpstr>Еще раз о нарушениях…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Административные нарушения в 2018 году (НСО)</vt:lpstr>
      <vt:lpstr>Административные нарушения в 2018 году (НСО)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Нормативно-правовые основы приема в ОУ</vt:lpstr>
      <vt:lpstr>Профилактика нарушений</vt:lpstr>
      <vt:lpstr>Профилактика нарушений </vt:lpstr>
      <vt:lpstr>Профилактика нарушений </vt:lpstr>
      <vt:lpstr>Профилактика нарушений</vt:lpstr>
      <vt:lpstr>Профилактика правонарушений</vt:lpstr>
      <vt:lpstr>Профилактика правонарушений</vt:lpstr>
      <vt:lpstr>Профилактика нарушений </vt:lpstr>
      <vt:lpstr>Профилактика нарушений </vt:lpstr>
      <vt:lpstr>Профилактика нарушений </vt:lpstr>
      <vt:lpstr>Слайд 43</vt:lpstr>
    </vt:vector>
  </TitlesOfParts>
  <Company>uomur.org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Компетентностные  диагностики МСОКО как инструмент  управления образовательным результатом  М.В.Кравец, начальник  Управления образования г.Муравленко</dc:title>
  <dc:creator>user</dc:creator>
  <cp:lastModifiedBy>Самохина</cp:lastModifiedBy>
  <cp:revision>500</cp:revision>
  <dcterms:created xsi:type="dcterms:W3CDTF">2012-05-21T05:06:49Z</dcterms:created>
  <dcterms:modified xsi:type="dcterms:W3CDTF">2019-03-18T14:50:32Z</dcterms:modified>
</cp:coreProperties>
</file>