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62" r:id="rId2"/>
  </p:sldMasterIdLst>
  <p:notesMasterIdLst>
    <p:notesMasterId r:id="rId32"/>
  </p:notesMasterIdLst>
  <p:sldIdLst>
    <p:sldId id="256" r:id="rId3"/>
    <p:sldId id="348" r:id="rId4"/>
    <p:sldId id="350" r:id="rId5"/>
    <p:sldId id="305" r:id="rId6"/>
    <p:sldId id="349" r:id="rId7"/>
    <p:sldId id="351" r:id="rId8"/>
    <p:sldId id="352" r:id="rId9"/>
    <p:sldId id="353" r:id="rId10"/>
    <p:sldId id="319" r:id="rId11"/>
    <p:sldId id="322" r:id="rId12"/>
    <p:sldId id="323" r:id="rId13"/>
    <p:sldId id="327" r:id="rId14"/>
    <p:sldId id="354" r:id="rId15"/>
    <p:sldId id="355" r:id="rId16"/>
    <p:sldId id="330" r:id="rId17"/>
    <p:sldId id="331" r:id="rId18"/>
    <p:sldId id="356" r:id="rId19"/>
    <p:sldId id="335" r:id="rId20"/>
    <p:sldId id="338" r:id="rId21"/>
    <p:sldId id="346" r:id="rId22"/>
    <p:sldId id="339" r:id="rId23"/>
    <p:sldId id="340" r:id="rId24"/>
    <p:sldId id="347" r:id="rId25"/>
    <p:sldId id="341" r:id="rId26"/>
    <p:sldId id="342" r:id="rId27"/>
    <p:sldId id="344" r:id="rId28"/>
    <p:sldId id="345" r:id="rId29"/>
    <p:sldId id="343" r:id="rId30"/>
    <p:sldId id="279" r:id="rId31"/>
  </p:sldIdLst>
  <p:sldSz cx="9144000" cy="5143500" type="screen16x9"/>
  <p:notesSz cx="6858000" cy="9144000"/>
  <p:embeddedFontLst>
    <p:embeddedFont>
      <p:font typeface="Arvo" panose="020B060402020202020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Roboto Condensed" panose="020B0604020202020204" charset="0"/>
      <p:regular r:id="rId43"/>
      <p:bold r:id="rId44"/>
      <p:italic r:id="rId45"/>
      <p:boldItalic r:id="rId46"/>
    </p:embeddedFont>
    <p:embeddedFont>
      <p:font typeface="Roboto Condensed Light" panose="020B0604020202020204" charset="0"/>
      <p:regular r:id="rId47"/>
      <p:bold r:id="rId48"/>
      <p:italic r:id="rId49"/>
      <p:boldItalic r:id="rId50"/>
    </p:embeddedFont>
    <p:embeddedFont>
      <p:font typeface="Segoe UI" panose="020B0502040204020203" pitchFamily="34" charset="0"/>
      <p:regular r:id="rId51"/>
      <p:bold r:id="rId52"/>
      <p:italic r:id="rId53"/>
      <p:boldItalic r:id="rId54"/>
    </p:embeddedFont>
    <p:embeddedFont>
      <p:font typeface="Segoe UI Light" panose="020B0502040204020203" pitchFamily="34" charset="0"/>
      <p:regular r:id="rId55"/>
      <p:italic r:id="rId56"/>
    </p:embeddedFont>
    <p:embeddedFont>
      <p:font typeface="Segoe UI Semibold" panose="020B0702040204020203" pitchFamily="34" charset="0"/>
      <p:bold r:id="rId57"/>
      <p:boldItalic r:id="rId58"/>
    </p:embeddedFont>
    <p:embeddedFont>
      <p:font typeface="Tahoma" panose="020B0604030504040204" pitchFamily="34" charset="0"/>
      <p:regular r:id="rId59"/>
      <p:bold r:id="rId60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5476"/>
    <a:srgbClr val="263248"/>
    <a:srgbClr val="283245"/>
    <a:srgbClr val="253145"/>
    <a:srgbClr val="3F5376"/>
    <a:srgbClr val="3F5378"/>
    <a:srgbClr val="27334A"/>
    <a:srgbClr val="283345"/>
    <a:srgbClr val="263449"/>
    <a:srgbClr val="2634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62FBA5A-C225-4ADE-BC5F-F9600D78DC0B}">
  <a:tblStyle styleId="{B62FBA5A-C225-4ADE-BC5F-F9600D78DC0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0" d="100"/>
          <a:sy n="140" d="100"/>
        </p:scale>
        <p:origin x="102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3;n">
            <a:extLst>
              <a:ext uri="{FF2B5EF4-FFF2-40B4-BE49-F238E27FC236}">
                <a16:creationId xmlns:a16="http://schemas.microsoft.com/office/drawing/2014/main" id="{E6FAEAB7-FEB9-4CA6-AF80-E956155AE5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Google Shape;4;n">
            <a:extLst>
              <a:ext uri="{FF2B5EF4-FFF2-40B4-BE49-F238E27FC236}">
                <a16:creationId xmlns:a16="http://schemas.microsoft.com/office/drawing/2014/main" id="{88E42BFD-77E9-4846-94B2-303532D65CB9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2470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181;g35f391192_00:notes">
            <a:extLst>
              <a:ext uri="{FF2B5EF4-FFF2-40B4-BE49-F238E27FC236}">
                <a16:creationId xmlns:a16="http://schemas.microsoft.com/office/drawing/2014/main" id="{2E10371A-C846-40DE-8EF8-AA30C585E72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8915" name="Google Shape;182;g35f391192_00:notes">
            <a:extLst>
              <a:ext uri="{FF2B5EF4-FFF2-40B4-BE49-F238E27FC236}">
                <a16:creationId xmlns:a16="http://schemas.microsoft.com/office/drawing/2014/main" id="{E6B04A0F-709C-4D82-A4D5-F5EB08C9891E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ru-RU" alt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57E119A0-9964-44BE-8D5F-6E15841E11E7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4813" cy="30861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F395520F-F46E-4C5D-8C57-1FE26CA109F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8" name="Text Box 3">
            <a:extLst>
              <a:ext uri="{FF2B5EF4-FFF2-40B4-BE49-F238E27FC236}">
                <a16:creationId xmlns:a16="http://schemas.microsoft.com/office/drawing/2014/main" id="{8B11E7B8-A14B-4BB4-A372-E8F0A5FFF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hangingPunct="1">
              <a:buSzPct val="45000"/>
              <a:buFont typeface="Wingdings" panose="05000000000000000000" pitchFamily="2" charset="2"/>
              <a:buNone/>
            </a:pPr>
            <a:fld id="{729D7C96-DF89-4848-82C6-FF14EE429CB5}" type="slidenum">
              <a:rPr lang="ru-RU" altLang="ru-RU" sz="1100">
                <a:ea typeface="Arial Unicode MS" pitchFamily="34" charset="-128"/>
              </a:rPr>
              <a:pPr algn="r" hangingPunct="1">
                <a:buSzPct val="45000"/>
                <a:buFont typeface="Wingdings" panose="05000000000000000000" pitchFamily="2" charset="2"/>
                <a:buNone/>
              </a:pPr>
              <a:t>12</a:t>
            </a:fld>
            <a:endParaRPr lang="ru-RU" altLang="ru-RU" sz="1100"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57E119A0-9964-44BE-8D5F-6E15841E11E7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4813" cy="30861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F395520F-F46E-4C5D-8C57-1FE26CA109F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8" name="Text Box 3">
            <a:extLst>
              <a:ext uri="{FF2B5EF4-FFF2-40B4-BE49-F238E27FC236}">
                <a16:creationId xmlns:a16="http://schemas.microsoft.com/office/drawing/2014/main" id="{8B11E7B8-A14B-4BB4-A372-E8F0A5FFF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hangingPunct="1">
              <a:buSzPct val="45000"/>
              <a:buFont typeface="Wingdings" panose="05000000000000000000" pitchFamily="2" charset="2"/>
              <a:buNone/>
            </a:pPr>
            <a:fld id="{729D7C96-DF89-4848-82C6-FF14EE429CB5}" type="slidenum">
              <a:rPr lang="ru-RU" altLang="ru-RU" sz="1100">
                <a:ea typeface="Arial Unicode MS" pitchFamily="34" charset="-128"/>
              </a:rPr>
              <a:pPr algn="r" hangingPunct="1">
                <a:buSzPct val="45000"/>
                <a:buFont typeface="Wingdings" panose="05000000000000000000" pitchFamily="2" charset="2"/>
                <a:buNone/>
              </a:pPr>
              <a:t>13</a:t>
            </a:fld>
            <a:endParaRPr lang="ru-RU" altLang="ru-RU" sz="1100"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4028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57E119A0-9964-44BE-8D5F-6E15841E11E7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4813" cy="30861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F395520F-F46E-4C5D-8C57-1FE26CA109F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8" name="Text Box 3">
            <a:extLst>
              <a:ext uri="{FF2B5EF4-FFF2-40B4-BE49-F238E27FC236}">
                <a16:creationId xmlns:a16="http://schemas.microsoft.com/office/drawing/2014/main" id="{8B11E7B8-A14B-4BB4-A372-E8F0A5FFF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hangingPunct="1">
              <a:buSzPct val="45000"/>
              <a:buFont typeface="Wingdings" panose="05000000000000000000" pitchFamily="2" charset="2"/>
              <a:buNone/>
            </a:pPr>
            <a:fld id="{729D7C96-DF89-4848-82C6-FF14EE429CB5}" type="slidenum">
              <a:rPr lang="ru-RU" altLang="ru-RU" sz="1100">
                <a:ea typeface="Arial Unicode MS" pitchFamily="34" charset="-128"/>
              </a:rPr>
              <a:pPr algn="r" hangingPunct="1">
                <a:buSzPct val="45000"/>
                <a:buFont typeface="Wingdings" panose="05000000000000000000" pitchFamily="2" charset="2"/>
                <a:buNone/>
              </a:pPr>
              <a:t>14</a:t>
            </a:fld>
            <a:endParaRPr lang="ru-RU" altLang="ru-RU" sz="1100"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1775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>
            <a:extLst>
              <a:ext uri="{FF2B5EF4-FFF2-40B4-BE49-F238E27FC236}">
                <a16:creationId xmlns:a16="http://schemas.microsoft.com/office/drawing/2014/main" id="{A5399737-0290-4242-B6BA-18C142C8229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4813" cy="30861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74F45A5B-CA5C-4292-AAB9-F932B6B9BB9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0" name="Text Box 3">
            <a:extLst>
              <a:ext uri="{FF2B5EF4-FFF2-40B4-BE49-F238E27FC236}">
                <a16:creationId xmlns:a16="http://schemas.microsoft.com/office/drawing/2014/main" id="{B5089EE8-10D5-488D-9CE5-BE66721DF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hangingPunct="1">
              <a:buSzPct val="45000"/>
              <a:buFont typeface="Wingdings" panose="05000000000000000000" pitchFamily="2" charset="2"/>
              <a:buNone/>
            </a:pPr>
            <a:fld id="{5EE62950-DD57-4EFB-B2A2-C355F7A369F5}" type="slidenum">
              <a:rPr lang="ru-RU" altLang="ru-RU" sz="1100">
                <a:ea typeface="Arial Unicode MS" pitchFamily="34" charset="-128"/>
              </a:rPr>
              <a:pPr algn="r" hangingPunct="1">
                <a:buSzPct val="45000"/>
                <a:buFont typeface="Wingdings" panose="05000000000000000000" pitchFamily="2" charset="2"/>
                <a:buNone/>
              </a:pPr>
              <a:t>15</a:t>
            </a:fld>
            <a:endParaRPr lang="ru-RU" altLang="ru-RU" sz="1100"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812FBBCC-F677-412B-AA95-21239FFBB9C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4813" cy="30861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98CE709E-BE04-46F0-B2AA-FE3ED9E0C99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4" name="Text Box 3">
            <a:extLst>
              <a:ext uri="{FF2B5EF4-FFF2-40B4-BE49-F238E27FC236}">
                <a16:creationId xmlns:a16="http://schemas.microsoft.com/office/drawing/2014/main" id="{AF2868CE-62EE-457F-8881-36841E320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hangingPunct="1">
              <a:buSzPct val="45000"/>
              <a:buFont typeface="Wingdings" panose="05000000000000000000" pitchFamily="2" charset="2"/>
              <a:buNone/>
            </a:pPr>
            <a:fld id="{FD73D109-180E-43AE-9AE0-E7F2B884DFD3}" type="slidenum">
              <a:rPr lang="ru-RU" altLang="ru-RU" sz="1100">
                <a:ea typeface="Arial Unicode MS" pitchFamily="34" charset="-128"/>
              </a:rPr>
              <a:pPr algn="r" hangingPunct="1">
                <a:buSzPct val="45000"/>
                <a:buFont typeface="Wingdings" panose="05000000000000000000" pitchFamily="2" charset="2"/>
                <a:buNone/>
              </a:pPr>
              <a:t>16</a:t>
            </a:fld>
            <a:endParaRPr lang="ru-RU" altLang="ru-RU" sz="1100"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812FBBCC-F677-412B-AA95-21239FFBB9C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4813" cy="30861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98CE709E-BE04-46F0-B2AA-FE3ED9E0C99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4" name="Text Box 3">
            <a:extLst>
              <a:ext uri="{FF2B5EF4-FFF2-40B4-BE49-F238E27FC236}">
                <a16:creationId xmlns:a16="http://schemas.microsoft.com/office/drawing/2014/main" id="{AF2868CE-62EE-457F-8881-36841E320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hangingPunct="1">
              <a:buSzPct val="45000"/>
              <a:buFont typeface="Wingdings" panose="05000000000000000000" pitchFamily="2" charset="2"/>
              <a:buNone/>
            </a:pPr>
            <a:fld id="{FD73D109-180E-43AE-9AE0-E7F2B884DFD3}" type="slidenum">
              <a:rPr lang="ru-RU" altLang="ru-RU" sz="1100">
                <a:ea typeface="Arial Unicode MS" pitchFamily="34" charset="-128"/>
              </a:rPr>
              <a:pPr algn="r" hangingPunct="1">
                <a:buSzPct val="45000"/>
                <a:buFont typeface="Wingdings" panose="05000000000000000000" pitchFamily="2" charset="2"/>
                <a:buNone/>
              </a:pPr>
              <a:t>17</a:t>
            </a:fld>
            <a:endParaRPr lang="ru-RU" altLang="ru-RU" sz="1100"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2126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0115822F-334A-4AC4-82AF-AA939111EEB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4813" cy="30861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704B0900-E29A-473F-B8CC-2D02FA41B55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0" name="Text Box 3">
            <a:extLst>
              <a:ext uri="{FF2B5EF4-FFF2-40B4-BE49-F238E27FC236}">
                <a16:creationId xmlns:a16="http://schemas.microsoft.com/office/drawing/2014/main" id="{E07FECD7-0C1F-4A3A-A460-5CD053BF9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hangingPunct="1">
              <a:buSzPct val="45000"/>
              <a:buFont typeface="Wingdings" panose="05000000000000000000" pitchFamily="2" charset="2"/>
              <a:buNone/>
            </a:pPr>
            <a:fld id="{AFA5888C-9DDA-4118-A3AC-7B73413465C3}" type="slidenum">
              <a:rPr lang="ru-RU" altLang="ru-RU" sz="1100">
                <a:ea typeface="Arial Unicode MS" pitchFamily="34" charset="-128"/>
              </a:rPr>
              <a:pPr algn="r" hangingPunct="1">
                <a:buSzPct val="45000"/>
                <a:buFont typeface="Wingdings" panose="05000000000000000000" pitchFamily="2" charset="2"/>
                <a:buNone/>
              </a:pPr>
              <a:t>18</a:t>
            </a:fld>
            <a:endParaRPr lang="ru-RU" altLang="ru-RU" sz="1100"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F6381132-5305-4B0C-B70B-E49D6710344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4813" cy="30861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9A133E33-1740-4986-A48C-0669C13D47D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Text Box 3">
            <a:extLst>
              <a:ext uri="{FF2B5EF4-FFF2-40B4-BE49-F238E27FC236}">
                <a16:creationId xmlns:a16="http://schemas.microsoft.com/office/drawing/2014/main" id="{E9F67426-C57F-471A-B9AF-3A6494573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hangingPunct="1">
              <a:buSzPct val="45000"/>
              <a:buFont typeface="Wingdings" panose="05000000000000000000" pitchFamily="2" charset="2"/>
              <a:buNone/>
            </a:pPr>
            <a:fld id="{7AB1A38E-BCA1-48E7-91D5-5FDB7C180129}" type="slidenum">
              <a:rPr lang="ru-RU" altLang="ru-RU" sz="1100">
                <a:ea typeface="Arial Unicode MS" pitchFamily="34" charset="-128"/>
              </a:rPr>
              <a:pPr algn="r" hangingPunct="1">
                <a:buSzPct val="45000"/>
                <a:buFont typeface="Wingdings" panose="05000000000000000000" pitchFamily="2" charset="2"/>
                <a:buNone/>
              </a:pPr>
              <a:t>19</a:t>
            </a:fld>
            <a:endParaRPr lang="ru-RU" altLang="ru-RU" sz="1100"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>
            <a:extLst>
              <a:ext uri="{FF2B5EF4-FFF2-40B4-BE49-F238E27FC236}">
                <a16:creationId xmlns:a16="http://schemas.microsoft.com/office/drawing/2014/main" id="{E68316F7-F8B7-4BFE-A484-0A37138B001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4813" cy="30861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12F63426-171D-42A5-BDA0-B30CA5B7616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6" name="Text Box 3">
            <a:extLst>
              <a:ext uri="{FF2B5EF4-FFF2-40B4-BE49-F238E27FC236}">
                <a16:creationId xmlns:a16="http://schemas.microsoft.com/office/drawing/2014/main" id="{2D12E641-89CA-4867-B50E-1B8EBC472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hangingPunct="1">
              <a:buSzPct val="45000"/>
              <a:buFont typeface="Wingdings" panose="05000000000000000000" pitchFamily="2" charset="2"/>
              <a:buNone/>
            </a:pPr>
            <a:fld id="{48B35848-D581-44DD-AA38-26572FD4EDA9}" type="slidenum">
              <a:rPr lang="ru-RU" altLang="ru-RU" sz="1100">
                <a:ea typeface="Arial Unicode MS" pitchFamily="34" charset="-128"/>
              </a:rPr>
              <a:pPr algn="r" hangingPunct="1">
                <a:buSzPct val="45000"/>
                <a:buFont typeface="Wingdings" panose="05000000000000000000" pitchFamily="2" charset="2"/>
                <a:buNone/>
              </a:pPr>
              <a:t>20</a:t>
            </a:fld>
            <a:endParaRPr lang="ru-RU" altLang="ru-RU" sz="1100"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>
            <a:extLst>
              <a:ext uri="{FF2B5EF4-FFF2-40B4-BE49-F238E27FC236}">
                <a16:creationId xmlns:a16="http://schemas.microsoft.com/office/drawing/2014/main" id="{154F4295-2472-4E5D-A7A2-01236B010FE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4813" cy="30861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3F68A46D-31D7-4154-8106-0215FA7DBB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0" name="Text Box 3">
            <a:extLst>
              <a:ext uri="{FF2B5EF4-FFF2-40B4-BE49-F238E27FC236}">
                <a16:creationId xmlns:a16="http://schemas.microsoft.com/office/drawing/2014/main" id="{9A86C984-C591-4E57-81DD-A5DC0742B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hangingPunct="1">
              <a:buSzPct val="45000"/>
              <a:buFont typeface="Wingdings" panose="05000000000000000000" pitchFamily="2" charset="2"/>
              <a:buNone/>
            </a:pPr>
            <a:fld id="{455776AD-178D-44FB-AC96-EF57A64A4FBD}" type="slidenum">
              <a:rPr lang="ru-RU" altLang="ru-RU" sz="1100">
                <a:ea typeface="Arial Unicode MS" pitchFamily="34" charset="-128"/>
              </a:rPr>
              <a:pPr algn="r" hangingPunct="1">
                <a:buSzPct val="45000"/>
                <a:buFont typeface="Wingdings" panose="05000000000000000000" pitchFamily="2" charset="2"/>
                <a:buNone/>
              </a:pPr>
              <a:t>21</a:t>
            </a:fld>
            <a:endParaRPr lang="ru-RU" altLang="ru-RU" sz="1100"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2378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>
            <a:extLst>
              <a:ext uri="{FF2B5EF4-FFF2-40B4-BE49-F238E27FC236}">
                <a16:creationId xmlns:a16="http://schemas.microsoft.com/office/drawing/2014/main" id="{0EE61E60-BCBA-4E58-A9E1-6B23189EDBB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4813" cy="30861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075FA69B-BA69-4B17-B2FE-D5A732EFF91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4" name="Text Box 3">
            <a:extLst>
              <a:ext uri="{FF2B5EF4-FFF2-40B4-BE49-F238E27FC236}">
                <a16:creationId xmlns:a16="http://schemas.microsoft.com/office/drawing/2014/main" id="{7C02B251-FC8C-4496-94FC-930447EA4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hangingPunct="1">
              <a:buSzPct val="45000"/>
              <a:buFont typeface="Wingdings" panose="05000000000000000000" pitchFamily="2" charset="2"/>
              <a:buNone/>
            </a:pPr>
            <a:fld id="{10FE5DAE-BAC7-4818-9555-5EA6E1D32439}" type="slidenum">
              <a:rPr lang="ru-RU" altLang="ru-RU" sz="1100">
                <a:ea typeface="Arial Unicode MS" pitchFamily="34" charset="-128"/>
              </a:rPr>
              <a:pPr algn="r" hangingPunct="1">
                <a:buSzPct val="45000"/>
                <a:buFont typeface="Wingdings" panose="05000000000000000000" pitchFamily="2" charset="2"/>
                <a:buNone/>
              </a:pPr>
              <a:t>22</a:t>
            </a:fld>
            <a:endParaRPr lang="ru-RU" altLang="ru-RU" sz="1100"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8BCB94A3-20B1-42A0-BD54-860D37F2161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4813" cy="30861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35B223D8-2974-437F-AA73-E95284D7B0B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8" name="Text Box 3">
            <a:extLst>
              <a:ext uri="{FF2B5EF4-FFF2-40B4-BE49-F238E27FC236}">
                <a16:creationId xmlns:a16="http://schemas.microsoft.com/office/drawing/2014/main" id="{0B1FE034-F666-4765-9C61-87828FFDD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hangingPunct="1">
              <a:buSzPct val="45000"/>
              <a:buFont typeface="Wingdings" panose="05000000000000000000" pitchFamily="2" charset="2"/>
              <a:buNone/>
            </a:pPr>
            <a:fld id="{CFD7043A-494C-460F-9CB0-D0A48145AE76}" type="slidenum">
              <a:rPr lang="ru-RU" altLang="ru-RU" sz="1100">
                <a:ea typeface="Arial Unicode MS" pitchFamily="34" charset="-128"/>
              </a:rPr>
              <a:pPr algn="r" hangingPunct="1">
                <a:buSzPct val="45000"/>
                <a:buFont typeface="Wingdings" panose="05000000000000000000" pitchFamily="2" charset="2"/>
                <a:buNone/>
              </a:pPr>
              <a:t>23</a:t>
            </a:fld>
            <a:endParaRPr lang="ru-RU" altLang="ru-RU" sz="1100"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>
            <a:extLst>
              <a:ext uri="{FF2B5EF4-FFF2-40B4-BE49-F238E27FC236}">
                <a16:creationId xmlns:a16="http://schemas.microsoft.com/office/drawing/2014/main" id="{0E244447-BEA2-4B72-8CB6-68AD515BE10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4813" cy="30861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029CF212-473C-4443-AE47-0DAA098ABA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2" name="Text Box 3">
            <a:extLst>
              <a:ext uri="{FF2B5EF4-FFF2-40B4-BE49-F238E27FC236}">
                <a16:creationId xmlns:a16="http://schemas.microsoft.com/office/drawing/2014/main" id="{C73EE74C-ECAF-45B0-8CB6-BBF41F8F7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hangingPunct="1">
              <a:buSzPct val="45000"/>
              <a:buFont typeface="Wingdings" panose="05000000000000000000" pitchFamily="2" charset="2"/>
              <a:buNone/>
            </a:pPr>
            <a:fld id="{10C4D413-03EC-465A-B08C-4C9FCBFA2EED}" type="slidenum">
              <a:rPr lang="ru-RU" altLang="ru-RU" sz="1100">
                <a:ea typeface="Arial Unicode MS" pitchFamily="34" charset="-128"/>
              </a:rPr>
              <a:pPr algn="r" hangingPunct="1">
                <a:buSzPct val="45000"/>
                <a:buFont typeface="Wingdings" panose="05000000000000000000" pitchFamily="2" charset="2"/>
                <a:buNone/>
              </a:pPr>
              <a:t>24</a:t>
            </a:fld>
            <a:endParaRPr lang="ru-RU" altLang="ru-RU" sz="1100"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348CFB2D-5D12-4761-9558-005D63DD37C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4813" cy="30861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BFA9DBD4-400C-46BB-A65F-9D7B4F02D57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6" name="Text Box 3">
            <a:extLst>
              <a:ext uri="{FF2B5EF4-FFF2-40B4-BE49-F238E27FC236}">
                <a16:creationId xmlns:a16="http://schemas.microsoft.com/office/drawing/2014/main" id="{F866C32F-895B-4A40-A92B-19DEF45C8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hangingPunct="1">
              <a:buSzPct val="45000"/>
              <a:buFont typeface="Wingdings" panose="05000000000000000000" pitchFamily="2" charset="2"/>
              <a:buNone/>
            </a:pPr>
            <a:fld id="{11FB487C-B82F-444C-8E25-79C00B161220}" type="slidenum">
              <a:rPr lang="ru-RU" altLang="ru-RU" sz="1100">
                <a:ea typeface="Arial Unicode MS" pitchFamily="34" charset="-128"/>
              </a:rPr>
              <a:pPr algn="r" hangingPunct="1">
                <a:buSzPct val="45000"/>
                <a:buFont typeface="Wingdings" panose="05000000000000000000" pitchFamily="2" charset="2"/>
                <a:buNone/>
              </a:pPr>
              <a:t>25</a:t>
            </a:fld>
            <a:endParaRPr lang="ru-RU" altLang="ru-RU" sz="1100"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7368268B-47A6-4D15-A448-6CAA5ECF877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4813" cy="30861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C34F137E-AA0C-4CE8-9472-01B71668588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492" name="Text Box 3">
            <a:extLst>
              <a:ext uri="{FF2B5EF4-FFF2-40B4-BE49-F238E27FC236}">
                <a16:creationId xmlns:a16="http://schemas.microsoft.com/office/drawing/2014/main" id="{3564BAAD-7D76-4691-B561-3260F7417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hangingPunct="1">
              <a:buSzPct val="45000"/>
              <a:buFont typeface="Wingdings" panose="05000000000000000000" pitchFamily="2" charset="2"/>
              <a:buNone/>
            </a:pPr>
            <a:fld id="{4C76A2AA-18CF-467E-94FE-227624744CFF}" type="slidenum">
              <a:rPr lang="ru-RU" altLang="ru-RU" sz="1100">
                <a:ea typeface="Arial Unicode MS" pitchFamily="34" charset="-128"/>
              </a:rPr>
              <a:pPr algn="r" hangingPunct="1">
                <a:buSzPct val="45000"/>
                <a:buFont typeface="Wingdings" panose="05000000000000000000" pitchFamily="2" charset="2"/>
                <a:buNone/>
              </a:pPr>
              <a:t>26</a:t>
            </a:fld>
            <a:endParaRPr lang="ru-RU" altLang="ru-RU" sz="1100"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>
            <a:extLst>
              <a:ext uri="{FF2B5EF4-FFF2-40B4-BE49-F238E27FC236}">
                <a16:creationId xmlns:a16="http://schemas.microsoft.com/office/drawing/2014/main" id="{4851E847-DC58-4AD5-861A-551C24FA487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4813" cy="30861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CF202DEB-88FA-482F-87B1-CC34AFF5F63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6" name="Text Box 3">
            <a:extLst>
              <a:ext uri="{FF2B5EF4-FFF2-40B4-BE49-F238E27FC236}">
                <a16:creationId xmlns:a16="http://schemas.microsoft.com/office/drawing/2014/main" id="{4FBAA6C1-0F91-4BFB-ADF8-02B634CED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hangingPunct="1">
              <a:buSzPct val="45000"/>
              <a:buFont typeface="Wingdings" panose="05000000000000000000" pitchFamily="2" charset="2"/>
              <a:buNone/>
            </a:pPr>
            <a:fld id="{5C66EDE7-A57E-4FA8-9BBD-8FF73A86168B}" type="slidenum">
              <a:rPr lang="ru-RU" altLang="ru-RU" sz="1100">
                <a:ea typeface="Arial Unicode MS" pitchFamily="34" charset="-128"/>
              </a:rPr>
              <a:pPr algn="r" hangingPunct="1">
                <a:buSzPct val="45000"/>
                <a:buFont typeface="Wingdings" panose="05000000000000000000" pitchFamily="2" charset="2"/>
                <a:buNone/>
              </a:pPr>
              <a:t>27</a:t>
            </a:fld>
            <a:endParaRPr lang="ru-RU" altLang="ru-RU" sz="1100"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295CA4B2-8B8A-4070-803C-3546F880530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4813" cy="30861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060C70BF-4C0B-4477-AB8D-AAE8390C425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0" name="Text Box 3">
            <a:extLst>
              <a:ext uri="{FF2B5EF4-FFF2-40B4-BE49-F238E27FC236}">
                <a16:creationId xmlns:a16="http://schemas.microsoft.com/office/drawing/2014/main" id="{D95D44DA-27E4-469C-92C9-076464180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hangingPunct="1">
              <a:buSzPct val="45000"/>
              <a:buFont typeface="Wingdings" panose="05000000000000000000" pitchFamily="2" charset="2"/>
              <a:buNone/>
            </a:pPr>
            <a:fld id="{8A1A587A-27B2-4EE0-A668-7F8DC22C6A4F}" type="slidenum">
              <a:rPr lang="ru-RU" altLang="ru-RU" sz="1100">
                <a:ea typeface="Arial Unicode MS" pitchFamily="34" charset="-128"/>
              </a:rPr>
              <a:pPr algn="r" hangingPunct="1">
                <a:buSzPct val="45000"/>
                <a:buFont typeface="Wingdings" panose="05000000000000000000" pitchFamily="2" charset="2"/>
                <a:buNone/>
              </a:pPr>
              <a:t>28</a:t>
            </a:fld>
            <a:endParaRPr lang="ru-RU" altLang="ru-RU" sz="1100"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Google Shape;499;g35ed75ccf_022:notes">
            <a:extLst>
              <a:ext uri="{FF2B5EF4-FFF2-40B4-BE49-F238E27FC236}">
                <a16:creationId xmlns:a16="http://schemas.microsoft.com/office/drawing/2014/main" id="{679D8DA9-3C84-4ED9-BA45-1015AAA76B1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66563" name="Google Shape;500;g35ed75ccf_022:notes">
            <a:extLst>
              <a:ext uri="{FF2B5EF4-FFF2-40B4-BE49-F238E27FC236}">
                <a16:creationId xmlns:a16="http://schemas.microsoft.com/office/drawing/2014/main" id="{1A05B45F-0199-4B03-9013-AFF50AFE92CB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ru-RU" alt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624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7266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197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903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8485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>
            <a:extLst>
              <a:ext uri="{FF2B5EF4-FFF2-40B4-BE49-F238E27FC236}">
                <a16:creationId xmlns:a16="http://schemas.microsoft.com/office/drawing/2014/main" id="{709ECDFF-6AF8-4E92-A11B-DDDFBF2EAC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7388" y="1143000"/>
            <a:ext cx="5483225" cy="3084513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</p:sp>
      <p:sp>
        <p:nvSpPr>
          <p:cNvPr id="60419" name="Заметки 2">
            <a:extLst>
              <a:ext uri="{FF2B5EF4-FFF2-40B4-BE49-F238E27FC236}">
                <a16:creationId xmlns:a16="http://schemas.microsoft.com/office/drawing/2014/main" id="{B17C08A2-FF08-4EFF-BA1C-CC0F9D040607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1886D6-1B41-49C5-B77B-B8E99A6732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/>
            <a:fld id="{50BB8B35-C6D7-42BD-B15C-026FE8068AA5}" type="slidenum">
              <a:rPr lang="ru-RU" altLang="ru-RU" sz="1300">
                <a:latin typeface="Times New Roman" panose="02020603050405020304" pitchFamily="18" charset="0"/>
              </a:rPr>
              <a:pPr algn="r"/>
              <a:t>9</a:t>
            </a:fld>
            <a:endParaRPr lang="ru-RU" altLang="ru-RU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>
            <a:extLst>
              <a:ext uri="{FF2B5EF4-FFF2-40B4-BE49-F238E27FC236}">
                <a16:creationId xmlns:a16="http://schemas.microsoft.com/office/drawing/2014/main" id="{477C6779-0DB5-4072-96EE-437E379EE4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7388" y="1143000"/>
            <a:ext cx="5483225" cy="3084513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</p:sp>
      <p:sp>
        <p:nvSpPr>
          <p:cNvPr id="62467" name="Заметки 2">
            <a:extLst>
              <a:ext uri="{FF2B5EF4-FFF2-40B4-BE49-F238E27FC236}">
                <a16:creationId xmlns:a16="http://schemas.microsoft.com/office/drawing/2014/main" id="{3B20AB64-702E-47DC-A75A-2EDCF469D3B6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Белокрылова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A9B363-E688-4586-A7B0-A325A67F5DB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E0833B4-DE1F-4807-917E-4ECB90F714D5}" type="slidenum">
              <a:rPr lang="ru-RU" altLang="ru-RU" sz="1300">
                <a:latin typeface="Times New Roman" panose="02020603050405020304" pitchFamily="18" charset="0"/>
              </a:rPr>
              <a:pPr/>
              <a:t>10</a:t>
            </a:fld>
            <a:endParaRPr lang="ru-RU" altLang="ru-RU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15CE8D2C-D428-4AEE-8C8B-4A84E00A3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7225"/>
            <a:ext cx="1300163" cy="433388"/>
          </a:xfrm>
          <a:prstGeom prst="triangle">
            <a:avLst>
              <a:gd name="adj" fmla="val 32426"/>
            </a:avLst>
          </a:prstGeom>
          <a:solidFill>
            <a:srgbClr val="2632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defRPr/>
            </a:pPr>
            <a:endParaRPr lang="ru-RU" altLang="ru-RU">
              <a:latin typeface="Arvo" charset="0"/>
              <a:sym typeface="Arvo" charset="0"/>
            </a:endParaRPr>
          </a:p>
        </p:txBody>
      </p:sp>
      <p:grpSp>
        <p:nvGrpSpPr>
          <p:cNvPr id="4" name="Google Shape;11;p2">
            <a:extLst>
              <a:ext uri="{FF2B5EF4-FFF2-40B4-BE49-F238E27FC236}">
                <a16:creationId xmlns:a16="http://schemas.microsoft.com/office/drawing/2014/main" id="{A42A887C-C646-4EAA-AD25-8C8A961E27F0}"/>
              </a:ext>
            </a:extLst>
          </p:cNvPr>
          <p:cNvGrpSpPr>
            <a:grpSpLocks/>
          </p:cNvGrpSpPr>
          <p:nvPr/>
        </p:nvGrpSpPr>
        <p:grpSpPr bwMode="auto">
          <a:xfrm>
            <a:off x="0" y="-6350"/>
            <a:ext cx="8661400" cy="5149850"/>
            <a:chOff x="0" y="-7088"/>
            <a:chExt cx="8661398" cy="5150588"/>
          </a:xfrm>
        </p:grpSpPr>
        <p:sp>
          <p:nvSpPr>
            <p:cNvPr id="5" name="Google Shape;12;p2">
              <a:extLst>
                <a:ext uri="{FF2B5EF4-FFF2-40B4-BE49-F238E27FC236}">
                  <a16:creationId xmlns:a16="http://schemas.microsoft.com/office/drawing/2014/main" id="{C5CEA254-1A58-4E91-8C49-D903143CE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737"/>
              <a:ext cx="3524249" cy="5144237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sp>
          <p:nvSpPr>
            <p:cNvPr id="6" name="Google Shape;13;p2">
              <a:extLst>
                <a:ext uri="{FF2B5EF4-FFF2-40B4-BE49-F238E27FC236}">
                  <a16:creationId xmlns:a16="http://schemas.microsoft.com/office/drawing/2014/main" id="{DDBB9A5E-BA51-4C05-9209-DC292BF404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3517899" y="-7088"/>
              <a:ext cx="5143499" cy="5144237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latin typeface="Arvo" charset="0"/>
                <a:sym typeface="Arvo" charset="0"/>
              </a:endParaRPr>
            </a:p>
          </p:txBody>
        </p:sp>
      </p:grpSp>
      <p:grpSp>
        <p:nvGrpSpPr>
          <p:cNvPr id="7" name="Google Shape;14;p2">
            <a:extLst>
              <a:ext uri="{FF2B5EF4-FFF2-40B4-BE49-F238E27FC236}">
                <a16:creationId xmlns:a16="http://schemas.microsoft.com/office/drawing/2014/main" id="{726AB4F3-F68A-4CA3-B8A7-320C89E15E8D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0" y="1090613"/>
            <a:ext cx="8847138" cy="2962275"/>
            <a:chOff x="-8178042" y="-4493254"/>
            <a:chExt cx="19483598" cy="6522736"/>
          </a:xfrm>
        </p:grpSpPr>
        <p:sp>
          <p:nvSpPr>
            <p:cNvPr id="8" name="Google Shape;15;p2">
              <a:extLst>
                <a:ext uri="{FF2B5EF4-FFF2-40B4-BE49-F238E27FC236}">
                  <a16:creationId xmlns:a16="http://schemas.microsoft.com/office/drawing/2014/main" id="{7496099F-5DDE-484C-B300-15E8946EA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178042" y="-4493254"/>
              <a:ext cx="12966924" cy="6522736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latin typeface="Arvo" charset="0"/>
                <a:sym typeface="Arvo" charset="0"/>
              </a:endParaRPr>
            </a:p>
          </p:txBody>
        </p:sp>
        <p:sp>
          <p:nvSpPr>
            <p:cNvPr id="9" name="Google Shape;16;p2">
              <a:extLst>
                <a:ext uri="{FF2B5EF4-FFF2-40B4-BE49-F238E27FC236}">
                  <a16:creationId xmlns:a16="http://schemas.microsoft.com/office/drawing/2014/main" id="{4EFF3FD9-5C4C-43F1-8538-EB47F13FC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5385" y="-4493254"/>
              <a:ext cx="6523666" cy="6522736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latin typeface="Arvo" charset="0"/>
                <a:sym typeface="Arvo" charset="0"/>
              </a:endParaRPr>
            </a:p>
          </p:txBody>
        </p:sp>
      </p:grpSp>
      <p:grpSp>
        <p:nvGrpSpPr>
          <p:cNvPr id="10" name="Google Shape;17;p2">
            <a:extLst>
              <a:ext uri="{FF2B5EF4-FFF2-40B4-BE49-F238E27FC236}">
                <a16:creationId xmlns:a16="http://schemas.microsoft.com/office/drawing/2014/main" id="{A0E37946-4519-4F09-87BA-DF01B6DE91DC}"/>
              </a:ext>
            </a:extLst>
          </p:cNvPr>
          <p:cNvGrpSpPr>
            <a:grpSpLocks/>
          </p:cNvGrpSpPr>
          <p:nvPr/>
        </p:nvGrpSpPr>
        <p:grpSpPr bwMode="auto">
          <a:xfrm>
            <a:off x="3676650" y="4278313"/>
            <a:ext cx="5481638" cy="433387"/>
            <a:chOff x="5582265" y="4646738"/>
            <a:chExt cx="5480829" cy="432996"/>
          </a:xfrm>
        </p:grpSpPr>
        <p:sp>
          <p:nvSpPr>
            <p:cNvPr id="11" name="Google Shape;18;p2">
              <a:extLst>
                <a:ext uri="{FF2B5EF4-FFF2-40B4-BE49-F238E27FC236}">
                  <a16:creationId xmlns:a16="http://schemas.microsoft.com/office/drawing/2014/main" id="{4EBCD391-B9A9-45E5-9BD0-1B851D37C4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582265" y="4948091"/>
              <a:ext cx="393642" cy="131643"/>
            </a:xfrm>
            <a:prstGeom prst="triangle">
              <a:avLst>
                <a:gd name="adj" fmla="val 32426"/>
              </a:avLst>
            </a:prstGeom>
            <a:solidFill>
              <a:srgbClr val="D26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grpSp>
          <p:nvGrpSpPr>
            <p:cNvPr id="12" name="Google Shape;19;p2">
              <a:extLst>
                <a:ext uri="{FF2B5EF4-FFF2-40B4-BE49-F238E27FC236}">
                  <a16:creationId xmlns:a16="http://schemas.microsoft.com/office/drawing/2014/main" id="{22F69723-5867-4384-B2B3-2BA44400B64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13" name="Google Shape;20;p2">
                <a:extLst>
                  <a:ext uri="{FF2B5EF4-FFF2-40B4-BE49-F238E27FC236}">
                    <a16:creationId xmlns:a16="http://schemas.microsoft.com/office/drawing/2014/main" id="{9FA39408-9B6B-4DCF-ABF4-0C57A514D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4158754" y="330075"/>
                <a:ext cx="28910911" cy="1699361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4" name="Google Shape;21;p2">
                <a:extLst>
                  <a:ext uri="{FF2B5EF4-FFF2-40B4-BE49-F238E27FC236}">
                    <a16:creationId xmlns:a16="http://schemas.microsoft.com/office/drawing/2014/main" id="{A05DADB6-DFD8-4D34-9BBD-B536236574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7873" y="330075"/>
                <a:ext cx="1700642" cy="1699361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3904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140" y="205173"/>
            <a:ext cx="8229138" cy="85864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140" y="1203370"/>
            <a:ext cx="4015753" cy="2982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912" y="1203370"/>
            <a:ext cx="4015753" cy="14227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3912" y="2761508"/>
            <a:ext cx="4015753" cy="14227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21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140" y="205173"/>
            <a:ext cx="8229138" cy="85864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140" y="1203370"/>
            <a:ext cx="4015753" cy="14227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912" y="1203370"/>
            <a:ext cx="4015753" cy="14227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140" y="2761508"/>
            <a:ext cx="8229138" cy="14227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140" y="205173"/>
            <a:ext cx="8229138" cy="85864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140" y="1203370"/>
            <a:ext cx="8229138" cy="14227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140" y="2761508"/>
            <a:ext cx="8229138" cy="14227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35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140" y="205173"/>
            <a:ext cx="8229138" cy="85864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140" y="1203370"/>
            <a:ext cx="4015753" cy="14227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3912" y="1203370"/>
            <a:ext cx="4015753" cy="14227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3912" y="2761508"/>
            <a:ext cx="4015753" cy="14227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140" y="2761508"/>
            <a:ext cx="4015753" cy="14227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069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B9E4AF52-2A9B-46F4-94BA-7DBBB7596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1203325"/>
            <a:ext cx="4700587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8A785178-9ECE-4B2B-8333-9AEF83AB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1203325"/>
            <a:ext cx="4700587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140" y="205173"/>
            <a:ext cx="8229138" cy="85864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140" y="1203370"/>
            <a:ext cx="8229138" cy="2982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140" y="1203370"/>
            <a:ext cx="8229138" cy="2982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854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;p10">
            <a:extLst>
              <a:ext uri="{FF2B5EF4-FFF2-40B4-BE49-F238E27FC236}">
                <a16:creationId xmlns:a16="http://schemas.microsoft.com/office/drawing/2014/main" id="{241119CB-B0BA-4110-8E96-E6B0FA0E22EE}"/>
              </a:ext>
            </a:extLst>
          </p:cNvPr>
          <p:cNvGrpSpPr>
            <a:grpSpLocks/>
          </p:cNvGrpSpPr>
          <p:nvPr/>
        </p:nvGrpSpPr>
        <p:grpSpPr bwMode="auto">
          <a:xfrm>
            <a:off x="6946900" y="4471988"/>
            <a:ext cx="2203450" cy="671512"/>
            <a:chOff x="5575242" y="4472723"/>
            <a:chExt cx="2202830" cy="670795"/>
          </a:xfrm>
        </p:grpSpPr>
        <p:sp>
          <p:nvSpPr>
            <p:cNvPr id="3" name="Google Shape;165;p10">
              <a:extLst>
                <a:ext uri="{FF2B5EF4-FFF2-40B4-BE49-F238E27FC236}">
                  <a16:creationId xmlns:a16="http://schemas.microsoft.com/office/drawing/2014/main" id="{DAD1EF64-8FCD-4909-9BE4-46FC2E5E92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575242" y="4948464"/>
              <a:ext cx="393589" cy="131621"/>
            </a:xfrm>
            <a:prstGeom prst="triangle">
              <a:avLst>
                <a:gd name="adj" fmla="val 32426"/>
              </a:avLst>
            </a:prstGeom>
            <a:solidFill>
              <a:srgbClr val="D26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grpSp>
          <p:nvGrpSpPr>
            <p:cNvPr id="4" name="Google Shape;166;p10">
              <a:extLst>
                <a:ext uri="{FF2B5EF4-FFF2-40B4-BE49-F238E27FC236}">
                  <a16:creationId xmlns:a16="http://schemas.microsoft.com/office/drawing/2014/main" id="{C0562271-CBBA-471E-B71E-1C90D5C7FA5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8" name="Google Shape;167;p10">
                <a:extLst>
                  <a:ext uri="{FF2B5EF4-FFF2-40B4-BE49-F238E27FC236}">
                    <a16:creationId xmlns:a16="http://schemas.microsoft.com/office/drawing/2014/main" id="{B329F3A2-FAFA-4722-A621-6205A069C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9952" y="330075"/>
                <a:ext cx="3473187" cy="1699506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9" name="Google Shape;168;p10">
                <a:extLst>
                  <a:ext uri="{FF2B5EF4-FFF2-40B4-BE49-F238E27FC236}">
                    <a16:creationId xmlns:a16="http://schemas.microsoft.com/office/drawing/2014/main" id="{D45BDA36-D266-410E-9FBB-266FF8575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9118" y="330075"/>
                <a:ext cx="1696395" cy="1699506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</p:grpSp>
        <p:grpSp>
          <p:nvGrpSpPr>
            <p:cNvPr id="5" name="Google Shape;169;p10">
              <a:extLst>
                <a:ext uri="{FF2B5EF4-FFF2-40B4-BE49-F238E27FC236}">
                  <a16:creationId xmlns:a16="http://schemas.microsoft.com/office/drawing/2014/main" id="{6465C240-62F7-4429-975B-672ED628E036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" name="Google Shape;170;p10">
                <a:extLst>
                  <a:ext uri="{FF2B5EF4-FFF2-40B4-BE49-F238E27FC236}">
                    <a16:creationId xmlns:a16="http://schemas.microsoft.com/office/drawing/2014/main" id="{D44B1BFB-334D-4321-9A9F-C8CE18FAB0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827153" y="332439"/>
                <a:ext cx="10609875" cy="1699073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7" name="Google Shape;171;p10">
                <a:extLst>
                  <a:ext uri="{FF2B5EF4-FFF2-40B4-BE49-F238E27FC236}">
                    <a16:creationId xmlns:a16="http://schemas.microsoft.com/office/drawing/2014/main" id="{B7F579E2-67E8-4544-B752-8FD7B2FA3F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7297" y="332439"/>
                <a:ext cx="1700414" cy="1699073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</p:grpSp>
      </p:grpSp>
      <p:grpSp>
        <p:nvGrpSpPr>
          <p:cNvPr id="10" name="Google Shape;172;p10">
            <a:extLst>
              <a:ext uri="{FF2B5EF4-FFF2-40B4-BE49-F238E27FC236}">
                <a16:creationId xmlns:a16="http://schemas.microsoft.com/office/drawing/2014/main" id="{0DB2944D-FE5C-4676-A778-354D84E303F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0" y="0"/>
            <a:ext cx="2203450" cy="671513"/>
            <a:chOff x="5575242" y="4472723"/>
            <a:chExt cx="2202830" cy="670795"/>
          </a:xfrm>
        </p:grpSpPr>
        <p:sp>
          <p:nvSpPr>
            <p:cNvPr id="11" name="Google Shape;173;p10">
              <a:extLst>
                <a:ext uri="{FF2B5EF4-FFF2-40B4-BE49-F238E27FC236}">
                  <a16:creationId xmlns:a16="http://schemas.microsoft.com/office/drawing/2014/main" id="{479E855F-5151-45D4-BEC3-0A11778003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575242" y="4950050"/>
              <a:ext cx="393589" cy="131621"/>
            </a:xfrm>
            <a:prstGeom prst="triangle">
              <a:avLst>
                <a:gd name="adj" fmla="val 32426"/>
              </a:avLst>
            </a:prstGeom>
            <a:solidFill>
              <a:srgbClr val="2632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1pPr>
              <a:lvl2pPr marL="742950" indent="-28575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2pPr>
              <a:lvl3pPr marL="11430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3pPr>
              <a:lvl4pPr marL="16002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4pPr>
              <a:lvl5pPr marL="2057400" indent="-228600"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charset="0"/>
                <a:defRPr sz="1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/>
            </a:p>
          </p:txBody>
        </p:sp>
        <p:grpSp>
          <p:nvGrpSpPr>
            <p:cNvPr id="12" name="Google Shape;174;p10">
              <a:extLst>
                <a:ext uri="{FF2B5EF4-FFF2-40B4-BE49-F238E27FC236}">
                  <a16:creationId xmlns:a16="http://schemas.microsoft.com/office/drawing/2014/main" id="{67C362DF-514F-4317-AE83-1526071D264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" name="Google Shape;175;p10">
                <a:extLst>
                  <a:ext uri="{FF2B5EF4-FFF2-40B4-BE49-F238E27FC236}">
                    <a16:creationId xmlns:a16="http://schemas.microsoft.com/office/drawing/2014/main" id="{1973E50A-02CD-4FC8-A1DF-3506A3697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9952" y="334094"/>
                <a:ext cx="3473187" cy="1699506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7" name="Google Shape;176;p10">
                <a:extLst>
                  <a:ext uri="{FF2B5EF4-FFF2-40B4-BE49-F238E27FC236}">
                    <a16:creationId xmlns:a16="http://schemas.microsoft.com/office/drawing/2014/main" id="{A2C269C2-8682-4D2E-B827-147E473D6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9120" y="338110"/>
                <a:ext cx="1696395" cy="1699506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</p:grpSp>
        <p:grpSp>
          <p:nvGrpSpPr>
            <p:cNvPr id="13" name="Google Shape;177;p10">
              <a:extLst>
                <a:ext uri="{FF2B5EF4-FFF2-40B4-BE49-F238E27FC236}">
                  <a16:creationId xmlns:a16="http://schemas.microsoft.com/office/drawing/2014/main" id="{E5493C02-C047-46F6-B82D-E7C69B3013B6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4" name="Google Shape;178;p10">
                <a:extLst>
                  <a:ext uri="{FF2B5EF4-FFF2-40B4-BE49-F238E27FC236}">
                    <a16:creationId xmlns:a16="http://schemas.microsoft.com/office/drawing/2014/main" id="{1920051D-BD51-4C9F-A81A-074695919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827153" y="341291"/>
                <a:ext cx="10609875" cy="1699073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5" name="Google Shape;179;p10">
                <a:extLst>
                  <a:ext uri="{FF2B5EF4-FFF2-40B4-BE49-F238E27FC236}">
                    <a16:creationId xmlns:a16="http://schemas.microsoft.com/office/drawing/2014/main" id="{541D460E-22F5-4054-B01E-F1E3AA7AE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7297" y="341291"/>
                <a:ext cx="1700414" cy="1699073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charset="0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</p:grpSp>
      </p:grpSp>
      <p:sp>
        <p:nvSpPr>
          <p:cNvPr id="18" name="Google Shape;163;p10">
            <a:extLst>
              <a:ext uri="{FF2B5EF4-FFF2-40B4-BE49-F238E27FC236}">
                <a16:creationId xmlns:a16="http://schemas.microsoft.com/office/drawing/2014/main" id="{937360A8-2F6B-4A0A-B799-B9BB61B45D3A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FA64851-C110-4067-BEE8-7A6672C5CC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11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42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140" y="205173"/>
            <a:ext cx="8229138" cy="85864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140" y="1203370"/>
            <a:ext cx="8229138" cy="2982840"/>
          </a:xfrm>
          <a:prstGeom prst="rect">
            <a:avLst/>
          </a:prstGeom>
        </p:spPr>
        <p:txBody>
          <a:bodyPr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33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140" y="205173"/>
            <a:ext cx="8229138" cy="85864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140" y="1203370"/>
            <a:ext cx="8229138" cy="2982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708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140" y="205173"/>
            <a:ext cx="8229138" cy="85864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140" y="1203370"/>
            <a:ext cx="4015753" cy="2982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3912" y="1203370"/>
            <a:ext cx="4015753" cy="2982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354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140" y="205173"/>
            <a:ext cx="8229138" cy="85864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68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140" y="205173"/>
            <a:ext cx="8229138" cy="3981038"/>
          </a:xfrm>
          <a:prstGeom prst="rect">
            <a:avLst/>
          </a:prstGeom>
        </p:spPr>
        <p:txBody>
          <a:bodyPr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56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140" y="205173"/>
            <a:ext cx="8229138" cy="85864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140" y="1203370"/>
            <a:ext cx="4015753" cy="14227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140" y="2761508"/>
            <a:ext cx="4015753" cy="14227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3912" y="1203370"/>
            <a:ext cx="4015753" cy="298284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9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BA9C3291-5674-45A9-8364-742CFEF229CF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14388" y="392113"/>
            <a:ext cx="52578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altLang="ru-RU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4DEBE49B-C7F1-49FD-A40D-26FDD19DDA78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814388" y="1327150"/>
            <a:ext cx="6132512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altLang="ru-RU">
              <a:sym typeface="Arial" panose="020B0604020202020204" pitchFamily="34" charset="0"/>
            </a:endParaRPr>
          </a:p>
        </p:txBody>
      </p:sp>
      <p:sp>
        <p:nvSpPr>
          <p:cNvPr id="1028" name="Google Shape;8;p1">
            <a:extLst>
              <a:ext uri="{FF2B5EF4-FFF2-40B4-BE49-F238E27FC236}">
                <a16:creationId xmlns:a16="http://schemas.microsoft.com/office/drawing/2014/main" id="{FF6E871D-5319-472A-9A19-DFE6BD7168C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 bwMode="auto">
          <a:xfrm>
            <a:off x="7618413" y="4637088"/>
            <a:ext cx="148748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 b="1">
                <a:solidFill>
                  <a:srgbClr val="FFFFFF"/>
                </a:solidFill>
                <a:latin typeface="Roboto Condensed" charset="0"/>
                <a:sym typeface="Roboto Condensed" charset="0"/>
              </a:defRPr>
            </a:lvl1pPr>
          </a:lstStyle>
          <a:p>
            <a:fld id="{0B24FEBD-8CF7-48F0-9D27-60A8314C3B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E93A4098-B5A2-4F59-8FB7-42491E516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8837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/>
              <a:t>Для правки текста заголовка щёлкните мышью</a:t>
            </a: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AF5AEEDD-B2FC-4BF2-9AB8-ABA2573C6222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57200" y="1203325"/>
            <a:ext cx="8229600" cy="2982913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Для правки структуры щёлкните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36550" indent="-25241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3200">
          <a:solidFill>
            <a:schemeClr val="tx1"/>
          </a:solidFill>
          <a:latin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184;p11">
            <a:extLst>
              <a:ext uri="{FF2B5EF4-FFF2-40B4-BE49-F238E27FC236}">
                <a16:creationId xmlns:a16="http://schemas.microsoft.com/office/drawing/2014/main" id="{B6CF2724-CAF8-4FE9-B98F-55E145ABA24C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chemeClr val="bg1"/>
                </a:solidFill>
                <a:latin typeface="Roboto Condensed Light" panose="020B0604020202020204" charset="0"/>
                <a:ea typeface="Roboto Condensed Light" panose="020B0604020202020204" charset="0"/>
                <a:cs typeface="Arial" panose="020B0604020202020204" pitchFamily="34" charset="0"/>
                <a:sym typeface="Roboto Condensed" charset="0"/>
              </a:rPr>
              <a:t>Проектный подход в управлении образованием: технологии запуска и реализации</a:t>
            </a:r>
          </a:p>
        </p:txBody>
      </p:sp>
      <p:sp>
        <p:nvSpPr>
          <p:cNvPr id="6147" name="Google Shape;214;p13">
            <a:extLst>
              <a:ext uri="{FF2B5EF4-FFF2-40B4-BE49-F238E27FC236}">
                <a16:creationId xmlns:a16="http://schemas.microsoft.com/office/drawing/2014/main" id="{AEBBF6D0-BD4C-4E51-B7D1-6BB93B47B86D}"/>
              </a:ext>
            </a:extLst>
          </p:cNvPr>
          <p:cNvSpPr txBox="1">
            <a:spLocks/>
          </p:cNvSpPr>
          <p:nvPr/>
        </p:nvSpPr>
        <p:spPr bwMode="auto">
          <a:xfrm>
            <a:off x="1863725" y="3897313"/>
            <a:ext cx="6594475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marL="63500" indent="-3810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914400" indent="-3810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371600" indent="-3810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800" indent="-3810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286000" indent="-3810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743200" indent="-381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200400" indent="-381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657600" indent="-381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114800" indent="-381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ts val="600"/>
              </a:spcBef>
              <a:buClr>
                <a:srgbClr val="2C618B"/>
              </a:buClr>
              <a:buSzPts val="2400"/>
            </a:pPr>
            <a:r>
              <a:rPr lang="ru-RU" altLang="ru-RU" sz="1600" dirty="0">
                <a:solidFill>
                  <a:schemeClr val="bg1"/>
                </a:solidFill>
                <a:latin typeface="Segoe UI" panose="020B0502040204020203" pitchFamily="34" charset="0"/>
                <a:ea typeface="Roboto Condensed Light" panose="020B0604020202020204" charset="0"/>
                <a:cs typeface="Segoe UI" panose="020B0502040204020203" pitchFamily="34" charset="0"/>
                <a:sym typeface="Roboto Condensed Light" charset="0"/>
              </a:rPr>
              <a:t>Сергеева Елена Евгеньевна, </a:t>
            </a:r>
            <a:r>
              <a:rPr lang="ru-RU" altLang="ru-RU" sz="1600" dirty="0" err="1">
                <a:solidFill>
                  <a:schemeClr val="bg1"/>
                </a:solidFill>
                <a:latin typeface="Segoe UI" panose="020B0502040204020203" pitchFamily="34" charset="0"/>
                <a:ea typeface="Roboto Condensed Light" panose="020B0604020202020204" charset="0"/>
                <a:cs typeface="Segoe UI" panose="020B0502040204020203" pitchFamily="34" charset="0"/>
                <a:sym typeface="Roboto Condensed Light" charset="0"/>
              </a:rPr>
              <a:t>к.п.н</a:t>
            </a:r>
            <a:r>
              <a:rPr lang="ru-RU" altLang="ru-RU" sz="1600" dirty="0">
                <a:solidFill>
                  <a:schemeClr val="bg1"/>
                </a:solidFill>
                <a:latin typeface="Segoe UI" panose="020B0502040204020203" pitchFamily="34" charset="0"/>
                <a:ea typeface="Roboto Condensed Light" panose="020B0604020202020204" charset="0"/>
                <a:cs typeface="Segoe UI" panose="020B0502040204020203" pitchFamily="34" charset="0"/>
                <a:sym typeface="Roboto Condensed Light" charset="0"/>
              </a:rPr>
              <a:t>.</a:t>
            </a:r>
            <a:br>
              <a:rPr lang="ru-RU" altLang="ru-RU" sz="1600" dirty="0">
                <a:solidFill>
                  <a:srgbClr val="1D405D"/>
                </a:solidFill>
                <a:latin typeface="Segoe UI" panose="020B0502040204020203" pitchFamily="34" charset="0"/>
                <a:ea typeface="Roboto Condensed Light" panose="020B0604020202020204" charset="0"/>
                <a:cs typeface="Segoe UI" panose="020B0502040204020203" pitchFamily="34" charset="0"/>
                <a:sym typeface="Roboto Condensed Light" charset="0"/>
              </a:rPr>
            </a:br>
            <a:r>
              <a:rPr lang="ru-RU" altLang="ru-RU" sz="1600" dirty="0">
                <a:solidFill>
                  <a:srgbClr val="1D405D"/>
                </a:solidFill>
                <a:latin typeface="Roboto Condensed Light" panose="020B0604020202020204" charset="0"/>
                <a:ea typeface="Roboto Condensed Light" panose="020B0604020202020204" charset="0"/>
                <a:cs typeface="Segoe UI" panose="020B0502040204020203" pitchFamily="34" charset="0"/>
                <a:sym typeface="Roboto Condensed Light" charset="0"/>
              </a:rPr>
              <a:t>методист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2CD25D-131D-4E86-BD59-70DDB9F44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08" y="0"/>
            <a:ext cx="4624490" cy="103161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Рисунок 56">
            <a:extLst>
              <a:ext uri="{FF2B5EF4-FFF2-40B4-BE49-F238E27FC236}">
                <a16:creationId xmlns:a16="http://schemas.microsoft.com/office/drawing/2014/main" id="{9FD44FF4-DD0C-4F63-86D6-ABD029204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87" y="1007040"/>
            <a:ext cx="165455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Прямоугольник 57">
            <a:extLst>
              <a:ext uri="{FF2B5EF4-FFF2-40B4-BE49-F238E27FC236}">
                <a16:creationId xmlns:a16="http://schemas.microsoft.com/office/drawing/2014/main" id="{846074FB-DCE2-40A9-AC1E-D155D4B7D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7922" y="1244531"/>
            <a:ext cx="591343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55" tIns="35777" rIns="71555" bIns="35777">
            <a:spAutoFit/>
          </a:bodyPr>
          <a:lstStyle>
            <a:lvl1pPr marL="268288" indent="-268288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buFont typeface="Symbol" panose="05050102010706020507" pitchFamily="18" charset="2"/>
              <a:buChar char=""/>
            </a:pPr>
            <a:r>
              <a:rPr lang="ru-RU" altLang="ru-RU" sz="16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конкретный </a:t>
            </a:r>
            <a:r>
              <a:rPr lang="ru-RU" altLang="ru-RU" sz="1600" dirty="0">
                <a:solidFill>
                  <a:srgbClr val="C00000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err="1">
                <a:solidFill>
                  <a:srgbClr val="C00000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specific</a:t>
            </a:r>
            <a:r>
              <a:rPr lang="ru-RU" altLang="ru-RU" sz="1600" dirty="0">
                <a:solidFill>
                  <a:srgbClr val="C00000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);</a:t>
            </a:r>
            <a:endParaRPr lang="ru-RU" altLang="ru-RU" sz="1600" dirty="0">
              <a:solidFill>
                <a:srgbClr val="C00000"/>
              </a:solidFill>
              <a:latin typeface="Roboto Condensed Light" panose="020B0604020202020204" charset="0"/>
              <a:ea typeface="Roboto Condensed Light" panose="020B0604020202020204" charset="0"/>
              <a:cs typeface="Calibri" panose="020F0502020204030204" pitchFamily="34" charset="0"/>
            </a:endParaRPr>
          </a:p>
          <a:p>
            <a:pPr algn="just" eaLnBrk="1" hangingPunct="1">
              <a:buFont typeface="Symbol" panose="05050102010706020507" pitchFamily="18" charset="2"/>
              <a:buChar char=""/>
            </a:pPr>
            <a:r>
              <a:rPr lang="ru-RU" altLang="ru-RU" sz="16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измеримый </a:t>
            </a:r>
            <a:r>
              <a:rPr lang="ru-RU" altLang="ru-RU" sz="1600" dirty="0">
                <a:solidFill>
                  <a:srgbClr val="E46C0A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err="1">
                <a:solidFill>
                  <a:srgbClr val="E46C0A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measurable</a:t>
            </a:r>
            <a:r>
              <a:rPr lang="ru-RU" altLang="ru-RU" sz="1600" dirty="0">
                <a:solidFill>
                  <a:srgbClr val="E46C0A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);</a:t>
            </a:r>
            <a:endParaRPr lang="ru-RU" altLang="ru-RU" sz="1600" dirty="0">
              <a:solidFill>
                <a:srgbClr val="E46C0A"/>
              </a:solidFill>
              <a:latin typeface="Roboto Condensed Light" panose="020B0604020202020204" charset="0"/>
              <a:ea typeface="Roboto Condensed Light" panose="020B0604020202020204" charset="0"/>
              <a:cs typeface="Calibri" panose="020F0502020204030204" pitchFamily="34" charset="0"/>
            </a:endParaRPr>
          </a:p>
          <a:p>
            <a:pPr algn="just" eaLnBrk="1" hangingPunct="1">
              <a:buFont typeface="Symbol" panose="05050102010706020507" pitchFamily="18" charset="2"/>
              <a:buChar char=""/>
            </a:pPr>
            <a:r>
              <a:rPr lang="ru-RU" altLang="ru-RU" sz="16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достижимый </a:t>
            </a:r>
            <a:r>
              <a:rPr lang="ru-RU" altLang="ru-RU" sz="1600" dirty="0">
                <a:solidFill>
                  <a:srgbClr val="00B0F0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err="1">
                <a:solidFill>
                  <a:srgbClr val="00B0F0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attainable</a:t>
            </a:r>
            <a:r>
              <a:rPr lang="ru-RU" altLang="ru-RU" sz="1600" dirty="0">
                <a:solidFill>
                  <a:srgbClr val="00B0F0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);</a:t>
            </a:r>
            <a:endParaRPr lang="ru-RU" altLang="ru-RU" sz="1600" dirty="0">
              <a:solidFill>
                <a:srgbClr val="00B0F0"/>
              </a:solidFill>
              <a:latin typeface="Roboto Condensed Light" panose="020B0604020202020204" charset="0"/>
              <a:ea typeface="Roboto Condensed Light" panose="020B0604020202020204" charset="0"/>
              <a:cs typeface="Calibri" panose="020F0502020204030204" pitchFamily="34" charset="0"/>
            </a:endParaRPr>
          </a:p>
          <a:p>
            <a:pPr algn="just" eaLnBrk="1" hangingPunct="1">
              <a:buFont typeface="Symbol" panose="05050102010706020507" pitchFamily="18" charset="2"/>
              <a:buChar char=""/>
            </a:pPr>
            <a:r>
              <a:rPr lang="ru-RU" altLang="ru-RU" sz="16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значимый </a:t>
            </a:r>
            <a:r>
              <a:rPr lang="ru-RU" altLang="ru-RU" sz="1600" dirty="0">
                <a:solidFill>
                  <a:srgbClr val="00B050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err="1">
                <a:solidFill>
                  <a:srgbClr val="00B050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relevant</a:t>
            </a:r>
            <a:r>
              <a:rPr lang="ru-RU" altLang="ru-RU" sz="1600" dirty="0">
                <a:solidFill>
                  <a:srgbClr val="00B050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);</a:t>
            </a:r>
            <a:endParaRPr lang="ru-RU" altLang="ru-RU" sz="1600" dirty="0">
              <a:solidFill>
                <a:srgbClr val="00B050"/>
              </a:solidFill>
              <a:latin typeface="Roboto Condensed Light" panose="020B0604020202020204" charset="0"/>
              <a:ea typeface="Roboto Condensed Light" panose="020B0604020202020204" charset="0"/>
              <a:cs typeface="Calibri" panose="020F0502020204030204" pitchFamily="34" charset="0"/>
            </a:endParaRPr>
          </a:p>
          <a:p>
            <a:pPr algn="just" eaLnBrk="1" hangingPunct="1">
              <a:buFont typeface="Symbol" panose="05050102010706020507" pitchFamily="18" charset="2"/>
              <a:buChar char=""/>
            </a:pPr>
            <a:r>
              <a:rPr lang="ru-RU" altLang="ru-RU" sz="16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соотносимый с конкретным сроком </a:t>
            </a:r>
            <a:r>
              <a:rPr lang="ru-RU" altLang="ru-RU" sz="1600" dirty="0">
                <a:solidFill>
                  <a:srgbClr val="7030A0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err="1">
                <a:solidFill>
                  <a:srgbClr val="7030A0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time-bounded</a:t>
            </a:r>
            <a:r>
              <a:rPr lang="ru-RU" altLang="ru-RU" sz="1600" dirty="0">
                <a:solidFill>
                  <a:srgbClr val="7030A0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)</a:t>
            </a:r>
            <a:endParaRPr lang="ru-RU" altLang="ru-RU" sz="1600" dirty="0">
              <a:solidFill>
                <a:srgbClr val="7030A0"/>
              </a:solidFill>
              <a:latin typeface="Roboto Condensed Light" panose="020B0604020202020204" charset="0"/>
              <a:ea typeface="Roboto Condensed Light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8F455C0B-114F-4443-B5F4-C5F104B852D6}"/>
              </a:ext>
            </a:extLst>
          </p:cNvPr>
          <p:cNvSpPr/>
          <p:nvPr/>
        </p:nvSpPr>
        <p:spPr>
          <a:xfrm>
            <a:off x="2170834" y="672744"/>
            <a:ext cx="6740525" cy="565150"/>
          </a:xfrm>
          <a:prstGeom prst="rect">
            <a:avLst/>
          </a:prstGeom>
        </p:spPr>
        <p:txBody>
          <a:bodyPr lIns="71555" tIns="35777" rIns="71555" bIns="35777">
            <a:spAutoFit/>
          </a:bodyPr>
          <a:lstStyle>
            <a:lvl1pPr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latin typeface="Roboto Condensed Light" panose="020B0604020202020204" charset="0"/>
                <a:ea typeface="Roboto Condensed Light" panose="020B0604020202020204" charset="0"/>
                <a:cs typeface="DejaVu Sans"/>
              </a:rPr>
              <a:t>Цели </a:t>
            </a:r>
            <a:r>
              <a:rPr lang="ru-RU" altLang="ru-RU" sz="1600" dirty="0">
                <a:latin typeface="Roboto Condensed Light" panose="020B0604020202020204" charset="0"/>
                <a:ea typeface="Roboto Condensed Light" panose="020B0604020202020204" charset="0"/>
                <a:cs typeface="DejaVu Sans"/>
              </a:rPr>
              <a:t>должны обладать 5 основными свойствами и удовлетворять принципу </a:t>
            </a:r>
            <a:r>
              <a:rPr lang="en-US" altLang="ru-RU" sz="1600" dirty="0">
                <a:solidFill>
                  <a:srgbClr val="C00000"/>
                </a:solidFill>
                <a:latin typeface="Roboto Condensed Light" panose="020B0604020202020204" charset="0"/>
                <a:ea typeface="Roboto Condensed Light" panose="020B0604020202020204" charset="0"/>
                <a:cs typeface="DejaVu Sans"/>
              </a:rPr>
              <a:t>S</a:t>
            </a:r>
            <a:r>
              <a:rPr lang="en-US" altLang="ru-RU" sz="1600" dirty="0">
                <a:solidFill>
                  <a:srgbClr val="FFC000"/>
                </a:solidFill>
                <a:latin typeface="Roboto Condensed Light" panose="020B0604020202020204" charset="0"/>
                <a:ea typeface="Roboto Condensed Light" panose="020B0604020202020204" charset="0"/>
                <a:cs typeface="DejaVu Sans"/>
              </a:rPr>
              <a:t>M</a:t>
            </a:r>
            <a:r>
              <a:rPr lang="en-US" altLang="ru-RU" sz="1600" dirty="0">
                <a:solidFill>
                  <a:srgbClr val="00B0F0"/>
                </a:solidFill>
                <a:latin typeface="Roboto Condensed Light" panose="020B0604020202020204" charset="0"/>
                <a:ea typeface="Roboto Condensed Light" panose="020B0604020202020204" charset="0"/>
                <a:cs typeface="DejaVu Sans"/>
              </a:rPr>
              <a:t>A</a:t>
            </a:r>
            <a:r>
              <a:rPr lang="en-US" altLang="ru-RU" sz="1600" dirty="0">
                <a:solidFill>
                  <a:srgbClr val="00B050"/>
                </a:solidFill>
                <a:latin typeface="Roboto Condensed Light" panose="020B0604020202020204" charset="0"/>
                <a:ea typeface="Roboto Condensed Light" panose="020B0604020202020204" charset="0"/>
                <a:cs typeface="DejaVu Sans"/>
              </a:rPr>
              <a:t>R</a:t>
            </a:r>
            <a:r>
              <a:rPr lang="en-US" altLang="ru-RU" sz="1600" dirty="0">
                <a:solidFill>
                  <a:srgbClr val="7030A0"/>
                </a:solidFill>
                <a:latin typeface="Roboto Condensed Light" panose="020B0604020202020204" charset="0"/>
                <a:ea typeface="Roboto Condensed Light" panose="020B0604020202020204" charset="0"/>
                <a:cs typeface="DejaVu Sans"/>
              </a:rPr>
              <a:t>T</a:t>
            </a:r>
            <a:r>
              <a:rPr lang="ru-RU" altLang="ru-RU" sz="1600" dirty="0">
                <a:latin typeface="Roboto Condensed Light" panose="020B0604020202020204" charset="0"/>
                <a:ea typeface="Roboto Condensed Light" panose="020B0604020202020204" charset="0"/>
                <a:cs typeface="DejaVu Sans"/>
              </a:rPr>
              <a:t>:</a:t>
            </a:r>
          </a:p>
        </p:txBody>
      </p:sp>
      <p:sp>
        <p:nvSpPr>
          <p:cNvPr id="31755" name="Прямоугольник 12">
            <a:extLst>
              <a:ext uri="{FF2B5EF4-FFF2-40B4-BE49-F238E27FC236}">
                <a16:creationId xmlns:a16="http://schemas.microsoft.com/office/drawing/2014/main" id="{7293052C-8349-4677-9B66-DD21F0F43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6659" y="77705"/>
            <a:ext cx="6847224" cy="34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555" tIns="35777" rIns="71555" bIns="35777">
            <a:spAutoFit/>
          </a:bodyPr>
          <a:lstStyle>
            <a:lvl1pPr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srgbClr val="253147"/>
                </a:solidFill>
                <a:latin typeface="Roboto Condensed Light" panose="020B0604020202020204" charset="0"/>
                <a:ea typeface="Roboto Condensed Light" panose="020B0604020202020204" charset="0"/>
                <a:cs typeface="DejaVu Sans"/>
              </a:rPr>
              <a:t>Цели проектов -  осознанный образ желаемого состояния системы</a:t>
            </a:r>
          </a:p>
        </p:txBody>
      </p:sp>
      <p:sp>
        <p:nvSpPr>
          <p:cNvPr id="13" name="Google Shape;413;p26">
            <a:extLst>
              <a:ext uri="{FF2B5EF4-FFF2-40B4-BE49-F238E27FC236}">
                <a16:creationId xmlns:a16="http://schemas.microsoft.com/office/drawing/2014/main" id="{AC9B99B7-CA09-4F35-B3A1-F030889C8AAC}"/>
              </a:ext>
            </a:extLst>
          </p:cNvPr>
          <p:cNvSpPr txBox="1">
            <a:spLocks/>
          </p:cNvSpPr>
          <p:nvPr/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10</a:t>
            </a:r>
          </a:p>
        </p:txBody>
      </p:sp>
      <p:sp>
        <p:nvSpPr>
          <p:cNvPr id="15" name="Прямоугольник 12">
            <a:extLst>
              <a:ext uri="{FF2B5EF4-FFF2-40B4-BE49-F238E27FC236}">
                <a16:creationId xmlns:a16="http://schemas.microsoft.com/office/drawing/2014/main" id="{6C7FEB91-364F-44A3-B022-9529E5F67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939" y="2860721"/>
            <a:ext cx="6847224" cy="34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555" tIns="35777" rIns="71555" bIns="35777">
            <a:spAutoFit/>
          </a:bodyPr>
          <a:lstStyle>
            <a:lvl1pPr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srgbClr val="253147"/>
                </a:solidFill>
                <a:latin typeface="Roboto Condensed Light" panose="020B0604020202020204" charset="0"/>
                <a:ea typeface="Roboto Condensed Light" panose="020B0604020202020204" charset="0"/>
                <a:cs typeface="DejaVu Sans"/>
              </a:rPr>
              <a:t>Правильные/Неправильные цели</a:t>
            </a:r>
          </a:p>
        </p:txBody>
      </p:sp>
      <p:sp>
        <p:nvSpPr>
          <p:cNvPr id="16" name="Прямоугольник 57">
            <a:extLst>
              <a:ext uri="{FF2B5EF4-FFF2-40B4-BE49-F238E27FC236}">
                <a16:creationId xmlns:a16="http://schemas.microsoft.com/office/drawing/2014/main" id="{3DE65838-9750-4F30-8C94-6586D6989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58" y="3289163"/>
            <a:ext cx="5184377" cy="81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555" tIns="35777" rIns="71555" bIns="35777">
            <a:spAutoFit/>
          </a:bodyPr>
          <a:lstStyle>
            <a:lvl1pPr marL="268288" indent="-268288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buFont typeface="Symbol" panose="05050102010706020507" pitchFamily="18" charset="2"/>
              <a:buChar char=""/>
            </a:pPr>
            <a:r>
              <a:rPr lang="ru-RU" altLang="ru-RU" sz="16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Повышение имиджа школы в </a:t>
            </a:r>
            <a:r>
              <a:rPr lang="en-US" altLang="ru-RU" sz="16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N-</a:t>
            </a:r>
            <a:r>
              <a:rPr lang="ru-RU" altLang="ru-RU" sz="16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области</a:t>
            </a:r>
            <a:endParaRPr lang="ru-RU" altLang="ru-RU" sz="1600" dirty="0">
              <a:solidFill>
                <a:srgbClr val="C00000"/>
              </a:solidFill>
              <a:latin typeface="Roboto Condensed Light" panose="020B0604020202020204" charset="0"/>
              <a:ea typeface="Roboto Condensed Light" panose="020B0604020202020204" charset="0"/>
              <a:cs typeface="Calibri" panose="020F0502020204030204" pitchFamily="34" charset="0"/>
            </a:endParaRPr>
          </a:p>
          <a:p>
            <a:pPr algn="just" eaLnBrk="1" hangingPunct="1">
              <a:buFont typeface="Symbol" panose="05050102010706020507" pitchFamily="18" charset="2"/>
              <a:buChar char=""/>
            </a:pPr>
            <a:r>
              <a:rPr lang="ru-RU" altLang="ru-RU" sz="16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Повышение качества образовательно-воспитательного процесса в школе</a:t>
            </a:r>
          </a:p>
        </p:txBody>
      </p:sp>
      <p:sp>
        <p:nvSpPr>
          <p:cNvPr id="17" name="Прямоугольник 57">
            <a:extLst>
              <a:ext uri="{FF2B5EF4-FFF2-40B4-BE49-F238E27FC236}">
                <a16:creationId xmlns:a16="http://schemas.microsoft.com/office/drawing/2014/main" id="{839A7E3D-8D08-417C-8475-7B96721A7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57" y="4598743"/>
            <a:ext cx="5913437" cy="56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55" tIns="35777" rIns="71555" bIns="35777">
            <a:spAutoFit/>
          </a:bodyPr>
          <a:lstStyle>
            <a:lvl1pPr marL="268288" indent="-268288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buFont typeface="Symbol" panose="05050102010706020507" pitchFamily="18" charset="2"/>
              <a:buChar char=""/>
            </a:pPr>
            <a:r>
              <a:rPr lang="ru-RU" altLang="ru-RU" sz="16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Повышение среднего балла ЕГЭ не менее чем на 3% к 2022 году</a:t>
            </a:r>
          </a:p>
          <a:p>
            <a:pPr marL="0" indent="0" algn="just" eaLnBrk="1" hangingPunct="1"/>
            <a:endParaRPr lang="ru-RU" altLang="ru-RU" sz="1600" dirty="0">
              <a:solidFill>
                <a:srgbClr val="C00000"/>
              </a:solidFill>
              <a:latin typeface="Roboto Condensed Light" panose="020B0604020202020204" charset="0"/>
              <a:ea typeface="Roboto Condensed Light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 57">
            <a:extLst>
              <a:ext uri="{FF2B5EF4-FFF2-40B4-BE49-F238E27FC236}">
                <a16:creationId xmlns:a16="http://schemas.microsoft.com/office/drawing/2014/main" id="{BC9E61FC-9606-4CB8-8089-6F4B96EDF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57" y="4050235"/>
            <a:ext cx="5913437" cy="81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55" tIns="35777" rIns="71555" bIns="35777">
            <a:spAutoFit/>
          </a:bodyPr>
          <a:lstStyle>
            <a:lvl1pPr marL="268288" indent="-268288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buFont typeface="Symbol" panose="05050102010706020507" pitchFamily="18" charset="2"/>
              <a:buChar char=""/>
            </a:pPr>
            <a:r>
              <a:rPr lang="ru-RU" altLang="ru-RU" sz="16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Проведение редизайна школьной библиотеки к 1 сентября 2020 года, школьных рекреаций 1 этажа к 1 сентября 2021 года</a:t>
            </a:r>
          </a:p>
          <a:p>
            <a:pPr marL="0" indent="0" algn="just" eaLnBrk="1" hangingPunct="1"/>
            <a:endParaRPr lang="ru-RU" altLang="ru-RU" sz="1600" dirty="0">
              <a:solidFill>
                <a:srgbClr val="C00000"/>
              </a:solidFill>
              <a:latin typeface="Roboto Condensed Light" panose="020B0604020202020204" charset="0"/>
              <a:ea typeface="Roboto Condensed Light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E8855E0-D1FC-4B63-8086-F68E84C873CD}"/>
              </a:ext>
            </a:extLst>
          </p:cNvPr>
          <p:cNvSpPr/>
          <p:nvPr/>
        </p:nvSpPr>
        <p:spPr>
          <a:xfrm>
            <a:off x="0" y="2860720"/>
            <a:ext cx="9144000" cy="42844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>
            <a:extLst>
              <a:ext uri="{FF2B5EF4-FFF2-40B4-BE49-F238E27FC236}">
                <a16:creationId xmlns:a16="http://schemas.microsoft.com/office/drawing/2014/main" id="{1DB71190-F8CB-48E7-9747-897BFC5AECF5}"/>
              </a:ext>
            </a:extLst>
          </p:cNvPr>
          <p:cNvSpPr/>
          <p:nvPr/>
        </p:nvSpPr>
        <p:spPr>
          <a:xfrm>
            <a:off x="307975" y="4845050"/>
            <a:ext cx="3502025" cy="1444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9861">
              <a:defRPr/>
            </a:pPr>
            <a:r>
              <a:rPr lang="ru-RU" sz="11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sym typeface="Arial" charset="0"/>
              </a:rPr>
              <a:t>ПРАВИТЕЛЬСТВО НОВГОРОДСКОЙ ОБЛАСТИ</a:t>
            </a:r>
            <a:endParaRPr lang="ru-RU" spc="-1" dirty="0">
              <a:uFill>
                <a:solidFill>
                  <a:srgbClr val="FFFFFF"/>
                </a:solidFill>
              </a:uFill>
              <a:sym typeface="Arial" charset="0"/>
            </a:endParaRPr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9D24D433-DAE2-4E8C-9E8B-578CD0A7BDCD}"/>
              </a:ext>
            </a:extLst>
          </p:cNvPr>
          <p:cNvSpPr/>
          <p:nvPr/>
        </p:nvSpPr>
        <p:spPr>
          <a:xfrm>
            <a:off x="3203575" y="471488"/>
            <a:ext cx="4643438" cy="7445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9861">
              <a:defRPr/>
            </a:pPr>
            <a:endParaRPr lang="ru-RU" spc="-1" dirty="0">
              <a:uFill>
                <a:solidFill>
                  <a:srgbClr val="FFFFFF"/>
                </a:solidFill>
              </a:uFill>
              <a:sym typeface="Arial" charset="0"/>
            </a:endParaRPr>
          </a:p>
        </p:txBody>
      </p:sp>
      <p:sp>
        <p:nvSpPr>
          <p:cNvPr id="7" name="CustomShape 4">
            <a:extLst>
              <a:ext uri="{FF2B5EF4-FFF2-40B4-BE49-F238E27FC236}">
                <a16:creationId xmlns:a16="http://schemas.microsoft.com/office/drawing/2014/main" id="{3ACE50B5-D6FC-474A-813D-173054C92DD4}"/>
              </a:ext>
            </a:extLst>
          </p:cNvPr>
          <p:cNvSpPr/>
          <p:nvPr/>
        </p:nvSpPr>
        <p:spPr>
          <a:xfrm>
            <a:off x="307975" y="1068388"/>
            <a:ext cx="8432800" cy="35766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9861">
              <a:defRPr/>
            </a:pPr>
            <a:endParaRPr lang="ru-RU" spc="-1" dirty="0">
              <a:uFill>
                <a:solidFill>
                  <a:srgbClr val="FFFFFF"/>
                </a:solidFill>
              </a:uFill>
              <a:sym typeface="Arial" charset="0"/>
            </a:endParaRPr>
          </a:p>
          <a:p>
            <a:pPr marL="9861">
              <a:defRPr/>
            </a:pPr>
            <a:endParaRPr lang="ru-RU" spc="-1" dirty="0">
              <a:uFill>
                <a:solidFill>
                  <a:srgbClr val="FFFFFF"/>
                </a:solidFill>
              </a:uFill>
              <a:sym typeface="Arial" charset="0"/>
            </a:endParaRPr>
          </a:p>
        </p:txBody>
      </p:sp>
      <p:sp>
        <p:nvSpPr>
          <p:cNvPr id="32778" name="Прямоугольник 1">
            <a:extLst>
              <a:ext uri="{FF2B5EF4-FFF2-40B4-BE49-F238E27FC236}">
                <a16:creationId xmlns:a16="http://schemas.microsoft.com/office/drawing/2014/main" id="{EEA842F2-AF33-4801-A2EE-6108EC24B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932" y="1588251"/>
            <a:ext cx="3771020" cy="201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561" tIns="35780" rIns="71561" bIns="35780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ru-RU" altLang="ru-RU" sz="1800" b="1" dirty="0">
                <a:solidFill>
                  <a:srgbClr val="273247"/>
                </a:solidFill>
                <a:latin typeface="Roboto Condensed Light" panose="020B0604020202020204" charset="0"/>
                <a:ea typeface="Roboto Condensed Light" panose="020B0604020202020204" charset="0"/>
                <a:cs typeface="DejaVu Sans"/>
              </a:rPr>
              <a:t>«Трагедия в жизни не в том, что цель не достигнута. Трагедия – если нет цели для достижения»</a:t>
            </a:r>
          </a:p>
          <a:p>
            <a:endParaRPr lang="ru-RU" altLang="ru-RU" sz="1800" b="1" dirty="0">
              <a:solidFill>
                <a:srgbClr val="273247"/>
              </a:solidFill>
              <a:latin typeface="Roboto Condensed Light" panose="020B0604020202020204" charset="0"/>
              <a:ea typeface="Roboto Condensed Light" panose="020B0604020202020204" charset="0"/>
              <a:cs typeface="DejaVu Sans"/>
            </a:endParaRPr>
          </a:p>
          <a:p>
            <a:endParaRPr lang="ru-RU" altLang="ru-RU" sz="1800" b="1" dirty="0">
              <a:solidFill>
                <a:srgbClr val="273247"/>
              </a:solidFill>
              <a:latin typeface="Roboto Condensed Light" panose="020B0604020202020204" charset="0"/>
              <a:ea typeface="Roboto Condensed Light" panose="020B0604020202020204" charset="0"/>
              <a:cs typeface="DejaVu Sans"/>
            </a:endParaRPr>
          </a:p>
          <a:p>
            <a:endParaRPr lang="ru-RU" altLang="ru-RU" sz="1800" b="1" dirty="0">
              <a:solidFill>
                <a:srgbClr val="273247"/>
              </a:solidFill>
              <a:latin typeface="Roboto Condensed Light" panose="020B0604020202020204" charset="0"/>
              <a:ea typeface="Roboto Condensed Light" panose="020B0604020202020204" charset="0"/>
              <a:cs typeface="DejaVu Sans"/>
            </a:endParaRPr>
          </a:p>
          <a:p>
            <a:pPr algn="r"/>
            <a:r>
              <a:rPr lang="ru-RU" altLang="ru-RU" sz="1800" b="1" dirty="0">
                <a:solidFill>
                  <a:srgbClr val="273247"/>
                </a:solidFill>
                <a:latin typeface="Roboto Condensed Light" panose="020B0604020202020204" charset="0"/>
                <a:ea typeface="Roboto Condensed Light" panose="020B0604020202020204" charset="0"/>
                <a:cs typeface="DejaVu Sans"/>
              </a:rPr>
              <a:t>Бенджамин </a:t>
            </a:r>
            <a:r>
              <a:rPr lang="ru-RU" altLang="ru-RU" sz="1800" b="1" dirty="0" err="1">
                <a:solidFill>
                  <a:srgbClr val="273247"/>
                </a:solidFill>
                <a:latin typeface="Roboto Condensed Light" panose="020B0604020202020204" charset="0"/>
                <a:ea typeface="Roboto Condensed Light" panose="020B0604020202020204" charset="0"/>
                <a:cs typeface="DejaVu Sans"/>
              </a:rPr>
              <a:t>Мейс</a:t>
            </a:r>
            <a:endParaRPr lang="ru-RU" altLang="ru-RU" sz="1800" b="1" dirty="0">
              <a:solidFill>
                <a:srgbClr val="273247"/>
              </a:solidFill>
              <a:latin typeface="Roboto Condensed Light" panose="020B0604020202020204" charset="0"/>
              <a:ea typeface="Roboto Condensed Light" panose="020B0604020202020204" charset="0"/>
              <a:cs typeface="DejaVu Sans"/>
            </a:endParaRPr>
          </a:p>
        </p:txBody>
      </p:sp>
      <p:sp>
        <p:nvSpPr>
          <p:cNvPr id="16" name="Google Shape;413;p26">
            <a:extLst>
              <a:ext uri="{FF2B5EF4-FFF2-40B4-BE49-F238E27FC236}">
                <a16:creationId xmlns:a16="http://schemas.microsoft.com/office/drawing/2014/main" id="{2F8892CB-8853-4D4E-9FA2-96FB18B1B6D7}"/>
              </a:ext>
            </a:extLst>
          </p:cNvPr>
          <p:cNvSpPr txBox="1">
            <a:spLocks/>
          </p:cNvSpPr>
          <p:nvPr/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11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196EA7-2F8A-4A11-AA3F-21CF746AD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986" y="964926"/>
            <a:ext cx="4036039" cy="29809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C7FC7CA-7F36-468D-91FB-E21109BD3E5C}"/>
              </a:ext>
            </a:extLst>
          </p:cNvPr>
          <p:cNvSpPr/>
          <p:nvPr/>
        </p:nvSpPr>
        <p:spPr>
          <a:xfrm>
            <a:off x="0" y="807609"/>
            <a:ext cx="9144000" cy="3370965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14">
            <a:extLst>
              <a:ext uri="{FF2B5EF4-FFF2-40B4-BE49-F238E27FC236}">
                <a16:creationId xmlns:a16="http://schemas.microsoft.com/office/drawing/2014/main" id="{628EDD9A-3D4A-4341-B950-D209C524D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64" y="772143"/>
            <a:ext cx="4360346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hangingPunct="1"/>
            <a:r>
              <a:rPr lang="ru-RU" altLang="ru-RU" sz="2000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Ст. 20</a:t>
            </a:r>
          </a:p>
        </p:txBody>
      </p:sp>
      <p:sp>
        <p:nvSpPr>
          <p:cNvPr id="9220" name="Text Box 15">
            <a:extLst>
              <a:ext uri="{FF2B5EF4-FFF2-40B4-BE49-F238E27FC236}">
                <a16:creationId xmlns:a16="http://schemas.microsoft.com/office/drawing/2014/main" id="{10C0C27A-A7A9-4045-993B-D7AA47E8E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64" y="1038774"/>
            <a:ext cx="6558299" cy="97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buClr>
                <a:srgbClr val="514843"/>
              </a:buClr>
            </a:pPr>
            <a:r>
              <a:rPr lang="ru-RU" altLang="ru-RU" sz="1800" b="1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Цель  инновационной деятельности </a:t>
            </a:r>
            <a:r>
              <a:rPr lang="ru-RU" altLang="ru-RU" sz="1800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- обеспечение </a:t>
            </a:r>
            <a:r>
              <a:rPr lang="ru-RU" altLang="ru-RU" sz="1800" b="1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модернизации и развития </a:t>
            </a:r>
            <a:r>
              <a:rPr lang="ru-RU" altLang="ru-RU" sz="1800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системы образования с учетом:</a:t>
            </a:r>
          </a:p>
          <a:p>
            <a:pPr>
              <a:spcBef>
                <a:spcPts val="0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sz="1800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основных направлений социально-экономического развития нашей страны</a:t>
            </a:r>
          </a:p>
          <a:p>
            <a:pPr>
              <a:spcBef>
                <a:spcPts val="0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sz="1800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реализации приоритетных направлений государственной политики в сфере образования</a:t>
            </a:r>
          </a:p>
        </p:txBody>
      </p:sp>
      <p:sp>
        <p:nvSpPr>
          <p:cNvPr id="17" name="Google Shape;413;p26">
            <a:extLst>
              <a:ext uri="{FF2B5EF4-FFF2-40B4-BE49-F238E27FC236}">
                <a16:creationId xmlns:a16="http://schemas.microsoft.com/office/drawing/2014/main" id="{1C8ED79A-69FD-486E-8B23-66A513CE78C8}"/>
              </a:ext>
            </a:extLst>
          </p:cNvPr>
          <p:cNvSpPr txBox="1">
            <a:spLocks/>
          </p:cNvSpPr>
          <p:nvPr/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12</a:t>
            </a:r>
          </a:p>
        </p:txBody>
      </p:sp>
      <p:sp>
        <p:nvSpPr>
          <p:cNvPr id="18" name="Прямоугольник 12">
            <a:extLst>
              <a:ext uri="{FF2B5EF4-FFF2-40B4-BE49-F238E27FC236}">
                <a16:creationId xmlns:a16="http://schemas.microsoft.com/office/drawing/2014/main" id="{F8743C52-CE01-4BC9-9855-3CC9F3DC6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082" y="38746"/>
            <a:ext cx="6558299" cy="62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555" tIns="35777" rIns="71555" bIns="35777">
            <a:spAutoFit/>
          </a:bodyPr>
          <a:lstStyle>
            <a:lvl1pPr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rgbClr val="253147"/>
                </a:solidFill>
                <a:latin typeface="Roboto Condensed Light" panose="020B0604020202020204" charset="0"/>
                <a:ea typeface="Roboto Condensed Light" panose="020B0604020202020204" charset="0"/>
                <a:cs typeface="DejaVu Sans"/>
              </a:rPr>
              <a:t>Нормативно-правовое обеспечение инновационной деятельности в сфере образования ( ФЗ №273)</a:t>
            </a:r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BCA873DF-8D08-411F-ACBC-705DA46A3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64" y="3126309"/>
            <a:ext cx="6823219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</a:pPr>
            <a:r>
              <a:rPr lang="ru-RU" altLang="ru-RU" sz="2000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Ст. 47</a:t>
            </a:r>
          </a:p>
          <a:p>
            <a:pPr marL="0" indent="0">
              <a:spcBef>
                <a:spcPts val="0"/>
              </a:spcBef>
              <a:buClr>
                <a:srgbClr val="514843"/>
              </a:buClr>
            </a:pPr>
            <a:r>
              <a:rPr lang="ru-RU" altLang="ru-RU" sz="1800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Педагогические работники имеют право </a:t>
            </a:r>
            <a:r>
              <a:rPr lang="ru-RU" altLang="ru-RU" sz="1800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на осуществление научной, научно-технической, творческой, исследовательской деятельности, </a:t>
            </a:r>
            <a:r>
              <a:rPr lang="ru-RU" altLang="ru-RU" sz="1800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участие в экспериментальной деятельности, разработках и во внедрении инноваций</a:t>
            </a:r>
            <a:endParaRPr lang="ru-RU" altLang="ru-RU" sz="1800" dirty="0">
              <a:solidFill>
                <a:srgbClr val="3F5378"/>
              </a:solidFill>
              <a:latin typeface="Roboto Condensed Light" panose="020B0604020202020204" charset="0"/>
              <a:ea typeface="Roboto Condensed Light" panose="020B0604020202020204" charset="0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BC18671-388A-485D-92E3-F52286129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145" y="2564705"/>
            <a:ext cx="1348667" cy="180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9033A6DA-EE4A-4F90-8570-705E09DEC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145" y="664997"/>
            <a:ext cx="1356776" cy="180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ED59650-D711-4488-82E1-4DC46D7BD367}"/>
              </a:ext>
            </a:extLst>
          </p:cNvPr>
          <p:cNvSpPr/>
          <p:nvPr/>
        </p:nvSpPr>
        <p:spPr>
          <a:xfrm>
            <a:off x="0" y="807609"/>
            <a:ext cx="9144000" cy="306357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220" name="Text Box 15">
            <a:extLst>
              <a:ext uri="{FF2B5EF4-FFF2-40B4-BE49-F238E27FC236}">
                <a16:creationId xmlns:a16="http://schemas.microsoft.com/office/drawing/2014/main" id="{10C0C27A-A7A9-4045-993B-D7AA47E8E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68" y="850551"/>
            <a:ext cx="5842075" cy="86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>
              <a:spcBef>
                <a:spcPts val="0"/>
              </a:spcBef>
              <a:buClr>
                <a:srgbClr val="514843"/>
              </a:buClr>
            </a:pP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Инновационная деятельность ориентирована на совершенствование, повышение эффективности </a:t>
            </a:r>
            <a:r>
              <a:rPr lang="ru-RU" altLang="ru-RU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широкого спектра направлений деятельности,</a:t>
            </a: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в том числе: </a:t>
            </a:r>
          </a:p>
          <a:p>
            <a:pPr>
              <a:spcBef>
                <a:spcPts val="488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научно-педагогического</a:t>
            </a:r>
          </a:p>
          <a:p>
            <a:pPr>
              <a:spcBef>
                <a:spcPts val="488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учебно-методического</a:t>
            </a:r>
          </a:p>
          <a:p>
            <a:pPr>
              <a:spcBef>
                <a:spcPts val="488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организационного и правового</a:t>
            </a:r>
          </a:p>
          <a:p>
            <a:pPr>
              <a:spcBef>
                <a:spcPts val="488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финансово-экономического</a:t>
            </a:r>
          </a:p>
          <a:p>
            <a:pPr>
              <a:spcBef>
                <a:spcPts val="488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кадрового</a:t>
            </a:r>
          </a:p>
          <a:p>
            <a:pPr>
              <a:spcBef>
                <a:spcPts val="488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материально-технического.</a:t>
            </a:r>
          </a:p>
          <a:p>
            <a:pPr marL="0" indent="0">
              <a:spcBef>
                <a:spcPts val="488"/>
              </a:spcBef>
              <a:buClr>
                <a:srgbClr val="514843"/>
              </a:buClr>
            </a:pP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Основная </a:t>
            </a:r>
            <a:r>
              <a:rPr lang="ru-RU" altLang="ru-RU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форма инновационной деятельности </a:t>
            </a: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- инновационные проекты и программы. </a:t>
            </a:r>
          </a:p>
          <a:p>
            <a:pPr marL="0" indent="0">
              <a:spcBef>
                <a:spcPts val="488"/>
              </a:spcBef>
              <a:buClr>
                <a:srgbClr val="514843"/>
              </a:buClr>
            </a:pPr>
            <a:endParaRPr lang="ru-RU" altLang="ru-RU" sz="1800" dirty="0">
              <a:solidFill>
                <a:srgbClr val="3F5378"/>
              </a:solidFill>
              <a:latin typeface="Roboto Condensed Light" panose="020B0604020202020204" charset="0"/>
              <a:ea typeface="Roboto Condensed Light" panose="020B0604020202020204" charset="0"/>
            </a:endParaRPr>
          </a:p>
        </p:txBody>
      </p:sp>
      <p:sp>
        <p:nvSpPr>
          <p:cNvPr id="17" name="Google Shape;413;p26">
            <a:extLst>
              <a:ext uri="{FF2B5EF4-FFF2-40B4-BE49-F238E27FC236}">
                <a16:creationId xmlns:a16="http://schemas.microsoft.com/office/drawing/2014/main" id="{1C8ED79A-69FD-486E-8B23-66A513CE78C8}"/>
              </a:ext>
            </a:extLst>
          </p:cNvPr>
          <p:cNvSpPr txBox="1">
            <a:spLocks/>
          </p:cNvSpPr>
          <p:nvPr/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13</a:t>
            </a:r>
          </a:p>
        </p:txBody>
      </p:sp>
      <p:sp>
        <p:nvSpPr>
          <p:cNvPr id="18" name="Прямоугольник 12">
            <a:extLst>
              <a:ext uri="{FF2B5EF4-FFF2-40B4-BE49-F238E27FC236}">
                <a16:creationId xmlns:a16="http://schemas.microsoft.com/office/drawing/2014/main" id="{F8743C52-CE01-4BC9-9855-3CC9F3DC6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082" y="38746"/>
            <a:ext cx="6558299" cy="62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555" tIns="35777" rIns="71555" bIns="35777">
            <a:spAutoFit/>
          </a:bodyPr>
          <a:lstStyle>
            <a:lvl1pPr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rgbClr val="253147"/>
                </a:solidFill>
                <a:latin typeface="Roboto Condensed Light" panose="020B0604020202020204" charset="0"/>
                <a:ea typeface="Roboto Condensed Light" panose="020B0604020202020204" charset="0"/>
                <a:cs typeface="DejaVu Sans"/>
              </a:rPr>
              <a:t>Нормативно-правовое обеспечение инновационной деятельности в сфере образования ( ФЗ №273)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1107ED6-ADF2-48B1-8E12-8430D97CF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" b="-1"/>
          <a:stretch/>
        </p:blipFill>
        <p:spPr bwMode="auto">
          <a:xfrm>
            <a:off x="6681265" y="985838"/>
            <a:ext cx="2057522" cy="266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2">
            <a:extLst>
              <a:ext uri="{FF2B5EF4-FFF2-40B4-BE49-F238E27FC236}">
                <a16:creationId xmlns:a16="http://schemas.microsoft.com/office/drawing/2014/main" id="{4A133155-A091-4E18-8526-FD230E996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049" y="4119360"/>
            <a:ext cx="5648515" cy="71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555" tIns="35777" rIns="71555" bIns="35777">
            <a:spAutoFit/>
          </a:bodyPr>
          <a:lstStyle>
            <a:lvl1pPr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rgbClr val="253449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Приказ Министерства образования и науки РФ от 23 июля 2013 г. №611 "Об утверждении Порядка формирования и функционирования инновационной инфраструктуры в системе образования"</a:t>
            </a:r>
            <a:endParaRPr lang="ru-RU" altLang="ru-RU" b="1" dirty="0">
              <a:solidFill>
                <a:srgbClr val="253449"/>
              </a:solidFill>
              <a:latin typeface="Roboto Condensed Light" panose="020B0604020202020204" charset="0"/>
              <a:ea typeface="Roboto Condensed Light" panose="020B0604020202020204" charset="0"/>
              <a:cs typeface="DejaVu San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1295670-967F-4607-B7AB-B2806CF1A01C}"/>
              </a:ext>
            </a:extLst>
          </p:cNvPr>
          <p:cNvSpPr/>
          <p:nvPr/>
        </p:nvSpPr>
        <p:spPr>
          <a:xfrm>
            <a:off x="552049" y="4048150"/>
            <a:ext cx="5648515" cy="861005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2195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ED59650-D711-4488-82E1-4DC46D7BD367}"/>
              </a:ext>
            </a:extLst>
          </p:cNvPr>
          <p:cNvSpPr/>
          <p:nvPr/>
        </p:nvSpPr>
        <p:spPr>
          <a:xfrm>
            <a:off x="0" y="807609"/>
            <a:ext cx="9144000" cy="306357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220" name="Text Box 15">
            <a:extLst>
              <a:ext uri="{FF2B5EF4-FFF2-40B4-BE49-F238E27FC236}">
                <a16:creationId xmlns:a16="http://schemas.microsoft.com/office/drawing/2014/main" id="{10C0C27A-A7A9-4045-993B-D7AA47E8E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68" y="850551"/>
            <a:ext cx="5842075" cy="86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>
              <a:spcBef>
                <a:spcPts val="0"/>
              </a:spcBef>
              <a:buClr>
                <a:srgbClr val="514843"/>
              </a:buClr>
            </a:pP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Инновационная деятельность ориентирована на совершенствование, повышение эффективности </a:t>
            </a:r>
            <a:r>
              <a:rPr lang="ru-RU" altLang="ru-RU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широкого спектра направлений деятельности,</a:t>
            </a: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в том числе: </a:t>
            </a:r>
          </a:p>
          <a:p>
            <a:pPr>
              <a:spcBef>
                <a:spcPts val="488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научно-педагогического</a:t>
            </a:r>
          </a:p>
          <a:p>
            <a:pPr>
              <a:spcBef>
                <a:spcPts val="488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учебно-методического</a:t>
            </a:r>
          </a:p>
          <a:p>
            <a:pPr>
              <a:spcBef>
                <a:spcPts val="488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организационного и правового</a:t>
            </a:r>
          </a:p>
          <a:p>
            <a:pPr>
              <a:spcBef>
                <a:spcPts val="488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финансово-экономического</a:t>
            </a:r>
          </a:p>
          <a:p>
            <a:pPr>
              <a:spcBef>
                <a:spcPts val="488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кадрового</a:t>
            </a:r>
          </a:p>
          <a:p>
            <a:pPr>
              <a:spcBef>
                <a:spcPts val="488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материально-технического.</a:t>
            </a:r>
          </a:p>
          <a:p>
            <a:pPr marL="0" indent="0">
              <a:spcBef>
                <a:spcPts val="488"/>
              </a:spcBef>
              <a:buClr>
                <a:srgbClr val="514843"/>
              </a:buClr>
            </a:pP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Основная </a:t>
            </a:r>
            <a:r>
              <a:rPr lang="ru-RU" altLang="ru-RU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форма инновационной деятельности </a:t>
            </a: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- инновационные проекты и программы. </a:t>
            </a:r>
          </a:p>
          <a:p>
            <a:pPr marL="0" indent="0">
              <a:spcBef>
                <a:spcPts val="488"/>
              </a:spcBef>
              <a:buClr>
                <a:srgbClr val="514843"/>
              </a:buClr>
            </a:pPr>
            <a:endParaRPr lang="ru-RU" altLang="ru-RU" sz="1800" dirty="0">
              <a:solidFill>
                <a:srgbClr val="3F5378"/>
              </a:solidFill>
              <a:latin typeface="Roboto Condensed Light" panose="020B0604020202020204" charset="0"/>
              <a:ea typeface="Roboto Condensed Light" panose="020B0604020202020204" charset="0"/>
            </a:endParaRPr>
          </a:p>
        </p:txBody>
      </p:sp>
      <p:sp>
        <p:nvSpPr>
          <p:cNvPr id="17" name="Google Shape;413;p26">
            <a:extLst>
              <a:ext uri="{FF2B5EF4-FFF2-40B4-BE49-F238E27FC236}">
                <a16:creationId xmlns:a16="http://schemas.microsoft.com/office/drawing/2014/main" id="{1C8ED79A-69FD-486E-8B23-66A513CE78C8}"/>
              </a:ext>
            </a:extLst>
          </p:cNvPr>
          <p:cNvSpPr txBox="1">
            <a:spLocks/>
          </p:cNvSpPr>
          <p:nvPr/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13</a:t>
            </a:r>
          </a:p>
        </p:txBody>
      </p:sp>
      <p:sp>
        <p:nvSpPr>
          <p:cNvPr id="18" name="Прямоугольник 12">
            <a:extLst>
              <a:ext uri="{FF2B5EF4-FFF2-40B4-BE49-F238E27FC236}">
                <a16:creationId xmlns:a16="http://schemas.microsoft.com/office/drawing/2014/main" id="{F8743C52-CE01-4BC9-9855-3CC9F3DC6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082" y="38746"/>
            <a:ext cx="6558299" cy="62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555" tIns="35777" rIns="71555" bIns="35777">
            <a:spAutoFit/>
          </a:bodyPr>
          <a:lstStyle>
            <a:lvl1pPr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rgbClr val="253147"/>
                </a:solidFill>
                <a:latin typeface="Roboto Condensed Light" panose="020B0604020202020204" charset="0"/>
                <a:ea typeface="Roboto Condensed Light" panose="020B0604020202020204" charset="0"/>
                <a:cs typeface="DejaVu Sans"/>
              </a:rPr>
              <a:t>Нормативно-правовое обеспечение инновационной деятельности в сфере образования ( ФЗ №273)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1107ED6-ADF2-48B1-8E12-8430D97CF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" b="-1"/>
          <a:stretch/>
        </p:blipFill>
        <p:spPr bwMode="auto">
          <a:xfrm>
            <a:off x="6681265" y="985838"/>
            <a:ext cx="2057522" cy="266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2">
            <a:extLst>
              <a:ext uri="{FF2B5EF4-FFF2-40B4-BE49-F238E27FC236}">
                <a16:creationId xmlns:a16="http://schemas.microsoft.com/office/drawing/2014/main" id="{4A133155-A091-4E18-8526-FD230E996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049" y="4119360"/>
            <a:ext cx="5648515" cy="71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555" tIns="35777" rIns="71555" bIns="35777">
            <a:spAutoFit/>
          </a:bodyPr>
          <a:lstStyle>
            <a:lvl1pPr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7143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7143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rgbClr val="253449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Приказ Министерства образования и науки РФ от 23 июля 2013 г. №611 "Об утверждении Порядка формирования и функционирования инновационной инфраструктуры в системе образования"</a:t>
            </a:r>
            <a:endParaRPr lang="ru-RU" altLang="ru-RU" b="1" dirty="0">
              <a:solidFill>
                <a:srgbClr val="253449"/>
              </a:solidFill>
              <a:latin typeface="Roboto Condensed Light" panose="020B0604020202020204" charset="0"/>
              <a:ea typeface="Roboto Condensed Light" panose="020B0604020202020204" charset="0"/>
              <a:cs typeface="DejaVu San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1295670-967F-4607-B7AB-B2806CF1A01C}"/>
              </a:ext>
            </a:extLst>
          </p:cNvPr>
          <p:cNvSpPr/>
          <p:nvPr/>
        </p:nvSpPr>
        <p:spPr>
          <a:xfrm>
            <a:off x="552049" y="4048150"/>
            <a:ext cx="5648515" cy="861005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3957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14">
            <a:extLst>
              <a:ext uri="{FF2B5EF4-FFF2-40B4-BE49-F238E27FC236}">
                <a16:creationId xmlns:a16="http://schemas.microsoft.com/office/drawing/2014/main" id="{FC19C3F3-2E04-47FB-A66D-8F1BA6A52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55999"/>
            <a:ext cx="7600950" cy="54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hangingPunct="1"/>
            <a:r>
              <a:rPr lang="ru-RU" altLang="ru-RU" sz="2200" b="1" dirty="0">
                <a:solidFill>
                  <a:srgbClr val="263148"/>
                </a:solidFill>
                <a:latin typeface="Roboto Condensed" panose="020B0604020202020204" charset="0"/>
                <a:ea typeface="Roboto Condensed" panose="020B0604020202020204" charset="0"/>
              </a:rPr>
              <a:t>Инновационные: проект – площадка - инфраструктура</a:t>
            </a:r>
          </a:p>
        </p:txBody>
      </p:sp>
      <p:sp>
        <p:nvSpPr>
          <p:cNvPr id="17" name="Google Shape;413;p26">
            <a:extLst>
              <a:ext uri="{FF2B5EF4-FFF2-40B4-BE49-F238E27FC236}">
                <a16:creationId xmlns:a16="http://schemas.microsoft.com/office/drawing/2014/main" id="{043E524A-E8A6-44BE-937D-A5D9B0F1209F}"/>
              </a:ext>
            </a:extLst>
          </p:cNvPr>
          <p:cNvSpPr txBox="1">
            <a:spLocks/>
          </p:cNvSpPr>
          <p:nvPr/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14</a:t>
            </a:r>
          </a:p>
        </p:txBody>
      </p:sp>
      <p:sp>
        <p:nvSpPr>
          <p:cNvPr id="18" name="Google Shape;249;p17">
            <a:extLst>
              <a:ext uri="{FF2B5EF4-FFF2-40B4-BE49-F238E27FC236}">
                <a16:creationId xmlns:a16="http://schemas.microsoft.com/office/drawing/2014/main" id="{0942A85D-207F-4B6B-858B-49D339A597E1}"/>
              </a:ext>
            </a:extLst>
          </p:cNvPr>
          <p:cNvSpPr txBox="1">
            <a:spLocks/>
          </p:cNvSpPr>
          <p:nvPr/>
        </p:nvSpPr>
        <p:spPr>
          <a:xfrm>
            <a:off x="535963" y="1370411"/>
            <a:ext cx="7600950" cy="261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360000">
              <a:spcBef>
                <a:spcPts val="0"/>
              </a:spcBef>
            </a:pPr>
            <a:r>
              <a:rPr lang="ru-RU" altLang="ru-RU" sz="1800" dirty="0">
                <a:latin typeface="Roboto Condensed Light" panose="020B0604020202020204" charset="0"/>
                <a:ea typeface="Roboto Condensed Light" panose="020B0604020202020204" charset="0"/>
              </a:rPr>
              <a:t>Творческая (инициативная) группа, заявляя о готовности к инновациям, должна </a:t>
            </a:r>
            <a:r>
              <a:rPr lang="ru-RU" altLang="ru-RU" sz="1800" b="1" dirty="0">
                <a:latin typeface="Roboto Condensed Light" panose="020B0604020202020204" charset="0"/>
                <a:ea typeface="Roboto Condensed Light" panose="020B0604020202020204" charset="0"/>
              </a:rPr>
              <a:t>разработать</a:t>
            </a:r>
            <a:r>
              <a:rPr lang="ru-RU" altLang="ru-RU" sz="1800" dirty="0">
                <a:latin typeface="Roboto Condensed Light" panose="020B0604020202020204" charset="0"/>
                <a:ea typeface="Roboto Condensed Light" panose="020B0604020202020204" charset="0"/>
              </a:rPr>
              <a:t> соответствующий документ -  </a:t>
            </a:r>
            <a:r>
              <a:rPr lang="ru-RU" altLang="ru-RU" sz="1800" b="1" dirty="0">
                <a:latin typeface="Roboto Condensed Light" panose="020B0604020202020204" charset="0"/>
                <a:ea typeface="Roboto Condensed Light" panose="020B0604020202020204" charset="0"/>
              </a:rPr>
              <a:t>проект или программу </a:t>
            </a:r>
            <a:r>
              <a:rPr lang="ru-RU" altLang="ru-RU" sz="1800" dirty="0">
                <a:latin typeface="Roboto Condensed Light" panose="020B0604020202020204" charset="0"/>
                <a:ea typeface="Roboto Condensed Light" panose="020B0604020202020204" charset="0"/>
              </a:rPr>
              <a:t>– это </a:t>
            </a:r>
            <a:r>
              <a:rPr lang="ru-RU" altLang="ru-RU" sz="1800" b="1" dirty="0">
                <a:latin typeface="Roboto Condensed Light" panose="020B0604020202020204" charset="0"/>
                <a:ea typeface="Roboto Condensed Light" panose="020B0604020202020204" charset="0"/>
              </a:rPr>
              <a:t>первый этап </a:t>
            </a:r>
            <a:r>
              <a:rPr lang="ru-RU" altLang="ru-RU" sz="1800" dirty="0">
                <a:latin typeface="Roboto Condensed Light" panose="020B0604020202020204" charset="0"/>
                <a:ea typeface="Roboto Condensed Light" panose="020B0604020202020204" charset="0"/>
              </a:rPr>
              <a:t>организации инновационной деятельности.</a:t>
            </a:r>
          </a:p>
          <a:p>
            <a:pPr marL="360000">
              <a:spcBef>
                <a:spcPts val="0"/>
              </a:spcBef>
            </a:pPr>
            <a:r>
              <a:rPr lang="ru-RU" altLang="ru-RU" sz="1800" dirty="0">
                <a:latin typeface="Roboto Condensed Light" panose="020B0604020202020204" charset="0"/>
                <a:ea typeface="Roboto Condensed Light" panose="020B0604020202020204" charset="0"/>
              </a:rPr>
              <a:t>Созданный документ в соответствии с существующим регламентом </a:t>
            </a:r>
            <a:r>
              <a:rPr lang="ru-RU" altLang="ru-RU" sz="1800" b="1" dirty="0">
                <a:latin typeface="Roboto Condensed Light" panose="020B0604020202020204" charset="0"/>
                <a:ea typeface="Roboto Condensed Light" panose="020B0604020202020204" charset="0"/>
              </a:rPr>
              <a:t>на втором </a:t>
            </a:r>
            <a:r>
              <a:rPr lang="ru-RU" altLang="ru-RU" sz="1800" dirty="0">
                <a:latin typeface="Roboto Condensed Light" panose="020B0604020202020204" charset="0"/>
                <a:ea typeface="Roboto Condensed Light" panose="020B0604020202020204" charset="0"/>
              </a:rPr>
              <a:t>этапе проходит экспертизу на федеральном, региональном уровне  и в случае положительного результата приобретает </a:t>
            </a:r>
            <a:r>
              <a:rPr lang="ru-RU" altLang="ru-RU" sz="1800" b="1" dirty="0">
                <a:latin typeface="Roboto Condensed Light" panose="020B0604020202020204" charset="0"/>
                <a:ea typeface="Roboto Condensed Light" panose="020B0604020202020204" charset="0"/>
              </a:rPr>
              <a:t>статус инновационной площадки</a:t>
            </a:r>
          </a:p>
          <a:p>
            <a:pPr marL="360000">
              <a:spcBef>
                <a:spcPts val="0"/>
              </a:spcBef>
            </a:pPr>
            <a:r>
              <a:rPr lang="ru-RU" altLang="ru-RU" sz="1800" b="1" dirty="0">
                <a:latin typeface="Roboto Condensed Light" panose="020B0604020202020204" charset="0"/>
                <a:ea typeface="Roboto Condensed Light" panose="020B0604020202020204" charset="0"/>
              </a:rPr>
              <a:t> Взаимодействие с другими площадками </a:t>
            </a:r>
            <a:r>
              <a:rPr lang="ru-RU" altLang="ru-RU" sz="1800" dirty="0">
                <a:latin typeface="Roboto Condensed Light" panose="020B0604020202020204" charset="0"/>
                <a:ea typeface="Roboto Condensed Light" panose="020B0604020202020204" charset="0"/>
              </a:rPr>
              <a:t>позволяет организации говорить о ее включении в </a:t>
            </a:r>
            <a:r>
              <a:rPr lang="ru-RU" altLang="ru-RU" sz="1800" b="1" dirty="0">
                <a:latin typeface="Roboto Condensed Light" panose="020B0604020202020204" charset="0"/>
                <a:ea typeface="Roboto Condensed Light" panose="020B0604020202020204" charset="0"/>
              </a:rPr>
              <a:t>инновационную инфраструктуру </a:t>
            </a:r>
            <a:r>
              <a:rPr lang="ru-RU" altLang="ru-RU" sz="1800" dirty="0">
                <a:latin typeface="Roboto Condensed Light" panose="020B0604020202020204" charset="0"/>
                <a:ea typeface="Roboto Condensed Light" panose="020B0604020202020204" charset="0"/>
              </a:rPr>
              <a:t>в системе образования – </a:t>
            </a:r>
            <a:r>
              <a:rPr lang="ru-RU" altLang="ru-RU" sz="1800" b="1" dirty="0">
                <a:latin typeface="Roboto Condensed Light" panose="020B0604020202020204" charset="0"/>
                <a:ea typeface="Roboto Condensed Light" panose="020B0604020202020204" charset="0"/>
              </a:rPr>
              <a:t>третий этап инновационной деятельности</a:t>
            </a:r>
            <a:endParaRPr lang="ru-RU" sz="1800" dirty="0">
              <a:latin typeface="Roboto Condensed Light" panose="020B0604020202020204" charset="0"/>
              <a:ea typeface="Roboto Condensed Light" panose="020B0604020202020204" charset="0"/>
              <a:cs typeface="Segoe UI" panose="020B0502040204020203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75C18CC-95D1-470F-9DE6-27223BDF3451}"/>
              </a:ext>
            </a:extLst>
          </p:cNvPr>
          <p:cNvSpPr/>
          <p:nvPr/>
        </p:nvSpPr>
        <p:spPr>
          <a:xfrm>
            <a:off x="0" y="968642"/>
            <a:ext cx="9144000" cy="3420530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4">
            <a:extLst>
              <a:ext uri="{FF2B5EF4-FFF2-40B4-BE49-F238E27FC236}">
                <a16:creationId xmlns:a16="http://schemas.microsoft.com/office/drawing/2014/main" id="{CA14CABE-2174-4C02-951E-1A0C9B71C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112547"/>
            <a:ext cx="570150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hangingPunct="1"/>
            <a:r>
              <a:rPr lang="ru-RU" altLang="ru-RU" sz="2300" b="1" dirty="0">
                <a:solidFill>
                  <a:srgbClr val="263447"/>
                </a:solidFill>
                <a:latin typeface="Roboto Condensed" panose="020B0604020202020204" charset="0"/>
                <a:ea typeface="Roboto Condensed" panose="020B0604020202020204" charset="0"/>
              </a:rPr>
              <a:t>Инновационный проект или инновационная                                    программа?</a:t>
            </a:r>
          </a:p>
        </p:txBody>
      </p:sp>
      <p:sp>
        <p:nvSpPr>
          <p:cNvPr id="5135" name="Text Box 15">
            <a:extLst>
              <a:ext uri="{FF2B5EF4-FFF2-40B4-BE49-F238E27FC236}">
                <a16:creationId xmlns:a16="http://schemas.microsoft.com/office/drawing/2014/main" id="{5AABA5AB-2CD5-4692-86EE-6745B509C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82" y="1214076"/>
            <a:ext cx="8531225" cy="318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sz="1900" dirty="0">
                <a:latin typeface="Roboto Condensed" panose="020B0604020202020204" charset="0"/>
                <a:ea typeface="Roboto Condensed" panose="020B0604020202020204" charset="0"/>
              </a:rPr>
              <a:t>В федеральных документах различия </a:t>
            </a:r>
            <a:r>
              <a:rPr lang="ru-RU" altLang="ru-RU" sz="1900" b="1" dirty="0">
                <a:latin typeface="Roboto Condensed" panose="020B0604020202020204" charset="0"/>
                <a:ea typeface="Roboto Condensed" panose="020B0604020202020204" charset="0"/>
              </a:rPr>
              <a:t>не представлены.</a:t>
            </a:r>
          </a:p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sz="1900" dirty="0">
                <a:latin typeface="Roboto Condensed" panose="020B0604020202020204" charset="0"/>
                <a:ea typeface="Roboto Condensed" panose="020B0604020202020204" charset="0"/>
              </a:rPr>
              <a:t>Предлагаемая на федеральном уровне структура программы (проекта) является </a:t>
            </a:r>
            <a:r>
              <a:rPr lang="ru-RU" altLang="ru-RU" sz="1900" b="1" dirty="0">
                <a:latin typeface="Roboto Condensed" panose="020B0604020202020204" charset="0"/>
                <a:ea typeface="Roboto Condensed" panose="020B0604020202020204" charset="0"/>
              </a:rPr>
              <a:t>единой</a:t>
            </a:r>
            <a:r>
              <a:rPr lang="ru-RU" altLang="ru-RU" sz="1900" dirty="0">
                <a:latin typeface="Roboto Condensed" panose="020B0604020202020204" charset="0"/>
                <a:ea typeface="Roboto Condensed" panose="020B0604020202020204" charset="0"/>
              </a:rPr>
              <a:t> для каждого документа.</a:t>
            </a:r>
          </a:p>
          <a:p>
            <a:pPr marL="0"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</a:pPr>
            <a:r>
              <a:rPr lang="ru-RU" altLang="ru-RU" sz="1900" dirty="0">
                <a:latin typeface="Roboto Condensed" panose="020B0604020202020204" charset="0"/>
                <a:ea typeface="Roboto Condensed" panose="020B0604020202020204" charset="0"/>
              </a:rPr>
              <a:t>Решение о том, как называть инновационные материалы – проектом или программой, принимают разработчики с учетом:</a:t>
            </a:r>
          </a:p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sz="1900" dirty="0">
                <a:latin typeface="Roboto Condensed" panose="020B0604020202020204" charset="0"/>
                <a:ea typeface="Roboto Condensed" panose="020B0604020202020204" charset="0"/>
              </a:rPr>
              <a:t>имеющегося собственного понимания отличий</a:t>
            </a:r>
          </a:p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sz="1900" dirty="0">
                <a:latin typeface="Roboto Condensed" panose="020B0604020202020204" charset="0"/>
                <a:ea typeface="Roboto Condensed" panose="020B0604020202020204" charset="0"/>
              </a:rPr>
              <a:t>существующего </a:t>
            </a:r>
            <a:r>
              <a:rPr lang="ru-RU" altLang="ru-RU" sz="1900" b="1" dirty="0">
                <a:latin typeface="Roboto Condensed" panose="020B0604020202020204" charset="0"/>
                <a:ea typeface="Roboto Condensed" panose="020B0604020202020204" charset="0"/>
              </a:rPr>
              <a:t>регионального</a:t>
            </a:r>
            <a:r>
              <a:rPr lang="ru-RU" altLang="ru-RU" sz="1900" dirty="0">
                <a:latin typeface="Roboto Condensed" panose="020B0604020202020204" charset="0"/>
                <a:ea typeface="Roboto Condensed" panose="020B0604020202020204" charset="0"/>
              </a:rPr>
              <a:t> опыта и традиций проектирования в региональной системе образования</a:t>
            </a:r>
          </a:p>
        </p:txBody>
      </p:sp>
      <p:sp>
        <p:nvSpPr>
          <p:cNvPr id="17" name="Google Shape;413;p26">
            <a:extLst>
              <a:ext uri="{FF2B5EF4-FFF2-40B4-BE49-F238E27FC236}">
                <a16:creationId xmlns:a16="http://schemas.microsoft.com/office/drawing/2014/main" id="{DF8A95E1-E4F9-4420-B758-14A49CE128EC}"/>
              </a:ext>
            </a:extLst>
          </p:cNvPr>
          <p:cNvSpPr txBox="1">
            <a:spLocks/>
          </p:cNvSpPr>
          <p:nvPr/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15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604668C-01E8-44EF-BB82-A063F8A6C923}"/>
              </a:ext>
            </a:extLst>
          </p:cNvPr>
          <p:cNvSpPr/>
          <p:nvPr/>
        </p:nvSpPr>
        <p:spPr>
          <a:xfrm>
            <a:off x="0" y="979824"/>
            <a:ext cx="9144000" cy="3420530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4">
            <a:extLst>
              <a:ext uri="{FF2B5EF4-FFF2-40B4-BE49-F238E27FC236}">
                <a16:creationId xmlns:a16="http://schemas.microsoft.com/office/drawing/2014/main" id="{CA14CABE-2174-4C02-951E-1A0C9B71C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46678"/>
            <a:ext cx="7135019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hangingPunct="1"/>
            <a:r>
              <a:rPr lang="ru-RU" altLang="ru-RU" sz="2300" b="1" dirty="0">
                <a:solidFill>
                  <a:srgbClr val="263449"/>
                </a:solidFill>
                <a:latin typeface="Roboto Condensed" panose="020B0604020202020204" charset="0"/>
                <a:ea typeface="Roboto Condensed" panose="020B0604020202020204" charset="0"/>
              </a:rPr>
              <a:t>Что понимать под инновацией?</a:t>
            </a:r>
          </a:p>
        </p:txBody>
      </p:sp>
      <p:sp>
        <p:nvSpPr>
          <p:cNvPr id="5135" name="Text Box 15">
            <a:extLst>
              <a:ext uri="{FF2B5EF4-FFF2-40B4-BE49-F238E27FC236}">
                <a16:creationId xmlns:a16="http://schemas.microsoft.com/office/drawing/2014/main" id="{5AABA5AB-2CD5-4692-86EE-6745B509C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681" y="856457"/>
            <a:ext cx="8531225" cy="318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sz="1900" dirty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В самом общем виде, под инновацией понимается новшество, нововведение, обеспечивающее, согласно нормативным документам,  модернизацию и развитие образования</a:t>
            </a:r>
          </a:p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sz="1900" dirty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Непременным свойством инновации является</a:t>
            </a:r>
            <a:r>
              <a:rPr lang="ru-RU" altLang="ru-RU" sz="1900" b="1" dirty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 новизна</a:t>
            </a:r>
            <a:r>
              <a:rPr lang="ru-RU" altLang="ru-RU" sz="1900" dirty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, поэтому необходимо отличать инновации от несущественных изменений образовательной деятельности </a:t>
            </a:r>
          </a:p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endParaRPr lang="ru-RU" altLang="ru-RU" sz="1900" dirty="0">
              <a:solidFill>
                <a:srgbClr val="3F5378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endParaRPr lang="ru-RU" altLang="ru-RU" sz="19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7" name="Google Shape;413;p26">
            <a:extLst>
              <a:ext uri="{FF2B5EF4-FFF2-40B4-BE49-F238E27FC236}">
                <a16:creationId xmlns:a16="http://schemas.microsoft.com/office/drawing/2014/main" id="{DF8A95E1-E4F9-4420-B758-14A49CE128EC}"/>
              </a:ext>
            </a:extLst>
          </p:cNvPr>
          <p:cNvSpPr txBox="1">
            <a:spLocks/>
          </p:cNvSpPr>
          <p:nvPr/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16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26BB33BB-5E75-4E4E-9485-84B2D89F2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681" y="2278858"/>
            <a:ext cx="8531225" cy="334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endParaRPr lang="ru-RU" altLang="ru-RU" sz="1900" dirty="0">
              <a:latin typeface="Segoe UI Light" panose="020B0502040204020203" pitchFamily="34" charset="0"/>
              <a:ea typeface="Arial Unicode MS" pitchFamily="34" charset="-128"/>
            </a:endParaRPr>
          </a:p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</a:pPr>
            <a:r>
              <a:rPr lang="ru-RU" altLang="ru-RU" sz="1900" dirty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Новизну можно рассматривать вместе с такими понятиями, как:</a:t>
            </a:r>
          </a:p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sz="1900" b="1" dirty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актуальность, эффективность, развитие</a:t>
            </a:r>
          </a:p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sz="1900" b="1" dirty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востребованность</a:t>
            </a:r>
          </a:p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sz="1900" b="1" dirty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недостаточная разработанность </a:t>
            </a:r>
            <a:r>
              <a:rPr lang="ru-RU" altLang="ru-RU" sz="1900" dirty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</a:rPr>
              <a:t>в данной конкретной ситуации (в стране, в регионе или муниципалитете, в образовательной организации)</a:t>
            </a:r>
          </a:p>
        </p:txBody>
      </p:sp>
    </p:spTree>
    <p:extLst>
      <p:ext uri="{BB962C8B-B14F-4D97-AF65-F5344CB8AC3E}">
        <p14:creationId xmlns:p14="http://schemas.microsoft.com/office/powerpoint/2010/main" val="2435977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14">
            <a:extLst>
              <a:ext uri="{FF2B5EF4-FFF2-40B4-BE49-F238E27FC236}">
                <a16:creationId xmlns:a16="http://schemas.microsoft.com/office/drawing/2014/main" id="{14F015C6-A37B-4139-B2EF-6CE213CAA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36525"/>
            <a:ext cx="69421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hangingPunct="1"/>
            <a:r>
              <a:rPr lang="ru-RU" altLang="ru-RU" sz="2300" b="1" dirty="0">
                <a:solidFill>
                  <a:srgbClr val="27334A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Структура инновационной программы (проекта)</a:t>
            </a:r>
          </a:p>
        </p:txBody>
      </p:sp>
      <p:sp>
        <p:nvSpPr>
          <p:cNvPr id="17412" name="Text Box 15">
            <a:extLst>
              <a:ext uri="{FF2B5EF4-FFF2-40B4-BE49-F238E27FC236}">
                <a16:creationId xmlns:a16="http://schemas.microsoft.com/office/drawing/2014/main" id="{C0282A28-CA7D-4D65-9C4A-6FFE9EAE9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53" y="889960"/>
            <a:ext cx="4379119" cy="21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144000">
              <a:spcBef>
                <a:spcPts val="0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Наименование и место нахождения </a:t>
            </a: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образовательной организации</a:t>
            </a:r>
          </a:p>
          <a:p>
            <a:pPr marL="144000">
              <a:spcBef>
                <a:spcPts val="0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Цели, задачи </a:t>
            </a:r>
          </a:p>
          <a:p>
            <a:pPr marL="144000">
              <a:spcBef>
                <a:spcPts val="0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Основная идея </a:t>
            </a: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(идеи)</a:t>
            </a:r>
          </a:p>
          <a:p>
            <a:pPr marL="144000">
              <a:spcBef>
                <a:spcPts val="0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Обоснование значимости </a:t>
            </a: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для развития системы образования на федеральном, региональном уровне в соответствии с планируемым статусом площадки</a:t>
            </a:r>
          </a:p>
        </p:txBody>
      </p:sp>
      <p:sp>
        <p:nvSpPr>
          <p:cNvPr id="18" name="Google Shape;413;p26">
            <a:extLst>
              <a:ext uri="{FF2B5EF4-FFF2-40B4-BE49-F238E27FC236}">
                <a16:creationId xmlns:a16="http://schemas.microsoft.com/office/drawing/2014/main" id="{96052367-47D0-4F9A-A889-EB1D73C1B464}"/>
              </a:ext>
            </a:extLst>
          </p:cNvPr>
          <p:cNvSpPr txBox="1">
            <a:spLocks/>
          </p:cNvSpPr>
          <p:nvPr/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18</a:t>
            </a:r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6ABAD45B-5ACA-4C7C-9C5F-09271E273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9" y="2571750"/>
            <a:ext cx="4609307" cy="168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180000">
              <a:spcBef>
                <a:spcPts val="0"/>
              </a:spcBef>
              <a:buClr>
                <a:srgbClr val="514843"/>
              </a:buClr>
            </a:pPr>
            <a:r>
              <a:rPr lang="ru-RU" altLang="ru-RU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Программа</a:t>
            </a: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реализации проекта (программы): </a:t>
            </a:r>
          </a:p>
          <a:p>
            <a:pPr marL="180000">
              <a:spcBef>
                <a:spcPts val="600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исходные </a:t>
            </a:r>
            <a:r>
              <a:rPr lang="ru-RU" altLang="ru-RU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теоретические положения </a:t>
            </a:r>
          </a:p>
          <a:p>
            <a:pPr marL="180000">
              <a:spcBef>
                <a:spcPts val="0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этапы, содержание и методы </a:t>
            </a: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деятельности  </a:t>
            </a:r>
          </a:p>
          <a:p>
            <a:pPr marL="180000">
              <a:spcBef>
                <a:spcPts val="0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прогнозируемые </a:t>
            </a:r>
            <a:r>
              <a:rPr lang="ru-RU" altLang="ru-RU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результаты</a:t>
            </a: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по каждому этапу </a:t>
            </a:r>
          </a:p>
          <a:p>
            <a:pPr marL="180000">
              <a:spcBef>
                <a:spcPts val="0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необходимые </a:t>
            </a:r>
            <a:r>
              <a:rPr lang="ru-RU" altLang="ru-RU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условия</a:t>
            </a: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организации работ  </a:t>
            </a:r>
          </a:p>
          <a:p>
            <a:pPr marL="180000">
              <a:spcBef>
                <a:spcPts val="0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средства контроля </a:t>
            </a: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и обеспечения достоверности результатов</a:t>
            </a:r>
          </a:p>
          <a:p>
            <a:pPr marL="180000">
              <a:spcBef>
                <a:spcPts val="0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перечень научных и (или) учебно-методических </a:t>
            </a:r>
            <a:r>
              <a:rPr lang="ru-RU" altLang="ru-RU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разработок</a:t>
            </a:r>
            <a:r>
              <a:rPr lang="ru-RU" altLang="ru-RU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по теме проекта, программы</a:t>
            </a:r>
          </a:p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endParaRPr lang="ru-RU" altLang="ru-RU" sz="1900" dirty="0">
              <a:latin typeface="Segoe UI Light" panose="020B0502040204020203" pitchFamily="34" charset="0"/>
              <a:ea typeface="Arial Unicode MS" pitchFamily="34" charset="-128"/>
            </a:endParaRP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03EAF819-AF65-4038-A1AF-2A05769D6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272" y="891547"/>
            <a:ext cx="4283075" cy="289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b="1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Календарный план </a:t>
            </a:r>
            <a:r>
              <a:rPr lang="ru-RU" altLang="ru-RU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реализации проекта (программы) с указанием:  сроков реализации по этапам; перечня конечной продукции (результатов)</a:t>
            </a:r>
          </a:p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b="1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Обоснование возможности </a:t>
            </a:r>
            <a:r>
              <a:rPr lang="ru-RU" altLang="ru-RU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реализации проекта (программы)</a:t>
            </a:r>
          </a:p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b="1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Решение органа самоуправления </a:t>
            </a:r>
            <a:r>
              <a:rPr lang="ru-RU" altLang="ru-RU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организации на участие в реализации проекта, программы</a:t>
            </a:r>
          </a:p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b="1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Предложения по распространению и внедрению </a:t>
            </a:r>
            <a:r>
              <a:rPr lang="ru-RU" altLang="ru-RU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результатов в массовую практику</a:t>
            </a:r>
          </a:p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b="1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Обоснование устойчивости </a:t>
            </a:r>
            <a:r>
              <a:rPr lang="ru-RU" altLang="ru-RU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результатов проекта, программы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14">
            <a:extLst>
              <a:ext uri="{FF2B5EF4-FFF2-40B4-BE49-F238E27FC236}">
                <a16:creationId xmlns:a16="http://schemas.microsoft.com/office/drawing/2014/main" id="{65043EDA-C648-4653-8862-E1A02AB92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156" y="128984"/>
            <a:ext cx="6877844" cy="117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hangingPunct="1"/>
            <a:r>
              <a:rPr lang="ru-RU" altLang="ru-RU" sz="2300" b="1" dirty="0">
                <a:solidFill>
                  <a:srgbClr val="26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Предложения издательства «Академкнига/Учебник» по созданию инновационных площадок</a:t>
            </a:r>
          </a:p>
        </p:txBody>
      </p:sp>
      <p:sp>
        <p:nvSpPr>
          <p:cNvPr id="20484" name="Text Box 15">
            <a:extLst>
              <a:ext uri="{FF2B5EF4-FFF2-40B4-BE49-F238E27FC236}">
                <a16:creationId xmlns:a16="http://schemas.microsoft.com/office/drawing/2014/main" id="{F7262C19-6206-493A-AEA0-A9BF7B649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299765"/>
            <a:ext cx="6553994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sz="1900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Имеется возможность </a:t>
            </a:r>
            <a:r>
              <a:rPr lang="ru-RU" altLang="ru-RU" sz="1900" b="1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использовать опыт ИКЦ </a:t>
            </a:r>
            <a:r>
              <a:rPr lang="ru-RU" altLang="ru-RU" sz="1900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(базовых школ). Они могут стать инновационными площадками и (или) выступать в качестве тьюторов для тех  школ, детских садов, которые претендуют на получение обсуждаемого статуса.</a:t>
            </a:r>
          </a:p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r>
              <a:rPr lang="ru-RU" altLang="ru-RU" sz="1900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Для получения статуса площадки, в соответствии с федеральными требованиями, издательство разработало </a:t>
            </a:r>
            <a:r>
              <a:rPr lang="ru-RU" altLang="ru-RU" sz="1900" b="1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проекты, которые могут составить основу                      варианта заявки</a:t>
            </a:r>
          </a:p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endParaRPr lang="ru-RU" altLang="ru-RU" sz="1900" dirty="0">
              <a:latin typeface="Segoe UI Light" panose="020B0502040204020203" pitchFamily="34" charset="0"/>
              <a:ea typeface="Arial Unicode MS" pitchFamily="34" charset="-128"/>
            </a:endParaRPr>
          </a:p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endParaRPr lang="ru-RU" altLang="ru-RU" sz="1900" dirty="0">
              <a:latin typeface="Segoe UI Light" panose="020B0502040204020203" pitchFamily="34" charset="0"/>
              <a:ea typeface="Arial Unicode MS" pitchFamily="34" charset="-128"/>
            </a:endParaRPr>
          </a:p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  <a:buFont typeface="Wingdings" panose="05000000000000000000" pitchFamily="2" charset="2"/>
              <a:buChar char=""/>
            </a:pPr>
            <a:endParaRPr lang="ru-RU" altLang="ru-RU" sz="1900" dirty="0">
              <a:latin typeface="Segoe UI Light" panose="020B0502040204020203" pitchFamily="34" charset="0"/>
              <a:ea typeface="Arial Unicode MS" pitchFamily="34" charset="-128"/>
            </a:endParaRPr>
          </a:p>
        </p:txBody>
      </p:sp>
      <p:pic>
        <p:nvPicPr>
          <p:cNvPr id="20485" name="Picture 2">
            <a:extLst>
              <a:ext uri="{FF2B5EF4-FFF2-40B4-BE49-F238E27FC236}">
                <a16:creationId xmlns:a16="http://schemas.microsoft.com/office/drawing/2014/main" id="{723D2984-66B3-4736-ACE1-49ABF04F3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90" y="1470025"/>
            <a:ext cx="1518464" cy="20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Google Shape;413;p26">
            <a:extLst>
              <a:ext uri="{FF2B5EF4-FFF2-40B4-BE49-F238E27FC236}">
                <a16:creationId xmlns:a16="http://schemas.microsoft.com/office/drawing/2014/main" id="{AD9DFEBD-B357-4452-8A36-B919FE1BF9EE}"/>
              </a:ext>
            </a:extLst>
          </p:cNvPr>
          <p:cNvSpPr txBox="1">
            <a:spLocks/>
          </p:cNvSpPr>
          <p:nvPr/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19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5FFE4E6-9D50-4C0F-9477-2B6362B995E5}"/>
              </a:ext>
            </a:extLst>
          </p:cNvPr>
          <p:cNvSpPr/>
          <p:nvPr/>
        </p:nvSpPr>
        <p:spPr>
          <a:xfrm>
            <a:off x="0" y="979824"/>
            <a:ext cx="9144000" cy="3420530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F5BD74E-58CB-41DB-AB3B-D9039C2B3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749" y="-80094"/>
            <a:ext cx="8229138" cy="858641"/>
          </a:xfrm>
        </p:spPr>
        <p:txBody>
          <a:bodyPr/>
          <a:lstStyle/>
          <a:p>
            <a:r>
              <a:rPr lang="ru-RU" sz="2800" b="1" dirty="0">
                <a:solidFill>
                  <a:srgbClr val="23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Проектная деятельность в образовании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89B1D0B-CBAC-4CE7-9734-AEA1D26E60B5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7656513" y="4637088"/>
            <a:ext cx="1487487" cy="3143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ru-RU" altLang="ru-RU" sz="1200" b="1" dirty="0">
                <a:solidFill>
                  <a:schemeClr val="bg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2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11362A5-315D-4F71-BA70-03D2054E6535}"/>
              </a:ext>
            </a:extLst>
          </p:cNvPr>
          <p:cNvSpPr/>
          <p:nvPr/>
        </p:nvSpPr>
        <p:spPr>
          <a:xfrm>
            <a:off x="1001168" y="974470"/>
            <a:ext cx="5553144" cy="44051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70F973C-5FAA-4D0E-B242-9536DA917C26}"/>
              </a:ext>
            </a:extLst>
          </p:cNvPr>
          <p:cNvSpPr/>
          <p:nvPr/>
        </p:nvSpPr>
        <p:spPr>
          <a:xfrm>
            <a:off x="1001168" y="1567384"/>
            <a:ext cx="5553144" cy="44051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5CE1103-F7F0-43BF-84EE-9F3FA22ED297}"/>
              </a:ext>
            </a:extLst>
          </p:cNvPr>
          <p:cNvSpPr/>
          <p:nvPr/>
        </p:nvSpPr>
        <p:spPr>
          <a:xfrm>
            <a:off x="1001168" y="2160298"/>
            <a:ext cx="5553144" cy="440514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C5C50AD-3C8D-44BA-88E4-987AE0EF3F47}"/>
              </a:ext>
            </a:extLst>
          </p:cNvPr>
          <p:cNvSpPr/>
          <p:nvPr/>
        </p:nvSpPr>
        <p:spPr>
          <a:xfrm>
            <a:off x="1001167" y="2793690"/>
            <a:ext cx="5553144" cy="44051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69F76CF-6073-471D-8C51-8A277348B140}"/>
              </a:ext>
            </a:extLst>
          </p:cNvPr>
          <p:cNvSpPr/>
          <p:nvPr/>
        </p:nvSpPr>
        <p:spPr>
          <a:xfrm>
            <a:off x="1001167" y="3414424"/>
            <a:ext cx="5553144" cy="44051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6832AC0-6672-425E-9621-7E3F8C128487}"/>
              </a:ext>
            </a:extLst>
          </p:cNvPr>
          <p:cNvSpPr/>
          <p:nvPr/>
        </p:nvSpPr>
        <p:spPr>
          <a:xfrm>
            <a:off x="1001167" y="4073774"/>
            <a:ext cx="5553144" cy="4680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CC92E5-47AE-49FF-BEFF-99280A1C9048}"/>
              </a:ext>
            </a:extLst>
          </p:cNvPr>
          <p:cNvSpPr txBox="1"/>
          <p:nvPr/>
        </p:nvSpPr>
        <p:spPr>
          <a:xfrm>
            <a:off x="1728683" y="1005174"/>
            <a:ext cx="532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Национальный проект «Образование»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1DBE18-62B7-47A2-8981-B6B6DF61FF8D}"/>
              </a:ext>
            </a:extLst>
          </p:cNvPr>
          <p:cNvSpPr txBox="1"/>
          <p:nvPr/>
        </p:nvSpPr>
        <p:spPr>
          <a:xfrm>
            <a:off x="1087936" y="1610033"/>
            <a:ext cx="5219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Комплексный проект модернизации образования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49BA03-917B-42A9-8E5B-A8A23340BEF5}"/>
              </a:ext>
            </a:extLst>
          </p:cNvPr>
          <p:cNvSpPr txBox="1"/>
          <p:nvPr/>
        </p:nvSpPr>
        <p:spPr>
          <a:xfrm>
            <a:off x="1248124" y="2847109"/>
            <a:ext cx="5219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Модернизация региональных систем общего образования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ECB5D3-A447-4BA3-B7DC-FF2227D733AD}"/>
              </a:ext>
            </a:extLst>
          </p:cNvPr>
          <p:cNvSpPr txBox="1"/>
          <p:nvPr/>
        </p:nvSpPr>
        <p:spPr>
          <a:xfrm>
            <a:off x="861002" y="3496860"/>
            <a:ext cx="58334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Модернизация региональных систем дошкольного образования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7EE65B-4711-4581-9279-E0067F1E8E75}"/>
              </a:ext>
            </a:extLst>
          </p:cNvPr>
          <p:cNvSpPr txBox="1"/>
          <p:nvPr/>
        </p:nvSpPr>
        <p:spPr>
          <a:xfrm>
            <a:off x="1168028" y="2189806"/>
            <a:ext cx="5219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Наша новая школа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F3870A-6962-4DD6-917B-55CB060BEC96}"/>
              </a:ext>
            </a:extLst>
          </p:cNvPr>
          <p:cNvSpPr txBox="1"/>
          <p:nvPr/>
        </p:nvSpPr>
        <p:spPr>
          <a:xfrm>
            <a:off x="861002" y="4032481"/>
            <a:ext cx="5833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Изменения в отраслях социальной сферы, направленные на повышение эффективности образования и науки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9C8EFAA1-494D-4E4D-A323-88B4A9EC3648}"/>
              </a:ext>
            </a:extLst>
          </p:cNvPr>
          <p:cNvCxnSpPr/>
          <p:nvPr/>
        </p:nvCxnSpPr>
        <p:spPr>
          <a:xfrm>
            <a:off x="500583" y="1067912"/>
            <a:ext cx="0" cy="32569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4352D7A-04C4-4DF0-8658-D23F431184BC}"/>
              </a:ext>
            </a:extLst>
          </p:cNvPr>
          <p:cNvCxnSpPr>
            <a:cxnSpLocks/>
          </p:cNvCxnSpPr>
          <p:nvPr/>
        </p:nvCxnSpPr>
        <p:spPr>
          <a:xfrm>
            <a:off x="487235" y="1067912"/>
            <a:ext cx="5139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3EE46E9A-0BD9-4DA1-8733-18F2CE041224}"/>
              </a:ext>
            </a:extLst>
          </p:cNvPr>
          <p:cNvCxnSpPr>
            <a:cxnSpLocks/>
          </p:cNvCxnSpPr>
          <p:nvPr/>
        </p:nvCxnSpPr>
        <p:spPr>
          <a:xfrm>
            <a:off x="487235" y="1786528"/>
            <a:ext cx="5139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2603D639-0DF7-4623-BDF2-F2A59C93F8D6}"/>
              </a:ext>
            </a:extLst>
          </p:cNvPr>
          <p:cNvCxnSpPr>
            <a:cxnSpLocks/>
          </p:cNvCxnSpPr>
          <p:nvPr/>
        </p:nvCxnSpPr>
        <p:spPr>
          <a:xfrm>
            <a:off x="500583" y="2389861"/>
            <a:ext cx="5139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64CBB39-89CC-4810-AC69-028F05B53763}"/>
              </a:ext>
            </a:extLst>
          </p:cNvPr>
          <p:cNvCxnSpPr>
            <a:cxnSpLocks/>
          </p:cNvCxnSpPr>
          <p:nvPr/>
        </p:nvCxnSpPr>
        <p:spPr>
          <a:xfrm>
            <a:off x="500583" y="2999893"/>
            <a:ext cx="5139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6682FFF7-D41B-4707-A2FE-1C3A0F343885}"/>
              </a:ext>
            </a:extLst>
          </p:cNvPr>
          <p:cNvCxnSpPr>
            <a:cxnSpLocks/>
          </p:cNvCxnSpPr>
          <p:nvPr/>
        </p:nvCxnSpPr>
        <p:spPr>
          <a:xfrm>
            <a:off x="487235" y="3634681"/>
            <a:ext cx="5139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8D60AD2-9F49-4C1D-AF9C-22BA0FA2E0D2}"/>
              </a:ext>
            </a:extLst>
          </p:cNvPr>
          <p:cNvCxnSpPr>
            <a:cxnSpLocks/>
          </p:cNvCxnSpPr>
          <p:nvPr/>
        </p:nvCxnSpPr>
        <p:spPr>
          <a:xfrm>
            <a:off x="487235" y="4324868"/>
            <a:ext cx="5139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2B93F8A-B891-4CB1-930F-79FDC3EA3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705" y="809695"/>
            <a:ext cx="2542022" cy="361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15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14">
            <a:extLst>
              <a:ext uri="{FF2B5EF4-FFF2-40B4-BE49-F238E27FC236}">
                <a16:creationId xmlns:a16="http://schemas.microsoft.com/office/drawing/2014/main" id="{F9FD265D-A898-4E17-8E35-484E913DA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1" y="131762"/>
            <a:ext cx="87503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hangingPunct="1"/>
            <a:r>
              <a:rPr lang="ru-RU" altLang="ru-RU" sz="2300" b="1" dirty="0">
                <a:solidFill>
                  <a:srgbClr val="26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Инновационный проект</a:t>
            </a:r>
          </a:p>
        </p:txBody>
      </p:sp>
      <p:sp>
        <p:nvSpPr>
          <p:cNvPr id="21508" name="Text Box 15">
            <a:extLst>
              <a:ext uri="{FF2B5EF4-FFF2-40B4-BE49-F238E27FC236}">
                <a16:creationId xmlns:a16="http://schemas.microsoft.com/office/drawing/2014/main" id="{94A6B86F-3558-439D-8961-667D8D6FB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1" y="1150937"/>
            <a:ext cx="8531225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</a:pPr>
            <a:r>
              <a:rPr lang="ru-RU" altLang="ru-RU" sz="1900" b="1" dirty="0">
                <a:solidFill>
                  <a:srgbClr val="3D54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«Подготовка дошкольников к обучению в начальной школе в условиях реализации ФГОС»</a:t>
            </a:r>
          </a:p>
        </p:txBody>
      </p:sp>
      <p:pic>
        <p:nvPicPr>
          <p:cNvPr id="21509" name="Picture 2">
            <a:extLst>
              <a:ext uri="{FF2B5EF4-FFF2-40B4-BE49-F238E27FC236}">
                <a16:creationId xmlns:a16="http://schemas.microsoft.com/office/drawing/2014/main" id="{54D84903-2DC2-41FB-BD80-023E603BC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2376488"/>
            <a:ext cx="1736725" cy="185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19">
            <a:extLst>
              <a:ext uri="{FF2B5EF4-FFF2-40B4-BE49-F238E27FC236}">
                <a16:creationId xmlns:a16="http://schemas.microsoft.com/office/drawing/2014/main" id="{C1E0EDB0-E43F-43AC-B2FA-8D1552534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670175"/>
            <a:ext cx="1585913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8A7CFC94-7519-4E80-9CA6-DCE997483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9026" y="2130425"/>
            <a:ext cx="1581150" cy="18573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4">
            <a:extLst>
              <a:ext uri="{FF2B5EF4-FFF2-40B4-BE49-F238E27FC236}">
                <a16:creationId xmlns:a16="http://schemas.microsoft.com/office/drawing/2014/main" id="{C2BA20B3-0EA2-455F-8699-5414D634D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1868488"/>
            <a:ext cx="1736725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Google Shape;413;p26">
            <a:extLst>
              <a:ext uri="{FF2B5EF4-FFF2-40B4-BE49-F238E27FC236}">
                <a16:creationId xmlns:a16="http://schemas.microsoft.com/office/drawing/2014/main" id="{450D5FE1-A329-4A55-B8F7-52CA2E140457}"/>
              </a:ext>
            </a:extLst>
          </p:cNvPr>
          <p:cNvSpPr txBox="1">
            <a:spLocks/>
          </p:cNvSpPr>
          <p:nvPr/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20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15">
            <a:extLst>
              <a:ext uri="{FF2B5EF4-FFF2-40B4-BE49-F238E27FC236}">
                <a16:creationId xmlns:a16="http://schemas.microsoft.com/office/drawing/2014/main" id="{9F6B29C7-E0BF-4F9B-BC65-314B49CED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7" y="959809"/>
            <a:ext cx="8531225" cy="74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</a:pPr>
            <a:r>
              <a:rPr lang="ru-RU" altLang="ru-RU" sz="1900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«Взаимосвязь печатных и электронных ресурсов для достижения планируемых результатов обучения в начальной школе»</a:t>
            </a:r>
          </a:p>
        </p:txBody>
      </p:sp>
      <p:pic>
        <p:nvPicPr>
          <p:cNvPr id="22533" name="Picture 4">
            <a:extLst>
              <a:ext uri="{FF2B5EF4-FFF2-40B4-BE49-F238E27FC236}">
                <a16:creationId xmlns:a16="http://schemas.microsoft.com/office/drawing/2014/main" id="{18630116-9C11-4AFB-B124-CE6C7B972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1" y="2098046"/>
            <a:ext cx="1723230" cy="217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Рисунок 17">
            <a:extLst>
              <a:ext uri="{FF2B5EF4-FFF2-40B4-BE49-F238E27FC236}">
                <a16:creationId xmlns:a16="http://schemas.microsoft.com/office/drawing/2014/main" id="{162149E1-829B-4B2C-B5D6-02EF2DF94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7" t="28056" r="60724" b="19839"/>
          <a:stretch>
            <a:fillRect/>
          </a:stretch>
        </p:blipFill>
        <p:spPr bwMode="auto">
          <a:xfrm>
            <a:off x="1117203" y="2050736"/>
            <a:ext cx="1239837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Рисунок 18">
            <a:extLst>
              <a:ext uri="{FF2B5EF4-FFF2-40B4-BE49-F238E27FC236}">
                <a16:creationId xmlns:a16="http://schemas.microsoft.com/office/drawing/2014/main" id="{6DB80712-E655-4C9B-B371-08FC50870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4" t="28056" r="42609" b="19839"/>
          <a:stretch>
            <a:fillRect/>
          </a:stretch>
        </p:blipFill>
        <p:spPr bwMode="auto">
          <a:xfrm>
            <a:off x="2321322" y="2050736"/>
            <a:ext cx="126365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Рисунок 19">
            <a:extLst>
              <a:ext uri="{FF2B5EF4-FFF2-40B4-BE49-F238E27FC236}">
                <a16:creationId xmlns:a16="http://schemas.microsoft.com/office/drawing/2014/main" id="{2FF67BE8-F85D-41CB-A124-75FF8B77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1" t="21077" r="23694" b="16154"/>
          <a:stretch>
            <a:fillRect/>
          </a:stretch>
        </p:blipFill>
        <p:spPr bwMode="auto">
          <a:xfrm>
            <a:off x="3962002" y="2098046"/>
            <a:ext cx="1661821" cy="217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4">
            <a:extLst>
              <a:ext uri="{FF2B5EF4-FFF2-40B4-BE49-F238E27FC236}">
                <a16:creationId xmlns:a16="http://schemas.microsoft.com/office/drawing/2014/main" id="{CA9BE270-E38F-4F4B-A37B-B2A463D06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1" y="131762"/>
            <a:ext cx="389334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hangingPunct="1"/>
            <a:r>
              <a:rPr lang="ru-RU" altLang="ru-RU" sz="2300" b="1" dirty="0">
                <a:solidFill>
                  <a:srgbClr val="26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Инновационный проект</a:t>
            </a:r>
          </a:p>
        </p:txBody>
      </p:sp>
      <p:sp>
        <p:nvSpPr>
          <p:cNvPr id="22" name="Google Shape;413;p26">
            <a:extLst>
              <a:ext uri="{FF2B5EF4-FFF2-40B4-BE49-F238E27FC236}">
                <a16:creationId xmlns:a16="http://schemas.microsoft.com/office/drawing/2014/main" id="{09117BAE-00AC-489E-B767-42A17A6055FE}"/>
              </a:ext>
            </a:extLst>
          </p:cNvPr>
          <p:cNvSpPr txBox="1">
            <a:spLocks/>
          </p:cNvSpPr>
          <p:nvPr/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21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15">
            <a:extLst>
              <a:ext uri="{FF2B5EF4-FFF2-40B4-BE49-F238E27FC236}">
                <a16:creationId xmlns:a16="http://schemas.microsoft.com/office/drawing/2014/main" id="{993CD679-ACBB-42BE-9FFB-E8D52812A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7" y="831850"/>
            <a:ext cx="8531225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</a:pPr>
            <a:r>
              <a:rPr lang="ru-RU" altLang="ru-RU" sz="1900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«Выявление и поддержка способных (талантливых) детей, обучающихся в начальной школе»</a:t>
            </a:r>
          </a:p>
        </p:txBody>
      </p:sp>
      <p:pic>
        <p:nvPicPr>
          <p:cNvPr id="23557" name="Рисунок 16">
            <a:extLst>
              <a:ext uri="{FF2B5EF4-FFF2-40B4-BE49-F238E27FC236}">
                <a16:creationId xmlns:a16="http://schemas.microsoft.com/office/drawing/2014/main" id="{2E875CD6-C004-4478-866B-4ED808E6B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1" t="21443" r="22086" b="19038"/>
          <a:stretch>
            <a:fillRect/>
          </a:stretch>
        </p:blipFill>
        <p:spPr bwMode="auto">
          <a:xfrm>
            <a:off x="282576" y="1553370"/>
            <a:ext cx="1339850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>
            <a:extLst>
              <a:ext uri="{FF2B5EF4-FFF2-40B4-BE49-F238E27FC236}">
                <a16:creationId xmlns:a16="http://schemas.microsoft.com/office/drawing/2014/main" id="{7858E0E2-7CB5-455F-B682-543E62319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1855787"/>
            <a:ext cx="1331185" cy="152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Рисунок 18">
            <a:extLst>
              <a:ext uri="{FF2B5EF4-FFF2-40B4-BE49-F238E27FC236}">
                <a16:creationId xmlns:a16="http://schemas.microsoft.com/office/drawing/2014/main" id="{CFF1A292-3713-4B74-BC83-F8F4A23C9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5" t="25681" r="25137" b="23541"/>
          <a:stretch>
            <a:fillRect/>
          </a:stretch>
        </p:blipFill>
        <p:spPr bwMode="auto">
          <a:xfrm>
            <a:off x="1241425" y="2638425"/>
            <a:ext cx="1381495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2">
            <a:extLst>
              <a:ext uri="{FF2B5EF4-FFF2-40B4-BE49-F238E27FC236}">
                <a16:creationId xmlns:a16="http://schemas.microsoft.com/office/drawing/2014/main" id="{5E369549-241B-4445-851B-9D2EFEFAB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3208337"/>
            <a:ext cx="1306407" cy="153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1" name="Рисунок 20">
            <a:extLst>
              <a:ext uri="{FF2B5EF4-FFF2-40B4-BE49-F238E27FC236}">
                <a16:creationId xmlns:a16="http://schemas.microsoft.com/office/drawing/2014/main" id="{D593B175-4AF3-416D-B16E-B8515534B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8" t="22446" r="22726" b="23045"/>
          <a:stretch>
            <a:fillRect/>
          </a:stretch>
        </p:blipFill>
        <p:spPr bwMode="auto">
          <a:xfrm>
            <a:off x="7577139" y="1446213"/>
            <a:ext cx="1108782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Рисунок 21">
            <a:extLst>
              <a:ext uri="{FF2B5EF4-FFF2-40B4-BE49-F238E27FC236}">
                <a16:creationId xmlns:a16="http://schemas.microsoft.com/office/drawing/2014/main" id="{E41C9FF0-87FC-4135-8876-2CE601E08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0" t="22446" r="23367" b="21844"/>
          <a:stretch>
            <a:fillRect/>
          </a:stretch>
        </p:blipFill>
        <p:spPr bwMode="auto">
          <a:xfrm>
            <a:off x="6821489" y="1855787"/>
            <a:ext cx="1081085" cy="140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Рисунок 22">
            <a:extLst>
              <a:ext uri="{FF2B5EF4-FFF2-40B4-BE49-F238E27FC236}">
                <a16:creationId xmlns:a16="http://schemas.microsoft.com/office/drawing/2014/main" id="{C5A7AB42-08A0-4EB4-A7F1-A88150A9C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9" t="22646" r="23209" b="21844"/>
          <a:stretch>
            <a:fillRect/>
          </a:stretch>
        </p:blipFill>
        <p:spPr bwMode="auto">
          <a:xfrm>
            <a:off x="7323138" y="2921794"/>
            <a:ext cx="1194264" cy="153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6">
            <a:extLst>
              <a:ext uri="{FF2B5EF4-FFF2-40B4-BE49-F238E27FC236}">
                <a16:creationId xmlns:a16="http://schemas.microsoft.com/office/drawing/2014/main" id="{8A33B355-D9C3-4D8B-8BC5-579EDFAB8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9" y="3274860"/>
            <a:ext cx="1177919" cy="145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5" name="Рисунок 24">
            <a:extLst>
              <a:ext uri="{FF2B5EF4-FFF2-40B4-BE49-F238E27FC236}">
                <a16:creationId xmlns:a16="http://schemas.microsoft.com/office/drawing/2014/main" id="{E08118B1-CED5-41D6-BCE6-9D96392FB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3" t="23999" r="23940" b="19385"/>
          <a:stretch>
            <a:fillRect/>
          </a:stretch>
        </p:blipFill>
        <p:spPr bwMode="auto">
          <a:xfrm>
            <a:off x="4809334" y="1502058"/>
            <a:ext cx="1293813" cy="157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Рисунок 25">
            <a:extLst>
              <a:ext uri="{FF2B5EF4-FFF2-40B4-BE49-F238E27FC236}">
                <a16:creationId xmlns:a16="http://schemas.microsoft.com/office/drawing/2014/main" id="{8E84B3C0-CFE5-48EB-B28A-69C99314B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1" t="20308" r="4372" b="11539"/>
          <a:stretch>
            <a:fillRect/>
          </a:stretch>
        </p:blipFill>
        <p:spPr bwMode="auto">
          <a:xfrm>
            <a:off x="4013203" y="2300288"/>
            <a:ext cx="1293813" cy="157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Рисунок 26">
            <a:extLst>
              <a:ext uri="{FF2B5EF4-FFF2-40B4-BE49-F238E27FC236}">
                <a16:creationId xmlns:a16="http://schemas.microsoft.com/office/drawing/2014/main" id="{8F58E80E-4505-4D58-97DA-3F0358C1D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3" t="24460" r="24802" b="22002"/>
          <a:stretch>
            <a:fillRect/>
          </a:stretch>
        </p:blipFill>
        <p:spPr bwMode="auto">
          <a:xfrm>
            <a:off x="3122615" y="3173653"/>
            <a:ext cx="1279527" cy="155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4">
            <a:extLst>
              <a:ext uri="{FF2B5EF4-FFF2-40B4-BE49-F238E27FC236}">
                <a16:creationId xmlns:a16="http://schemas.microsoft.com/office/drawing/2014/main" id="{37002BB2-0613-4942-96C4-74E3C5920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1" y="131762"/>
            <a:ext cx="389334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hangingPunct="1"/>
            <a:r>
              <a:rPr lang="ru-RU" altLang="ru-RU" sz="2300" b="1" dirty="0">
                <a:solidFill>
                  <a:srgbClr val="26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Инновационный проект</a:t>
            </a:r>
          </a:p>
        </p:txBody>
      </p:sp>
      <p:sp>
        <p:nvSpPr>
          <p:cNvPr id="29" name="Google Shape;413;p26">
            <a:extLst>
              <a:ext uri="{FF2B5EF4-FFF2-40B4-BE49-F238E27FC236}">
                <a16:creationId xmlns:a16="http://schemas.microsoft.com/office/drawing/2014/main" id="{FE25FE70-CFD6-4379-B1EC-48E1A1E850B7}"/>
              </a:ext>
            </a:extLst>
          </p:cNvPr>
          <p:cNvSpPr txBox="1">
            <a:spLocks/>
          </p:cNvSpPr>
          <p:nvPr/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22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15">
            <a:extLst>
              <a:ext uri="{FF2B5EF4-FFF2-40B4-BE49-F238E27FC236}">
                <a16:creationId xmlns:a16="http://schemas.microsoft.com/office/drawing/2014/main" id="{4EAA9153-73EF-427A-B538-0EE68669F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898525"/>
            <a:ext cx="8532812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514843"/>
              </a:buClr>
            </a:pPr>
            <a:r>
              <a:rPr lang="ru-RU" altLang="ru-RU" sz="1900" b="1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«Организация внеурочной деятельности младших школьников»</a:t>
            </a:r>
          </a:p>
          <a:p>
            <a:pPr algn="ctr">
              <a:spcBef>
                <a:spcPts val="0"/>
              </a:spcBef>
              <a:buClr>
                <a:srgbClr val="514843"/>
              </a:buClr>
            </a:pPr>
            <a:r>
              <a:rPr lang="ru-RU" altLang="ru-RU" sz="1900" b="1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 (13 программ курсов внеурочной деятельности)</a:t>
            </a:r>
          </a:p>
        </p:txBody>
      </p:sp>
      <p:pic>
        <p:nvPicPr>
          <p:cNvPr id="24581" name="Рисунок 16">
            <a:extLst>
              <a:ext uri="{FF2B5EF4-FFF2-40B4-BE49-F238E27FC236}">
                <a16:creationId xmlns:a16="http://schemas.microsoft.com/office/drawing/2014/main" id="{C9A38E57-42D4-4910-91AC-1348A62FF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5" t="18768" r="23065" b="21243"/>
          <a:stretch>
            <a:fillRect/>
          </a:stretch>
        </p:blipFill>
        <p:spPr bwMode="auto">
          <a:xfrm>
            <a:off x="6727825" y="2228850"/>
            <a:ext cx="1520134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17">
            <a:extLst>
              <a:ext uri="{FF2B5EF4-FFF2-40B4-BE49-F238E27FC236}">
                <a16:creationId xmlns:a16="http://schemas.microsoft.com/office/drawing/2014/main" id="{B30FBC9C-BD79-445C-8F49-30FE0D776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3" t="62923" r="38586" b="16463"/>
          <a:stretch>
            <a:fillRect/>
          </a:stretch>
        </p:blipFill>
        <p:spPr bwMode="auto">
          <a:xfrm>
            <a:off x="7798928" y="1408113"/>
            <a:ext cx="1205624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Рисунок 19">
            <a:extLst>
              <a:ext uri="{FF2B5EF4-FFF2-40B4-BE49-F238E27FC236}">
                <a16:creationId xmlns:a16="http://schemas.microsoft.com/office/drawing/2014/main" id="{4DF443A0-A30D-4354-B793-4213FF52F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40282" r="58318" b="39479"/>
          <a:stretch>
            <a:fillRect/>
          </a:stretch>
        </p:blipFill>
        <p:spPr bwMode="auto">
          <a:xfrm>
            <a:off x="7808201" y="2871099"/>
            <a:ext cx="1205624" cy="156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">
            <a:extLst>
              <a:ext uri="{FF2B5EF4-FFF2-40B4-BE49-F238E27FC236}">
                <a16:creationId xmlns:a16="http://schemas.microsoft.com/office/drawing/2014/main" id="{799C3043-B7C8-4E75-B471-D23044F54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2121693"/>
            <a:ext cx="3447820" cy="190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Рисунок 2">
            <a:extLst>
              <a:ext uri="{FF2B5EF4-FFF2-40B4-BE49-F238E27FC236}">
                <a16:creationId xmlns:a16="http://schemas.microsoft.com/office/drawing/2014/main" id="{1903A5E5-B86F-4223-97D4-2A2DA01DA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0" t="14156" r="7516" b="6715"/>
          <a:stretch>
            <a:fillRect/>
          </a:stretch>
        </p:blipFill>
        <p:spPr bwMode="auto">
          <a:xfrm>
            <a:off x="3399402" y="1558925"/>
            <a:ext cx="125253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Рисунок 1">
            <a:extLst>
              <a:ext uri="{FF2B5EF4-FFF2-40B4-BE49-F238E27FC236}">
                <a16:creationId xmlns:a16="http://schemas.microsoft.com/office/drawing/2014/main" id="{511C032E-2FE7-4E43-A461-1CC20B570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8" t="14156" r="7372" b="6715"/>
          <a:stretch>
            <a:fillRect/>
          </a:stretch>
        </p:blipFill>
        <p:spPr bwMode="auto">
          <a:xfrm>
            <a:off x="3843403" y="3133725"/>
            <a:ext cx="1365389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Рисунок 3">
            <a:extLst>
              <a:ext uri="{FF2B5EF4-FFF2-40B4-BE49-F238E27FC236}">
                <a16:creationId xmlns:a16="http://schemas.microsoft.com/office/drawing/2014/main" id="{27E69731-AAC9-479C-A13F-8970C4BBB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3" t="14339" r="7372" b="6532"/>
          <a:stretch>
            <a:fillRect/>
          </a:stretch>
        </p:blipFill>
        <p:spPr bwMode="auto">
          <a:xfrm>
            <a:off x="5239597" y="1857431"/>
            <a:ext cx="1457422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Rectangle 4">
            <a:extLst>
              <a:ext uri="{FF2B5EF4-FFF2-40B4-BE49-F238E27FC236}">
                <a16:creationId xmlns:a16="http://schemas.microsoft.com/office/drawing/2014/main" id="{B56664A7-4AC5-4DE4-BCEC-5DC4312FC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113"/>
            <a:ext cx="1492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4057" tIns="37029" rIns="74057" bIns="37029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4589" name="Rectangle 5">
            <a:extLst>
              <a:ext uri="{FF2B5EF4-FFF2-40B4-BE49-F238E27FC236}">
                <a16:creationId xmlns:a16="http://schemas.microsoft.com/office/drawing/2014/main" id="{E6061451-560D-4E14-A899-5AFB6FC31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58925"/>
            <a:ext cx="2524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4057" tIns="37029" rIns="74057" bIns="37029" anchor="ctr">
            <a:spAutoFit/>
          </a:bodyPr>
          <a:lstStyle>
            <a:lvl1pPr defTabSz="739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739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739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739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739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9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ru-RU" altLang="ru-RU" sz="1500">
              <a:solidFill>
                <a:schemeClr val="tx1"/>
              </a:solidFill>
              <a:ea typeface="Arial" panose="020B0604020202020204" pitchFamily="34" charset="0"/>
            </a:endParaRPr>
          </a:p>
        </p:txBody>
      </p:sp>
      <p:sp>
        <p:nvSpPr>
          <p:cNvPr id="24590" name="Rectangle 6">
            <a:extLst>
              <a:ext uri="{FF2B5EF4-FFF2-40B4-BE49-F238E27FC236}">
                <a16:creationId xmlns:a16="http://schemas.microsoft.com/office/drawing/2014/main" id="{02F39906-4DB6-4584-99FC-4BA19078B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19413"/>
            <a:ext cx="22701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4057" tIns="37029" rIns="74057" bIns="37029" anchor="ctr">
            <a:spAutoFit/>
          </a:bodyPr>
          <a:lstStyle>
            <a:lvl1pPr defTabSz="739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739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739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739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739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9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ru-RU" altLang="ru-RU" sz="1500">
              <a:solidFill>
                <a:schemeClr val="tx1"/>
              </a:solidFill>
              <a:ea typeface="Arial" panose="020B0604020202020204" pitchFamily="34" charset="0"/>
            </a:endParaRPr>
          </a:p>
        </p:txBody>
      </p:sp>
      <p:sp>
        <p:nvSpPr>
          <p:cNvPr id="24591" name="Rectangle 7">
            <a:extLst>
              <a:ext uri="{FF2B5EF4-FFF2-40B4-BE49-F238E27FC236}">
                <a16:creationId xmlns:a16="http://schemas.microsoft.com/office/drawing/2014/main" id="{429DF17C-B2C0-4F76-86CC-124D6978B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9438"/>
            <a:ext cx="1492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4057" tIns="37029" rIns="74057" bIns="37029" anchor="ctr">
            <a:spAutoFit/>
          </a:bodyPr>
          <a:lstStyle>
            <a:lvl1pPr defTabSz="739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739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739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739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739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7397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500">
              <a:solidFill>
                <a:schemeClr val="tx1"/>
              </a:solidFill>
            </a:endParaRPr>
          </a:p>
        </p:txBody>
      </p:sp>
      <p:sp>
        <p:nvSpPr>
          <p:cNvPr id="28" name="Text Box 14">
            <a:extLst>
              <a:ext uri="{FF2B5EF4-FFF2-40B4-BE49-F238E27FC236}">
                <a16:creationId xmlns:a16="http://schemas.microsoft.com/office/drawing/2014/main" id="{C4F74CD9-25FD-48F1-A7A0-5304DA6AE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1" y="131762"/>
            <a:ext cx="389334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hangingPunct="1"/>
            <a:r>
              <a:rPr lang="ru-RU" altLang="ru-RU" sz="2300" b="1" dirty="0">
                <a:solidFill>
                  <a:srgbClr val="26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Инновационный проект</a:t>
            </a:r>
          </a:p>
        </p:txBody>
      </p:sp>
      <p:sp>
        <p:nvSpPr>
          <p:cNvPr id="29" name="Google Shape;413;p26">
            <a:extLst>
              <a:ext uri="{FF2B5EF4-FFF2-40B4-BE49-F238E27FC236}">
                <a16:creationId xmlns:a16="http://schemas.microsoft.com/office/drawing/2014/main" id="{DCDDCFE0-68FE-45E7-B830-00A5D38DF545}"/>
              </a:ext>
            </a:extLst>
          </p:cNvPr>
          <p:cNvSpPr txBox="1">
            <a:spLocks/>
          </p:cNvSpPr>
          <p:nvPr/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23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15">
            <a:extLst>
              <a:ext uri="{FF2B5EF4-FFF2-40B4-BE49-F238E27FC236}">
                <a16:creationId xmlns:a16="http://schemas.microsoft.com/office/drawing/2014/main" id="{31E577BC-94A6-421B-B6FE-D970969FB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68" y="1085195"/>
            <a:ext cx="85328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</a:pPr>
            <a:r>
              <a:rPr lang="ru-RU" altLang="ru-RU" sz="1900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«Организация инклюзивного образования обучающихся начальной школы»</a:t>
            </a:r>
          </a:p>
        </p:txBody>
      </p:sp>
      <p:pic>
        <p:nvPicPr>
          <p:cNvPr id="25605" name="Picture 3">
            <a:extLst>
              <a:ext uri="{FF2B5EF4-FFF2-40B4-BE49-F238E27FC236}">
                <a16:creationId xmlns:a16="http://schemas.microsoft.com/office/drawing/2014/main" id="{7AB63171-5C7E-4D4B-A35A-7DC2233E9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533" y="1821739"/>
            <a:ext cx="1727960" cy="206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Рисунок 17">
            <a:extLst>
              <a:ext uri="{FF2B5EF4-FFF2-40B4-BE49-F238E27FC236}">
                <a16:creationId xmlns:a16="http://schemas.microsoft.com/office/drawing/2014/main" id="{C3A74E2A-2E28-4C84-B1C7-899EFBE24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6" t="21443" r="25133" b="17435"/>
          <a:stretch>
            <a:fillRect/>
          </a:stretch>
        </p:blipFill>
        <p:spPr bwMode="auto">
          <a:xfrm>
            <a:off x="4800113" y="1821739"/>
            <a:ext cx="1563669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Рисунок 18">
            <a:extLst>
              <a:ext uri="{FF2B5EF4-FFF2-40B4-BE49-F238E27FC236}">
                <a16:creationId xmlns:a16="http://schemas.microsoft.com/office/drawing/2014/main" id="{FBE45A4D-EAB4-4E9E-8DD5-AAB5211B2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7" t="17033" r="4932" b="6212"/>
          <a:stretch>
            <a:fillRect/>
          </a:stretch>
        </p:blipFill>
        <p:spPr bwMode="auto">
          <a:xfrm>
            <a:off x="2615137" y="1821739"/>
            <a:ext cx="1600477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4">
            <a:extLst>
              <a:ext uri="{FF2B5EF4-FFF2-40B4-BE49-F238E27FC236}">
                <a16:creationId xmlns:a16="http://schemas.microsoft.com/office/drawing/2014/main" id="{C84314D4-F548-4380-A77A-BE749B1FE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" y="1821739"/>
            <a:ext cx="1625032" cy="206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4">
            <a:extLst>
              <a:ext uri="{FF2B5EF4-FFF2-40B4-BE49-F238E27FC236}">
                <a16:creationId xmlns:a16="http://schemas.microsoft.com/office/drawing/2014/main" id="{9EA27794-61C9-462B-8098-844DDB377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1" y="131762"/>
            <a:ext cx="389334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hangingPunct="1"/>
            <a:r>
              <a:rPr lang="ru-RU" altLang="ru-RU" sz="2300" b="1" dirty="0">
                <a:solidFill>
                  <a:srgbClr val="26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Инновационный проект</a:t>
            </a:r>
          </a:p>
        </p:txBody>
      </p:sp>
      <p:sp>
        <p:nvSpPr>
          <p:cNvPr id="22" name="Google Shape;413;p26">
            <a:extLst>
              <a:ext uri="{FF2B5EF4-FFF2-40B4-BE49-F238E27FC236}">
                <a16:creationId xmlns:a16="http://schemas.microsoft.com/office/drawing/2014/main" id="{9149A0DE-9675-408B-BE04-DDA2B6E045C3}"/>
              </a:ext>
            </a:extLst>
          </p:cNvPr>
          <p:cNvSpPr txBox="1">
            <a:spLocks/>
          </p:cNvSpPr>
          <p:nvPr/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24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15">
            <a:extLst>
              <a:ext uri="{FF2B5EF4-FFF2-40B4-BE49-F238E27FC236}">
                <a16:creationId xmlns:a16="http://schemas.microsoft.com/office/drawing/2014/main" id="{5BEC8A78-C387-460C-A47D-2DA6F49EB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" y="942181"/>
            <a:ext cx="8532813" cy="46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</a:pPr>
            <a:r>
              <a:rPr lang="ru-RU" altLang="ru-RU" sz="1900" b="1" dirty="0">
                <a:solidFill>
                  <a:srgbClr val="3F53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«Управление образовательной организацией в условиях реализации ФГОС»</a:t>
            </a:r>
          </a:p>
        </p:txBody>
      </p:sp>
      <p:pic>
        <p:nvPicPr>
          <p:cNvPr id="26629" name="Рисунок 16">
            <a:extLst>
              <a:ext uri="{FF2B5EF4-FFF2-40B4-BE49-F238E27FC236}">
                <a16:creationId xmlns:a16="http://schemas.microsoft.com/office/drawing/2014/main" id="{3B0C8DF0-47F0-4B50-A959-F6C23FF06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4" t="13428" r="28339" b="8417"/>
          <a:stretch>
            <a:fillRect/>
          </a:stretch>
        </p:blipFill>
        <p:spPr bwMode="auto">
          <a:xfrm>
            <a:off x="6921601" y="1411730"/>
            <a:ext cx="1827212" cy="238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">
            <a:extLst>
              <a:ext uri="{FF2B5EF4-FFF2-40B4-BE49-F238E27FC236}">
                <a16:creationId xmlns:a16="http://schemas.microsoft.com/office/drawing/2014/main" id="{4C543A4F-2E20-404F-B4BD-708F7D7B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75" y="2446338"/>
            <a:ext cx="1950938" cy="2506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3">
            <a:extLst>
              <a:ext uri="{FF2B5EF4-FFF2-40B4-BE49-F238E27FC236}">
                <a16:creationId xmlns:a16="http://schemas.microsoft.com/office/drawing/2014/main" id="{2969E83C-2516-476F-ADB9-8D9029BC0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7" y="1470656"/>
            <a:ext cx="1827213" cy="232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Рисунок 19">
            <a:extLst>
              <a:ext uri="{FF2B5EF4-FFF2-40B4-BE49-F238E27FC236}">
                <a16:creationId xmlns:a16="http://schemas.microsoft.com/office/drawing/2014/main" id="{E1A22C36-6F55-4A4B-97ED-9F1DD119D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0" t="14027" r="8299" b="9218"/>
          <a:stretch>
            <a:fillRect/>
          </a:stretch>
        </p:blipFill>
        <p:spPr bwMode="auto">
          <a:xfrm>
            <a:off x="523697" y="2482194"/>
            <a:ext cx="1968855" cy="250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4">
            <a:extLst>
              <a:ext uri="{FF2B5EF4-FFF2-40B4-BE49-F238E27FC236}">
                <a16:creationId xmlns:a16="http://schemas.microsoft.com/office/drawing/2014/main" id="{31AE5E17-6E4C-409E-8234-8C18E7E1B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1" y="131762"/>
            <a:ext cx="389334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hangingPunct="1"/>
            <a:r>
              <a:rPr lang="ru-RU" altLang="ru-RU" sz="2300" b="1" dirty="0">
                <a:solidFill>
                  <a:srgbClr val="26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Инновационный проект</a:t>
            </a:r>
          </a:p>
        </p:txBody>
      </p:sp>
      <p:sp>
        <p:nvSpPr>
          <p:cNvPr id="22" name="Google Shape;413;p26">
            <a:extLst>
              <a:ext uri="{FF2B5EF4-FFF2-40B4-BE49-F238E27FC236}">
                <a16:creationId xmlns:a16="http://schemas.microsoft.com/office/drawing/2014/main" id="{C40BB9E9-DF24-4937-981E-27D46AC3CB22}"/>
              </a:ext>
            </a:extLst>
          </p:cNvPr>
          <p:cNvSpPr txBox="1">
            <a:spLocks/>
          </p:cNvSpPr>
          <p:nvPr/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25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14">
            <a:extLst>
              <a:ext uri="{FF2B5EF4-FFF2-40B4-BE49-F238E27FC236}">
                <a16:creationId xmlns:a16="http://schemas.microsoft.com/office/drawing/2014/main" id="{1AE72AA1-A682-4CD2-8B65-37EBEAB3D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7469" y="171450"/>
            <a:ext cx="6534944" cy="63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463"/>
              </a:spcBef>
            </a:pPr>
            <a:r>
              <a:rPr lang="ru-RU" altLang="ru-RU" sz="2300" b="1" dirty="0">
                <a:solidFill>
                  <a:srgbClr val="253145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Сайты издательства «Академкнига/Учебник»</a:t>
            </a:r>
          </a:p>
          <a:p>
            <a:pPr algn="ctr">
              <a:lnSpc>
                <a:spcPct val="90000"/>
              </a:lnSpc>
              <a:spcBef>
                <a:spcPts val="1463"/>
              </a:spcBef>
            </a:pPr>
            <a:r>
              <a:rPr lang="en-US" altLang="ru-RU" sz="2300" b="1" dirty="0">
                <a:solidFill>
                  <a:srgbClr val="253145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akademkniga.ru</a:t>
            </a:r>
            <a:endParaRPr lang="ru-RU" altLang="ru-RU" sz="2300" b="1" dirty="0">
              <a:solidFill>
                <a:srgbClr val="253145"/>
              </a:solidFill>
              <a:latin typeface="Roboto Condensed Light" panose="020B0604020202020204" charset="0"/>
              <a:ea typeface="Roboto Condensed Light" panose="020B0604020202020204" charset="0"/>
            </a:endParaRPr>
          </a:p>
          <a:p>
            <a:pPr>
              <a:lnSpc>
                <a:spcPct val="90000"/>
              </a:lnSpc>
              <a:spcBef>
                <a:spcPts val="1463"/>
              </a:spcBef>
            </a:pPr>
            <a:endParaRPr lang="ru-RU" altLang="ru-RU" sz="2300" b="1" dirty="0">
              <a:solidFill>
                <a:srgbClr val="255997"/>
              </a:solidFill>
              <a:latin typeface="Segoe UI Light" panose="020B0502040204020203" pitchFamily="34" charset="0"/>
              <a:ea typeface="Arial Unicode MS" pitchFamily="34" charset="-128"/>
            </a:endParaRPr>
          </a:p>
          <a:p>
            <a:pPr>
              <a:lnSpc>
                <a:spcPct val="90000"/>
              </a:lnSpc>
              <a:spcBef>
                <a:spcPts val="1463"/>
              </a:spcBef>
            </a:pPr>
            <a:endParaRPr lang="ru-RU" altLang="ru-RU" sz="2300" b="1" dirty="0">
              <a:solidFill>
                <a:srgbClr val="255997"/>
              </a:solidFill>
              <a:latin typeface="Segoe UI Light" panose="020B0502040204020203" pitchFamily="34" charset="0"/>
              <a:ea typeface="Arial Unicode MS" pitchFamily="34" charset="-128"/>
            </a:endParaRPr>
          </a:p>
          <a:p>
            <a:pPr>
              <a:lnSpc>
                <a:spcPct val="90000"/>
              </a:lnSpc>
              <a:spcBef>
                <a:spcPts val="1463"/>
              </a:spcBef>
            </a:pPr>
            <a:endParaRPr lang="ru-RU" altLang="ru-RU" sz="2300" b="1" dirty="0">
              <a:solidFill>
                <a:srgbClr val="255997"/>
              </a:solidFill>
              <a:latin typeface="Segoe UI Light" panose="020B0502040204020203" pitchFamily="34" charset="0"/>
              <a:ea typeface="Arial Unicode MS" pitchFamily="34" charset="-128"/>
            </a:endParaRPr>
          </a:p>
        </p:txBody>
      </p:sp>
      <p:sp>
        <p:nvSpPr>
          <p:cNvPr id="33796" name="Text Box 15">
            <a:extLst>
              <a:ext uri="{FF2B5EF4-FFF2-40B4-BE49-F238E27FC236}">
                <a16:creationId xmlns:a16="http://schemas.microsoft.com/office/drawing/2014/main" id="{C191C647-1977-407B-86A5-CB28CE399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979488"/>
            <a:ext cx="8532813" cy="358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4057" tIns="37029" rIns="74057" bIns="37029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33797" name="Picture 16">
            <a:extLst>
              <a:ext uri="{FF2B5EF4-FFF2-40B4-BE49-F238E27FC236}">
                <a16:creationId xmlns:a16="http://schemas.microsoft.com/office/drawing/2014/main" id="{67488D54-812F-4021-B782-3294E4183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8" y="1058863"/>
            <a:ext cx="561260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8" name="Text Box 17">
            <a:extLst>
              <a:ext uri="{FF2B5EF4-FFF2-40B4-BE49-F238E27FC236}">
                <a16:creationId xmlns:a16="http://schemas.microsoft.com/office/drawing/2014/main" id="{D41092B6-728D-4E27-B69C-E21727342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3797300"/>
            <a:ext cx="3101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6446" rIns="72891" bIns="3644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11000"/>
              </a:lnSpc>
            </a:pPr>
            <a:r>
              <a:rPr lang="ru-RU" altLang="ru-RU" sz="1900" b="1">
                <a:latin typeface="Segoe UI Light" panose="020B0502040204020203" pitchFamily="34" charset="0"/>
                <a:ea typeface="Arial Unicode MS" pitchFamily="34" charset="-128"/>
              </a:rPr>
              <a:t> </a:t>
            </a:r>
          </a:p>
        </p:txBody>
      </p:sp>
      <p:sp>
        <p:nvSpPr>
          <p:cNvPr id="19" name="Google Shape;413;p26">
            <a:extLst>
              <a:ext uri="{FF2B5EF4-FFF2-40B4-BE49-F238E27FC236}">
                <a16:creationId xmlns:a16="http://schemas.microsoft.com/office/drawing/2014/main" id="{BA14B4A8-B8CF-4ACD-9E62-C0FD2DC8DEDF}"/>
              </a:ext>
            </a:extLst>
          </p:cNvPr>
          <p:cNvSpPr txBox="1">
            <a:spLocks/>
          </p:cNvSpPr>
          <p:nvPr/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26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14">
            <a:extLst>
              <a:ext uri="{FF2B5EF4-FFF2-40B4-BE49-F238E27FC236}">
                <a16:creationId xmlns:a16="http://schemas.microsoft.com/office/drawing/2014/main" id="{E00F06FF-5B58-49DE-8E8A-8940CCF7F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220663"/>
            <a:ext cx="89757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ru-RU" sz="2300" b="1" dirty="0">
                <a:solidFill>
                  <a:srgbClr val="283245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shop-akbooks.ru</a:t>
            </a:r>
          </a:p>
          <a:p>
            <a:pPr hangingPunct="1"/>
            <a:endParaRPr lang="ru-RU" altLang="ru-RU" sz="2300" b="1" dirty="0">
              <a:solidFill>
                <a:srgbClr val="255997"/>
              </a:solidFill>
              <a:latin typeface="Segoe UI Semibold" panose="020B0702040204020203" pitchFamily="34" charset="0"/>
              <a:ea typeface="Arial Unicode MS" pitchFamily="34" charset="-128"/>
            </a:endParaRPr>
          </a:p>
        </p:txBody>
      </p:sp>
      <p:sp>
        <p:nvSpPr>
          <p:cNvPr id="34820" name="Text Box 15">
            <a:extLst>
              <a:ext uri="{FF2B5EF4-FFF2-40B4-BE49-F238E27FC236}">
                <a16:creationId xmlns:a16="http://schemas.microsoft.com/office/drawing/2014/main" id="{C6948EE2-9827-4B52-9694-9235FDE5D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1157288"/>
            <a:ext cx="8532812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463"/>
              </a:spcBef>
              <a:buClr>
                <a:srgbClr val="514843"/>
              </a:buClr>
            </a:pPr>
            <a:endParaRPr lang="ru-RU" altLang="ru-RU" sz="1900">
              <a:latin typeface="Segoe UI Light" panose="020B0502040204020203" pitchFamily="34" charset="0"/>
              <a:ea typeface="Arial Unicode MS" pitchFamily="34" charset="-128"/>
            </a:endParaRPr>
          </a:p>
        </p:txBody>
      </p:sp>
      <p:pic>
        <p:nvPicPr>
          <p:cNvPr id="34821" name="Рисунок 18">
            <a:extLst>
              <a:ext uri="{FF2B5EF4-FFF2-40B4-BE49-F238E27FC236}">
                <a16:creationId xmlns:a16="http://schemas.microsoft.com/office/drawing/2014/main" id="{A7D531F0-0B2C-4BFC-B5DF-38179DCA8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t="2885" r="1025" b="3841"/>
          <a:stretch>
            <a:fillRect/>
          </a:stretch>
        </p:blipFill>
        <p:spPr bwMode="auto">
          <a:xfrm>
            <a:off x="1828800" y="1036638"/>
            <a:ext cx="5356225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413;p26">
            <a:extLst>
              <a:ext uri="{FF2B5EF4-FFF2-40B4-BE49-F238E27FC236}">
                <a16:creationId xmlns:a16="http://schemas.microsoft.com/office/drawing/2014/main" id="{55144505-96BF-45FE-BFB6-B9A973B7AA4E}"/>
              </a:ext>
            </a:extLst>
          </p:cNvPr>
          <p:cNvSpPr txBox="1">
            <a:spLocks/>
          </p:cNvSpPr>
          <p:nvPr/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27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14">
            <a:extLst>
              <a:ext uri="{FF2B5EF4-FFF2-40B4-BE49-F238E27FC236}">
                <a16:creationId xmlns:a16="http://schemas.microsoft.com/office/drawing/2014/main" id="{1687438C-E5EF-4933-8AED-8162A5F5B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138" y="177800"/>
            <a:ext cx="85312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463"/>
              </a:spcBef>
            </a:pPr>
            <a:r>
              <a:rPr lang="ru-RU" altLang="ru-RU" sz="2300" b="1" dirty="0">
                <a:solidFill>
                  <a:srgbClr val="26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Электронные образовательные ресурсы</a:t>
            </a:r>
          </a:p>
        </p:txBody>
      </p:sp>
      <p:sp>
        <p:nvSpPr>
          <p:cNvPr id="35844" name="Text Box 15">
            <a:extLst>
              <a:ext uri="{FF2B5EF4-FFF2-40B4-BE49-F238E27FC236}">
                <a16:creationId xmlns:a16="http://schemas.microsoft.com/office/drawing/2014/main" id="{44D4BE63-508D-42D1-91C1-884B00C73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979488"/>
            <a:ext cx="8532813" cy="358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891" tIns="37903" rIns="72891" bIns="37903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ru-RU" altLang="ru-RU" sz="1900" dirty="0">
              <a:latin typeface="Segoe UI Light" panose="020B0502040204020203" pitchFamily="34" charset="0"/>
              <a:ea typeface="Arial Unicode MS" pitchFamily="34" charset="-128"/>
            </a:endParaRPr>
          </a:p>
          <a:p>
            <a:pPr>
              <a:lnSpc>
                <a:spcPct val="90000"/>
              </a:lnSpc>
            </a:pPr>
            <a:r>
              <a:rPr lang="ru-RU" altLang="ru-RU" sz="1900" b="1" i="1" dirty="0">
                <a:solidFill>
                  <a:srgbClr val="3D54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Вебинар </a:t>
            </a:r>
            <a:r>
              <a:rPr lang="ru-RU" altLang="ru-RU" sz="1900" dirty="0">
                <a:solidFill>
                  <a:srgbClr val="3D54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«Как стать инновационной площадкой в системе образования»</a:t>
            </a:r>
            <a:r>
              <a:rPr lang="en-US" altLang="ru-RU" sz="1900" dirty="0">
                <a:solidFill>
                  <a:srgbClr val="3D5476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https://www.youtube.com/watch?v=sk2dSLsUdSU</a:t>
            </a:r>
            <a:endParaRPr lang="ru-RU" altLang="ru-RU" sz="1900" dirty="0">
              <a:solidFill>
                <a:srgbClr val="3D5476"/>
              </a:solidFill>
              <a:latin typeface="Roboto Condensed Light" panose="020B0604020202020204" charset="0"/>
              <a:ea typeface="Roboto Condensed Light" panose="020B0604020202020204" charset="0"/>
            </a:endParaRPr>
          </a:p>
          <a:p>
            <a:pPr>
              <a:lnSpc>
                <a:spcPct val="90000"/>
              </a:lnSpc>
            </a:pPr>
            <a:endParaRPr lang="ru-RU" altLang="ru-RU" sz="1900" dirty="0">
              <a:latin typeface="Segoe UI Light" panose="020B0502040204020203" pitchFamily="34" charset="0"/>
              <a:ea typeface="Arial Unicode MS" pitchFamily="34" charset="-128"/>
            </a:endParaRPr>
          </a:p>
        </p:txBody>
      </p:sp>
      <p:pic>
        <p:nvPicPr>
          <p:cNvPr id="35845" name="Рисунок 17">
            <a:extLst>
              <a:ext uri="{FF2B5EF4-FFF2-40B4-BE49-F238E27FC236}">
                <a16:creationId xmlns:a16="http://schemas.microsoft.com/office/drawing/2014/main" id="{905EB208-343B-4E70-880B-E28E3E6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10220" r="87656" b="85771"/>
          <a:stretch>
            <a:fillRect/>
          </a:stretch>
        </p:blipFill>
        <p:spPr bwMode="auto">
          <a:xfrm>
            <a:off x="6381426" y="2563813"/>
            <a:ext cx="22275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Рисунок 18">
            <a:extLst>
              <a:ext uri="{FF2B5EF4-FFF2-40B4-BE49-F238E27FC236}">
                <a16:creationId xmlns:a16="http://schemas.microsoft.com/office/drawing/2014/main" id="{B1FD6D15-6D76-4E2E-98CC-5853CCEC4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3" t="46127" r="38731" b="33801"/>
          <a:stretch>
            <a:fillRect/>
          </a:stretch>
        </p:blipFill>
        <p:spPr bwMode="auto">
          <a:xfrm>
            <a:off x="4167190" y="2251283"/>
            <a:ext cx="1769266" cy="229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Рисунок 19">
            <a:extLst>
              <a:ext uri="{FF2B5EF4-FFF2-40B4-BE49-F238E27FC236}">
                <a16:creationId xmlns:a16="http://schemas.microsoft.com/office/drawing/2014/main" id="{AE71D5BC-39BD-440F-879A-FDD442BAD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8" t="24474" r="21408" b="14433"/>
          <a:stretch>
            <a:fillRect/>
          </a:stretch>
        </p:blipFill>
        <p:spPr bwMode="auto">
          <a:xfrm>
            <a:off x="2207419" y="2251284"/>
            <a:ext cx="1658144" cy="228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Google Shape;413;p26">
            <a:extLst>
              <a:ext uri="{FF2B5EF4-FFF2-40B4-BE49-F238E27FC236}">
                <a16:creationId xmlns:a16="http://schemas.microsoft.com/office/drawing/2014/main" id="{E4FF1C86-688D-4844-98D4-60DBA77B8B51}"/>
              </a:ext>
            </a:extLst>
          </p:cNvPr>
          <p:cNvSpPr txBox="1">
            <a:spLocks/>
          </p:cNvSpPr>
          <p:nvPr/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28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Google Shape;503;p34">
            <a:extLst>
              <a:ext uri="{FF2B5EF4-FFF2-40B4-BE49-F238E27FC236}">
                <a16:creationId xmlns:a16="http://schemas.microsoft.com/office/drawing/2014/main" id="{2E3E476B-FA4D-4F18-A963-588D60BDA2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0009" y="2251192"/>
            <a:ext cx="8229138" cy="858641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2000"/>
              <a:buFont typeface="Roboto Condensed" charset="0"/>
              <a:buNone/>
            </a:pPr>
            <a:r>
              <a:rPr lang="ru-RU" altLang="ru-RU" sz="6000" b="1" dirty="0">
                <a:solidFill>
                  <a:srgbClr val="FF9800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 Condensed" charset="0"/>
              </a:rPr>
              <a:t>СПАСИБО!</a:t>
            </a:r>
          </a:p>
        </p:txBody>
      </p:sp>
      <p:grpSp>
        <p:nvGrpSpPr>
          <p:cNvPr id="36869" name="Google Shape;505;p34">
            <a:extLst>
              <a:ext uri="{FF2B5EF4-FFF2-40B4-BE49-F238E27FC236}">
                <a16:creationId xmlns:a16="http://schemas.microsoft.com/office/drawing/2014/main" id="{379B4CEA-2FA6-47C1-91EA-FB5AEA703D23}"/>
              </a:ext>
            </a:extLst>
          </p:cNvPr>
          <p:cNvGrpSpPr>
            <a:grpSpLocks/>
          </p:cNvGrpSpPr>
          <p:nvPr/>
        </p:nvGrpSpPr>
        <p:grpSpPr bwMode="auto">
          <a:xfrm>
            <a:off x="3995738" y="966788"/>
            <a:ext cx="1198562" cy="1127125"/>
            <a:chOff x="5972700" y="2330200"/>
            <a:chExt cx="411625" cy="387275"/>
          </a:xfrm>
        </p:grpSpPr>
        <p:sp>
          <p:nvSpPr>
            <p:cNvPr id="36870" name="Google Shape;506;p34">
              <a:extLst>
                <a:ext uri="{FF2B5EF4-FFF2-40B4-BE49-F238E27FC236}">
                  <a16:creationId xmlns:a16="http://schemas.microsoft.com/office/drawing/2014/main" id="{6392BD46-092E-4DC8-A6D3-680063E18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700" y="2476950"/>
              <a:ext cx="98050" cy="219825"/>
            </a:xfrm>
            <a:custGeom>
              <a:avLst/>
              <a:gdLst>
                <a:gd name="T0" fmla="*/ 0 w 3922"/>
                <a:gd name="T1" fmla="*/ 0 h 8793"/>
                <a:gd name="T2" fmla="*/ 0 w 3922"/>
                <a:gd name="T3" fmla="*/ 219800 h 8793"/>
                <a:gd name="T4" fmla="*/ 98025 w 3922"/>
                <a:gd name="T5" fmla="*/ 219800 h 8793"/>
                <a:gd name="T6" fmla="*/ 98025 w 3922"/>
                <a:gd name="T7" fmla="*/ 0 h 8793"/>
                <a:gd name="T8" fmla="*/ 0 w 3922"/>
                <a:gd name="T9" fmla="*/ 0 h 8793"/>
                <a:gd name="T10" fmla="*/ 60275 w 3922"/>
                <a:gd name="T11" fmla="*/ 60275 h 8793"/>
                <a:gd name="T12" fmla="*/ 60275 w 3922"/>
                <a:gd name="T13" fmla="*/ 60275 h 8793"/>
                <a:gd name="T14" fmla="*/ 56625 w 3922"/>
                <a:gd name="T15" fmla="*/ 59675 h 8793"/>
                <a:gd name="T16" fmla="*/ 53575 w 3922"/>
                <a:gd name="T17" fmla="*/ 59075 h 8793"/>
                <a:gd name="T18" fmla="*/ 50550 w 3922"/>
                <a:gd name="T19" fmla="*/ 57250 h 8793"/>
                <a:gd name="T20" fmla="*/ 48100 w 3922"/>
                <a:gd name="T21" fmla="*/ 55400 h 8793"/>
                <a:gd name="T22" fmla="*/ 45675 w 3922"/>
                <a:gd name="T23" fmla="*/ 52375 h 8793"/>
                <a:gd name="T24" fmla="*/ 43850 w 3922"/>
                <a:gd name="T25" fmla="*/ 49325 h 8793"/>
                <a:gd name="T26" fmla="*/ 43225 w 3922"/>
                <a:gd name="T27" fmla="*/ 46275 h 8793"/>
                <a:gd name="T28" fmla="*/ 42625 w 3922"/>
                <a:gd name="T29" fmla="*/ 42625 h 8793"/>
                <a:gd name="T30" fmla="*/ 42625 w 3922"/>
                <a:gd name="T31" fmla="*/ 42625 h 8793"/>
                <a:gd name="T32" fmla="*/ 43225 w 3922"/>
                <a:gd name="T33" fmla="*/ 38975 h 8793"/>
                <a:gd name="T34" fmla="*/ 43850 w 3922"/>
                <a:gd name="T35" fmla="*/ 35925 h 8793"/>
                <a:gd name="T36" fmla="*/ 45675 w 3922"/>
                <a:gd name="T37" fmla="*/ 32875 h 8793"/>
                <a:gd name="T38" fmla="*/ 48100 w 3922"/>
                <a:gd name="T39" fmla="*/ 30450 h 8793"/>
                <a:gd name="T40" fmla="*/ 50550 w 3922"/>
                <a:gd name="T41" fmla="*/ 28000 h 8793"/>
                <a:gd name="T42" fmla="*/ 53575 w 3922"/>
                <a:gd name="T43" fmla="*/ 26800 h 8793"/>
                <a:gd name="T44" fmla="*/ 56625 w 3922"/>
                <a:gd name="T45" fmla="*/ 25575 h 8793"/>
                <a:gd name="T46" fmla="*/ 60275 w 3922"/>
                <a:gd name="T47" fmla="*/ 24975 h 8793"/>
                <a:gd name="T48" fmla="*/ 60275 w 3922"/>
                <a:gd name="T49" fmla="*/ 24975 h 8793"/>
                <a:gd name="T50" fmla="*/ 63925 w 3922"/>
                <a:gd name="T51" fmla="*/ 25575 h 8793"/>
                <a:gd name="T52" fmla="*/ 66975 w 3922"/>
                <a:gd name="T53" fmla="*/ 26800 h 8793"/>
                <a:gd name="T54" fmla="*/ 70025 w 3922"/>
                <a:gd name="T55" fmla="*/ 28000 h 8793"/>
                <a:gd name="T56" fmla="*/ 72450 w 3922"/>
                <a:gd name="T57" fmla="*/ 30450 h 8793"/>
                <a:gd name="T58" fmla="*/ 74900 w 3922"/>
                <a:gd name="T59" fmla="*/ 32875 h 8793"/>
                <a:gd name="T60" fmla="*/ 76725 w 3922"/>
                <a:gd name="T61" fmla="*/ 35925 h 8793"/>
                <a:gd name="T62" fmla="*/ 77325 w 3922"/>
                <a:gd name="T63" fmla="*/ 38975 h 8793"/>
                <a:gd name="T64" fmla="*/ 77950 w 3922"/>
                <a:gd name="T65" fmla="*/ 42625 h 8793"/>
                <a:gd name="T66" fmla="*/ 77950 w 3922"/>
                <a:gd name="T67" fmla="*/ 42625 h 8793"/>
                <a:gd name="T68" fmla="*/ 77325 w 3922"/>
                <a:gd name="T69" fmla="*/ 46275 h 8793"/>
                <a:gd name="T70" fmla="*/ 76725 w 3922"/>
                <a:gd name="T71" fmla="*/ 49325 h 8793"/>
                <a:gd name="T72" fmla="*/ 74900 w 3922"/>
                <a:gd name="T73" fmla="*/ 52375 h 8793"/>
                <a:gd name="T74" fmla="*/ 72450 w 3922"/>
                <a:gd name="T75" fmla="*/ 55400 h 8793"/>
                <a:gd name="T76" fmla="*/ 70025 w 3922"/>
                <a:gd name="T77" fmla="*/ 57250 h 8793"/>
                <a:gd name="T78" fmla="*/ 66975 w 3922"/>
                <a:gd name="T79" fmla="*/ 59075 h 8793"/>
                <a:gd name="T80" fmla="*/ 63925 w 3922"/>
                <a:gd name="T81" fmla="*/ 59675 h 8793"/>
                <a:gd name="T82" fmla="*/ 60275 w 3922"/>
                <a:gd name="T83" fmla="*/ 60275 h 8793"/>
                <a:gd name="T84" fmla="*/ 60275 w 3922"/>
                <a:gd name="T85" fmla="*/ 60275 h 87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9050" cap="rnd" cmpd="sng">
              <a:solidFill>
                <a:srgbClr val="3F5378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sp>
          <p:nvSpPr>
            <p:cNvPr id="36871" name="Google Shape;507;p34">
              <a:extLst>
                <a:ext uri="{FF2B5EF4-FFF2-40B4-BE49-F238E27FC236}">
                  <a16:creationId xmlns:a16="http://schemas.microsoft.com/office/drawing/2014/main" id="{F2CA7326-F769-4E69-B9BC-91A3F4B11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025" y="2330200"/>
              <a:ext cx="306300" cy="387275"/>
            </a:xfrm>
            <a:custGeom>
              <a:avLst/>
              <a:gdLst>
                <a:gd name="T0" fmla="*/ 37775 w 12252"/>
                <a:gd name="T1" fmla="*/ 334900 h 15491"/>
                <a:gd name="T2" fmla="*/ 88900 w 12252"/>
                <a:gd name="T3" fmla="*/ 356825 h 15491"/>
                <a:gd name="T4" fmla="*/ 152850 w 12252"/>
                <a:gd name="T5" fmla="*/ 377525 h 15491"/>
                <a:gd name="T6" fmla="*/ 191800 w 12252"/>
                <a:gd name="T7" fmla="*/ 385425 h 15491"/>
                <a:gd name="T8" fmla="*/ 214950 w 12252"/>
                <a:gd name="T9" fmla="*/ 387250 h 15491"/>
                <a:gd name="T10" fmla="*/ 254525 w 12252"/>
                <a:gd name="T11" fmla="*/ 385425 h 15491"/>
                <a:gd name="T12" fmla="*/ 270350 w 12252"/>
                <a:gd name="T13" fmla="*/ 380550 h 15491"/>
                <a:gd name="T14" fmla="*/ 277050 w 12252"/>
                <a:gd name="T15" fmla="*/ 373875 h 15491"/>
                <a:gd name="T16" fmla="*/ 280100 w 12252"/>
                <a:gd name="T17" fmla="*/ 353150 h 15491"/>
                <a:gd name="T18" fmla="*/ 275825 w 12252"/>
                <a:gd name="T19" fmla="*/ 341600 h 15491"/>
                <a:gd name="T20" fmla="*/ 275225 w 12252"/>
                <a:gd name="T21" fmla="*/ 337950 h 15491"/>
                <a:gd name="T22" fmla="*/ 283750 w 12252"/>
                <a:gd name="T23" fmla="*/ 333075 h 15491"/>
                <a:gd name="T24" fmla="*/ 288625 w 12252"/>
                <a:gd name="T25" fmla="*/ 323925 h 15491"/>
                <a:gd name="T26" fmla="*/ 291050 w 12252"/>
                <a:gd name="T27" fmla="*/ 298975 h 15491"/>
                <a:gd name="T28" fmla="*/ 290450 w 12252"/>
                <a:gd name="T29" fmla="*/ 290450 h 15491"/>
                <a:gd name="T30" fmla="*/ 284350 w 12252"/>
                <a:gd name="T31" fmla="*/ 281925 h 15491"/>
                <a:gd name="T32" fmla="*/ 285575 w 12252"/>
                <a:gd name="T33" fmla="*/ 279500 h 15491"/>
                <a:gd name="T34" fmla="*/ 292875 w 12252"/>
                <a:gd name="T35" fmla="*/ 274000 h 15491"/>
                <a:gd name="T36" fmla="*/ 297150 w 12252"/>
                <a:gd name="T37" fmla="*/ 266100 h 15491"/>
                <a:gd name="T38" fmla="*/ 299575 w 12252"/>
                <a:gd name="T39" fmla="*/ 241125 h 15491"/>
                <a:gd name="T40" fmla="*/ 298975 w 12252"/>
                <a:gd name="T41" fmla="*/ 232000 h 15491"/>
                <a:gd name="T42" fmla="*/ 294700 w 12252"/>
                <a:gd name="T43" fmla="*/ 225300 h 15491"/>
                <a:gd name="T44" fmla="*/ 290450 w 12252"/>
                <a:gd name="T45" fmla="*/ 221650 h 15491"/>
                <a:gd name="T46" fmla="*/ 297750 w 12252"/>
                <a:gd name="T47" fmla="*/ 217375 h 15491"/>
                <a:gd name="T48" fmla="*/ 302625 w 12252"/>
                <a:gd name="T49" fmla="*/ 210675 h 15491"/>
                <a:gd name="T50" fmla="*/ 306275 w 12252"/>
                <a:gd name="T51" fmla="*/ 182675 h 15491"/>
                <a:gd name="T52" fmla="*/ 305050 w 12252"/>
                <a:gd name="T53" fmla="*/ 176600 h 15491"/>
                <a:gd name="T54" fmla="*/ 300800 w 12252"/>
                <a:gd name="T55" fmla="*/ 169275 h 15491"/>
                <a:gd name="T56" fmla="*/ 286800 w 12252"/>
                <a:gd name="T57" fmla="*/ 160750 h 15491"/>
                <a:gd name="T58" fmla="*/ 263650 w 12252"/>
                <a:gd name="T59" fmla="*/ 155275 h 15491"/>
                <a:gd name="T60" fmla="*/ 220425 w 12252"/>
                <a:gd name="T61" fmla="*/ 150400 h 15491"/>
                <a:gd name="T62" fmla="*/ 157725 w 12252"/>
                <a:gd name="T63" fmla="*/ 146750 h 15491"/>
                <a:gd name="T64" fmla="*/ 169275 w 12252"/>
                <a:gd name="T65" fmla="*/ 121800 h 15491"/>
                <a:gd name="T66" fmla="*/ 176600 w 12252"/>
                <a:gd name="T67" fmla="*/ 91950 h 15491"/>
                <a:gd name="T68" fmla="*/ 182075 w 12252"/>
                <a:gd name="T69" fmla="*/ 38375 h 15491"/>
                <a:gd name="T70" fmla="*/ 182075 w 12252"/>
                <a:gd name="T71" fmla="*/ 20100 h 15491"/>
                <a:gd name="T72" fmla="*/ 175375 w 12252"/>
                <a:gd name="T73" fmla="*/ 7925 h 15491"/>
                <a:gd name="T74" fmla="*/ 162575 w 12252"/>
                <a:gd name="T75" fmla="*/ 625 h 15491"/>
                <a:gd name="T76" fmla="*/ 148575 w 12252"/>
                <a:gd name="T77" fmla="*/ 625 h 15491"/>
                <a:gd name="T78" fmla="*/ 133975 w 12252"/>
                <a:gd name="T79" fmla="*/ 5500 h 15491"/>
                <a:gd name="T80" fmla="*/ 119350 w 12252"/>
                <a:gd name="T81" fmla="*/ 50550 h 15491"/>
                <a:gd name="T82" fmla="*/ 104750 w 12252"/>
                <a:gd name="T83" fmla="*/ 84650 h 15491"/>
                <a:gd name="T84" fmla="*/ 96825 w 12252"/>
                <a:gd name="T85" fmla="*/ 98050 h 15491"/>
                <a:gd name="T86" fmla="*/ 62725 w 12252"/>
                <a:gd name="T87" fmla="*/ 130925 h 1549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9050" cap="rnd" cmpd="sng">
              <a:solidFill>
                <a:srgbClr val="3F5378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</p:grpSp>
      <p:sp>
        <p:nvSpPr>
          <p:cNvPr id="8" name="Google Shape;413;p26">
            <a:extLst>
              <a:ext uri="{FF2B5EF4-FFF2-40B4-BE49-F238E27FC236}">
                <a16:creationId xmlns:a16="http://schemas.microsoft.com/office/drawing/2014/main" id="{0BE112CF-258E-4422-978C-78E4BC6E110B}"/>
              </a:ext>
            </a:extLst>
          </p:cNvPr>
          <p:cNvSpPr txBox="1">
            <a:spLocks/>
          </p:cNvSpPr>
          <p:nvPr/>
        </p:nvSpPr>
        <p:spPr>
          <a:xfrm>
            <a:off x="7656513" y="4116554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29</a:t>
            </a: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56513" y="4637088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3</a:t>
            </a:r>
            <a:endParaRPr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C86EA4-72BB-42C5-A003-410633A413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07" t="25464" r="2065" b="17995"/>
          <a:stretch/>
        </p:blipFill>
        <p:spPr>
          <a:xfrm>
            <a:off x="6820422" y="2660461"/>
            <a:ext cx="2314799" cy="178871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531C5D2-1CCB-449C-B173-92BA9D4BF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06" t="25463" r="46197" b="15261"/>
          <a:stretch/>
        </p:blipFill>
        <p:spPr>
          <a:xfrm>
            <a:off x="6737025" y="555294"/>
            <a:ext cx="2209083" cy="2097935"/>
          </a:xfrm>
          <a:prstGeom prst="rect">
            <a:avLst/>
          </a:prstGeom>
        </p:spPr>
      </p:pic>
      <p:sp>
        <p:nvSpPr>
          <p:cNvPr id="35" name="Заголовок 2">
            <a:extLst>
              <a:ext uri="{FF2B5EF4-FFF2-40B4-BE49-F238E27FC236}">
                <a16:creationId xmlns:a16="http://schemas.microsoft.com/office/drawing/2014/main" id="{5602C574-98B6-42D8-BEB3-A922AAB2798E}"/>
              </a:ext>
            </a:extLst>
          </p:cNvPr>
          <p:cNvSpPr txBox="1">
            <a:spLocks/>
          </p:cNvSpPr>
          <p:nvPr/>
        </p:nvSpPr>
        <p:spPr>
          <a:xfrm>
            <a:off x="2384799" y="85756"/>
            <a:ext cx="8229138" cy="85864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kern="0" dirty="0">
                <a:solidFill>
                  <a:srgbClr val="26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Национальный проект «Образование»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71D7C5-D1BC-4075-A35B-070BD1070AD0}"/>
              </a:ext>
            </a:extLst>
          </p:cNvPr>
          <p:cNvSpPr txBox="1"/>
          <p:nvPr/>
        </p:nvSpPr>
        <p:spPr>
          <a:xfrm>
            <a:off x="436708" y="853389"/>
            <a:ext cx="3737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3F537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Цели проекта:</a:t>
            </a:r>
          </a:p>
        </p:txBody>
      </p:sp>
      <p:sp>
        <p:nvSpPr>
          <p:cNvPr id="14" name="Ромб 13">
            <a:extLst>
              <a:ext uri="{FF2B5EF4-FFF2-40B4-BE49-F238E27FC236}">
                <a16:creationId xmlns:a16="http://schemas.microsoft.com/office/drawing/2014/main" id="{A218D2A5-108F-4AC5-9B0E-5DB2A714C97F}"/>
              </a:ext>
            </a:extLst>
          </p:cNvPr>
          <p:cNvSpPr/>
          <p:nvPr/>
        </p:nvSpPr>
        <p:spPr>
          <a:xfrm>
            <a:off x="327546" y="1432832"/>
            <a:ext cx="532263" cy="757636"/>
          </a:xfrm>
          <a:prstGeom prst="diamond">
            <a:avLst/>
          </a:prstGeom>
          <a:solidFill>
            <a:srgbClr val="C7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Ромб 35">
            <a:extLst>
              <a:ext uri="{FF2B5EF4-FFF2-40B4-BE49-F238E27FC236}">
                <a16:creationId xmlns:a16="http://schemas.microsoft.com/office/drawing/2014/main" id="{9FC77814-96D0-4EE0-ABAF-611ABDCD8E58}"/>
              </a:ext>
            </a:extLst>
          </p:cNvPr>
          <p:cNvSpPr/>
          <p:nvPr/>
        </p:nvSpPr>
        <p:spPr>
          <a:xfrm>
            <a:off x="327546" y="2422484"/>
            <a:ext cx="532263" cy="757636"/>
          </a:xfrm>
          <a:prstGeom prst="diamond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Ромб 36">
            <a:extLst>
              <a:ext uri="{FF2B5EF4-FFF2-40B4-BE49-F238E27FC236}">
                <a16:creationId xmlns:a16="http://schemas.microsoft.com/office/drawing/2014/main" id="{4AB2C601-3A61-4753-923D-562948647428}"/>
              </a:ext>
            </a:extLst>
          </p:cNvPr>
          <p:cNvSpPr/>
          <p:nvPr/>
        </p:nvSpPr>
        <p:spPr>
          <a:xfrm>
            <a:off x="327546" y="3473543"/>
            <a:ext cx="532263" cy="757636"/>
          </a:xfrm>
          <a:prstGeom prst="diamond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A2AE2E-C77B-445B-993B-33BF4B9285D3}"/>
              </a:ext>
            </a:extLst>
          </p:cNvPr>
          <p:cNvSpPr txBox="1"/>
          <p:nvPr/>
        </p:nvSpPr>
        <p:spPr>
          <a:xfrm>
            <a:off x="983998" y="1521094"/>
            <a:ext cx="4550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Обеспечить глобальную конкурентоспособность российского образования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195A73-6A0C-4EF1-BA19-796646DC78D1}"/>
              </a:ext>
            </a:extLst>
          </p:cNvPr>
          <p:cNvSpPr txBox="1"/>
          <p:nvPr/>
        </p:nvSpPr>
        <p:spPr>
          <a:xfrm>
            <a:off x="983999" y="2512354"/>
            <a:ext cx="4550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Обеспечить вхождение РФ в число 10 ведущих стран мира по качеству общего образования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EDEA63-4B33-4E5F-81A7-4242C9502DA3}"/>
              </a:ext>
            </a:extLst>
          </p:cNvPr>
          <p:cNvSpPr txBox="1"/>
          <p:nvPr/>
        </p:nvSpPr>
        <p:spPr>
          <a:xfrm>
            <a:off x="996753" y="3536281"/>
            <a:ext cx="45508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Воспитать гармонично развитые и социально ответственные личности на основе духовно-нравственных ценностей</a:t>
            </a:r>
          </a:p>
        </p:txBody>
      </p:sp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id="{F0C8BC08-1371-466D-8A13-8B31995FE500}"/>
              </a:ext>
            </a:extLst>
          </p:cNvPr>
          <p:cNvSpPr/>
          <p:nvPr/>
        </p:nvSpPr>
        <p:spPr>
          <a:xfrm rot="19386542">
            <a:off x="5063263" y="1958122"/>
            <a:ext cx="1643905" cy="245626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: вправо 39">
            <a:extLst>
              <a:ext uri="{FF2B5EF4-FFF2-40B4-BE49-F238E27FC236}">
                <a16:creationId xmlns:a16="http://schemas.microsoft.com/office/drawing/2014/main" id="{616DE3EC-3E08-4351-B591-79502A513DF4}"/>
              </a:ext>
            </a:extLst>
          </p:cNvPr>
          <p:cNvSpPr/>
          <p:nvPr/>
        </p:nvSpPr>
        <p:spPr>
          <a:xfrm rot="1822150">
            <a:off x="5072999" y="3154310"/>
            <a:ext cx="1679448" cy="251629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F2875A-6115-43D9-A3EA-8DE587308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765" y="2155496"/>
            <a:ext cx="949481" cy="949481"/>
          </a:xfrm>
          <a:prstGeom prst="rect">
            <a:avLst/>
          </a:prstGeom>
        </p:spPr>
      </p:pic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734863F2-2DB8-4DD7-AD76-05580AA0C441}"/>
              </a:ext>
            </a:extLst>
          </p:cNvPr>
          <p:cNvCxnSpPr>
            <a:cxnSpLocks/>
          </p:cNvCxnSpPr>
          <p:nvPr/>
        </p:nvCxnSpPr>
        <p:spPr>
          <a:xfrm flipV="1">
            <a:off x="6820422" y="2660460"/>
            <a:ext cx="2323578" cy="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DE6E285-E8D3-49AA-B68C-0A6E791D0547}"/>
              </a:ext>
            </a:extLst>
          </p:cNvPr>
          <p:cNvSpPr/>
          <p:nvPr/>
        </p:nvSpPr>
        <p:spPr>
          <a:xfrm>
            <a:off x="0" y="807610"/>
            <a:ext cx="5069196" cy="493772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74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C347F60-FD8E-46F8-865B-D5008DFC9BB9}"/>
              </a:ext>
            </a:extLst>
          </p:cNvPr>
          <p:cNvSpPr/>
          <p:nvPr/>
        </p:nvSpPr>
        <p:spPr>
          <a:xfrm>
            <a:off x="6039904" y="1278710"/>
            <a:ext cx="3104096" cy="2859035"/>
          </a:xfrm>
          <a:prstGeom prst="rect">
            <a:avLst/>
          </a:prstGeom>
          <a:solidFill>
            <a:schemeClr val="accent1">
              <a:alpha val="1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77D42C08-F69B-481B-A3D7-2FDF232D3CA5}"/>
              </a:ext>
            </a:extLst>
          </p:cNvPr>
          <p:cNvSpPr txBox="1">
            <a:spLocks/>
          </p:cNvSpPr>
          <p:nvPr/>
        </p:nvSpPr>
        <p:spPr>
          <a:xfrm>
            <a:off x="2352684" y="100117"/>
            <a:ext cx="8229138" cy="85864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kern="0" dirty="0">
                <a:solidFill>
                  <a:srgbClr val="26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Федеральные проекты 2019-2024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DFD89B-E64D-4DF2-B115-4EBD672F6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20"/>
          <a:stretch/>
        </p:blipFill>
        <p:spPr>
          <a:xfrm>
            <a:off x="253598" y="871240"/>
            <a:ext cx="5786306" cy="3923010"/>
          </a:xfrm>
          <a:prstGeom prst="rect">
            <a:avLst/>
          </a:prstGeom>
        </p:spPr>
      </p:pic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56513" y="4637088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4</a:t>
            </a:r>
            <a:endParaRPr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2B704C5-3D64-4682-9413-26B180EB5EF4}"/>
              </a:ext>
            </a:extLst>
          </p:cNvPr>
          <p:cNvSpPr/>
          <p:nvPr/>
        </p:nvSpPr>
        <p:spPr>
          <a:xfrm>
            <a:off x="2954740" y="871240"/>
            <a:ext cx="1972102" cy="45719"/>
          </a:xfrm>
          <a:prstGeom prst="rect">
            <a:avLst/>
          </a:prstGeom>
          <a:solidFill>
            <a:srgbClr val="F0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C32434-549E-4B01-8F81-717073C7CAE4}"/>
              </a:ext>
            </a:extLst>
          </p:cNvPr>
          <p:cNvSpPr txBox="1"/>
          <p:nvPr/>
        </p:nvSpPr>
        <p:spPr>
          <a:xfrm>
            <a:off x="6278089" y="1383748"/>
            <a:ext cx="2756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Roboto Condensed Light" panose="020B0604020202020204" charset="0"/>
                <a:ea typeface="Roboto Condensed Light" panose="020B0604020202020204" charset="0"/>
              </a:rPr>
              <a:t>Источники финансирования:</a:t>
            </a:r>
          </a:p>
          <a:p>
            <a:endParaRPr lang="ru-RU" sz="1600" b="1" dirty="0">
              <a:latin typeface="Roboto Condensed Light" panose="020B0604020202020204" charset="0"/>
              <a:ea typeface="Roboto Condensed Light" panose="020B0604020202020204" charset="0"/>
            </a:endParaRPr>
          </a:p>
        </p:txBody>
      </p:sp>
      <p:sp>
        <p:nvSpPr>
          <p:cNvPr id="14" name="Google Shape;249;p17">
            <a:extLst>
              <a:ext uri="{FF2B5EF4-FFF2-40B4-BE49-F238E27FC236}">
                <a16:creationId xmlns:a16="http://schemas.microsoft.com/office/drawing/2014/main" id="{C06203EC-181D-4793-9A78-A444F5328FBC}"/>
              </a:ext>
            </a:extLst>
          </p:cNvPr>
          <p:cNvSpPr txBox="1">
            <a:spLocks/>
          </p:cNvSpPr>
          <p:nvPr/>
        </p:nvSpPr>
        <p:spPr>
          <a:xfrm>
            <a:off x="6185516" y="1863485"/>
            <a:ext cx="2812871" cy="1794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</a:rPr>
              <a:t>Федеральный бюджет -</a:t>
            </a:r>
          </a:p>
          <a:p>
            <a:pPr marL="76200" indent="0">
              <a:buNone/>
            </a:pPr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</a:rPr>
              <a:t>723,3 млрд. руб.</a:t>
            </a:r>
          </a:p>
          <a:p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</a:rPr>
              <a:t>Региональные бюджеты –</a:t>
            </a:r>
          </a:p>
          <a:p>
            <a:pPr marL="76200" indent="0">
              <a:buNone/>
            </a:pPr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</a:rPr>
              <a:t>45,7 млрд. руб.</a:t>
            </a:r>
          </a:p>
          <a:p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  <a:cs typeface="Segoe UI" panose="020B0502040204020203" pitchFamily="34" charset="0"/>
              </a:rPr>
              <a:t>Внебюджетные источники – </a:t>
            </a:r>
          </a:p>
          <a:p>
            <a:pPr marL="76200" indent="0">
              <a:buNone/>
            </a:pPr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  <a:cs typeface="Segoe UI" panose="020B0502040204020203" pitchFamily="34" charset="0"/>
              </a:rPr>
              <a:t>15,4 млрд. руб. </a:t>
            </a:r>
          </a:p>
        </p:txBody>
      </p:sp>
    </p:spTree>
    <p:extLst>
      <p:ext uri="{BB962C8B-B14F-4D97-AF65-F5344CB8AC3E}">
        <p14:creationId xmlns:p14="http://schemas.microsoft.com/office/powerpoint/2010/main" val="592853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77D42C08-F69B-481B-A3D7-2FDF232D3CA5}"/>
              </a:ext>
            </a:extLst>
          </p:cNvPr>
          <p:cNvSpPr txBox="1">
            <a:spLocks/>
          </p:cNvSpPr>
          <p:nvPr/>
        </p:nvSpPr>
        <p:spPr>
          <a:xfrm>
            <a:off x="2406325" y="179414"/>
            <a:ext cx="8229138" cy="85864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kern="0" dirty="0">
                <a:solidFill>
                  <a:srgbClr val="26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10 шагов к успеху проектного управления</a:t>
            </a:r>
          </a:p>
        </p:txBody>
      </p:sp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56513" y="4637088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5</a:t>
            </a:r>
            <a:endParaRPr dirty="0"/>
          </a:p>
        </p:txBody>
      </p:sp>
      <p:sp>
        <p:nvSpPr>
          <p:cNvPr id="10" name="Google Shape;481;p31">
            <a:extLst>
              <a:ext uri="{FF2B5EF4-FFF2-40B4-BE49-F238E27FC236}">
                <a16:creationId xmlns:a16="http://schemas.microsoft.com/office/drawing/2014/main" id="{FCF8294F-72EF-4BFF-8894-099A18F6EC13}"/>
              </a:ext>
            </a:extLst>
          </p:cNvPr>
          <p:cNvSpPr txBox="1">
            <a:spLocks/>
          </p:cNvSpPr>
          <p:nvPr/>
        </p:nvSpPr>
        <p:spPr>
          <a:xfrm>
            <a:off x="604214" y="1531210"/>
            <a:ext cx="671504" cy="56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ru-RU" sz="3600" b="1" dirty="0">
                <a:solidFill>
                  <a:srgbClr val="FF98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Google Shape;481;p31">
            <a:extLst>
              <a:ext uri="{FF2B5EF4-FFF2-40B4-BE49-F238E27FC236}">
                <a16:creationId xmlns:a16="http://schemas.microsoft.com/office/drawing/2014/main" id="{7D6DF02E-89CD-43D5-9509-D30E6C617E74}"/>
              </a:ext>
            </a:extLst>
          </p:cNvPr>
          <p:cNvSpPr txBox="1">
            <a:spLocks/>
          </p:cNvSpPr>
          <p:nvPr/>
        </p:nvSpPr>
        <p:spPr>
          <a:xfrm>
            <a:off x="1048346" y="1510853"/>
            <a:ext cx="671504" cy="56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ru-RU" sz="3600" b="1" dirty="0">
                <a:solidFill>
                  <a:srgbClr val="FF98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Google Shape;481;p31">
            <a:extLst>
              <a:ext uri="{FF2B5EF4-FFF2-40B4-BE49-F238E27FC236}">
                <a16:creationId xmlns:a16="http://schemas.microsoft.com/office/drawing/2014/main" id="{EC11F133-8BCA-40DB-B713-18273AC5900B}"/>
              </a:ext>
            </a:extLst>
          </p:cNvPr>
          <p:cNvSpPr txBox="1">
            <a:spLocks/>
          </p:cNvSpPr>
          <p:nvPr/>
        </p:nvSpPr>
        <p:spPr>
          <a:xfrm>
            <a:off x="1498219" y="1510853"/>
            <a:ext cx="671504" cy="56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ru-RU" sz="3600" b="1" dirty="0">
                <a:solidFill>
                  <a:srgbClr val="FF98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Google Shape;481;p31">
            <a:extLst>
              <a:ext uri="{FF2B5EF4-FFF2-40B4-BE49-F238E27FC236}">
                <a16:creationId xmlns:a16="http://schemas.microsoft.com/office/drawing/2014/main" id="{176164AA-5CC6-4F86-8B49-C8752F0D79CE}"/>
              </a:ext>
            </a:extLst>
          </p:cNvPr>
          <p:cNvSpPr txBox="1">
            <a:spLocks/>
          </p:cNvSpPr>
          <p:nvPr/>
        </p:nvSpPr>
        <p:spPr>
          <a:xfrm>
            <a:off x="610690" y="2297412"/>
            <a:ext cx="671504" cy="56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ru-RU" sz="3600" b="1" dirty="0">
                <a:solidFill>
                  <a:srgbClr val="FF98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Google Shape;481;p31">
            <a:extLst>
              <a:ext uri="{FF2B5EF4-FFF2-40B4-BE49-F238E27FC236}">
                <a16:creationId xmlns:a16="http://schemas.microsoft.com/office/drawing/2014/main" id="{C497F550-F8C0-47D1-A224-68EBE812AA45}"/>
              </a:ext>
            </a:extLst>
          </p:cNvPr>
          <p:cNvSpPr txBox="1">
            <a:spLocks/>
          </p:cNvSpPr>
          <p:nvPr/>
        </p:nvSpPr>
        <p:spPr>
          <a:xfrm>
            <a:off x="1048346" y="2297412"/>
            <a:ext cx="671504" cy="56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ru-RU" sz="3600" b="1" dirty="0">
                <a:solidFill>
                  <a:srgbClr val="FF98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Google Shape;481;p31">
            <a:extLst>
              <a:ext uri="{FF2B5EF4-FFF2-40B4-BE49-F238E27FC236}">
                <a16:creationId xmlns:a16="http://schemas.microsoft.com/office/drawing/2014/main" id="{4C8154EC-A88D-4565-8F2A-F728E61EAF7A}"/>
              </a:ext>
            </a:extLst>
          </p:cNvPr>
          <p:cNvSpPr txBox="1">
            <a:spLocks/>
          </p:cNvSpPr>
          <p:nvPr/>
        </p:nvSpPr>
        <p:spPr>
          <a:xfrm>
            <a:off x="1497987" y="2288350"/>
            <a:ext cx="671504" cy="56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ru-RU" sz="3600" b="1" dirty="0">
                <a:solidFill>
                  <a:srgbClr val="FF98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Google Shape;481;p31">
            <a:extLst>
              <a:ext uri="{FF2B5EF4-FFF2-40B4-BE49-F238E27FC236}">
                <a16:creationId xmlns:a16="http://schemas.microsoft.com/office/drawing/2014/main" id="{F54BA5FF-64C2-41B6-B7A7-F16D2B2C38D5}"/>
              </a:ext>
            </a:extLst>
          </p:cNvPr>
          <p:cNvSpPr txBox="1">
            <a:spLocks/>
          </p:cNvSpPr>
          <p:nvPr/>
        </p:nvSpPr>
        <p:spPr>
          <a:xfrm>
            <a:off x="1935643" y="2281635"/>
            <a:ext cx="671504" cy="56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ru-RU" sz="3600" b="1" dirty="0">
                <a:solidFill>
                  <a:srgbClr val="FF98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Google Shape;481;p31">
            <a:extLst>
              <a:ext uri="{FF2B5EF4-FFF2-40B4-BE49-F238E27FC236}">
                <a16:creationId xmlns:a16="http://schemas.microsoft.com/office/drawing/2014/main" id="{B8CB45CC-9048-4885-B79C-80E3A5CBF3BB}"/>
              </a:ext>
            </a:extLst>
          </p:cNvPr>
          <p:cNvSpPr txBox="1">
            <a:spLocks/>
          </p:cNvSpPr>
          <p:nvPr/>
        </p:nvSpPr>
        <p:spPr>
          <a:xfrm>
            <a:off x="604214" y="3083971"/>
            <a:ext cx="671504" cy="56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ru-RU" sz="3600" b="1" dirty="0">
                <a:solidFill>
                  <a:srgbClr val="FF98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Google Shape;481;p31">
            <a:extLst>
              <a:ext uri="{FF2B5EF4-FFF2-40B4-BE49-F238E27FC236}">
                <a16:creationId xmlns:a16="http://schemas.microsoft.com/office/drawing/2014/main" id="{1EFAC0DF-389E-45E8-9B4F-0D60CD44891D}"/>
              </a:ext>
            </a:extLst>
          </p:cNvPr>
          <p:cNvSpPr txBox="1">
            <a:spLocks/>
          </p:cNvSpPr>
          <p:nvPr/>
        </p:nvSpPr>
        <p:spPr>
          <a:xfrm>
            <a:off x="1043484" y="3082692"/>
            <a:ext cx="671504" cy="56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ru-RU" sz="3600" b="1" dirty="0">
                <a:solidFill>
                  <a:srgbClr val="FF98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Google Shape;481;p31">
            <a:extLst>
              <a:ext uri="{FF2B5EF4-FFF2-40B4-BE49-F238E27FC236}">
                <a16:creationId xmlns:a16="http://schemas.microsoft.com/office/drawing/2014/main" id="{B9CA5B50-1F88-4BD6-93CA-8F5CC688C1A5}"/>
              </a:ext>
            </a:extLst>
          </p:cNvPr>
          <p:cNvSpPr txBox="1">
            <a:spLocks/>
          </p:cNvSpPr>
          <p:nvPr/>
        </p:nvSpPr>
        <p:spPr>
          <a:xfrm>
            <a:off x="1437703" y="3086852"/>
            <a:ext cx="845792" cy="56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ru-RU" sz="3600" b="1" dirty="0">
                <a:solidFill>
                  <a:srgbClr val="FF98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243A1E-165B-4D76-9569-7694ACFE4B2E}"/>
              </a:ext>
            </a:extLst>
          </p:cNvPr>
          <p:cNvSpPr txBox="1"/>
          <p:nvPr/>
        </p:nvSpPr>
        <p:spPr>
          <a:xfrm>
            <a:off x="3406738" y="1468158"/>
            <a:ext cx="3306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Roboto Condensed Light" panose="020B0604020202020204" charset="0"/>
                <a:ea typeface="Roboto Condensed Light" panose="020B0604020202020204" charset="0"/>
              </a:rPr>
              <a:t>организация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F3F651-0176-4526-864D-F459D25DDF1E}"/>
              </a:ext>
            </a:extLst>
          </p:cNvPr>
          <p:cNvSpPr txBox="1"/>
          <p:nvPr/>
        </p:nvSpPr>
        <p:spPr>
          <a:xfrm>
            <a:off x="3481728" y="2212024"/>
            <a:ext cx="4613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Roboto Condensed Light" panose="020B0604020202020204" charset="0"/>
                <a:ea typeface="Roboto Condensed Light" panose="020B0604020202020204" charset="0"/>
              </a:rPr>
              <a:t>стратегия и процессы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ABDB27-E45F-49B2-9373-F6B4B48E3F5C}"/>
              </a:ext>
            </a:extLst>
          </p:cNvPr>
          <p:cNvSpPr txBox="1"/>
          <p:nvPr/>
        </p:nvSpPr>
        <p:spPr>
          <a:xfrm>
            <a:off x="3515446" y="3088033"/>
            <a:ext cx="4141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Roboto Condensed Light" panose="020B0604020202020204" charset="0"/>
                <a:ea typeface="Roboto Condensed Light" panose="020B0604020202020204" charset="0"/>
              </a:rPr>
              <a:t>люди и системы</a:t>
            </a:r>
          </a:p>
        </p:txBody>
      </p:sp>
      <p:sp>
        <p:nvSpPr>
          <p:cNvPr id="7" name="Стрелка: вправо с вырезом 6">
            <a:extLst>
              <a:ext uri="{FF2B5EF4-FFF2-40B4-BE49-F238E27FC236}">
                <a16:creationId xmlns:a16="http://schemas.microsoft.com/office/drawing/2014/main" id="{9A600A8A-CDD2-4FA9-9036-85C93835BB66}"/>
              </a:ext>
            </a:extLst>
          </p:cNvPr>
          <p:cNvSpPr/>
          <p:nvPr/>
        </p:nvSpPr>
        <p:spPr>
          <a:xfrm>
            <a:off x="2198584" y="1707855"/>
            <a:ext cx="1131470" cy="259308"/>
          </a:xfrm>
          <a:prstGeom prst="notchedRightArrow">
            <a:avLst/>
          </a:prstGeom>
          <a:solidFill>
            <a:srgbClr val="C8D3E7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: вправо с вырезом 24">
            <a:extLst>
              <a:ext uri="{FF2B5EF4-FFF2-40B4-BE49-F238E27FC236}">
                <a16:creationId xmlns:a16="http://schemas.microsoft.com/office/drawing/2014/main" id="{45AFA5C6-FF49-4DA4-8194-23D64691F23C}"/>
              </a:ext>
            </a:extLst>
          </p:cNvPr>
          <p:cNvSpPr/>
          <p:nvPr/>
        </p:nvSpPr>
        <p:spPr>
          <a:xfrm>
            <a:off x="2568488" y="2459656"/>
            <a:ext cx="842023" cy="259308"/>
          </a:xfrm>
          <a:prstGeom prst="notchedRightArrow">
            <a:avLst/>
          </a:prstGeom>
          <a:solidFill>
            <a:srgbClr val="C8D3E7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CE9846-08D3-45A2-BB5D-C329E0DB1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418" y="1355476"/>
            <a:ext cx="912409" cy="91240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B6794ED-E6E5-4BB3-B5EA-1E916F180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446" y="3139136"/>
            <a:ext cx="966309" cy="96630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E1E348E-D5AB-407B-84A6-DC6F70139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5654" y="2174137"/>
            <a:ext cx="858642" cy="858642"/>
          </a:xfrm>
          <a:prstGeom prst="rect">
            <a:avLst/>
          </a:prstGeom>
        </p:spPr>
      </p:pic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C0C44938-D11F-468B-872A-2EAA4E7D8E47}"/>
              </a:ext>
            </a:extLst>
          </p:cNvPr>
          <p:cNvCxnSpPr>
            <a:cxnSpLocks/>
          </p:cNvCxnSpPr>
          <p:nvPr/>
        </p:nvCxnSpPr>
        <p:spPr>
          <a:xfrm flipV="1">
            <a:off x="0" y="947604"/>
            <a:ext cx="9144000" cy="1"/>
          </a:xfrm>
          <a:prstGeom prst="line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Стрелка: вправо с вырезом 33">
            <a:extLst>
              <a:ext uri="{FF2B5EF4-FFF2-40B4-BE49-F238E27FC236}">
                <a16:creationId xmlns:a16="http://schemas.microsoft.com/office/drawing/2014/main" id="{71B040B0-F008-4F43-B1FA-EB1202F4830B}"/>
              </a:ext>
            </a:extLst>
          </p:cNvPr>
          <p:cNvSpPr/>
          <p:nvPr/>
        </p:nvSpPr>
        <p:spPr>
          <a:xfrm>
            <a:off x="2473257" y="3281544"/>
            <a:ext cx="933481" cy="259308"/>
          </a:xfrm>
          <a:prstGeom prst="notchedRightArrow">
            <a:avLst/>
          </a:prstGeom>
          <a:solidFill>
            <a:srgbClr val="C8D3E7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5BEB2AB-1DE9-48CD-8743-DFA90B74F67D}"/>
              </a:ext>
            </a:extLst>
          </p:cNvPr>
          <p:cNvSpPr/>
          <p:nvPr/>
        </p:nvSpPr>
        <p:spPr>
          <a:xfrm>
            <a:off x="0" y="1057523"/>
            <a:ext cx="9144000" cy="3138366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3902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6</a:t>
            </a:r>
            <a:endParaRPr dirty="0"/>
          </a:p>
        </p:txBody>
      </p:sp>
      <p:sp>
        <p:nvSpPr>
          <p:cNvPr id="10" name="Google Shape;481;p31">
            <a:extLst>
              <a:ext uri="{FF2B5EF4-FFF2-40B4-BE49-F238E27FC236}">
                <a16:creationId xmlns:a16="http://schemas.microsoft.com/office/drawing/2014/main" id="{FCF8294F-72EF-4BFF-8894-099A18F6EC13}"/>
              </a:ext>
            </a:extLst>
          </p:cNvPr>
          <p:cNvSpPr txBox="1">
            <a:spLocks/>
          </p:cNvSpPr>
          <p:nvPr/>
        </p:nvSpPr>
        <p:spPr>
          <a:xfrm>
            <a:off x="223791" y="1264270"/>
            <a:ext cx="671504" cy="56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ru-RU" sz="3600" b="1" dirty="0">
                <a:solidFill>
                  <a:srgbClr val="FF98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Google Shape;481;p31">
            <a:extLst>
              <a:ext uri="{FF2B5EF4-FFF2-40B4-BE49-F238E27FC236}">
                <a16:creationId xmlns:a16="http://schemas.microsoft.com/office/drawing/2014/main" id="{7D6DF02E-89CD-43D5-9509-D30E6C617E74}"/>
              </a:ext>
            </a:extLst>
          </p:cNvPr>
          <p:cNvSpPr txBox="1">
            <a:spLocks/>
          </p:cNvSpPr>
          <p:nvPr/>
        </p:nvSpPr>
        <p:spPr>
          <a:xfrm>
            <a:off x="263594" y="2439385"/>
            <a:ext cx="671504" cy="56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ru-RU" sz="3600" b="1" dirty="0">
                <a:solidFill>
                  <a:srgbClr val="FF98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Google Shape;481;p31">
            <a:extLst>
              <a:ext uri="{FF2B5EF4-FFF2-40B4-BE49-F238E27FC236}">
                <a16:creationId xmlns:a16="http://schemas.microsoft.com/office/drawing/2014/main" id="{EC11F133-8BCA-40DB-B713-18273AC5900B}"/>
              </a:ext>
            </a:extLst>
          </p:cNvPr>
          <p:cNvSpPr txBox="1">
            <a:spLocks/>
          </p:cNvSpPr>
          <p:nvPr/>
        </p:nvSpPr>
        <p:spPr>
          <a:xfrm>
            <a:off x="263594" y="3702861"/>
            <a:ext cx="671504" cy="56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ru-RU" sz="3600" b="1" dirty="0">
                <a:solidFill>
                  <a:srgbClr val="FF98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Заголовок 2">
            <a:extLst>
              <a:ext uri="{FF2B5EF4-FFF2-40B4-BE49-F238E27FC236}">
                <a16:creationId xmlns:a16="http://schemas.microsoft.com/office/drawing/2014/main" id="{E4B9D04F-88B5-4ABD-A717-E723A78705D8}"/>
              </a:ext>
            </a:extLst>
          </p:cNvPr>
          <p:cNvSpPr txBox="1">
            <a:spLocks/>
          </p:cNvSpPr>
          <p:nvPr/>
        </p:nvSpPr>
        <p:spPr>
          <a:xfrm>
            <a:off x="2704401" y="101608"/>
            <a:ext cx="8229138" cy="4552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kern="0" dirty="0">
                <a:solidFill>
                  <a:srgbClr val="26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10 шагов к успеху - организация</a:t>
            </a:r>
          </a:p>
        </p:txBody>
      </p:sp>
      <p:sp>
        <p:nvSpPr>
          <p:cNvPr id="27" name="Заголовок 2">
            <a:extLst>
              <a:ext uri="{FF2B5EF4-FFF2-40B4-BE49-F238E27FC236}">
                <a16:creationId xmlns:a16="http://schemas.microsoft.com/office/drawing/2014/main" id="{12BF99F5-AE87-481D-A38D-95556998960D}"/>
              </a:ext>
            </a:extLst>
          </p:cNvPr>
          <p:cNvSpPr txBox="1">
            <a:spLocks/>
          </p:cNvSpPr>
          <p:nvPr/>
        </p:nvSpPr>
        <p:spPr>
          <a:xfrm>
            <a:off x="400072" y="731698"/>
            <a:ext cx="3189285" cy="4552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b="1" kern="0" dirty="0">
                <a:solidFill>
                  <a:srgbClr val="26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Задачи руководителя:</a:t>
            </a:r>
          </a:p>
        </p:txBody>
      </p:sp>
      <p:sp>
        <p:nvSpPr>
          <p:cNvPr id="31" name="Заголовок 2">
            <a:extLst>
              <a:ext uri="{FF2B5EF4-FFF2-40B4-BE49-F238E27FC236}">
                <a16:creationId xmlns:a16="http://schemas.microsoft.com/office/drawing/2014/main" id="{50815F9C-D625-44E2-A9B1-447CCB097D92}"/>
              </a:ext>
            </a:extLst>
          </p:cNvPr>
          <p:cNvSpPr txBox="1">
            <a:spLocks/>
          </p:cNvSpPr>
          <p:nvPr/>
        </p:nvSpPr>
        <p:spPr>
          <a:xfrm>
            <a:off x="5608658" y="731698"/>
            <a:ext cx="3189285" cy="4552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b="1" kern="0" dirty="0">
                <a:solidFill>
                  <a:srgbClr val="26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Критерии успеха:</a:t>
            </a:r>
          </a:p>
        </p:txBody>
      </p:sp>
      <p:sp>
        <p:nvSpPr>
          <p:cNvPr id="33" name="Google Shape;249;p17">
            <a:extLst>
              <a:ext uri="{FF2B5EF4-FFF2-40B4-BE49-F238E27FC236}">
                <a16:creationId xmlns:a16="http://schemas.microsoft.com/office/drawing/2014/main" id="{C29E034A-0E12-480F-AF01-7500E04EFD4A}"/>
              </a:ext>
            </a:extLst>
          </p:cNvPr>
          <p:cNvSpPr txBox="1">
            <a:spLocks/>
          </p:cNvSpPr>
          <p:nvPr/>
        </p:nvSpPr>
        <p:spPr>
          <a:xfrm>
            <a:off x="4069712" y="986181"/>
            <a:ext cx="5006049" cy="1073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</a:rPr>
              <a:t>Заместитель ответственный за ПД понимает и разделяет выгоды от внедрения проектного управления</a:t>
            </a:r>
          </a:p>
          <a:p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  <a:cs typeface="Segoe UI" panose="020B0502040204020203" pitchFamily="34" charset="0"/>
              </a:rPr>
              <a:t>Заместитель прошел обучение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16F9FB-DD40-4B8C-BD3C-C8FEF651572B}"/>
              </a:ext>
            </a:extLst>
          </p:cNvPr>
          <p:cNvSpPr txBox="1"/>
          <p:nvPr/>
        </p:nvSpPr>
        <p:spPr>
          <a:xfrm>
            <a:off x="895295" y="1201099"/>
            <a:ext cx="31384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Назначить заместителя ответственного за организацию проектной деятельности (ПД)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77BC0C-5E79-4913-8FA7-77CFD590DD3D}"/>
              </a:ext>
            </a:extLst>
          </p:cNvPr>
          <p:cNvSpPr txBox="1"/>
          <p:nvPr/>
        </p:nvSpPr>
        <p:spPr>
          <a:xfrm>
            <a:off x="931301" y="2600461"/>
            <a:ext cx="3138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Сформировать проектный офис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47F6EC-D3FE-4B73-B54A-39091BF79C70}"/>
              </a:ext>
            </a:extLst>
          </p:cNvPr>
          <p:cNvSpPr txBox="1"/>
          <p:nvPr/>
        </p:nvSpPr>
        <p:spPr>
          <a:xfrm>
            <a:off x="935098" y="3522410"/>
            <a:ext cx="31384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Обеспечить поддержку со стороны заместителей, руководителей структурных подразделений, методических объединений, родителей</a:t>
            </a:r>
          </a:p>
        </p:txBody>
      </p:sp>
      <p:sp>
        <p:nvSpPr>
          <p:cNvPr id="37" name="Google Shape;249;p17">
            <a:extLst>
              <a:ext uri="{FF2B5EF4-FFF2-40B4-BE49-F238E27FC236}">
                <a16:creationId xmlns:a16="http://schemas.microsoft.com/office/drawing/2014/main" id="{C897E13F-12B3-4C64-A7BF-78753461ECBC}"/>
              </a:ext>
            </a:extLst>
          </p:cNvPr>
          <p:cNvSpPr txBox="1">
            <a:spLocks/>
          </p:cNvSpPr>
          <p:nvPr/>
        </p:nvSpPr>
        <p:spPr>
          <a:xfrm>
            <a:off x="4069712" y="2254295"/>
            <a:ext cx="5006048" cy="1073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</a:rPr>
              <a:t>Проектный офис создан из сотрудников организации, социальных партнеров и представителей общественности</a:t>
            </a:r>
          </a:p>
          <a:p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  <a:cs typeface="Segoe UI" panose="020B0502040204020203" pitchFamily="34" charset="0"/>
              </a:rPr>
              <a:t>Выделено помещение и страница на сайте, разработана атрибутика и информационная система</a:t>
            </a:r>
          </a:p>
        </p:txBody>
      </p:sp>
      <p:sp>
        <p:nvSpPr>
          <p:cNvPr id="38" name="Google Shape;249;p17">
            <a:extLst>
              <a:ext uri="{FF2B5EF4-FFF2-40B4-BE49-F238E27FC236}">
                <a16:creationId xmlns:a16="http://schemas.microsoft.com/office/drawing/2014/main" id="{28C3D055-E0FD-4CB1-8313-FAEF4C1471F4}"/>
              </a:ext>
            </a:extLst>
          </p:cNvPr>
          <p:cNvSpPr txBox="1">
            <a:spLocks/>
          </p:cNvSpPr>
          <p:nvPr/>
        </p:nvSpPr>
        <p:spPr>
          <a:xfrm>
            <a:off x="4069712" y="3537572"/>
            <a:ext cx="4854037" cy="1073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</a:rPr>
              <a:t>Проведены мероприятия с трудовым коллективом и родителями по организации ПД</a:t>
            </a:r>
          </a:p>
          <a:p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  <a:cs typeface="Segoe UI" panose="020B0502040204020203" pitchFamily="34" charset="0"/>
              </a:rPr>
              <a:t>Руководителем организации ежемесячно проводятся совещания по ПД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F86A0313-67D8-45B4-AAF7-21E8C2DD356F}"/>
              </a:ext>
            </a:extLst>
          </p:cNvPr>
          <p:cNvSpPr/>
          <p:nvPr/>
        </p:nvSpPr>
        <p:spPr>
          <a:xfrm>
            <a:off x="0" y="807609"/>
            <a:ext cx="9144000" cy="307777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853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7</a:t>
            </a:r>
            <a:endParaRPr dirty="0"/>
          </a:p>
        </p:txBody>
      </p:sp>
      <p:sp>
        <p:nvSpPr>
          <p:cNvPr id="10" name="Google Shape;481;p31">
            <a:extLst>
              <a:ext uri="{FF2B5EF4-FFF2-40B4-BE49-F238E27FC236}">
                <a16:creationId xmlns:a16="http://schemas.microsoft.com/office/drawing/2014/main" id="{FCF8294F-72EF-4BFF-8894-099A18F6EC13}"/>
              </a:ext>
            </a:extLst>
          </p:cNvPr>
          <p:cNvSpPr txBox="1">
            <a:spLocks/>
          </p:cNvSpPr>
          <p:nvPr/>
        </p:nvSpPr>
        <p:spPr>
          <a:xfrm>
            <a:off x="225117" y="1005258"/>
            <a:ext cx="671504" cy="56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ru-RU" sz="3600" b="1" dirty="0">
                <a:solidFill>
                  <a:srgbClr val="FF98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Google Shape;481;p31">
            <a:extLst>
              <a:ext uri="{FF2B5EF4-FFF2-40B4-BE49-F238E27FC236}">
                <a16:creationId xmlns:a16="http://schemas.microsoft.com/office/drawing/2014/main" id="{7D6DF02E-89CD-43D5-9509-D30E6C617E74}"/>
              </a:ext>
            </a:extLst>
          </p:cNvPr>
          <p:cNvSpPr txBox="1">
            <a:spLocks/>
          </p:cNvSpPr>
          <p:nvPr/>
        </p:nvSpPr>
        <p:spPr>
          <a:xfrm>
            <a:off x="234478" y="1635458"/>
            <a:ext cx="671504" cy="56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ru-RU" sz="3600" b="1" dirty="0">
                <a:solidFill>
                  <a:srgbClr val="FF98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Google Shape;481;p31">
            <a:extLst>
              <a:ext uri="{FF2B5EF4-FFF2-40B4-BE49-F238E27FC236}">
                <a16:creationId xmlns:a16="http://schemas.microsoft.com/office/drawing/2014/main" id="{EC11F133-8BCA-40DB-B713-18273AC5900B}"/>
              </a:ext>
            </a:extLst>
          </p:cNvPr>
          <p:cNvSpPr txBox="1">
            <a:spLocks/>
          </p:cNvSpPr>
          <p:nvPr/>
        </p:nvSpPr>
        <p:spPr>
          <a:xfrm>
            <a:off x="243839" y="2766990"/>
            <a:ext cx="671504" cy="56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ru-RU" sz="3600" b="1" dirty="0">
                <a:solidFill>
                  <a:srgbClr val="FF98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Заголовок 2">
            <a:extLst>
              <a:ext uri="{FF2B5EF4-FFF2-40B4-BE49-F238E27FC236}">
                <a16:creationId xmlns:a16="http://schemas.microsoft.com/office/drawing/2014/main" id="{E4B9D04F-88B5-4ABD-A717-E723A78705D8}"/>
              </a:ext>
            </a:extLst>
          </p:cNvPr>
          <p:cNvSpPr txBox="1">
            <a:spLocks/>
          </p:cNvSpPr>
          <p:nvPr/>
        </p:nvSpPr>
        <p:spPr>
          <a:xfrm>
            <a:off x="2458167" y="49739"/>
            <a:ext cx="8229138" cy="4552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kern="0" dirty="0">
                <a:solidFill>
                  <a:srgbClr val="26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10 шагов к успеху – стратегия и процессы</a:t>
            </a:r>
          </a:p>
        </p:txBody>
      </p:sp>
      <p:sp>
        <p:nvSpPr>
          <p:cNvPr id="27" name="Заголовок 2">
            <a:extLst>
              <a:ext uri="{FF2B5EF4-FFF2-40B4-BE49-F238E27FC236}">
                <a16:creationId xmlns:a16="http://schemas.microsoft.com/office/drawing/2014/main" id="{12BF99F5-AE87-481D-A38D-95556998960D}"/>
              </a:ext>
            </a:extLst>
          </p:cNvPr>
          <p:cNvSpPr txBox="1">
            <a:spLocks/>
          </p:cNvSpPr>
          <p:nvPr/>
        </p:nvSpPr>
        <p:spPr>
          <a:xfrm>
            <a:off x="400072" y="731698"/>
            <a:ext cx="3189285" cy="4552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b="1" kern="0" dirty="0">
                <a:solidFill>
                  <a:srgbClr val="26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Задачи руководителя:</a:t>
            </a:r>
          </a:p>
        </p:txBody>
      </p:sp>
      <p:sp>
        <p:nvSpPr>
          <p:cNvPr id="31" name="Заголовок 2">
            <a:extLst>
              <a:ext uri="{FF2B5EF4-FFF2-40B4-BE49-F238E27FC236}">
                <a16:creationId xmlns:a16="http://schemas.microsoft.com/office/drawing/2014/main" id="{50815F9C-D625-44E2-A9B1-447CCB097D92}"/>
              </a:ext>
            </a:extLst>
          </p:cNvPr>
          <p:cNvSpPr txBox="1">
            <a:spLocks/>
          </p:cNvSpPr>
          <p:nvPr/>
        </p:nvSpPr>
        <p:spPr>
          <a:xfrm>
            <a:off x="5608658" y="731698"/>
            <a:ext cx="3189285" cy="4552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b="1" kern="0" dirty="0">
                <a:solidFill>
                  <a:srgbClr val="26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Критерии успеха:</a:t>
            </a:r>
          </a:p>
        </p:txBody>
      </p:sp>
      <p:sp>
        <p:nvSpPr>
          <p:cNvPr id="33" name="Google Shape;249;p17">
            <a:extLst>
              <a:ext uri="{FF2B5EF4-FFF2-40B4-BE49-F238E27FC236}">
                <a16:creationId xmlns:a16="http://schemas.microsoft.com/office/drawing/2014/main" id="{C29E034A-0E12-480F-AF01-7500E04EFD4A}"/>
              </a:ext>
            </a:extLst>
          </p:cNvPr>
          <p:cNvSpPr txBox="1">
            <a:spLocks/>
          </p:cNvSpPr>
          <p:nvPr/>
        </p:nvSpPr>
        <p:spPr>
          <a:xfrm>
            <a:off x="4137951" y="1176524"/>
            <a:ext cx="500604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</a:rPr>
              <a:t>Утверждено положение об организации ПД</a:t>
            </a:r>
            <a:endParaRPr lang="ru-RU" sz="1400" dirty="0">
              <a:latin typeface="Roboto Condensed Light" panose="020B0604020202020204" charset="0"/>
              <a:ea typeface="Roboto Condensed Light" panose="020B060402020202020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16F9FB-DD40-4B8C-BD3C-C8FEF651572B}"/>
              </a:ext>
            </a:extLst>
          </p:cNvPr>
          <p:cNvSpPr txBox="1"/>
          <p:nvPr/>
        </p:nvSpPr>
        <p:spPr>
          <a:xfrm>
            <a:off x="895295" y="1201099"/>
            <a:ext cx="3138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Обеспечить разработку НПА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77BC0C-5E79-4913-8FA7-77CFD590DD3D}"/>
              </a:ext>
            </a:extLst>
          </p:cNvPr>
          <p:cNvSpPr txBox="1"/>
          <p:nvPr/>
        </p:nvSpPr>
        <p:spPr>
          <a:xfrm>
            <a:off x="820233" y="1850842"/>
            <a:ext cx="3138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Сформировать стратегию ПД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47F6EC-D3FE-4B73-B54A-39091BF79C70}"/>
              </a:ext>
            </a:extLst>
          </p:cNvPr>
          <p:cNvSpPr txBox="1"/>
          <p:nvPr/>
        </p:nvSpPr>
        <p:spPr>
          <a:xfrm>
            <a:off x="888961" y="2786766"/>
            <a:ext cx="31384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Запустить «фабрику идей» и сформировать пилотный портфель проектов </a:t>
            </a:r>
          </a:p>
        </p:txBody>
      </p:sp>
      <p:sp>
        <p:nvSpPr>
          <p:cNvPr id="37" name="Google Shape;249;p17">
            <a:extLst>
              <a:ext uri="{FF2B5EF4-FFF2-40B4-BE49-F238E27FC236}">
                <a16:creationId xmlns:a16="http://schemas.microsoft.com/office/drawing/2014/main" id="{C897E13F-12B3-4C64-A7BF-78753461ECBC}"/>
              </a:ext>
            </a:extLst>
          </p:cNvPr>
          <p:cNvSpPr txBox="1">
            <a:spLocks/>
          </p:cNvSpPr>
          <p:nvPr/>
        </p:nvSpPr>
        <p:spPr>
          <a:xfrm>
            <a:off x="4103376" y="2802176"/>
            <a:ext cx="5006048" cy="1073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</a:rPr>
              <a:t>В генерацию идей вовлечены все сотрудники, родители, старшеклассники, социальные партнеры</a:t>
            </a:r>
          </a:p>
          <a:p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  <a:cs typeface="Segoe UI" panose="020B0502040204020203" pitchFamily="34" charset="0"/>
              </a:rPr>
              <a:t>Понятен механизм подачи проектных предложений и критерии отбора идей к реализации</a:t>
            </a:r>
          </a:p>
          <a:p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  <a:cs typeface="Segoe UI" panose="020B0502040204020203" pitchFamily="34" charset="0"/>
              </a:rPr>
              <a:t>Сформирован пилотный портфель проектов</a:t>
            </a:r>
          </a:p>
          <a:p>
            <a:endParaRPr lang="ru-RU" sz="1400" dirty="0">
              <a:latin typeface="Roboto Condensed Light" panose="020B0604020202020204" charset="0"/>
              <a:ea typeface="Roboto Condensed Light" panose="020B0604020202020204" charset="0"/>
              <a:cs typeface="Segoe UI" panose="020B0502040204020203" pitchFamily="34" charset="0"/>
            </a:endParaRPr>
          </a:p>
        </p:txBody>
      </p:sp>
      <p:sp>
        <p:nvSpPr>
          <p:cNvPr id="38" name="Google Shape;249;p17">
            <a:extLst>
              <a:ext uri="{FF2B5EF4-FFF2-40B4-BE49-F238E27FC236}">
                <a16:creationId xmlns:a16="http://schemas.microsoft.com/office/drawing/2014/main" id="{28C3D055-E0FD-4CB1-8313-FAEF4C1471F4}"/>
              </a:ext>
            </a:extLst>
          </p:cNvPr>
          <p:cNvSpPr txBox="1">
            <a:spLocks/>
          </p:cNvSpPr>
          <p:nvPr/>
        </p:nvSpPr>
        <p:spPr>
          <a:xfrm>
            <a:off x="4103376" y="3812637"/>
            <a:ext cx="4854037" cy="1073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  <a:cs typeface="Segoe UI" panose="020B0502040204020203" pitchFamily="34" charset="0"/>
              </a:rPr>
              <a:t>Подготовлены заявки для участия в конкурсах для получения субсидий и грантов</a:t>
            </a:r>
          </a:p>
        </p:txBody>
      </p:sp>
      <p:sp>
        <p:nvSpPr>
          <p:cNvPr id="15" name="Google Shape;481;p31">
            <a:extLst>
              <a:ext uri="{FF2B5EF4-FFF2-40B4-BE49-F238E27FC236}">
                <a16:creationId xmlns:a16="http://schemas.microsoft.com/office/drawing/2014/main" id="{CEDCDCD8-AA1B-4C7E-8F7F-0398D2BAB774}"/>
              </a:ext>
            </a:extLst>
          </p:cNvPr>
          <p:cNvSpPr txBox="1">
            <a:spLocks/>
          </p:cNvSpPr>
          <p:nvPr/>
        </p:nvSpPr>
        <p:spPr>
          <a:xfrm>
            <a:off x="243839" y="4068985"/>
            <a:ext cx="671504" cy="56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ru-RU" sz="3600" b="1" dirty="0">
                <a:solidFill>
                  <a:srgbClr val="FF98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EE93F7-F143-472A-939D-201C47178D6E}"/>
              </a:ext>
            </a:extLst>
          </p:cNvPr>
          <p:cNvSpPr txBox="1"/>
          <p:nvPr/>
        </p:nvSpPr>
        <p:spPr>
          <a:xfrm>
            <a:off x="888960" y="4110198"/>
            <a:ext cx="3138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Интегрировать ПД с финансовым процессом</a:t>
            </a:r>
          </a:p>
        </p:txBody>
      </p:sp>
      <p:sp>
        <p:nvSpPr>
          <p:cNvPr id="17" name="Google Shape;249;p17">
            <a:extLst>
              <a:ext uri="{FF2B5EF4-FFF2-40B4-BE49-F238E27FC236}">
                <a16:creationId xmlns:a16="http://schemas.microsoft.com/office/drawing/2014/main" id="{EBF3767B-E2B6-499D-9F0E-DB6F84BCC2B7}"/>
              </a:ext>
            </a:extLst>
          </p:cNvPr>
          <p:cNvSpPr txBox="1">
            <a:spLocks/>
          </p:cNvSpPr>
          <p:nvPr/>
        </p:nvSpPr>
        <p:spPr>
          <a:xfrm>
            <a:off x="4103375" y="1822897"/>
            <a:ext cx="500604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</a:rPr>
              <a:t>Определены приоритетные направления, задачи и целевые показатели на основе федеральных проектов </a:t>
            </a:r>
            <a:endParaRPr lang="ru-RU" sz="1400" dirty="0">
              <a:latin typeface="Roboto Condensed Light" panose="020B0604020202020204" charset="0"/>
              <a:ea typeface="Roboto Condensed Light" panose="020B060402020202020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8013C79-A534-4C26-89EB-7E6277EBC485}"/>
              </a:ext>
            </a:extLst>
          </p:cNvPr>
          <p:cNvSpPr/>
          <p:nvPr/>
        </p:nvSpPr>
        <p:spPr>
          <a:xfrm>
            <a:off x="0" y="765530"/>
            <a:ext cx="9144000" cy="33113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5737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>
            <a:spLocks noGrp="1"/>
          </p:cNvSpPr>
          <p:nvPr>
            <p:ph type="sldNum" idx="12"/>
          </p:nvPr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8</a:t>
            </a:r>
            <a:endParaRPr dirty="0"/>
          </a:p>
        </p:txBody>
      </p:sp>
      <p:sp>
        <p:nvSpPr>
          <p:cNvPr id="10" name="Google Shape;481;p31">
            <a:extLst>
              <a:ext uri="{FF2B5EF4-FFF2-40B4-BE49-F238E27FC236}">
                <a16:creationId xmlns:a16="http://schemas.microsoft.com/office/drawing/2014/main" id="{FCF8294F-72EF-4BFF-8894-099A18F6EC13}"/>
              </a:ext>
            </a:extLst>
          </p:cNvPr>
          <p:cNvSpPr txBox="1">
            <a:spLocks/>
          </p:cNvSpPr>
          <p:nvPr/>
        </p:nvSpPr>
        <p:spPr>
          <a:xfrm>
            <a:off x="211242" y="1257575"/>
            <a:ext cx="671504" cy="56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ru-RU" sz="3600" b="1" dirty="0">
                <a:solidFill>
                  <a:srgbClr val="FF98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Google Shape;481;p31">
            <a:extLst>
              <a:ext uri="{FF2B5EF4-FFF2-40B4-BE49-F238E27FC236}">
                <a16:creationId xmlns:a16="http://schemas.microsoft.com/office/drawing/2014/main" id="{7D6DF02E-89CD-43D5-9509-D30E6C617E74}"/>
              </a:ext>
            </a:extLst>
          </p:cNvPr>
          <p:cNvSpPr txBox="1">
            <a:spLocks/>
          </p:cNvSpPr>
          <p:nvPr/>
        </p:nvSpPr>
        <p:spPr>
          <a:xfrm>
            <a:off x="211242" y="2542921"/>
            <a:ext cx="671504" cy="56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ru-RU" sz="3600" b="1" dirty="0">
                <a:solidFill>
                  <a:srgbClr val="FF98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Google Shape;481;p31">
            <a:extLst>
              <a:ext uri="{FF2B5EF4-FFF2-40B4-BE49-F238E27FC236}">
                <a16:creationId xmlns:a16="http://schemas.microsoft.com/office/drawing/2014/main" id="{EC11F133-8BCA-40DB-B713-18273AC5900B}"/>
              </a:ext>
            </a:extLst>
          </p:cNvPr>
          <p:cNvSpPr txBox="1">
            <a:spLocks/>
          </p:cNvSpPr>
          <p:nvPr/>
        </p:nvSpPr>
        <p:spPr>
          <a:xfrm>
            <a:off x="186587" y="3937219"/>
            <a:ext cx="875278" cy="56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buFont typeface="Roboto Condensed Light"/>
              <a:buNone/>
            </a:pPr>
            <a:r>
              <a:rPr lang="ru-RU" sz="3600" b="1" dirty="0">
                <a:solidFill>
                  <a:srgbClr val="FF98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10.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Заголовок 2">
            <a:extLst>
              <a:ext uri="{FF2B5EF4-FFF2-40B4-BE49-F238E27FC236}">
                <a16:creationId xmlns:a16="http://schemas.microsoft.com/office/drawing/2014/main" id="{E4B9D04F-88B5-4ABD-A717-E723A78705D8}"/>
              </a:ext>
            </a:extLst>
          </p:cNvPr>
          <p:cNvSpPr txBox="1">
            <a:spLocks/>
          </p:cNvSpPr>
          <p:nvPr/>
        </p:nvSpPr>
        <p:spPr>
          <a:xfrm>
            <a:off x="2458167" y="49739"/>
            <a:ext cx="8229138" cy="4552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kern="0" dirty="0">
                <a:solidFill>
                  <a:srgbClr val="26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10 шагов к успеху – люди и системы</a:t>
            </a:r>
          </a:p>
        </p:txBody>
      </p:sp>
      <p:sp>
        <p:nvSpPr>
          <p:cNvPr id="27" name="Заголовок 2">
            <a:extLst>
              <a:ext uri="{FF2B5EF4-FFF2-40B4-BE49-F238E27FC236}">
                <a16:creationId xmlns:a16="http://schemas.microsoft.com/office/drawing/2014/main" id="{12BF99F5-AE87-481D-A38D-95556998960D}"/>
              </a:ext>
            </a:extLst>
          </p:cNvPr>
          <p:cNvSpPr txBox="1">
            <a:spLocks/>
          </p:cNvSpPr>
          <p:nvPr/>
        </p:nvSpPr>
        <p:spPr>
          <a:xfrm>
            <a:off x="400072" y="731698"/>
            <a:ext cx="3189285" cy="4552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b="1" kern="0" dirty="0">
                <a:solidFill>
                  <a:srgbClr val="26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Задачи руководителя:</a:t>
            </a:r>
          </a:p>
        </p:txBody>
      </p:sp>
      <p:sp>
        <p:nvSpPr>
          <p:cNvPr id="31" name="Заголовок 2">
            <a:extLst>
              <a:ext uri="{FF2B5EF4-FFF2-40B4-BE49-F238E27FC236}">
                <a16:creationId xmlns:a16="http://schemas.microsoft.com/office/drawing/2014/main" id="{50815F9C-D625-44E2-A9B1-447CCB097D92}"/>
              </a:ext>
            </a:extLst>
          </p:cNvPr>
          <p:cNvSpPr txBox="1">
            <a:spLocks/>
          </p:cNvSpPr>
          <p:nvPr/>
        </p:nvSpPr>
        <p:spPr>
          <a:xfrm>
            <a:off x="5608658" y="731698"/>
            <a:ext cx="3189285" cy="4552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b="1" kern="0" dirty="0">
                <a:solidFill>
                  <a:srgbClr val="263248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Критерии успеха:</a:t>
            </a:r>
          </a:p>
        </p:txBody>
      </p:sp>
      <p:sp>
        <p:nvSpPr>
          <p:cNvPr id="33" name="Google Shape;249;p17">
            <a:extLst>
              <a:ext uri="{FF2B5EF4-FFF2-40B4-BE49-F238E27FC236}">
                <a16:creationId xmlns:a16="http://schemas.microsoft.com/office/drawing/2014/main" id="{C29E034A-0E12-480F-AF01-7500E04EFD4A}"/>
              </a:ext>
            </a:extLst>
          </p:cNvPr>
          <p:cNvSpPr txBox="1">
            <a:spLocks/>
          </p:cNvSpPr>
          <p:nvPr/>
        </p:nvSpPr>
        <p:spPr>
          <a:xfrm>
            <a:off x="4243572" y="1359286"/>
            <a:ext cx="4794807" cy="886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</a:rPr>
              <a:t>Сотрудники включены в планы обучения по организации ПД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  <a:cs typeface="Segoe UI" panose="020B0502040204020203" pitchFamily="34" charset="0"/>
              </a:rPr>
              <a:t>Обеспечено обязательное присутствие сотрудников на обучении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16F9FB-DD40-4B8C-BD3C-C8FEF651572B}"/>
              </a:ext>
            </a:extLst>
          </p:cNvPr>
          <p:cNvSpPr txBox="1"/>
          <p:nvPr/>
        </p:nvSpPr>
        <p:spPr>
          <a:xfrm>
            <a:off x="882746" y="1393702"/>
            <a:ext cx="3079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Обеспечить обучение сотрудников ПД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77BC0C-5E79-4913-8FA7-77CFD590DD3D}"/>
              </a:ext>
            </a:extLst>
          </p:cNvPr>
          <p:cNvSpPr txBox="1"/>
          <p:nvPr/>
        </p:nvSpPr>
        <p:spPr>
          <a:xfrm>
            <a:off x="882746" y="2550127"/>
            <a:ext cx="31384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Обеспечить работу в информационной системе ПД и на сайте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47F6EC-D3FE-4B73-B54A-39091BF79C70}"/>
              </a:ext>
            </a:extLst>
          </p:cNvPr>
          <p:cNvSpPr txBox="1"/>
          <p:nvPr/>
        </p:nvSpPr>
        <p:spPr>
          <a:xfrm>
            <a:off x="1086520" y="4007696"/>
            <a:ext cx="3138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Ввести в действие механизмы стимулирования за ПД</a:t>
            </a:r>
          </a:p>
        </p:txBody>
      </p:sp>
      <p:sp>
        <p:nvSpPr>
          <p:cNvPr id="37" name="Google Shape;249;p17">
            <a:extLst>
              <a:ext uri="{FF2B5EF4-FFF2-40B4-BE49-F238E27FC236}">
                <a16:creationId xmlns:a16="http://schemas.microsoft.com/office/drawing/2014/main" id="{C897E13F-12B3-4C64-A7BF-78753461ECBC}"/>
              </a:ext>
            </a:extLst>
          </p:cNvPr>
          <p:cNvSpPr txBox="1">
            <a:spLocks/>
          </p:cNvSpPr>
          <p:nvPr/>
        </p:nvSpPr>
        <p:spPr>
          <a:xfrm>
            <a:off x="4137952" y="3557695"/>
            <a:ext cx="5006048" cy="1073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 lang="ru-RU" sz="1400" dirty="0">
              <a:latin typeface="Roboto Condensed Light" panose="020B0604020202020204" charset="0"/>
              <a:ea typeface="Roboto Condensed Light" panose="020B0604020202020204" charset="0"/>
            </a:endParaRPr>
          </a:p>
          <a:p>
            <a:endParaRPr lang="ru-RU" sz="1400" dirty="0">
              <a:latin typeface="Roboto Condensed Light" panose="020B0604020202020204" charset="0"/>
              <a:ea typeface="Roboto Condensed Light" panose="020B0604020202020204" charset="0"/>
            </a:endParaRPr>
          </a:p>
          <a:p>
            <a:endParaRPr lang="ru-RU" sz="1400" dirty="0">
              <a:latin typeface="Roboto Condensed Light" panose="020B0604020202020204" charset="0"/>
              <a:ea typeface="Roboto Condensed Light" panose="020B0604020202020204" charset="0"/>
            </a:endParaRPr>
          </a:p>
          <a:p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</a:rPr>
              <a:t>Внесены изменения в НПА о порядке стимулирования за проектную деятельность</a:t>
            </a:r>
          </a:p>
          <a:p>
            <a:endParaRPr lang="ru-RU" sz="1400" dirty="0">
              <a:latin typeface="Roboto Condensed Light" panose="020B0604020202020204" charset="0"/>
              <a:ea typeface="Roboto Condensed Light" panose="020B0604020202020204" charset="0"/>
            </a:endParaRPr>
          </a:p>
          <a:p>
            <a:pPr marL="76200" indent="0">
              <a:buNone/>
            </a:pPr>
            <a:endParaRPr lang="ru-RU" sz="1400" dirty="0">
              <a:latin typeface="Roboto Condensed Light" panose="020B0604020202020204" charset="0"/>
              <a:ea typeface="Roboto Condensed Light" panose="020B0604020202020204" charset="0"/>
              <a:cs typeface="Segoe UI" panose="020B0502040204020203" pitchFamily="34" charset="0"/>
            </a:endParaRPr>
          </a:p>
        </p:txBody>
      </p:sp>
      <p:sp>
        <p:nvSpPr>
          <p:cNvPr id="38" name="Google Shape;249;p17">
            <a:extLst>
              <a:ext uri="{FF2B5EF4-FFF2-40B4-BE49-F238E27FC236}">
                <a16:creationId xmlns:a16="http://schemas.microsoft.com/office/drawing/2014/main" id="{28C3D055-E0FD-4CB1-8313-FAEF4C1471F4}"/>
              </a:ext>
            </a:extLst>
          </p:cNvPr>
          <p:cNvSpPr txBox="1">
            <a:spLocks/>
          </p:cNvSpPr>
          <p:nvPr/>
        </p:nvSpPr>
        <p:spPr>
          <a:xfrm>
            <a:off x="4145717" y="3582656"/>
            <a:ext cx="4854037" cy="42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  <a:cs typeface="Segoe UI" panose="020B0502040204020203" pitchFamily="34" charset="0"/>
              </a:rPr>
              <a:t>Определены показатели эффективности участников ПД</a:t>
            </a:r>
          </a:p>
        </p:txBody>
      </p:sp>
      <p:sp>
        <p:nvSpPr>
          <p:cNvPr id="17" name="Google Shape;249;p17">
            <a:extLst>
              <a:ext uri="{FF2B5EF4-FFF2-40B4-BE49-F238E27FC236}">
                <a16:creationId xmlns:a16="http://schemas.microsoft.com/office/drawing/2014/main" id="{EBF3767B-E2B6-499D-9F0E-DB6F84BCC2B7}"/>
              </a:ext>
            </a:extLst>
          </p:cNvPr>
          <p:cNvSpPr txBox="1">
            <a:spLocks/>
          </p:cNvSpPr>
          <p:nvPr/>
        </p:nvSpPr>
        <p:spPr>
          <a:xfrm>
            <a:off x="4175331" y="2557597"/>
            <a:ext cx="5006049" cy="667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</a:rPr>
              <a:t>Все проекты ведутся в информационной системе</a:t>
            </a:r>
          </a:p>
          <a:p>
            <a:r>
              <a:rPr lang="ru-RU" sz="1400" dirty="0">
                <a:latin typeface="Roboto Condensed Light" panose="020B0604020202020204" charset="0"/>
                <a:ea typeface="Roboto Condensed Light" panose="020B0604020202020204" charset="0"/>
                <a:cs typeface="Segoe UI" panose="020B0502040204020203" pitchFamily="34" charset="0"/>
              </a:rPr>
              <a:t>ПД еженедельно освещается на сайте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2AEF22D-1A11-4E33-AF09-CE617C1749CA}"/>
              </a:ext>
            </a:extLst>
          </p:cNvPr>
          <p:cNvSpPr/>
          <p:nvPr/>
        </p:nvSpPr>
        <p:spPr>
          <a:xfrm>
            <a:off x="0" y="762962"/>
            <a:ext cx="9144000" cy="386578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989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FC91EF6-30F3-4F55-BF41-B4056EDC7DE8}"/>
              </a:ext>
            </a:extLst>
          </p:cNvPr>
          <p:cNvSpPr/>
          <p:nvPr/>
        </p:nvSpPr>
        <p:spPr>
          <a:xfrm>
            <a:off x="0" y="726062"/>
            <a:ext cx="9144000" cy="1898027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CustomShape 1">
            <a:extLst>
              <a:ext uri="{FF2B5EF4-FFF2-40B4-BE49-F238E27FC236}">
                <a16:creationId xmlns:a16="http://schemas.microsoft.com/office/drawing/2014/main" id="{28788601-C730-4700-BE4E-2BB271BD2AA0}"/>
              </a:ext>
            </a:extLst>
          </p:cNvPr>
          <p:cNvSpPr/>
          <p:nvPr/>
        </p:nvSpPr>
        <p:spPr>
          <a:xfrm>
            <a:off x="307975" y="4845050"/>
            <a:ext cx="3502025" cy="1444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9861">
              <a:defRPr/>
            </a:pPr>
            <a:r>
              <a:rPr lang="ru-RU" sz="11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ea typeface="DejaVu Sans"/>
                <a:sym typeface="Arial" charset="0"/>
              </a:rPr>
              <a:t>ПРАВИТЕЛЬСТВО НОВГОРОДСКОЙ ОБЛАСТИ</a:t>
            </a:r>
            <a:endParaRPr lang="ru-RU" spc="-1" dirty="0">
              <a:uFill>
                <a:solidFill>
                  <a:srgbClr val="FFFFFF"/>
                </a:solidFill>
              </a:uFill>
              <a:sym typeface="Arial" charset="0"/>
            </a:endParaRPr>
          </a:p>
        </p:txBody>
      </p:sp>
      <p:sp>
        <p:nvSpPr>
          <p:cNvPr id="28680" name="Прямоугольник 21">
            <a:extLst>
              <a:ext uri="{FF2B5EF4-FFF2-40B4-BE49-F238E27FC236}">
                <a16:creationId xmlns:a16="http://schemas.microsoft.com/office/drawing/2014/main" id="{F7689E26-FB5E-47CB-84DD-C731C0D10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621" y="235602"/>
            <a:ext cx="4935892" cy="28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561" tIns="35780" rIns="71561" bIns="35780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ts val="1413"/>
              </a:lnSpc>
            </a:pPr>
            <a:r>
              <a:rPr lang="ru-RU" altLang="ru-RU" sz="2400" b="1" dirty="0">
                <a:solidFill>
                  <a:srgbClr val="283142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Проект. Жизненный цикл проекта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78A85C7-3B55-49B2-8269-5A6203AED73E}"/>
              </a:ext>
            </a:extLst>
          </p:cNvPr>
          <p:cNvSpPr/>
          <p:nvPr/>
        </p:nvSpPr>
        <p:spPr>
          <a:xfrm>
            <a:off x="143668" y="731393"/>
            <a:ext cx="8769350" cy="1795808"/>
          </a:xfrm>
          <a:prstGeom prst="rect">
            <a:avLst/>
          </a:prstGeom>
        </p:spPr>
        <p:txBody>
          <a:bodyPr lIns="71561" tIns="35780" rIns="71561" bIns="35780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/>
            <a:r>
              <a:rPr lang="ru-RU" altLang="ru-RU" sz="1600" b="1" dirty="0">
                <a:solidFill>
                  <a:srgbClr val="253147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Проект -</a:t>
            </a:r>
            <a:r>
              <a:rPr lang="ru-RU" altLang="ru-RU" sz="16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600" dirty="0">
                <a:solidFill>
                  <a:srgbClr val="3F537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это временное мероприятие,</a:t>
            </a:r>
            <a:r>
              <a:rPr lang="ru-RU" altLang="ru-RU" sz="1600" dirty="0">
                <a:solidFill>
                  <a:srgbClr val="3F5378"/>
                </a:solidFill>
                <a:ea typeface="Arial" panose="020B0604020202020204" pitchFamily="34" charset="0"/>
              </a:rPr>
              <a:t> предназначенное для создания уникальных продуктов, услуг или результатов, а также </a:t>
            </a:r>
            <a:r>
              <a:rPr lang="ru-RU" altLang="ru-RU" sz="1600" dirty="0">
                <a:solidFill>
                  <a:srgbClr val="3F537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деятельность,  осуществляемая человеком или группой  людей ради достижения определенных целей.</a:t>
            </a:r>
          </a:p>
          <a:p>
            <a:pPr algn="just"/>
            <a:endParaRPr lang="ru-RU" altLang="ru-RU" sz="1600" dirty="0">
              <a:solidFill>
                <a:srgbClr val="3F5378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altLang="ru-RU" sz="1600" dirty="0">
                <a:solidFill>
                  <a:srgbClr val="3F537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У любого проекта есть  начало и непременно наступает  завершение, когда достигнуты цели  проекта; или осознано, что цели  проекта не будут или не могут быть достигнуты; или исчезла необходимость  в проекте, и он прекращается.</a:t>
            </a:r>
          </a:p>
        </p:txBody>
      </p:sp>
      <p:sp>
        <p:nvSpPr>
          <p:cNvPr id="14" name="Google Shape;413;p26">
            <a:extLst>
              <a:ext uri="{FF2B5EF4-FFF2-40B4-BE49-F238E27FC236}">
                <a16:creationId xmlns:a16="http://schemas.microsoft.com/office/drawing/2014/main" id="{9B8B2D75-B7D2-46D7-B946-4E0987FD5A2C}"/>
              </a:ext>
            </a:extLst>
          </p:cNvPr>
          <p:cNvSpPr txBox="1">
            <a:spLocks/>
          </p:cNvSpPr>
          <p:nvPr/>
        </p:nvSpPr>
        <p:spPr>
          <a:xfrm>
            <a:off x="7656513" y="4616616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R="0"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457200" marR="0"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914400" marR="0"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371600" marR="0"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1828800" marR="0"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286000" marR="0" lvl="5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2743200" marR="0" lvl="6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200400" marR="0" lvl="7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3657600" marR="0" lvl="8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kern="1200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/>
              <a:t>9</a:t>
            </a: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A5818813-9D56-4057-85BC-428AB4F1DAF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3668" y="2514445"/>
            <a:ext cx="7752721" cy="2452102"/>
            <a:chOff x="1416" y="3652"/>
            <a:chExt cx="10102" cy="2706"/>
          </a:xfrm>
        </p:grpSpPr>
        <p:sp>
          <p:nvSpPr>
            <p:cNvPr id="17" name="AutoShape 4">
              <a:extLst>
                <a:ext uri="{FF2B5EF4-FFF2-40B4-BE49-F238E27FC236}">
                  <a16:creationId xmlns:a16="http://schemas.microsoft.com/office/drawing/2014/main" id="{F756CFA4-1D40-4F40-9A7C-D801281FD84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38" y="3652"/>
              <a:ext cx="10080" cy="2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endParaRPr lang="ru-RU" altLang="ru-RU">
                <a:solidFill>
                  <a:schemeClr val="tx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8" name="AutoShape 5">
              <a:extLst>
                <a:ext uri="{FF2B5EF4-FFF2-40B4-BE49-F238E27FC236}">
                  <a16:creationId xmlns:a16="http://schemas.microsoft.com/office/drawing/2014/main" id="{1852CDCD-B3C8-4E3F-8309-4DAEF227F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4" y="3958"/>
              <a:ext cx="2041" cy="1438"/>
            </a:xfrm>
            <a:prstGeom prst="chevron">
              <a:avLst>
                <a:gd name="adj" fmla="val 31968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endParaRPr lang="ru-RU" altLang="ru-RU" dirty="0">
                <a:solidFill>
                  <a:schemeClr val="tx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9" name="Text Box 6">
              <a:extLst>
                <a:ext uri="{FF2B5EF4-FFF2-40B4-BE49-F238E27FC236}">
                  <a16:creationId xmlns:a16="http://schemas.microsoft.com/office/drawing/2014/main" id="{05F2AB3C-F480-4906-A285-B00B1E9601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9" y="4546"/>
              <a:ext cx="1459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922" tIns="32461" rIns="64922" bIns="3246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783"/>
                </a:spcAft>
                <a:defRPr/>
              </a:pPr>
              <a:r>
                <a:rPr lang="ru-RU" altLang="ru-RU" sz="1300" b="1" dirty="0">
                  <a:solidFill>
                    <a:schemeClr val="bg1"/>
                  </a:solidFill>
                  <a:latin typeface="+mn-lt"/>
                  <a:sym typeface="Arial" charset="0"/>
                </a:rPr>
                <a:t>Инициация</a:t>
              </a:r>
              <a:endParaRPr lang="ru-RU" altLang="ru-RU" sz="1300" dirty="0">
                <a:solidFill>
                  <a:schemeClr val="bg1"/>
                </a:solidFill>
                <a:latin typeface="+mn-lt"/>
                <a:sym typeface="Arial" charset="0"/>
              </a:endParaRPr>
            </a:p>
          </p:txBody>
        </p:sp>
        <p:sp>
          <p:nvSpPr>
            <p:cNvPr id="20" name="AutoShape 7">
              <a:extLst>
                <a:ext uri="{FF2B5EF4-FFF2-40B4-BE49-F238E27FC236}">
                  <a16:creationId xmlns:a16="http://schemas.microsoft.com/office/drawing/2014/main" id="{6D66BE0D-6CB0-455F-AFF1-D3171B326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4" y="3963"/>
              <a:ext cx="2041" cy="1438"/>
            </a:xfrm>
            <a:prstGeom prst="chevron">
              <a:avLst>
                <a:gd name="adj" fmla="val 31955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endParaRPr lang="ru-RU" altLang="ru-RU" dirty="0">
                <a:solidFill>
                  <a:schemeClr val="tx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1" name="Text Box 8">
              <a:extLst>
                <a:ext uri="{FF2B5EF4-FFF2-40B4-BE49-F238E27FC236}">
                  <a16:creationId xmlns:a16="http://schemas.microsoft.com/office/drawing/2014/main" id="{9A812C68-BC55-4E66-BAEB-35B28391C1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2" y="4557"/>
              <a:ext cx="1467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922" tIns="32461" rIns="64922" bIns="3246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783"/>
                </a:spcAft>
                <a:defRPr/>
              </a:pPr>
              <a:r>
                <a:rPr lang="ru-RU" altLang="ru-RU" sz="1300" b="1" dirty="0">
                  <a:solidFill>
                    <a:schemeClr val="bg1"/>
                  </a:solidFill>
                  <a:latin typeface="+mn-lt"/>
                  <a:sym typeface="Arial" charset="0"/>
                </a:rPr>
                <a:t>Разработка</a:t>
              </a:r>
              <a:endParaRPr lang="ru-RU" altLang="ru-RU" sz="1300" dirty="0">
                <a:solidFill>
                  <a:schemeClr val="bg1"/>
                </a:solidFill>
                <a:latin typeface="+mn-lt"/>
                <a:sym typeface="Arial" charset="0"/>
              </a:endParaRPr>
            </a:p>
          </p:txBody>
        </p:sp>
        <p:sp>
          <p:nvSpPr>
            <p:cNvPr id="22" name="AutoShape 9">
              <a:extLst>
                <a:ext uri="{FF2B5EF4-FFF2-40B4-BE49-F238E27FC236}">
                  <a16:creationId xmlns:a16="http://schemas.microsoft.com/office/drawing/2014/main" id="{25C6E090-1966-4483-9DFA-E6D3ED9F5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6" y="3958"/>
              <a:ext cx="2019" cy="1438"/>
            </a:xfrm>
            <a:prstGeom prst="chevron">
              <a:avLst>
                <a:gd name="adj" fmla="val 31955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endParaRPr lang="ru-RU" altLang="ru-RU" dirty="0">
                <a:solidFill>
                  <a:schemeClr val="tx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3" name="Text Box 10">
              <a:extLst>
                <a:ext uri="{FF2B5EF4-FFF2-40B4-BE49-F238E27FC236}">
                  <a16:creationId xmlns:a16="http://schemas.microsoft.com/office/drawing/2014/main" id="{6B55B803-3E2C-45B4-8153-676763028E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7" y="4558"/>
              <a:ext cx="1518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922" tIns="32461" rIns="64922" bIns="3246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783"/>
                </a:spcAft>
                <a:defRPr/>
              </a:pPr>
              <a:r>
                <a:rPr lang="ru-RU" altLang="ru-RU" sz="1300" b="1" dirty="0">
                  <a:solidFill>
                    <a:schemeClr val="bg1"/>
                  </a:solidFill>
                  <a:latin typeface="+mn-lt"/>
                  <a:sym typeface="Arial" charset="0"/>
                </a:rPr>
                <a:t>Реализация</a:t>
              </a:r>
              <a:endParaRPr lang="ru-RU" altLang="ru-RU" sz="1300" dirty="0">
                <a:solidFill>
                  <a:schemeClr val="bg1"/>
                </a:solidFill>
                <a:latin typeface="+mn-lt"/>
                <a:sym typeface="Arial" charset="0"/>
              </a:endParaRPr>
            </a:p>
          </p:txBody>
        </p:sp>
        <p:sp>
          <p:nvSpPr>
            <p:cNvPr id="24" name="AutoShape 11">
              <a:extLst>
                <a:ext uri="{FF2B5EF4-FFF2-40B4-BE49-F238E27FC236}">
                  <a16:creationId xmlns:a16="http://schemas.microsoft.com/office/drawing/2014/main" id="{2E121731-A994-402E-B80F-48C96D12E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4" y="3958"/>
              <a:ext cx="2105" cy="1438"/>
            </a:xfrm>
            <a:prstGeom prst="chevron">
              <a:avLst>
                <a:gd name="adj" fmla="val 31974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endParaRPr lang="ru-RU" altLang="ru-RU">
                <a:solidFill>
                  <a:schemeClr val="tx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5" name="Text Box 12">
              <a:extLst>
                <a:ext uri="{FF2B5EF4-FFF2-40B4-BE49-F238E27FC236}">
                  <a16:creationId xmlns:a16="http://schemas.microsoft.com/office/drawing/2014/main" id="{8910006D-6DE2-4251-B5B8-61708CC52A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0" y="4536"/>
              <a:ext cx="1660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922" tIns="32461" rIns="64922" bIns="3246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783"/>
                </a:spcAft>
                <a:defRPr/>
              </a:pPr>
              <a:r>
                <a:rPr lang="ru-RU" altLang="ru-RU" sz="1300" b="1" dirty="0">
                  <a:solidFill>
                    <a:schemeClr val="bg1"/>
                  </a:solidFill>
                  <a:latin typeface="+mn-lt"/>
                  <a:sym typeface="Arial" charset="0"/>
                </a:rPr>
                <a:t>Завершение</a:t>
              </a:r>
              <a:endParaRPr lang="ru-RU" altLang="ru-RU" sz="1300" dirty="0">
                <a:solidFill>
                  <a:schemeClr val="bg1"/>
                </a:solidFill>
                <a:latin typeface="+mn-lt"/>
                <a:sym typeface="Arial" charset="0"/>
              </a:endParaRPr>
            </a:p>
          </p:txBody>
        </p:sp>
        <p:sp>
          <p:nvSpPr>
            <p:cNvPr id="26" name="AutoShape 13">
              <a:extLst>
                <a:ext uri="{FF2B5EF4-FFF2-40B4-BE49-F238E27FC236}">
                  <a16:creationId xmlns:a16="http://schemas.microsoft.com/office/drawing/2014/main" id="{405FDAB0-75A4-42BF-92D0-33114A93B6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" y="4318"/>
              <a:ext cx="960" cy="84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endParaRPr lang="ru-RU" altLang="ru-RU">
                <a:solidFill>
                  <a:schemeClr val="tx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7" name="Text Box 14">
              <a:extLst>
                <a:ext uri="{FF2B5EF4-FFF2-40B4-BE49-F238E27FC236}">
                  <a16:creationId xmlns:a16="http://schemas.microsoft.com/office/drawing/2014/main" id="{D0B84DF2-DA3E-4917-983E-806534F3E9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6" y="4546"/>
              <a:ext cx="969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922" tIns="32461" rIns="64922" bIns="3246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783"/>
                </a:spcAft>
                <a:defRPr/>
              </a:pPr>
              <a:r>
                <a:rPr lang="ru-RU" altLang="ru-RU" sz="1300" b="1" dirty="0">
                  <a:solidFill>
                    <a:schemeClr val="bg1"/>
                  </a:solidFill>
                  <a:latin typeface="+mn-lt"/>
                  <a:sym typeface="Arial" charset="0"/>
                </a:rPr>
                <a:t>Запуск</a:t>
              </a:r>
              <a:endParaRPr lang="ru-RU" altLang="ru-RU" sz="1300" dirty="0">
                <a:solidFill>
                  <a:schemeClr val="bg1"/>
                </a:solidFill>
                <a:latin typeface="+mn-lt"/>
                <a:sym typeface="Arial" charset="0"/>
              </a:endParaRPr>
            </a:p>
          </p:txBody>
        </p:sp>
        <p:sp>
          <p:nvSpPr>
            <p:cNvPr id="28" name="AutoShape 15">
              <a:extLst>
                <a:ext uri="{FF2B5EF4-FFF2-40B4-BE49-F238E27FC236}">
                  <a16:creationId xmlns:a16="http://schemas.microsoft.com/office/drawing/2014/main" id="{70633B50-8CBC-4D22-9A3A-31B9EBCC54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5" y="4283"/>
              <a:ext cx="1457" cy="84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endParaRPr lang="ru-RU" altLang="ru-RU">
                <a:solidFill>
                  <a:schemeClr val="tx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2" name="Text Box 16">
              <a:extLst>
                <a:ext uri="{FF2B5EF4-FFF2-40B4-BE49-F238E27FC236}">
                  <a16:creationId xmlns:a16="http://schemas.microsoft.com/office/drawing/2014/main" id="{A3B89437-0A0E-4679-B03E-5E0904AC34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06" y="4546"/>
              <a:ext cx="1531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922" tIns="32461" rIns="64922" bIns="3246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783"/>
                </a:spcAft>
                <a:defRPr/>
              </a:pPr>
              <a:r>
                <a:rPr lang="ru-RU" altLang="ru-RU" sz="1300" b="1" dirty="0">
                  <a:solidFill>
                    <a:schemeClr val="bg1"/>
                  </a:solidFill>
                  <a:latin typeface="+mn-lt"/>
                  <a:sym typeface="Arial" charset="0"/>
                </a:rPr>
                <a:t>Завершение</a:t>
              </a:r>
              <a:endParaRPr lang="ru-RU" altLang="ru-RU" sz="1300" dirty="0">
                <a:solidFill>
                  <a:schemeClr val="bg1"/>
                </a:solidFill>
                <a:latin typeface="+mn-lt"/>
                <a:sym typeface="Arial" charset="0"/>
              </a:endParaRPr>
            </a:p>
          </p:txBody>
        </p:sp>
        <p:sp>
          <p:nvSpPr>
            <p:cNvPr id="33" name="AutoShape 17">
              <a:extLst>
                <a:ext uri="{FF2B5EF4-FFF2-40B4-BE49-F238E27FC236}">
                  <a16:creationId xmlns:a16="http://schemas.microsoft.com/office/drawing/2014/main" id="{93F95550-AB52-4297-B5D4-5BDCD69D0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7" y="5278"/>
              <a:ext cx="1441" cy="961"/>
            </a:xfrm>
            <a:prstGeom prst="star5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ru-RU">
                <a:latin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35" name="Text Box 18">
              <a:extLst>
                <a:ext uri="{FF2B5EF4-FFF2-40B4-BE49-F238E27FC236}">
                  <a16:creationId xmlns:a16="http://schemas.microsoft.com/office/drawing/2014/main" id="{CBA59223-B58E-4292-8B97-6040E1ADC2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9" y="5639"/>
              <a:ext cx="965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922" tIns="32461" rIns="64922" bIns="3246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783"/>
                </a:spcAft>
                <a:defRPr/>
              </a:pPr>
              <a:r>
                <a:rPr lang="ru-RU" altLang="ru-RU" sz="1300" b="1" dirty="0">
                  <a:solidFill>
                    <a:schemeClr val="bg1"/>
                  </a:solidFill>
                  <a:latin typeface="+mn-lt"/>
                  <a:sym typeface="Arial" charset="0"/>
                </a:rPr>
                <a:t>Веха</a:t>
              </a:r>
              <a:endParaRPr lang="ru-RU" altLang="ru-RU" sz="1300" dirty="0">
                <a:solidFill>
                  <a:schemeClr val="bg1"/>
                </a:solidFill>
                <a:latin typeface="+mn-lt"/>
                <a:sym typeface="Arial" charset="0"/>
              </a:endParaRPr>
            </a:p>
          </p:txBody>
        </p:sp>
        <p:sp>
          <p:nvSpPr>
            <p:cNvPr id="37" name="AutoShape 19">
              <a:extLst>
                <a:ext uri="{FF2B5EF4-FFF2-40B4-BE49-F238E27FC236}">
                  <a16:creationId xmlns:a16="http://schemas.microsoft.com/office/drawing/2014/main" id="{D97E8591-5E9A-4ACE-A897-0EFBD174F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8" y="5278"/>
              <a:ext cx="1441" cy="961"/>
            </a:xfrm>
            <a:prstGeom prst="star5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ru-RU">
                <a:latin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38" name="Text Box 20">
              <a:extLst>
                <a:ext uri="{FF2B5EF4-FFF2-40B4-BE49-F238E27FC236}">
                  <a16:creationId xmlns:a16="http://schemas.microsoft.com/office/drawing/2014/main" id="{635D8DCF-C5F6-46A5-BB1B-314E03778C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8" y="5639"/>
              <a:ext cx="967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922" tIns="32461" rIns="64922" bIns="3246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783"/>
                </a:spcAft>
                <a:defRPr/>
              </a:pPr>
              <a:r>
                <a:rPr lang="ru-RU" altLang="ru-RU" sz="1300" b="1" dirty="0">
                  <a:solidFill>
                    <a:schemeClr val="bg1"/>
                  </a:solidFill>
                  <a:latin typeface="+mn-lt"/>
                  <a:sym typeface="Arial" charset="0"/>
                </a:rPr>
                <a:t>Веха</a:t>
              </a:r>
              <a:endParaRPr lang="ru-RU" altLang="ru-RU" sz="1300" dirty="0">
                <a:solidFill>
                  <a:schemeClr val="bg1"/>
                </a:solidFill>
                <a:latin typeface="+mn-lt"/>
                <a:sym typeface="Arial" charset="0"/>
              </a:endParaRPr>
            </a:p>
          </p:txBody>
        </p:sp>
        <p:sp>
          <p:nvSpPr>
            <p:cNvPr id="39" name="AutoShape 21">
              <a:extLst>
                <a:ext uri="{FF2B5EF4-FFF2-40B4-BE49-F238E27FC236}">
                  <a16:creationId xmlns:a16="http://schemas.microsoft.com/office/drawing/2014/main" id="{FFEAFC10-D7E7-4836-A927-203305A06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6" y="5278"/>
              <a:ext cx="1439" cy="961"/>
            </a:xfrm>
            <a:prstGeom prst="star5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ru-RU">
                <a:latin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40" name="Text Box 22">
              <a:extLst>
                <a:ext uri="{FF2B5EF4-FFF2-40B4-BE49-F238E27FC236}">
                  <a16:creationId xmlns:a16="http://schemas.microsoft.com/office/drawing/2014/main" id="{E31C84E8-3A53-43CC-BC77-85C8BABB5C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6" y="5639"/>
              <a:ext cx="969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922" tIns="32461" rIns="64922" bIns="3246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783"/>
                </a:spcAft>
                <a:defRPr/>
              </a:pPr>
              <a:r>
                <a:rPr lang="ru-RU" altLang="ru-RU" sz="1300" b="1" dirty="0">
                  <a:solidFill>
                    <a:schemeClr val="bg1"/>
                  </a:solidFill>
                  <a:latin typeface="+mn-lt"/>
                  <a:sym typeface="Arial" charset="0"/>
                </a:rPr>
                <a:t>Веха</a:t>
              </a:r>
              <a:endParaRPr lang="ru-RU" altLang="ru-RU" sz="1300" dirty="0">
                <a:solidFill>
                  <a:schemeClr val="bg1"/>
                </a:solidFill>
                <a:latin typeface="+mn-lt"/>
                <a:sym typeface="Arial" charset="0"/>
              </a:endParaRPr>
            </a:p>
          </p:txBody>
        </p:sp>
      </p:grp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26E6EBD6-6841-4A60-A3D1-333306AD7C9E}"/>
              </a:ext>
            </a:extLst>
          </p:cNvPr>
          <p:cNvSpPr/>
          <p:nvPr/>
        </p:nvSpPr>
        <p:spPr>
          <a:xfrm>
            <a:off x="7855766" y="3132876"/>
            <a:ext cx="1105640" cy="6679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1561" tIns="35780" rIns="71561" bIns="35780" anchor="ctr"/>
          <a:lstStyle/>
          <a:p>
            <a:pPr algn="ctr">
              <a:defRPr/>
            </a:pPr>
            <a:r>
              <a:rPr lang="ru-RU" sz="1100" b="1" dirty="0">
                <a:solidFill>
                  <a:schemeClr val="bg1"/>
                </a:solidFill>
                <a:latin typeface="Roboto Condensed Light" panose="020B0604020202020204" charset="0"/>
                <a:ea typeface="Roboto Condensed Light" panose="020B0604020202020204" charset="0"/>
                <a:sym typeface="Arial" charset="0"/>
              </a:rPr>
              <a:t>Постпроектный</a:t>
            </a:r>
            <a:r>
              <a:rPr lang="ru-RU" sz="1100" b="1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sym typeface="Arial" charset="0"/>
              </a:rPr>
              <a:t> </a:t>
            </a:r>
            <a:r>
              <a:rPr lang="ru-RU" sz="1100" b="1" dirty="0">
                <a:solidFill>
                  <a:schemeClr val="bg1"/>
                </a:solidFill>
                <a:latin typeface="Roboto Condensed Light" panose="020B0604020202020204" charset="0"/>
                <a:ea typeface="Roboto Condensed Light" panose="020B0604020202020204" charset="0"/>
                <a:sym typeface="Arial" charset="0"/>
              </a:rPr>
              <a:t>мониторинг</a:t>
            </a:r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922</TotalTime>
  <Words>1471</Words>
  <Application>Microsoft Office PowerPoint</Application>
  <PresentationFormat>Экран (16:9)</PresentationFormat>
  <Paragraphs>257</Paragraphs>
  <Slides>29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44" baseType="lpstr">
      <vt:lpstr>Tahoma</vt:lpstr>
      <vt:lpstr>Times New Roman</vt:lpstr>
      <vt:lpstr>Symbol</vt:lpstr>
      <vt:lpstr>Segoe UI Light</vt:lpstr>
      <vt:lpstr>Calibri</vt:lpstr>
      <vt:lpstr>Arvo</vt:lpstr>
      <vt:lpstr>Roboto Condensed Light</vt:lpstr>
      <vt:lpstr>Wingdings</vt:lpstr>
      <vt:lpstr>Arial</vt:lpstr>
      <vt:lpstr>Roboto Condensed</vt:lpstr>
      <vt:lpstr>Segoe UI</vt:lpstr>
      <vt:lpstr>Segoe UI Semibold</vt:lpstr>
      <vt:lpstr>Cambria</vt:lpstr>
      <vt:lpstr>Salerio template</vt:lpstr>
      <vt:lpstr>Office Theme</vt:lpstr>
      <vt:lpstr>Проектный подход в управлении образованием: технологии запуска и реализации</vt:lpstr>
      <vt:lpstr>Проектная деятельность в образовании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результаты деятельности педагогического коллектива  по  реализации модуля Программы развития «Повышение качества знаний</dc:title>
  <dc:creator>Захарова Ольга</dc:creator>
  <cp:lastModifiedBy>A. Ignatiev</cp:lastModifiedBy>
  <cp:revision>88</cp:revision>
  <dcterms:modified xsi:type="dcterms:W3CDTF">2019-08-10T11:21:39Z</dcterms:modified>
</cp:coreProperties>
</file>