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sldIdLst>
    <p:sldId id="256" r:id="rId2"/>
    <p:sldId id="274" r:id="rId3"/>
    <p:sldId id="275" r:id="rId4"/>
    <p:sldId id="273" r:id="rId5"/>
    <p:sldId id="276" r:id="rId6"/>
    <p:sldId id="271" r:id="rId7"/>
    <p:sldId id="278" r:id="rId8"/>
    <p:sldId id="277" r:id="rId9"/>
    <p:sldId id="263" r:id="rId10"/>
    <p:sldId id="264" r:id="rId11"/>
    <p:sldId id="265" r:id="rId12"/>
    <p:sldId id="280" r:id="rId13"/>
    <p:sldId id="279" r:id="rId14"/>
    <p:sldId id="283" r:id="rId15"/>
    <p:sldId id="281" r:id="rId16"/>
    <p:sldId id="282" r:id="rId17"/>
    <p:sldId id="284" r:id="rId18"/>
    <p:sldId id="295" r:id="rId19"/>
    <p:sldId id="285" r:id="rId20"/>
    <p:sldId id="287" r:id="rId21"/>
    <p:sldId id="291" r:id="rId22"/>
    <p:sldId id="292" r:id="rId23"/>
    <p:sldId id="290" r:id="rId24"/>
    <p:sldId id="288" r:id="rId25"/>
    <p:sldId id="294" r:id="rId26"/>
    <p:sldId id="293" r:id="rId27"/>
    <p:sldId id="26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5568C5E-FD2C-4D37-A009-BD15D949F7D1}" type="datetimeFigureOut">
              <a:rPr lang="ru-RU"/>
              <a:pPr>
                <a:defRPr/>
              </a:pPr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42C298D-7531-47E5-A3C7-9F8F62EAE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рофстандарты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3D1EF-90F4-4303-B1F7-2D0FB9E92799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E1E3-C3EE-48A1-80A9-E8622E42C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72E6-98DD-43C9-A3EF-C2B46DFC7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F4E-6DAE-46BC-97F7-5C3297A89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4842-6286-4FA6-BAEC-209D0B7D0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C98A-2A97-40DC-B9A6-AAB11CA21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678E-C8DC-44C4-BA75-3161C42DB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700D-EA07-427F-8799-9A3818DC0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157A-2238-4828-8B59-1E27C712D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D847-4B0A-4E21-86A4-9264DECDB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5E58-221D-4DD5-8806-72C131E16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BEC5-EDEC-4D74-ADCB-98999C89A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457F0939-0B1C-4FBA-B636-054786CED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ПРОФЕССИОНАЛЬНЫЙ СТАНДАРТ ПЕДАГОГА</a:t>
            </a: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38200" y="3427413"/>
            <a:ext cx="7843838" cy="175260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 1 января 2017 года на территории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России </a:t>
            </a:r>
            <a:r>
              <a:rPr lang="ru-RU" sz="1400" b="1" dirty="0" smtClean="0">
                <a:solidFill>
                  <a:srgbClr val="C00000"/>
                </a:solidFill>
              </a:rPr>
              <a:t>вводится </a:t>
            </a:r>
            <a:r>
              <a:rPr lang="ru-RU" sz="1400" b="1" dirty="0" err="1" smtClean="0">
                <a:solidFill>
                  <a:srgbClr val="C00000"/>
                </a:solidFill>
              </a:rPr>
              <a:t>профстандарт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педагогов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3076" name="Рисунок 3" descr="http://artkis.ru/images/articles/20160724/b653f98746ab42f7bbd72bdb4441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290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Содержание профессионального стандарта в области ВОСПИТАНИЕ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(выдержки)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Владеть формами и</a:t>
            </a:r>
            <a:r>
              <a:rPr lang="ru-RU" altLang="ru-RU" sz="2000" smtClean="0"/>
              <a:t> </a:t>
            </a:r>
            <a:r>
              <a:rPr lang="ru-RU" altLang="ru-RU" sz="2000" smtClean="0">
                <a:latin typeface="Times New Roman" pitchFamily="18" charset="0"/>
              </a:rPr>
              <a:t>методами воспитательной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Уметь общаться с детьми, защищать их интересы и достоинство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Устанавливать чёткие правила поведения в классе в соответствии с уставом и правилами поведения в ОУ, эффективно регулировать поведение учащихся для обеспечения безопасной образовательной среды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Эффективно управлять классами с целью вовлечения учеников в процесс обучения и воспитания, мотивируя их учебно-познавательную деятельность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Уметь строить воспитательную деятельность с учётом культурных различий детей, возрастных и индивидуальных особенностей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Уметь поддерживать конструктивные воспитательные усилия родителей учащихся, привлекать семью к решению вопросов воспитания ребёнка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Содержание профессионального стандарта в области РАЗВИТИЕ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(выдержки)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Готовность принять разных детей, вне зависимости от их учебных возможностей, особенностей в поведении, состояния здоровья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Способность оказать адресную помощь ребёнку своими педагогическими приёмами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Умение проектировать безопасную и комфортную образовательную среду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Умение формировать и развивать универсальные учебные действия, образцы и ценности социального поведения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Знание общих закономерностей развития личности, возрастных особенностей учащихся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</a:endParaRPr>
          </a:p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4"/>
            <a:ext cx="7313612" cy="145097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овые компетенции, которые выдвигает профессиональный стандарт педагога к учителю.</a:t>
            </a:r>
            <a:r>
              <a:rPr lang="ru-RU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одаренными учащимися;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в условиях реализации программ инклюзивного образования;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Преподавание русского языка учащимся, для которых он не является родным;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учащимися, имеющими проблемы 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развитии;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девиантными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зависимыми, социально запущенными детьми, в том числе с отклонениями в социальном поведении.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Модуль «Предметное обучение. Математика»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Трудовые действия-23 </a:t>
            </a:r>
            <a:endParaRPr lang="ru-RU" sz="1600" i="1" dirty="0" smtClean="0"/>
          </a:p>
          <a:p>
            <a:r>
              <a:rPr lang="ru-RU" sz="2000" b="1" dirty="0" smtClean="0"/>
              <a:t>Необходимые умения-16</a:t>
            </a:r>
          </a:p>
          <a:p>
            <a:r>
              <a:rPr lang="ru-RU" sz="2000" b="1" dirty="0" smtClean="0"/>
              <a:t>Необходимые знания- 4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Методы оценки выполнения требований профессионального стандарта педагога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8675" name="Picture 3" descr="C:\Users\Пользователь\Desktop\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2541588"/>
            <a:ext cx="3581400" cy="2686050"/>
          </a:xfrm>
          <a:prstGeom prst="rect">
            <a:avLst/>
          </a:prstGeom>
          <a:noFill/>
        </p:spPr>
      </p:pic>
      <p:pic>
        <p:nvPicPr>
          <p:cNvPr id="28676" name="Picture 4" descr="C:\Users\Пользователь\Desktop\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3" y="2542183"/>
            <a:ext cx="3579812" cy="2684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Сведения об организациях- разработчиках профессионального стандарта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Ответственная организация-разработчик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Государственное бюджетное образовательное учреждение высшего профессионального образования города Москвы «Московский городской психолого-педагогический университет</a:t>
            </a:r>
            <a:r>
              <a:rPr lang="ru-RU" dirty="0" smtClean="0"/>
              <a:t>»</a:t>
            </a:r>
          </a:p>
          <a:p>
            <a:r>
              <a:rPr lang="ru-RU" sz="1800" dirty="0" smtClean="0"/>
              <a:t>Ректор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Рубцов Виталий Владимирович 	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Наименования организаций-разработчиков</a:t>
            </a: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 smtClean="0"/>
              <a:t>Государственное бюджетное образовательное учреждение города Москвы Центр образования № 109 </a:t>
            </a:r>
            <a:r>
              <a:rPr lang="ru-RU" dirty="0" smtClean="0"/>
              <a:t>	</a:t>
            </a:r>
          </a:p>
          <a:p>
            <a:r>
              <a:rPr lang="ru-RU" sz="1800" dirty="0" smtClean="0"/>
              <a:t>Директор 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dirty="0" smtClean="0"/>
              <a:t>Ямбург Евгений Александрович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Встреча с Е. А. Ямбургом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 февраль 2016, Москва)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Пользователь\Desktop\SAM_0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28750"/>
            <a:ext cx="5105400" cy="3829050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SAM_02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392612" cy="329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На что ориентировались разработчики </a:t>
            </a:r>
            <a:r>
              <a:rPr lang="ru-RU" sz="2000" dirty="0" err="1" smtClean="0">
                <a:solidFill>
                  <a:srgbClr val="C00000"/>
                </a:solidFill>
              </a:rPr>
              <a:t>профстандарта</a:t>
            </a:r>
            <a:r>
              <a:rPr lang="ru-RU" sz="2000" dirty="0" smtClean="0">
                <a:solidFill>
                  <a:srgbClr val="C00000"/>
                </a:solidFill>
              </a:rPr>
              <a:t>, начиная работу над документом</a:t>
            </a:r>
            <a:r>
              <a:rPr lang="en-US" sz="2000" dirty="0" smtClean="0">
                <a:solidFill>
                  <a:srgbClr val="C00000"/>
                </a:solidFill>
              </a:rPr>
              <a:t> 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Пользователь\Desktop\SAM_02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362200"/>
            <a:ext cx="4040188" cy="3030141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Угрозы и вызовы современности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dirty="0" smtClean="0"/>
              <a:t>Проблема генетической усталости</a:t>
            </a:r>
          </a:p>
          <a:p>
            <a:r>
              <a:rPr lang="ru-RU" sz="1800" dirty="0" smtClean="0"/>
              <a:t>Глобальные демографические сдвиги</a:t>
            </a:r>
          </a:p>
          <a:p>
            <a:r>
              <a:rPr lang="ru-RU" sz="1800" dirty="0" smtClean="0"/>
              <a:t>Нарастание межэтнической и межконфессиональной напряжённости</a:t>
            </a:r>
          </a:p>
          <a:p>
            <a:r>
              <a:rPr lang="ru-RU" sz="1800" dirty="0" smtClean="0"/>
              <a:t>Тройной кризис, переживаемый обществом</a:t>
            </a:r>
          </a:p>
          <a:p>
            <a:pPr>
              <a:buNone/>
            </a:pPr>
            <a:r>
              <a:rPr lang="ru-RU" sz="1400" i="1" dirty="0" smtClean="0"/>
              <a:t>(мировоззренческий, нравственный, психологический)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Стратегия и тактика противодействия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/>
              <a:t>Ранняя комплексная диагностика и коррекция здоровья детей</a:t>
            </a:r>
          </a:p>
          <a:p>
            <a:r>
              <a:rPr lang="ru-RU" sz="1600" dirty="0" smtClean="0"/>
              <a:t>Медико-психологическое сопровождение детей на всех этапах обучения и развития</a:t>
            </a:r>
          </a:p>
          <a:p>
            <a:r>
              <a:rPr lang="ru-RU" sz="1600" dirty="0" smtClean="0"/>
              <a:t>Гармонизация социальной и обучающей функции школы</a:t>
            </a:r>
          </a:p>
          <a:p>
            <a:r>
              <a:rPr lang="ru-RU" sz="1600" dirty="0" smtClean="0"/>
              <a:t>Гибкое сочетание дифференцированного и интегрированного обучения</a:t>
            </a:r>
          </a:p>
          <a:p>
            <a:r>
              <a:rPr lang="ru-RU" sz="1600" dirty="0" smtClean="0"/>
              <a:t>Гармонизация педагогических парадигм</a:t>
            </a:r>
            <a:endParaRPr lang="ru-RU" sz="1600" dirty="0"/>
          </a:p>
        </p:txBody>
      </p:sp>
      <p:pic>
        <p:nvPicPr>
          <p:cNvPr id="5" name="Picture 2" descr="C:\Users\Пользователь\Desktop\SAM_0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2133600"/>
            <a:ext cx="4340629" cy="3256732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SAM_02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4800600"/>
            <a:ext cx="2362200" cy="177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Уязвимость термина «стандарт»  в педагогической среде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Стандарт-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dirty="0" smtClean="0"/>
              <a:t>Антитеза творчества</a:t>
            </a:r>
          </a:p>
          <a:p>
            <a:r>
              <a:rPr lang="ru-RU" sz="1800" dirty="0" smtClean="0"/>
              <a:t>Ограничитель свободы учителя</a:t>
            </a:r>
          </a:p>
          <a:p>
            <a:r>
              <a:rPr lang="ru-RU" sz="1800" dirty="0" smtClean="0"/>
              <a:t>Способ мелочной регламентации</a:t>
            </a:r>
          </a:p>
          <a:p>
            <a:r>
              <a:rPr lang="ru-RU" sz="1800" dirty="0" smtClean="0"/>
              <a:t>Инструмент тотального контроля</a:t>
            </a:r>
          </a:p>
          <a:p>
            <a:r>
              <a:rPr lang="ru-RU" sz="1800" dirty="0" smtClean="0"/>
              <a:t>Признак восстановления административно-командной системы управления образованием</a:t>
            </a:r>
            <a:endParaRPr lang="ru-RU" sz="1800" dirty="0"/>
          </a:p>
        </p:txBody>
      </p:sp>
      <p:pic>
        <p:nvPicPr>
          <p:cNvPr id="31746" name="Picture 2" descr="C:\Users\Пользователь\Desktop\SAM_0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01319" cy="315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такое профессиональный стандарт педагога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41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    </a:t>
            </a:r>
            <a:r>
              <a:rPr lang="ru-RU" sz="2000" b="1" dirty="0" smtClean="0"/>
              <a:t>Профессиональный стандарт педагога- основополагающий документ, содержащий совокупность  личностных и профессиональных компетенций учителя</a:t>
            </a:r>
            <a:endParaRPr lang="ru-RU" sz="2000" dirty="0" smtClean="0"/>
          </a:p>
        </p:txBody>
      </p:sp>
      <p:sp>
        <p:nvSpPr>
          <p:cNvPr id="410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smtClean="0">
                <a:solidFill>
                  <a:srgbClr val="C00000"/>
                </a:solidFill>
              </a:rPr>
              <a:t>Цели и задачи</a:t>
            </a:r>
          </a:p>
        </p:txBody>
      </p:sp>
      <p:sp>
        <p:nvSpPr>
          <p:cNvPr id="4102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smtClean="0"/>
              <a:t>Определение квалификации педагогов</a:t>
            </a:r>
          </a:p>
          <a:p>
            <a:r>
              <a:rPr lang="ru-RU" sz="2000" b="1" smtClean="0"/>
              <a:t>Подготовка будущих педагогов</a:t>
            </a:r>
          </a:p>
          <a:p>
            <a:r>
              <a:rPr lang="ru-RU" sz="2000" b="1" smtClean="0"/>
              <a:t>Требования к профессии</a:t>
            </a:r>
          </a:p>
          <a:p>
            <a:r>
              <a:rPr lang="ru-RU" sz="2000" b="1" smtClean="0"/>
              <a:t>Повышение уровня образования в РФ</a:t>
            </a:r>
          </a:p>
          <a:p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Конструктивный взгляд на профессиональный стандарт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Стандарт-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b="1" dirty="0" smtClean="0"/>
              <a:t>Инструмент реализации стратегии образования в меняющемся мире</a:t>
            </a:r>
          </a:p>
          <a:p>
            <a:r>
              <a:rPr lang="ru-RU" sz="1800" b="1" dirty="0" smtClean="0"/>
              <a:t>Инструмент повышения качества образования и выхода отечественного образования на международный уровень</a:t>
            </a:r>
          </a:p>
          <a:p>
            <a:r>
              <a:rPr lang="ru-RU" sz="1800" b="1" dirty="0" smtClean="0"/>
              <a:t>Объективный измеритель квалификации учителя</a:t>
            </a:r>
          </a:p>
          <a:p>
            <a:r>
              <a:rPr lang="ru-RU" sz="1800" b="1" dirty="0" smtClean="0"/>
              <a:t>Симбиоз ремесла и творчества</a:t>
            </a:r>
          </a:p>
          <a:p>
            <a:r>
              <a:rPr lang="ru-RU" sz="1800" b="1" dirty="0" smtClean="0"/>
              <a:t>Средство отбора педагогических кадров</a:t>
            </a:r>
            <a:endParaRPr lang="ru-RU" sz="1800" b="1" dirty="0"/>
          </a:p>
        </p:txBody>
      </p:sp>
      <p:pic>
        <p:nvPicPr>
          <p:cNvPr id="33794" name="Picture 2" descr="C:\Users\Пользователь\Desktop\SAM_02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Профессиональные качества работника, предполагающие способность к нестандартным действиям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dirty="0" smtClean="0"/>
              <a:t>Мобильность</a:t>
            </a:r>
          </a:p>
          <a:p>
            <a:r>
              <a:rPr lang="ru-RU" sz="2000" b="1" dirty="0" smtClean="0"/>
              <a:t>Способность к нестандартным трудовым действиям</a:t>
            </a:r>
          </a:p>
          <a:p>
            <a:r>
              <a:rPr lang="ru-RU" sz="2000" b="1" dirty="0" smtClean="0"/>
              <a:t>Умение работать в команде</a:t>
            </a:r>
          </a:p>
          <a:p>
            <a:r>
              <a:rPr lang="ru-RU" sz="2000" b="1" dirty="0" smtClean="0"/>
              <a:t>Готовность к изменениям</a:t>
            </a:r>
          </a:p>
          <a:p>
            <a:r>
              <a:rPr lang="ru-RU" sz="2000" b="1" dirty="0" smtClean="0"/>
              <a:t>Ответственность и самостоятельность в принятии решений</a:t>
            </a:r>
            <a:endParaRPr lang="ru-RU" sz="2000" b="1" dirty="0"/>
          </a:p>
        </p:txBody>
      </p:sp>
      <p:pic>
        <p:nvPicPr>
          <p:cNvPr id="37890" name="Picture 2" descr="C:\Users\Пользователь\Desktop\SAM_0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9" y="2438400"/>
            <a:ext cx="4302919" cy="322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Содержательная структура стандарта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Инвариант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Вариативная часть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Новые профессиональные компетенции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Знание предмета</a:t>
            </a:r>
          </a:p>
          <a:p>
            <a:r>
              <a:rPr lang="ru-RU" dirty="0" smtClean="0"/>
              <a:t>Владение информационными технологиями</a:t>
            </a:r>
            <a:endParaRPr lang="ru-RU" dirty="0"/>
          </a:p>
        </p:txBody>
      </p:sp>
      <p:pic>
        <p:nvPicPr>
          <p:cNvPr id="38915" name="Picture 3" descr="C:\Users\Пользователь\Desktop\SAM_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Вариативная часть стандарта- ориентир развития на ближайшую и отдалённую перспективу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 smtClean="0"/>
              <a:t>Немедленно предъявлять вариативную часть в качестве нормативного требования к деятельности учителя</a:t>
            </a:r>
          </a:p>
          <a:p>
            <a:r>
              <a:rPr lang="ru-RU" sz="2000" dirty="0" smtClean="0"/>
              <a:t>Требовать от педагогов того, чему их специально не учили</a:t>
            </a:r>
            <a:endParaRPr lang="ru-RU" sz="2000" dirty="0"/>
          </a:p>
        </p:txBody>
      </p:sp>
      <p:pic>
        <p:nvPicPr>
          <p:cNvPr id="36866" name="Picture 2" descr="C:\Users\Пользователь\Desktop\SAM_0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Для поэтапной реализации вариативной части стандарта необходимо создать дорожную карту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Этапы продвижения к цели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600" dirty="0" smtClean="0"/>
              <a:t>Пересмотр существующих стандартов профессионального педагогического образования</a:t>
            </a:r>
          </a:p>
          <a:p>
            <a:r>
              <a:rPr lang="ru-RU" sz="1600" dirty="0" smtClean="0"/>
              <a:t>Качественная реализация системы переподготовки кадров</a:t>
            </a:r>
          </a:p>
          <a:p>
            <a:r>
              <a:rPr lang="ru-RU" sz="1600" dirty="0" smtClean="0"/>
              <a:t>Гибкая модульная система подготовки и переподготовки педагогов, исходя из особенностей образовательных программ</a:t>
            </a:r>
          </a:p>
          <a:p>
            <a:r>
              <a:rPr lang="ru-RU" sz="1600" dirty="0" smtClean="0"/>
              <a:t>Создание условий для стажировки педагогов на базе ВУЗов, центров повышения квалификации, передовых ОУ</a:t>
            </a:r>
            <a:endParaRPr lang="ru-RU" sz="1600" dirty="0"/>
          </a:p>
        </p:txBody>
      </p:sp>
      <p:pic>
        <p:nvPicPr>
          <p:cNvPr id="34818" name="Picture 2" descr="C:\Users\Пользователь\Desktop\SAM_0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Квалификационные требования к администраторам в сфере образования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dirty="0" smtClean="0"/>
              <a:t>Высшее образование по профилю</a:t>
            </a:r>
          </a:p>
          <a:p>
            <a:r>
              <a:rPr lang="ru-RU" sz="1800" dirty="0" smtClean="0"/>
              <a:t>Знание международных стандартов</a:t>
            </a:r>
          </a:p>
          <a:p>
            <a:r>
              <a:rPr lang="ru-RU" sz="1800" dirty="0" smtClean="0"/>
              <a:t>Знание истории развития образования в России и его национальной специфики</a:t>
            </a:r>
          </a:p>
          <a:p>
            <a:r>
              <a:rPr lang="ru-RU" sz="1800" dirty="0" smtClean="0"/>
              <a:t>Способность к оценке нестандартных дейс</a:t>
            </a:r>
            <a:r>
              <a:rPr lang="ru-RU" sz="2000" dirty="0" smtClean="0"/>
              <a:t>твий педагогов</a:t>
            </a:r>
          </a:p>
          <a:p>
            <a:r>
              <a:rPr lang="ru-RU" sz="2000" dirty="0" smtClean="0"/>
              <a:t>Периодическая переаттестация на основе </a:t>
            </a:r>
            <a:r>
              <a:rPr lang="ru-RU" sz="2000" dirty="0" err="1" smtClean="0"/>
              <a:t>сформулироанных</a:t>
            </a:r>
            <a:r>
              <a:rPr lang="ru-RU" sz="2000" dirty="0" smtClean="0"/>
              <a:t> критериев</a:t>
            </a:r>
            <a:endParaRPr lang="ru-RU" sz="2000" dirty="0"/>
          </a:p>
        </p:txBody>
      </p:sp>
      <p:pic>
        <p:nvPicPr>
          <p:cNvPr id="35842" name="Picture 2" descr="C:\Users\Пользователь\Desktop\SAM_0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1800" dirty="0" smtClean="0"/>
              <a:t>Необходимость учёта общественных настроений</a:t>
            </a:r>
          </a:p>
          <a:p>
            <a:r>
              <a:rPr lang="ru-RU" sz="1800" dirty="0" smtClean="0"/>
              <a:t>Невозможность внедрения любых новшеств, включая стандарты, без осознания их необходимости самими учителями</a:t>
            </a:r>
          </a:p>
          <a:p>
            <a:r>
              <a:rPr lang="ru-RU" sz="1800" dirty="0" smtClean="0"/>
              <a:t>Максимальная гласность и открытость при обсуждении профессиональных стандартов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Разъяснительная работа параллельно с разработкой и внедрением стандарта</a:t>
            </a:r>
          </a:p>
          <a:p>
            <a:endParaRPr lang="ru-RU" sz="1800" dirty="0"/>
          </a:p>
        </p:txBody>
      </p:sp>
      <p:pic>
        <p:nvPicPr>
          <p:cNvPr id="39938" name="Picture 2" descr="C:\Users\Пользователь\Desktop\SAM_02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905000"/>
            <a:ext cx="7313612" cy="20574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Спасибо за внимание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1370013" y="5942013"/>
            <a:ext cx="7313612" cy="7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Общая характеристика профессиональных стандартов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b="1" smtClean="0"/>
          </a:p>
          <a:p>
            <a:r>
              <a:rPr lang="ru-RU" sz="1800" b="1" smtClean="0"/>
              <a:t>возможность конкретного человека работать в педагогической сфере;</a:t>
            </a:r>
          </a:p>
          <a:p>
            <a:r>
              <a:rPr lang="ru-RU" sz="1800" b="1" smtClean="0"/>
              <a:t>размер оплаты труда;</a:t>
            </a:r>
          </a:p>
          <a:p>
            <a:r>
              <a:rPr lang="ru-RU" sz="1800" b="1" smtClean="0"/>
              <a:t>порядок исчисления стажа;</a:t>
            </a:r>
          </a:p>
          <a:p>
            <a:r>
              <a:rPr lang="ru-RU" sz="1800" b="1" smtClean="0"/>
              <a:t>определение размера пенсии;</a:t>
            </a:r>
          </a:p>
          <a:p>
            <a:r>
              <a:rPr lang="ru-RU" sz="1800" b="1" smtClean="0"/>
              <a:t>планирование карьеры педагогического работника.</a:t>
            </a:r>
          </a:p>
          <a:p>
            <a:endParaRPr lang="ru-RU" sz="1800" smtClean="0"/>
          </a:p>
        </p:txBody>
      </p:sp>
      <p:pic>
        <p:nvPicPr>
          <p:cNvPr id="5124" name="Picture 2" descr="C:\Users\Пользователь\Desktop\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2225" y="2541588"/>
            <a:ext cx="3581400" cy="2686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2985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Профессиональные стандарты 2013, 2014, 2015, 2016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/>
              <a:t>    </a:t>
            </a: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2013- первый проект общих </a:t>
            </a:r>
            <a:r>
              <a:rPr lang="ru-RU" sz="2000" b="1" dirty="0" err="1" smtClean="0"/>
              <a:t>профстандартов</a:t>
            </a:r>
            <a:r>
              <a:rPr lang="ru-RU" sz="2000" b="1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ru-RU" sz="2000" b="1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   2015- </a:t>
            </a:r>
            <a:r>
              <a:rPr lang="ru-RU" sz="2000" b="1" dirty="0" err="1" smtClean="0"/>
              <a:t>профстандарты</a:t>
            </a:r>
            <a:r>
              <a:rPr lang="ru-RU" sz="2000" b="1" dirty="0" smtClean="0"/>
              <a:t> для педагогов –психологов,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   педагогов дополнительного и          профессионального образования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   2016- с июля </a:t>
            </a:r>
            <a:r>
              <a:rPr lang="ru-RU" sz="2000" b="1" dirty="0" err="1" smtClean="0"/>
              <a:t>профстандарты</a:t>
            </a:r>
            <a:r>
              <a:rPr lang="ru-RU" sz="2000" b="1" dirty="0" smtClean="0"/>
              <a:t> обязательны, внедрение с начала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Нормативные документы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К основным документам, в которых сформулированы задачи применения </a:t>
            </a:r>
            <a:r>
              <a:rPr lang="ru-RU" sz="2000" b="1" dirty="0" err="1" smtClean="0"/>
              <a:t>профстандарта</a:t>
            </a:r>
            <a:r>
              <a:rPr lang="ru-RU" sz="2000" b="1" smtClean="0"/>
              <a:t> педагога, относятся: ТК РФ Статья 195.1, ФЗ № 273 «Об образовании в РФ» Статья 76, Постановление Правительства РФ от 22.01.2013 N 23, Приказы Минтруда России (N 544н N 514н N 613н N 608н)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Содержание и структура профессионального стандарта педагога</a:t>
            </a:r>
          </a:p>
        </p:txBody>
      </p:sp>
      <p:sp>
        <p:nvSpPr>
          <p:cNvPr id="8195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8196" name="Picture 4" descr="C:\Users\Пользователь\Desktop\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noFill/>
        </p:spPr>
      </p:pic>
      <p:sp>
        <p:nvSpPr>
          <p:cNvPr id="8197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smtClean="0"/>
              <a:t>Общая характеристика профессии</a:t>
            </a:r>
          </a:p>
          <a:p>
            <a:r>
              <a:rPr lang="ru-RU" sz="2000" b="1" smtClean="0"/>
              <a:t> Функциональная карта</a:t>
            </a:r>
          </a:p>
          <a:p>
            <a:r>
              <a:rPr lang="ru-RU" sz="2000" b="1" smtClean="0"/>
              <a:t>Характеристика трудовых функций (знания, умения, трудовые действия)</a:t>
            </a:r>
          </a:p>
          <a:p>
            <a:r>
              <a:rPr lang="ru-RU" sz="2000" b="1" smtClean="0"/>
              <a:t>Сведения о разработчиках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Обобщённые трудовые функции  (функциональная карта)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838201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Педагогическая деятельность по проектированию и организации образовательного процесса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Воспитательная деятельность</a:t>
            </a:r>
          </a:p>
          <a:p>
            <a:r>
              <a:rPr lang="ru-RU" dirty="0" smtClean="0"/>
              <a:t>Развивающая деятельность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79488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Педагогическая деятельность по проектированию и организации общеобразовательных программ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Дошкольное образование</a:t>
            </a:r>
          </a:p>
          <a:p>
            <a:r>
              <a:rPr lang="ru-RU" sz="2000" dirty="0" smtClean="0"/>
              <a:t>Начальное общее образование</a:t>
            </a:r>
          </a:p>
          <a:p>
            <a:r>
              <a:rPr lang="ru-RU" sz="2000" dirty="0" smtClean="0"/>
              <a:t>Основное и среднее общее образование</a:t>
            </a:r>
          </a:p>
          <a:p>
            <a:r>
              <a:rPr lang="ru-RU" sz="2000" dirty="0" smtClean="0"/>
              <a:t>Предметное обучение. Математика</a:t>
            </a:r>
          </a:p>
          <a:p>
            <a:r>
              <a:rPr lang="ru-RU" sz="2000" dirty="0" smtClean="0"/>
              <a:t>Предметное обучение. Русский язык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Характеристика обобщённых трудовых функций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Требования к образованию, к практической работе, условия допуска к работе</a:t>
            </a:r>
          </a:p>
          <a:p>
            <a:r>
              <a:rPr lang="ru-RU" dirty="0" smtClean="0"/>
              <a:t>Трудовые функции (</a:t>
            </a:r>
            <a:r>
              <a:rPr lang="ru-RU" i="1" dirty="0" smtClean="0"/>
              <a:t>трудовые действия, необходимые умения, необходимые знания)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</a:rPr>
              <a:t>Содержание профессионального стандарта в области ОБУЧЕНИЕ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(выдержки)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</a:rPr>
              <a:t>Педагог должен: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Иметь высшее или среднее специальное образование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Демонстрировать знание предмета в пределах требований федеральных государственных образовательных стандартов и основной образовательной программы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Уметь планировать и анализировать работу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Владеть формами и методами обучения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Уметь объективно оценивать возможности детей, используя разные формы и методы контроля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</a:rPr>
              <a:t>Владеть ИКТ-компетенциями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643</TotalTime>
  <Words>963</Words>
  <Application>Microsoft Office PowerPoint</Application>
  <PresentationFormat>Экран (4:3)</PresentationFormat>
  <Paragraphs>171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Затмение</vt:lpstr>
      <vt:lpstr>ПРОФЕССИОНАЛЬНЫЙ СТАНДАРТ ПЕДАГОГА</vt:lpstr>
      <vt:lpstr>Что такое профессиональный стандарт педагога?</vt:lpstr>
      <vt:lpstr>Общая характеристика профессиональных стандартов</vt:lpstr>
      <vt:lpstr>Профессиональные стандарты 2013, 2014, 2015, 2016</vt:lpstr>
      <vt:lpstr>Нормативные документы</vt:lpstr>
      <vt:lpstr>Содержание и структура профессионального стандарта педагога</vt:lpstr>
      <vt:lpstr>Обобщённые трудовые функции  (функциональная карта)</vt:lpstr>
      <vt:lpstr>Характеристика обобщённых трудовых функций</vt:lpstr>
      <vt:lpstr>Содержание профессионального стандарта в области ОБУЧЕНИЕ (выдержки)</vt:lpstr>
      <vt:lpstr>Содержание профессионального стандарта в области ВОСПИТАНИЕ (выдержки)</vt:lpstr>
      <vt:lpstr>Содержание профессионального стандарта в области РАЗВИТИЕ (выдержки)</vt:lpstr>
      <vt:lpstr>Новые компетенции, которые выдвигает профессиональный стандарт педагога к учителю. </vt:lpstr>
      <vt:lpstr>Модуль «Предметное обучение. Математика»</vt:lpstr>
      <vt:lpstr>Методы оценки выполнения требований профессионального стандарта педагога</vt:lpstr>
      <vt:lpstr>Сведения об организациях- разработчиках профессионального стандарта</vt:lpstr>
      <vt:lpstr>Встреча с Е. А. Ямбургом ( февраль 2016, Москва)</vt:lpstr>
      <vt:lpstr>На что ориентировались разработчики профстандарта, начиная работу над документом ?</vt:lpstr>
      <vt:lpstr>Стратегия и тактика противодействия</vt:lpstr>
      <vt:lpstr>Уязвимость термина «стандарт»  в педагогической среде</vt:lpstr>
      <vt:lpstr>Конструктивный взгляд на профессиональный стандарт</vt:lpstr>
      <vt:lpstr>Профессиональные качества работника, предполагающие способность к нестандартным действиям</vt:lpstr>
      <vt:lpstr>Содержательная структура стандарта</vt:lpstr>
      <vt:lpstr>Вариативная часть стандарта- ориентир развития на ближайшую и отдалённую перспективу</vt:lpstr>
      <vt:lpstr>Для поэтапной реализации вариативной части стандарта необходимо создать дорожную карту</vt:lpstr>
      <vt:lpstr>Слайд 25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63</cp:revision>
  <cp:lastPrinted>1601-01-01T00:00:00Z</cp:lastPrinted>
  <dcterms:created xsi:type="dcterms:W3CDTF">1601-01-01T00:00:00Z</dcterms:created>
  <dcterms:modified xsi:type="dcterms:W3CDTF">2016-10-23T13:06:52Z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