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7"/>
  </p:notesMasterIdLst>
  <p:sldIdLst>
    <p:sldId id="256" r:id="rId3"/>
    <p:sldId id="376" r:id="rId4"/>
    <p:sldId id="509" r:id="rId5"/>
    <p:sldId id="510" r:id="rId6"/>
    <p:sldId id="511" r:id="rId7"/>
    <p:sldId id="512" r:id="rId8"/>
    <p:sldId id="501" r:id="rId9"/>
    <p:sldId id="513" r:id="rId10"/>
    <p:sldId id="377" r:id="rId11"/>
    <p:sldId id="374" r:id="rId12"/>
    <p:sldId id="502" r:id="rId13"/>
    <p:sldId id="503" r:id="rId14"/>
    <p:sldId id="379" r:id="rId15"/>
    <p:sldId id="380" r:id="rId16"/>
    <p:sldId id="504" r:id="rId17"/>
    <p:sldId id="381" r:id="rId18"/>
    <p:sldId id="514" r:id="rId19"/>
    <p:sldId id="382" r:id="rId20"/>
    <p:sldId id="505" r:id="rId21"/>
    <p:sldId id="383" r:id="rId22"/>
    <p:sldId id="386" r:id="rId23"/>
    <p:sldId id="517" r:id="rId24"/>
    <p:sldId id="515" r:id="rId25"/>
    <p:sldId id="516" r:id="rId26"/>
    <p:sldId id="385" r:id="rId27"/>
    <p:sldId id="466" r:id="rId28"/>
    <p:sldId id="498" r:id="rId29"/>
    <p:sldId id="506" r:id="rId30"/>
    <p:sldId id="387" r:id="rId31"/>
    <p:sldId id="390" r:id="rId32"/>
    <p:sldId id="391" r:id="rId33"/>
    <p:sldId id="520" r:id="rId34"/>
    <p:sldId id="467" r:id="rId35"/>
    <p:sldId id="392" r:id="rId36"/>
    <p:sldId id="393" r:id="rId37"/>
    <p:sldId id="394" r:id="rId38"/>
    <p:sldId id="522" r:id="rId39"/>
    <p:sldId id="521" r:id="rId40"/>
    <p:sldId id="395" r:id="rId41"/>
    <p:sldId id="519" r:id="rId42"/>
    <p:sldId id="518" r:id="rId43"/>
    <p:sldId id="499" r:id="rId44"/>
    <p:sldId id="500" r:id="rId45"/>
    <p:sldId id="281" r:id="rId46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546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24884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154AB244-624D-4B3E-9E35-AB9C7357A5D1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1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10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11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94FEE1B-EB0E-4A3E-B89D-F8697D7AFA9D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12</a:t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13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14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94FEE1B-EB0E-4A3E-B89D-F8697D7AFA9D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15</a:t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16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17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18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19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2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20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21</a:t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94FEE1B-EB0E-4A3E-B89D-F8697D7AFA9D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22</a:t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23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24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25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26</a:t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27</a:t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94FEE1B-EB0E-4A3E-B89D-F8697D7AFA9D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28</a:t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29</a:t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3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30</a:t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31</a:t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32</a:t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33</a:t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34</a:t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35</a:t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36</a:t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37</a:t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38</a:t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39</a:t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4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40</a:t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41</a:t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D773408D-5199-47DD-AB3B-E59EB98367B3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42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ED494920-A0FD-45AB-9F8D-14D19B20588D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43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7E2287C-E578-4231-98A3-DEC1B507E237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44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5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6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94FEE1B-EB0E-4A3E-B89D-F8697D7AFA9D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7</a:t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8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9</a:t>
            </a:fld>
            <a:endParaRPr lang="ru-RU" alt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9A4887-E872-481F-B698-DDD5E839F5E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93909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9018E90-228B-4FA5-85D0-B29DD2DF082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74994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8CCE5FE-80DD-4B19-9F39-20E16F6D387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0055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D8BC704-B762-4CF6-9E4D-332B5B3A6677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1651160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4E783A8-4EE1-4465-9D3E-3A2B5F318F09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3675056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BD30AB-DA05-4567-A1DD-89F438FB9345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1488865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CE626-8203-46FB-9A4A-9A15136550B8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628352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28726E8-8C87-4F40-90F9-67FA179A787D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3924457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6F34B62-68AE-4D24-AE8E-2404942F1D46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2612807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8A801CB-7D0E-42C6-8843-A963A831D48C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3451348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90A669D-1821-411C-BC81-F183F88E9389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180163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A81E9B-688F-4387-AB88-A805DD9680C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24079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8ADF555-21DD-4480-81F1-CF2DFA245329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1043740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8FBE03-3A08-46EC-B531-25A532E61295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2828494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C04FDA-7556-45B1-98DB-600E5C563485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2844322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446463" y="6886575"/>
            <a:ext cx="3192462" cy="519113"/>
          </a:xfrm>
        </p:spPr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7226300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304CC09D-4A1F-4BB2-8692-1DA206DBDA45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1604082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DC3EE4A-ADCF-4D35-94BB-0A960E1973A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2994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6989FAC-36F8-4533-9B40-EDCAC3F5A0C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45121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3DA80E-5003-414A-992E-0B84C69CA99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61284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9354BAA-0713-4032-BEFD-10534415D26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98639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A631D5D-5FDB-4075-846F-13010E3E046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9897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20DB4E-EE75-4300-8030-A785B076A82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05139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DFAA0F4-C873-4CAF-A1AE-DBBA8841352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22397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9460FD2C-3CE3-494B-9D3D-2F53D7C861D6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de-DE" alt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6463" y="6886575"/>
            <a:ext cx="3192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de-DE" alt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0791484C-AB1A-473B-AB35-649F28F75FD3}" type="slidenum">
              <a:rPr lang="de-DE" altLang="ru-RU"/>
              <a:pPr/>
              <a:t>‹#›</a:t>
            </a:fld>
            <a:endParaRPr lang="de-DE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ea typeface="Microsoft YaHei" charset="0"/>
          <a:cs typeface="Microsoft YaHei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ea typeface="Microsoft YaHei" charset="0"/>
          <a:cs typeface="Microsoft YaHei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ea typeface="Microsoft YaHei" charset="0"/>
          <a:cs typeface="Microsoft YaHei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ea typeface="Microsoft YaHei" charset="0"/>
          <a:cs typeface="Microsoft YaHei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ea typeface="Microsoft YaHei" charset="0"/>
          <a:cs typeface="Microsoft YaHei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ea typeface="Microsoft YaHei" charset="0"/>
          <a:cs typeface="Microsoft YaHei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ea typeface="Microsoft YaHei" charset="0"/>
          <a:cs typeface="Microsoft YaHei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8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5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>
          <a:solidFill>
            <a:srgbClr val="000000"/>
          </a:solidFill>
          <a:latin typeface="+mn-lt"/>
          <a:cs typeface="Arial Unicode MS" charset="0"/>
        </a:defRPr>
      </a:lvl2pPr>
      <a:lvl3pPr marL="1143000" indent="-228600" algn="l" defTabSz="449263" rtl="0" eaLnBrk="0" fontAlgn="base" hangingPunct="0">
        <a:spcBef>
          <a:spcPts val="66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cs typeface="Arial Unicode MS" charset="0"/>
        </a:defRPr>
      </a:lvl3pPr>
      <a:lvl4pPr marL="16002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Arial Unicode MS" charset="0"/>
        </a:defRPr>
      </a:lvl4pPr>
      <a:lvl5pPr marL="20574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Arial Unicode MS" charset="0"/>
        </a:defRPr>
      </a:lvl5pPr>
      <a:lvl6pPr marL="25146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Arial Unicode MS" charset="0"/>
        </a:defRPr>
      </a:lvl6pPr>
      <a:lvl7pPr marL="29718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Arial Unicode MS" charset="0"/>
        </a:defRPr>
      </a:lvl7pPr>
      <a:lvl8pPr marL="3429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Arial Unicode MS" charset="0"/>
        </a:defRPr>
      </a:lvl8pPr>
      <a:lvl9pPr marL="38862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Arial Unicode MS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10" Type="http://schemas.openxmlformats.org/officeDocument/2006/relationships/image" Target="../media/image22.png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Group 1"/>
          <p:cNvGrpSpPr>
            <a:grpSpLocks/>
          </p:cNvGrpSpPr>
          <p:nvPr/>
        </p:nvGrpSpPr>
        <p:grpSpPr bwMode="auto">
          <a:xfrm>
            <a:off x="0" y="0"/>
            <a:ext cx="10080625" cy="7558088"/>
            <a:chOff x="0" y="0"/>
            <a:chExt cx="6350" cy="4761"/>
          </a:xfrm>
        </p:grpSpPr>
        <p:sp>
          <p:nvSpPr>
            <p:cNvPr id="4098" name="Rectangle 2"/>
            <p:cNvSpPr>
              <a:spLocks noChangeArrowheads="1"/>
            </p:cNvSpPr>
            <p:nvPr/>
          </p:nvSpPr>
          <p:spPr bwMode="auto">
            <a:xfrm>
              <a:off x="2" y="0"/>
              <a:ext cx="6347" cy="4761"/>
            </a:xfrm>
            <a:prstGeom prst="rect">
              <a:avLst/>
            </a:prstGeom>
            <a:solidFill>
              <a:srgbClr val="255997"/>
            </a:solidFill>
            <a:ln>
              <a:noFill/>
            </a:ln>
            <a:effectLst>
              <a:outerShdw dist="38184" dir="2700000" algn="ctr" rotWithShape="0">
                <a:srgbClr val="000000">
                  <a:alpha val="40033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8" t="37506" r="8888" b="10745"/>
            <a:stretch>
              <a:fillRect/>
            </a:stretch>
          </p:blipFill>
          <p:spPr bwMode="auto">
            <a:xfrm>
              <a:off x="5" y="1131"/>
              <a:ext cx="6339" cy="2649"/>
            </a:xfrm>
            <a:prstGeom prst="rect">
              <a:avLst/>
            </a:prstGeom>
            <a:noFill/>
            <a:ln>
              <a:noFill/>
            </a:ln>
            <a:effectLst>
              <a:outerShdw dist="38184" dir="2700000" algn="ctr" rotWithShape="0">
                <a:srgbClr val="000000">
                  <a:alpha val="40033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8888" t="37506" r="8888" b="10745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0" y="1131"/>
              <a:ext cx="6349" cy="2649"/>
            </a:xfrm>
            <a:prstGeom prst="rect">
              <a:avLst/>
            </a:prstGeom>
            <a:solidFill>
              <a:srgbClr val="FFFFFF">
                <a:alpha val="4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60363" y="2244725"/>
            <a:ext cx="9539287" cy="348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ru-RU" altLang="ru-RU" sz="4400" b="1" dirty="0">
                <a:solidFill>
                  <a:srgbClr val="255997"/>
                </a:solidFill>
                <a:latin typeface="Segoe UI Semibold" pitchFamily="32" charset="0"/>
              </a:rPr>
              <a:t>Какой должна быть рабочая программа учебного предмета, курса: </a:t>
            </a:r>
            <a:r>
              <a:rPr lang="ru-RU" altLang="ru-RU" sz="4400" b="1" i="1" dirty="0" smtClean="0">
                <a:solidFill>
                  <a:srgbClr val="255997"/>
                </a:solidFill>
                <a:latin typeface="Segoe UI Semibold" pitchFamily="32" charset="0"/>
              </a:rPr>
              <a:t>анализ </a:t>
            </a:r>
            <a:r>
              <a:rPr lang="ru-RU" altLang="ru-RU" sz="4400" b="1" i="1" dirty="0">
                <a:solidFill>
                  <a:srgbClr val="255997"/>
                </a:solidFill>
                <a:latin typeface="Segoe UI Semibold" pitchFamily="32" charset="0"/>
              </a:rPr>
              <a:t>федеральных нормативно-правовых требований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31801" y="6335713"/>
            <a:ext cx="9467850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b="1" dirty="0" smtClean="0">
                <a:solidFill>
                  <a:srgbClr val="FFFFFF"/>
                </a:solidFill>
                <a:latin typeface="Segoe UI Light" pitchFamily="32" charset="0"/>
              </a:rPr>
              <a:t>Соломатин </a:t>
            </a:r>
            <a:r>
              <a:rPr lang="ru-RU" altLang="ru-RU" b="1" dirty="0">
                <a:solidFill>
                  <a:srgbClr val="FFFFFF"/>
                </a:solidFill>
                <a:latin typeface="Segoe UI Light" pitchFamily="32" charset="0"/>
              </a:rPr>
              <a:t>Александр Михайлович, </a:t>
            </a:r>
            <a:endParaRPr lang="ru-RU" altLang="ru-RU" b="1" dirty="0" smtClean="0">
              <a:solidFill>
                <a:srgbClr val="FFFFFF"/>
              </a:solidFill>
              <a:latin typeface="Segoe UI Light" pitchFamily="32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b="1" dirty="0" smtClean="0">
                <a:solidFill>
                  <a:srgbClr val="FFFFFF"/>
                </a:solidFill>
                <a:latin typeface="Segoe UI Light" pitchFamily="32" charset="0"/>
              </a:rPr>
              <a:t>руководитель </a:t>
            </a:r>
            <a:r>
              <a:rPr lang="ru-RU" altLang="ru-RU" b="1" dirty="0">
                <a:solidFill>
                  <a:srgbClr val="FFFFFF"/>
                </a:solidFill>
                <a:latin typeface="Segoe UI Light" pitchFamily="32" charset="0"/>
              </a:rPr>
              <a:t>научно-методической службы издательства, </a:t>
            </a:r>
            <a:r>
              <a:rPr lang="ru-RU" altLang="ru-RU" b="1" dirty="0" err="1">
                <a:solidFill>
                  <a:srgbClr val="FFFFFF"/>
                </a:solidFill>
                <a:latin typeface="Segoe UI Light" pitchFamily="32" charset="0"/>
              </a:rPr>
              <a:t>к.п.н</a:t>
            </a:r>
            <a:r>
              <a:rPr lang="ru-RU" altLang="ru-RU" b="1" dirty="0">
                <a:solidFill>
                  <a:srgbClr val="FFFFFF"/>
                </a:solidFill>
                <a:latin typeface="Segoe UI Light" pitchFamily="32" charset="0"/>
              </a:rPr>
              <a:t>., </a:t>
            </a:r>
            <a:r>
              <a:rPr lang="ru-RU" altLang="ru-RU" b="1" dirty="0" smtClean="0">
                <a:solidFill>
                  <a:srgbClr val="FFFFFF"/>
                </a:solidFill>
                <a:latin typeface="Segoe UI Light" pitchFamily="32" charset="0"/>
              </a:rPr>
              <a:t>доцент, Почетный работник общего образования РФ</a:t>
            </a:r>
            <a:endParaRPr lang="ru-RU" altLang="ru-RU" b="1" dirty="0">
              <a:solidFill>
                <a:srgbClr val="FFFFFF"/>
              </a:solidFill>
              <a:latin typeface="Segoe UI Light" pitchFamily="32" charset="0"/>
            </a:endParaRPr>
          </a:p>
        </p:txBody>
      </p: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882650" y="195263"/>
            <a:ext cx="7410450" cy="1006475"/>
            <a:chOff x="556" y="123"/>
            <a:chExt cx="4668" cy="634"/>
          </a:xfrm>
        </p:grpSpPr>
        <p:sp>
          <p:nvSpPr>
            <p:cNvPr id="4104" name="Text Box 8"/>
            <p:cNvSpPr txBox="1">
              <a:spLocks noChangeArrowheads="1"/>
            </p:cNvSpPr>
            <p:nvPr/>
          </p:nvSpPr>
          <p:spPr bwMode="auto">
            <a:xfrm>
              <a:off x="1559" y="123"/>
              <a:ext cx="3665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9pPr>
            </a:lstStyle>
            <a:p>
              <a:pPr hangingPunct="1">
                <a:lnSpc>
                  <a:spcPct val="100000"/>
                </a:lnSpc>
                <a:buClrTx/>
                <a:buFontTx/>
                <a:buNone/>
              </a:pPr>
              <a:r>
                <a:rPr lang="ru-RU" altLang="ru-RU" sz="2000" b="1">
                  <a:solidFill>
                    <a:srgbClr val="FFFFFF"/>
                  </a:solidFill>
                  <a:latin typeface="Segoe UI Light" pitchFamily="32" charset="0"/>
                </a:rPr>
                <a:t>Российская  Академия наук</a:t>
              </a:r>
            </a:p>
            <a:p>
              <a:pPr hangingPunct="1">
                <a:lnSpc>
                  <a:spcPct val="100000"/>
                </a:lnSpc>
                <a:buClrTx/>
                <a:buFontTx/>
                <a:buNone/>
              </a:pPr>
              <a:r>
                <a:rPr lang="ru-RU" altLang="ru-RU" sz="2000" b="1">
                  <a:solidFill>
                    <a:srgbClr val="FFFFFF"/>
                  </a:solidFill>
                  <a:latin typeface="Segoe UI Light" pitchFamily="32" charset="0"/>
                </a:rPr>
                <a:t>Издательский комплекс «Наука»</a:t>
              </a:r>
            </a:p>
            <a:p>
              <a:pPr hangingPunct="1">
                <a:lnSpc>
                  <a:spcPct val="100000"/>
                </a:lnSpc>
                <a:buClrTx/>
                <a:buFontTx/>
                <a:buNone/>
              </a:pPr>
              <a:r>
                <a:rPr lang="ru-RU" altLang="ru-RU" sz="2000" b="1">
                  <a:solidFill>
                    <a:srgbClr val="FFFFFF"/>
                  </a:solidFill>
                  <a:latin typeface="Segoe UI Light" pitchFamily="32" charset="0"/>
                </a:rPr>
                <a:t>Издательство «Академкнига/Учебник»</a:t>
              </a:r>
            </a:p>
          </p:txBody>
        </p:sp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" y="206"/>
              <a:ext cx="941" cy="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73100" y="446088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Segoe UI Semibold" pitchFamily="32" charset="0"/>
              </a:rPr>
              <a:t>Где размещаются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Segoe UI Semibold" pitchFamily="32" charset="0"/>
              </a:rPr>
              <a:t>примерные рабочие программы?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31800" y="1547589"/>
            <a:ext cx="9405937" cy="483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b="1" dirty="0" smtClean="0">
                <a:latin typeface="Segoe UI Light" pitchFamily="32" charset="0"/>
              </a:rPr>
              <a:t>Ответ: «В </a:t>
            </a:r>
            <a:r>
              <a:rPr lang="ru-RU" altLang="ru-RU" sz="2400" b="1" dirty="0">
                <a:latin typeface="Segoe UI Light" pitchFamily="32" charset="0"/>
              </a:rPr>
              <a:t>примерных ООП (содержательный раздел</a:t>
            </a:r>
            <a:r>
              <a:rPr lang="ru-RU" altLang="ru-RU" sz="2400" b="1" dirty="0" smtClean="0">
                <a:latin typeface="Segoe UI Light" pitchFamily="32" charset="0"/>
              </a:rPr>
              <a:t>)»</a:t>
            </a:r>
            <a:endParaRPr lang="ru-RU" altLang="ru-RU" sz="2400" b="1" dirty="0">
              <a:latin typeface="Segoe UI Light" pitchFamily="32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 Light" pitchFamily="32" charset="0"/>
              </a:rPr>
              <a:t>На </a:t>
            </a:r>
            <a:r>
              <a:rPr lang="ru-RU" altLang="ru-RU" sz="2400" dirty="0">
                <a:latin typeface="Segoe UI Light" pitchFamily="32" charset="0"/>
              </a:rPr>
              <a:t>сайте </a:t>
            </a:r>
            <a:r>
              <a:rPr lang="ru-RU" altLang="ru-RU" sz="2400" b="1" dirty="0">
                <a:latin typeface="Segoe UI Light" pitchFamily="32" charset="0"/>
              </a:rPr>
              <a:t>http://fgosreestr.ru </a:t>
            </a:r>
            <a:r>
              <a:rPr lang="ru-RU" altLang="ru-RU" sz="2400" dirty="0">
                <a:latin typeface="Segoe UI Light" pitchFamily="32" charset="0"/>
              </a:rPr>
              <a:t>в реестре примерных </a:t>
            </a:r>
            <a:r>
              <a:rPr lang="ru-RU" altLang="ru-RU" sz="2400" dirty="0" smtClean="0">
                <a:latin typeface="Segoe UI Light" pitchFamily="32" charset="0"/>
              </a:rPr>
              <a:t>ООП (</a:t>
            </a:r>
            <a:r>
              <a:rPr lang="ru-RU" altLang="ru-RU" sz="2400" dirty="0">
                <a:latin typeface="Segoe UI Light" pitchFamily="32" charset="0"/>
              </a:rPr>
              <a:t>содержательный раздел)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b="1" dirty="0" smtClean="0">
                <a:latin typeface="Segoe UI Light" pitchFamily="32" charset="0"/>
              </a:rPr>
              <a:t>Например</a:t>
            </a:r>
            <a:r>
              <a:rPr lang="ru-RU" altLang="ru-RU" sz="2400" b="1" dirty="0">
                <a:latin typeface="Segoe UI Light" pitchFamily="32" charset="0"/>
              </a:rPr>
              <a:t>, </a:t>
            </a:r>
            <a:r>
              <a:rPr lang="ru-RU" altLang="ru-RU" sz="2400" dirty="0">
                <a:latin typeface="Segoe UI Light" pitchFamily="32" charset="0"/>
              </a:rPr>
              <a:t>для начальной школы – это раздел 2.2.2.  </a:t>
            </a:r>
            <a:r>
              <a:rPr lang="ru-RU" altLang="ru-RU" sz="2400" dirty="0" smtClean="0">
                <a:latin typeface="Segoe UI Light" pitchFamily="32" charset="0"/>
              </a:rPr>
              <a:t>ПООП:</a:t>
            </a:r>
            <a:endParaRPr lang="ru-RU" altLang="ru-RU" sz="2400" dirty="0">
              <a:latin typeface="Segoe UI Light" pitchFamily="32" charset="0"/>
            </a:endParaRPr>
          </a:p>
          <a:p>
            <a:pPr marL="0" indent="0" algn="ctr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b="1" dirty="0" smtClean="0">
                <a:latin typeface="Segoe UI Light" pitchFamily="32" charset="0"/>
              </a:rPr>
              <a:t>«</a:t>
            </a:r>
            <a:r>
              <a:rPr lang="ru-RU" altLang="ru-RU" sz="2400" b="1" dirty="0">
                <a:latin typeface="Segoe UI Light" pitchFamily="32" charset="0"/>
              </a:rPr>
              <a:t>Основное содержание учебных предметов</a:t>
            </a:r>
            <a:r>
              <a:rPr lang="ru-RU" altLang="ru-RU" sz="2400" b="1" dirty="0" smtClean="0">
                <a:latin typeface="Segoe UI Light" pitchFamily="32" charset="0"/>
              </a:rPr>
              <a:t>» (</a:t>
            </a:r>
            <a:r>
              <a:rPr lang="ru-RU" altLang="ru-RU" sz="2400" b="1" dirty="0">
                <a:latin typeface="Segoe UI Light" pitchFamily="32" charset="0"/>
              </a:rPr>
              <a:t>без указания часов</a:t>
            </a:r>
            <a:r>
              <a:rPr lang="ru-RU" altLang="ru-RU" sz="2400" b="1" dirty="0" smtClean="0">
                <a:latin typeface="Segoe UI Light" pitchFamily="32" charset="0"/>
              </a:rPr>
              <a:t>)</a:t>
            </a:r>
            <a:endParaRPr lang="ru-RU" altLang="ru-RU" sz="2400" b="1" dirty="0">
              <a:latin typeface="Segoe UI Light" pitchFamily="32" charset="0"/>
            </a:endParaRPr>
          </a:p>
          <a:p>
            <a:pPr marL="0" indent="0" algn="just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dirty="0" smtClean="0">
                <a:latin typeface="Segoe UI Light" pitchFamily="32" charset="0"/>
              </a:rPr>
              <a:t>Данное </a:t>
            </a:r>
            <a:r>
              <a:rPr lang="ru-RU" altLang="ru-RU" sz="2400" dirty="0">
                <a:latin typeface="Segoe UI Light" pitchFamily="32" charset="0"/>
              </a:rPr>
              <a:t>содержание может учитываться при разработке авторских и рабочих программ.</a:t>
            </a:r>
          </a:p>
          <a:p>
            <a:pPr marL="0" indent="0" algn="r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b="1" i="1" dirty="0" smtClean="0">
                <a:latin typeface="Segoe UI Light" pitchFamily="32" charset="0"/>
              </a:rPr>
              <a:t>Примечание: </a:t>
            </a:r>
            <a:r>
              <a:rPr lang="ru-RU" altLang="ru-RU" sz="2400" dirty="0" smtClean="0">
                <a:latin typeface="Segoe UI Light" pitchFamily="32" charset="0"/>
              </a:rPr>
              <a:t>По </a:t>
            </a:r>
            <a:r>
              <a:rPr lang="ru-RU" altLang="ru-RU" sz="2400" dirty="0">
                <a:latin typeface="Segoe UI Light" pitchFamily="32" charset="0"/>
              </a:rPr>
              <a:t>сути, </a:t>
            </a:r>
            <a:r>
              <a:rPr lang="ru-RU" altLang="ru-RU" sz="2400" dirty="0" smtClean="0">
                <a:latin typeface="Segoe UI Light" pitchFamily="32" charset="0"/>
              </a:rPr>
              <a:t>«нормативные» примерные </a:t>
            </a:r>
            <a:r>
              <a:rPr lang="ru-RU" altLang="ru-RU" sz="2400" dirty="0">
                <a:latin typeface="Segoe UI Light" pitchFamily="32" charset="0"/>
              </a:rPr>
              <a:t>рабочие </a:t>
            </a:r>
            <a:r>
              <a:rPr lang="ru-RU" altLang="ru-RU" sz="2400" dirty="0" smtClean="0">
                <a:latin typeface="Segoe UI Light" pitchFamily="32" charset="0"/>
              </a:rPr>
              <a:t>программы разработаны частично, </a:t>
            </a:r>
            <a:r>
              <a:rPr lang="ru-RU" altLang="ru-RU" sz="2400" dirty="0">
                <a:latin typeface="Segoe UI Light" pitchFamily="32" charset="0"/>
              </a:rPr>
              <a:t>что </a:t>
            </a:r>
            <a:r>
              <a:rPr lang="ru-RU" altLang="ru-RU" sz="2400" dirty="0" smtClean="0">
                <a:latin typeface="Segoe UI Light" pitchFamily="32" charset="0"/>
              </a:rPr>
              <a:t>обусловливает их создание на </a:t>
            </a:r>
            <a:r>
              <a:rPr lang="ru-RU" altLang="ru-RU" sz="2400" dirty="0">
                <a:latin typeface="Segoe UI Light" pitchFamily="32" charset="0"/>
              </a:rPr>
              <a:t>уровне издательств, авторских </a:t>
            </a:r>
            <a:r>
              <a:rPr lang="ru-RU" altLang="ru-RU" sz="2400" dirty="0" smtClean="0">
                <a:latin typeface="Segoe UI Light" pitchFamily="32" charset="0"/>
              </a:rPr>
              <a:t>коллективов</a:t>
            </a:r>
            <a:endParaRPr lang="ru-RU" altLang="ru-RU" sz="2400" dirty="0">
              <a:latin typeface="Segoe UI Light" pitchFamily="32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>
              <a:latin typeface="Segoe UI Light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8455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73100" y="446088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Segoe UI Semibold" pitchFamily="32" charset="0"/>
              </a:rPr>
              <a:t>Кто </a:t>
            </a:r>
            <a:r>
              <a:rPr lang="ru-RU" altLang="ru-RU" sz="2800" b="1" dirty="0" smtClean="0">
                <a:solidFill>
                  <a:srgbClr val="255997"/>
                </a:solidFill>
                <a:latin typeface="Segoe UI Semibold" pitchFamily="32" charset="0"/>
              </a:rPr>
              <a:t>еще может создавать </a:t>
            </a:r>
            <a:r>
              <a:rPr lang="ru-RU" altLang="ru-RU" sz="2800" b="1" dirty="0">
                <a:solidFill>
                  <a:srgbClr val="255997"/>
                </a:solidFill>
                <a:latin typeface="Segoe UI Semibold" pitchFamily="32" charset="0"/>
              </a:rPr>
              <a:t>примерные рабочие программы?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31799" y="1685365"/>
            <a:ext cx="9405937" cy="411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b="1" dirty="0" smtClean="0">
                <a:latin typeface="Segoe UI Light" pitchFamily="32" charset="0"/>
              </a:rPr>
              <a:t>Возможно расширение участников - разработчиков примерных программ: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dirty="0" smtClean="0">
                <a:latin typeface="Segoe UI Light" pitchFamily="32" charset="0"/>
              </a:rPr>
              <a:t>Приказ </a:t>
            </a:r>
            <a:r>
              <a:rPr lang="ru-RU" altLang="ru-RU" sz="2400" dirty="0" err="1" smtClean="0">
                <a:latin typeface="Segoe UI Light" pitchFamily="32" charset="0"/>
              </a:rPr>
              <a:t>Минобрнауки</a:t>
            </a:r>
            <a:r>
              <a:rPr lang="ru-RU" altLang="ru-RU" sz="2400" dirty="0" smtClean="0">
                <a:latin typeface="Segoe UI Light" pitchFamily="32" charset="0"/>
              </a:rPr>
              <a:t> от 18.07.16 № 870  «Об утверждении…» (п.3): «В федеральный перечень учебников включаются учебники, имеющие… </a:t>
            </a:r>
            <a:r>
              <a:rPr lang="ru-RU" altLang="ru-RU" sz="2400" b="1" dirty="0" smtClean="0">
                <a:latin typeface="Segoe UI Light" pitchFamily="32" charset="0"/>
              </a:rPr>
              <a:t>пример рабочей программы по учебному предмету»</a:t>
            </a:r>
          </a:p>
          <a:p>
            <a:pPr marL="0" indent="0" algn="just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dirty="0" smtClean="0">
                <a:latin typeface="Segoe UI Light" pitchFamily="32" charset="0"/>
              </a:rPr>
              <a:t>До </a:t>
            </a:r>
            <a:r>
              <a:rPr lang="ru-RU" altLang="ru-RU" sz="2400" dirty="0">
                <a:latin typeface="Segoe UI Light" pitchFamily="32" charset="0"/>
              </a:rPr>
              <a:t>вступления в силу указанных изменений достигнута договоренность </a:t>
            </a:r>
            <a:r>
              <a:rPr lang="ru-RU" altLang="ru-RU" sz="2400" b="1" dirty="0">
                <a:latin typeface="Segoe UI Light" pitchFamily="32" charset="0"/>
              </a:rPr>
              <a:t>о снижении требований к рабочим программам </a:t>
            </a:r>
            <a:r>
              <a:rPr lang="ru-RU" altLang="ru-RU" sz="2400" dirty="0">
                <a:latin typeface="Segoe UI Light" pitchFamily="32" charset="0"/>
              </a:rPr>
              <a:t>со стороны органов контроля (надзора)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dirty="0">
                <a:latin typeface="Segoe UI Light" pitchFamily="32" charset="0"/>
              </a:rPr>
              <a:t>(Письмо </a:t>
            </a:r>
            <a:r>
              <a:rPr lang="ru-RU" altLang="ru-RU" sz="2400" dirty="0" err="1">
                <a:latin typeface="Segoe UI Light" pitchFamily="32" charset="0"/>
              </a:rPr>
              <a:t>Минобрнауки</a:t>
            </a:r>
            <a:r>
              <a:rPr lang="ru-RU" altLang="ru-RU" sz="2400" dirty="0">
                <a:latin typeface="Segoe UI Light" pitchFamily="32" charset="0"/>
              </a:rPr>
              <a:t> от 28.10.15 № 08-1786)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endParaRPr lang="ru-RU" altLang="ru-RU" sz="2400" b="1" dirty="0">
              <a:latin typeface="Segoe UI Light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6697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7" r="5518" b="8849"/>
          <a:stretch>
            <a:fillRect/>
          </a:stretch>
        </p:blipFill>
        <p:spPr bwMode="auto">
          <a:xfrm>
            <a:off x="-79375" y="-15534"/>
            <a:ext cx="10080625" cy="7640638"/>
          </a:xfrm>
          <a:prstGeom prst="rect">
            <a:avLst/>
          </a:prstGeom>
          <a:noFill/>
          <a:ln>
            <a:noFill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127" r="5518" b="884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588" y="-30163"/>
            <a:ext cx="10079037" cy="3175001"/>
          </a:xfrm>
          <a:prstGeom prst="rect">
            <a:avLst/>
          </a:prstGeom>
          <a:solidFill>
            <a:srgbClr val="255997">
              <a:alpha val="56999"/>
            </a:srgbClr>
          </a:solidFill>
          <a:ln>
            <a:noFill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95313" y="366713"/>
            <a:ext cx="8731250" cy="114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3400" b="1" dirty="0" smtClean="0">
                <a:solidFill>
                  <a:srgbClr val="FFFFFF"/>
                </a:solidFill>
                <a:latin typeface="Calibri" pitchFamily="32" charset="0"/>
              </a:rPr>
              <a:t>Авторские программы учебных предметов, курсов</a:t>
            </a:r>
            <a:endParaRPr lang="ru-RU" altLang="ru-RU" sz="3400" b="1" dirty="0">
              <a:solidFill>
                <a:srgbClr val="FFFFFF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3575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73100" y="446088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Segoe UI Semibold" pitchFamily="32" charset="0"/>
              </a:rPr>
              <a:t>Какую программу </a:t>
            </a:r>
            <a:r>
              <a:rPr lang="ru-RU" altLang="ru-RU" sz="2800" b="1" dirty="0" smtClean="0">
                <a:solidFill>
                  <a:srgbClr val="255997"/>
                </a:solidFill>
                <a:latin typeface="Segoe UI Semibold" pitchFamily="32" charset="0"/>
              </a:rPr>
              <a:t>учебного предмета, курса можно считать </a:t>
            </a:r>
            <a:r>
              <a:rPr lang="ru-RU" altLang="ru-RU" sz="2800" b="1" dirty="0">
                <a:solidFill>
                  <a:srgbClr val="255997"/>
                </a:solidFill>
                <a:latin typeface="Segoe UI Semibold" pitchFamily="32" charset="0"/>
              </a:rPr>
              <a:t>авторской?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31800" y="1685366"/>
            <a:ext cx="9405937" cy="361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b="1" dirty="0" smtClean="0">
                <a:latin typeface="Segoe UI Light" pitchFamily="32" charset="0"/>
              </a:rPr>
              <a:t>Два </a:t>
            </a:r>
            <a:r>
              <a:rPr lang="ru-RU" altLang="ru-RU" sz="2400" b="1" dirty="0">
                <a:latin typeface="Segoe UI Light" pitchFamily="32" charset="0"/>
              </a:rPr>
              <a:t>варианта ответа: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 Light" pitchFamily="32" charset="0"/>
              </a:rPr>
              <a:t>Разработанную </a:t>
            </a:r>
            <a:r>
              <a:rPr lang="ru-RU" altLang="ru-RU" sz="2400" b="1" dirty="0">
                <a:latin typeface="Segoe UI Light" pitchFamily="32" charset="0"/>
              </a:rPr>
              <a:t>педагогическим работником </a:t>
            </a:r>
            <a:r>
              <a:rPr lang="ru-RU" altLang="ru-RU" sz="2400" dirty="0">
                <a:latin typeface="Segoe UI Light" pitchFamily="32" charset="0"/>
              </a:rPr>
              <a:t>на основе примерной (ст.47, п.3.2. закона «Об Образовании»: «он имеет право на творческую инициативу</a:t>
            </a:r>
            <a:r>
              <a:rPr lang="ru-RU" altLang="ru-RU" sz="2400" b="1" dirty="0">
                <a:latin typeface="Segoe UI Light" pitchFamily="32" charset="0"/>
              </a:rPr>
              <a:t>, разработку и применение авторских программ </a:t>
            </a:r>
            <a:r>
              <a:rPr lang="ru-RU" altLang="ru-RU" sz="2400" dirty="0">
                <a:latin typeface="Segoe UI Light" pitchFamily="32" charset="0"/>
              </a:rPr>
              <a:t>в пределах реализуемой ООП или отдельного учебного предмета»)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 Light" pitchFamily="32" charset="0"/>
              </a:rPr>
              <a:t>Созданную </a:t>
            </a:r>
            <a:r>
              <a:rPr lang="ru-RU" altLang="ru-RU" sz="2400" b="1" dirty="0">
                <a:latin typeface="Segoe UI Light" pitchFamily="32" charset="0"/>
              </a:rPr>
              <a:t>авторами учебников, УМК </a:t>
            </a:r>
            <a:r>
              <a:rPr lang="ru-RU" altLang="ru-RU" sz="2400" dirty="0">
                <a:latin typeface="Segoe UI Light" pitchFamily="32" charset="0"/>
              </a:rPr>
              <a:t>и напечатанную издательством на основе примерной </a:t>
            </a:r>
            <a:r>
              <a:rPr lang="ru-RU" altLang="ru-RU" sz="2400" i="1" dirty="0">
                <a:latin typeface="Segoe UI Light" pitchFamily="32" charset="0"/>
              </a:rPr>
              <a:t>(данное положение – из сложившейся практики работы)</a:t>
            </a:r>
          </a:p>
        </p:txBody>
      </p:sp>
    </p:spTree>
    <p:extLst>
      <p:ext uri="{BB962C8B-B14F-4D97-AF65-F5344CB8AC3E}">
        <p14:creationId xmlns:p14="http://schemas.microsoft.com/office/powerpoint/2010/main" val="11505630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73100" y="446088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Segoe UI Semibold" pitchFamily="32" charset="0"/>
              </a:rPr>
              <a:t>Как использовать авторские программы?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31800" y="1685365"/>
            <a:ext cx="9405937" cy="425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b="1" dirty="0" smtClean="0">
                <a:latin typeface="Segoe UI Light" pitchFamily="32" charset="0"/>
              </a:rPr>
              <a:t>Два </a:t>
            </a:r>
            <a:r>
              <a:rPr lang="ru-RU" altLang="ru-RU" sz="2400" b="1" dirty="0">
                <a:latin typeface="Segoe UI Light" pitchFamily="32" charset="0"/>
              </a:rPr>
              <a:t>варианта ответа: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 Light" pitchFamily="32" charset="0"/>
              </a:rPr>
              <a:t>Как </a:t>
            </a:r>
            <a:r>
              <a:rPr lang="ru-RU" altLang="ru-RU" sz="2400" b="1" dirty="0">
                <a:latin typeface="Segoe UI Light" pitchFamily="32" charset="0"/>
              </a:rPr>
              <a:t>основу для создания рабочей программы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 Light" pitchFamily="32" charset="0"/>
              </a:rPr>
              <a:t>Как </a:t>
            </a:r>
            <a:r>
              <a:rPr lang="ru-RU" altLang="ru-RU" sz="2400" b="1" dirty="0">
                <a:latin typeface="Segoe UI Light" pitchFamily="32" charset="0"/>
              </a:rPr>
              <a:t>готовую рабочую </a:t>
            </a:r>
            <a:r>
              <a:rPr lang="ru-RU" altLang="ru-RU" sz="2400" b="1" dirty="0" smtClean="0">
                <a:latin typeface="Segoe UI Light" pitchFamily="32" charset="0"/>
              </a:rPr>
              <a:t>программу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dirty="0" smtClean="0">
                <a:latin typeface="Segoe UI Light" pitchFamily="32" charset="0"/>
              </a:rPr>
              <a:t>См. письмо </a:t>
            </a:r>
            <a:r>
              <a:rPr lang="ru-RU" altLang="ru-RU" sz="2400" dirty="0" err="1" smtClean="0">
                <a:latin typeface="Segoe UI Light" pitchFamily="32" charset="0"/>
              </a:rPr>
              <a:t>Минобрнауки</a:t>
            </a:r>
            <a:r>
              <a:rPr lang="ru-RU" altLang="ru-RU" sz="2400" dirty="0" smtClean="0">
                <a:latin typeface="Segoe UI Light" pitchFamily="32" charset="0"/>
              </a:rPr>
              <a:t> России от 28.10.15 </a:t>
            </a:r>
            <a:r>
              <a:rPr lang="ru-RU" altLang="ru-RU" sz="2400" dirty="0">
                <a:latin typeface="Segoe UI Light" pitchFamily="32" charset="0"/>
              </a:rPr>
              <a:t>№ </a:t>
            </a:r>
            <a:r>
              <a:rPr lang="ru-RU" altLang="ru-RU" sz="2400" dirty="0" smtClean="0">
                <a:latin typeface="Segoe UI Light" pitchFamily="32" charset="0"/>
              </a:rPr>
              <a:t>08-1786 «О </a:t>
            </a:r>
            <a:r>
              <a:rPr lang="ru-RU" altLang="ru-RU" sz="2400" dirty="0">
                <a:latin typeface="Segoe UI Light" pitchFamily="32" charset="0"/>
              </a:rPr>
              <a:t>рабочих программах учебных </a:t>
            </a:r>
            <a:r>
              <a:rPr lang="ru-RU" altLang="ru-RU" sz="2400" dirty="0" smtClean="0">
                <a:latin typeface="Segoe UI Light" pitchFamily="32" charset="0"/>
              </a:rPr>
              <a:t>предметов»: </a:t>
            </a:r>
            <a:endParaRPr lang="ru-RU" altLang="ru-RU" sz="2400" dirty="0">
              <a:latin typeface="Segoe UI Light" pitchFamily="32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>
                <a:latin typeface="Segoe UI Light" pitchFamily="32" charset="0"/>
              </a:rPr>
              <a:t>Авторские программы учебных предметов, разработанные в соответствии с требованиями ФГОС и с учетом примерной ООП, </a:t>
            </a:r>
            <a:r>
              <a:rPr lang="ru-RU" altLang="ru-RU" sz="2400" b="1" dirty="0">
                <a:latin typeface="Segoe UI Light" pitchFamily="32" charset="0"/>
              </a:rPr>
              <a:t>могут рассматриваться как  рабочие программы учебных предметов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>
              <a:latin typeface="Segoe UI Light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0452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7" r="5518" b="8849"/>
          <a:stretch>
            <a:fillRect/>
          </a:stretch>
        </p:blipFill>
        <p:spPr bwMode="auto">
          <a:xfrm>
            <a:off x="-79375" y="-15534"/>
            <a:ext cx="10080625" cy="7640638"/>
          </a:xfrm>
          <a:prstGeom prst="rect">
            <a:avLst/>
          </a:prstGeom>
          <a:noFill/>
          <a:ln>
            <a:noFill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127" r="5518" b="884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588" y="-30163"/>
            <a:ext cx="10079037" cy="3175001"/>
          </a:xfrm>
          <a:prstGeom prst="rect">
            <a:avLst/>
          </a:prstGeom>
          <a:solidFill>
            <a:srgbClr val="255997">
              <a:alpha val="56999"/>
            </a:srgbClr>
          </a:solidFill>
          <a:ln>
            <a:noFill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95313" y="366713"/>
            <a:ext cx="8731250" cy="114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3400" b="1" dirty="0" smtClean="0">
                <a:solidFill>
                  <a:srgbClr val="FFFFFF"/>
                </a:solidFill>
                <a:latin typeface="Calibri" pitchFamily="32" charset="0"/>
              </a:rPr>
              <a:t>Рабочие программы учебных предметов, курсов</a:t>
            </a:r>
            <a:endParaRPr lang="ru-RU" altLang="ru-RU" sz="3400" b="1" dirty="0">
              <a:solidFill>
                <a:srgbClr val="FFFFFF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6186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73100" y="446088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 smtClean="0">
                <a:solidFill>
                  <a:srgbClr val="255997"/>
                </a:solidFill>
                <a:latin typeface="Segoe UI Semibold" pitchFamily="32" charset="0"/>
              </a:rPr>
              <a:t>Что такое «Рабочая программа учебного предмета, курса?»</a:t>
            </a:r>
            <a:endParaRPr lang="ru-RU" altLang="ru-RU" sz="2800" b="1" dirty="0">
              <a:solidFill>
                <a:srgbClr val="255997"/>
              </a:solidFill>
              <a:latin typeface="Segoe UI Semibold" pitchFamily="32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31800" y="1685365"/>
            <a:ext cx="9405937" cy="461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endParaRPr lang="ru-RU" altLang="ru-RU" sz="2400" b="1" dirty="0" smtClean="0">
              <a:latin typeface="Segoe UI Light" pitchFamily="32" charset="0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b="1" dirty="0" smtClean="0">
                <a:latin typeface="Segoe UI Light" pitchFamily="32" charset="0"/>
              </a:rPr>
              <a:t>Рабочая программа - это содержательная составляющая </a:t>
            </a:r>
            <a:r>
              <a:rPr lang="ru-RU" altLang="ru-RU" sz="2400" b="1" dirty="0">
                <a:latin typeface="Segoe UI Light" pitchFamily="32" charset="0"/>
              </a:rPr>
              <a:t>комплекса основных характеристик </a:t>
            </a:r>
            <a:r>
              <a:rPr lang="ru-RU" altLang="ru-RU" sz="2400" b="1" dirty="0" smtClean="0">
                <a:latin typeface="Segoe UI Light" pitchFamily="32" charset="0"/>
              </a:rPr>
              <a:t>образования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dirty="0" smtClean="0">
                <a:latin typeface="Segoe UI Light" pitchFamily="32" charset="0"/>
              </a:rPr>
              <a:t>(</a:t>
            </a:r>
            <a:r>
              <a:rPr lang="ru-RU" altLang="ru-RU" sz="2400" dirty="0">
                <a:latin typeface="Segoe UI Light" pitchFamily="32" charset="0"/>
              </a:rPr>
              <a:t>по аналогии с определением основной образовательной программы, представленной в ФЗ «Об образовании в РФ») </a:t>
            </a:r>
          </a:p>
        </p:txBody>
      </p:sp>
    </p:spTree>
    <p:extLst>
      <p:ext uri="{BB962C8B-B14F-4D97-AF65-F5344CB8AC3E}">
        <p14:creationId xmlns:p14="http://schemas.microsoft.com/office/powerpoint/2010/main" val="3885037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73100" y="446088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Segoe UI Semibold" pitchFamily="32" charset="0"/>
              </a:rPr>
              <a:t>Какую </a:t>
            </a:r>
            <a:r>
              <a:rPr lang="ru-RU" altLang="ru-RU" sz="2800" b="1" dirty="0" smtClean="0">
                <a:solidFill>
                  <a:srgbClr val="255997"/>
                </a:solidFill>
                <a:latin typeface="Segoe UI Semibold" pitchFamily="32" charset="0"/>
              </a:rPr>
              <a:t>программу учебного предмета, курса </a:t>
            </a:r>
            <a:r>
              <a:rPr lang="ru-RU" altLang="ru-RU" sz="2800" b="1" dirty="0">
                <a:solidFill>
                  <a:srgbClr val="255997"/>
                </a:solidFill>
                <a:latin typeface="Segoe UI Semibold" pitchFamily="32" charset="0"/>
              </a:rPr>
              <a:t>считать рабочей?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31800" y="1685365"/>
            <a:ext cx="9405937" cy="461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b="1" dirty="0" smtClean="0">
                <a:latin typeface="Segoe UI Light" pitchFamily="32" charset="0"/>
              </a:rPr>
              <a:t>Два </a:t>
            </a:r>
            <a:r>
              <a:rPr lang="ru-RU" altLang="ru-RU" sz="2400" b="1" dirty="0">
                <a:latin typeface="Segoe UI Light" pitchFamily="32" charset="0"/>
              </a:rPr>
              <a:t>варианта ответа: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 Light" pitchFamily="32" charset="0"/>
              </a:rPr>
              <a:t>Разработанную </a:t>
            </a:r>
            <a:r>
              <a:rPr lang="ru-RU" altLang="ru-RU" sz="2400" b="1" dirty="0">
                <a:latin typeface="Segoe UI Light" pitchFamily="32" charset="0"/>
              </a:rPr>
              <a:t>образовательной организацией самостоятельно: 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dirty="0">
                <a:latin typeface="Segoe UI Light" pitchFamily="32" charset="0"/>
              </a:rPr>
              <a:t>а) на основе примерной и/или авторской (ст.47. п.3.5 закона «Об образовании» – право педагогов на участие в разработке ООП, в </a:t>
            </a:r>
            <a:r>
              <a:rPr lang="ru-RU" altLang="ru-RU" sz="2400" dirty="0" err="1">
                <a:latin typeface="Segoe UI Light" pitchFamily="32" charset="0"/>
              </a:rPr>
              <a:t>т.ч</a:t>
            </a:r>
            <a:r>
              <a:rPr lang="ru-RU" altLang="ru-RU" sz="2400" dirty="0">
                <a:latin typeface="Segoe UI Light" pitchFamily="32" charset="0"/>
              </a:rPr>
              <a:t>. рабочих программ); 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dirty="0">
                <a:latin typeface="Segoe UI Light" pitchFamily="32" charset="0"/>
              </a:rPr>
              <a:t>б) на основе требований к результатам освоения ООП 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 Light" pitchFamily="32" charset="0"/>
              </a:rPr>
              <a:t>Полный </a:t>
            </a:r>
            <a:r>
              <a:rPr lang="ru-RU" altLang="ru-RU" sz="2400" b="1" dirty="0">
                <a:latin typeface="Segoe UI Light" pitchFamily="32" charset="0"/>
              </a:rPr>
              <a:t>аналог авторской, </a:t>
            </a:r>
            <a:r>
              <a:rPr lang="ru-RU" altLang="ru-RU" sz="2400" dirty="0">
                <a:latin typeface="Segoe UI Light" pitchFamily="32" charset="0"/>
              </a:rPr>
              <a:t>созданной в соответствии с требованиями ФГОС и с учетом примерной ООП (которую, по решению ОУ, принято считать рабочей)</a:t>
            </a:r>
          </a:p>
        </p:txBody>
      </p:sp>
    </p:spTree>
    <p:extLst>
      <p:ext uri="{BB962C8B-B14F-4D97-AF65-F5344CB8AC3E}">
        <p14:creationId xmlns:p14="http://schemas.microsoft.com/office/powerpoint/2010/main" val="8245361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32459" y="446087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Segoe UI Semibold" pitchFamily="32" charset="0"/>
              </a:rPr>
              <a:t>В чем заключается предназначение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Segoe UI Semibold" pitchFamily="32" charset="0"/>
              </a:rPr>
              <a:t>рабочих программ?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31800" y="1685365"/>
            <a:ext cx="9405937" cy="454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endParaRPr lang="ru-RU" altLang="ru-RU" sz="2400" dirty="0" smtClean="0">
              <a:latin typeface="Segoe UI Light" pitchFamily="32" charset="0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dirty="0" smtClean="0">
                <a:latin typeface="Segoe UI Light" pitchFamily="32" charset="0"/>
              </a:rPr>
              <a:t>(</a:t>
            </a:r>
            <a:r>
              <a:rPr lang="ru-RU" altLang="ru-RU" sz="2400" dirty="0">
                <a:latin typeface="Segoe UI Light" pitchFamily="32" charset="0"/>
              </a:rPr>
              <a:t>Приказы </a:t>
            </a:r>
            <a:r>
              <a:rPr lang="ru-RU" altLang="ru-RU" sz="2400" dirty="0" err="1">
                <a:latin typeface="Segoe UI Light" pitchFamily="32" charset="0"/>
              </a:rPr>
              <a:t>Минобрнауки</a:t>
            </a:r>
            <a:r>
              <a:rPr lang="ru-RU" altLang="ru-RU" sz="2400" dirty="0">
                <a:latin typeface="Segoe UI Light" pitchFamily="32" charset="0"/>
              </a:rPr>
              <a:t> № 1576, 1577, 1578 от 31.12.2015):</a:t>
            </a:r>
          </a:p>
          <a:p>
            <a:pPr algn="just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 Light" pitchFamily="32" charset="0"/>
              </a:rPr>
              <a:t>Они </a:t>
            </a:r>
            <a:r>
              <a:rPr lang="ru-RU" altLang="ru-RU" sz="2400" dirty="0">
                <a:latin typeface="Segoe UI Light" pitchFamily="32" charset="0"/>
              </a:rPr>
              <a:t>должны обеспечить </a:t>
            </a:r>
            <a:r>
              <a:rPr lang="ru-RU" altLang="ru-RU" sz="2400" b="1" dirty="0">
                <a:latin typeface="Segoe UI Light" pitchFamily="32" charset="0"/>
              </a:rPr>
              <a:t>достижение планируемых результатов </a:t>
            </a:r>
            <a:r>
              <a:rPr lang="ru-RU" altLang="ru-RU" sz="2400" dirty="0">
                <a:latin typeface="Segoe UI Light" pitchFamily="32" charset="0"/>
              </a:rPr>
              <a:t>освоения  ООП соответствующего уровня </a:t>
            </a:r>
            <a:r>
              <a:rPr lang="ru-RU" altLang="ru-RU" sz="2400" dirty="0" smtClean="0">
                <a:latin typeface="Segoe UI Light" pitchFamily="32" charset="0"/>
              </a:rPr>
              <a:t>образования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>
              <a:latin typeface="Segoe UI Light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843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32459" y="446087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 smtClean="0">
                <a:solidFill>
                  <a:srgbClr val="255997"/>
                </a:solidFill>
                <a:latin typeface="Segoe UI Semibold" pitchFamily="32" charset="0"/>
              </a:rPr>
              <a:t>Обязательно ли наличие у педагогов </a:t>
            </a:r>
            <a:endParaRPr lang="ru-RU" altLang="ru-RU" sz="2800" b="1" dirty="0">
              <a:solidFill>
                <a:srgbClr val="255997"/>
              </a:solidFill>
              <a:latin typeface="Segoe UI Semibold" pitchFamily="32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Segoe UI Semibold" pitchFamily="32" charset="0"/>
              </a:rPr>
              <a:t>рабочих программ</a:t>
            </a:r>
            <a:r>
              <a:rPr lang="ru-RU" altLang="ru-RU" sz="2800" b="1" dirty="0" smtClean="0">
                <a:solidFill>
                  <a:srgbClr val="255997"/>
                </a:solidFill>
                <a:latin typeface="Segoe UI Semibold" pitchFamily="32" charset="0"/>
              </a:rPr>
              <a:t>? Нужно ли их утверждать?</a:t>
            </a:r>
            <a:endParaRPr lang="ru-RU" altLang="ru-RU" sz="2800" b="1" dirty="0">
              <a:solidFill>
                <a:srgbClr val="255997"/>
              </a:solidFill>
              <a:latin typeface="Segoe UI Semibold" pitchFamily="32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31800" y="1685365"/>
            <a:ext cx="9405937" cy="454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endParaRPr lang="ru-RU" altLang="ru-RU" sz="2400" dirty="0" smtClean="0">
              <a:latin typeface="Segoe UI Light" pitchFamily="32" charset="0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dirty="0" smtClean="0">
                <a:latin typeface="Segoe UI Light" pitchFamily="32" charset="0"/>
              </a:rPr>
              <a:t>Ст</a:t>
            </a:r>
            <a:r>
              <a:rPr lang="ru-RU" altLang="ru-RU" sz="2400" dirty="0">
                <a:latin typeface="Segoe UI Light" pitchFamily="32" charset="0"/>
              </a:rPr>
              <a:t>. 48 ФЗ «Об образовании»:</a:t>
            </a:r>
          </a:p>
          <a:p>
            <a:pPr algn="just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 Light" pitchFamily="32" charset="0"/>
              </a:rPr>
              <a:t>«</a:t>
            </a:r>
            <a:r>
              <a:rPr lang="ru-RU" altLang="ru-RU" sz="2400" dirty="0">
                <a:latin typeface="Segoe UI Light" pitchFamily="32" charset="0"/>
              </a:rPr>
              <a:t>Педагогические работники обязаны осуществлять свою деятельность на высоком профессиональном уровне, обеспечивать в полном объеме реализацию преподаваемого учебного предмета </a:t>
            </a:r>
            <a:r>
              <a:rPr lang="ru-RU" altLang="ru-RU" sz="2400" b="1" dirty="0">
                <a:latin typeface="Segoe UI Light" pitchFamily="32" charset="0"/>
              </a:rPr>
              <a:t>в соответствии с утвержденной рабочей программой</a:t>
            </a:r>
            <a:r>
              <a:rPr lang="ru-RU" altLang="ru-RU" sz="2400" b="1" dirty="0" smtClean="0">
                <a:latin typeface="Segoe UI Light" pitchFamily="32" charset="0"/>
              </a:rPr>
              <a:t>».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>
              <a:latin typeface="Segoe UI Light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3755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440143" y="109538"/>
            <a:ext cx="959762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 smtClean="0">
                <a:solidFill>
                  <a:srgbClr val="255997"/>
                </a:solidFill>
                <a:latin typeface="Segoe UI Semibold" pitchFamily="32" charset="0"/>
              </a:rPr>
              <a:t>В чем заключаются новые, особые требования к  созданию рабочих программ?</a:t>
            </a:r>
            <a:endParaRPr lang="ru-RU" altLang="ru-RU" sz="2800" b="1" dirty="0">
              <a:solidFill>
                <a:srgbClr val="255997"/>
              </a:solidFill>
              <a:latin typeface="Segoe UI Semibold" pitchFamily="32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31800" y="1685365"/>
            <a:ext cx="9405937" cy="461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 algn="just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endParaRPr lang="ru-RU" altLang="ru-RU" sz="2400" b="1" dirty="0" smtClean="0">
              <a:latin typeface="Segoe UI Light" pitchFamily="32" charset="0"/>
            </a:endParaRPr>
          </a:p>
          <a:p>
            <a:pPr marL="0" indent="0" algn="just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b="1" dirty="0" smtClean="0">
                <a:latin typeface="Segoe UI Light" pitchFamily="32" charset="0"/>
              </a:rPr>
              <a:t>Во-первых</a:t>
            </a:r>
            <a:r>
              <a:rPr lang="ru-RU" altLang="ru-RU" sz="2400" b="1" dirty="0">
                <a:latin typeface="Segoe UI Light" pitchFamily="32" charset="0"/>
              </a:rPr>
              <a:t>, определены результаты обучающихся </a:t>
            </a:r>
            <a:r>
              <a:rPr lang="ru-RU" altLang="ru-RU" sz="2400" dirty="0">
                <a:latin typeface="Segoe UI Light" pitchFamily="32" charset="0"/>
              </a:rPr>
              <a:t>(личностные, </a:t>
            </a:r>
            <a:r>
              <a:rPr lang="ru-RU" altLang="ru-RU" sz="2400" dirty="0" err="1">
                <a:latin typeface="Segoe UI Light" pitchFamily="32" charset="0"/>
              </a:rPr>
              <a:t>метапредметные</a:t>
            </a:r>
            <a:r>
              <a:rPr lang="ru-RU" altLang="ru-RU" sz="2400" dirty="0">
                <a:latin typeface="Segoe UI Light" pitchFamily="32" charset="0"/>
              </a:rPr>
              <a:t> и предметные), освоивших </a:t>
            </a:r>
            <a:r>
              <a:rPr lang="ru-RU" altLang="ru-RU" sz="2400" dirty="0" smtClean="0">
                <a:latin typeface="Segoe UI Light" pitchFamily="32" charset="0"/>
              </a:rPr>
              <a:t>ООП на уровнях «научится» и «получит возможность научиться» </a:t>
            </a:r>
          </a:p>
          <a:p>
            <a:pPr marL="0" indent="0" algn="just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dirty="0" smtClean="0">
                <a:latin typeface="Segoe UI Light" pitchFamily="32" charset="0"/>
              </a:rPr>
              <a:t>На </a:t>
            </a:r>
            <a:r>
              <a:rPr lang="ru-RU" altLang="ru-RU" sz="2400" dirty="0">
                <a:latin typeface="Segoe UI Light" pitchFamily="32" charset="0"/>
              </a:rPr>
              <a:t>эти планируемые результаты необходимо опираться при разработке программ учебных предметов, курсов</a:t>
            </a:r>
            <a:r>
              <a:rPr lang="ru-RU" altLang="ru-RU" sz="2400" dirty="0" smtClean="0">
                <a:latin typeface="Segoe UI Light" pitchFamily="32" charset="0"/>
              </a:rPr>
              <a:t>.</a:t>
            </a:r>
          </a:p>
          <a:p>
            <a:pPr marL="0" indent="0" algn="just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endParaRPr lang="ru-RU" altLang="ru-RU" sz="1000" dirty="0" smtClean="0">
              <a:latin typeface="Segoe UI Light" pitchFamily="32" charset="0"/>
            </a:endParaRPr>
          </a:p>
          <a:p>
            <a:pPr marL="0" indent="0" algn="just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dirty="0" smtClean="0">
                <a:latin typeface="Segoe UI Light" pitchFamily="32" charset="0"/>
              </a:rPr>
              <a:t>Определены требования и целевые ориентиры </a:t>
            </a:r>
            <a:r>
              <a:rPr lang="ru-RU" altLang="ru-RU" sz="2400" b="1" dirty="0" smtClean="0">
                <a:latin typeface="Segoe UI Light" pitchFamily="32" charset="0"/>
              </a:rPr>
              <a:t>дошкольного и дополнительного образования </a:t>
            </a:r>
            <a:r>
              <a:rPr lang="ru-RU" altLang="ru-RU" sz="2400" dirty="0" smtClean="0">
                <a:latin typeface="Segoe UI Light" pitchFamily="32" charset="0"/>
              </a:rPr>
              <a:t>– они оказывают влияние на создание рабочих программ. </a:t>
            </a:r>
            <a:endParaRPr lang="ru-RU" altLang="ru-RU" sz="2400" dirty="0">
              <a:latin typeface="Segoe UI Light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106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73100" y="446088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Segoe UI Semibold" pitchFamily="32" charset="0"/>
              </a:rPr>
              <a:t>Где размещаются рабочие программы?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31800" y="1685365"/>
            <a:ext cx="9405937" cy="389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dirty="0" smtClean="0">
                <a:latin typeface="Segoe UI Light" pitchFamily="32" charset="0"/>
              </a:rPr>
              <a:t>Согласно ФЗ «Об образовании в РФ</a:t>
            </a:r>
            <a:r>
              <a:rPr lang="ru-RU" altLang="ru-RU" sz="2400" b="1" dirty="0" smtClean="0">
                <a:latin typeface="Segoe UI Light" pitchFamily="32" charset="0"/>
              </a:rPr>
              <a:t>», рабочие программы – часть ООП</a:t>
            </a:r>
          </a:p>
          <a:p>
            <a:pPr marL="0" indent="0" algn="ctr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dirty="0" smtClean="0">
                <a:latin typeface="Segoe UI Light" pitchFamily="32" charset="0"/>
              </a:rPr>
              <a:t>«</a:t>
            </a:r>
            <a:r>
              <a:rPr lang="ru-RU" altLang="ru-RU" sz="2400" dirty="0">
                <a:latin typeface="Segoe UI Light" pitchFamily="32" charset="0"/>
              </a:rPr>
              <a:t>О рабочих программах учебных предметов</a:t>
            </a:r>
            <a:r>
              <a:rPr lang="ru-RU" altLang="ru-RU" sz="2400" dirty="0" smtClean="0">
                <a:latin typeface="Segoe UI Light" pitchFamily="32" charset="0"/>
              </a:rPr>
              <a:t>» (</a:t>
            </a:r>
            <a:r>
              <a:rPr lang="ru-RU" altLang="ru-RU" sz="2400" dirty="0">
                <a:latin typeface="Segoe UI Light" pitchFamily="32" charset="0"/>
              </a:rPr>
              <a:t>письмо </a:t>
            </a:r>
            <a:r>
              <a:rPr lang="ru-RU" altLang="ru-RU" sz="2400" dirty="0" err="1">
                <a:latin typeface="Segoe UI Light" pitchFamily="32" charset="0"/>
              </a:rPr>
              <a:t>Минобрнауки</a:t>
            </a:r>
            <a:r>
              <a:rPr lang="ru-RU" altLang="ru-RU" sz="2400" dirty="0">
                <a:latin typeface="Segoe UI Light" pitchFamily="32" charset="0"/>
              </a:rPr>
              <a:t> от </a:t>
            </a:r>
            <a:r>
              <a:rPr lang="ru-RU" altLang="ru-RU" sz="2400" dirty="0" smtClean="0">
                <a:latin typeface="Segoe UI Light" pitchFamily="32" charset="0"/>
              </a:rPr>
              <a:t>28.10.15 </a:t>
            </a:r>
            <a:r>
              <a:rPr lang="ru-RU" altLang="ru-RU" sz="2400" dirty="0">
                <a:latin typeface="Segoe UI Light" pitchFamily="32" charset="0"/>
              </a:rPr>
              <a:t>№ 08-1786</a:t>
            </a:r>
            <a:r>
              <a:rPr lang="ru-RU" altLang="ru-RU" sz="2400" dirty="0" smtClean="0">
                <a:latin typeface="Segoe UI Light" pitchFamily="32" charset="0"/>
              </a:rPr>
              <a:t>):</a:t>
            </a:r>
            <a:endParaRPr lang="ru-RU" altLang="ru-RU" sz="2400" dirty="0">
              <a:latin typeface="Segoe UI Light" pitchFamily="32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 Light" pitchFamily="32" charset="0"/>
              </a:rPr>
              <a:t>Рабочие </a:t>
            </a:r>
            <a:r>
              <a:rPr lang="ru-RU" altLang="ru-RU" sz="2400" dirty="0">
                <a:latin typeface="Segoe UI Light" pitchFamily="32" charset="0"/>
              </a:rPr>
              <a:t>программы учебных предметов, курсов являются обязательным компонентом </a:t>
            </a:r>
            <a:r>
              <a:rPr lang="ru-RU" altLang="ru-RU" sz="2400" b="1" dirty="0">
                <a:latin typeface="Segoe UI Light" pitchFamily="32" charset="0"/>
              </a:rPr>
              <a:t>содержательного раздела </a:t>
            </a:r>
            <a:r>
              <a:rPr lang="ru-RU" altLang="ru-RU" sz="2400" b="1" dirty="0" smtClean="0">
                <a:latin typeface="Segoe UI Light" pitchFamily="32" charset="0"/>
              </a:rPr>
              <a:t>ООП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b="1" i="1" dirty="0" smtClean="0">
                <a:latin typeface="Segoe UI Light" pitchFamily="32" charset="0"/>
              </a:rPr>
              <a:t>Примечание. </a:t>
            </a:r>
            <a:r>
              <a:rPr lang="ru-RU" altLang="ru-RU" sz="2400" dirty="0" smtClean="0">
                <a:latin typeface="Segoe UI Light" pitchFamily="32" charset="0"/>
              </a:rPr>
              <a:t>Вероятно, в структуре ООП (содержательный раздел) могут находиться </a:t>
            </a:r>
            <a:r>
              <a:rPr lang="ru-RU" altLang="ru-RU" sz="2400" b="1" dirty="0" smtClean="0">
                <a:latin typeface="Segoe UI Light" pitchFamily="32" charset="0"/>
              </a:rPr>
              <a:t>аннотации, краткие характеристики программ. </a:t>
            </a:r>
            <a:r>
              <a:rPr lang="ru-RU" altLang="ru-RU" sz="2400" dirty="0" smtClean="0">
                <a:latin typeface="Segoe UI Light" pitchFamily="32" charset="0"/>
              </a:rPr>
              <a:t>А их «полный» вариант – в приложении к ООП</a:t>
            </a:r>
            <a:endParaRPr lang="ru-RU" altLang="ru-RU" sz="2400" dirty="0">
              <a:latin typeface="Segoe UI Light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6276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33412" y="446088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Segoe UI Semibold" pitchFamily="32" charset="0"/>
              </a:rPr>
              <a:t>Что означает наличие рабочей программы учебного предмета, курса в структуре ООП?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31800" y="1685365"/>
            <a:ext cx="9405937" cy="489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 Light" pitchFamily="32" charset="0"/>
              </a:rPr>
              <a:t>То</a:t>
            </a:r>
            <a:r>
              <a:rPr lang="ru-RU" altLang="ru-RU" sz="2400" dirty="0">
                <a:latin typeface="Segoe UI Light" pitchFamily="32" charset="0"/>
              </a:rPr>
              <a:t>, что рабочая программа не может быть с 1-9 или с 1-11 </a:t>
            </a:r>
            <a:r>
              <a:rPr lang="ru-RU" altLang="ru-RU" sz="2400" dirty="0" err="1" smtClean="0">
                <a:latin typeface="Segoe UI Light" pitchFamily="32" charset="0"/>
              </a:rPr>
              <a:t>кл</a:t>
            </a:r>
            <a:r>
              <a:rPr lang="ru-RU" altLang="ru-RU" sz="2400" dirty="0" smtClean="0">
                <a:latin typeface="Segoe UI Light" pitchFamily="32" charset="0"/>
              </a:rPr>
              <a:t>., </a:t>
            </a:r>
            <a:r>
              <a:rPr lang="ru-RU" altLang="ru-RU" sz="2400" dirty="0">
                <a:latin typeface="Segoe UI Light" pitchFamily="32" charset="0"/>
              </a:rPr>
              <a:t>а </a:t>
            </a:r>
            <a:r>
              <a:rPr lang="ru-RU" altLang="ru-RU" sz="2400" b="1" dirty="0" smtClean="0">
                <a:latin typeface="Segoe UI Light" pitchFamily="32" charset="0"/>
              </a:rPr>
              <a:t>только </a:t>
            </a:r>
            <a:r>
              <a:rPr lang="ru-RU" altLang="ru-RU" sz="2400" b="1" dirty="0">
                <a:latin typeface="Segoe UI Light" pitchFamily="32" charset="0"/>
              </a:rPr>
              <a:t>на уровень </a:t>
            </a:r>
            <a:r>
              <a:rPr lang="ru-RU" altLang="ru-RU" sz="2400" b="1" dirty="0" smtClean="0">
                <a:latin typeface="Segoe UI Light" pitchFamily="32" charset="0"/>
              </a:rPr>
              <a:t>образования: </a:t>
            </a:r>
            <a:r>
              <a:rPr lang="ru-RU" altLang="ru-RU" sz="2400" dirty="0" smtClean="0">
                <a:latin typeface="Segoe UI Light" pitchFamily="32" charset="0"/>
              </a:rPr>
              <a:t>1-4 (2-4), 5-9 (6-9) </a:t>
            </a:r>
            <a:r>
              <a:rPr lang="ru-RU" altLang="ru-RU" sz="2400" dirty="0">
                <a:latin typeface="Segoe UI Light" pitchFamily="32" charset="0"/>
              </a:rPr>
              <a:t>и т.д</a:t>
            </a:r>
            <a:r>
              <a:rPr lang="ru-RU" altLang="ru-RU" sz="2400" dirty="0" smtClean="0">
                <a:latin typeface="Segoe UI Light" pitchFamily="32" charset="0"/>
              </a:rPr>
              <a:t>.</a:t>
            </a:r>
            <a:endParaRPr lang="ru-RU" altLang="ru-RU" sz="2400" dirty="0">
              <a:latin typeface="Segoe UI Light" pitchFamily="32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 Light" pitchFamily="32" charset="0"/>
              </a:rPr>
              <a:t>То</a:t>
            </a:r>
            <a:r>
              <a:rPr lang="ru-RU" altLang="ru-RU" sz="2400" dirty="0">
                <a:latin typeface="Segoe UI Light" pitchFamily="32" charset="0"/>
              </a:rPr>
              <a:t>, что </a:t>
            </a:r>
            <a:r>
              <a:rPr lang="ru-RU" altLang="ru-RU" sz="2400" b="1" dirty="0">
                <a:latin typeface="Segoe UI Light" pitchFamily="32" charset="0"/>
              </a:rPr>
              <a:t>цели, задачи, принципы ООП, </a:t>
            </a:r>
            <a:r>
              <a:rPr lang="ru-RU" altLang="ru-RU" sz="2400" dirty="0">
                <a:latin typeface="Segoe UI Light" pitchFamily="32" charset="0"/>
              </a:rPr>
              <a:t>планируемые результаты  </a:t>
            </a:r>
            <a:r>
              <a:rPr lang="ru-RU" altLang="ru-RU" sz="2400" b="1" dirty="0" smtClean="0">
                <a:latin typeface="Segoe UI Light" pitchFamily="32" charset="0"/>
              </a:rPr>
              <a:t>отражаются в рабочих программах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 Light" pitchFamily="32" charset="0"/>
              </a:rPr>
              <a:t>То, что </a:t>
            </a:r>
            <a:r>
              <a:rPr lang="ru-RU" altLang="ru-RU" sz="2400" b="1" dirty="0" smtClean="0">
                <a:latin typeface="Segoe UI Light" pitchFamily="32" charset="0"/>
              </a:rPr>
              <a:t>соотношение общего объема рабочей программы </a:t>
            </a:r>
            <a:r>
              <a:rPr lang="ru-RU" altLang="ru-RU" sz="2400" i="1" dirty="0" smtClean="0">
                <a:latin typeface="Segoe UI Light" pitchFamily="32" charset="0"/>
              </a:rPr>
              <a:t>(инвариантной и «вариативной» частей) </a:t>
            </a:r>
            <a:r>
              <a:rPr lang="ru-RU" altLang="ru-RU" sz="2400" dirty="0" smtClean="0">
                <a:latin typeface="Segoe UI Light" pitchFamily="32" charset="0"/>
              </a:rPr>
              <a:t>может быть: для начальной школы – 80/20; для основной школы – 70/30; для средней школы – 60/40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dirty="0">
                <a:latin typeface="Segoe UI Light" pitchFamily="32" charset="0"/>
              </a:rPr>
              <a:t>В</a:t>
            </a:r>
            <a:r>
              <a:rPr lang="ru-RU" altLang="ru-RU" sz="2400" dirty="0" smtClean="0">
                <a:latin typeface="Segoe UI Light" pitchFamily="32" charset="0"/>
              </a:rPr>
              <a:t>озможно, это соотношение может быть распространено и на </a:t>
            </a:r>
            <a:r>
              <a:rPr lang="ru-RU" altLang="ru-RU" sz="2400" b="1" dirty="0" smtClean="0">
                <a:latin typeface="Segoe UI Light" pitchFamily="32" charset="0"/>
              </a:rPr>
              <a:t>объем времени </a:t>
            </a:r>
            <a:r>
              <a:rPr lang="ru-RU" altLang="ru-RU" sz="2400" dirty="0" smtClean="0">
                <a:latin typeface="Segoe UI Light" pitchFamily="32" charset="0"/>
              </a:rPr>
              <a:t>реализации программы. 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000" b="1" dirty="0" smtClean="0">
                <a:latin typeface="Segoe UI Light" pitchFamily="32" charset="0"/>
              </a:rPr>
              <a:t>Например, </a:t>
            </a:r>
            <a:r>
              <a:rPr lang="ru-RU" altLang="ru-RU" sz="2000" dirty="0" smtClean="0">
                <a:latin typeface="Segoe UI Light" pitchFamily="32" charset="0"/>
              </a:rPr>
              <a:t>учебный предмет в начальной школе изучается 4 часа в неделю. Значит - 0,8 часа в неделю могут быть «вариативными» (20% времени)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>
              <a:latin typeface="Segoe UI Light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0128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7" r="5518" b="8849"/>
          <a:stretch>
            <a:fillRect/>
          </a:stretch>
        </p:blipFill>
        <p:spPr bwMode="auto">
          <a:xfrm>
            <a:off x="-79375" y="-15534"/>
            <a:ext cx="10080625" cy="7640638"/>
          </a:xfrm>
          <a:prstGeom prst="rect">
            <a:avLst/>
          </a:prstGeom>
          <a:noFill/>
          <a:ln>
            <a:noFill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127" r="5518" b="884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588" y="-30163"/>
            <a:ext cx="10079037" cy="3175001"/>
          </a:xfrm>
          <a:prstGeom prst="rect">
            <a:avLst/>
          </a:prstGeom>
          <a:solidFill>
            <a:srgbClr val="255997">
              <a:alpha val="56999"/>
            </a:srgbClr>
          </a:solidFill>
          <a:ln>
            <a:noFill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95313" y="366713"/>
            <a:ext cx="8731250" cy="114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3400" b="1" dirty="0" smtClean="0">
                <a:solidFill>
                  <a:srgbClr val="FFFFFF"/>
                </a:solidFill>
                <a:latin typeface="Calibri" pitchFamily="32" charset="0"/>
              </a:rPr>
              <a:t>Рабочие программы учебных предметов, курсов: общее и особенное</a:t>
            </a:r>
            <a:endParaRPr lang="ru-RU" altLang="ru-RU" sz="3400" b="1" dirty="0">
              <a:solidFill>
                <a:srgbClr val="FFFFFF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2844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73100" y="446088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 smtClean="0">
                <a:solidFill>
                  <a:srgbClr val="255997"/>
                </a:solidFill>
                <a:latin typeface="Segoe UI Semibold" pitchFamily="32" charset="0"/>
              </a:rPr>
              <a:t>Рабочие </a:t>
            </a:r>
            <a:r>
              <a:rPr lang="ru-RU" altLang="ru-RU" sz="2800" b="1" dirty="0">
                <a:solidFill>
                  <a:srgbClr val="255997"/>
                </a:solidFill>
                <a:latin typeface="Segoe UI Semibold" pitchFamily="32" charset="0"/>
              </a:rPr>
              <a:t>программы учебных </a:t>
            </a:r>
            <a:r>
              <a:rPr lang="ru-RU" altLang="ru-RU" sz="2800" b="1" dirty="0" smtClean="0">
                <a:solidFill>
                  <a:srgbClr val="255997"/>
                </a:solidFill>
                <a:latin typeface="Segoe UI Semibold" pitchFamily="32" charset="0"/>
              </a:rPr>
              <a:t>предметов, курсов: общее </a:t>
            </a:r>
            <a:endParaRPr lang="ru-RU" altLang="ru-RU" sz="2800" b="1" dirty="0">
              <a:solidFill>
                <a:srgbClr val="255997"/>
              </a:solidFill>
              <a:latin typeface="Segoe UI Semibold" pitchFamily="32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31800" y="1685365"/>
            <a:ext cx="9405937" cy="475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 Light" pitchFamily="32" charset="0"/>
              </a:rPr>
              <a:t>и учебные предметы, </a:t>
            </a:r>
            <a:r>
              <a:rPr lang="ru-RU" altLang="ru-RU" sz="2400" dirty="0">
                <a:latin typeface="Segoe UI Light" pitchFamily="32" charset="0"/>
              </a:rPr>
              <a:t>и учебные курсы</a:t>
            </a:r>
            <a:r>
              <a:rPr lang="ru-RU" altLang="ru-RU" sz="2400" b="1" dirty="0">
                <a:latin typeface="Segoe UI Light" pitchFamily="32" charset="0"/>
              </a:rPr>
              <a:t> включаются в учебный план </a:t>
            </a:r>
            <a:r>
              <a:rPr lang="ru-RU" altLang="ru-RU" sz="2400" dirty="0">
                <a:latin typeface="Segoe UI Light" pitchFamily="32" charset="0"/>
              </a:rPr>
              <a:t>соответствующего уровня образования </a:t>
            </a:r>
            <a:r>
              <a:rPr lang="ru-RU" altLang="ru-RU" sz="2400" i="1" dirty="0" smtClean="0">
                <a:latin typeface="Segoe UI Light" pitchFamily="32" charset="0"/>
              </a:rPr>
              <a:t>(это часы </a:t>
            </a:r>
            <a:r>
              <a:rPr lang="ru-RU" altLang="ru-RU" sz="2400" i="1" dirty="0">
                <a:latin typeface="Segoe UI Light" pitchFamily="32" charset="0"/>
              </a:rPr>
              <a:t>максимально допустимой недельной нагрузки </a:t>
            </a:r>
            <a:r>
              <a:rPr lang="ru-RU" altLang="ru-RU" sz="2400" i="1" dirty="0" smtClean="0">
                <a:latin typeface="Segoe UI Light" pitchFamily="32" charset="0"/>
              </a:rPr>
              <a:t>обучающегося)</a:t>
            </a:r>
            <a:r>
              <a:rPr lang="ru-RU" altLang="ru-RU" sz="2400" dirty="0" smtClean="0">
                <a:latin typeface="Segoe UI Light" pitchFamily="32" charset="0"/>
              </a:rPr>
              <a:t> </a:t>
            </a:r>
            <a:endParaRPr lang="ru-RU" altLang="ru-RU" sz="2400" dirty="0">
              <a:latin typeface="Segoe UI Light" pitchFamily="32" charset="0"/>
            </a:endParaRPr>
          </a:p>
          <a:p>
            <a:pPr algn="just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 Light" pitchFamily="32" charset="0"/>
              </a:rPr>
              <a:t>рабочие </a:t>
            </a:r>
            <a:r>
              <a:rPr lang="ru-RU" altLang="ru-RU" sz="2400" dirty="0">
                <a:latin typeface="Segoe UI Light" pitchFamily="32" charset="0"/>
              </a:rPr>
              <a:t>программы и учебных предметов, и учебных курсов направлены на достижение </a:t>
            </a:r>
            <a:r>
              <a:rPr lang="ru-RU" altLang="ru-RU" sz="2400" b="1" dirty="0">
                <a:latin typeface="Segoe UI Light" pitchFamily="32" charset="0"/>
              </a:rPr>
              <a:t>личностных, </a:t>
            </a:r>
            <a:r>
              <a:rPr lang="ru-RU" altLang="ru-RU" sz="2400" b="1" dirty="0" err="1">
                <a:latin typeface="Segoe UI Light" pitchFamily="32" charset="0"/>
              </a:rPr>
              <a:t>метапредметных</a:t>
            </a:r>
            <a:r>
              <a:rPr lang="ru-RU" altLang="ru-RU" sz="2400" b="1" dirty="0">
                <a:latin typeface="Segoe UI Light" pitchFamily="32" charset="0"/>
              </a:rPr>
              <a:t> и предметных </a:t>
            </a:r>
            <a:r>
              <a:rPr lang="ru-RU" altLang="ru-RU" sz="2400" b="1" dirty="0" smtClean="0">
                <a:latin typeface="Segoe UI Light" pitchFamily="32" charset="0"/>
              </a:rPr>
              <a:t>результатов </a:t>
            </a:r>
            <a:r>
              <a:rPr lang="ru-RU" altLang="ru-RU" sz="2400" i="1" dirty="0" smtClean="0">
                <a:latin typeface="Segoe UI Light" pitchFamily="32" charset="0"/>
              </a:rPr>
              <a:t>(в отличии от курсов внеурочной деятельности)</a:t>
            </a:r>
            <a:endParaRPr lang="ru-RU" altLang="ru-RU" sz="2400" b="1" dirty="0">
              <a:latin typeface="Segoe UI Light" pitchFamily="32" charset="0"/>
            </a:endParaRPr>
          </a:p>
          <a:p>
            <a:pPr algn="just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 Light" pitchFamily="32" charset="0"/>
              </a:rPr>
              <a:t>учебные </a:t>
            </a:r>
            <a:r>
              <a:rPr lang="ru-RU" altLang="ru-RU" sz="2400" dirty="0">
                <a:latin typeface="Segoe UI Light" pitchFamily="32" charset="0"/>
              </a:rPr>
              <a:t>предметы и учебные курсы имеют </a:t>
            </a:r>
            <a:r>
              <a:rPr lang="ru-RU" altLang="ru-RU" sz="2400" b="1" dirty="0">
                <a:latin typeface="Segoe UI Light" pitchFamily="32" charset="0"/>
              </a:rPr>
              <a:t>общую (единую) структуру рабочей </a:t>
            </a:r>
            <a:r>
              <a:rPr lang="ru-RU" altLang="ru-RU" sz="2400" b="1" dirty="0" smtClean="0">
                <a:latin typeface="Segoe UI Light" pitchFamily="32" charset="0"/>
              </a:rPr>
              <a:t>программы</a:t>
            </a:r>
          </a:p>
          <a:p>
            <a:pPr marL="0" indent="0" algn="just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b="1" dirty="0" smtClean="0">
                <a:latin typeface="Segoe UI Light" pitchFamily="32" charset="0"/>
              </a:rPr>
              <a:t>Примечание: </a:t>
            </a:r>
            <a:r>
              <a:rPr lang="ru-RU" altLang="ru-RU" sz="2400" dirty="0" smtClean="0">
                <a:latin typeface="Segoe UI Light" pitchFamily="32" charset="0"/>
              </a:rPr>
              <a:t>учебный предмет нередко считают аналогией курса. Вероятно, это является некорректной позицией</a:t>
            </a:r>
          </a:p>
        </p:txBody>
      </p:sp>
    </p:spTree>
    <p:extLst>
      <p:ext uri="{BB962C8B-B14F-4D97-AF65-F5344CB8AC3E}">
        <p14:creationId xmlns:p14="http://schemas.microsoft.com/office/powerpoint/2010/main" val="3181780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143768" y="446088"/>
            <a:ext cx="993527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 smtClean="0">
                <a:solidFill>
                  <a:srgbClr val="255997"/>
                </a:solidFill>
                <a:latin typeface="Segoe UI Semibold" pitchFamily="32" charset="0"/>
              </a:rPr>
              <a:t>Рабочие </a:t>
            </a:r>
            <a:r>
              <a:rPr lang="ru-RU" altLang="ru-RU" sz="2800" b="1" dirty="0">
                <a:solidFill>
                  <a:srgbClr val="255997"/>
                </a:solidFill>
                <a:latin typeface="Segoe UI Semibold" pitchFamily="32" charset="0"/>
              </a:rPr>
              <a:t>программы учебных </a:t>
            </a:r>
            <a:r>
              <a:rPr lang="ru-RU" altLang="ru-RU" sz="2800" b="1" dirty="0" smtClean="0">
                <a:solidFill>
                  <a:srgbClr val="255997"/>
                </a:solidFill>
                <a:latin typeface="Segoe UI Semibold" pitchFamily="32" charset="0"/>
              </a:rPr>
              <a:t>предметов, курсов: особенное</a:t>
            </a:r>
            <a:endParaRPr lang="ru-RU" altLang="ru-RU" sz="2800" b="1" dirty="0">
              <a:solidFill>
                <a:srgbClr val="255997"/>
              </a:solidFill>
              <a:latin typeface="Segoe UI Semibold" pitchFamily="32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0" y="1547589"/>
            <a:ext cx="983773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 Light" pitchFamily="32" charset="0"/>
              </a:rPr>
              <a:t>курсы удовлетворяют </a:t>
            </a:r>
            <a:r>
              <a:rPr lang="ru-RU" altLang="ru-RU" sz="2400" b="1" dirty="0" smtClean="0">
                <a:latin typeface="Segoe UI Light" pitchFamily="32" charset="0"/>
              </a:rPr>
              <a:t>индивидуальные потребности </a:t>
            </a:r>
            <a:r>
              <a:rPr lang="ru-RU" altLang="ru-RU" sz="2400" dirty="0" smtClean="0">
                <a:latin typeface="Segoe UI Light" pitchFamily="32" charset="0"/>
              </a:rPr>
              <a:t>и интересы школьников (приказ </a:t>
            </a:r>
            <a:r>
              <a:rPr lang="ru-RU" altLang="ru-RU" sz="2400" dirty="0" err="1">
                <a:latin typeface="Segoe UI Light" pitchFamily="32" charset="0"/>
              </a:rPr>
              <a:t>Минобрнауки</a:t>
            </a:r>
            <a:r>
              <a:rPr lang="ru-RU" altLang="ru-RU" sz="2400" dirty="0">
                <a:latin typeface="Segoe UI Light" pitchFamily="32" charset="0"/>
              </a:rPr>
              <a:t> </a:t>
            </a:r>
            <a:r>
              <a:rPr lang="ru-RU" altLang="ru-RU" sz="2400" dirty="0" smtClean="0">
                <a:latin typeface="Segoe UI Light" pitchFamily="32" charset="0"/>
              </a:rPr>
              <a:t>от </a:t>
            </a:r>
            <a:r>
              <a:rPr lang="ru-RU" altLang="ru-RU" sz="2400" dirty="0">
                <a:latin typeface="Segoe UI Light" pitchFamily="32" charset="0"/>
              </a:rPr>
              <a:t>26.11.10 № </a:t>
            </a:r>
            <a:r>
              <a:rPr lang="ru-RU" altLang="ru-RU" sz="2400" dirty="0" smtClean="0">
                <a:latin typeface="Segoe UI Light" pitchFamily="32" charset="0"/>
              </a:rPr>
              <a:t>1241)</a:t>
            </a:r>
          </a:p>
          <a:p>
            <a:pPr algn="just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 Light" pitchFamily="32" charset="0"/>
              </a:rPr>
              <a:t>курсы </a:t>
            </a:r>
            <a:r>
              <a:rPr lang="ru-RU" altLang="ru-RU" sz="2400" dirty="0">
                <a:latin typeface="Segoe UI Light" pitchFamily="32" charset="0"/>
              </a:rPr>
              <a:t>изучаются </a:t>
            </a:r>
            <a:r>
              <a:rPr lang="ru-RU" altLang="ru-RU" sz="2400" b="1" dirty="0">
                <a:latin typeface="Segoe UI Light" pitchFamily="32" charset="0"/>
              </a:rPr>
              <a:t>в рамках </a:t>
            </a:r>
            <a:r>
              <a:rPr lang="ru-RU" altLang="ru-RU" sz="2400" b="1" dirty="0" smtClean="0">
                <a:latin typeface="Segoe UI Light" pitchFamily="32" charset="0"/>
              </a:rPr>
              <a:t>вариативной части </a:t>
            </a:r>
            <a:r>
              <a:rPr lang="ru-RU" altLang="ru-RU" sz="2400" dirty="0">
                <a:latin typeface="Segoe UI Light" pitchFamily="32" charset="0"/>
              </a:rPr>
              <a:t>учебного </a:t>
            </a:r>
            <a:r>
              <a:rPr lang="ru-RU" altLang="ru-RU" sz="2400" dirty="0" smtClean="0">
                <a:latin typeface="Segoe UI Light" pitchFamily="32" charset="0"/>
              </a:rPr>
              <a:t>плана </a:t>
            </a:r>
            <a:r>
              <a:rPr lang="ru-RU" altLang="ru-RU" sz="2400" dirty="0">
                <a:latin typeface="Segoe UI Light" pitchFamily="32" charset="0"/>
              </a:rPr>
              <a:t>и не являются обязательными учебными </a:t>
            </a:r>
            <a:r>
              <a:rPr lang="ru-RU" altLang="ru-RU" sz="2400" dirty="0" smtClean="0">
                <a:latin typeface="Segoe UI Light" pitchFamily="32" charset="0"/>
              </a:rPr>
              <a:t>предметами (например, курс </a:t>
            </a:r>
            <a:r>
              <a:rPr lang="ru-RU" altLang="ru-RU" sz="2400" dirty="0">
                <a:latin typeface="Segoe UI Light" pitchFamily="32" charset="0"/>
              </a:rPr>
              <a:t>«информатики» в начальной школе, курсы «право» и «экология» в основной </a:t>
            </a:r>
            <a:r>
              <a:rPr lang="ru-RU" altLang="ru-RU" sz="2400" dirty="0" smtClean="0">
                <a:latin typeface="Segoe UI Light" pitchFamily="32" charset="0"/>
              </a:rPr>
              <a:t>школе и т.д.)</a:t>
            </a:r>
            <a:endParaRPr lang="ru-RU" altLang="ru-RU" sz="2400" dirty="0">
              <a:latin typeface="Segoe UI Light" pitchFamily="32" charset="0"/>
            </a:endParaRPr>
          </a:p>
          <a:p>
            <a:pPr algn="just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 Light" pitchFamily="32" charset="0"/>
              </a:rPr>
              <a:t>для </a:t>
            </a:r>
            <a:r>
              <a:rPr lang="ru-RU" altLang="ru-RU" sz="2400" dirty="0">
                <a:latin typeface="Segoe UI Light" pitchFamily="32" charset="0"/>
              </a:rPr>
              <a:t>реализации программы учебного предмета обязательным является </a:t>
            </a:r>
            <a:r>
              <a:rPr lang="ru-RU" altLang="ru-RU" sz="2400" b="1" dirty="0">
                <a:latin typeface="Segoe UI Light" pitchFamily="32" charset="0"/>
              </a:rPr>
              <a:t>использование </a:t>
            </a:r>
            <a:r>
              <a:rPr lang="ru-RU" altLang="ru-RU" sz="2400" b="1" dirty="0" smtClean="0">
                <a:latin typeface="Segoe UI Light" pitchFamily="32" charset="0"/>
              </a:rPr>
              <a:t>учебников</a:t>
            </a:r>
            <a:r>
              <a:rPr lang="ru-RU" altLang="ru-RU" sz="2400" b="1" dirty="0">
                <a:latin typeface="Segoe UI Light" pitchFamily="32" charset="0"/>
              </a:rPr>
              <a:t>, </a:t>
            </a:r>
            <a:r>
              <a:rPr lang="ru-RU" altLang="ru-RU" sz="2400" dirty="0">
                <a:latin typeface="Segoe UI Light" pitchFamily="32" charset="0"/>
              </a:rPr>
              <a:t>входящих в федеральный </a:t>
            </a:r>
            <a:r>
              <a:rPr lang="ru-RU" altLang="ru-RU" sz="2400" dirty="0" smtClean="0">
                <a:latin typeface="Segoe UI Light" pitchFamily="32" charset="0"/>
              </a:rPr>
              <a:t>перечень (дополнительно – различных пособий)</a:t>
            </a:r>
          </a:p>
          <a:p>
            <a:pPr algn="just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 Light" pitchFamily="32" charset="0"/>
              </a:rPr>
              <a:t>для </a:t>
            </a:r>
            <a:r>
              <a:rPr lang="ru-RU" altLang="ru-RU" sz="2400" dirty="0">
                <a:latin typeface="Segoe UI Light" pitchFamily="32" charset="0"/>
              </a:rPr>
              <a:t>реализации учебного курса </a:t>
            </a:r>
            <a:r>
              <a:rPr lang="ru-RU" altLang="ru-RU" sz="2400" b="1" dirty="0" smtClean="0">
                <a:latin typeface="Segoe UI Light" pitchFamily="32" charset="0"/>
              </a:rPr>
              <a:t>могут применяться: </a:t>
            </a:r>
            <a:r>
              <a:rPr lang="ru-RU" altLang="ru-RU" sz="2400" dirty="0">
                <a:latin typeface="Segoe UI Light" pitchFamily="32" charset="0"/>
              </a:rPr>
              <a:t>допущенные к использованию учебные пособия; </a:t>
            </a:r>
            <a:r>
              <a:rPr lang="ru-RU" altLang="ru-RU" sz="2400" dirty="0" smtClean="0">
                <a:latin typeface="Segoe UI Light" pitchFamily="32" charset="0"/>
              </a:rPr>
              <a:t>учебники</a:t>
            </a:r>
            <a:r>
              <a:rPr lang="ru-RU" altLang="ru-RU" sz="2400" dirty="0">
                <a:latin typeface="Segoe UI Light" pitchFamily="32" charset="0"/>
              </a:rPr>
              <a:t>, входящие в </a:t>
            </a:r>
            <a:r>
              <a:rPr lang="ru-RU" altLang="ru-RU" sz="2400" dirty="0" smtClean="0">
                <a:latin typeface="Segoe UI Light" pitchFamily="32" charset="0"/>
              </a:rPr>
              <a:t>перечень (ч. </a:t>
            </a:r>
            <a:r>
              <a:rPr lang="ru-RU" altLang="ru-RU" sz="2400" dirty="0">
                <a:latin typeface="Segoe UI Light" pitchFamily="32" charset="0"/>
              </a:rPr>
              <a:t>2 и </a:t>
            </a:r>
            <a:r>
              <a:rPr lang="ru-RU" altLang="ru-RU" sz="2400" dirty="0" smtClean="0">
                <a:latin typeface="Segoe UI Light" pitchFamily="32" charset="0"/>
              </a:rPr>
              <a:t>3); учебники перечня (ч. 1)</a:t>
            </a:r>
          </a:p>
          <a:p>
            <a:pPr algn="just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 smtClean="0">
              <a:latin typeface="Segoe UI Light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9971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73100" y="446088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i="1" dirty="0">
                <a:solidFill>
                  <a:srgbClr val="255997"/>
                </a:solidFill>
                <a:latin typeface="Segoe UI Semibold" pitchFamily="32" charset="0"/>
              </a:rPr>
              <a:t>Примечание: </a:t>
            </a:r>
            <a:r>
              <a:rPr lang="ru-RU" altLang="ru-RU" sz="2800" b="1" dirty="0">
                <a:solidFill>
                  <a:srgbClr val="255997"/>
                </a:solidFill>
                <a:latin typeface="Segoe UI Semibold" pitchFamily="32" charset="0"/>
              </a:rPr>
              <a:t>Какие бывают курсы?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31799" y="1486626"/>
            <a:ext cx="9405937" cy="361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dirty="0" smtClean="0">
                <a:latin typeface="Segoe UI Light" pitchFamily="32" charset="0"/>
              </a:rPr>
              <a:t>1. </a:t>
            </a:r>
            <a:r>
              <a:rPr lang="ru-RU" altLang="ru-RU" sz="2400" b="1" dirty="0" smtClean="0">
                <a:latin typeface="Segoe UI Light" pitchFamily="32" charset="0"/>
              </a:rPr>
              <a:t>Учебный </a:t>
            </a:r>
            <a:r>
              <a:rPr lang="ru-RU" altLang="ru-RU" sz="2400" b="1" dirty="0">
                <a:latin typeface="Segoe UI Light" pitchFamily="32" charset="0"/>
              </a:rPr>
              <a:t>курс </a:t>
            </a:r>
            <a:r>
              <a:rPr lang="ru-RU" altLang="ru-RU" sz="2400" dirty="0">
                <a:latin typeface="Segoe UI Light" pitchFamily="32" charset="0"/>
              </a:rPr>
              <a:t>(в этом случае структура его программы совпадает со структурой программы учебного предмета</a:t>
            </a:r>
            <a:r>
              <a:rPr lang="ru-RU" altLang="ru-RU" sz="2400" dirty="0" smtClean="0">
                <a:latin typeface="Segoe UI Light" pitchFamily="32" charset="0"/>
              </a:rPr>
              <a:t>) </a:t>
            </a:r>
            <a:endParaRPr lang="ru-RU" altLang="ru-RU" sz="2400" dirty="0">
              <a:latin typeface="Segoe UI Light" pitchFamily="32" charset="0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dirty="0" smtClean="0">
                <a:latin typeface="Segoe UI Light" pitchFamily="32" charset="0"/>
              </a:rPr>
              <a:t>2</a:t>
            </a:r>
            <a:r>
              <a:rPr lang="ru-RU" altLang="ru-RU" sz="2400" dirty="0">
                <a:latin typeface="Segoe UI Light" pitchFamily="32" charset="0"/>
              </a:rPr>
              <a:t>. </a:t>
            </a:r>
            <a:r>
              <a:rPr lang="ru-RU" altLang="ru-RU" sz="2400" b="1" dirty="0">
                <a:latin typeface="Segoe UI Light" pitchFamily="32" charset="0"/>
              </a:rPr>
              <a:t>Курс внеурочной деятельности </a:t>
            </a:r>
            <a:r>
              <a:rPr lang="ru-RU" altLang="ru-RU" sz="2400" dirty="0">
                <a:latin typeface="Segoe UI Light" pitchFamily="32" charset="0"/>
              </a:rPr>
              <a:t>(со своей структурой</a:t>
            </a:r>
            <a:r>
              <a:rPr lang="ru-RU" altLang="ru-RU" sz="2400" dirty="0" smtClean="0">
                <a:latin typeface="Segoe UI Light" pitchFamily="32" charset="0"/>
              </a:rPr>
              <a:t>)</a:t>
            </a:r>
            <a:endParaRPr lang="ru-RU" altLang="ru-RU" sz="2400" dirty="0">
              <a:latin typeface="Segoe UI Light" pitchFamily="32" charset="0"/>
            </a:endParaRPr>
          </a:p>
          <a:p>
            <a:pPr marL="0" indent="0" algn="ctr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endParaRPr lang="ru-RU" altLang="ru-RU" sz="800" b="1" dirty="0" smtClean="0">
              <a:latin typeface="Segoe UI Light" pitchFamily="32" charset="0"/>
            </a:endParaRPr>
          </a:p>
          <a:p>
            <a:pPr marL="0" indent="0" algn="ctr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b="1" dirty="0" smtClean="0">
                <a:latin typeface="Segoe UI Light" pitchFamily="32" charset="0"/>
              </a:rPr>
              <a:t>Программы </a:t>
            </a:r>
            <a:r>
              <a:rPr lang="ru-RU" altLang="ru-RU" sz="2400" b="1" dirty="0">
                <a:latin typeface="Segoe UI Light" pitchFamily="32" charset="0"/>
              </a:rPr>
              <a:t>учебных предметов, курсов </a:t>
            </a:r>
            <a:r>
              <a:rPr lang="ru-RU" altLang="ru-RU" sz="2400" b="1" dirty="0" smtClean="0">
                <a:latin typeface="Segoe UI Light" pitchFamily="32" charset="0"/>
              </a:rPr>
              <a:t> системы «Перспективная </a:t>
            </a:r>
            <a:r>
              <a:rPr lang="ru-RU" altLang="ru-RU" sz="2400" b="1" dirty="0">
                <a:latin typeface="Segoe UI Light" pitchFamily="32" charset="0"/>
              </a:rPr>
              <a:t>начальная школа»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b="1" dirty="0">
              <a:latin typeface="Segoe UI Light" pitchFamily="32" charset="0"/>
            </a:endParaRPr>
          </a:p>
        </p:txBody>
      </p:sp>
      <p:pic>
        <p:nvPicPr>
          <p:cNvPr id="17" name="Рисунок 16"/>
          <p:cNvPicPr/>
          <p:nvPr/>
        </p:nvPicPr>
        <p:blipFill rotWithShape="1">
          <a:blip r:embed="rId6"/>
          <a:srcRect l="42323" t="20641" r="23850" b="16233"/>
          <a:stretch/>
        </p:blipFill>
        <p:spPr bwMode="auto">
          <a:xfrm>
            <a:off x="489266" y="4237480"/>
            <a:ext cx="1080120" cy="15502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5" descr="C:\Documents and Settings\ednachmet\Рабочий стол\Для конференции\Обложки\Методика\programbook-math-[1-4]-00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" y="4787949"/>
            <a:ext cx="1252050" cy="166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/>
          <p:nvPr/>
        </p:nvPicPr>
        <p:blipFill rotWithShape="1">
          <a:blip r:embed="rId8"/>
          <a:srcRect l="42003" t="20641" r="23850" b="17034"/>
          <a:stretch/>
        </p:blipFill>
        <p:spPr bwMode="auto">
          <a:xfrm>
            <a:off x="4801590" y="4237480"/>
            <a:ext cx="1166178" cy="16521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/>
          <p:nvPr/>
        </p:nvPicPr>
        <p:blipFill rotWithShape="1">
          <a:blip r:embed="rId9"/>
          <a:srcRect l="42163" t="20842" r="23690" b="16633"/>
          <a:stretch/>
        </p:blipFill>
        <p:spPr bwMode="auto">
          <a:xfrm>
            <a:off x="6444487" y="4280268"/>
            <a:ext cx="1159189" cy="1635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4" descr="C:\Documents and Settings\ednachmet\Рабочий стол\Для конференции\Обложки\Методика\programbook-it-[2-4]-00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520" y="5165310"/>
            <a:ext cx="1226655" cy="163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/>
          <p:nvPr/>
        </p:nvPicPr>
        <p:blipFill rotWithShape="1">
          <a:blip r:embed="rId11"/>
          <a:srcRect l="41842" t="20240" r="23850" b="17034"/>
          <a:stretch/>
        </p:blipFill>
        <p:spPr bwMode="auto">
          <a:xfrm>
            <a:off x="8244215" y="4368060"/>
            <a:ext cx="1160200" cy="16521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6" descr="C:\Documents and Settings\ednachmet\Рабочий стол\Для конференции\Обложки\Методика\programbook-music-[1-4]-00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728" y="5194119"/>
            <a:ext cx="1174318" cy="156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/>
          <p:nvPr/>
        </p:nvPicPr>
        <p:blipFill rotWithShape="1">
          <a:blip r:embed="rId13"/>
          <a:srcRect l="44282" t="24501" r="21163" b="14700"/>
          <a:stretch/>
        </p:blipFill>
        <p:spPr bwMode="auto">
          <a:xfrm>
            <a:off x="2232000" y="4205846"/>
            <a:ext cx="1168875" cy="1635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Рисунок 24"/>
          <p:cNvPicPr/>
          <p:nvPr/>
        </p:nvPicPr>
        <p:blipFill rotWithShape="1">
          <a:blip r:embed="rId14"/>
          <a:srcRect l="44282" t="23956" r="21454" b="13611"/>
          <a:stretch/>
        </p:blipFill>
        <p:spPr bwMode="auto">
          <a:xfrm>
            <a:off x="3569255" y="5075971"/>
            <a:ext cx="1168875" cy="16272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23451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 dirty="0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73100" y="446088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Segoe UI Semibold" pitchFamily="32" charset="0"/>
              </a:rPr>
              <a:t>Программы учебных предметов, курсов «Перспективной начальной школы»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22275" y="1547589"/>
            <a:ext cx="9405937" cy="425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ts val="2880"/>
              </a:lnSpc>
              <a:spcBef>
                <a:spcPts val="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 Light" pitchFamily="32" charset="0"/>
              </a:rPr>
              <a:t>имеют </a:t>
            </a:r>
            <a:r>
              <a:rPr lang="ru-RU" altLang="ru-RU" sz="2400" dirty="0">
                <a:latin typeface="Segoe UI Light" pitchFamily="32" charset="0"/>
              </a:rPr>
              <a:t>статус </a:t>
            </a:r>
            <a:r>
              <a:rPr lang="ru-RU" altLang="ru-RU" sz="2400" b="1" dirty="0">
                <a:latin typeface="Segoe UI Light" pitchFamily="32" charset="0"/>
              </a:rPr>
              <a:t>примерных и авторских</a:t>
            </a:r>
          </a:p>
          <a:p>
            <a:pPr>
              <a:lnSpc>
                <a:spcPts val="2880"/>
              </a:lnSpc>
              <a:spcBef>
                <a:spcPts val="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 Light" pitchFamily="32" charset="0"/>
              </a:rPr>
              <a:t>разработаны </a:t>
            </a:r>
            <a:r>
              <a:rPr lang="ru-RU" altLang="ru-RU" sz="2400" dirty="0">
                <a:latin typeface="Segoe UI Light" pitchFamily="32" charset="0"/>
              </a:rPr>
              <a:t>в соответствии с </a:t>
            </a:r>
            <a:r>
              <a:rPr lang="ru-RU" altLang="ru-RU" sz="2400" b="1" dirty="0">
                <a:latin typeface="Segoe UI Light" pitchFamily="32" charset="0"/>
              </a:rPr>
              <a:t>требованиями ФГОС и примерных ООП</a:t>
            </a:r>
          </a:p>
          <a:p>
            <a:pPr>
              <a:lnSpc>
                <a:spcPts val="2880"/>
              </a:lnSpc>
              <a:spcBef>
                <a:spcPts val="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 Light" pitchFamily="32" charset="0"/>
              </a:rPr>
              <a:t>в </a:t>
            </a:r>
            <a:r>
              <a:rPr lang="ru-RU" altLang="ru-RU" sz="2400" dirty="0">
                <a:latin typeface="Segoe UI Light" pitchFamily="32" charset="0"/>
              </a:rPr>
              <a:t>целях и </a:t>
            </a:r>
            <a:r>
              <a:rPr lang="ru-RU" altLang="ru-RU" sz="2400" dirty="0" smtClean="0">
                <a:latin typeface="Segoe UI Light" pitchFamily="32" charset="0"/>
              </a:rPr>
              <a:t>задачах, </a:t>
            </a:r>
            <a:r>
              <a:rPr lang="ru-RU" altLang="ru-RU" sz="2400" dirty="0">
                <a:latin typeface="Segoe UI Light" pitchFamily="32" charset="0"/>
              </a:rPr>
              <a:t>принципах и характеристиках </a:t>
            </a:r>
            <a:r>
              <a:rPr lang="ru-RU" altLang="ru-RU" sz="2400" b="1" dirty="0">
                <a:latin typeface="Segoe UI Light" pitchFamily="32" charset="0"/>
              </a:rPr>
              <a:t>ориентируются на концепцию </a:t>
            </a:r>
            <a:r>
              <a:rPr lang="ru-RU" altLang="ru-RU" sz="2400" dirty="0">
                <a:latin typeface="Segoe UI Light" pitchFamily="32" charset="0"/>
              </a:rPr>
              <a:t>«Перспективной начальной школы» как основу примерной ООП</a:t>
            </a:r>
          </a:p>
          <a:p>
            <a:pPr>
              <a:lnSpc>
                <a:spcPts val="2880"/>
              </a:lnSpc>
              <a:spcBef>
                <a:spcPts val="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 Light" pitchFamily="32" charset="0"/>
              </a:rPr>
              <a:t>предлагают </a:t>
            </a:r>
            <a:r>
              <a:rPr lang="ru-RU" altLang="ru-RU" sz="2400" dirty="0">
                <a:latin typeface="Segoe UI Light" pitchFamily="32" charset="0"/>
              </a:rPr>
              <a:t>разные</a:t>
            </a:r>
            <a:r>
              <a:rPr lang="ru-RU" altLang="ru-RU" sz="2400" b="1" dirty="0">
                <a:latin typeface="Segoe UI Light" pitchFamily="32" charset="0"/>
              </a:rPr>
              <a:t> </a:t>
            </a:r>
            <a:r>
              <a:rPr lang="ru-RU" altLang="ru-RU" sz="2400" b="1" dirty="0" smtClean="0">
                <a:latin typeface="Segoe UI Light" pitchFamily="32" charset="0"/>
              </a:rPr>
              <a:t>варианты тематического </a:t>
            </a:r>
            <a:r>
              <a:rPr lang="ru-RU" altLang="ru-RU" sz="2400" b="1" dirty="0">
                <a:latin typeface="Segoe UI Light" pitchFamily="32" charset="0"/>
              </a:rPr>
              <a:t>планирования</a:t>
            </a:r>
          </a:p>
          <a:p>
            <a:pPr>
              <a:lnSpc>
                <a:spcPts val="2880"/>
              </a:lnSpc>
              <a:spcBef>
                <a:spcPts val="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>
                <a:latin typeface="Segoe UI Light" pitchFamily="32" charset="0"/>
              </a:rPr>
              <a:t>в</a:t>
            </a:r>
            <a:r>
              <a:rPr lang="ru-RU" altLang="ru-RU" sz="2400" dirty="0" smtClean="0">
                <a:latin typeface="Segoe UI Light" pitchFamily="32" charset="0"/>
              </a:rPr>
              <a:t>ключают </a:t>
            </a:r>
            <a:r>
              <a:rPr lang="ru-RU" altLang="ru-RU" sz="2400" b="1" dirty="0">
                <a:latin typeface="Segoe UI Light" pitchFamily="32" charset="0"/>
              </a:rPr>
              <a:t>систему заданий </a:t>
            </a:r>
            <a:r>
              <a:rPr lang="ru-RU" altLang="ru-RU" sz="2400" b="1" dirty="0" smtClean="0">
                <a:latin typeface="Segoe UI Light" pitchFamily="32" charset="0"/>
              </a:rPr>
              <a:t>формирования </a:t>
            </a:r>
            <a:r>
              <a:rPr lang="ru-RU" altLang="ru-RU" sz="2400" b="1" dirty="0">
                <a:latin typeface="Segoe UI Light" pitchFamily="32" charset="0"/>
              </a:rPr>
              <a:t>УУД </a:t>
            </a:r>
            <a:r>
              <a:rPr lang="ru-RU" altLang="ru-RU" sz="2400" i="1" dirty="0">
                <a:latin typeface="Segoe UI Light" pitchFamily="32" charset="0"/>
              </a:rPr>
              <a:t>(дополнительный раздел) </a:t>
            </a:r>
          </a:p>
        </p:txBody>
      </p:sp>
      <p:pic>
        <p:nvPicPr>
          <p:cNvPr id="17" name="Picture 5" descr="C:\Documents and Settings\ednachmet\Рабочий стол\обложки\Каталог\02_ПНШ\PNG\Программа ч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360" y="5003972"/>
            <a:ext cx="1163462" cy="172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Documents and Settings\ednachmet\Рабочий стол\обложки\Каталог\02_ПНШ\PNG\Программа ч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12" y="4787949"/>
            <a:ext cx="1163462" cy="172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Documents and Settings\ednachmet\Рабочий стол\обложки\Каталог\02_ПНШ\PNG\Программа ч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656" y="4427909"/>
            <a:ext cx="1173026" cy="171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2619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 dirty="0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73100" y="446088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Segoe UI Semibold" pitchFamily="32" charset="0"/>
              </a:rPr>
              <a:t>Программы учебных предметов, курсов «Перспективной </a:t>
            </a:r>
            <a:r>
              <a:rPr lang="ru-RU" altLang="ru-RU" sz="2800" b="1" dirty="0" smtClean="0">
                <a:solidFill>
                  <a:srgbClr val="255997"/>
                </a:solidFill>
                <a:latin typeface="Segoe UI Semibold" pitchFamily="32" charset="0"/>
              </a:rPr>
              <a:t>основной школы</a:t>
            </a:r>
            <a:r>
              <a:rPr lang="ru-RU" altLang="ru-RU" sz="2800" b="1" dirty="0">
                <a:solidFill>
                  <a:srgbClr val="255997"/>
                </a:solidFill>
                <a:latin typeface="Segoe UI Semibold" pitchFamily="32" charset="0"/>
              </a:rPr>
              <a:t>»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22275" y="1547589"/>
            <a:ext cx="9405937" cy="425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ts val="2880"/>
              </a:lnSpc>
              <a:spcBef>
                <a:spcPts val="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>
              <a:latin typeface="Segoe UI Light" pitchFamily="32" charset="0"/>
            </a:endParaRPr>
          </a:p>
        </p:txBody>
      </p:sp>
      <p:pic>
        <p:nvPicPr>
          <p:cNvPr id="20" name="Рисунок 19"/>
          <p:cNvPicPr/>
          <p:nvPr/>
        </p:nvPicPr>
        <p:blipFill rotWithShape="1">
          <a:blip r:embed="rId6"/>
          <a:srcRect l="43556" t="23412" r="21599" b="13068"/>
          <a:stretch/>
        </p:blipFill>
        <p:spPr bwMode="auto">
          <a:xfrm>
            <a:off x="927238" y="2107061"/>
            <a:ext cx="2142108" cy="29750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/>
          <p:cNvPicPr/>
          <p:nvPr/>
        </p:nvPicPr>
        <p:blipFill rotWithShape="1">
          <a:blip r:embed="rId7"/>
          <a:srcRect l="44718" t="25408" r="21308" b="12886"/>
          <a:stretch/>
        </p:blipFill>
        <p:spPr bwMode="auto">
          <a:xfrm>
            <a:off x="1643421" y="3567562"/>
            <a:ext cx="2142108" cy="29756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/>
          <p:cNvPicPr/>
          <p:nvPr/>
        </p:nvPicPr>
        <p:blipFill rotWithShape="1">
          <a:blip r:embed="rId8"/>
          <a:srcRect l="43556" t="23775" r="21599" b="13612"/>
          <a:stretch/>
        </p:blipFill>
        <p:spPr bwMode="auto">
          <a:xfrm>
            <a:off x="3968489" y="3242273"/>
            <a:ext cx="2142108" cy="29756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/>
          <p:cNvPicPr/>
          <p:nvPr/>
        </p:nvPicPr>
        <p:blipFill rotWithShape="1">
          <a:blip r:embed="rId9"/>
          <a:srcRect l="43992" t="23412" r="21744" b="13249"/>
          <a:stretch/>
        </p:blipFill>
        <p:spPr bwMode="auto">
          <a:xfrm>
            <a:off x="4974971" y="2104863"/>
            <a:ext cx="2177453" cy="29772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Рисунок 23"/>
          <p:cNvPicPr/>
          <p:nvPr/>
        </p:nvPicPr>
        <p:blipFill rotWithShape="1">
          <a:blip r:embed="rId10"/>
          <a:srcRect l="43266" t="23593" r="21599" b="13430"/>
          <a:stretch/>
        </p:blipFill>
        <p:spPr bwMode="auto">
          <a:xfrm>
            <a:off x="6826626" y="3225128"/>
            <a:ext cx="2087245" cy="29927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63162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7" r="5518" b="8849"/>
          <a:stretch>
            <a:fillRect/>
          </a:stretch>
        </p:blipFill>
        <p:spPr bwMode="auto">
          <a:xfrm>
            <a:off x="-79375" y="-15534"/>
            <a:ext cx="10080625" cy="7640638"/>
          </a:xfrm>
          <a:prstGeom prst="rect">
            <a:avLst/>
          </a:prstGeom>
          <a:noFill/>
          <a:ln>
            <a:noFill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127" r="5518" b="884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588" y="-30163"/>
            <a:ext cx="10079037" cy="3175001"/>
          </a:xfrm>
          <a:prstGeom prst="rect">
            <a:avLst/>
          </a:prstGeom>
          <a:solidFill>
            <a:srgbClr val="255997">
              <a:alpha val="56999"/>
            </a:srgbClr>
          </a:solidFill>
          <a:ln>
            <a:noFill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95313" y="366713"/>
            <a:ext cx="8731250" cy="166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3400" b="1" dirty="0" smtClean="0">
                <a:solidFill>
                  <a:srgbClr val="FFFFFF"/>
                </a:solidFill>
                <a:latin typeface="Calibri" pitchFamily="32" charset="0"/>
              </a:rPr>
              <a:t>Структура рабочих программ по учебным предметам, курсам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3400" b="1" dirty="0" smtClean="0">
                <a:solidFill>
                  <a:srgbClr val="FFFFFF"/>
                </a:solidFill>
                <a:latin typeface="Calibri" pitchFamily="32" charset="0"/>
              </a:rPr>
              <a:t>(в </a:t>
            </a:r>
            <a:r>
              <a:rPr lang="ru-RU" altLang="ru-RU" sz="3400" b="1" dirty="0" err="1" smtClean="0">
                <a:solidFill>
                  <a:srgbClr val="FFFFFF"/>
                </a:solidFill>
                <a:latin typeface="Calibri" pitchFamily="32" charset="0"/>
              </a:rPr>
              <a:t>т.ч</a:t>
            </a:r>
            <a:r>
              <a:rPr lang="ru-RU" altLang="ru-RU" sz="3400" b="1" dirty="0" smtClean="0">
                <a:solidFill>
                  <a:srgbClr val="FFFFFF"/>
                </a:solidFill>
                <a:latin typeface="Calibri" pitchFamily="32" charset="0"/>
              </a:rPr>
              <a:t>. внеурочной деятельности)</a:t>
            </a:r>
            <a:endParaRPr lang="ru-RU" altLang="ru-RU" sz="3400" b="1" dirty="0">
              <a:solidFill>
                <a:srgbClr val="FFFFFF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2309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 dirty="0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73100" y="446088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Segoe UI Semibold" pitchFamily="32" charset="0"/>
              </a:rPr>
              <a:t>Какой должна быть структура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 smtClean="0">
                <a:solidFill>
                  <a:srgbClr val="255997"/>
                </a:solidFill>
                <a:latin typeface="Segoe UI Semibold" pitchFamily="32" charset="0"/>
              </a:rPr>
              <a:t>рабочей </a:t>
            </a:r>
            <a:r>
              <a:rPr lang="ru-RU" altLang="ru-RU" sz="2800" b="1" dirty="0">
                <a:solidFill>
                  <a:srgbClr val="255997"/>
                </a:solidFill>
                <a:latin typeface="Segoe UI Semibold" pitchFamily="32" charset="0"/>
              </a:rPr>
              <a:t>программы учебного </a:t>
            </a:r>
            <a:r>
              <a:rPr lang="ru-RU" altLang="ru-RU" sz="2800" b="1" dirty="0" smtClean="0">
                <a:solidFill>
                  <a:srgbClr val="255997"/>
                </a:solidFill>
                <a:latin typeface="Segoe UI Semibold" pitchFamily="32" charset="0"/>
              </a:rPr>
              <a:t>предмета, курса </a:t>
            </a:r>
            <a:r>
              <a:rPr lang="ru-RU" altLang="ru-RU" sz="2800" b="1" dirty="0">
                <a:solidFill>
                  <a:srgbClr val="255997"/>
                </a:solidFill>
                <a:latin typeface="Segoe UI Semibold" pitchFamily="32" charset="0"/>
              </a:rPr>
              <a:t>?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31800" y="1685366"/>
            <a:ext cx="9405937" cy="361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b="1" dirty="0" smtClean="0">
                <a:latin typeface="Segoe UI Light" pitchFamily="32" charset="0"/>
              </a:rPr>
              <a:t>Возможны </a:t>
            </a:r>
            <a:r>
              <a:rPr lang="ru-RU" altLang="ru-RU" sz="2400" b="1" dirty="0">
                <a:latin typeface="Segoe UI Light" pitchFamily="32" charset="0"/>
              </a:rPr>
              <a:t>два варианта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>
              <a:latin typeface="Segoe UI Light" pitchFamily="32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>
                <a:latin typeface="Segoe UI Light" pitchFamily="32" charset="0"/>
              </a:rPr>
              <a:t>Вариант 1 </a:t>
            </a:r>
            <a:r>
              <a:rPr lang="ru-RU" altLang="ru-RU" sz="2400" dirty="0" smtClean="0">
                <a:latin typeface="Segoe UI Light" pitchFamily="32" charset="0"/>
              </a:rPr>
              <a:t>– </a:t>
            </a:r>
            <a:r>
              <a:rPr lang="ru-RU" altLang="ru-RU" sz="2400" dirty="0">
                <a:latin typeface="Segoe UI Light" pitchFamily="32" charset="0"/>
              </a:rPr>
              <a:t>на основе ФГОС – 2009 (например, </a:t>
            </a:r>
            <a:r>
              <a:rPr lang="ru-RU" altLang="ru-RU" sz="2400" dirty="0" smtClean="0">
                <a:latin typeface="Segoe UI Light" pitchFamily="32" charset="0"/>
              </a:rPr>
              <a:t>для начальной школы - приказ </a:t>
            </a:r>
            <a:r>
              <a:rPr lang="ru-RU" altLang="ru-RU" sz="2400" dirty="0" err="1">
                <a:latin typeface="Segoe UI Light" pitchFamily="32" charset="0"/>
              </a:rPr>
              <a:t>Минобрнауки</a:t>
            </a:r>
            <a:r>
              <a:rPr lang="ru-RU" altLang="ru-RU" sz="2400" dirty="0">
                <a:latin typeface="Segoe UI Light" pitchFamily="32" charset="0"/>
              </a:rPr>
              <a:t> № </a:t>
            </a:r>
            <a:r>
              <a:rPr lang="ru-RU" altLang="ru-RU" sz="2400" dirty="0" smtClean="0">
                <a:latin typeface="Segoe UI Light" pitchFamily="32" charset="0"/>
              </a:rPr>
              <a:t>373)</a:t>
            </a:r>
            <a:endParaRPr lang="ru-RU" altLang="ru-RU" sz="2400" dirty="0">
              <a:latin typeface="Segoe UI Light" pitchFamily="32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>
              <a:latin typeface="Segoe UI Light" pitchFamily="32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>
                <a:latin typeface="Segoe UI Light" pitchFamily="32" charset="0"/>
              </a:rPr>
              <a:t>Вариант 2 </a:t>
            </a:r>
            <a:r>
              <a:rPr lang="ru-RU" altLang="ru-RU" sz="2400" dirty="0" smtClean="0">
                <a:latin typeface="Segoe UI Light" pitchFamily="32" charset="0"/>
              </a:rPr>
              <a:t>– </a:t>
            </a:r>
            <a:r>
              <a:rPr lang="ru-RU" altLang="ru-RU" sz="2400" dirty="0">
                <a:latin typeface="Segoe UI Light" pitchFamily="32" charset="0"/>
              </a:rPr>
              <a:t>на основе ФГОС – 2015 (Приказы </a:t>
            </a:r>
            <a:r>
              <a:rPr lang="ru-RU" altLang="ru-RU" sz="2400" dirty="0" err="1">
                <a:latin typeface="Segoe UI Light" pitchFamily="32" charset="0"/>
              </a:rPr>
              <a:t>Минобрнауки</a:t>
            </a:r>
            <a:r>
              <a:rPr lang="ru-RU" altLang="ru-RU" sz="2400" dirty="0">
                <a:latin typeface="Segoe UI Light" pitchFamily="32" charset="0"/>
              </a:rPr>
              <a:t> № 1576, 1577, 1578 для трех уровней общего образования)</a:t>
            </a:r>
          </a:p>
        </p:txBody>
      </p:sp>
    </p:spTree>
    <p:extLst>
      <p:ext uri="{BB962C8B-B14F-4D97-AF65-F5344CB8AC3E}">
        <p14:creationId xmlns:p14="http://schemas.microsoft.com/office/powerpoint/2010/main" val="811301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440143" y="109538"/>
            <a:ext cx="959762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Segoe UI Semibold" pitchFamily="32" charset="0"/>
              </a:rPr>
              <a:t>В чем заключаются новые, особые требования к  созданию рабочих программ?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31800" y="1685365"/>
            <a:ext cx="9405937" cy="461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endParaRPr lang="ru-RU" altLang="ru-RU" sz="2400" b="1" dirty="0" smtClean="0">
              <a:latin typeface="Segoe UI Light" pitchFamily="32" charset="0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b="1" dirty="0" smtClean="0">
                <a:latin typeface="Segoe UI Light" pitchFamily="32" charset="0"/>
              </a:rPr>
              <a:t>Во-вторых</a:t>
            </a:r>
            <a:r>
              <a:rPr lang="ru-RU" altLang="ru-RU" sz="2400" b="1" dirty="0">
                <a:latin typeface="Segoe UI Light" pitchFamily="32" charset="0"/>
              </a:rPr>
              <a:t>, </a:t>
            </a:r>
            <a:r>
              <a:rPr lang="ru-RU" altLang="ru-RU" sz="2400" dirty="0">
                <a:latin typeface="Segoe UI Light" pitchFamily="32" charset="0"/>
              </a:rPr>
              <a:t>сформировано понимание, что ФГОС представляет собой совокупность требований, обязательных при реализации </a:t>
            </a:r>
            <a:r>
              <a:rPr lang="ru-RU" altLang="ru-RU" sz="2400" dirty="0" smtClean="0">
                <a:latin typeface="Segoe UI Light" pitchFamily="32" charset="0"/>
              </a:rPr>
              <a:t>ООП </a:t>
            </a:r>
            <a:r>
              <a:rPr lang="ru-RU" altLang="ru-RU" sz="2400" dirty="0">
                <a:latin typeface="Segoe UI Light" pitchFamily="32" charset="0"/>
              </a:rPr>
              <a:t>определенного уровня образования. </a:t>
            </a:r>
            <a:endParaRPr lang="ru-RU" altLang="ru-RU" sz="2400" dirty="0" smtClean="0">
              <a:latin typeface="Segoe UI Light" pitchFamily="32" charset="0"/>
            </a:endParaRPr>
          </a:p>
          <a:p>
            <a:pPr marL="0" indent="0" algn="just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dirty="0" smtClean="0">
                <a:latin typeface="Segoe UI Light" pitchFamily="32" charset="0"/>
              </a:rPr>
              <a:t>Следовательно</a:t>
            </a:r>
            <a:r>
              <a:rPr lang="ru-RU" altLang="ru-RU" sz="2400" dirty="0">
                <a:latin typeface="Segoe UI Light" pitchFamily="32" charset="0"/>
              </a:rPr>
              <a:t>, </a:t>
            </a:r>
            <a:r>
              <a:rPr lang="ru-RU" altLang="ru-RU" sz="2400" b="1" dirty="0">
                <a:latin typeface="Segoe UI Light" pitchFamily="32" charset="0"/>
              </a:rPr>
              <a:t>рабочая программа предмета, курса становится частью ООП </a:t>
            </a:r>
            <a:r>
              <a:rPr lang="ru-RU" altLang="ru-RU" sz="2400" dirty="0">
                <a:latin typeface="Segoe UI Light" pitchFamily="32" charset="0"/>
              </a:rPr>
              <a:t>и должна учитывать ее особенности и содержательные характеристики</a:t>
            </a:r>
            <a:r>
              <a:rPr lang="ru-RU" altLang="ru-RU" sz="2400" dirty="0" smtClean="0">
                <a:latin typeface="Segoe UI Light" pitchFamily="32" charset="0"/>
              </a:rPr>
              <a:t>.</a:t>
            </a:r>
          </a:p>
          <a:p>
            <a:pPr marL="0" indent="0" algn="just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b="1" dirty="0" smtClean="0">
                <a:latin typeface="Segoe UI Light" pitchFamily="32" charset="0"/>
              </a:rPr>
              <a:t>Частью ООП являются также рабочие программы дошкольного и дополнительного образования.</a:t>
            </a:r>
            <a:endParaRPr lang="ru-RU" altLang="ru-RU" sz="2400" b="1" dirty="0">
              <a:latin typeface="Segoe UI Light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7944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 dirty="0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73100" y="446088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Segoe UI Semibold" pitchFamily="32" charset="0"/>
              </a:rPr>
              <a:t>Структура рабочей программы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Segoe UI Semibold" pitchFamily="32" charset="0"/>
              </a:rPr>
              <a:t>учебного предмета, курса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19928" y="1685366"/>
            <a:ext cx="9405937" cy="361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endParaRPr lang="ru-RU" altLang="ru-RU" sz="2400" dirty="0">
              <a:latin typeface="Segoe UI Light" pitchFamily="32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382171"/>
              </p:ext>
            </p:extLst>
          </p:nvPr>
        </p:nvGraphicFramePr>
        <p:xfrm>
          <a:off x="143769" y="1722515"/>
          <a:ext cx="9682096" cy="4785360"/>
        </p:xfrm>
        <a:graphic>
          <a:graphicData uri="http://schemas.openxmlformats.org/drawingml/2006/table">
            <a:tbl>
              <a:tblPr firstRow="1" bandRow="1"/>
              <a:tblGrid>
                <a:gridCol w="5026752"/>
                <a:gridCol w="4655344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Вариант 1 («должны содержать»)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Вариант 2 («должны содержать»)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Пояснительная записка</a:t>
                      </a:r>
                      <a:endParaRPr lang="ru-RU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Общая характеристика</a:t>
                      </a:r>
                      <a:endParaRPr lang="ru-RU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Место в учебном плане</a:t>
                      </a:r>
                      <a:endParaRPr lang="ru-RU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Ценностные ориентиры содержания</a:t>
                      </a:r>
                      <a:endParaRPr lang="ru-RU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Личностные,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метапредметные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и предметные результаты</a:t>
                      </a:r>
                      <a:endParaRPr lang="ru-RU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Планируемые результаты</a:t>
                      </a:r>
                      <a:endParaRPr lang="ru-RU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Содержание учебного предмета, курса</a:t>
                      </a:r>
                      <a:endParaRPr lang="ru-RU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Содержание учебного предмета, курса</a:t>
                      </a:r>
                      <a:endParaRPr lang="ru-RU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Тематическое планирование с определением основных видов учебной деятельности обучающихся</a:t>
                      </a:r>
                      <a:endParaRPr lang="ru-RU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Тем. планирование с указанием количества часов, отводимых на освоение каждой темы</a:t>
                      </a:r>
                      <a:endParaRPr lang="ru-RU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Материально-техническое обеспечение</a:t>
                      </a:r>
                      <a:endParaRPr lang="ru-RU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0247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 dirty="0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73100" y="446088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 smtClean="0">
                <a:solidFill>
                  <a:srgbClr val="255997"/>
                </a:solidFill>
                <a:latin typeface="Segoe UI Semibold" pitchFamily="32" charset="0"/>
              </a:rPr>
              <a:t>Что делать с новой структурой?</a:t>
            </a:r>
            <a:endParaRPr lang="ru-RU" altLang="ru-RU" sz="2800" b="1" dirty="0">
              <a:solidFill>
                <a:srgbClr val="255997"/>
              </a:solidFill>
              <a:latin typeface="Segoe UI Semibold" pitchFamily="32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31800" y="1685366"/>
            <a:ext cx="9405937" cy="361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 Light" pitchFamily="32" charset="0"/>
              </a:rPr>
              <a:t>Скорректировать</a:t>
            </a:r>
            <a:r>
              <a:rPr lang="ru-RU" altLang="ru-RU" sz="2400" dirty="0" smtClean="0">
                <a:latin typeface="Segoe UI Light" pitchFamily="32" charset="0"/>
              </a:rPr>
              <a:t> </a:t>
            </a:r>
            <a:r>
              <a:rPr lang="ru-RU" altLang="ru-RU" sz="2400" dirty="0">
                <a:latin typeface="Segoe UI Light" pitchFamily="32" charset="0"/>
              </a:rPr>
              <a:t>названия и содержание указанных </a:t>
            </a:r>
            <a:r>
              <a:rPr lang="ru-RU" altLang="ru-RU" sz="2400" dirty="0" smtClean="0">
                <a:latin typeface="Segoe UI Light" pitchFamily="32" charset="0"/>
              </a:rPr>
              <a:t>обязательных разделов 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 Light" pitchFamily="32" charset="0"/>
              </a:rPr>
              <a:t>Принять </a:t>
            </a:r>
            <a:r>
              <a:rPr lang="ru-RU" altLang="ru-RU" sz="2400" b="1" dirty="0">
                <a:latin typeface="Segoe UI Light" pitchFamily="32" charset="0"/>
              </a:rPr>
              <a:t>решение </a:t>
            </a:r>
            <a:r>
              <a:rPr lang="ru-RU" altLang="ru-RU" sz="2400" dirty="0">
                <a:latin typeface="Segoe UI Light" pitchFamily="32" charset="0"/>
              </a:rPr>
              <a:t>о внесении в структуру рабочих программ дополнительных </a:t>
            </a:r>
            <a:r>
              <a:rPr lang="ru-RU" altLang="ru-RU" sz="2400" dirty="0" smtClean="0">
                <a:latin typeface="Segoe UI Light" pitchFamily="32" charset="0"/>
              </a:rPr>
              <a:t>разделов (или исключении разделов, ставших «вариативными») 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 Light" pitchFamily="32" charset="0"/>
              </a:rPr>
              <a:t>Обеспечить </a:t>
            </a:r>
            <a:r>
              <a:rPr lang="ru-RU" altLang="ru-RU" sz="2400" b="1" dirty="0" smtClean="0">
                <a:latin typeface="Segoe UI Light" pitchFamily="32" charset="0"/>
              </a:rPr>
              <a:t>взаимосвязь</a:t>
            </a:r>
            <a:r>
              <a:rPr lang="ru-RU" altLang="ru-RU" sz="2400" dirty="0" smtClean="0">
                <a:latin typeface="Segoe UI Light" pitchFamily="32" charset="0"/>
              </a:rPr>
              <a:t> обязательных и вариативных разделов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>
              <a:latin typeface="Segoe UI Light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0643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 dirty="0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73100" y="446088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Segoe UI Semibold" pitchFamily="32" charset="0"/>
              </a:rPr>
              <a:t>Кто определяет кол-во часов на освоение рабочей программы?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31800" y="1685366"/>
            <a:ext cx="9405937" cy="361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endParaRPr lang="ru-RU" altLang="ru-RU" sz="2400" dirty="0" smtClean="0">
              <a:latin typeface="Segoe UI Light" pitchFamily="32" charset="0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dirty="0" smtClean="0">
                <a:latin typeface="Segoe UI Light" pitchFamily="32" charset="0"/>
              </a:rPr>
              <a:t>Письмо </a:t>
            </a:r>
            <a:r>
              <a:rPr lang="ru-RU" altLang="ru-RU" sz="2400" dirty="0" err="1">
                <a:latin typeface="Segoe UI Light" pitchFamily="32" charset="0"/>
              </a:rPr>
              <a:t>Минобрнауки</a:t>
            </a:r>
            <a:r>
              <a:rPr lang="ru-RU" altLang="ru-RU" sz="2400" dirty="0">
                <a:latin typeface="Segoe UI Light" pitchFamily="32" charset="0"/>
              </a:rPr>
              <a:t> России от </a:t>
            </a:r>
            <a:r>
              <a:rPr lang="ru-RU" altLang="ru-RU" sz="2400" dirty="0" smtClean="0">
                <a:latin typeface="Segoe UI Light" pitchFamily="32" charset="0"/>
              </a:rPr>
              <a:t>07.08.15 </a:t>
            </a:r>
            <a:r>
              <a:rPr lang="ru-RU" altLang="ru-RU" sz="2400" dirty="0">
                <a:latin typeface="Segoe UI Light" pitchFamily="32" charset="0"/>
              </a:rPr>
              <a:t>№ 08-1228 «О направлении рекомендаций</a:t>
            </a:r>
            <a:r>
              <a:rPr lang="ru-RU" altLang="ru-RU" sz="2400" dirty="0" smtClean="0">
                <a:latin typeface="Segoe UI Light" pitchFamily="32" charset="0"/>
              </a:rPr>
              <a:t>»:</a:t>
            </a:r>
            <a:endParaRPr lang="ru-RU" altLang="ru-RU" sz="2400" dirty="0">
              <a:latin typeface="Segoe UI Light" pitchFamily="32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 Light" pitchFamily="32" charset="0"/>
              </a:rPr>
              <a:t>Объем </a:t>
            </a:r>
            <a:r>
              <a:rPr lang="ru-RU" altLang="ru-RU" sz="2400" dirty="0">
                <a:latin typeface="Segoe UI Light" pitchFamily="32" charset="0"/>
              </a:rPr>
              <a:t>времени, выделяемый на изучение учебного предмета, </a:t>
            </a:r>
            <a:r>
              <a:rPr lang="ru-RU" altLang="ru-RU" sz="2400" b="1" dirty="0">
                <a:latin typeface="Segoe UI Light" pitchFamily="32" charset="0"/>
              </a:rPr>
              <a:t>определяется с учетом примерного учебного плана, </a:t>
            </a:r>
            <a:r>
              <a:rPr lang="ru-RU" altLang="ru-RU" sz="2400" dirty="0">
                <a:latin typeface="Segoe UI Light" pitchFamily="32" charset="0"/>
              </a:rPr>
              <a:t>различные варианты которого включены в примерную </a:t>
            </a:r>
            <a:r>
              <a:rPr lang="ru-RU" altLang="ru-RU" sz="2400" dirty="0" smtClean="0">
                <a:latin typeface="Segoe UI Light" pitchFamily="32" charset="0"/>
              </a:rPr>
              <a:t>ООП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b="1" i="1" dirty="0" smtClean="0">
                <a:latin typeface="Segoe UI Light" pitchFamily="32" charset="0"/>
              </a:rPr>
              <a:t>Примечание: </a:t>
            </a:r>
            <a:r>
              <a:rPr lang="ru-RU" altLang="ru-RU" sz="2400" dirty="0" smtClean="0">
                <a:latin typeface="Segoe UI Light" pitchFamily="32" charset="0"/>
              </a:rPr>
              <a:t>Примерные и авторские программы учебных предметов, курсов также имеют рекомендуемое количество часов</a:t>
            </a:r>
            <a:endParaRPr lang="ru-RU" altLang="ru-RU" sz="2400" dirty="0">
              <a:latin typeface="Segoe UI Light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7128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 dirty="0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73100" y="446088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Segoe UI Semibold" pitchFamily="32" charset="0"/>
              </a:rPr>
              <a:t>Как должно выглядеть тематическое планирование в рабочей программе?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31800" y="1685366"/>
            <a:ext cx="9405937" cy="361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endParaRPr lang="ru-RU" altLang="ru-RU" sz="2400" dirty="0" smtClean="0">
              <a:latin typeface="Segoe UI Light" pitchFamily="32" charset="0"/>
            </a:endParaRPr>
          </a:p>
          <a:p>
            <a:pPr marL="0" indent="0" algn="ctr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b="1" dirty="0" smtClean="0">
                <a:latin typeface="Segoe UI Light" pitchFamily="32" charset="0"/>
              </a:rPr>
              <a:t>Письмо </a:t>
            </a:r>
            <a:r>
              <a:rPr lang="ru-RU" altLang="ru-RU" sz="2400" b="1" dirty="0" err="1">
                <a:latin typeface="Segoe UI Light" pitchFamily="32" charset="0"/>
              </a:rPr>
              <a:t>Минобрнауки</a:t>
            </a:r>
            <a:r>
              <a:rPr lang="ru-RU" altLang="ru-RU" sz="2400" b="1" dirty="0">
                <a:latin typeface="Segoe UI Light" pitchFamily="32" charset="0"/>
              </a:rPr>
              <a:t> России от 07.08.2015 № 08-1228 «О направлении рекомендаций»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dirty="0" smtClean="0">
                <a:latin typeface="Segoe UI Light" pitchFamily="32" charset="0"/>
              </a:rPr>
              <a:t>Тематическое </a:t>
            </a:r>
            <a:r>
              <a:rPr lang="ru-RU" altLang="ru-RU" sz="2400" dirty="0">
                <a:latin typeface="Segoe UI Light" pitchFamily="32" charset="0"/>
              </a:rPr>
              <a:t>планирование в рабочей программе состоит </a:t>
            </a:r>
            <a:r>
              <a:rPr lang="ru-RU" altLang="ru-RU" sz="2400" b="1" dirty="0">
                <a:latin typeface="Segoe UI Light" pitchFamily="32" charset="0"/>
              </a:rPr>
              <a:t>из тематических блоков, </a:t>
            </a:r>
            <a:r>
              <a:rPr lang="ru-RU" altLang="ru-RU" sz="2400" dirty="0">
                <a:latin typeface="Segoe UI Light" pitchFamily="32" charset="0"/>
              </a:rPr>
              <a:t>объединяющих ряд </a:t>
            </a:r>
            <a:r>
              <a:rPr lang="ru-RU" altLang="ru-RU" sz="2400" b="1" dirty="0">
                <a:latin typeface="Segoe UI Light" pitchFamily="32" charset="0"/>
              </a:rPr>
              <a:t>дидактических единиц </a:t>
            </a:r>
            <a:r>
              <a:rPr lang="ru-RU" altLang="ru-RU" sz="2400" dirty="0">
                <a:latin typeface="Segoe UI Light" pitchFamily="32" charset="0"/>
              </a:rPr>
              <a:t>соответствующего раздела, темы, рассчитанных на изучение в течение нескольких уроков. </a:t>
            </a:r>
          </a:p>
        </p:txBody>
      </p:sp>
    </p:spTree>
    <p:extLst>
      <p:ext uri="{BB962C8B-B14F-4D97-AF65-F5344CB8AC3E}">
        <p14:creationId xmlns:p14="http://schemas.microsoft.com/office/powerpoint/2010/main" val="2259696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 dirty="0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73100" y="446088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Segoe UI Semibold" pitchFamily="32" charset="0"/>
              </a:rPr>
              <a:t>Какой должна быть </a:t>
            </a:r>
            <a:r>
              <a:rPr lang="ru-RU" altLang="ru-RU" sz="2800" b="1" dirty="0" smtClean="0">
                <a:solidFill>
                  <a:srgbClr val="255997"/>
                </a:solidFill>
                <a:latin typeface="Segoe UI Semibold" pitchFamily="32" charset="0"/>
              </a:rPr>
              <a:t>структура рабочей </a:t>
            </a:r>
            <a:r>
              <a:rPr lang="ru-RU" altLang="ru-RU" sz="2800" b="1" dirty="0">
                <a:solidFill>
                  <a:srgbClr val="255997"/>
                </a:solidFill>
                <a:latin typeface="Segoe UI Semibold" pitchFamily="32" charset="0"/>
              </a:rPr>
              <a:t>программы 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Segoe UI Semibold" pitchFamily="32" charset="0"/>
              </a:rPr>
              <a:t>курса внеурочной деятельности?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31800" y="1685366"/>
            <a:ext cx="9405937" cy="361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b="1" dirty="0" smtClean="0">
                <a:latin typeface="Segoe UI Light" pitchFamily="32" charset="0"/>
              </a:rPr>
              <a:t>Возможны </a:t>
            </a:r>
            <a:r>
              <a:rPr lang="ru-RU" altLang="ru-RU" sz="2400" b="1" dirty="0">
                <a:latin typeface="Segoe UI Light" pitchFamily="32" charset="0"/>
              </a:rPr>
              <a:t>два варианта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 smtClean="0">
              <a:latin typeface="Segoe UI Light" pitchFamily="32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 Light" pitchFamily="32" charset="0"/>
              </a:rPr>
              <a:t>Вариант </a:t>
            </a:r>
            <a:r>
              <a:rPr lang="ru-RU" altLang="ru-RU" sz="2400" b="1" dirty="0">
                <a:latin typeface="Segoe UI Light" pitchFamily="32" charset="0"/>
              </a:rPr>
              <a:t>1 </a:t>
            </a:r>
            <a:r>
              <a:rPr lang="ru-RU" altLang="ru-RU" sz="2400" dirty="0" smtClean="0">
                <a:latin typeface="Segoe UI Light" pitchFamily="32" charset="0"/>
              </a:rPr>
              <a:t>– </a:t>
            </a:r>
            <a:r>
              <a:rPr lang="ru-RU" altLang="ru-RU" sz="2400" dirty="0">
                <a:latin typeface="Segoe UI Light" pitchFamily="32" charset="0"/>
              </a:rPr>
              <a:t>на основе ФГОС – 2012 </a:t>
            </a:r>
            <a:r>
              <a:rPr lang="ru-RU" altLang="ru-RU" sz="2400" dirty="0" smtClean="0">
                <a:latin typeface="Segoe UI Light" pitchFamily="32" charset="0"/>
              </a:rPr>
              <a:t>(например, приказ </a:t>
            </a:r>
            <a:r>
              <a:rPr lang="ru-RU" altLang="ru-RU" sz="2400" dirty="0" err="1">
                <a:latin typeface="Segoe UI Light" pitchFamily="32" charset="0"/>
              </a:rPr>
              <a:t>Минобрнауки</a:t>
            </a:r>
            <a:r>
              <a:rPr lang="ru-RU" altLang="ru-RU" sz="2400" dirty="0">
                <a:latin typeface="Segoe UI Light" pitchFamily="32" charset="0"/>
              </a:rPr>
              <a:t> № 413)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 Light" pitchFamily="32" charset="0"/>
              </a:rPr>
              <a:t>Вариант </a:t>
            </a:r>
            <a:r>
              <a:rPr lang="ru-RU" altLang="ru-RU" sz="2400" b="1" dirty="0">
                <a:latin typeface="Segoe UI Light" pitchFamily="32" charset="0"/>
              </a:rPr>
              <a:t>2 </a:t>
            </a:r>
            <a:r>
              <a:rPr lang="ru-RU" altLang="ru-RU" sz="2400" dirty="0" smtClean="0">
                <a:latin typeface="Segoe UI Light" pitchFamily="32" charset="0"/>
              </a:rPr>
              <a:t>– </a:t>
            </a:r>
            <a:r>
              <a:rPr lang="ru-RU" altLang="ru-RU" sz="2400" dirty="0">
                <a:latin typeface="Segoe UI Light" pitchFamily="32" charset="0"/>
              </a:rPr>
              <a:t>на основе ФГОС – 2015 (Приказы </a:t>
            </a:r>
            <a:r>
              <a:rPr lang="ru-RU" altLang="ru-RU" sz="2400" dirty="0" err="1">
                <a:latin typeface="Segoe UI Light" pitchFamily="32" charset="0"/>
              </a:rPr>
              <a:t>Минобрнауки</a:t>
            </a:r>
            <a:r>
              <a:rPr lang="ru-RU" altLang="ru-RU" sz="2400" dirty="0">
                <a:latin typeface="Segoe UI Light" pitchFamily="32" charset="0"/>
              </a:rPr>
              <a:t> № 1576, 1577, 1578)</a:t>
            </a:r>
          </a:p>
        </p:txBody>
      </p:sp>
    </p:spTree>
    <p:extLst>
      <p:ext uri="{BB962C8B-B14F-4D97-AF65-F5344CB8AC3E}">
        <p14:creationId xmlns:p14="http://schemas.microsoft.com/office/powerpoint/2010/main" val="16710668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 dirty="0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73100" y="446088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Segoe UI Semibold" pitchFamily="32" charset="0"/>
              </a:rPr>
              <a:t>Структура рабочей программы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Segoe UI Semibold" pitchFamily="32" charset="0"/>
              </a:rPr>
              <a:t>курса внеурочной деятельности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31800" y="1685366"/>
            <a:ext cx="9405937" cy="361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endParaRPr lang="ru-RU" altLang="ru-RU" sz="2400" dirty="0">
              <a:latin typeface="Segoe UI Light" pitchFamily="32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147971"/>
              </p:ext>
            </p:extLst>
          </p:nvPr>
        </p:nvGraphicFramePr>
        <p:xfrm>
          <a:off x="287785" y="1702035"/>
          <a:ext cx="9549952" cy="4907280"/>
        </p:xfrm>
        <a:graphic>
          <a:graphicData uri="http://schemas.openxmlformats.org/drawingml/2006/table">
            <a:tbl>
              <a:tblPr firstRow="1" bandRow="1"/>
              <a:tblGrid>
                <a:gridCol w="4795583"/>
                <a:gridCol w="4754369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Вариант 1 («должны содержать»)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Вариант 2 («должны содержать»)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Пояснительная записка</a:t>
                      </a:r>
                      <a:endParaRPr lang="ru-RU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Общая характеристика курса</a:t>
                      </a:r>
                      <a:endParaRPr lang="ru-RU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Личностные и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метапредметные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результаты освоения курса</a:t>
                      </a:r>
                      <a:endParaRPr lang="ru-RU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Результаты освоения курса внеурочной деятельности</a:t>
                      </a:r>
                      <a:endParaRPr lang="ru-RU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Содержание курса внеурочной деятельности</a:t>
                      </a:r>
                      <a:endParaRPr lang="ru-RU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Содержание курса внеурочной деятельности с указанием форм организации и видов деятельности</a:t>
                      </a:r>
                      <a:endParaRPr lang="ru-RU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Тематическое планирование с определением основных видов внеурочной деятельности обучающихся</a:t>
                      </a:r>
                      <a:endParaRPr lang="ru-RU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Тематическое планирование</a:t>
                      </a:r>
                      <a:endParaRPr lang="ru-RU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Учебно-методическое и материально-техническое обеспечение курса </a:t>
                      </a:r>
                      <a:endParaRPr lang="ru-RU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79277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 dirty="0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73100" y="446088"/>
            <a:ext cx="9405938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400" b="1" dirty="0" smtClean="0">
                <a:solidFill>
                  <a:srgbClr val="255997"/>
                </a:solidFill>
                <a:latin typeface="Segoe UI Semibold" pitchFamily="32" charset="0"/>
              </a:rPr>
              <a:t>Как обеспечить взаимосвязь </a:t>
            </a:r>
            <a:r>
              <a:rPr lang="ru-RU" altLang="ru-RU" sz="2400" b="1" dirty="0">
                <a:solidFill>
                  <a:srgbClr val="255997"/>
                </a:solidFill>
                <a:latin typeface="Segoe UI Semibold" pitchFamily="32" charset="0"/>
              </a:rPr>
              <a:t>программ учебных предметов (курсов) и курсов внеурочной </a:t>
            </a:r>
            <a:r>
              <a:rPr lang="ru-RU" altLang="ru-RU" sz="2400" b="1" dirty="0" smtClean="0">
                <a:solidFill>
                  <a:srgbClr val="255997"/>
                </a:solidFill>
                <a:latin typeface="Segoe UI Semibold" pitchFamily="32" charset="0"/>
              </a:rPr>
              <a:t>деятельности?</a:t>
            </a:r>
            <a:endParaRPr lang="ru-RU" altLang="ru-RU" sz="2400" b="1" dirty="0">
              <a:solidFill>
                <a:srgbClr val="255997"/>
              </a:solidFill>
              <a:latin typeface="Segoe UI Semibold" pitchFamily="32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143768" y="1396842"/>
            <a:ext cx="9682097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 Light" pitchFamily="32" charset="0"/>
              </a:rPr>
              <a:t>Последовательные шаги: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 smtClean="0">
              <a:latin typeface="Segoe UI Light" pitchFamily="3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 Light" pitchFamily="32" charset="0"/>
              </a:rPr>
              <a:t>определить</a:t>
            </a:r>
            <a:r>
              <a:rPr lang="ru-RU" altLang="ru-RU" sz="2400" dirty="0">
                <a:latin typeface="Segoe UI Light" pitchFamily="32" charset="0"/>
              </a:rPr>
              <a:t>, с какой предметной областью учебного плана </a:t>
            </a:r>
            <a:r>
              <a:rPr lang="ru-RU" altLang="ru-RU" sz="2400" dirty="0" smtClean="0">
                <a:latin typeface="Segoe UI Light" pitchFamily="32" charset="0"/>
              </a:rPr>
              <a:t>соотносится курс внеурочной деятельности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 smtClean="0">
              <a:latin typeface="Segoe UI Light" pitchFamily="3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 Light" pitchFamily="32" charset="0"/>
              </a:rPr>
              <a:t>решить</a:t>
            </a:r>
            <a:r>
              <a:rPr lang="ru-RU" altLang="ru-RU" sz="2400" dirty="0">
                <a:latin typeface="Segoe UI Light" pitchFamily="32" charset="0"/>
              </a:rPr>
              <a:t>, какие задачи данной предметной области могут быть актуальными для </a:t>
            </a:r>
            <a:r>
              <a:rPr lang="ru-RU" altLang="ru-RU" sz="2400" dirty="0" smtClean="0">
                <a:latin typeface="Segoe UI Light" pitchFamily="32" charset="0"/>
              </a:rPr>
              <a:t>курса </a:t>
            </a:r>
            <a:r>
              <a:rPr lang="ru-RU" altLang="ru-RU" sz="2400" dirty="0">
                <a:latin typeface="Segoe UI Light" pitchFamily="32" charset="0"/>
              </a:rPr>
              <a:t>внеурочной </a:t>
            </a:r>
            <a:r>
              <a:rPr lang="ru-RU" altLang="ru-RU" sz="2400" dirty="0" smtClean="0">
                <a:latin typeface="Segoe UI Light" pitchFamily="32" charset="0"/>
              </a:rPr>
              <a:t>деятельности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 smtClean="0">
              <a:latin typeface="Segoe UI Light" pitchFamily="3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smtClean="0">
                <a:latin typeface="Segoe UI Light" pitchFamily="32" charset="0"/>
              </a:rPr>
              <a:t>разработать </a:t>
            </a:r>
            <a:r>
              <a:rPr lang="ru-RU" altLang="ru-RU" sz="2400" dirty="0" smtClean="0">
                <a:latin typeface="Segoe UI Light" pitchFamily="32" charset="0"/>
              </a:rPr>
              <a:t>(скорректировать</a:t>
            </a:r>
            <a:r>
              <a:rPr lang="ru-RU" altLang="ru-RU" sz="2400" dirty="0">
                <a:latin typeface="Segoe UI Light" pitchFamily="32" charset="0"/>
              </a:rPr>
              <a:t>) планируемые результаты, содержание курса и тематическое </a:t>
            </a:r>
            <a:r>
              <a:rPr lang="ru-RU" altLang="ru-RU" sz="2400" dirty="0" smtClean="0">
                <a:latin typeface="Segoe UI Light" pitchFamily="32" charset="0"/>
              </a:rPr>
              <a:t>планирование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>
              <a:latin typeface="Segoe UI Light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8554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 dirty="0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73100" y="446088"/>
            <a:ext cx="9405938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400" b="1" dirty="0" smtClean="0">
                <a:solidFill>
                  <a:srgbClr val="255997"/>
                </a:solidFill>
                <a:latin typeface="Segoe UI Semibold" pitchFamily="32" charset="0"/>
              </a:rPr>
              <a:t>Какими могут быть варианты </a:t>
            </a:r>
            <a:r>
              <a:rPr lang="ru-RU" altLang="ru-RU" sz="2400" b="1" dirty="0">
                <a:solidFill>
                  <a:srgbClr val="255997"/>
                </a:solidFill>
                <a:latin typeface="Segoe UI Semibold" pitchFamily="32" charset="0"/>
              </a:rPr>
              <a:t>конструирования содержательного раздела </a:t>
            </a:r>
            <a:r>
              <a:rPr lang="ru-RU" altLang="ru-RU" sz="2400" b="1" dirty="0" smtClean="0">
                <a:solidFill>
                  <a:srgbClr val="255997"/>
                </a:solidFill>
                <a:latin typeface="Segoe UI Semibold" pitchFamily="32" charset="0"/>
              </a:rPr>
              <a:t>программ «</a:t>
            </a:r>
            <a:r>
              <a:rPr lang="ru-RU" altLang="ru-RU" sz="2400" b="1" dirty="0" err="1" smtClean="0">
                <a:solidFill>
                  <a:srgbClr val="255997"/>
                </a:solidFill>
                <a:latin typeface="Segoe UI Semibold" pitchFamily="32" charset="0"/>
              </a:rPr>
              <a:t>внеурочки</a:t>
            </a:r>
            <a:r>
              <a:rPr lang="ru-RU" altLang="ru-RU" sz="2400" b="1" dirty="0" smtClean="0">
                <a:solidFill>
                  <a:srgbClr val="255997"/>
                </a:solidFill>
                <a:latin typeface="Segoe UI Semibold" pitchFamily="32" charset="0"/>
              </a:rPr>
              <a:t>»?</a:t>
            </a:r>
            <a:endParaRPr lang="ru-RU" altLang="ru-RU" sz="2400" b="1" dirty="0">
              <a:solidFill>
                <a:srgbClr val="255997"/>
              </a:solidFill>
              <a:latin typeface="Segoe UI Semibold" pitchFamily="32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143768" y="1396842"/>
            <a:ext cx="9682097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 Light" pitchFamily="32" charset="0"/>
              </a:rPr>
              <a:t>более основательное рассмотрение </a:t>
            </a:r>
            <a:r>
              <a:rPr lang="ru-RU" altLang="ru-RU" sz="2400" dirty="0">
                <a:latin typeface="Segoe UI Light" pitchFamily="32" charset="0"/>
              </a:rPr>
              <a:t>во внеурочной деятельности понятий, изучаемых в урочной деятельности (вероятно, в этом случае можно говорить об углублении содержания образования</a:t>
            </a:r>
            <a:r>
              <a:rPr lang="ru-RU" altLang="ru-RU" sz="2400" dirty="0" smtClean="0">
                <a:latin typeface="Segoe UI Light" pitchFamily="32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>
              <a:latin typeface="Segoe UI Light" pitchFamily="3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 Light" pitchFamily="32" charset="0"/>
              </a:rPr>
              <a:t>изучение </a:t>
            </a:r>
            <a:r>
              <a:rPr lang="ru-RU" altLang="ru-RU" sz="2400" dirty="0">
                <a:latin typeface="Segoe UI Light" pitchFamily="32" charset="0"/>
              </a:rPr>
              <a:t>новых понятий, которые связаны с теми, которые изучаются на уроке (расширение содержания</a:t>
            </a:r>
            <a:r>
              <a:rPr lang="ru-RU" altLang="ru-RU" sz="2400" dirty="0" smtClean="0">
                <a:latin typeface="Segoe UI Light" pitchFamily="32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>
              <a:latin typeface="Segoe UI Light" pitchFamily="3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 Light" pitchFamily="32" charset="0"/>
              </a:rPr>
              <a:t>использование </a:t>
            </a:r>
            <a:r>
              <a:rPr lang="ru-RU" altLang="ru-RU" sz="2400" dirty="0">
                <a:latin typeface="Segoe UI Light" pitchFamily="32" charset="0"/>
              </a:rPr>
              <a:t>комбинированного варианта, который предусматривает одновременно и углубление, и расширение содержания образования в ходе реализации программ внеурочной деятельности.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>
              <a:latin typeface="Segoe UI Light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7583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 dirty="0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73100" y="446088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Segoe UI Semibold" pitchFamily="32" charset="0"/>
              </a:rPr>
              <a:t>Программы курсов внеурочной деятельности издательства «Академкнига/Учебник»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143768" y="1475581"/>
            <a:ext cx="9682097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 Light" pitchFamily="32" charset="0"/>
              </a:rPr>
              <a:t>Музей в твоем классе (Н.А. </a:t>
            </a:r>
            <a:r>
              <a:rPr lang="ru-RU" altLang="ru-RU" sz="2400" dirty="0" err="1" smtClean="0">
                <a:latin typeface="Segoe UI Light" pitchFamily="32" charset="0"/>
              </a:rPr>
              <a:t>Чуракова</a:t>
            </a:r>
            <a:r>
              <a:rPr lang="ru-RU" altLang="ru-RU" sz="2400" dirty="0" smtClean="0">
                <a:latin typeface="Segoe UI Light" pitchFamily="32" charset="0"/>
              </a:rPr>
              <a:t>, Н.М. Лаврова)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 Light" pitchFamily="32" charset="0"/>
              </a:rPr>
              <a:t>Ключ </a:t>
            </a:r>
            <a:r>
              <a:rPr lang="ru-RU" altLang="ru-RU" sz="2400" dirty="0">
                <a:latin typeface="Segoe UI Light" pitchFamily="32" charset="0"/>
              </a:rPr>
              <a:t>и Заря (С.Н. </a:t>
            </a:r>
            <a:r>
              <a:rPr lang="ru-RU" altLang="ru-RU" sz="2400" dirty="0" err="1">
                <a:latin typeface="Segoe UI Light" pitchFamily="32" charset="0"/>
              </a:rPr>
              <a:t>Ямшинина</a:t>
            </a:r>
            <a:r>
              <a:rPr lang="ru-RU" altLang="ru-RU" sz="2400" dirty="0">
                <a:latin typeface="Segoe UI Light" pitchFamily="32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>
                <a:latin typeface="Segoe UI Light" pitchFamily="32" charset="0"/>
              </a:rPr>
              <a:t>Расчетно-конструкторское бюро (О.А. Захарова)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>
                <a:latin typeface="Segoe UI Light" pitchFamily="32" charset="0"/>
              </a:rPr>
              <a:t>Путешествие в Компьютерную долину (А.Г. Паутова)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>
                <a:latin typeface="Segoe UI Light" pitchFamily="32" charset="0"/>
              </a:rPr>
              <a:t>Изучение природы родного края (Р.Г. </a:t>
            </a:r>
            <a:r>
              <a:rPr lang="ru-RU" altLang="ru-RU" sz="2400" dirty="0" err="1">
                <a:latin typeface="Segoe UI Light" pitchFamily="32" charset="0"/>
              </a:rPr>
              <a:t>Чуракова</a:t>
            </a:r>
            <a:r>
              <a:rPr lang="ru-RU" altLang="ru-RU" sz="2400" dirty="0">
                <a:latin typeface="Segoe UI Light" pitchFamily="32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>
                <a:latin typeface="Segoe UI Light" pitchFamily="32" charset="0"/>
              </a:rPr>
              <a:t>Мы и окружающий мир (С.Н. </a:t>
            </a:r>
            <a:r>
              <a:rPr lang="ru-RU" altLang="ru-RU" sz="2400" dirty="0" err="1">
                <a:latin typeface="Segoe UI Light" pitchFamily="32" charset="0"/>
              </a:rPr>
              <a:t>Ямшинина</a:t>
            </a:r>
            <a:r>
              <a:rPr lang="ru-RU" altLang="ru-RU" sz="2400" dirty="0">
                <a:latin typeface="Segoe UI Light" pitchFamily="32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>
                <a:latin typeface="Segoe UI Light" pitchFamily="32" charset="0"/>
              </a:rPr>
              <a:t>Путешествие в мир экологии (В.А. </a:t>
            </a:r>
            <a:r>
              <a:rPr lang="ru-RU" altLang="ru-RU" sz="2400" dirty="0" err="1">
                <a:latin typeface="Segoe UI Light" pitchFamily="32" charset="0"/>
              </a:rPr>
              <a:t>Самкова</a:t>
            </a:r>
            <a:r>
              <a:rPr lang="ru-RU" altLang="ru-RU" sz="2400" dirty="0">
                <a:latin typeface="Segoe UI Light" pitchFamily="32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>
                <a:latin typeface="Segoe UI Light" pitchFamily="32" charset="0"/>
              </a:rPr>
              <a:t>Город мастеров (Т.М. Рагозина)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514843"/>
              </a:buClr>
            </a:pPr>
            <a:endParaRPr lang="ru-RU" altLang="ru-RU" sz="2400" b="1" dirty="0" smtClean="0">
              <a:latin typeface="Segoe UI Light" pitchFamily="3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514843"/>
              </a:buClr>
            </a:pPr>
            <a:r>
              <a:rPr lang="ru-RU" altLang="ru-RU" sz="2400" b="1" dirty="0" smtClean="0">
                <a:latin typeface="Segoe UI Light" pitchFamily="32" charset="0"/>
              </a:rPr>
              <a:t>Готовятся </a:t>
            </a:r>
            <a:r>
              <a:rPr lang="ru-RU" altLang="ru-RU" sz="2400" b="1" dirty="0">
                <a:latin typeface="Segoe UI Light" pitchFamily="32" charset="0"/>
              </a:rPr>
              <a:t>к изданию: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>
                <a:latin typeface="Segoe UI Light" pitchFamily="32" charset="0"/>
              </a:rPr>
              <a:t>За страницами учебника математики (А.Л. Чекин)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>
                <a:latin typeface="Segoe UI Light" pitchFamily="32" charset="0"/>
              </a:rPr>
              <a:t>Учусь оценивать свои успехи (Р.Г. </a:t>
            </a:r>
            <a:r>
              <a:rPr lang="ru-RU" altLang="ru-RU" sz="2400" dirty="0" err="1">
                <a:latin typeface="Segoe UI Light" pitchFamily="32" charset="0"/>
              </a:rPr>
              <a:t>Чуракова</a:t>
            </a:r>
            <a:r>
              <a:rPr lang="ru-RU" altLang="ru-RU" sz="2400" dirty="0">
                <a:latin typeface="Segoe UI Light" pitchFamily="32" charset="0"/>
              </a:rPr>
              <a:t>, А.М. Соломатин)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>
                <a:latin typeface="Segoe UI Light" pitchFamily="32" charset="0"/>
              </a:rPr>
              <a:t>Готовлюсь к школьной олимпиаде (Р.Г. </a:t>
            </a:r>
            <a:r>
              <a:rPr lang="ru-RU" altLang="ru-RU" sz="2400" dirty="0" err="1">
                <a:latin typeface="Segoe UI Light" pitchFamily="32" charset="0"/>
              </a:rPr>
              <a:t>Чуракова</a:t>
            </a:r>
            <a:r>
              <a:rPr lang="ru-RU" altLang="ru-RU" sz="2400" dirty="0">
                <a:latin typeface="Segoe UI Light" pitchFamily="32" charset="0"/>
              </a:rPr>
              <a:t>, Н.М. Лаврова)</a:t>
            </a:r>
          </a:p>
        </p:txBody>
      </p:sp>
    </p:spTree>
    <p:extLst>
      <p:ext uri="{BB962C8B-B14F-4D97-AF65-F5344CB8AC3E}">
        <p14:creationId xmlns:p14="http://schemas.microsoft.com/office/powerpoint/2010/main" val="3902326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 dirty="0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31825" y="188914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 smtClean="0">
                <a:solidFill>
                  <a:srgbClr val="255997"/>
                </a:solidFill>
                <a:latin typeface="Segoe UI Semibold" pitchFamily="32" charset="0"/>
              </a:rPr>
              <a:t>Особенности создания рабочих программ дошкольного образования</a:t>
            </a:r>
            <a:endParaRPr lang="ru-RU" altLang="ru-RU" sz="2800" b="1" dirty="0">
              <a:solidFill>
                <a:srgbClr val="255997"/>
              </a:solidFill>
              <a:latin typeface="Segoe UI Semibold" pitchFamily="32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31800" y="1685365"/>
            <a:ext cx="9405937" cy="411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 Light" pitchFamily="32" charset="0"/>
              </a:rPr>
              <a:t>Должны быть направлены на реализацию 5 </a:t>
            </a:r>
            <a:r>
              <a:rPr lang="ru-RU" altLang="ru-RU" sz="2400" b="1" dirty="0" smtClean="0">
                <a:latin typeface="Segoe UI Light" pitchFamily="32" charset="0"/>
              </a:rPr>
              <a:t>обязательных направлений </a:t>
            </a:r>
            <a:r>
              <a:rPr lang="ru-RU" altLang="ru-RU" sz="2400" dirty="0" smtClean="0">
                <a:latin typeface="Segoe UI Light" pitchFamily="32" charset="0"/>
              </a:rPr>
              <a:t>развития дошкольника (одного или нескольких)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 Light" pitchFamily="32" charset="0"/>
              </a:rPr>
              <a:t>В каждой группе </a:t>
            </a:r>
            <a:r>
              <a:rPr lang="ru-RU" altLang="ru-RU" sz="2400" dirty="0" smtClean="0">
                <a:latin typeface="Segoe UI Light" pitchFamily="32" charset="0"/>
              </a:rPr>
              <a:t>могут быть свои ООП и рабочие программы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 Light" pitchFamily="32" charset="0"/>
              </a:rPr>
              <a:t>Возможная структура: </a:t>
            </a:r>
            <a:r>
              <a:rPr lang="ru-RU" altLang="ru-RU" sz="2400" dirty="0" smtClean="0">
                <a:latin typeface="Segoe UI Light" pitchFamily="32" charset="0"/>
              </a:rPr>
              <a:t>пояснительная записка; целевые ориентиры; содержание </a:t>
            </a:r>
            <a:r>
              <a:rPr lang="ru-RU" altLang="ru-RU" sz="2400" dirty="0">
                <a:latin typeface="Segoe UI Light" pitchFamily="32" charset="0"/>
              </a:rPr>
              <a:t>рабочей </a:t>
            </a:r>
            <a:r>
              <a:rPr lang="ru-RU" altLang="ru-RU" sz="2400" dirty="0" smtClean="0">
                <a:latin typeface="Segoe UI Light" pitchFamily="32" charset="0"/>
              </a:rPr>
              <a:t>программы;  </a:t>
            </a:r>
            <a:r>
              <a:rPr lang="ru-RU" altLang="ru-RU" sz="2400" dirty="0">
                <a:latin typeface="Segoe UI Light" pitchFamily="32" charset="0"/>
              </a:rPr>
              <a:t>тематическое </a:t>
            </a:r>
            <a:r>
              <a:rPr lang="ru-RU" altLang="ru-RU" sz="2400" dirty="0" smtClean="0">
                <a:latin typeface="Segoe UI Light" pitchFamily="32" charset="0"/>
              </a:rPr>
              <a:t>планирование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 Light" pitchFamily="32" charset="0"/>
              </a:rPr>
              <a:t>Могут называться </a:t>
            </a:r>
            <a:r>
              <a:rPr lang="ru-RU" altLang="ru-RU" sz="2400" b="1" dirty="0" smtClean="0">
                <a:latin typeface="Segoe UI Light" pitchFamily="32" charset="0"/>
              </a:rPr>
              <a:t>содержательными модулями. 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 smtClean="0">
              <a:latin typeface="Segoe UI Light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2028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440143" y="109538"/>
            <a:ext cx="959762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Segoe UI Semibold" pitchFamily="32" charset="0"/>
              </a:rPr>
              <a:t>В чем заключаются новые, особые требования к  созданию рабочих программ?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31800" y="1685365"/>
            <a:ext cx="9405937" cy="461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 algn="just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b="1" dirty="0" smtClean="0">
                <a:latin typeface="Segoe UI Light" pitchFamily="32" charset="0"/>
              </a:rPr>
              <a:t>В-третьих</a:t>
            </a:r>
            <a:r>
              <a:rPr lang="ru-RU" altLang="ru-RU" sz="2400" b="1" dirty="0">
                <a:latin typeface="Segoe UI Light" pitchFamily="32" charset="0"/>
              </a:rPr>
              <a:t>, </a:t>
            </a:r>
            <a:r>
              <a:rPr lang="ru-RU" altLang="ru-RU" sz="2400" dirty="0">
                <a:latin typeface="Segoe UI Light" pitchFamily="32" charset="0"/>
              </a:rPr>
              <a:t>на федеральном уровне задана </a:t>
            </a:r>
            <a:r>
              <a:rPr lang="ru-RU" altLang="ru-RU" sz="2400" b="1" dirty="0">
                <a:latin typeface="Segoe UI Light" pitchFamily="32" charset="0"/>
              </a:rPr>
              <a:t>структура рабочих программ учебных предметов и курсов внеурочной деятельности. </a:t>
            </a:r>
            <a:endParaRPr lang="ru-RU" altLang="ru-RU" sz="2400" b="1" dirty="0" smtClean="0">
              <a:latin typeface="Segoe UI Light" pitchFamily="32" charset="0"/>
            </a:endParaRPr>
          </a:p>
          <a:p>
            <a:pPr marL="0" indent="0" algn="just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dirty="0" smtClean="0">
                <a:latin typeface="Segoe UI Light" pitchFamily="32" charset="0"/>
              </a:rPr>
              <a:t>Эта </a:t>
            </a:r>
            <a:r>
              <a:rPr lang="ru-RU" altLang="ru-RU" sz="2400" dirty="0">
                <a:latin typeface="Segoe UI Light" pitchFamily="32" charset="0"/>
              </a:rPr>
              <a:t>структура включает в себя </a:t>
            </a:r>
            <a:r>
              <a:rPr lang="ru-RU" altLang="ru-RU" sz="2400" b="1" dirty="0">
                <a:latin typeface="Segoe UI Light" pitchFamily="32" charset="0"/>
              </a:rPr>
              <a:t>обязательный перечень разделов</a:t>
            </a:r>
            <a:r>
              <a:rPr lang="ru-RU" altLang="ru-RU" sz="2400" dirty="0">
                <a:latin typeface="Segoe UI Light" pitchFamily="32" charset="0"/>
              </a:rPr>
              <a:t>, которые должны быть разработаны в ходе создания программ, а также (при необходимости) дополнены другими разделами. </a:t>
            </a:r>
            <a:endParaRPr lang="ru-RU" altLang="ru-RU" sz="2400" dirty="0" smtClean="0">
              <a:latin typeface="Segoe UI Light" pitchFamily="32" charset="0"/>
            </a:endParaRPr>
          </a:p>
          <a:p>
            <a:pPr marL="0" indent="0" algn="just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dirty="0" smtClean="0">
                <a:latin typeface="Segoe UI Light" pitchFamily="32" charset="0"/>
              </a:rPr>
              <a:t>Структура рабочих программ дошкольного и дополнительного образования на федеральном уровне не определена.</a:t>
            </a:r>
            <a:endParaRPr lang="ru-RU" altLang="ru-RU" sz="2400" dirty="0">
              <a:latin typeface="Segoe UI Light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4034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 dirty="0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31825" y="188914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 smtClean="0">
                <a:solidFill>
                  <a:srgbClr val="255997"/>
                </a:solidFill>
                <a:latin typeface="Segoe UI Semibold" pitchFamily="32" charset="0"/>
              </a:rPr>
              <a:t>Особенности создания рабочих программ дополнительного образования</a:t>
            </a:r>
            <a:endParaRPr lang="ru-RU" altLang="ru-RU" sz="2800" b="1" dirty="0">
              <a:solidFill>
                <a:srgbClr val="255997"/>
              </a:solidFill>
              <a:latin typeface="Segoe UI Semibold" pitchFamily="32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31800" y="1685365"/>
            <a:ext cx="9405937" cy="411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 Light" pitchFamily="32" charset="0"/>
              </a:rPr>
              <a:t>Не являются обязательными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 Light" pitchFamily="32" charset="0"/>
              </a:rPr>
              <a:t>Реализуются </a:t>
            </a:r>
            <a:r>
              <a:rPr lang="ru-RU" altLang="ru-RU" sz="2400" b="1" dirty="0" smtClean="0">
                <a:latin typeface="Segoe UI Light" pitchFamily="32" charset="0"/>
              </a:rPr>
              <a:t>в </a:t>
            </a:r>
            <a:r>
              <a:rPr lang="ru-RU" altLang="ru-RU" sz="2400" b="1" dirty="0">
                <a:latin typeface="Segoe UI Light" pitchFamily="32" charset="0"/>
              </a:rPr>
              <a:t>объединениях по </a:t>
            </a:r>
            <a:r>
              <a:rPr lang="ru-RU" altLang="ru-RU" sz="2400" b="1" dirty="0" smtClean="0">
                <a:latin typeface="Segoe UI Light" pitchFamily="32" charset="0"/>
              </a:rPr>
              <a:t>интересам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 Light" pitchFamily="32" charset="0"/>
              </a:rPr>
              <a:t>Имеют </a:t>
            </a:r>
            <a:r>
              <a:rPr lang="ru-RU" altLang="ru-RU" sz="2400" b="1" dirty="0">
                <a:latin typeface="Segoe UI Light" pitchFamily="32" charset="0"/>
              </a:rPr>
              <a:t>различную направленность </a:t>
            </a:r>
            <a:r>
              <a:rPr lang="ru-RU" altLang="ru-RU" sz="2400" dirty="0">
                <a:latin typeface="Segoe UI Light" pitchFamily="32" charset="0"/>
              </a:rPr>
              <a:t>(техническую, естественнонаучную, </a:t>
            </a:r>
            <a:r>
              <a:rPr lang="ru-RU" altLang="ru-RU" sz="2400" dirty="0" smtClean="0">
                <a:latin typeface="Segoe UI Light" pitchFamily="32" charset="0"/>
              </a:rPr>
              <a:t>социально-педагогическую…) </a:t>
            </a:r>
            <a:r>
              <a:rPr lang="ru-RU" altLang="ru-RU" sz="2400" dirty="0">
                <a:latin typeface="Segoe UI Light" pitchFamily="32" charset="0"/>
              </a:rPr>
              <a:t>и реализуются в ходе  аудиторных и внеаудиторных занятий. </a:t>
            </a:r>
            <a:endParaRPr lang="ru-RU" altLang="ru-RU" sz="2400" dirty="0" smtClean="0">
              <a:latin typeface="Segoe UI Light" pitchFamily="32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 Light" pitchFamily="32" charset="0"/>
              </a:rPr>
              <a:t>Возможная структура: </a:t>
            </a:r>
            <a:r>
              <a:rPr lang="ru-RU" altLang="ru-RU" sz="2400" dirty="0" smtClean="0">
                <a:latin typeface="Segoe UI Light" pitchFamily="32" charset="0"/>
              </a:rPr>
              <a:t>пояснительная записка; содержание </a:t>
            </a:r>
            <a:r>
              <a:rPr lang="ru-RU" altLang="ru-RU" sz="2400" dirty="0">
                <a:latin typeface="Segoe UI Light" pitchFamily="32" charset="0"/>
              </a:rPr>
              <a:t>рабочей </a:t>
            </a:r>
            <a:r>
              <a:rPr lang="ru-RU" altLang="ru-RU" sz="2400" dirty="0" smtClean="0">
                <a:latin typeface="Segoe UI Light" pitchFamily="32" charset="0"/>
              </a:rPr>
              <a:t>программы;  </a:t>
            </a:r>
            <a:r>
              <a:rPr lang="ru-RU" altLang="ru-RU" sz="2400" dirty="0">
                <a:latin typeface="Segoe UI Light" pitchFamily="32" charset="0"/>
              </a:rPr>
              <a:t>тематическое </a:t>
            </a:r>
            <a:r>
              <a:rPr lang="ru-RU" altLang="ru-RU" sz="2400" dirty="0" smtClean="0">
                <a:latin typeface="Segoe UI Light" pitchFamily="32" charset="0"/>
              </a:rPr>
              <a:t>планирование с </a:t>
            </a:r>
            <a:r>
              <a:rPr lang="ru-RU" altLang="ru-RU" sz="2400" dirty="0">
                <a:latin typeface="Segoe UI Light" pitchFamily="32" charset="0"/>
              </a:rPr>
              <a:t>указанием типа объединения (клуб, секция, кружок и т.д.);  форм реализации (индивидуальных, групповых) и используемых </a:t>
            </a:r>
            <a:r>
              <a:rPr lang="ru-RU" altLang="ru-RU" sz="2400" dirty="0" smtClean="0">
                <a:latin typeface="Segoe UI Light" pitchFamily="32" charset="0"/>
              </a:rPr>
              <a:t>технологий; материально-техническое </a:t>
            </a:r>
            <a:r>
              <a:rPr lang="ru-RU" altLang="ru-RU" sz="2400" dirty="0">
                <a:latin typeface="Segoe UI Light" pitchFamily="32" charset="0"/>
              </a:rPr>
              <a:t>и методическое обеспечение. </a:t>
            </a:r>
            <a:endParaRPr lang="ru-RU" altLang="ru-RU" sz="2400" dirty="0" smtClean="0">
              <a:latin typeface="Segoe UI Light" pitchFamily="32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 smtClean="0">
              <a:latin typeface="Segoe UI Light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4012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 dirty="0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31825" y="188914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 smtClean="0">
                <a:solidFill>
                  <a:srgbClr val="255997"/>
                </a:solidFill>
                <a:latin typeface="Segoe UI Semibold" pitchFamily="32" charset="0"/>
              </a:rPr>
              <a:t>Не </a:t>
            </a:r>
            <a:r>
              <a:rPr lang="ru-RU" altLang="ru-RU" sz="2800" b="1" dirty="0">
                <a:solidFill>
                  <a:srgbClr val="255997"/>
                </a:solidFill>
                <a:latin typeface="Segoe UI Semibold" pitchFamily="32" charset="0"/>
              </a:rPr>
              <a:t>являются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Segoe UI Semibold" pitchFamily="32" charset="0"/>
              </a:rPr>
              <a:t>обоснованными требования: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31800" y="1685365"/>
            <a:ext cx="9405937" cy="411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 Light" pitchFamily="32" charset="0"/>
              </a:rPr>
              <a:t>к особой структуре программ учебных предметов, курсов (например, отдельных разделов - в табличной форме)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 Light" pitchFamily="32" charset="0"/>
              </a:rPr>
              <a:t>к </a:t>
            </a:r>
            <a:r>
              <a:rPr lang="ru-RU" altLang="ru-RU" sz="2400" dirty="0">
                <a:latin typeface="Segoe UI Light" pitchFamily="32" charset="0"/>
              </a:rPr>
              <a:t>общему кол-ву часов на освоение </a:t>
            </a:r>
            <a:r>
              <a:rPr lang="ru-RU" altLang="ru-RU" sz="2400" dirty="0" smtClean="0">
                <a:latin typeface="Segoe UI Light" pitchFamily="32" charset="0"/>
              </a:rPr>
              <a:t>программы на основе какой-то примерной программы </a:t>
            </a:r>
            <a:r>
              <a:rPr lang="ru-RU" altLang="ru-RU" sz="2400" dirty="0">
                <a:latin typeface="Segoe UI Light" pitchFamily="32" charset="0"/>
              </a:rPr>
              <a:t>(кроме учета примерного учебного плана </a:t>
            </a:r>
            <a:r>
              <a:rPr lang="ru-RU" altLang="ru-RU" sz="2400" dirty="0" smtClean="0">
                <a:latin typeface="Segoe UI Light" pitchFamily="32" charset="0"/>
              </a:rPr>
              <a:t>ООП данного уровня образования)</a:t>
            </a:r>
            <a:endParaRPr lang="ru-RU" altLang="ru-RU" sz="2400" dirty="0">
              <a:latin typeface="Segoe UI Light" pitchFamily="32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 Light" pitchFamily="32" charset="0"/>
              </a:rPr>
              <a:t>к </a:t>
            </a:r>
            <a:r>
              <a:rPr lang="ru-RU" altLang="ru-RU" sz="2400" dirty="0">
                <a:latin typeface="Segoe UI Light" pitchFamily="32" charset="0"/>
              </a:rPr>
              <a:t>соответствию часов на изучение отдельных тем какой-либо </a:t>
            </a:r>
            <a:r>
              <a:rPr lang="ru-RU" altLang="ru-RU" sz="2400" dirty="0" smtClean="0">
                <a:latin typeface="Segoe UI Light" pitchFamily="32" charset="0"/>
              </a:rPr>
              <a:t>примерной программе</a:t>
            </a:r>
            <a:endParaRPr lang="ru-RU" altLang="ru-RU" sz="2400" dirty="0">
              <a:latin typeface="Segoe UI Light" pitchFamily="32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 Light" pitchFamily="32" charset="0"/>
              </a:rPr>
              <a:t>к </a:t>
            </a:r>
            <a:r>
              <a:rPr lang="ru-RU" altLang="ru-RU" sz="2400" dirty="0">
                <a:latin typeface="Segoe UI Light" pitchFamily="32" charset="0"/>
              </a:rPr>
              <a:t>обязательной самостоятельной </a:t>
            </a:r>
            <a:r>
              <a:rPr lang="ru-RU" altLang="ru-RU" sz="2400" dirty="0" smtClean="0">
                <a:latin typeface="Segoe UI Light" pitchFamily="32" charset="0"/>
              </a:rPr>
              <a:t>разработке </a:t>
            </a:r>
            <a:r>
              <a:rPr lang="ru-RU" altLang="ru-RU" sz="2400" dirty="0">
                <a:latin typeface="Segoe UI Light" pitchFamily="32" charset="0"/>
              </a:rPr>
              <a:t>рабочих программ на основе примерных</a:t>
            </a:r>
          </a:p>
        </p:txBody>
      </p:sp>
    </p:spTree>
    <p:extLst>
      <p:ext uri="{BB962C8B-B14F-4D97-AF65-F5344CB8AC3E}">
        <p14:creationId xmlns:p14="http://schemas.microsoft.com/office/powerpoint/2010/main" val="13352469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 1"/>
          <p:cNvGrpSpPr>
            <a:grpSpLocks/>
          </p:cNvGrpSpPr>
          <p:nvPr/>
        </p:nvGrpSpPr>
        <p:grpSpPr bwMode="auto">
          <a:xfrm>
            <a:off x="0" y="0"/>
            <a:ext cx="10118725" cy="7558088"/>
            <a:chOff x="0" y="0"/>
            <a:chExt cx="6374" cy="4761"/>
          </a:xfrm>
        </p:grpSpPr>
        <p:pic>
          <p:nvPicPr>
            <p:cNvPr id="286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6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867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8677" name="Group 5"/>
            <p:cNvGrpSpPr>
              <a:grpSpLocks/>
            </p:cNvGrpSpPr>
            <p:nvPr/>
          </p:nvGrpSpPr>
          <p:grpSpPr bwMode="auto">
            <a:xfrm>
              <a:off x="1" y="831"/>
              <a:ext cx="6347" cy="49"/>
              <a:chOff x="1" y="831"/>
              <a:chExt cx="6347" cy="49"/>
            </a:xfrm>
          </p:grpSpPr>
          <p:sp>
            <p:nvSpPr>
              <p:cNvPr id="28678" name="Line 6"/>
              <p:cNvSpPr>
                <a:spLocks noChangeShapeType="1"/>
              </p:cNvSpPr>
              <p:nvPr/>
            </p:nvSpPr>
            <p:spPr bwMode="auto">
              <a:xfrm>
                <a:off x="1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79" name="Line 7"/>
              <p:cNvSpPr>
                <a:spLocks noChangeShapeType="1"/>
              </p:cNvSpPr>
              <p:nvPr/>
            </p:nvSpPr>
            <p:spPr bwMode="auto">
              <a:xfrm>
                <a:off x="1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8680" name="Group 8"/>
            <p:cNvGrpSpPr>
              <a:grpSpLocks/>
            </p:cNvGrpSpPr>
            <p:nvPr/>
          </p:nvGrpSpPr>
          <p:grpSpPr bwMode="auto">
            <a:xfrm>
              <a:off x="424" y="4393"/>
              <a:ext cx="4049" cy="267"/>
              <a:chOff x="424" y="4393"/>
              <a:chExt cx="4049" cy="267"/>
            </a:xfrm>
          </p:grpSpPr>
          <p:sp>
            <p:nvSpPr>
              <p:cNvPr id="28681" name="Text Box 9"/>
              <p:cNvSpPr txBox="1">
                <a:spLocks noChangeArrowheads="1"/>
              </p:cNvSpPr>
              <p:nvPr/>
            </p:nvSpPr>
            <p:spPr bwMode="auto">
              <a:xfrm>
                <a:off x="810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2868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8683" name="Group 11"/>
            <p:cNvGrpSpPr>
              <a:grpSpLocks/>
            </p:cNvGrpSpPr>
            <p:nvPr/>
          </p:nvGrpSpPr>
          <p:grpSpPr bwMode="auto">
            <a:xfrm>
              <a:off x="1" y="4284"/>
              <a:ext cx="6347" cy="48"/>
              <a:chOff x="1" y="4284"/>
              <a:chExt cx="6347" cy="48"/>
            </a:xfrm>
          </p:grpSpPr>
          <p:sp>
            <p:nvSpPr>
              <p:cNvPr id="28684" name="Line 12"/>
              <p:cNvSpPr>
                <a:spLocks noChangeShapeType="1"/>
              </p:cNvSpPr>
              <p:nvPr/>
            </p:nvSpPr>
            <p:spPr bwMode="auto">
              <a:xfrm>
                <a:off x="1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85" name="Line 13"/>
              <p:cNvSpPr>
                <a:spLocks noChangeShapeType="1"/>
              </p:cNvSpPr>
              <p:nvPr/>
            </p:nvSpPr>
            <p:spPr bwMode="auto">
              <a:xfrm>
                <a:off x="1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673100" y="251445"/>
            <a:ext cx="9405938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ru-RU" altLang="ru-RU" sz="2800" b="1" dirty="0" smtClean="0">
                <a:solidFill>
                  <a:srgbClr val="255997"/>
                </a:solidFill>
                <a:latin typeface="Segoe UI Light" pitchFamily="32" charset="0"/>
              </a:rPr>
              <a:t>Сайт издательства «Академкнига/Учебник»</a:t>
            </a:r>
          </a:p>
          <a:p>
            <a:pPr algn="ctr">
              <a:lnSpc>
                <a:spcPct val="90000"/>
              </a:lnSpc>
              <a:spcBef>
                <a:spcPts val="1800"/>
              </a:spcBef>
            </a:pPr>
            <a:r>
              <a:rPr lang="en-US" altLang="ru-RU" sz="2800" b="1" dirty="0">
                <a:solidFill>
                  <a:srgbClr val="255997"/>
                </a:solidFill>
                <a:latin typeface="Segoe UI Light" pitchFamily="32" charset="0"/>
              </a:rPr>
              <a:t>akademkniga.ru</a:t>
            </a:r>
            <a:endParaRPr lang="ru-RU" altLang="ru-RU" sz="2800" b="1" dirty="0" smtClean="0">
              <a:solidFill>
                <a:srgbClr val="255997"/>
              </a:solidFill>
              <a:latin typeface="Segoe UI Light" pitchFamily="32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endParaRPr lang="ru-RU" altLang="ru-RU" sz="2800" b="1" dirty="0">
              <a:solidFill>
                <a:srgbClr val="255997"/>
              </a:solidFill>
              <a:latin typeface="Segoe UI Light" pitchFamily="32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endParaRPr lang="ru-RU" altLang="ru-RU" sz="2800" b="1" dirty="0" smtClean="0">
              <a:solidFill>
                <a:srgbClr val="255997"/>
              </a:solidFill>
              <a:latin typeface="Segoe UI Light" pitchFamily="32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endParaRPr lang="ru-RU" altLang="ru-RU" sz="2800" b="1" dirty="0">
              <a:solidFill>
                <a:srgbClr val="255997"/>
              </a:solidFill>
              <a:latin typeface="Segoe UI Light" pitchFamily="32" charset="0"/>
            </a:endParaRP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493713" y="1439863"/>
            <a:ext cx="9405937" cy="527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8688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2" y="1555749"/>
            <a:ext cx="6840538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539750" y="5580063"/>
            <a:ext cx="34194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11000"/>
              </a:lnSpc>
            </a:pPr>
            <a:r>
              <a:rPr lang="ru-RU" altLang="ru-RU" sz="2400" b="1" dirty="0" smtClean="0">
                <a:latin typeface="Segoe UI Light" pitchFamily="32" charset="0"/>
              </a:rPr>
              <a:t> </a:t>
            </a:r>
            <a:endParaRPr lang="ru-RU" altLang="ru-RU" sz="2400" b="1" dirty="0">
              <a:latin typeface="Segoe UI Light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46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72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173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7174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5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176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7177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7178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7179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7180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1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143768" y="323453"/>
            <a:ext cx="989399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</a:pPr>
            <a:r>
              <a:rPr lang="ru-RU" altLang="ru-RU" sz="2800" b="1" dirty="0">
                <a:solidFill>
                  <a:srgbClr val="255997"/>
                </a:solidFill>
                <a:latin typeface="Segoe UI Light" pitchFamily="32" charset="0"/>
              </a:rPr>
              <a:t>Сайт издательства «Академкнига/Учебник»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altLang="ru-RU" sz="2800" b="1" dirty="0" smtClean="0">
                <a:solidFill>
                  <a:srgbClr val="255997"/>
                </a:solidFill>
                <a:latin typeface="Segoe UI Semibold" pitchFamily="32" charset="0"/>
              </a:rPr>
              <a:t>shop-akbooks.ru</a:t>
            </a:r>
            <a:endParaRPr lang="en-US" altLang="ru-RU" sz="2800" b="1" dirty="0">
              <a:solidFill>
                <a:srgbClr val="255997"/>
              </a:solidFill>
              <a:latin typeface="Segoe UI Semibold" pitchFamily="32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ru-RU" altLang="ru-RU" sz="2800" b="1" dirty="0">
              <a:solidFill>
                <a:srgbClr val="255997"/>
              </a:solidFill>
              <a:latin typeface="Segoe UI Semibold" pitchFamily="32" charset="0"/>
            </a:endParaRP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432544" y="1701802"/>
            <a:ext cx="9405937" cy="373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endParaRPr lang="ru-RU" altLang="ru-RU" sz="2400" dirty="0">
              <a:latin typeface="Segoe UI Light" pitchFamily="32" charset="0"/>
            </a:endParaRPr>
          </a:p>
        </p:txBody>
      </p:sp>
      <p:pic>
        <p:nvPicPr>
          <p:cNvPr id="19" name="Рисунок 18"/>
          <p:cNvPicPr/>
          <p:nvPr/>
        </p:nvPicPr>
        <p:blipFill rotWithShape="1">
          <a:blip r:embed="rId6"/>
          <a:srcRect l="769" t="2885" r="1025" b="3841"/>
          <a:stretch/>
        </p:blipFill>
        <p:spPr bwMode="auto">
          <a:xfrm>
            <a:off x="2015976" y="1524317"/>
            <a:ext cx="6480720" cy="50492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39749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Group 1"/>
          <p:cNvGrpSpPr>
            <a:grpSpLocks/>
          </p:cNvGrpSpPr>
          <p:nvPr/>
        </p:nvGrpSpPr>
        <p:grpSpPr bwMode="auto">
          <a:xfrm>
            <a:off x="0" y="-28575"/>
            <a:ext cx="10079038" cy="7639050"/>
            <a:chOff x="0" y="-18"/>
            <a:chExt cx="6349" cy="4812"/>
          </a:xfrm>
        </p:grpSpPr>
        <p:pic>
          <p:nvPicPr>
            <p:cNvPr id="296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7" r="5518" b="8849"/>
            <a:stretch>
              <a:fillRect/>
            </a:stretch>
          </p:blipFill>
          <p:spPr bwMode="auto">
            <a:xfrm>
              <a:off x="0" y="-18"/>
              <a:ext cx="6349" cy="4812"/>
            </a:xfrm>
            <a:prstGeom prst="rect">
              <a:avLst/>
            </a:prstGeom>
            <a:noFill/>
            <a:ln>
              <a:noFill/>
            </a:ln>
            <a:effectLst>
              <a:outerShdw dist="38184" dir="2700000" algn="ctr" rotWithShape="0">
                <a:srgbClr val="000000">
                  <a:alpha val="40033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8127" r="5518" b="8849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1" y="-18"/>
              <a:ext cx="6348" cy="4812"/>
            </a:xfrm>
            <a:prstGeom prst="rect">
              <a:avLst/>
            </a:prstGeom>
            <a:solidFill>
              <a:srgbClr val="FFFFFF">
                <a:alpha val="51999"/>
              </a:srgbClr>
            </a:solidFill>
            <a:ln>
              <a:noFill/>
            </a:ln>
            <a:effectLst>
              <a:outerShdw dist="38184" dir="2700000" algn="ctr" rotWithShape="0">
                <a:srgbClr val="000000">
                  <a:alpha val="40033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0" name="Rectangle 4"/>
            <p:cNvSpPr>
              <a:spLocks noChangeArrowheads="1"/>
            </p:cNvSpPr>
            <p:nvPr/>
          </p:nvSpPr>
          <p:spPr bwMode="auto">
            <a:xfrm>
              <a:off x="1" y="-18"/>
              <a:ext cx="6348" cy="1749"/>
            </a:xfrm>
            <a:prstGeom prst="rect">
              <a:avLst/>
            </a:prstGeom>
            <a:solidFill>
              <a:srgbClr val="255997">
                <a:alpha val="64000"/>
              </a:srgbClr>
            </a:solidFill>
            <a:ln>
              <a:noFill/>
            </a:ln>
            <a:effectLst>
              <a:outerShdw dist="38184" dir="2700000" algn="ctr" rotWithShape="0">
                <a:srgbClr val="000000">
                  <a:alpha val="40033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9701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2" y="381"/>
              <a:ext cx="772" cy="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38138" y="427038"/>
            <a:ext cx="940435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400" dirty="0">
                <a:solidFill>
                  <a:srgbClr val="FFFFFF"/>
                </a:solidFill>
                <a:latin typeface="Segoe UI Semilight" pitchFamily="32" charset="0"/>
              </a:rPr>
              <a:t>Издательство «Академкнига/Учебник»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400" dirty="0">
                <a:solidFill>
                  <a:srgbClr val="FFFFFF"/>
                </a:solidFill>
                <a:latin typeface="Segoe UI Semilight" pitchFamily="32" charset="0"/>
              </a:rPr>
              <a:t>117342, г. Москва, ул. Бутлерова, 17б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ru-RU" altLang="ru-RU" sz="1200" dirty="0">
              <a:solidFill>
                <a:srgbClr val="FFFFFF"/>
              </a:solidFill>
              <a:latin typeface="Segoe UI Semilight" pitchFamily="32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400" dirty="0">
                <a:solidFill>
                  <a:srgbClr val="FFFFFF"/>
                </a:solidFill>
                <a:latin typeface="Segoe UI Semilight" pitchFamily="32" charset="0"/>
              </a:rPr>
              <a:t>Тел.: (499) 968-92-29					 </a:t>
            </a:r>
            <a:r>
              <a:rPr lang="en-US" altLang="ru-RU" sz="2400" dirty="0">
                <a:solidFill>
                  <a:srgbClr val="FFFFFF"/>
                </a:solidFill>
                <a:latin typeface="Segoe UI Semilight" pitchFamily="32" charset="0"/>
              </a:rPr>
              <a:t>akademkniga.ru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400" dirty="0">
                <a:solidFill>
                  <a:srgbClr val="FFFFFF"/>
                </a:solidFill>
                <a:latin typeface="Segoe UI Semilight" pitchFamily="32" charset="0"/>
              </a:rPr>
              <a:t>Факс: (499) 234-63-58				</a:t>
            </a:r>
            <a:r>
              <a:rPr lang="ru-RU" altLang="ru-RU" sz="2400" dirty="0" smtClean="0">
                <a:solidFill>
                  <a:srgbClr val="FFFFFF"/>
                </a:solidFill>
                <a:latin typeface="Segoe UI Semilight" pitchFamily="32" charset="0"/>
              </a:rPr>
              <a:t>         </a:t>
            </a:r>
            <a:r>
              <a:rPr lang="en-US" altLang="ru-RU" sz="2400" dirty="0" smtClean="0">
                <a:solidFill>
                  <a:srgbClr val="FFFFFF"/>
                </a:solidFill>
                <a:latin typeface="Segoe UI Semilight" pitchFamily="32" charset="0"/>
              </a:rPr>
              <a:t>shop-akbooks.ru</a:t>
            </a:r>
            <a:endParaRPr lang="en-US" altLang="ru-RU" sz="2400" dirty="0">
              <a:solidFill>
                <a:srgbClr val="FFFFFF"/>
              </a:solidFill>
              <a:latin typeface="Segoe UI Semilight" pitchFamily="32" charset="0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20675" y="6081713"/>
            <a:ext cx="678338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endParaRPr lang="ru-RU" altLang="ru-RU" sz="2400">
              <a:solidFill>
                <a:srgbClr val="255997"/>
              </a:solidFill>
              <a:latin typeface="Segoe UI Light" pitchFamily="32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400" b="1">
                <a:solidFill>
                  <a:srgbClr val="255997"/>
                </a:solidFill>
                <a:latin typeface="Segoe UI Light" pitchFamily="32" charset="0"/>
              </a:rPr>
              <a:t>Соломатин Александр Михайлович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400" b="1">
                <a:solidFill>
                  <a:srgbClr val="255997"/>
                </a:solidFill>
                <a:latin typeface="Segoe UI Light" pitchFamily="32" charset="0"/>
              </a:rPr>
              <a:t>a.solomatin@akademkniga.ru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ru-RU" altLang="ru-RU" sz="2400">
              <a:solidFill>
                <a:srgbClr val="255997"/>
              </a:solidFill>
              <a:latin typeface="Segoe UI Light" pitchFamily="32" charset="0"/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0" y="4079875"/>
            <a:ext cx="1008062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4800" b="1">
                <a:solidFill>
                  <a:srgbClr val="255997"/>
                </a:solidFill>
                <a:latin typeface="Segoe UI Semilight" pitchFamily="32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440143" y="109538"/>
            <a:ext cx="959762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Segoe UI Semibold" pitchFamily="32" charset="0"/>
              </a:rPr>
              <a:t>В чем заключаются новые, особые требования к  созданию рабочих программ?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31800" y="1685365"/>
            <a:ext cx="9405937" cy="461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 algn="just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b="1" dirty="0" smtClean="0">
                <a:latin typeface="Segoe UI Light" pitchFamily="32" charset="0"/>
              </a:rPr>
              <a:t>В-четвертых</a:t>
            </a:r>
            <a:r>
              <a:rPr lang="ru-RU" altLang="ru-RU" sz="2400" b="1" dirty="0">
                <a:latin typeface="Segoe UI Light" pitchFamily="32" charset="0"/>
              </a:rPr>
              <a:t>, </a:t>
            </a:r>
            <a:r>
              <a:rPr lang="ru-RU" altLang="ru-RU" sz="2400" dirty="0">
                <a:latin typeface="Segoe UI Light" pitchFamily="32" charset="0"/>
              </a:rPr>
              <a:t>реализация ФГОС связана с использованием важных организационных механизмов: </a:t>
            </a:r>
            <a:r>
              <a:rPr lang="ru-RU" altLang="ru-RU" sz="2400" b="1" dirty="0">
                <a:latin typeface="Segoe UI Light" pitchFamily="32" charset="0"/>
              </a:rPr>
              <a:t>учебного плана и плана внеурочной деятельности. </a:t>
            </a:r>
            <a:endParaRPr lang="ru-RU" altLang="ru-RU" sz="2400" b="1" dirty="0" smtClean="0">
              <a:latin typeface="Segoe UI Light" pitchFamily="32" charset="0"/>
            </a:endParaRPr>
          </a:p>
          <a:p>
            <a:pPr marL="0" indent="0" algn="just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dirty="0" smtClean="0">
                <a:latin typeface="Segoe UI Light" pitchFamily="32" charset="0"/>
              </a:rPr>
              <a:t>Эти </a:t>
            </a:r>
            <a:r>
              <a:rPr lang="ru-RU" altLang="ru-RU" sz="2400" dirty="0">
                <a:latin typeface="Segoe UI Light" pitchFamily="32" charset="0"/>
              </a:rPr>
              <a:t>документы взаимосвязаны друг с другом, что делает необходимым </a:t>
            </a:r>
            <a:r>
              <a:rPr lang="ru-RU" altLang="ru-RU" sz="2400" b="1" dirty="0">
                <a:latin typeface="Segoe UI Light" pitchFamily="32" charset="0"/>
              </a:rPr>
              <a:t>координацию программ учебных предметов и курсов внеурочной </a:t>
            </a:r>
            <a:r>
              <a:rPr lang="ru-RU" altLang="ru-RU" sz="2400" b="1" dirty="0" smtClean="0">
                <a:latin typeface="Segoe UI Light" pitchFamily="32" charset="0"/>
              </a:rPr>
              <a:t>деятельности.</a:t>
            </a:r>
            <a:endParaRPr lang="ru-RU" altLang="ru-RU" sz="2400" dirty="0">
              <a:latin typeface="Segoe UI Light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1008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440143" y="109538"/>
            <a:ext cx="959762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 smtClean="0">
                <a:solidFill>
                  <a:srgbClr val="255997"/>
                </a:solidFill>
                <a:latin typeface="Segoe UI Semibold" pitchFamily="32" charset="0"/>
              </a:rPr>
              <a:t>Какие бывают программы учебных предметов, курсов?</a:t>
            </a:r>
            <a:endParaRPr lang="ru-RU" altLang="ru-RU" sz="2800" b="1" dirty="0">
              <a:solidFill>
                <a:srgbClr val="255997"/>
              </a:solidFill>
              <a:latin typeface="Segoe UI Semibold" pitchFamily="32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40143" y="1468493"/>
            <a:ext cx="9405937" cy="504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 algn="just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dirty="0" smtClean="0">
                <a:latin typeface="Segoe UI Light" pitchFamily="32" charset="0"/>
              </a:rPr>
              <a:t>На федеральном уровне предла</a:t>
            </a:r>
            <a:r>
              <a:rPr lang="ru-RU" altLang="ru-RU" sz="2400" b="1" dirty="0" smtClean="0">
                <a:latin typeface="Segoe UI Light" pitchFamily="32" charset="0"/>
              </a:rPr>
              <a:t>гается новая классификация программ </a:t>
            </a:r>
            <a:r>
              <a:rPr lang="ru-RU" altLang="ru-RU" sz="2400" dirty="0" smtClean="0">
                <a:latin typeface="Segoe UI Light" pitchFamily="32" charset="0"/>
              </a:rPr>
              <a:t>учебных предметов, курсов. Согласно ФЗ «Об образовании в РФ», используются следующие виды программ:</a:t>
            </a:r>
          </a:p>
          <a:p>
            <a:pPr marL="0" indent="0" algn="just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b="1" dirty="0" smtClean="0">
                <a:latin typeface="Segoe UI Light" pitchFamily="32" charset="0"/>
              </a:rPr>
              <a:t>- примерные рабочие программы (ст.2, п.10)</a:t>
            </a:r>
          </a:p>
          <a:p>
            <a:pPr marL="0" indent="0" algn="just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b="1" dirty="0" smtClean="0">
                <a:latin typeface="Segoe UI Light" pitchFamily="32" charset="0"/>
              </a:rPr>
              <a:t>- авторские программы (ст. 47, п.3)</a:t>
            </a:r>
          </a:p>
          <a:p>
            <a:pPr marL="0" indent="0" algn="just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b="1" dirty="0" smtClean="0">
                <a:latin typeface="Segoe UI Light" pitchFamily="32" charset="0"/>
              </a:rPr>
              <a:t>- рабочие программы (ст.2, п.9)</a:t>
            </a:r>
          </a:p>
          <a:p>
            <a:pPr marL="0" indent="0" algn="just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b="1" i="1" dirty="0" smtClean="0">
                <a:latin typeface="Segoe UI Light" pitchFamily="32" charset="0"/>
              </a:rPr>
              <a:t>Примечание. </a:t>
            </a:r>
            <a:r>
              <a:rPr lang="ru-RU" altLang="ru-RU" sz="2400" dirty="0" smtClean="0">
                <a:latin typeface="Segoe UI Light" pitchFamily="32" charset="0"/>
              </a:rPr>
              <a:t>Были - примерные, авторские, рабочие программы по учебным предметам, курсам.</a:t>
            </a:r>
          </a:p>
          <a:p>
            <a:pPr marL="0" indent="0" algn="just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dirty="0" smtClean="0">
                <a:latin typeface="Segoe UI Light" pitchFamily="32" charset="0"/>
              </a:rPr>
              <a:t>Могут </a:t>
            </a:r>
            <a:r>
              <a:rPr lang="ru-RU" altLang="ru-RU" sz="2400" dirty="0">
                <a:latin typeface="Segoe UI Light" pitchFamily="32" charset="0"/>
              </a:rPr>
              <a:t>использоваться программы </a:t>
            </a:r>
            <a:r>
              <a:rPr lang="ru-RU" altLang="ru-RU" sz="2400" b="1" dirty="0">
                <a:latin typeface="Segoe UI Light" pitchFamily="32" charset="0"/>
              </a:rPr>
              <a:t>углубленного</a:t>
            </a:r>
            <a:r>
              <a:rPr lang="ru-RU" altLang="ru-RU" sz="2400" dirty="0">
                <a:latin typeface="Segoe UI Light" pitchFamily="32" charset="0"/>
              </a:rPr>
              <a:t> изучения предметов, а в средней школе – программы для различных </a:t>
            </a:r>
            <a:r>
              <a:rPr lang="ru-RU" altLang="ru-RU" sz="2400" b="1" dirty="0">
                <a:latin typeface="Segoe UI Light" pitchFamily="32" charset="0"/>
              </a:rPr>
              <a:t>профилей</a:t>
            </a:r>
            <a:r>
              <a:rPr lang="ru-RU" altLang="ru-RU" sz="2400" dirty="0">
                <a:latin typeface="Segoe UI Light" pitchFamily="32" charset="0"/>
              </a:rPr>
              <a:t> обучения </a:t>
            </a:r>
            <a:endParaRPr lang="ru-RU" altLang="ru-RU" sz="2400" dirty="0" smtClean="0">
              <a:latin typeface="Segoe UI Light" pitchFamily="32" charset="0"/>
            </a:endParaRPr>
          </a:p>
          <a:p>
            <a:pPr marL="0" indent="0" algn="just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endParaRPr lang="ru-RU" altLang="ru-RU" sz="2400" dirty="0" smtClean="0">
              <a:latin typeface="Segoe UI Light" pitchFamily="32" charset="0"/>
            </a:endParaRPr>
          </a:p>
          <a:p>
            <a:pPr marL="0" indent="0" algn="just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endParaRPr lang="ru-RU" altLang="ru-RU" sz="2400" dirty="0" smtClean="0">
              <a:latin typeface="Segoe UI Light" pitchFamily="32" charset="0"/>
            </a:endParaRPr>
          </a:p>
          <a:p>
            <a:pPr marL="0" indent="0" algn="just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endParaRPr lang="ru-RU" altLang="ru-RU" sz="2400" dirty="0" smtClean="0">
              <a:latin typeface="Segoe UI Light" pitchFamily="32" charset="0"/>
            </a:endParaRPr>
          </a:p>
          <a:p>
            <a:pPr marL="0" indent="0" algn="just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endParaRPr lang="ru-RU" altLang="ru-RU" sz="2400" dirty="0">
              <a:latin typeface="Segoe UI Light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9457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7" r="5518" b="8849"/>
          <a:stretch>
            <a:fillRect/>
          </a:stretch>
        </p:blipFill>
        <p:spPr bwMode="auto">
          <a:xfrm>
            <a:off x="-79375" y="-15534"/>
            <a:ext cx="10080625" cy="7640638"/>
          </a:xfrm>
          <a:prstGeom prst="rect">
            <a:avLst/>
          </a:prstGeom>
          <a:noFill/>
          <a:ln>
            <a:noFill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127" r="5518" b="884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588" y="-30163"/>
            <a:ext cx="10079037" cy="3175001"/>
          </a:xfrm>
          <a:prstGeom prst="rect">
            <a:avLst/>
          </a:prstGeom>
          <a:solidFill>
            <a:srgbClr val="255997">
              <a:alpha val="56999"/>
            </a:srgbClr>
          </a:solidFill>
          <a:ln>
            <a:noFill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95313" y="366713"/>
            <a:ext cx="8731250" cy="114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3400" b="1" dirty="0" smtClean="0">
                <a:solidFill>
                  <a:srgbClr val="FFFFFF"/>
                </a:solidFill>
                <a:latin typeface="Calibri" pitchFamily="32" charset="0"/>
              </a:rPr>
              <a:t>Примерные рабочие программы учебных предметов, курсов</a:t>
            </a:r>
            <a:endParaRPr lang="ru-RU" altLang="ru-RU" sz="3400" b="1" dirty="0">
              <a:solidFill>
                <a:srgbClr val="FFFFFF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4042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73100" y="446088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 smtClean="0">
                <a:solidFill>
                  <a:srgbClr val="255997"/>
                </a:solidFill>
                <a:latin typeface="Segoe UI Semibold" pitchFamily="32" charset="0"/>
              </a:rPr>
              <a:t>Что такое «примерная рабочая программа»?</a:t>
            </a:r>
            <a:endParaRPr lang="ru-RU" altLang="ru-RU" sz="2800" b="1" dirty="0">
              <a:solidFill>
                <a:srgbClr val="255997"/>
              </a:solidFill>
              <a:latin typeface="Segoe UI Semibold" pitchFamily="32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31799" y="1685366"/>
            <a:ext cx="9405937" cy="361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endParaRPr lang="ru-RU" altLang="ru-RU" sz="2400" b="1" dirty="0" smtClean="0">
              <a:latin typeface="Segoe UI Light" pitchFamily="32" charset="0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dirty="0" smtClean="0">
                <a:latin typeface="Segoe UI Light" pitchFamily="32" charset="0"/>
              </a:rPr>
              <a:t>Примерная рабочая программа - это</a:t>
            </a:r>
            <a:r>
              <a:rPr lang="ru-RU" altLang="ru-RU" sz="2400" b="1" dirty="0" smtClean="0">
                <a:latin typeface="Segoe UI Light" pitchFamily="32" charset="0"/>
              </a:rPr>
              <a:t> учебно-методическая документация </a:t>
            </a:r>
            <a:r>
              <a:rPr lang="ru-RU" altLang="ru-RU" sz="2400" dirty="0">
                <a:latin typeface="Segoe UI Light" pitchFamily="32" charset="0"/>
              </a:rPr>
              <a:t>(по аналогии с пониманием сущности примерных ООП</a:t>
            </a:r>
            <a:r>
              <a:rPr lang="ru-RU" altLang="ru-RU" sz="2400" dirty="0" smtClean="0">
                <a:latin typeface="Segoe UI Light" pitchFamily="32" charset="0"/>
              </a:rPr>
              <a:t>)</a:t>
            </a:r>
            <a:endParaRPr lang="ru-RU" altLang="ru-RU" sz="2400" dirty="0">
              <a:latin typeface="Segoe UI Light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2040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73100" y="446088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255997"/>
                </a:solidFill>
                <a:latin typeface="Segoe UI Semibold" pitchFamily="32" charset="0"/>
              </a:rPr>
              <a:t>Кто создает примерные рабочие программы?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31799" y="1685366"/>
            <a:ext cx="9405937" cy="361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endParaRPr lang="ru-RU" altLang="ru-RU" sz="2400" b="1" dirty="0" smtClean="0">
              <a:latin typeface="Segoe UI Light" pitchFamily="32" charset="0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b="1" dirty="0" smtClean="0">
                <a:latin typeface="Segoe UI Light" pitchFamily="32" charset="0"/>
              </a:rPr>
              <a:t>Тот</a:t>
            </a:r>
            <a:r>
              <a:rPr lang="ru-RU" altLang="ru-RU" sz="2400" b="1" dirty="0">
                <a:latin typeface="Segoe UI Light" pitchFamily="32" charset="0"/>
              </a:rPr>
              <a:t>, кто разрабатывает примерные ООП, </a:t>
            </a:r>
            <a:r>
              <a:rPr lang="ru-RU" altLang="ru-RU" sz="2400" dirty="0">
                <a:latin typeface="Segoe UI Light" pitchFamily="32" charset="0"/>
              </a:rPr>
              <a:t>т.е.: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 Light" pitchFamily="32" charset="0"/>
              </a:rPr>
              <a:t>организации (группы) на основе заказа </a:t>
            </a:r>
            <a:r>
              <a:rPr lang="ru-RU" altLang="ru-RU" sz="2400" dirty="0" err="1" smtClean="0">
                <a:latin typeface="Segoe UI Light" pitchFamily="32" charset="0"/>
              </a:rPr>
              <a:t>Минобрнауки</a:t>
            </a:r>
            <a:r>
              <a:rPr lang="ru-RU" altLang="ru-RU" sz="2400" dirty="0" smtClean="0">
                <a:latin typeface="Segoe UI Light" pitchFamily="32" charset="0"/>
              </a:rPr>
              <a:t> России;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 Light" pitchFamily="32" charset="0"/>
              </a:rPr>
              <a:t>учебно-методические объединения в системе общего образования (федеральные и региональные) при разработке ООП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b="1" dirty="0" smtClean="0">
                <a:latin typeface="Segoe UI Light" pitchFamily="32" charset="0"/>
              </a:rPr>
              <a:t>Примечание: </a:t>
            </a:r>
            <a:r>
              <a:rPr lang="ru-RU" altLang="ru-RU" sz="2400" dirty="0" smtClean="0">
                <a:latin typeface="Segoe UI Light" pitchFamily="32" charset="0"/>
              </a:rPr>
              <a:t>это федеральное требование выполняется не в полной мере</a:t>
            </a:r>
          </a:p>
        </p:txBody>
      </p:sp>
    </p:spTree>
    <p:extLst>
      <p:ext uri="{BB962C8B-B14F-4D97-AF65-F5344CB8AC3E}">
        <p14:creationId xmlns:p14="http://schemas.microsoft.com/office/powerpoint/2010/main" val="24612795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Microsoft YaHei"/>
      </a:majorFont>
      <a:minorFont>
        <a:latin typeface="Calibri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4532</TotalTime>
  <Words>2579</Words>
  <Application>Microsoft Office PowerPoint</Application>
  <PresentationFormat>Произвольный</PresentationFormat>
  <Paragraphs>318</Paragraphs>
  <Slides>44</Slides>
  <Notes>44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44</vt:i4>
      </vt:variant>
    </vt:vector>
  </HeadingPairs>
  <TitlesOfParts>
    <vt:vector size="46" baseType="lpstr"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galuga</cp:lastModifiedBy>
  <cp:revision>215</cp:revision>
  <cp:lastPrinted>1601-01-01T00:00:00Z</cp:lastPrinted>
  <dcterms:created xsi:type="dcterms:W3CDTF">2009-04-16T07:32:32Z</dcterms:created>
  <dcterms:modified xsi:type="dcterms:W3CDTF">2017-02-03T15:05:27Z</dcterms:modified>
</cp:coreProperties>
</file>