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0"/>
  </p:notesMasterIdLst>
  <p:sldIdLst>
    <p:sldId id="256" r:id="rId3"/>
    <p:sldId id="1011" r:id="rId4"/>
    <p:sldId id="1020" r:id="rId5"/>
    <p:sldId id="1008" r:id="rId6"/>
    <p:sldId id="1048" r:id="rId7"/>
    <p:sldId id="1038" r:id="rId8"/>
    <p:sldId id="1050" r:id="rId9"/>
    <p:sldId id="1039" r:id="rId10"/>
    <p:sldId id="1051" r:id="rId11"/>
    <p:sldId id="1041" r:id="rId12"/>
    <p:sldId id="1042" r:id="rId13"/>
    <p:sldId id="1052" r:id="rId14"/>
    <p:sldId id="1053" r:id="rId15"/>
    <p:sldId id="1043" r:id="rId16"/>
    <p:sldId id="1044" r:id="rId17"/>
    <p:sldId id="1045" r:id="rId18"/>
    <p:sldId id="1046" r:id="rId19"/>
    <p:sldId id="1066" r:id="rId20"/>
    <p:sldId id="1047" r:id="rId21"/>
    <p:sldId id="1054" r:id="rId22"/>
    <p:sldId id="1055" r:id="rId23"/>
    <p:sldId id="1057" r:id="rId24"/>
    <p:sldId id="1067" r:id="rId25"/>
    <p:sldId id="1056" r:id="rId26"/>
    <p:sldId id="1058" r:id="rId27"/>
    <p:sldId id="1059" r:id="rId28"/>
    <p:sldId id="1060" r:id="rId29"/>
    <p:sldId id="1061" r:id="rId30"/>
    <p:sldId id="1062" r:id="rId31"/>
    <p:sldId id="1063" r:id="rId32"/>
    <p:sldId id="1064" r:id="rId33"/>
    <p:sldId id="1065" r:id="rId34"/>
    <p:sldId id="1068" r:id="rId35"/>
    <p:sldId id="1069" r:id="rId36"/>
    <p:sldId id="1070" r:id="rId37"/>
    <p:sldId id="1071" r:id="rId38"/>
    <p:sldId id="1072" r:id="rId39"/>
    <p:sldId id="1092" r:id="rId40"/>
    <p:sldId id="1073" r:id="rId41"/>
    <p:sldId id="1074" r:id="rId42"/>
    <p:sldId id="1075" r:id="rId43"/>
    <p:sldId id="1076" r:id="rId44"/>
    <p:sldId id="1077" r:id="rId45"/>
    <p:sldId id="1006" r:id="rId46"/>
    <p:sldId id="1007" r:id="rId47"/>
    <p:sldId id="1037" r:id="rId48"/>
    <p:sldId id="281" r:id="rId49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8" y="-2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884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D773408D-5199-47DD-AB3B-E59EB98367B3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9A4887-E872-481F-B698-DDD5E839F5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90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018E90-228B-4FA5-85D0-B29DD2DF08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49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CCE5FE-80DD-4B19-9F39-20E16F6D38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05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8BC704-B762-4CF6-9E4D-332B5B3A667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1160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E783A8-4EE1-4465-9D3E-3A2B5F318F0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7505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BD30AB-DA05-4567-A1DD-89F438FB93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8886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ACE626-8203-46FB-9A4A-9A15136550B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2835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8726E8-8C87-4F40-90F9-67FA179A787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2445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F34B62-68AE-4D24-AE8E-2404942F1D4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1280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801CB-7D0E-42C6-8843-A963A831D48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5134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0A669D-1821-411C-BC81-F183F88E938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0163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A81E9B-688F-4387-AB88-A805DD9680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40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DF555-21DD-4480-81F1-CF2DFA24532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4374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8FBE03-3A08-46EC-B531-25A532E6129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2849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C04FDA-7556-45B1-98DB-600E5C56348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4432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040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C3EE4A-ADCF-4D35-94BB-0A960E1973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994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989FAC-36F8-4533-9B40-EDCAC3F5A0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51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3DA80E-5003-414A-992E-0B84C69CA9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128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354BAA-0713-4032-BEFD-10534415D2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863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631D5D-5FDB-4075-846F-13010E3E04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897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0DB4E-EE75-4300-8030-A785B076A8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1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FAA0F4-C873-4CAF-A1AE-DBBA884135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239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460FD2C-3CE3-494B-9D3D-2F53D7C861D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791484C-AB1A-473B-AB35-649F28F75FD3}" type="slidenum">
              <a:rPr lang="de-DE" altLang="ru-RU"/>
              <a:pPr/>
              <a:t>‹#›</a:t>
            </a:fld>
            <a:endParaRPr lang="de-DE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cs typeface="Arial Unicode MS" charset="0"/>
        </a:defRPr>
      </a:lvl2pPr>
      <a:lvl3pPr marL="1143000" indent="-228600" algn="l" defTabSz="449263" rtl="0" eaLnBrk="0" fontAlgn="base" hangingPunct="0">
        <a:spcBef>
          <a:spcPts val="6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cs typeface="Arial Unicode MS" charset="0"/>
        </a:defRPr>
      </a:lvl3pPr>
      <a:lvl4pPr marL="1600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5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0" y="0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363" y="2244725"/>
            <a:ext cx="9539287" cy="360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Перспективная начальная школа – родителям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ru-RU" altLang="ru-RU" sz="44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Родительское собрание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(классный час)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 Дмитровском районе Московской области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10.11.2017 г.</a:t>
            </a:r>
            <a:endParaRPr lang="ru-RU" altLang="ru-RU" sz="24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17588"/>
            <a:chOff x="556" y="123"/>
            <a:chExt cx="4668" cy="641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 dirty="0">
                  <a:solidFill>
                    <a:srgbClr val="FFFFFF"/>
                  </a:solidFill>
                  <a:latin typeface="Segoe UI" pitchFamily="34" charset="0"/>
                  <a:cs typeface="Segoe UI" pitchFamily="34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47675" y="6000751"/>
            <a:ext cx="9183687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 dirty="0">
              <a:solidFill>
                <a:srgbClr val="FFFFFF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Соломатин Александр Михайлович, </a:t>
            </a: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руководитель методической </a:t>
            </a:r>
            <a:r>
              <a:rPr lang="ru-RU" altLang="ru-RU" b="1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службы, к.п.н</a:t>
            </a:r>
            <a:r>
              <a:rPr lang="ru-RU" altLang="ru-RU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., доцент, Почетный работник общего образования РФ</a:t>
            </a:r>
            <a:endParaRPr lang="ru-RU" altLang="ru-RU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Пособия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для внеурочной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деятельности.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Дневник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достижений. Справочники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4" y="4255233"/>
            <a:ext cx="1540571" cy="209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15" y="4318867"/>
            <a:ext cx="1526998" cy="209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95" y="4235602"/>
            <a:ext cx="1533785" cy="209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603" y="4245095"/>
            <a:ext cx="1526579" cy="207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604" y="4255233"/>
            <a:ext cx="1504977" cy="20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2" y="1882663"/>
            <a:ext cx="2936923" cy="224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29658" t="32866" r="48218" b="27856"/>
          <a:stretch/>
        </p:blipFill>
        <p:spPr bwMode="auto">
          <a:xfrm>
            <a:off x="7611635" y="1979637"/>
            <a:ext cx="1542246" cy="2051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3"/>
          <a:srcRect l="36713" t="24850" r="29621" b="16433"/>
          <a:stretch/>
        </p:blipFill>
        <p:spPr bwMode="auto">
          <a:xfrm>
            <a:off x="5565969" y="1979637"/>
            <a:ext cx="1536052" cy="2051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61" y="1994161"/>
            <a:ext cx="1560111" cy="208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990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Тетради для проверочных и контрольных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работ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(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1-2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класс)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757756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03" y="1974843"/>
            <a:ext cx="1669339" cy="231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71" y="4353815"/>
            <a:ext cx="1669339" cy="231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45" y="1917323"/>
            <a:ext cx="1667962" cy="23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73" y="4353815"/>
            <a:ext cx="1667962" cy="23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08" y="1926728"/>
            <a:ext cx="1689165" cy="231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36587" t="24138" r="29875" b="15789"/>
          <a:stretch/>
        </p:blipFill>
        <p:spPr bwMode="auto">
          <a:xfrm>
            <a:off x="3088229" y="2015082"/>
            <a:ext cx="1667962" cy="2229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36732" t="24501" r="30165" b="16516"/>
          <a:stretch/>
        </p:blipFill>
        <p:spPr bwMode="auto">
          <a:xfrm>
            <a:off x="6992569" y="4394054"/>
            <a:ext cx="1592391" cy="22700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3111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Диктанты, тренажеры, подготовка к ВПР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6550" y="1846586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Диктанты\dictation-rus-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9" y="1829129"/>
            <a:ext cx="1903198" cy="249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ednachmet\Рабочий стол\Для конференции\Обложки\Тренажеры\testbook-lit-2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36" y="1879571"/>
            <a:ext cx="1858248" cy="24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ednachmet\Рабочий стол\Для конференции\Обложки\Итоговые работы\ipad_math_cover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876" y="1815555"/>
            <a:ext cx="1798075" cy="251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Documents and Settings\ednachmet\Рабочий стол\Для конференции\Обложки\ВПР\verification-rus-4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68" y="3920253"/>
            <a:ext cx="1858437" cy="24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Documents and Settings\ednachmet\Рабочий стол\Для конференции\Обложки\Диктанты\dictation-rus-3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543" y="4126839"/>
            <a:ext cx="1872208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Documents and Settings\ednachmet\Рабочий стол\Для конференции\Обложки\Тренажеры\testbook-world-4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1" y="3779044"/>
            <a:ext cx="1872208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684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60795" y="234025"/>
            <a:ext cx="9776061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Какие гарантии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предоставляет</a:t>
            </a:r>
          </a:p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Перспективная начальная школа»</a:t>
            </a:r>
          </a:p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ученикам</a:t>
            </a:r>
          </a:p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их родителям?</a:t>
            </a:r>
          </a:p>
          <a:p>
            <a:pPr hangingPunct="1">
              <a:lnSpc>
                <a:spcPct val="100000"/>
              </a:lnSpc>
              <a:buClrTx/>
            </a:pP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9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Гарантия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того, что ребенок к окончанию начальной школы будет уметь учиться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просто знать определенный круг правил, понятий, терминов, 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уверенно осваивать разные области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знания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Школьник будет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уметь решать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возникающие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вопросы 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проблемы, заниматься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самообразованием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Он будет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успешным в 5 классе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любой программе и с любым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учителем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Знания, приобретенные ребенком в 1-4 классах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– практико-ориентированные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673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Гарантия, что обучающийся получит основательное общее развитие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Система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учебников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«Перспективная начальная школа»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строится: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концепции развивающего обучения,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которой разработаны механизмы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развития: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познавательных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творческих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исследовательских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- коммуникативных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умений обучающихся</a:t>
            </a: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36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Гарантия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того, что ребенок овладеет не только предметной, но и целостной «картиной мира»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Он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познает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доступные младшему школьнику математические, языковые, природные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закономерности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Он познает взаимосвязи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живой и неживой природы, искусства и культуры,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взаимовлияния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разных техник и технологий прикладного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творчества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Окружающий ребенка мир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будет представляться ему целостным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а не «разрезанным на лоскутки» учебных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предметов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28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Гарантия личностного, духовно-нравственного и коммуникативного развития ребенка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Он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овладеет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основными нормами поведения,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ценностями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отношений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Ребенок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будет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уверенно вступать в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общение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«Перспективная начальная школа» обеспечивает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развитие чувства сострадания и сопереживания ближнему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,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Развиваются чувства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уважения к чужому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мнению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Происходит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обучение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правилам поведения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обществе 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семье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541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60795" y="234025"/>
            <a:ext cx="9776061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</a:pPr>
            <a:endParaRPr lang="ru-RU" altLang="ru-RU" sz="34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Чем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подкрепляются, на чем основываются названные гарантии?</a:t>
            </a:r>
          </a:p>
        </p:txBody>
      </p:sp>
    </p:spTree>
    <p:extLst>
      <p:ext uri="{BB962C8B-B14F-4D97-AF65-F5344CB8AC3E}">
        <p14:creationId xmlns:p14="http://schemas.microsoft.com/office/powerpoint/2010/main" val="1049353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Аргумент 1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«Перспективную начальную школу» разработал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высококлассный, опытный коллектив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авторов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Авторский коллектив состоит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из известных ученых, педагогов-практиков и других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профессионалов, среди них: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методисты, физиологи, специалисты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музейной педагогики, детских библиотек, музыкального образования, спортивных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школ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Учебники созданы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«одной платформе»,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поэтому математика связана с окружающим миром и технологией, а русский язык –с литературным чтением,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музыкой и ИЗО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Научный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руководитель проекта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–профессор Роза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Гельфановна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 err="1" smtClean="0">
                <a:latin typeface="Segoe UI" pitchFamily="34" charset="0"/>
                <a:cs typeface="Segoe UI" pitchFamily="34" charset="0"/>
              </a:rPr>
              <a:t>Чуракова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соратник Л.В </a:t>
            </a:r>
            <a:r>
              <a:rPr lang="ru-RU" altLang="ru-RU" sz="2400" dirty="0" err="1">
                <a:latin typeface="Segoe UI" pitchFamily="34" charset="0"/>
                <a:cs typeface="Segoe UI" pitchFamily="34" charset="0"/>
              </a:rPr>
              <a:t>Занкова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633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-19844" y="-160337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Участники образовательных отношений (ФЗ «Об образовании в РФ»):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22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обучающиеся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родители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(законные представители) несовершеннолетних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обучающихся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педагогические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работники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их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представители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организации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осуществляющие образовательную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деятельность</a:t>
            </a:r>
            <a:endParaRPr lang="ru-RU" altLang="ru-RU" sz="2400" b="1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227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Аргумент 2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Значительный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опыт реализации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системы учебников «Перспективная начальная школа» во всех регионах нашей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страны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Комплекту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более 15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лет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 проекте участвуют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сотни тысяч детей, педагогов,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родителей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каждым годом возрастает число младших школьников, которые учатся по «Перспективной начальной школе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некоторых регионах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более половины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всех младших школьников осваивают ПНШ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81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Аргумент 3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Значительные результаты развития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школьников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«здесь и сейчас»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–это еще одно обоснование представленных гарантий «Перспективной начальной школы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»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Постоянные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победы в олимпиадах,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конкурсах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Успехи при обучении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 5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классе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Высокие результаты при выполнении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Всероссийских проверочных работ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 окончании 4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класса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274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Аргумент 4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Выстроенная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издательстве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система поддержки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учителей и родителей –другой аргумент, подтверждающий обоснованность объявленных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гарантий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Издательство проводит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семинары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 курсы повышения квалификации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оказывает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индивидуальные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консультации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23" y="4318136"/>
            <a:ext cx="1515304" cy="213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35590" t="24448" r="29781" b="15832"/>
          <a:stretch/>
        </p:blipFill>
        <p:spPr bwMode="auto">
          <a:xfrm>
            <a:off x="7920632" y="4139877"/>
            <a:ext cx="1512048" cy="2174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5291" t="21846" r="23448" b="17692"/>
          <a:stretch/>
        </p:blipFill>
        <p:spPr bwMode="auto">
          <a:xfrm>
            <a:off x="5976416" y="3891880"/>
            <a:ext cx="1486356" cy="2208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44430" t="21077" r="23694" b="16154"/>
          <a:stretch/>
        </p:blipFill>
        <p:spPr bwMode="auto">
          <a:xfrm>
            <a:off x="4193381" y="4329011"/>
            <a:ext cx="1486356" cy="21516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42323" t="20641" r="23850" b="16233"/>
          <a:stretch/>
        </p:blipFill>
        <p:spPr bwMode="auto">
          <a:xfrm>
            <a:off x="2448024" y="3966578"/>
            <a:ext cx="1486356" cy="2133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4320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60795" y="234025"/>
            <a:ext cx="9776061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</a:pPr>
            <a:endParaRPr lang="ru-RU" altLang="ru-RU" sz="34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В чем суть «Перспективной начальной школы»?</a:t>
            </a:r>
          </a:p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Каковы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наиболее значимые отличия </a:t>
            </a: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учебников этого комплекта от других?</a:t>
            </a:r>
          </a:p>
        </p:txBody>
      </p:sp>
    </p:spTree>
    <p:extLst>
      <p:ext uri="{BB962C8B-B14F-4D97-AF65-F5344CB8AC3E}">
        <p14:creationId xmlns:p14="http://schemas.microsoft.com/office/powerpoint/2010/main" val="1262631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Первое.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Преемственность игры и учения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первых дней нахождения в школе ребенок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включается в игру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(не обычную, а дидактическую, обучающую), которая тесно переплетается с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учением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Ребенок на уроках учится и играет,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например: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математике является консультантом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Миши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уроках русского языка становится «освободителем звуков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»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окружающем мире помогает соседу по парте (играет роль учителя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технологии делает подарок для дошкольников (выступает помощником воспитателя детского сада) ...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710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Родители, поддержите дидактическую игру младшего школьника!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Подыграйте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ребенку, войдите вместе с ним в мир героев учебника, спросите его: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Какой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звук он сегодня освободил от чар волшебницы?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Кому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из героев учебника он сегодня помогал: Маше, Мише или Коту Ученому?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Может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быть, он помогал соседу по парте или однокласснику?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Или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сосед по парте помог ему в чем-то?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53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Просим Вас принять особый характер требований к ребенку: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6550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сделай, а помоги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выполни, а освободи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читай, а прочитайте по ролям, по цепочке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ответь на вопрос, а дополни ответ Миши, а если не можешь дополнить, обратись за помощью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Социальная игра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– обязательное условие гарантированного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результата обучения ребенка в начальной школе.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729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Математика,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1 класс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01" y="251445"/>
            <a:ext cx="5057775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09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8" y="42068"/>
            <a:ext cx="4876800" cy="723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78" y="61700"/>
            <a:ext cx="4981575" cy="721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185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Второе.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Ребенок учится учиться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Речь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идет о предоставлении школьнику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реальной, а не мнимой активности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ходе познания, освоения окружающего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мира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Например, на уроках ребенок: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проводит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опыты,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 которых самостоятельно выявляет свойства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веществ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наблюдает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за тем, как произносятся звуки, и на основании этого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делает открытие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 твердых и мягких согласных звуках русского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языка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научившись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умножать в строчку,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самостоятельно приходит к открытию,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что можно умножать и столбиком и т.д.</a:t>
            </a: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326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Родители – участники образовательных отношений: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Родители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имеют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преимущественное право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на обучение и воспитание детей перед всеми другими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лицами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Органы власти, школы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оказывают помощь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родителям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воспитании детей, охране и укреплении их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здоровья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развитии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способностей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необходимой коррекции нарушений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развития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Родители имеют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право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: 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выбирать формы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получения образования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знакомиться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 содержанием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образования, используемыми методами обучения 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воспитания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принимать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участие в управлении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школой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7009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Кто главный на уроках «Перспективной начальной школы»?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143768" y="1835621"/>
            <a:ext cx="961856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Конечно,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ученик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Этот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статус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ему гарантирует ПНШ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09" y="1716088"/>
            <a:ext cx="49530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342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«Почему в учебнике сразу после названия темы не записано правило, которое нужно пересказать?»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Учебники и тетради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работают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» на обучение ребенка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самостоятельно добывать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знания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Правило «появится» после того, как ученик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придет к нему сам,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ходе рассуждений, ответов на вопросы, выполнения определенных упражнений, сравнивая разные точки зрения, используя словарь или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Интернет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Это будет его собственным открытием,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ходе которого ребенок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учится учиться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557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Третье. </a:t>
            </a:r>
            <a:endParaRPr lang="ru-RU" altLang="ru-RU" sz="2800" b="1" dirty="0" smtClean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Комплект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реализует потребности современного общества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Современные учебники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должны соответствовать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темпераменту, энергетике нового поколения граждан нашей страны, которые в недалеком будущем будут определять ее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судьбу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не просто соответствовать, а быть важным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инструментом развития, жизненного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становления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«Перспективная начальная школа» отвечает этим требованиям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– это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живой и динамичный комплект</a:t>
            </a:r>
            <a:endParaRPr lang="ru-RU" altLang="ru-RU" sz="2400" b="1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529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«Перспективная начальная школа» успешно решает задачи, стоящие перед современной школой: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комплект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раскрепощает ребенка и учителя,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воспитывает в них качества свободного и независимого человека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поощряется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стремление к самостоятельности,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 высказыванию собственной точки зрения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обучения и развития ребенка используются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методики самого высокого, мирового уровня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учебниках представлена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новейшая информация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учетом результатов научных, технических, гуманитарных исследований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комплект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предусматривает использование компьютерных технологий,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электронных средств обучения</a:t>
            </a: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668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Задания учебника призывают ребенка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 общению и совместным действиям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6" y="1835621"/>
            <a:ext cx="3741962" cy="482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80" y="1827843"/>
            <a:ext cx="3600400" cy="482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970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Четвертое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Перспективная начальная школа» -комплект для каждого ребенка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Все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младшие школьники, одаренные и талантливые, дети с ограниченными возможностями здоровья, городской или сельской школы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способны успешно учиться по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этому комплекту 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	За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счет чего происходит решение этой задачи?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каждом учебнике, тетрадях, материалах для диагностики выделяется два уровня: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базовый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повышенный.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31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9" y="997495"/>
            <a:ext cx="3697446" cy="487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5" y="964116"/>
            <a:ext cx="3916563" cy="497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64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Авторы комплекта предусмотрели: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что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ребенку в первом классе может быть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шесть, семь или восемь лет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что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ребенок может быть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подготовлен к школе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(детский сад, подготовительная группа, родители)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или не подготовлен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что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ребенок может учиться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в классе с полной наполняемостью или в малокомплектной школе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что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 ребенка может быть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опыт городской или сельской жизни</a:t>
            </a: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986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30500" y="179437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60795" y="234025"/>
            <a:ext cx="9776061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</a:pPr>
            <a:endParaRPr lang="ru-RU" altLang="ru-RU" sz="3400" b="1" dirty="0" smtClean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В чем заключаются</a:t>
            </a:r>
          </a:p>
          <a:p>
            <a:pPr hangingPunct="1">
              <a:lnSpc>
                <a:spcPct val="100000"/>
              </a:lnSpc>
              <a:buClrTx/>
            </a:pPr>
            <a:r>
              <a:rPr lang="ru-RU" altLang="ru-RU" sz="3400" b="1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особенности родительской поддержки ребенка, обучающегося по </a:t>
            </a:r>
            <a:r>
              <a:rPr lang="ru-RU" altLang="ru-RU" sz="3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ПНШ?</a:t>
            </a:r>
            <a:endParaRPr lang="ru-RU" altLang="ru-RU" sz="3400" b="1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577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Комплект позволяет родителям: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оказывать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детям помощь при подготовке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домашних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заданий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организовать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поддержку при подготовке к проверочной или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контрольной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работе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обеспечить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домашнее чтение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и поиск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дополнительной увлекательной информации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поддерживать ребенка при подготовке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проектов научных клубов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«Ключ и Заря», «Мы и окружающий мир»; «Конструкторское бюро»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помогать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при подготовке к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олимпиадам и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конкурсам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 marL="0" indent="0" algn="ctr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Используйте широкие возможности общения с вашим ребенком!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16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Издательство «Академкнига/Учебник»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действует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 структуре Российской академии наук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выпускает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учебники, пособия в печатной и электронной форме для дошкольного, школьного и профессионального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образования</a:t>
            </a:r>
            <a:r>
              <a:rPr lang="ru-RU" sz="2400" u="sng" dirty="0" smtClean="0"/>
              <a:t>  </a:t>
            </a:r>
            <a:endParaRPr lang="en-US" sz="2400" u="sng" dirty="0"/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               </a:t>
            </a:r>
            <a:r>
              <a:rPr lang="en-US" altLang="ru-RU" sz="2400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akademkniga.ru</a:t>
            </a:r>
            <a:r>
              <a:rPr lang="ru-RU" altLang="ru-RU" sz="2400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                            </a:t>
            </a:r>
            <a:r>
              <a:rPr lang="en-US" altLang="ru-RU" sz="2400" dirty="0" smtClean="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shop-akbooks.ru</a:t>
            </a:r>
            <a:endParaRPr lang="ru-RU" altLang="ru-RU" sz="2400" dirty="0">
              <a:solidFill>
                <a:schemeClr val="accent6">
                  <a:lumMod val="7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4211885"/>
            <a:ext cx="340237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412" y="4143870"/>
            <a:ext cx="3308724" cy="215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383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Комплект построен так, чтобы избежать прямых подсказок для ребенка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Например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, предлагается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несколько вариантов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решения одного и того же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задания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Возможно, на первых порах согласиться с этим непросто, но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просим Вас –наберитесь терпения, пусть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ребенок все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делает сам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(он же главное действующее лицо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Через непродолжительное время Вы увидите хорошие результаты,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ребенок будет Вас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радовать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624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«Ребенку бывает что-то не понятно. Как ему помочь, объяснить, если я сам(а) не очень понимаю, о чем в учебниках идет речь?»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Не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нужно во что бы то ни стало стараться помочь ребенку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(в </a:t>
            </a:r>
            <a:r>
              <a:rPr lang="ru-RU" altLang="ru-RU" sz="2400" dirty="0" err="1">
                <a:latin typeface="Segoe UI" pitchFamily="34" charset="0"/>
                <a:cs typeface="Segoe UI" pitchFamily="34" charset="0"/>
              </a:rPr>
              <a:t>т.ч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. при выполнении домашнего задания), особенно если он не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просит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Учебники комплекта построены так, что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ребенок сам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довольно успешно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осваивает материал,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с удовольствием выполняя все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задания</a:t>
            </a:r>
          </a:p>
          <a:p>
            <a:pPr algn="just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Это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как раз тот самый случай, когда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дети лучше, чем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родители,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понимают, что и как нужно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сделать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5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48260" y="347662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«И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все же, что делать, если помощь нужна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?»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Ответ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прост: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вместе с ребенком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просмотрите материал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параграфа с самого начала, в общей логике изложения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темы: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 это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не займет много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времени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Разберетесь сами (или с помощью страницы «Родителям» на нашем сайте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akademkniga.ru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и окажите помощь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ребенку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Аналогичная ситуация с поддержкой в том случае, когда ребенок пропустил один или несколько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уроков: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- вместе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последовательно разберите тему,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если младший школьник просит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поддержки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52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 «Перспективной начальной школе» действует правило: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08496" y="1716363"/>
            <a:ext cx="9405938" cy="479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«Чем меньше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родительского вмешательства при подготовке ребенком домашнего задания,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тем лучше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»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Тем более, что подавляющее большинство детей успешно справляется с домашними заданиями,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если попросить внимательно прочитать задание еще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раз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При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оказании помощи, в ходе контроля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постарайтесь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 «войти в контекст» учебников 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(в </a:t>
            </a: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мир, который они создают, в образы, которые возникают у ребенка</a:t>
            </a:r>
            <a:r>
              <a:rPr lang="ru-RU" altLang="ru-RU" sz="2400" dirty="0" smtClean="0">
                <a:latin typeface="Segoe UI" pitchFamily="34" charset="0"/>
                <a:cs typeface="Segoe UI" pitchFamily="34" charset="0"/>
              </a:rPr>
              <a:t>)</a:t>
            </a: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cs typeface="Segoe UI" pitchFamily="34" charset="0"/>
              </a:rPr>
              <a:t>Хотя бы потому, что </a:t>
            </a:r>
            <a:r>
              <a:rPr lang="ru-RU" altLang="ru-RU" sz="2400" b="1" dirty="0">
                <a:latin typeface="Segoe UI" pitchFamily="34" charset="0"/>
                <a:cs typeface="Segoe UI" pitchFamily="34" charset="0"/>
              </a:rPr>
              <a:t>учебники «Перспективной начальной школы» написаны для </a:t>
            </a:r>
            <a:r>
              <a:rPr lang="ru-RU" altLang="ru-RU" sz="2400" b="1" dirty="0" smtClean="0">
                <a:latin typeface="Segoe UI" pitchFamily="34" charset="0"/>
                <a:cs typeface="Segoe UI" pitchFamily="34" charset="0"/>
              </a:rPr>
              <a:t>детей</a:t>
            </a:r>
            <a:endParaRPr lang="ru-RU" altLang="ru-RU" sz="2400" b="1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8726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8677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79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680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8681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868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8684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85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73100" y="251445"/>
            <a:ext cx="940593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Сайты издательства «Академкнига/Учебник»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akademkniga.ru</a:t>
            </a:r>
            <a:endParaRPr lang="ru-RU" altLang="ru-RU" sz="2800" b="1" dirty="0" smtClean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 smtClean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 smtClean="0">
              <a:solidFill>
                <a:schemeClr val="accent2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>
              <a:solidFill>
                <a:schemeClr val="accent2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endParaRPr lang="ru-RU" altLang="ru-RU" b="1" dirty="0" smtClean="0">
              <a:solidFill>
                <a:schemeClr val="accent2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Родителям</a:t>
            </a:r>
            <a:r>
              <a:rPr lang="ru-RU" alt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dirty="0"/>
          </a:p>
        </p:txBody>
      </p:sp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493714" y="5364013"/>
            <a:ext cx="3465512" cy="7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2400" b="1" dirty="0" smtClean="0">
                <a:latin typeface="Segoe UI Light" pitchFamily="32" charset="0"/>
              </a:rPr>
              <a:t> </a:t>
            </a:r>
            <a:endParaRPr lang="ru-RU" altLang="ru-RU" sz="2400" b="1" dirty="0">
              <a:latin typeface="Segoe UI Light" pitchFamily="32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1888" r="3014" b="3992"/>
          <a:stretch/>
        </p:blipFill>
        <p:spPr bwMode="auto">
          <a:xfrm>
            <a:off x="2215197" y="1498281"/>
            <a:ext cx="6302482" cy="5089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Стрелка вправо 1"/>
          <p:cNvSpPr/>
          <p:nvPr/>
        </p:nvSpPr>
        <p:spPr bwMode="auto">
          <a:xfrm flipV="1">
            <a:off x="1943968" y="5494585"/>
            <a:ext cx="738609" cy="216024"/>
          </a:xfrm>
          <a:prstGeom prst="rightArrow">
            <a:avLst>
              <a:gd name="adj1" fmla="val 28598"/>
              <a:gd name="adj2" fmla="val 50000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664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43768" y="323453"/>
            <a:ext cx="989399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shop-akbooks.ru</a:t>
            </a:r>
            <a:endParaRPr lang="en-US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2544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6"/>
          <a:srcRect l="4937" r="1417" b="36298"/>
          <a:stretch/>
        </p:blipFill>
        <p:spPr bwMode="auto">
          <a:xfrm>
            <a:off x="911607" y="1533128"/>
            <a:ext cx="8363162" cy="4550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3463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43768" y="323453"/>
            <a:ext cx="989399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2544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5372" r="9258"/>
          <a:stretch/>
        </p:blipFill>
        <p:spPr bwMode="auto">
          <a:xfrm>
            <a:off x="1816689" y="135803"/>
            <a:ext cx="7112055" cy="6665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0882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Тел.: (499) 968-92-29					 </a:t>
            </a:r>
            <a:r>
              <a:rPr lang="en-US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Факс: (499) 234-63-58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en-US" altLang="ru-RU" sz="2400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shop-akbooks.ru</a:t>
            </a:r>
            <a:endParaRPr lang="en-US" altLang="ru-RU" sz="2400" dirty="0">
              <a:solidFill>
                <a:srgbClr val="FFFFFF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40112" y="5476875"/>
            <a:ext cx="9184133" cy="16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Соломатин Александр Михайлович, </a:t>
            </a:r>
            <a:r>
              <a:rPr lang="ru-RU" altLang="ru-RU" sz="2400" b="1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к.пед.наук, </a:t>
            </a:r>
            <a:r>
              <a:rPr lang="ru-RU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руководитель научно-методической службы</a:t>
            </a:r>
            <a:endParaRPr lang="en-US" altLang="ru-RU" sz="2400" b="1" dirty="0" smtClean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 b="1" dirty="0" smtClean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ru-RU" sz="24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a.solomatin@akademkniga.ru</a:t>
            </a:r>
            <a:endParaRPr lang="ru-RU" altLang="ru-RU" sz="24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4079875"/>
            <a:ext cx="10080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0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 smtClean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Издательская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серия «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Перспективная начальная школа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– родителям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»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459559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7" name="Рисунок 2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4" t="23247" r="26414" b="18236"/>
          <a:stretch/>
        </p:blipFill>
        <p:spPr bwMode="auto">
          <a:xfrm>
            <a:off x="296328" y="3520258"/>
            <a:ext cx="1712240" cy="2363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15" y="1835621"/>
            <a:ext cx="1822493" cy="236475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9" name="Рисунок 2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3" t="23648" r="15353" b="18437"/>
          <a:stretch/>
        </p:blipFill>
        <p:spPr bwMode="auto">
          <a:xfrm>
            <a:off x="4207216" y="3812310"/>
            <a:ext cx="1841208" cy="2596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5" t="21846" r="23694" b="17539"/>
          <a:stretch/>
        </p:blipFill>
        <p:spPr bwMode="auto">
          <a:xfrm>
            <a:off x="5760390" y="1547589"/>
            <a:ext cx="1656185" cy="2444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6" t="23593" r="14630" b="17422"/>
          <a:stretch/>
        </p:blipFill>
        <p:spPr bwMode="auto">
          <a:xfrm>
            <a:off x="7352074" y="3812310"/>
            <a:ext cx="2037726" cy="2829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43288" r="38438" b="36072"/>
          <a:stretch>
            <a:fillRect/>
          </a:stretch>
        </p:blipFill>
        <p:spPr bwMode="auto">
          <a:xfrm>
            <a:off x="3983056" y="1774647"/>
            <a:ext cx="792088" cy="11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43488" r="77075" b="35670"/>
          <a:stretch>
            <a:fillRect/>
          </a:stretch>
        </p:blipFill>
        <p:spPr bwMode="auto">
          <a:xfrm>
            <a:off x="2141911" y="4341159"/>
            <a:ext cx="883994" cy="13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65131" r="38438" b="14027"/>
          <a:stretch>
            <a:fillRect/>
          </a:stretch>
        </p:blipFill>
        <p:spPr bwMode="auto">
          <a:xfrm>
            <a:off x="8993419" y="4341084"/>
            <a:ext cx="814264" cy="12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65331" r="77075" b="14027"/>
          <a:stretch>
            <a:fillRect/>
          </a:stretch>
        </p:blipFill>
        <p:spPr bwMode="auto">
          <a:xfrm>
            <a:off x="7224282" y="1745794"/>
            <a:ext cx="803567" cy="11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101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Учебники и хрестоматии 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для первого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класса в печатной форме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0"/>
            <a:ext cx="9405938" cy="496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" y="1884105"/>
            <a:ext cx="1318503" cy="182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347" y="1884105"/>
            <a:ext cx="1306181" cy="182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77" y="1886562"/>
            <a:ext cx="1285962" cy="182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38" y="1910690"/>
            <a:ext cx="1226427" cy="179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38" y="1886562"/>
            <a:ext cx="1312365" cy="191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" y="3914402"/>
            <a:ext cx="1318504" cy="184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496" y="1910690"/>
            <a:ext cx="1319142" cy="173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25" y="3961821"/>
            <a:ext cx="1266365" cy="179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214" y="3961821"/>
            <a:ext cx="1284542" cy="179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80" y="3978260"/>
            <a:ext cx="1819434" cy="258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3965145"/>
            <a:ext cx="1893200" cy="26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075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Электронные формы учебников «Перспективная начальная школа»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7" descr="C:\Documents and Settings\ednachmet\Рабочий стол\Для конференции\Обложки\Учебники\j_rus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8" y="1967255"/>
            <a:ext cx="1583457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Documents and Settings\ednachmet\Рабочий стол\Для конференции\Обложки\Учебники\book-world-3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02" y="1502953"/>
            <a:ext cx="1674185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ednachmet\Рабочий стол\Для конференции\Обложки\Учебники\book-art-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12" y="1533433"/>
            <a:ext cx="1732058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Documents and Settings\ednachmet\Рабочий стол\Для конференции\Обложки\Учебники\book-math-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10" y="1835621"/>
            <a:ext cx="1732058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Documents and Settings\ednachmet\Рабочий стол\Для конференции\Обложки\Учебники\j_lit4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09" y="4541663"/>
            <a:ext cx="1439441" cy="209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:\Documents and Settings\ednachmet\Рабочий стол\Для конференции\Обложки\Учебники\j_teh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4" y="3549014"/>
            <a:ext cx="1479937" cy="21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Documents and Settings\ednachmet\Рабочий стол\Для конференции\Обложки\Учебники\j_muz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05" y="4436642"/>
            <a:ext cx="1511449" cy="22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Documents and Settings\ednachmet\Рабочий стол\Для конференции\Обложки\Учебники\book-eng-2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36" y="3717032"/>
            <a:ext cx="1717803" cy="22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550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56392" y="347663"/>
            <a:ext cx="972264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Рабочие тетради для самостоятельной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работы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(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1 класс)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56393" y="1835621"/>
            <a:ext cx="940593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 smtClean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cs typeface="Segoe UI" pitchFamily="34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70" y="2135999"/>
            <a:ext cx="1496939" cy="212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556" y="2127271"/>
            <a:ext cx="1510294" cy="212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8" y="2118543"/>
            <a:ext cx="1519575" cy="211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6" y="2118543"/>
            <a:ext cx="1521177" cy="21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53" y="4472116"/>
            <a:ext cx="1461443" cy="209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26" y="4427909"/>
            <a:ext cx="1440160" cy="209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74" y="4380168"/>
            <a:ext cx="1443922" cy="209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64" y="4362260"/>
            <a:ext cx="1491957" cy="211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3642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Тетради для самостоятельной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работы в электронной форме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6" descr="C:\Documents and Settings\ednachmet\Рабочий стол\Для конференции\Обложки\Тетради\workbook-azb-3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1491213"/>
            <a:ext cx="2186419" cy="29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ednachmet\Рабочий стол\Для конференции\Обложки\Тетради\workbook-eng-2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60867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ednachmet\Рабочий стол\Для конференции\Обложки\Тетради\workbook-world-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2106234" cy="28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Documents and Settings\ednachmet\Рабочий стол\Для конференции\Обложки\Тетради\workbook-math-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3262"/>
            <a:ext cx="2097725" cy="27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Documents and Settings\ednachmet\Рабочий стол\Для конференции\Обложки\Тетради\workbook-lit-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484784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023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6310</TotalTime>
  <Words>1977</Words>
  <Application>Microsoft Office PowerPoint</Application>
  <PresentationFormat>Произвольный</PresentationFormat>
  <Paragraphs>305</Paragraphs>
  <Slides>47</Slides>
  <Notes>47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ednachmet</dc:creator>
  <cp:lastModifiedBy>ednachmet</cp:lastModifiedBy>
  <cp:revision>318</cp:revision>
  <cp:lastPrinted>1601-01-01T00:00:00Z</cp:lastPrinted>
  <dcterms:created xsi:type="dcterms:W3CDTF">2009-04-16T07:32:32Z</dcterms:created>
  <dcterms:modified xsi:type="dcterms:W3CDTF">2017-11-10T06:54:16Z</dcterms:modified>
</cp:coreProperties>
</file>